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8"/>
  </p:notesMasterIdLst>
  <p:sldIdLst>
    <p:sldId id="256" r:id="rId2"/>
    <p:sldId id="366" r:id="rId3"/>
    <p:sldId id="367" r:id="rId4"/>
    <p:sldId id="649" r:id="rId5"/>
    <p:sldId id="368" r:id="rId6"/>
    <p:sldId id="369" r:id="rId7"/>
    <p:sldId id="370" r:id="rId8"/>
    <p:sldId id="371" r:id="rId9"/>
    <p:sldId id="650" r:id="rId10"/>
    <p:sldId id="372" r:id="rId11"/>
    <p:sldId id="375" r:id="rId12"/>
    <p:sldId id="376" r:id="rId13"/>
    <p:sldId id="377" r:id="rId14"/>
    <p:sldId id="378" r:id="rId15"/>
    <p:sldId id="379" r:id="rId16"/>
    <p:sldId id="380" r:id="rId17"/>
    <p:sldId id="381" r:id="rId18"/>
    <p:sldId id="382" r:id="rId19"/>
    <p:sldId id="383" r:id="rId20"/>
    <p:sldId id="384" r:id="rId21"/>
    <p:sldId id="385" r:id="rId22"/>
    <p:sldId id="386" r:id="rId23"/>
    <p:sldId id="403" r:id="rId24"/>
    <p:sldId id="404" r:id="rId25"/>
    <p:sldId id="651" r:id="rId26"/>
    <p:sldId id="655" r:id="rId27"/>
    <p:sldId id="652" r:id="rId28"/>
    <p:sldId id="653" r:id="rId29"/>
    <p:sldId id="656" r:id="rId30"/>
    <p:sldId id="657" r:id="rId31"/>
    <p:sldId id="658" r:id="rId32"/>
    <p:sldId id="659" r:id="rId33"/>
    <p:sldId id="660" r:id="rId34"/>
    <p:sldId id="661" r:id="rId35"/>
    <p:sldId id="662" r:id="rId36"/>
    <p:sldId id="663" r:id="rId37"/>
    <p:sldId id="664" r:id="rId38"/>
    <p:sldId id="667" r:id="rId39"/>
    <p:sldId id="668" r:id="rId40"/>
    <p:sldId id="669" r:id="rId41"/>
    <p:sldId id="670" r:id="rId42"/>
    <p:sldId id="671" r:id="rId43"/>
    <p:sldId id="654" r:id="rId44"/>
    <p:sldId id="672" r:id="rId45"/>
    <p:sldId id="673" r:id="rId46"/>
    <p:sldId id="674" r:id="rId47"/>
    <p:sldId id="675" r:id="rId48"/>
    <p:sldId id="676" r:id="rId49"/>
    <p:sldId id="677" r:id="rId50"/>
    <p:sldId id="678" r:id="rId51"/>
    <p:sldId id="679" r:id="rId52"/>
    <p:sldId id="680" r:id="rId53"/>
    <p:sldId id="665" r:id="rId54"/>
    <p:sldId id="686" r:id="rId55"/>
    <p:sldId id="738" r:id="rId56"/>
    <p:sldId id="687" r:id="rId57"/>
    <p:sldId id="688" r:id="rId58"/>
    <p:sldId id="689" r:id="rId59"/>
    <p:sldId id="690" r:id="rId60"/>
    <p:sldId id="691" r:id="rId61"/>
    <p:sldId id="692" r:id="rId62"/>
    <p:sldId id="693" r:id="rId63"/>
    <p:sldId id="694" r:id="rId64"/>
    <p:sldId id="695" r:id="rId65"/>
    <p:sldId id="696" r:id="rId66"/>
    <p:sldId id="697" r:id="rId67"/>
    <p:sldId id="698" r:id="rId68"/>
    <p:sldId id="699" r:id="rId69"/>
    <p:sldId id="700" r:id="rId70"/>
    <p:sldId id="701" r:id="rId71"/>
    <p:sldId id="702" r:id="rId72"/>
    <p:sldId id="703" r:id="rId73"/>
    <p:sldId id="704" r:id="rId74"/>
    <p:sldId id="705" r:id="rId75"/>
    <p:sldId id="707" r:id="rId76"/>
    <p:sldId id="708" r:id="rId77"/>
    <p:sldId id="709" r:id="rId78"/>
    <p:sldId id="710" r:id="rId79"/>
    <p:sldId id="711" r:id="rId80"/>
    <p:sldId id="712" r:id="rId81"/>
    <p:sldId id="713" r:id="rId82"/>
    <p:sldId id="714" r:id="rId83"/>
    <p:sldId id="715" r:id="rId84"/>
    <p:sldId id="716" r:id="rId85"/>
    <p:sldId id="717" r:id="rId86"/>
    <p:sldId id="718" r:id="rId87"/>
    <p:sldId id="719" r:id="rId88"/>
    <p:sldId id="720" r:id="rId89"/>
    <p:sldId id="721" r:id="rId90"/>
    <p:sldId id="722" r:id="rId91"/>
    <p:sldId id="723" r:id="rId92"/>
    <p:sldId id="724" r:id="rId93"/>
    <p:sldId id="725" r:id="rId94"/>
    <p:sldId id="726" r:id="rId95"/>
    <p:sldId id="727" r:id="rId96"/>
    <p:sldId id="728" r:id="rId97"/>
    <p:sldId id="729" r:id="rId98"/>
    <p:sldId id="730" r:id="rId99"/>
    <p:sldId id="731" r:id="rId100"/>
    <p:sldId id="732" r:id="rId101"/>
    <p:sldId id="733" r:id="rId102"/>
    <p:sldId id="734" r:id="rId103"/>
    <p:sldId id="735" r:id="rId104"/>
    <p:sldId id="736" r:id="rId105"/>
    <p:sldId id="737" r:id="rId106"/>
    <p:sldId id="364" r:id="rId107"/>
  </p:sldIdLst>
  <p:sldSz cx="9144000" cy="6858000" type="screen4x3"/>
  <p:notesSz cx="6858000" cy="9144000"/>
  <p:defaultTextStyle>
    <a:defPPr>
      <a:defRPr lang="en-US"/>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r" defTabSz="914400" rtl="1" eaLnBrk="1" latinLnBrk="0" hangingPunct="1">
      <a:defRPr sz="2800" kern="1200">
        <a:solidFill>
          <a:schemeClr val="tx1"/>
        </a:solidFill>
        <a:latin typeface="Arial" charset="0"/>
        <a:ea typeface="+mn-ea"/>
        <a:cs typeface="+mn-cs"/>
      </a:defRPr>
    </a:lvl6pPr>
    <a:lvl7pPr marL="2743200" algn="r" defTabSz="914400" rtl="1" eaLnBrk="1" latinLnBrk="0" hangingPunct="1">
      <a:defRPr sz="2800" kern="1200">
        <a:solidFill>
          <a:schemeClr val="tx1"/>
        </a:solidFill>
        <a:latin typeface="Arial" charset="0"/>
        <a:ea typeface="+mn-ea"/>
        <a:cs typeface="+mn-cs"/>
      </a:defRPr>
    </a:lvl7pPr>
    <a:lvl8pPr marL="3200400" algn="r" defTabSz="914400" rtl="1" eaLnBrk="1" latinLnBrk="0" hangingPunct="1">
      <a:defRPr sz="2800" kern="1200">
        <a:solidFill>
          <a:schemeClr val="tx1"/>
        </a:solidFill>
        <a:latin typeface="Arial" charset="0"/>
        <a:ea typeface="+mn-ea"/>
        <a:cs typeface="+mn-cs"/>
      </a:defRPr>
    </a:lvl8pPr>
    <a:lvl9pPr marL="3657600" algn="r" defTabSz="914400" rtl="1"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2D14"/>
    <a:srgbClr val="4D4D4D"/>
    <a:srgbClr val="35759D"/>
    <a:srgbClr val="35B19D"/>
    <a:srgbClr val="000000"/>
    <a:srgbClr val="E8E8E8"/>
    <a:srgbClr val="1E1E20"/>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6" autoAdjust="0"/>
    <p:restoredTop sz="95596" autoAdjust="0"/>
  </p:normalViewPr>
  <p:slideViewPr>
    <p:cSldViewPr>
      <p:cViewPr varScale="1">
        <p:scale>
          <a:sx n="104" d="100"/>
          <a:sy n="104" d="100"/>
        </p:scale>
        <p:origin x="29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_rels/data1.xml.rels><?xml version="1.0" encoding="UTF-8" standalone="yes"?>
<Relationships xmlns="http://schemas.openxmlformats.org/package/2006/relationships"><Relationship Id="rId1" Type="http://schemas.openxmlformats.org/officeDocument/2006/relationships/image" Target="../media/image25.png"/></Relationships>
</file>

<file path=ppt/diagrams/_rels/data2.xml.rels><?xml version="1.0" encoding="UTF-8" standalone="yes"?>
<Relationships xmlns="http://schemas.openxmlformats.org/package/2006/relationships"><Relationship Id="rId1" Type="http://schemas.openxmlformats.org/officeDocument/2006/relationships/image" Target="../media/image26.png"/></Relationships>
</file>

<file path=ppt/diagrams/_rels/data3.xml.rels><?xml version="1.0" encoding="UTF-8" standalone="yes"?>
<Relationships xmlns="http://schemas.openxmlformats.org/package/2006/relationships"><Relationship Id="rId1" Type="http://schemas.openxmlformats.org/officeDocument/2006/relationships/image" Target="../media/image27.png"/></Relationships>
</file>

<file path=ppt/diagrams/_rels/data4.xml.rels><?xml version="1.0" encoding="UTF-8" standalone="yes"?>
<Relationships xmlns="http://schemas.openxmlformats.org/package/2006/relationships"><Relationship Id="rId1" Type="http://schemas.openxmlformats.org/officeDocument/2006/relationships/image" Target="../media/image28.png"/></Relationships>
</file>

<file path=ppt/diagrams/_rels/data5.xml.rels><?xml version="1.0" encoding="UTF-8" standalone="yes"?>
<Relationships xmlns="http://schemas.openxmlformats.org/package/2006/relationships"><Relationship Id="rId1" Type="http://schemas.openxmlformats.org/officeDocument/2006/relationships/image" Target="../media/image29.png"/></Relationships>
</file>

<file path=ppt/diagrams/_rels/data6.xml.rels><?xml version="1.0" encoding="UTF-8" standalone="yes"?>
<Relationships xmlns="http://schemas.openxmlformats.org/package/2006/relationships"><Relationship Id="rId1" Type="http://schemas.openxmlformats.org/officeDocument/2006/relationships/image" Target="../media/image30.png"/></Relationships>
</file>

<file path=ppt/diagrams/_rels/data7.xml.rels><?xml version="1.0" encoding="UTF-8" standalone="yes"?>
<Relationships xmlns="http://schemas.openxmlformats.org/package/2006/relationships"><Relationship Id="rId1" Type="http://schemas.openxmlformats.org/officeDocument/2006/relationships/image" Target="../media/image31.png"/></Relationships>
</file>

<file path=ppt/diagrams/_rels/data8.xml.rels><?xml version="1.0" encoding="UTF-8" standalone="yes"?>
<Relationships xmlns="http://schemas.openxmlformats.org/package/2006/relationships"><Relationship Id="rId1" Type="http://schemas.openxmlformats.org/officeDocument/2006/relationships/image" Target="../media/image32.png"/></Relationships>
</file>

<file path=ppt/diagrams/_rels/data9.xml.rels><?xml version="1.0" encoding="UTF-8" standalone="yes"?>
<Relationships xmlns="http://schemas.openxmlformats.org/package/2006/relationships"><Relationship Id="rId1"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B7AA5D-18FA-4802-8C86-046460E73FFB}"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pPr rtl="1"/>
          <a:endParaRPr lang="ar-EG"/>
        </a:p>
      </dgm:t>
    </dgm:pt>
    <dgm:pt modelId="{57AE6220-E4AD-45BB-BA13-F38CD6289F0C}">
      <dgm:prSet phldrT="[Text]" custT="1"/>
      <dgm:spPr/>
      <dgm:t>
        <a:bodyPr/>
        <a:lstStyle/>
        <a:p>
          <a:pPr rtl="1"/>
          <a:r>
            <a:rPr lang="ar-EG" sz="2800" b="0" dirty="0" smtClean="0">
              <a:solidFill>
                <a:srgbClr val="002060"/>
              </a:solidFill>
              <a:latin typeface="Simplified Arabic" panose="02020603050405020304" pitchFamily="18" charset="-78"/>
              <a:cs typeface="Simplified Arabic" panose="02020603050405020304" pitchFamily="18" charset="-78"/>
            </a:rPr>
            <a:t>.</a:t>
          </a:r>
          <a:endParaRPr lang="ar-EG" sz="2800" b="0" dirty="0">
            <a:solidFill>
              <a:srgbClr val="002060"/>
            </a:solidFill>
            <a:latin typeface="Simplified Arabic" panose="02020603050405020304" pitchFamily="18" charset="-78"/>
            <a:cs typeface="Simplified Arabic" panose="02020603050405020304" pitchFamily="18" charset="-78"/>
          </a:endParaRPr>
        </a:p>
      </dgm:t>
    </dgm:pt>
    <dgm:pt modelId="{E0F17413-877F-4DF8-8858-4C2B4D3E74E2}" type="parTrans" cxnId="{A4E6F24A-B645-4923-826B-6370285D6C92}">
      <dgm:prSet/>
      <dgm:spPr/>
      <dgm:t>
        <a:bodyPr/>
        <a:lstStyle/>
        <a:p>
          <a:pPr rtl="1"/>
          <a:endParaRPr lang="ar-EG"/>
        </a:p>
      </dgm:t>
    </dgm:pt>
    <dgm:pt modelId="{033AD90B-D641-4AB5-B237-6F36A002112F}" type="sibTrans" cxnId="{A4E6F24A-B645-4923-826B-6370285D6C92}">
      <dgm:prSet/>
      <dgm:spPr/>
      <dgm:t>
        <a:bodyPr/>
        <a:lstStyle/>
        <a:p>
          <a:pPr rtl="1"/>
          <a:endParaRPr lang="ar-EG"/>
        </a:p>
      </dgm:t>
    </dgm:pt>
    <dgm:pt modelId="{A87B8891-7E27-49F0-8046-DCBB546899C5}">
      <dgm:prSet phldrT="[Text]" custT="1"/>
      <dgm:spPr/>
      <dgm:t>
        <a:bodyPr/>
        <a:lstStyle/>
        <a:p>
          <a:pPr algn="justLow" rtl="1"/>
          <a:r>
            <a:rPr lang="ar-EG" sz="2800" b="0" dirty="0" smtClean="0">
              <a:solidFill>
                <a:srgbClr val="002060"/>
              </a:solidFill>
              <a:latin typeface="Simplified Arabic" panose="02020603050405020304" pitchFamily="18" charset="-78"/>
              <a:cs typeface="Simplified Arabic" panose="02020603050405020304" pitchFamily="18" charset="-78"/>
            </a:rPr>
            <a:t>فهو شريان الحياة في أي عمل. عليك دائما مراقبة مصاريفك عن كثب والتأكد من المكاسب المادية التي تحققها بصورة مستمرة. ولم يكن هذا الأمر يوما من نقاط القوة لدي ولذا فقد واجهت العديد من المتاعب</a:t>
          </a:r>
          <a:endParaRPr lang="ar-EG" sz="2800" b="0" dirty="0">
            <a:solidFill>
              <a:srgbClr val="002060"/>
            </a:solidFill>
            <a:latin typeface="Simplified Arabic" panose="02020603050405020304" pitchFamily="18" charset="-78"/>
            <a:cs typeface="Simplified Arabic" panose="02020603050405020304" pitchFamily="18" charset="-78"/>
          </a:endParaRPr>
        </a:p>
      </dgm:t>
    </dgm:pt>
    <dgm:pt modelId="{E750135A-EB9C-4953-B538-90475ED6F6D9}" type="parTrans" cxnId="{E64BD3D2-58AC-4585-8CCD-F8568F0868CE}">
      <dgm:prSet/>
      <dgm:spPr/>
      <dgm:t>
        <a:bodyPr/>
        <a:lstStyle/>
        <a:p>
          <a:pPr rtl="1"/>
          <a:endParaRPr lang="ar-EG"/>
        </a:p>
      </dgm:t>
    </dgm:pt>
    <dgm:pt modelId="{BCE08E43-8B76-4CE4-A6D0-63B39AC4570C}" type="sibTrans" cxnId="{E64BD3D2-58AC-4585-8CCD-F8568F0868CE}">
      <dgm:prSet/>
      <dgm:spPr/>
      <dgm:t>
        <a:bodyPr/>
        <a:lstStyle/>
        <a:p>
          <a:pPr rtl="1"/>
          <a:endParaRPr lang="ar-EG"/>
        </a:p>
      </dgm:t>
    </dgm:pt>
    <dgm:pt modelId="{F7457A0E-155C-4762-B008-25F934C83D3B}" type="pres">
      <dgm:prSet presAssocID="{C6B7AA5D-18FA-4802-8C86-046460E73FFB}" presName="Name0" presStyleCnt="0">
        <dgm:presLayoutVars>
          <dgm:chMax/>
          <dgm:chPref/>
          <dgm:dir/>
          <dgm:animLvl val="lvl"/>
        </dgm:presLayoutVars>
      </dgm:prSet>
      <dgm:spPr/>
      <dgm:t>
        <a:bodyPr/>
        <a:lstStyle/>
        <a:p>
          <a:pPr rtl="1"/>
          <a:endParaRPr lang="ar-EG"/>
        </a:p>
      </dgm:t>
    </dgm:pt>
    <dgm:pt modelId="{37BEBC3D-3042-4A4E-899A-01E70C9EF291}" type="pres">
      <dgm:prSet presAssocID="{57AE6220-E4AD-45BB-BA13-F38CD6289F0C}" presName="composite" presStyleCnt="0"/>
      <dgm:spPr/>
    </dgm:pt>
    <dgm:pt modelId="{9B1FCE92-BB27-4AB9-8656-B9847FD0A5D2}" type="pres">
      <dgm:prSet presAssocID="{57AE6220-E4AD-45BB-BA13-F38CD6289F0C}" presName="ParentAccentShape" presStyleLbl="trBgShp" presStyleIdx="0" presStyleCnt="2" custScaleX="76557" custLinFactNeighborX="-7887"/>
      <dgm:spPr/>
    </dgm:pt>
    <dgm:pt modelId="{E36C28F2-DA8E-49CD-85B6-FACF9E4C63CE}" type="pres">
      <dgm:prSet presAssocID="{57AE6220-E4AD-45BB-BA13-F38CD6289F0C}" presName="ParentText" presStyleLbl="revTx" presStyleIdx="0" presStyleCnt="2">
        <dgm:presLayoutVars>
          <dgm:chMax val="1"/>
          <dgm:chPref val="1"/>
          <dgm:bulletEnabled val="1"/>
        </dgm:presLayoutVars>
      </dgm:prSet>
      <dgm:spPr/>
      <dgm:t>
        <a:bodyPr/>
        <a:lstStyle/>
        <a:p>
          <a:pPr rtl="1"/>
          <a:endParaRPr lang="ar-EG"/>
        </a:p>
      </dgm:t>
    </dgm:pt>
    <dgm:pt modelId="{36D09C15-0ECE-49CD-A740-2B9DF80AE3D8}" type="pres">
      <dgm:prSet presAssocID="{57AE6220-E4AD-45BB-BA13-F38CD6289F0C}" presName="ChildText" presStyleLbl="revTx" presStyleIdx="1" presStyleCnt="2" custScaleX="149214" custLinFactNeighborX="-11810" custLinFactNeighborY="-1671">
        <dgm:presLayoutVars>
          <dgm:chMax val="0"/>
          <dgm:chPref val="0"/>
        </dgm:presLayoutVars>
      </dgm:prSet>
      <dgm:spPr/>
      <dgm:t>
        <a:bodyPr/>
        <a:lstStyle/>
        <a:p>
          <a:pPr rtl="1"/>
          <a:endParaRPr lang="ar-EG"/>
        </a:p>
      </dgm:t>
    </dgm:pt>
    <dgm:pt modelId="{A5A6C62D-D355-47C8-AA95-FA459AFF7F62}" type="pres">
      <dgm:prSet presAssocID="{57AE6220-E4AD-45BB-BA13-F38CD6289F0C}" presName="ChildAccentShape" presStyleLbl="trBgShp" presStyleIdx="1" presStyleCnt="2" custLinFactX="13607" custLinFactNeighborX="100000"/>
      <dgm:spPr/>
    </dgm:pt>
    <dgm:pt modelId="{8FE766E3-68DC-439A-B629-3B3B2884732F}" type="pres">
      <dgm:prSet presAssocID="{57AE6220-E4AD-45BB-BA13-F38CD6289F0C}" presName="Image" presStyleLbl="alignImgPlace1" presStyleIdx="0" presStyleCnt="1" custScaleX="76557" custLinFactNeighborX="-8200"/>
      <dgm:spPr>
        <a:blipFill rotWithShape="1">
          <a:blip xmlns:r="http://schemas.openxmlformats.org/officeDocument/2006/relationships" r:embed="rId1"/>
          <a:stretch>
            <a:fillRect/>
          </a:stretch>
        </a:blipFill>
      </dgm:spPr>
    </dgm:pt>
  </dgm:ptLst>
  <dgm:cxnLst>
    <dgm:cxn modelId="{54570D0C-E8AA-4FBE-B59F-678058847D60}" type="presOf" srcId="{A87B8891-7E27-49F0-8046-DCBB546899C5}" destId="{36D09C15-0ECE-49CD-A740-2B9DF80AE3D8}" srcOrd="0" destOrd="0" presId="urn:microsoft.com/office/officeart/2009/3/layout/SnapshotPictureList"/>
    <dgm:cxn modelId="{E64BD3D2-58AC-4585-8CCD-F8568F0868CE}" srcId="{57AE6220-E4AD-45BB-BA13-F38CD6289F0C}" destId="{A87B8891-7E27-49F0-8046-DCBB546899C5}" srcOrd="0" destOrd="0" parTransId="{E750135A-EB9C-4953-B538-90475ED6F6D9}" sibTransId="{BCE08E43-8B76-4CE4-A6D0-63B39AC4570C}"/>
    <dgm:cxn modelId="{C750B3E3-E346-4D31-A70A-D76D05657595}" type="presOf" srcId="{C6B7AA5D-18FA-4802-8C86-046460E73FFB}" destId="{F7457A0E-155C-4762-B008-25F934C83D3B}" srcOrd="0" destOrd="0" presId="urn:microsoft.com/office/officeart/2009/3/layout/SnapshotPictureList"/>
    <dgm:cxn modelId="{A4E6F24A-B645-4923-826B-6370285D6C92}" srcId="{C6B7AA5D-18FA-4802-8C86-046460E73FFB}" destId="{57AE6220-E4AD-45BB-BA13-F38CD6289F0C}" srcOrd="0" destOrd="0" parTransId="{E0F17413-877F-4DF8-8858-4C2B4D3E74E2}" sibTransId="{033AD90B-D641-4AB5-B237-6F36A002112F}"/>
    <dgm:cxn modelId="{D451CA57-4169-4D1D-A3EA-C5DB5184D14A}" type="presOf" srcId="{57AE6220-E4AD-45BB-BA13-F38CD6289F0C}" destId="{E36C28F2-DA8E-49CD-85B6-FACF9E4C63CE}" srcOrd="0" destOrd="0" presId="urn:microsoft.com/office/officeart/2009/3/layout/SnapshotPictureList"/>
    <dgm:cxn modelId="{6BB0B61D-8586-4220-B3CA-0DC1F6D0F6C2}" type="presParOf" srcId="{F7457A0E-155C-4762-B008-25F934C83D3B}" destId="{37BEBC3D-3042-4A4E-899A-01E70C9EF291}" srcOrd="0" destOrd="0" presId="urn:microsoft.com/office/officeart/2009/3/layout/SnapshotPictureList"/>
    <dgm:cxn modelId="{A56DB225-687D-4D80-9994-1A9C27F4C33A}" type="presParOf" srcId="{37BEBC3D-3042-4A4E-899A-01E70C9EF291}" destId="{9B1FCE92-BB27-4AB9-8656-B9847FD0A5D2}" srcOrd="0" destOrd="0" presId="urn:microsoft.com/office/officeart/2009/3/layout/SnapshotPictureList"/>
    <dgm:cxn modelId="{C2B32072-8DAD-4775-95F4-DEFE43DD085E}" type="presParOf" srcId="{37BEBC3D-3042-4A4E-899A-01E70C9EF291}" destId="{E36C28F2-DA8E-49CD-85B6-FACF9E4C63CE}" srcOrd="1" destOrd="0" presId="urn:microsoft.com/office/officeart/2009/3/layout/SnapshotPictureList"/>
    <dgm:cxn modelId="{A9344EA3-023D-458F-BE20-8267126D3B34}" type="presParOf" srcId="{37BEBC3D-3042-4A4E-899A-01E70C9EF291}" destId="{36D09C15-0ECE-49CD-A740-2B9DF80AE3D8}" srcOrd="2" destOrd="0" presId="urn:microsoft.com/office/officeart/2009/3/layout/SnapshotPictureList"/>
    <dgm:cxn modelId="{AF939044-669A-4246-A17E-01B0D364D077}" type="presParOf" srcId="{37BEBC3D-3042-4A4E-899A-01E70C9EF291}" destId="{A5A6C62D-D355-47C8-AA95-FA459AFF7F62}" srcOrd="3" destOrd="0" presId="urn:microsoft.com/office/officeart/2009/3/layout/SnapshotPictureList"/>
    <dgm:cxn modelId="{832E83FD-23F1-4D2B-9CC8-FBC71D5CB189}" type="presParOf" srcId="{37BEBC3D-3042-4A4E-899A-01E70C9EF291}" destId="{8FE766E3-68DC-439A-B629-3B3B2884732F}"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B7AA5D-18FA-4802-8C86-046460E73FFB}"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pPr rtl="1"/>
          <a:endParaRPr lang="ar-EG"/>
        </a:p>
      </dgm:t>
    </dgm:pt>
    <dgm:pt modelId="{57AE6220-E4AD-45BB-BA13-F38CD6289F0C}">
      <dgm:prSet phldrT="[Text]" custT="1"/>
      <dgm:spPr/>
      <dgm:t>
        <a:bodyPr/>
        <a:lstStyle/>
        <a:p>
          <a:pPr rtl="1"/>
          <a:r>
            <a:rPr lang="ar-EG" sz="2800" b="0" dirty="0" smtClean="0">
              <a:solidFill>
                <a:srgbClr val="002060"/>
              </a:solidFill>
              <a:latin typeface="Simplified Arabic" panose="02020603050405020304" pitchFamily="18" charset="-78"/>
              <a:cs typeface="Simplified Arabic" panose="02020603050405020304" pitchFamily="18" charset="-78"/>
            </a:rPr>
            <a:t>.</a:t>
          </a:r>
          <a:endParaRPr lang="ar-EG" sz="2800" b="0" dirty="0">
            <a:solidFill>
              <a:srgbClr val="002060"/>
            </a:solidFill>
            <a:latin typeface="Simplified Arabic" panose="02020603050405020304" pitchFamily="18" charset="-78"/>
            <a:cs typeface="Simplified Arabic" panose="02020603050405020304" pitchFamily="18" charset="-78"/>
          </a:endParaRPr>
        </a:p>
      </dgm:t>
    </dgm:pt>
    <dgm:pt modelId="{E0F17413-877F-4DF8-8858-4C2B4D3E74E2}" type="parTrans" cxnId="{A4E6F24A-B645-4923-826B-6370285D6C92}">
      <dgm:prSet/>
      <dgm:spPr/>
      <dgm:t>
        <a:bodyPr/>
        <a:lstStyle/>
        <a:p>
          <a:pPr rtl="1"/>
          <a:endParaRPr lang="ar-EG"/>
        </a:p>
      </dgm:t>
    </dgm:pt>
    <dgm:pt modelId="{033AD90B-D641-4AB5-B237-6F36A002112F}" type="sibTrans" cxnId="{A4E6F24A-B645-4923-826B-6370285D6C92}">
      <dgm:prSet/>
      <dgm:spPr/>
      <dgm:t>
        <a:bodyPr/>
        <a:lstStyle/>
        <a:p>
          <a:pPr rtl="1"/>
          <a:endParaRPr lang="ar-EG"/>
        </a:p>
      </dgm:t>
    </dgm:pt>
    <dgm:pt modelId="{A87B8891-7E27-49F0-8046-DCBB546899C5}">
      <dgm:prSet phldrT="[Text]" custT="1"/>
      <dgm:spPr/>
      <dgm:t>
        <a:bodyPr/>
        <a:lstStyle/>
        <a:p>
          <a:pPr algn="justLow" rtl="1"/>
          <a:r>
            <a:rPr lang="ar-EG" sz="2800" b="0" dirty="0" smtClean="0">
              <a:solidFill>
                <a:srgbClr val="002060"/>
              </a:solidFill>
              <a:latin typeface="Simplified Arabic" panose="02020603050405020304" pitchFamily="18" charset="-78"/>
              <a:cs typeface="Simplified Arabic" panose="02020603050405020304" pitchFamily="18" charset="-78"/>
            </a:rPr>
            <a:t>رغم أن تأجيل اتخاذ قرارات صعبة قد يبدو أمرا مغريا في الكثير من الأحيان، إلا أنه من المهم القيام بهذا الأمر بصورة سلسة ودون التوقف كثيرا عنده</a:t>
          </a:r>
          <a:endParaRPr lang="ar-EG" sz="2800" b="0" dirty="0">
            <a:solidFill>
              <a:srgbClr val="002060"/>
            </a:solidFill>
            <a:latin typeface="Simplified Arabic" panose="02020603050405020304" pitchFamily="18" charset="-78"/>
            <a:cs typeface="Simplified Arabic" panose="02020603050405020304" pitchFamily="18" charset="-78"/>
          </a:endParaRPr>
        </a:p>
      </dgm:t>
    </dgm:pt>
    <dgm:pt modelId="{E750135A-EB9C-4953-B538-90475ED6F6D9}" type="parTrans" cxnId="{E64BD3D2-58AC-4585-8CCD-F8568F0868CE}">
      <dgm:prSet/>
      <dgm:spPr/>
      <dgm:t>
        <a:bodyPr/>
        <a:lstStyle/>
        <a:p>
          <a:pPr rtl="1"/>
          <a:endParaRPr lang="ar-EG"/>
        </a:p>
      </dgm:t>
    </dgm:pt>
    <dgm:pt modelId="{BCE08E43-8B76-4CE4-A6D0-63B39AC4570C}" type="sibTrans" cxnId="{E64BD3D2-58AC-4585-8CCD-F8568F0868CE}">
      <dgm:prSet/>
      <dgm:spPr/>
      <dgm:t>
        <a:bodyPr/>
        <a:lstStyle/>
        <a:p>
          <a:pPr rtl="1"/>
          <a:endParaRPr lang="ar-EG"/>
        </a:p>
      </dgm:t>
    </dgm:pt>
    <dgm:pt modelId="{F7457A0E-155C-4762-B008-25F934C83D3B}" type="pres">
      <dgm:prSet presAssocID="{C6B7AA5D-18FA-4802-8C86-046460E73FFB}" presName="Name0" presStyleCnt="0">
        <dgm:presLayoutVars>
          <dgm:chMax/>
          <dgm:chPref/>
          <dgm:dir/>
          <dgm:animLvl val="lvl"/>
        </dgm:presLayoutVars>
      </dgm:prSet>
      <dgm:spPr/>
      <dgm:t>
        <a:bodyPr/>
        <a:lstStyle/>
        <a:p>
          <a:pPr rtl="1"/>
          <a:endParaRPr lang="ar-EG"/>
        </a:p>
      </dgm:t>
    </dgm:pt>
    <dgm:pt modelId="{37BEBC3D-3042-4A4E-899A-01E70C9EF291}" type="pres">
      <dgm:prSet presAssocID="{57AE6220-E4AD-45BB-BA13-F38CD6289F0C}" presName="composite" presStyleCnt="0"/>
      <dgm:spPr/>
    </dgm:pt>
    <dgm:pt modelId="{9B1FCE92-BB27-4AB9-8656-B9847FD0A5D2}" type="pres">
      <dgm:prSet presAssocID="{57AE6220-E4AD-45BB-BA13-F38CD6289F0C}" presName="ParentAccentShape" presStyleLbl="trBgShp" presStyleIdx="0" presStyleCnt="2" custScaleX="76557" custLinFactNeighborX="-7887"/>
      <dgm:spPr/>
    </dgm:pt>
    <dgm:pt modelId="{E36C28F2-DA8E-49CD-85B6-FACF9E4C63CE}" type="pres">
      <dgm:prSet presAssocID="{57AE6220-E4AD-45BB-BA13-F38CD6289F0C}" presName="ParentText" presStyleLbl="revTx" presStyleIdx="0" presStyleCnt="2">
        <dgm:presLayoutVars>
          <dgm:chMax val="1"/>
          <dgm:chPref val="1"/>
          <dgm:bulletEnabled val="1"/>
        </dgm:presLayoutVars>
      </dgm:prSet>
      <dgm:spPr/>
      <dgm:t>
        <a:bodyPr/>
        <a:lstStyle/>
        <a:p>
          <a:pPr rtl="1"/>
          <a:endParaRPr lang="ar-EG"/>
        </a:p>
      </dgm:t>
    </dgm:pt>
    <dgm:pt modelId="{36D09C15-0ECE-49CD-A740-2B9DF80AE3D8}" type="pres">
      <dgm:prSet presAssocID="{57AE6220-E4AD-45BB-BA13-F38CD6289F0C}" presName="ChildText" presStyleLbl="revTx" presStyleIdx="1" presStyleCnt="2" custScaleX="149214" custLinFactNeighborX="-11810" custLinFactNeighborY="-1671">
        <dgm:presLayoutVars>
          <dgm:chMax val="0"/>
          <dgm:chPref val="0"/>
        </dgm:presLayoutVars>
      </dgm:prSet>
      <dgm:spPr/>
      <dgm:t>
        <a:bodyPr/>
        <a:lstStyle/>
        <a:p>
          <a:pPr rtl="1"/>
          <a:endParaRPr lang="ar-EG"/>
        </a:p>
      </dgm:t>
    </dgm:pt>
    <dgm:pt modelId="{A5A6C62D-D355-47C8-AA95-FA459AFF7F62}" type="pres">
      <dgm:prSet presAssocID="{57AE6220-E4AD-45BB-BA13-F38CD6289F0C}" presName="ChildAccentShape" presStyleLbl="trBgShp" presStyleIdx="1" presStyleCnt="2" custLinFactX="13607" custLinFactNeighborX="100000"/>
      <dgm:spPr/>
    </dgm:pt>
    <dgm:pt modelId="{8FE766E3-68DC-439A-B629-3B3B2884732F}" type="pres">
      <dgm:prSet presAssocID="{57AE6220-E4AD-45BB-BA13-F38CD6289F0C}" presName="Image" presStyleLbl="alignImgPlace1" presStyleIdx="0" presStyleCnt="1" custScaleX="76557" custLinFactNeighborX="-8200"/>
      <dgm:spPr>
        <a:blipFill rotWithShape="1">
          <a:blip xmlns:r="http://schemas.openxmlformats.org/officeDocument/2006/relationships" r:embed="rId1"/>
          <a:stretch>
            <a:fillRect/>
          </a:stretch>
        </a:blipFill>
      </dgm:spPr>
    </dgm:pt>
  </dgm:ptLst>
  <dgm:cxnLst>
    <dgm:cxn modelId="{A4E6F24A-B645-4923-826B-6370285D6C92}" srcId="{C6B7AA5D-18FA-4802-8C86-046460E73FFB}" destId="{57AE6220-E4AD-45BB-BA13-F38CD6289F0C}" srcOrd="0" destOrd="0" parTransId="{E0F17413-877F-4DF8-8858-4C2B4D3E74E2}" sibTransId="{033AD90B-D641-4AB5-B237-6F36A002112F}"/>
    <dgm:cxn modelId="{A3F752F2-E62A-45AF-B362-41235EE08FFA}" type="presOf" srcId="{A87B8891-7E27-49F0-8046-DCBB546899C5}" destId="{36D09C15-0ECE-49CD-A740-2B9DF80AE3D8}" srcOrd="0" destOrd="0" presId="urn:microsoft.com/office/officeart/2009/3/layout/SnapshotPictureList"/>
    <dgm:cxn modelId="{6E3CBC88-83F1-4DE1-AFEB-0970D5E048A2}" type="presOf" srcId="{57AE6220-E4AD-45BB-BA13-F38CD6289F0C}" destId="{E36C28F2-DA8E-49CD-85B6-FACF9E4C63CE}" srcOrd="0" destOrd="0" presId="urn:microsoft.com/office/officeart/2009/3/layout/SnapshotPictureList"/>
    <dgm:cxn modelId="{858FD07E-F1BC-49B0-A329-CE3858825CE6}" type="presOf" srcId="{C6B7AA5D-18FA-4802-8C86-046460E73FFB}" destId="{F7457A0E-155C-4762-B008-25F934C83D3B}" srcOrd="0" destOrd="0" presId="urn:microsoft.com/office/officeart/2009/3/layout/SnapshotPictureList"/>
    <dgm:cxn modelId="{E64BD3D2-58AC-4585-8CCD-F8568F0868CE}" srcId="{57AE6220-E4AD-45BB-BA13-F38CD6289F0C}" destId="{A87B8891-7E27-49F0-8046-DCBB546899C5}" srcOrd="0" destOrd="0" parTransId="{E750135A-EB9C-4953-B538-90475ED6F6D9}" sibTransId="{BCE08E43-8B76-4CE4-A6D0-63B39AC4570C}"/>
    <dgm:cxn modelId="{261DC353-6489-4F49-8CBC-0659F0C68ADE}" type="presParOf" srcId="{F7457A0E-155C-4762-B008-25F934C83D3B}" destId="{37BEBC3D-3042-4A4E-899A-01E70C9EF291}" srcOrd="0" destOrd="0" presId="urn:microsoft.com/office/officeart/2009/3/layout/SnapshotPictureList"/>
    <dgm:cxn modelId="{193A4CCD-2967-423C-AD9D-AE6D4F69F99C}" type="presParOf" srcId="{37BEBC3D-3042-4A4E-899A-01E70C9EF291}" destId="{9B1FCE92-BB27-4AB9-8656-B9847FD0A5D2}" srcOrd="0" destOrd="0" presId="urn:microsoft.com/office/officeart/2009/3/layout/SnapshotPictureList"/>
    <dgm:cxn modelId="{77B683FE-978A-4C24-85E9-F32341D0A4A8}" type="presParOf" srcId="{37BEBC3D-3042-4A4E-899A-01E70C9EF291}" destId="{E36C28F2-DA8E-49CD-85B6-FACF9E4C63CE}" srcOrd="1" destOrd="0" presId="urn:microsoft.com/office/officeart/2009/3/layout/SnapshotPictureList"/>
    <dgm:cxn modelId="{F2BBCE84-A4CF-4F5B-BB4A-624FE10C92F1}" type="presParOf" srcId="{37BEBC3D-3042-4A4E-899A-01E70C9EF291}" destId="{36D09C15-0ECE-49CD-A740-2B9DF80AE3D8}" srcOrd="2" destOrd="0" presId="urn:microsoft.com/office/officeart/2009/3/layout/SnapshotPictureList"/>
    <dgm:cxn modelId="{3F004899-D957-428D-86CD-E25DB218763A}" type="presParOf" srcId="{37BEBC3D-3042-4A4E-899A-01E70C9EF291}" destId="{A5A6C62D-D355-47C8-AA95-FA459AFF7F62}" srcOrd="3" destOrd="0" presId="urn:microsoft.com/office/officeart/2009/3/layout/SnapshotPictureList"/>
    <dgm:cxn modelId="{DD8E50F8-F320-4AE1-B9F9-3114E4F6A7FA}" type="presParOf" srcId="{37BEBC3D-3042-4A4E-899A-01E70C9EF291}" destId="{8FE766E3-68DC-439A-B629-3B3B2884732F}"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B7AA5D-18FA-4802-8C86-046460E73FFB}"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pPr rtl="1"/>
          <a:endParaRPr lang="ar-EG"/>
        </a:p>
      </dgm:t>
    </dgm:pt>
    <dgm:pt modelId="{57AE6220-E4AD-45BB-BA13-F38CD6289F0C}">
      <dgm:prSet phldrT="[Text]" custT="1"/>
      <dgm:spPr/>
      <dgm:t>
        <a:bodyPr/>
        <a:lstStyle/>
        <a:p>
          <a:pPr rtl="1"/>
          <a:r>
            <a:rPr lang="ar-EG" sz="2800" b="0" dirty="0" smtClean="0">
              <a:solidFill>
                <a:srgbClr val="002060"/>
              </a:solidFill>
              <a:latin typeface="Simplified Arabic" panose="02020603050405020304" pitchFamily="18" charset="-78"/>
              <a:cs typeface="Simplified Arabic" panose="02020603050405020304" pitchFamily="18" charset="-78"/>
            </a:rPr>
            <a:t>.</a:t>
          </a:r>
          <a:endParaRPr lang="ar-EG" sz="2800" b="0" dirty="0">
            <a:solidFill>
              <a:srgbClr val="002060"/>
            </a:solidFill>
            <a:latin typeface="Simplified Arabic" panose="02020603050405020304" pitchFamily="18" charset="-78"/>
            <a:cs typeface="Simplified Arabic" panose="02020603050405020304" pitchFamily="18" charset="-78"/>
          </a:endParaRPr>
        </a:p>
      </dgm:t>
    </dgm:pt>
    <dgm:pt modelId="{E0F17413-877F-4DF8-8858-4C2B4D3E74E2}" type="parTrans" cxnId="{A4E6F24A-B645-4923-826B-6370285D6C92}">
      <dgm:prSet/>
      <dgm:spPr/>
      <dgm:t>
        <a:bodyPr/>
        <a:lstStyle/>
        <a:p>
          <a:pPr rtl="1"/>
          <a:endParaRPr lang="ar-EG"/>
        </a:p>
      </dgm:t>
    </dgm:pt>
    <dgm:pt modelId="{033AD90B-D641-4AB5-B237-6F36A002112F}" type="sibTrans" cxnId="{A4E6F24A-B645-4923-826B-6370285D6C92}">
      <dgm:prSet/>
      <dgm:spPr/>
      <dgm:t>
        <a:bodyPr/>
        <a:lstStyle/>
        <a:p>
          <a:pPr rtl="1"/>
          <a:endParaRPr lang="ar-EG"/>
        </a:p>
      </dgm:t>
    </dgm:pt>
    <dgm:pt modelId="{A87B8891-7E27-49F0-8046-DCBB546899C5}">
      <dgm:prSet phldrT="[Text]" custT="1"/>
      <dgm:spPr/>
      <dgm:t>
        <a:bodyPr/>
        <a:lstStyle/>
        <a:p>
          <a:pPr algn="justLow" rtl="1"/>
          <a:r>
            <a:rPr lang="ar-EG" sz="2600" b="0" dirty="0" smtClean="0">
              <a:solidFill>
                <a:srgbClr val="002060"/>
              </a:solidFill>
              <a:latin typeface="Simplified Arabic" panose="02020603050405020304" pitchFamily="18" charset="-78"/>
              <a:cs typeface="Simplified Arabic" panose="02020603050405020304" pitchFamily="18" charset="-78"/>
            </a:rPr>
            <a:t>جميعنا بحاجة إلى رؤية الأمور من منظار مختلف بين الفينة والأخرى. كما علينا أن نخرج أحيانا من قوقعتنا وروتيننا اليومي لنكتشف أشياء جديدة، فمعظمنا يستمر في القيام بعمل معين لفترة طويلة قبل أن يدرك أنه لا جدوى مما يقوم به</a:t>
          </a:r>
          <a:endParaRPr lang="ar-EG" sz="2600" b="0" dirty="0">
            <a:solidFill>
              <a:srgbClr val="002060"/>
            </a:solidFill>
            <a:latin typeface="Simplified Arabic" panose="02020603050405020304" pitchFamily="18" charset="-78"/>
            <a:cs typeface="Simplified Arabic" panose="02020603050405020304" pitchFamily="18" charset="-78"/>
          </a:endParaRPr>
        </a:p>
      </dgm:t>
    </dgm:pt>
    <dgm:pt modelId="{E750135A-EB9C-4953-B538-90475ED6F6D9}" type="parTrans" cxnId="{E64BD3D2-58AC-4585-8CCD-F8568F0868CE}">
      <dgm:prSet/>
      <dgm:spPr/>
      <dgm:t>
        <a:bodyPr/>
        <a:lstStyle/>
        <a:p>
          <a:pPr rtl="1"/>
          <a:endParaRPr lang="ar-EG"/>
        </a:p>
      </dgm:t>
    </dgm:pt>
    <dgm:pt modelId="{BCE08E43-8B76-4CE4-A6D0-63B39AC4570C}" type="sibTrans" cxnId="{E64BD3D2-58AC-4585-8CCD-F8568F0868CE}">
      <dgm:prSet/>
      <dgm:spPr/>
      <dgm:t>
        <a:bodyPr/>
        <a:lstStyle/>
        <a:p>
          <a:pPr rtl="1"/>
          <a:endParaRPr lang="ar-EG"/>
        </a:p>
      </dgm:t>
    </dgm:pt>
    <dgm:pt modelId="{F7457A0E-155C-4762-B008-25F934C83D3B}" type="pres">
      <dgm:prSet presAssocID="{C6B7AA5D-18FA-4802-8C86-046460E73FFB}" presName="Name0" presStyleCnt="0">
        <dgm:presLayoutVars>
          <dgm:chMax/>
          <dgm:chPref/>
          <dgm:dir/>
          <dgm:animLvl val="lvl"/>
        </dgm:presLayoutVars>
      </dgm:prSet>
      <dgm:spPr/>
      <dgm:t>
        <a:bodyPr/>
        <a:lstStyle/>
        <a:p>
          <a:pPr rtl="1"/>
          <a:endParaRPr lang="ar-EG"/>
        </a:p>
      </dgm:t>
    </dgm:pt>
    <dgm:pt modelId="{37BEBC3D-3042-4A4E-899A-01E70C9EF291}" type="pres">
      <dgm:prSet presAssocID="{57AE6220-E4AD-45BB-BA13-F38CD6289F0C}" presName="composite" presStyleCnt="0"/>
      <dgm:spPr/>
    </dgm:pt>
    <dgm:pt modelId="{9B1FCE92-BB27-4AB9-8656-B9847FD0A5D2}" type="pres">
      <dgm:prSet presAssocID="{57AE6220-E4AD-45BB-BA13-F38CD6289F0C}" presName="ParentAccentShape" presStyleLbl="trBgShp" presStyleIdx="0" presStyleCnt="2" custScaleX="76557" custLinFactNeighborX="-7887"/>
      <dgm:spPr/>
    </dgm:pt>
    <dgm:pt modelId="{E36C28F2-DA8E-49CD-85B6-FACF9E4C63CE}" type="pres">
      <dgm:prSet presAssocID="{57AE6220-E4AD-45BB-BA13-F38CD6289F0C}" presName="ParentText" presStyleLbl="revTx" presStyleIdx="0" presStyleCnt="2">
        <dgm:presLayoutVars>
          <dgm:chMax val="1"/>
          <dgm:chPref val="1"/>
          <dgm:bulletEnabled val="1"/>
        </dgm:presLayoutVars>
      </dgm:prSet>
      <dgm:spPr/>
      <dgm:t>
        <a:bodyPr/>
        <a:lstStyle/>
        <a:p>
          <a:pPr rtl="1"/>
          <a:endParaRPr lang="ar-EG"/>
        </a:p>
      </dgm:t>
    </dgm:pt>
    <dgm:pt modelId="{36D09C15-0ECE-49CD-A740-2B9DF80AE3D8}" type="pres">
      <dgm:prSet presAssocID="{57AE6220-E4AD-45BB-BA13-F38CD6289F0C}" presName="ChildText" presStyleLbl="revTx" presStyleIdx="1" presStyleCnt="2" custScaleX="149214" custLinFactNeighborX="-11810" custLinFactNeighborY="-1671">
        <dgm:presLayoutVars>
          <dgm:chMax val="0"/>
          <dgm:chPref val="0"/>
        </dgm:presLayoutVars>
      </dgm:prSet>
      <dgm:spPr/>
      <dgm:t>
        <a:bodyPr/>
        <a:lstStyle/>
        <a:p>
          <a:pPr rtl="1"/>
          <a:endParaRPr lang="ar-EG"/>
        </a:p>
      </dgm:t>
    </dgm:pt>
    <dgm:pt modelId="{A5A6C62D-D355-47C8-AA95-FA459AFF7F62}" type="pres">
      <dgm:prSet presAssocID="{57AE6220-E4AD-45BB-BA13-F38CD6289F0C}" presName="ChildAccentShape" presStyleLbl="trBgShp" presStyleIdx="1" presStyleCnt="2" custLinFactX="13607" custLinFactNeighborX="100000"/>
      <dgm:spPr/>
    </dgm:pt>
    <dgm:pt modelId="{8FE766E3-68DC-439A-B629-3B3B2884732F}" type="pres">
      <dgm:prSet presAssocID="{57AE6220-E4AD-45BB-BA13-F38CD6289F0C}" presName="Image" presStyleLbl="alignImgPlace1" presStyleIdx="0" presStyleCnt="1" custScaleX="76557" custLinFactNeighborX="-8200"/>
      <dgm:spPr>
        <a:blipFill rotWithShape="1">
          <a:blip xmlns:r="http://schemas.openxmlformats.org/officeDocument/2006/relationships" r:embed="rId1"/>
          <a:stretch>
            <a:fillRect/>
          </a:stretch>
        </a:blipFill>
      </dgm:spPr>
    </dgm:pt>
  </dgm:ptLst>
  <dgm:cxnLst>
    <dgm:cxn modelId="{A4E6F24A-B645-4923-826B-6370285D6C92}" srcId="{C6B7AA5D-18FA-4802-8C86-046460E73FFB}" destId="{57AE6220-E4AD-45BB-BA13-F38CD6289F0C}" srcOrd="0" destOrd="0" parTransId="{E0F17413-877F-4DF8-8858-4C2B4D3E74E2}" sibTransId="{033AD90B-D641-4AB5-B237-6F36A002112F}"/>
    <dgm:cxn modelId="{9627A45A-C421-44C9-B9C9-83C4471CD987}" type="presOf" srcId="{57AE6220-E4AD-45BB-BA13-F38CD6289F0C}" destId="{E36C28F2-DA8E-49CD-85B6-FACF9E4C63CE}" srcOrd="0" destOrd="0" presId="urn:microsoft.com/office/officeart/2009/3/layout/SnapshotPictureList"/>
    <dgm:cxn modelId="{3004C735-8050-4F74-AC0E-6BC4E9DE98CD}" type="presOf" srcId="{A87B8891-7E27-49F0-8046-DCBB546899C5}" destId="{36D09C15-0ECE-49CD-A740-2B9DF80AE3D8}" srcOrd="0" destOrd="0" presId="urn:microsoft.com/office/officeart/2009/3/layout/SnapshotPictureList"/>
    <dgm:cxn modelId="{682EEAB4-A4C9-4DFC-B5D9-78842E2E1CD9}" type="presOf" srcId="{C6B7AA5D-18FA-4802-8C86-046460E73FFB}" destId="{F7457A0E-155C-4762-B008-25F934C83D3B}" srcOrd="0" destOrd="0" presId="urn:microsoft.com/office/officeart/2009/3/layout/SnapshotPictureList"/>
    <dgm:cxn modelId="{E64BD3D2-58AC-4585-8CCD-F8568F0868CE}" srcId="{57AE6220-E4AD-45BB-BA13-F38CD6289F0C}" destId="{A87B8891-7E27-49F0-8046-DCBB546899C5}" srcOrd="0" destOrd="0" parTransId="{E750135A-EB9C-4953-B538-90475ED6F6D9}" sibTransId="{BCE08E43-8B76-4CE4-A6D0-63B39AC4570C}"/>
    <dgm:cxn modelId="{595A2573-3D9E-4594-AED5-7EE792A60775}" type="presParOf" srcId="{F7457A0E-155C-4762-B008-25F934C83D3B}" destId="{37BEBC3D-3042-4A4E-899A-01E70C9EF291}" srcOrd="0" destOrd="0" presId="urn:microsoft.com/office/officeart/2009/3/layout/SnapshotPictureList"/>
    <dgm:cxn modelId="{C4B3B2D1-0BC9-40DE-A099-D53BD6F3DD02}" type="presParOf" srcId="{37BEBC3D-3042-4A4E-899A-01E70C9EF291}" destId="{9B1FCE92-BB27-4AB9-8656-B9847FD0A5D2}" srcOrd="0" destOrd="0" presId="urn:microsoft.com/office/officeart/2009/3/layout/SnapshotPictureList"/>
    <dgm:cxn modelId="{691C1741-BEA2-4C03-B829-00DF6022E119}" type="presParOf" srcId="{37BEBC3D-3042-4A4E-899A-01E70C9EF291}" destId="{E36C28F2-DA8E-49CD-85B6-FACF9E4C63CE}" srcOrd="1" destOrd="0" presId="urn:microsoft.com/office/officeart/2009/3/layout/SnapshotPictureList"/>
    <dgm:cxn modelId="{31949542-0024-4595-8281-0103B935A99A}" type="presParOf" srcId="{37BEBC3D-3042-4A4E-899A-01E70C9EF291}" destId="{36D09C15-0ECE-49CD-A740-2B9DF80AE3D8}" srcOrd="2" destOrd="0" presId="urn:microsoft.com/office/officeart/2009/3/layout/SnapshotPictureList"/>
    <dgm:cxn modelId="{83616EF9-BF07-49B7-92F1-303BDE503A46}" type="presParOf" srcId="{37BEBC3D-3042-4A4E-899A-01E70C9EF291}" destId="{A5A6C62D-D355-47C8-AA95-FA459AFF7F62}" srcOrd="3" destOrd="0" presId="urn:microsoft.com/office/officeart/2009/3/layout/SnapshotPictureList"/>
    <dgm:cxn modelId="{8D19BBE5-F4AA-4939-BC82-2A80F52DF51A}" type="presParOf" srcId="{37BEBC3D-3042-4A4E-899A-01E70C9EF291}" destId="{8FE766E3-68DC-439A-B629-3B3B2884732F}"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B7AA5D-18FA-4802-8C86-046460E73FFB}"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pPr rtl="1"/>
          <a:endParaRPr lang="ar-EG"/>
        </a:p>
      </dgm:t>
    </dgm:pt>
    <dgm:pt modelId="{57AE6220-E4AD-45BB-BA13-F38CD6289F0C}">
      <dgm:prSet phldrT="[Text]" custT="1"/>
      <dgm:spPr/>
      <dgm:t>
        <a:bodyPr/>
        <a:lstStyle/>
        <a:p>
          <a:pPr rtl="1"/>
          <a:r>
            <a:rPr lang="ar-EG" sz="2800" b="0" dirty="0" smtClean="0">
              <a:solidFill>
                <a:srgbClr val="002060"/>
              </a:solidFill>
              <a:latin typeface="Simplified Arabic" panose="02020603050405020304" pitchFamily="18" charset="-78"/>
              <a:cs typeface="Simplified Arabic" panose="02020603050405020304" pitchFamily="18" charset="-78"/>
            </a:rPr>
            <a:t>.</a:t>
          </a:r>
          <a:endParaRPr lang="ar-EG" sz="2800" b="0" dirty="0">
            <a:solidFill>
              <a:srgbClr val="002060"/>
            </a:solidFill>
            <a:latin typeface="Simplified Arabic" panose="02020603050405020304" pitchFamily="18" charset="-78"/>
            <a:cs typeface="Simplified Arabic" panose="02020603050405020304" pitchFamily="18" charset="-78"/>
          </a:endParaRPr>
        </a:p>
      </dgm:t>
    </dgm:pt>
    <dgm:pt modelId="{E0F17413-877F-4DF8-8858-4C2B4D3E74E2}" type="parTrans" cxnId="{A4E6F24A-B645-4923-826B-6370285D6C92}">
      <dgm:prSet/>
      <dgm:spPr/>
      <dgm:t>
        <a:bodyPr/>
        <a:lstStyle/>
        <a:p>
          <a:pPr rtl="1"/>
          <a:endParaRPr lang="ar-EG"/>
        </a:p>
      </dgm:t>
    </dgm:pt>
    <dgm:pt modelId="{033AD90B-D641-4AB5-B237-6F36A002112F}" type="sibTrans" cxnId="{A4E6F24A-B645-4923-826B-6370285D6C92}">
      <dgm:prSet/>
      <dgm:spPr/>
      <dgm:t>
        <a:bodyPr/>
        <a:lstStyle/>
        <a:p>
          <a:pPr rtl="1"/>
          <a:endParaRPr lang="ar-EG"/>
        </a:p>
      </dgm:t>
    </dgm:pt>
    <dgm:pt modelId="{A87B8891-7E27-49F0-8046-DCBB546899C5}">
      <dgm:prSet phldrT="[Text]" custT="1"/>
      <dgm:spPr/>
      <dgm:t>
        <a:bodyPr/>
        <a:lstStyle/>
        <a:p>
          <a:pPr algn="justLow" rtl="1"/>
          <a:r>
            <a:rPr lang="ar-EG" sz="2800" b="0" dirty="0" smtClean="0">
              <a:solidFill>
                <a:srgbClr val="002060"/>
              </a:solidFill>
              <a:latin typeface="Simplified Arabic" panose="02020603050405020304" pitchFamily="18" charset="-78"/>
              <a:cs typeface="Simplified Arabic" panose="02020603050405020304" pitchFamily="18" charset="-78"/>
            </a:rPr>
            <a:t>إن الحماس هو العنصر الأساسي لنجاح أي مشروع. لذا احرص على أن تقوم بالأمور التي تحبها وتستمتع بها. فإن لم تعد تستمتع بالعمل في مجال ما، توقف عن ذلك</a:t>
          </a:r>
          <a:endParaRPr lang="ar-EG" sz="2800" b="0" dirty="0">
            <a:solidFill>
              <a:srgbClr val="002060"/>
            </a:solidFill>
            <a:latin typeface="Simplified Arabic" panose="02020603050405020304" pitchFamily="18" charset="-78"/>
            <a:cs typeface="Simplified Arabic" panose="02020603050405020304" pitchFamily="18" charset="-78"/>
          </a:endParaRPr>
        </a:p>
      </dgm:t>
    </dgm:pt>
    <dgm:pt modelId="{E750135A-EB9C-4953-B538-90475ED6F6D9}" type="parTrans" cxnId="{E64BD3D2-58AC-4585-8CCD-F8568F0868CE}">
      <dgm:prSet/>
      <dgm:spPr/>
      <dgm:t>
        <a:bodyPr/>
        <a:lstStyle/>
        <a:p>
          <a:pPr rtl="1"/>
          <a:endParaRPr lang="ar-EG"/>
        </a:p>
      </dgm:t>
    </dgm:pt>
    <dgm:pt modelId="{BCE08E43-8B76-4CE4-A6D0-63B39AC4570C}" type="sibTrans" cxnId="{E64BD3D2-58AC-4585-8CCD-F8568F0868CE}">
      <dgm:prSet/>
      <dgm:spPr/>
      <dgm:t>
        <a:bodyPr/>
        <a:lstStyle/>
        <a:p>
          <a:pPr rtl="1"/>
          <a:endParaRPr lang="ar-EG"/>
        </a:p>
      </dgm:t>
    </dgm:pt>
    <dgm:pt modelId="{F7457A0E-155C-4762-B008-25F934C83D3B}" type="pres">
      <dgm:prSet presAssocID="{C6B7AA5D-18FA-4802-8C86-046460E73FFB}" presName="Name0" presStyleCnt="0">
        <dgm:presLayoutVars>
          <dgm:chMax/>
          <dgm:chPref/>
          <dgm:dir/>
          <dgm:animLvl val="lvl"/>
        </dgm:presLayoutVars>
      </dgm:prSet>
      <dgm:spPr/>
      <dgm:t>
        <a:bodyPr/>
        <a:lstStyle/>
        <a:p>
          <a:pPr rtl="1"/>
          <a:endParaRPr lang="ar-EG"/>
        </a:p>
      </dgm:t>
    </dgm:pt>
    <dgm:pt modelId="{37BEBC3D-3042-4A4E-899A-01E70C9EF291}" type="pres">
      <dgm:prSet presAssocID="{57AE6220-E4AD-45BB-BA13-F38CD6289F0C}" presName="composite" presStyleCnt="0"/>
      <dgm:spPr/>
    </dgm:pt>
    <dgm:pt modelId="{9B1FCE92-BB27-4AB9-8656-B9847FD0A5D2}" type="pres">
      <dgm:prSet presAssocID="{57AE6220-E4AD-45BB-BA13-F38CD6289F0C}" presName="ParentAccentShape" presStyleLbl="trBgShp" presStyleIdx="0" presStyleCnt="2" custScaleX="76557" custLinFactNeighborX="-7887"/>
      <dgm:spPr/>
    </dgm:pt>
    <dgm:pt modelId="{E36C28F2-DA8E-49CD-85B6-FACF9E4C63CE}" type="pres">
      <dgm:prSet presAssocID="{57AE6220-E4AD-45BB-BA13-F38CD6289F0C}" presName="ParentText" presStyleLbl="revTx" presStyleIdx="0" presStyleCnt="2">
        <dgm:presLayoutVars>
          <dgm:chMax val="1"/>
          <dgm:chPref val="1"/>
          <dgm:bulletEnabled val="1"/>
        </dgm:presLayoutVars>
      </dgm:prSet>
      <dgm:spPr/>
      <dgm:t>
        <a:bodyPr/>
        <a:lstStyle/>
        <a:p>
          <a:pPr rtl="1"/>
          <a:endParaRPr lang="ar-EG"/>
        </a:p>
      </dgm:t>
    </dgm:pt>
    <dgm:pt modelId="{36D09C15-0ECE-49CD-A740-2B9DF80AE3D8}" type="pres">
      <dgm:prSet presAssocID="{57AE6220-E4AD-45BB-BA13-F38CD6289F0C}" presName="ChildText" presStyleLbl="revTx" presStyleIdx="1" presStyleCnt="2" custScaleX="149214" custLinFactNeighborX="-11810" custLinFactNeighborY="-1671">
        <dgm:presLayoutVars>
          <dgm:chMax val="0"/>
          <dgm:chPref val="0"/>
        </dgm:presLayoutVars>
      </dgm:prSet>
      <dgm:spPr/>
      <dgm:t>
        <a:bodyPr/>
        <a:lstStyle/>
        <a:p>
          <a:pPr rtl="1"/>
          <a:endParaRPr lang="ar-EG"/>
        </a:p>
      </dgm:t>
    </dgm:pt>
    <dgm:pt modelId="{A5A6C62D-D355-47C8-AA95-FA459AFF7F62}" type="pres">
      <dgm:prSet presAssocID="{57AE6220-E4AD-45BB-BA13-F38CD6289F0C}" presName="ChildAccentShape" presStyleLbl="trBgShp" presStyleIdx="1" presStyleCnt="2" custLinFactX="13607" custLinFactNeighborX="100000"/>
      <dgm:spPr/>
    </dgm:pt>
    <dgm:pt modelId="{8FE766E3-68DC-439A-B629-3B3B2884732F}" type="pres">
      <dgm:prSet presAssocID="{57AE6220-E4AD-45BB-BA13-F38CD6289F0C}" presName="Image" presStyleLbl="alignImgPlace1" presStyleIdx="0" presStyleCnt="1" custScaleX="76557" custLinFactNeighborX="-8200"/>
      <dgm:spPr>
        <a:blipFill rotWithShape="1">
          <a:blip xmlns:r="http://schemas.openxmlformats.org/officeDocument/2006/relationships" r:embed="rId1"/>
          <a:stretch>
            <a:fillRect/>
          </a:stretch>
        </a:blipFill>
      </dgm:spPr>
    </dgm:pt>
  </dgm:ptLst>
  <dgm:cxnLst>
    <dgm:cxn modelId="{A4E6F24A-B645-4923-826B-6370285D6C92}" srcId="{C6B7AA5D-18FA-4802-8C86-046460E73FFB}" destId="{57AE6220-E4AD-45BB-BA13-F38CD6289F0C}" srcOrd="0" destOrd="0" parTransId="{E0F17413-877F-4DF8-8858-4C2B4D3E74E2}" sibTransId="{033AD90B-D641-4AB5-B237-6F36A002112F}"/>
    <dgm:cxn modelId="{53A32CD5-3964-4752-A849-C1A13935F455}" type="presOf" srcId="{C6B7AA5D-18FA-4802-8C86-046460E73FFB}" destId="{F7457A0E-155C-4762-B008-25F934C83D3B}" srcOrd="0" destOrd="0" presId="urn:microsoft.com/office/officeart/2009/3/layout/SnapshotPictureList"/>
    <dgm:cxn modelId="{FE273B54-691F-4505-8BC1-ABEF916FE6A6}" type="presOf" srcId="{A87B8891-7E27-49F0-8046-DCBB546899C5}" destId="{36D09C15-0ECE-49CD-A740-2B9DF80AE3D8}" srcOrd="0" destOrd="0" presId="urn:microsoft.com/office/officeart/2009/3/layout/SnapshotPictureList"/>
    <dgm:cxn modelId="{DDE30489-1CA5-4DC4-957E-E049C8DF0F6A}" type="presOf" srcId="{57AE6220-E4AD-45BB-BA13-F38CD6289F0C}" destId="{E36C28F2-DA8E-49CD-85B6-FACF9E4C63CE}" srcOrd="0" destOrd="0" presId="urn:microsoft.com/office/officeart/2009/3/layout/SnapshotPictureList"/>
    <dgm:cxn modelId="{E64BD3D2-58AC-4585-8CCD-F8568F0868CE}" srcId="{57AE6220-E4AD-45BB-BA13-F38CD6289F0C}" destId="{A87B8891-7E27-49F0-8046-DCBB546899C5}" srcOrd="0" destOrd="0" parTransId="{E750135A-EB9C-4953-B538-90475ED6F6D9}" sibTransId="{BCE08E43-8B76-4CE4-A6D0-63B39AC4570C}"/>
    <dgm:cxn modelId="{B7AE598F-6F9A-4BBF-B683-945C78371FC7}" type="presParOf" srcId="{F7457A0E-155C-4762-B008-25F934C83D3B}" destId="{37BEBC3D-3042-4A4E-899A-01E70C9EF291}" srcOrd="0" destOrd="0" presId="urn:microsoft.com/office/officeart/2009/3/layout/SnapshotPictureList"/>
    <dgm:cxn modelId="{90C99A30-B834-46AF-ACC8-36029582C4A8}" type="presParOf" srcId="{37BEBC3D-3042-4A4E-899A-01E70C9EF291}" destId="{9B1FCE92-BB27-4AB9-8656-B9847FD0A5D2}" srcOrd="0" destOrd="0" presId="urn:microsoft.com/office/officeart/2009/3/layout/SnapshotPictureList"/>
    <dgm:cxn modelId="{24A1DC61-B12E-4BAF-9E09-68C441990891}" type="presParOf" srcId="{37BEBC3D-3042-4A4E-899A-01E70C9EF291}" destId="{E36C28F2-DA8E-49CD-85B6-FACF9E4C63CE}" srcOrd="1" destOrd="0" presId="urn:microsoft.com/office/officeart/2009/3/layout/SnapshotPictureList"/>
    <dgm:cxn modelId="{AF9A27BE-A052-4FC4-93EE-4AE6FF99D1CF}" type="presParOf" srcId="{37BEBC3D-3042-4A4E-899A-01E70C9EF291}" destId="{36D09C15-0ECE-49CD-A740-2B9DF80AE3D8}" srcOrd="2" destOrd="0" presId="urn:microsoft.com/office/officeart/2009/3/layout/SnapshotPictureList"/>
    <dgm:cxn modelId="{C232F9B5-B36C-4E81-9C7D-7F488C7F22EE}" type="presParOf" srcId="{37BEBC3D-3042-4A4E-899A-01E70C9EF291}" destId="{A5A6C62D-D355-47C8-AA95-FA459AFF7F62}" srcOrd="3" destOrd="0" presId="urn:microsoft.com/office/officeart/2009/3/layout/SnapshotPictureList"/>
    <dgm:cxn modelId="{414FEAFD-D8F6-4CF5-B1B0-A35FF079EA12}" type="presParOf" srcId="{37BEBC3D-3042-4A4E-899A-01E70C9EF291}" destId="{8FE766E3-68DC-439A-B629-3B3B2884732F}"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B7AA5D-18FA-4802-8C86-046460E73FFB}"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pPr rtl="1"/>
          <a:endParaRPr lang="ar-EG"/>
        </a:p>
      </dgm:t>
    </dgm:pt>
    <dgm:pt modelId="{57AE6220-E4AD-45BB-BA13-F38CD6289F0C}">
      <dgm:prSet phldrT="[Text]" custT="1"/>
      <dgm:spPr/>
      <dgm:t>
        <a:bodyPr/>
        <a:lstStyle/>
        <a:p>
          <a:pPr rtl="1"/>
          <a:r>
            <a:rPr lang="ar-EG" sz="2800" b="0" dirty="0" smtClean="0">
              <a:solidFill>
                <a:srgbClr val="002060"/>
              </a:solidFill>
              <a:latin typeface="Simplified Arabic" panose="02020603050405020304" pitchFamily="18" charset="-78"/>
              <a:cs typeface="Simplified Arabic" panose="02020603050405020304" pitchFamily="18" charset="-78"/>
            </a:rPr>
            <a:t>.</a:t>
          </a:r>
          <a:endParaRPr lang="ar-EG" sz="2800" b="0" dirty="0">
            <a:solidFill>
              <a:srgbClr val="002060"/>
            </a:solidFill>
            <a:latin typeface="Simplified Arabic" panose="02020603050405020304" pitchFamily="18" charset="-78"/>
            <a:cs typeface="Simplified Arabic" panose="02020603050405020304" pitchFamily="18" charset="-78"/>
          </a:endParaRPr>
        </a:p>
      </dgm:t>
    </dgm:pt>
    <dgm:pt modelId="{E0F17413-877F-4DF8-8858-4C2B4D3E74E2}" type="parTrans" cxnId="{A4E6F24A-B645-4923-826B-6370285D6C92}">
      <dgm:prSet/>
      <dgm:spPr/>
      <dgm:t>
        <a:bodyPr/>
        <a:lstStyle/>
        <a:p>
          <a:pPr rtl="1"/>
          <a:endParaRPr lang="ar-EG"/>
        </a:p>
      </dgm:t>
    </dgm:pt>
    <dgm:pt modelId="{033AD90B-D641-4AB5-B237-6F36A002112F}" type="sibTrans" cxnId="{A4E6F24A-B645-4923-826B-6370285D6C92}">
      <dgm:prSet/>
      <dgm:spPr/>
      <dgm:t>
        <a:bodyPr/>
        <a:lstStyle/>
        <a:p>
          <a:pPr rtl="1"/>
          <a:endParaRPr lang="ar-EG"/>
        </a:p>
      </dgm:t>
    </dgm:pt>
    <dgm:pt modelId="{A87B8891-7E27-49F0-8046-DCBB546899C5}">
      <dgm:prSet phldrT="[Text]" custT="1"/>
      <dgm:spPr/>
      <dgm:t>
        <a:bodyPr/>
        <a:lstStyle/>
        <a:p>
          <a:pPr algn="justLow" rtl="1"/>
          <a:r>
            <a:rPr lang="ar-EG" sz="2800" b="0" dirty="0" smtClean="0">
              <a:solidFill>
                <a:srgbClr val="002060"/>
              </a:solidFill>
              <a:latin typeface="Simplified Arabic" panose="02020603050405020304" pitchFamily="18" charset="-78"/>
              <a:cs typeface="Simplified Arabic" panose="02020603050405020304" pitchFamily="18" charset="-78"/>
            </a:rPr>
            <a:t>كن مباشرا وصريحا وعمليا. واترك الخيار للناس في أن يحبوك أو يكرهوك. فقد تعلمت من تجاربي السابقة أنه من الضروري أن تكون صريحا ومباشرا حين يتعلق الأمر بمستقبلك أو مستقبل مشروعك</a:t>
          </a:r>
          <a:endParaRPr lang="ar-EG" sz="2800" b="0" dirty="0">
            <a:solidFill>
              <a:srgbClr val="002060"/>
            </a:solidFill>
            <a:latin typeface="Simplified Arabic" panose="02020603050405020304" pitchFamily="18" charset="-78"/>
            <a:cs typeface="Simplified Arabic" panose="02020603050405020304" pitchFamily="18" charset="-78"/>
          </a:endParaRPr>
        </a:p>
      </dgm:t>
    </dgm:pt>
    <dgm:pt modelId="{E750135A-EB9C-4953-B538-90475ED6F6D9}" type="parTrans" cxnId="{E64BD3D2-58AC-4585-8CCD-F8568F0868CE}">
      <dgm:prSet/>
      <dgm:spPr/>
      <dgm:t>
        <a:bodyPr/>
        <a:lstStyle/>
        <a:p>
          <a:pPr rtl="1"/>
          <a:endParaRPr lang="ar-EG"/>
        </a:p>
      </dgm:t>
    </dgm:pt>
    <dgm:pt modelId="{BCE08E43-8B76-4CE4-A6D0-63B39AC4570C}" type="sibTrans" cxnId="{E64BD3D2-58AC-4585-8CCD-F8568F0868CE}">
      <dgm:prSet/>
      <dgm:spPr/>
      <dgm:t>
        <a:bodyPr/>
        <a:lstStyle/>
        <a:p>
          <a:pPr rtl="1"/>
          <a:endParaRPr lang="ar-EG"/>
        </a:p>
      </dgm:t>
    </dgm:pt>
    <dgm:pt modelId="{F7457A0E-155C-4762-B008-25F934C83D3B}" type="pres">
      <dgm:prSet presAssocID="{C6B7AA5D-18FA-4802-8C86-046460E73FFB}" presName="Name0" presStyleCnt="0">
        <dgm:presLayoutVars>
          <dgm:chMax/>
          <dgm:chPref/>
          <dgm:dir/>
          <dgm:animLvl val="lvl"/>
        </dgm:presLayoutVars>
      </dgm:prSet>
      <dgm:spPr/>
      <dgm:t>
        <a:bodyPr/>
        <a:lstStyle/>
        <a:p>
          <a:pPr rtl="1"/>
          <a:endParaRPr lang="ar-EG"/>
        </a:p>
      </dgm:t>
    </dgm:pt>
    <dgm:pt modelId="{37BEBC3D-3042-4A4E-899A-01E70C9EF291}" type="pres">
      <dgm:prSet presAssocID="{57AE6220-E4AD-45BB-BA13-F38CD6289F0C}" presName="composite" presStyleCnt="0"/>
      <dgm:spPr/>
    </dgm:pt>
    <dgm:pt modelId="{9B1FCE92-BB27-4AB9-8656-B9847FD0A5D2}" type="pres">
      <dgm:prSet presAssocID="{57AE6220-E4AD-45BB-BA13-F38CD6289F0C}" presName="ParentAccentShape" presStyleLbl="trBgShp" presStyleIdx="0" presStyleCnt="2" custScaleX="76557" custLinFactNeighborX="-7887"/>
      <dgm:spPr/>
    </dgm:pt>
    <dgm:pt modelId="{E36C28F2-DA8E-49CD-85B6-FACF9E4C63CE}" type="pres">
      <dgm:prSet presAssocID="{57AE6220-E4AD-45BB-BA13-F38CD6289F0C}" presName="ParentText" presStyleLbl="revTx" presStyleIdx="0" presStyleCnt="2">
        <dgm:presLayoutVars>
          <dgm:chMax val="1"/>
          <dgm:chPref val="1"/>
          <dgm:bulletEnabled val="1"/>
        </dgm:presLayoutVars>
      </dgm:prSet>
      <dgm:spPr/>
      <dgm:t>
        <a:bodyPr/>
        <a:lstStyle/>
        <a:p>
          <a:pPr rtl="1"/>
          <a:endParaRPr lang="ar-EG"/>
        </a:p>
      </dgm:t>
    </dgm:pt>
    <dgm:pt modelId="{36D09C15-0ECE-49CD-A740-2B9DF80AE3D8}" type="pres">
      <dgm:prSet presAssocID="{57AE6220-E4AD-45BB-BA13-F38CD6289F0C}" presName="ChildText" presStyleLbl="revTx" presStyleIdx="1" presStyleCnt="2" custScaleX="149214" custLinFactNeighborX="-11810" custLinFactNeighborY="-1671">
        <dgm:presLayoutVars>
          <dgm:chMax val="0"/>
          <dgm:chPref val="0"/>
        </dgm:presLayoutVars>
      </dgm:prSet>
      <dgm:spPr/>
      <dgm:t>
        <a:bodyPr/>
        <a:lstStyle/>
        <a:p>
          <a:pPr rtl="1"/>
          <a:endParaRPr lang="ar-EG"/>
        </a:p>
      </dgm:t>
    </dgm:pt>
    <dgm:pt modelId="{A5A6C62D-D355-47C8-AA95-FA459AFF7F62}" type="pres">
      <dgm:prSet presAssocID="{57AE6220-E4AD-45BB-BA13-F38CD6289F0C}" presName="ChildAccentShape" presStyleLbl="trBgShp" presStyleIdx="1" presStyleCnt="2" custLinFactX="13607" custLinFactNeighborX="100000"/>
      <dgm:spPr/>
    </dgm:pt>
    <dgm:pt modelId="{8FE766E3-68DC-439A-B629-3B3B2884732F}" type="pres">
      <dgm:prSet presAssocID="{57AE6220-E4AD-45BB-BA13-F38CD6289F0C}" presName="Image" presStyleLbl="alignImgPlace1" presStyleIdx="0" presStyleCnt="1" custScaleX="76557" custLinFactNeighborX="-8200"/>
      <dgm:spPr>
        <a:blipFill rotWithShape="1">
          <a:blip xmlns:r="http://schemas.openxmlformats.org/officeDocument/2006/relationships" r:embed="rId1"/>
          <a:stretch>
            <a:fillRect/>
          </a:stretch>
        </a:blipFill>
      </dgm:spPr>
    </dgm:pt>
  </dgm:ptLst>
  <dgm:cxnLst>
    <dgm:cxn modelId="{A4E6F24A-B645-4923-826B-6370285D6C92}" srcId="{C6B7AA5D-18FA-4802-8C86-046460E73FFB}" destId="{57AE6220-E4AD-45BB-BA13-F38CD6289F0C}" srcOrd="0" destOrd="0" parTransId="{E0F17413-877F-4DF8-8858-4C2B4D3E74E2}" sibTransId="{033AD90B-D641-4AB5-B237-6F36A002112F}"/>
    <dgm:cxn modelId="{5D21E883-45BC-4455-BE71-92255DABF765}" type="presOf" srcId="{A87B8891-7E27-49F0-8046-DCBB546899C5}" destId="{36D09C15-0ECE-49CD-A740-2B9DF80AE3D8}" srcOrd="0" destOrd="0" presId="urn:microsoft.com/office/officeart/2009/3/layout/SnapshotPictureList"/>
    <dgm:cxn modelId="{DFE9EF3B-9DC6-436E-8689-D0B87C117365}" type="presOf" srcId="{C6B7AA5D-18FA-4802-8C86-046460E73FFB}" destId="{F7457A0E-155C-4762-B008-25F934C83D3B}" srcOrd="0" destOrd="0" presId="urn:microsoft.com/office/officeart/2009/3/layout/SnapshotPictureList"/>
    <dgm:cxn modelId="{29D863DD-1FAE-44FF-B701-1A5963A32A6B}" type="presOf" srcId="{57AE6220-E4AD-45BB-BA13-F38CD6289F0C}" destId="{E36C28F2-DA8E-49CD-85B6-FACF9E4C63CE}" srcOrd="0" destOrd="0" presId="urn:microsoft.com/office/officeart/2009/3/layout/SnapshotPictureList"/>
    <dgm:cxn modelId="{E64BD3D2-58AC-4585-8CCD-F8568F0868CE}" srcId="{57AE6220-E4AD-45BB-BA13-F38CD6289F0C}" destId="{A87B8891-7E27-49F0-8046-DCBB546899C5}" srcOrd="0" destOrd="0" parTransId="{E750135A-EB9C-4953-B538-90475ED6F6D9}" sibTransId="{BCE08E43-8B76-4CE4-A6D0-63B39AC4570C}"/>
    <dgm:cxn modelId="{8C3C9372-36F1-44C1-8029-3EAC1A34F0C5}" type="presParOf" srcId="{F7457A0E-155C-4762-B008-25F934C83D3B}" destId="{37BEBC3D-3042-4A4E-899A-01E70C9EF291}" srcOrd="0" destOrd="0" presId="urn:microsoft.com/office/officeart/2009/3/layout/SnapshotPictureList"/>
    <dgm:cxn modelId="{D0D46B94-462F-47EB-B54D-5D4B8752534C}" type="presParOf" srcId="{37BEBC3D-3042-4A4E-899A-01E70C9EF291}" destId="{9B1FCE92-BB27-4AB9-8656-B9847FD0A5D2}" srcOrd="0" destOrd="0" presId="urn:microsoft.com/office/officeart/2009/3/layout/SnapshotPictureList"/>
    <dgm:cxn modelId="{22400B12-4244-46ED-B190-F7FE5D332EC4}" type="presParOf" srcId="{37BEBC3D-3042-4A4E-899A-01E70C9EF291}" destId="{E36C28F2-DA8E-49CD-85B6-FACF9E4C63CE}" srcOrd="1" destOrd="0" presId="urn:microsoft.com/office/officeart/2009/3/layout/SnapshotPictureList"/>
    <dgm:cxn modelId="{7A20DC69-DC3E-4A4D-98BB-57697B862F93}" type="presParOf" srcId="{37BEBC3D-3042-4A4E-899A-01E70C9EF291}" destId="{36D09C15-0ECE-49CD-A740-2B9DF80AE3D8}" srcOrd="2" destOrd="0" presId="urn:microsoft.com/office/officeart/2009/3/layout/SnapshotPictureList"/>
    <dgm:cxn modelId="{5FF297D4-2BD0-4A05-B1C1-671EA3AB3B5F}" type="presParOf" srcId="{37BEBC3D-3042-4A4E-899A-01E70C9EF291}" destId="{A5A6C62D-D355-47C8-AA95-FA459AFF7F62}" srcOrd="3" destOrd="0" presId="urn:microsoft.com/office/officeart/2009/3/layout/SnapshotPictureList"/>
    <dgm:cxn modelId="{D6D71AA0-E8EF-47EE-AD21-32FA12AF958A}" type="presParOf" srcId="{37BEBC3D-3042-4A4E-899A-01E70C9EF291}" destId="{8FE766E3-68DC-439A-B629-3B3B2884732F}"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6B7AA5D-18FA-4802-8C86-046460E73FFB}"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pPr rtl="1"/>
          <a:endParaRPr lang="ar-EG"/>
        </a:p>
      </dgm:t>
    </dgm:pt>
    <dgm:pt modelId="{57AE6220-E4AD-45BB-BA13-F38CD6289F0C}">
      <dgm:prSet phldrT="[Text]" custT="1"/>
      <dgm:spPr/>
      <dgm:t>
        <a:bodyPr/>
        <a:lstStyle/>
        <a:p>
          <a:pPr rtl="1"/>
          <a:r>
            <a:rPr lang="ar-EG" sz="2800" b="0" dirty="0" smtClean="0">
              <a:solidFill>
                <a:srgbClr val="002060"/>
              </a:solidFill>
              <a:latin typeface="Simplified Arabic" panose="02020603050405020304" pitchFamily="18" charset="-78"/>
              <a:cs typeface="Simplified Arabic" panose="02020603050405020304" pitchFamily="18" charset="-78"/>
            </a:rPr>
            <a:t>.</a:t>
          </a:r>
          <a:endParaRPr lang="ar-EG" sz="2800" b="0" dirty="0">
            <a:solidFill>
              <a:srgbClr val="002060"/>
            </a:solidFill>
            <a:latin typeface="Simplified Arabic" panose="02020603050405020304" pitchFamily="18" charset="-78"/>
            <a:cs typeface="Simplified Arabic" panose="02020603050405020304" pitchFamily="18" charset="-78"/>
          </a:endParaRPr>
        </a:p>
      </dgm:t>
    </dgm:pt>
    <dgm:pt modelId="{E0F17413-877F-4DF8-8858-4C2B4D3E74E2}" type="parTrans" cxnId="{A4E6F24A-B645-4923-826B-6370285D6C92}">
      <dgm:prSet/>
      <dgm:spPr/>
      <dgm:t>
        <a:bodyPr/>
        <a:lstStyle/>
        <a:p>
          <a:pPr rtl="1"/>
          <a:endParaRPr lang="ar-EG"/>
        </a:p>
      </dgm:t>
    </dgm:pt>
    <dgm:pt modelId="{033AD90B-D641-4AB5-B237-6F36A002112F}" type="sibTrans" cxnId="{A4E6F24A-B645-4923-826B-6370285D6C92}">
      <dgm:prSet/>
      <dgm:spPr/>
      <dgm:t>
        <a:bodyPr/>
        <a:lstStyle/>
        <a:p>
          <a:pPr rtl="1"/>
          <a:endParaRPr lang="ar-EG"/>
        </a:p>
      </dgm:t>
    </dgm:pt>
    <dgm:pt modelId="{A87B8891-7E27-49F0-8046-DCBB546899C5}">
      <dgm:prSet phldrT="[Text]" custT="1"/>
      <dgm:spPr/>
      <dgm:t>
        <a:bodyPr/>
        <a:lstStyle/>
        <a:p>
          <a:pPr algn="justLow" rtl="1"/>
          <a:r>
            <a:rPr lang="ar-EG" sz="2800" b="0" dirty="0" smtClean="0">
              <a:solidFill>
                <a:srgbClr val="002060"/>
              </a:solidFill>
              <a:latin typeface="Simplified Arabic" panose="02020603050405020304" pitchFamily="18" charset="-78"/>
              <a:cs typeface="Simplified Arabic" panose="02020603050405020304" pitchFamily="18" charset="-78"/>
            </a:rPr>
            <a:t>لا يعرف أي منا متى تقع الكارثة، ومتي يمكن أن يحدث أمر ما يقلب الموازين بأكملها، لذا احرص دوما على وجود خطة بديلة لديك. كما أنه من المهم جدا في أي عمل الاعتماد على الأنظمة لا على أفراد بعينهم</a:t>
          </a:r>
          <a:endParaRPr lang="ar-EG" sz="2800" b="0" dirty="0">
            <a:solidFill>
              <a:srgbClr val="002060"/>
            </a:solidFill>
            <a:latin typeface="Simplified Arabic" panose="02020603050405020304" pitchFamily="18" charset="-78"/>
            <a:cs typeface="Simplified Arabic" panose="02020603050405020304" pitchFamily="18" charset="-78"/>
          </a:endParaRPr>
        </a:p>
      </dgm:t>
    </dgm:pt>
    <dgm:pt modelId="{E750135A-EB9C-4953-B538-90475ED6F6D9}" type="parTrans" cxnId="{E64BD3D2-58AC-4585-8CCD-F8568F0868CE}">
      <dgm:prSet/>
      <dgm:spPr/>
      <dgm:t>
        <a:bodyPr/>
        <a:lstStyle/>
        <a:p>
          <a:pPr rtl="1"/>
          <a:endParaRPr lang="ar-EG"/>
        </a:p>
      </dgm:t>
    </dgm:pt>
    <dgm:pt modelId="{BCE08E43-8B76-4CE4-A6D0-63B39AC4570C}" type="sibTrans" cxnId="{E64BD3D2-58AC-4585-8CCD-F8568F0868CE}">
      <dgm:prSet/>
      <dgm:spPr/>
      <dgm:t>
        <a:bodyPr/>
        <a:lstStyle/>
        <a:p>
          <a:pPr rtl="1"/>
          <a:endParaRPr lang="ar-EG"/>
        </a:p>
      </dgm:t>
    </dgm:pt>
    <dgm:pt modelId="{F7457A0E-155C-4762-B008-25F934C83D3B}" type="pres">
      <dgm:prSet presAssocID="{C6B7AA5D-18FA-4802-8C86-046460E73FFB}" presName="Name0" presStyleCnt="0">
        <dgm:presLayoutVars>
          <dgm:chMax/>
          <dgm:chPref/>
          <dgm:dir/>
          <dgm:animLvl val="lvl"/>
        </dgm:presLayoutVars>
      </dgm:prSet>
      <dgm:spPr/>
      <dgm:t>
        <a:bodyPr/>
        <a:lstStyle/>
        <a:p>
          <a:pPr rtl="1"/>
          <a:endParaRPr lang="ar-EG"/>
        </a:p>
      </dgm:t>
    </dgm:pt>
    <dgm:pt modelId="{37BEBC3D-3042-4A4E-899A-01E70C9EF291}" type="pres">
      <dgm:prSet presAssocID="{57AE6220-E4AD-45BB-BA13-F38CD6289F0C}" presName="composite" presStyleCnt="0"/>
      <dgm:spPr/>
    </dgm:pt>
    <dgm:pt modelId="{9B1FCE92-BB27-4AB9-8656-B9847FD0A5D2}" type="pres">
      <dgm:prSet presAssocID="{57AE6220-E4AD-45BB-BA13-F38CD6289F0C}" presName="ParentAccentShape" presStyleLbl="trBgShp" presStyleIdx="0" presStyleCnt="2" custScaleX="76557" custLinFactNeighborX="-7887"/>
      <dgm:spPr/>
    </dgm:pt>
    <dgm:pt modelId="{E36C28F2-DA8E-49CD-85B6-FACF9E4C63CE}" type="pres">
      <dgm:prSet presAssocID="{57AE6220-E4AD-45BB-BA13-F38CD6289F0C}" presName="ParentText" presStyleLbl="revTx" presStyleIdx="0" presStyleCnt="2">
        <dgm:presLayoutVars>
          <dgm:chMax val="1"/>
          <dgm:chPref val="1"/>
          <dgm:bulletEnabled val="1"/>
        </dgm:presLayoutVars>
      </dgm:prSet>
      <dgm:spPr/>
      <dgm:t>
        <a:bodyPr/>
        <a:lstStyle/>
        <a:p>
          <a:pPr rtl="1"/>
          <a:endParaRPr lang="ar-EG"/>
        </a:p>
      </dgm:t>
    </dgm:pt>
    <dgm:pt modelId="{36D09C15-0ECE-49CD-A740-2B9DF80AE3D8}" type="pres">
      <dgm:prSet presAssocID="{57AE6220-E4AD-45BB-BA13-F38CD6289F0C}" presName="ChildText" presStyleLbl="revTx" presStyleIdx="1" presStyleCnt="2" custScaleX="149214" custLinFactNeighborX="-11810" custLinFactNeighborY="-1671">
        <dgm:presLayoutVars>
          <dgm:chMax val="0"/>
          <dgm:chPref val="0"/>
        </dgm:presLayoutVars>
      </dgm:prSet>
      <dgm:spPr/>
      <dgm:t>
        <a:bodyPr/>
        <a:lstStyle/>
        <a:p>
          <a:pPr rtl="1"/>
          <a:endParaRPr lang="ar-EG"/>
        </a:p>
      </dgm:t>
    </dgm:pt>
    <dgm:pt modelId="{A5A6C62D-D355-47C8-AA95-FA459AFF7F62}" type="pres">
      <dgm:prSet presAssocID="{57AE6220-E4AD-45BB-BA13-F38CD6289F0C}" presName="ChildAccentShape" presStyleLbl="trBgShp" presStyleIdx="1" presStyleCnt="2" custLinFactX="13607" custLinFactNeighborX="100000"/>
      <dgm:spPr/>
    </dgm:pt>
    <dgm:pt modelId="{8FE766E3-68DC-439A-B629-3B3B2884732F}" type="pres">
      <dgm:prSet presAssocID="{57AE6220-E4AD-45BB-BA13-F38CD6289F0C}" presName="Image" presStyleLbl="alignImgPlace1" presStyleIdx="0" presStyleCnt="1" custScaleX="76557" custLinFactNeighborX="-8200"/>
      <dgm:spPr>
        <a:blipFill rotWithShape="1">
          <a:blip xmlns:r="http://schemas.openxmlformats.org/officeDocument/2006/relationships" r:embed="rId1"/>
          <a:stretch>
            <a:fillRect/>
          </a:stretch>
        </a:blipFill>
      </dgm:spPr>
    </dgm:pt>
  </dgm:ptLst>
  <dgm:cxnLst>
    <dgm:cxn modelId="{E64BD3D2-58AC-4585-8CCD-F8568F0868CE}" srcId="{57AE6220-E4AD-45BB-BA13-F38CD6289F0C}" destId="{A87B8891-7E27-49F0-8046-DCBB546899C5}" srcOrd="0" destOrd="0" parTransId="{E750135A-EB9C-4953-B538-90475ED6F6D9}" sibTransId="{BCE08E43-8B76-4CE4-A6D0-63B39AC4570C}"/>
    <dgm:cxn modelId="{A4E6F24A-B645-4923-826B-6370285D6C92}" srcId="{C6B7AA5D-18FA-4802-8C86-046460E73FFB}" destId="{57AE6220-E4AD-45BB-BA13-F38CD6289F0C}" srcOrd="0" destOrd="0" parTransId="{E0F17413-877F-4DF8-8858-4C2B4D3E74E2}" sibTransId="{033AD90B-D641-4AB5-B237-6F36A002112F}"/>
    <dgm:cxn modelId="{98D161B1-9E6C-4314-B97B-A3B22FB233B3}" type="presOf" srcId="{C6B7AA5D-18FA-4802-8C86-046460E73FFB}" destId="{F7457A0E-155C-4762-B008-25F934C83D3B}" srcOrd="0" destOrd="0" presId="urn:microsoft.com/office/officeart/2009/3/layout/SnapshotPictureList"/>
    <dgm:cxn modelId="{040ABDDF-12F8-4AE2-93CD-F05E2C22C4F7}" type="presOf" srcId="{A87B8891-7E27-49F0-8046-DCBB546899C5}" destId="{36D09C15-0ECE-49CD-A740-2B9DF80AE3D8}" srcOrd="0" destOrd="0" presId="urn:microsoft.com/office/officeart/2009/3/layout/SnapshotPictureList"/>
    <dgm:cxn modelId="{914014A8-FE95-46C5-A8CF-AC9F2A6A82F1}" type="presOf" srcId="{57AE6220-E4AD-45BB-BA13-F38CD6289F0C}" destId="{E36C28F2-DA8E-49CD-85B6-FACF9E4C63CE}" srcOrd="0" destOrd="0" presId="urn:microsoft.com/office/officeart/2009/3/layout/SnapshotPictureList"/>
    <dgm:cxn modelId="{5CFB7B72-128C-4109-8F22-84956C3A1308}" type="presParOf" srcId="{F7457A0E-155C-4762-B008-25F934C83D3B}" destId="{37BEBC3D-3042-4A4E-899A-01E70C9EF291}" srcOrd="0" destOrd="0" presId="urn:microsoft.com/office/officeart/2009/3/layout/SnapshotPictureList"/>
    <dgm:cxn modelId="{D20AF73E-E509-4B20-B8C7-43219015140C}" type="presParOf" srcId="{37BEBC3D-3042-4A4E-899A-01E70C9EF291}" destId="{9B1FCE92-BB27-4AB9-8656-B9847FD0A5D2}" srcOrd="0" destOrd="0" presId="urn:microsoft.com/office/officeart/2009/3/layout/SnapshotPictureList"/>
    <dgm:cxn modelId="{24A1C6DF-0762-4DFD-A29F-1E2B45440C35}" type="presParOf" srcId="{37BEBC3D-3042-4A4E-899A-01E70C9EF291}" destId="{E36C28F2-DA8E-49CD-85B6-FACF9E4C63CE}" srcOrd="1" destOrd="0" presId="urn:microsoft.com/office/officeart/2009/3/layout/SnapshotPictureList"/>
    <dgm:cxn modelId="{0CF8CE0E-D9C0-4438-919D-A7CE8C58DB78}" type="presParOf" srcId="{37BEBC3D-3042-4A4E-899A-01E70C9EF291}" destId="{36D09C15-0ECE-49CD-A740-2B9DF80AE3D8}" srcOrd="2" destOrd="0" presId="urn:microsoft.com/office/officeart/2009/3/layout/SnapshotPictureList"/>
    <dgm:cxn modelId="{516DE522-F952-4DD0-9DB3-A86B42FA91E2}" type="presParOf" srcId="{37BEBC3D-3042-4A4E-899A-01E70C9EF291}" destId="{A5A6C62D-D355-47C8-AA95-FA459AFF7F62}" srcOrd="3" destOrd="0" presId="urn:microsoft.com/office/officeart/2009/3/layout/SnapshotPictureList"/>
    <dgm:cxn modelId="{25C0812D-5F23-4707-8335-85AB642D1170}" type="presParOf" srcId="{37BEBC3D-3042-4A4E-899A-01E70C9EF291}" destId="{8FE766E3-68DC-439A-B629-3B3B2884732F}"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6B7AA5D-18FA-4802-8C86-046460E73FFB}"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pPr rtl="1"/>
          <a:endParaRPr lang="ar-EG"/>
        </a:p>
      </dgm:t>
    </dgm:pt>
    <dgm:pt modelId="{57AE6220-E4AD-45BB-BA13-F38CD6289F0C}">
      <dgm:prSet phldrT="[Text]" custT="1"/>
      <dgm:spPr/>
      <dgm:t>
        <a:bodyPr/>
        <a:lstStyle/>
        <a:p>
          <a:pPr rtl="1"/>
          <a:r>
            <a:rPr lang="ar-EG" sz="2800" b="0" dirty="0" smtClean="0">
              <a:solidFill>
                <a:srgbClr val="002060"/>
              </a:solidFill>
              <a:latin typeface="Simplified Arabic" panose="02020603050405020304" pitchFamily="18" charset="-78"/>
              <a:cs typeface="Simplified Arabic" panose="02020603050405020304" pitchFamily="18" charset="-78"/>
            </a:rPr>
            <a:t>.</a:t>
          </a:r>
          <a:endParaRPr lang="ar-EG" sz="2800" b="0" dirty="0">
            <a:solidFill>
              <a:srgbClr val="002060"/>
            </a:solidFill>
            <a:latin typeface="Simplified Arabic" panose="02020603050405020304" pitchFamily="18" charset="-78"/>
            <a:cs typeface="Simplified Arabic" panose="02020603050405020304" pitchFamily="18" charset="-78"/>
          </a:endParaRPr>
        </a:p>
      </dgm:t>
    </dgm:pt>
    <dgm:pt modelId="{E0F17413-877F-4DF8-8858-4C2B4D3E74E2}" type="parTrans" cxnId="{A4E6F24A-B645-4923-826B-6370285D6C92}">
      <dgm:prSet/>
      <dgm:spPr/>
      <dgm:t>
        <a:bodyPr/>
        <a:lstStyle/>
        <a:p>
          <a:pPr rtl="1"/>
          <a:endParaRPr lang="ar-EG"/>
        </a:p>
      </dgm:t>
    </dgm:pt>
    <dgm:pt modelId="{033AD90B-D641-4AB5-B237-6F36A002112F}" type="sibTrans" cxnId="{A4E6F24A-B645-4923-826B-6370285D6C92}">
      <dgm:prSet/>
      <dgm:spPr/>
      <dgm:t>
        <a:bodyPr/>
        <a:lstStyle/>
        <a:p>
          <a:pPr rtl="1"/>
          <a:endParaRPr lang="ar-EG"/>
        </a:p>
      </dgm:t>
    </dgm:pt>
    <dgm:pt modelId="{A87B8891-7E27-49F0-8046-DCBB546899C5}">
      <dgm:prSet phldrT="[Text]" custT="1"/>
      <dgm:spPr/>
      <dgm:t>
        <a:bodyPr/>
        <a:lstStyle/>
        <a:p>
          <a:pPr algn="justLow" rtl="1"/>
          <a:r>
            <a:rPr lang="ar-EG" sz="2800" b="0" dirty="0" smtClean="0">
              <a:solidFill>
                <a:srgbClr val="002060"/>
              </a:solidFill>
              <a:latin typeface="Simplified Arabic" panose="02020603050405020304" pitchFamily="18" charset="-78"/>
              <a:cs typeface="Simplified Arabic" panose="02020603050405020304" pitchFamily="18" charset="-78"/>
            </a:rPr>
            <a:t>يدعي الكثير من الأشخاص أن امتلاك المال لا يحل المشاكل كلها، لكنني لا أتفق معهم بتاتا! فالحياة بإمكانها أن تكون أكثر سهولة وأكثر إمتاعا إن ارتبطت بوفرة الدخل</a:t>
          </a:r>
          <a:endParaRPr lang="ar-EG" sz="2800" b="0" dirty="0">
            <a:solidFill>
              <a:srgbClr val="002060"/>
            </a:solidFill>
            <a:latin typeface="Simplified Arabic" panose="02020603050405020304" pitchFamily="18" charset="-78"/>
            <a:cs typeface="Simplified Arabic" panose="02020603050405020304" pitchFamily="18" charset="-78"/>
          </a:endParaRPr>
        </a:p>
      </dgm:t>
    </dgm:pt>
    <dgm:pt modelId="{E750135A-EB9C-4953-B538-90475ED6F6D9}" type="parTrans" cxnId="{E64BD3D2-58AC-4585-8CCD-F8568F0868CE}">
      <dgm:prSet/>
      <dgm:spPr/>
      <dgm:t>
        <a:bodyPr/>
        <a:lstStyle/>
        <a:p>
          <a:pPr rtl="1"/>
          <a:endParaRPr lang="ar-EG"/>
        </a:p>
      </dgm:t>
    </dgm:pt>
    <dgm:pt modelId="{BCE08E43-8B76-4CE4-A6D0-63B39AC4570C}" type="sibTrans" cxnId="{E64BD3D2-58AC-4585-8CCD-F8568F0868CE}">
      <dgm:prSet/>
      <dgm:spPr/>
      <dgm:t>
        <a:bodyPr/>
        <a:lstStyle/>
        <a:p>
          <a:pPr rtl="1"/>
          <a:endParaRPr lang="ar-EG"/>
        </a:p>
      </dgm:t>
    </dgm:pt>
    <dgm:pt modelId="{F7457A0E-155C-4762-B008-25F934C83D3B}" type="pres">
      <dgm:prSet presAssocID="{C6B7AA5D-18FA-4802-8C86-046460E73FFB}" presName="Name0" presStyleCnt="0">
        <dgm:presLayoutVars>
          <dgm:chMax/>
          <dgm:chPref/>
          <dgm:dir/>
          <dgm:animLvl val="lvl"/>
        </dgm:presLayoutVars>
      </dgm:prSet>
      <dgm:spPr/>
      <dgm:t>
        <a:bodyPr/>
        <a:lstStyle/>
        <a:p>
          <a:pPr rtl="1"/>
          <a:endParaRPr lang="ar-EG"/>
        </a:p>
      </dgm:t>
    </dgm:pt>
    <dgm:pt modelId="{37BEBC3D-3042-4A4E-899A-01E70C9EF291}" type="pres">
      <dgm:prSet presAssocID="{57AE6220-E4AD-45BB-BA13-F38CD6289F0C}" presName="composite" presStyleCnt="0"/>
      <dgm:spPr/>
    </dgm:pt>
    <dgm:pt modelId="{9B1FCE92-BB27-4AB9-8656-B9847FD0A5D2}" type="pres">
      <dgm:prSet presAssocID="{57AE6220-E4AD-45BB-BA13-F38CD6289F0C}" presName="ParentAccentShape" presStyleLbl="trBgShp" presStyleIdx="0" presStyleCnt="2" custScaleX="76557" custLinFactNeighborX="-7887"/>
      <dgm:spPr/>
    </dgm:pt>
    <dgm:pt modelId="{E36C28F2-DA8E-49CD-85B6-FACF9E4C63CE}" type="pres">
      <dgm:prSet presAssocID="{57AE6220-E4AD-45BB-BA13-F38CD6289F0C}" presName="ParentText" presStyleLbl="revTx" presStyleIdx="0" presStyleCnt="2">
        <dgm:presLayoutVars>
          <dgm:chMax val="1"/>
          <dgm:chPref val="1"/>
          <dgm:bulletEnabled val="1"/>
        </dgm:presLayoutVars>
      </dgm:prSet>
      <dgm:spPr/>
      <dgm:t>
        <a:bodyPr/>
        <a:lstStyle/>
        <a:p>
          <a:pPr rtl="1"/>
          <a:endParaRPr lang="ar-EG"/>
        </a:p>
      </dgm:t>
    </dgm:pt>
    <dgm:pt modelId="{36D09C15-0ECE-49CD-A740-2B9DF80AE3D8}" type="pres">
      <dgm:prSet presAssocID="{57AE6220-E4AD-45BB-BA13-F38CD6289F0C}" presName="ChildText" presStyleLbl="revTx" presStyleIdx="1" presStyleCnt="2" custScaleX="149214" custLinFactNeighborX="-11810" custLinFactNeighborY="-1671">
        <dgm:presLayoutVars>
          <dgm:chMax val="0"/>
          <dgm:chPref val="0"/>
        </dgm:presLayoutVars>
      </dgm:prSet>
      <dgm:spPr/>
      <dgm:t>
        <a:bodyPr/>
        <a:lstStyle/>
        <a:p>
          <a:pPr rtl="1"/>
          <a:endParaRPr lang="ar-EG"/>
        </a:p>
      </dgm:t>
    </dgm:pt>
    <dgm:pt modelId="{A5A6C62D-D355-47C8-AA95-FA459AFF7F62}" type="pres">
      <dgm:prSet presAssocID="{57AE6220-E4AD-45BB-BA13-F38CD6289F0C}" presName="ChildAccentShape" presStyleLbl="trBgShp" presStyleIdx="1" presStyleCnt="2" custLinFactX="13607" custLinFactNeighborX="100000"/>
      <dgm:spPr/>
    </dgm:pt>
    <dgm:pt modelId="{8FE766E3-68DC-439A-B629-3B3B2884732F}" type="pres">
      <dgm:prSet presAssocID="{57AE6220-E4AD-45BB-BA13-F38CD6289F0C}" presName="Image" presStyleLbl="alignImgPlace1" presStyleIdx="0" presStyleCnt="1" custScaleX="76557" custLinFactNeighborX="-8200"/>
      <dgm:spPr>
        <a:blipFill rotWithShape="1">
          <a:blip xmlns:r="http://schemas.openxmlformats.org/officeDocument/2006/relationships" r:embed="rId1"/>
          <a:stretch>
            <a:fillRect/>
          </a:stretch>
        </a:blipFill>
      </dgm:spPr>
    </dgm:pt>
  </dgm:ptLst>
  <dgm:cxnLst>
    <dgm:cxn modelId="{A4E6F24A-B645-4923-826B-6370285D6C92}" srcId="{C6B7AA5D-18FA-4802-8C86-046460E73FFB}" destId="{57AE6220-E4AD-45BB-BA13-F38CD6289F0C}" srcOrd="0" destOrd="0" parTransId="{E0F17413-877F-4DF8-8858-4C2B4D3E74E2}" sibTransId="{033AD90B-D641-4AB5-B237-6F36A002112F}"/>
    <dgm:cxn modelId="{0116FA4F-5D0D-4750-8730-272C51980264}" type="presOf" srcId="{A87B8891-7E27-49F0-8046-DCBB546899C5}" destId="{36D09C15-0ECE-49CD-A740-2B9DF80AE3D8}" srcOrd="0" destOrd="0" presId="urn:microsoft.com/office/officeart/2009/3/layout/SnapshotPictureList"/>
    <dgm:cxn modelId="{430ADED4-465A-45AF-BEA2-7EFD90657C2E}" type="presOf" srcId="{57AE6220-E4AD-45BB-BA13-F38CD6289F0C}" destId="{E36C28F2-DA8E-49CD-85B6-FACF9E4C63CE}" srcOrd="0" destOrd="0" presId="urn:microsoft.com/office/officeart/2009/3/layout/SnapshotPictureList"/>
    <dgm:cxn modelId="{5AA5670D-173B-413F-A4F2-41209EE9D6EA}" type="presOf" srcId="{C6B7AA5D-18FA-4802-8C86-046460E73FFB}" destId="{F7457A0E-155C-4762-B008-25F934C83D3B}" srcOrd="0" destOrd="0" presId="urn:microsoft.com/office/officeart/2009/3/layout/SnapshotPictureList"/>
    <dgm:cxn modelId="{E64BD3D2-58AC-4585-8CCD-F8568F0868CE}" srcId="{57AE6220-E4AD-45BB-BA13-F38CD6289F0C}" destId="{A87B8891-7E27-49F0-8046-DCBB546899C5}" srcOrd="0" destOrd="0" parTransId="{E750135A-EB9C-4953-B538-90475ED6F6D9}" sibTransId="{BCE08E43-8B76-4CE4-A6D0-63B39AC4570C}"/>
    <dgm:cxn modelId="{A891F883-CAC8-4393-8AA7-D26E1CF41AB3}" type="presParOf" srcId="{F7457A0E-155C-4762-B008-25F934C83D3B}" destId="{37BEBC3D-3042-4A4E-899A-01E70C9EF291}" srcOrd="0" destOrd="0" presId="urn:microsoft.com/office/officeart/2009/3/layout/SnapshotPictureList"/>
    <dgm:cxn modelId="{316B9BC7-F61E-43E9-B8C7-384B555BB78F}" type="presParOf" srcId="{37BEBC3D-3042-4A4E-899A-01E70C9EF291}" destId="{9B1FCE92-BB27-4AB9-8656-B9847FD0A5D2}" srcOrd="0" destOrd="0" presId="urn:microsoft.com/office/officeart/2009/3/layout/SnapshotPictureList"/>
    <dgm:cxn modelId="{A30B0558-E07E-4B3C-AC3E-948522FE6F4C}" type="presParOf" srcId="{37BEBC3D-3042-4A4E-899A-01E70C9EF291}" destId="{E36C28F2-DA8E-49CD-85B6-FACF9E4C63CE}" srcOrd="1" destOrd="0" presId="urn:microsoft.com/office/officeart/2009/3/layout/SnapshotPictureList"/>
    <dgm:cxn modelId="{93CBB0A5-0797-4072-9E0D-0A1332CC993F}" type="presParOf" srcId="{37BEBC3D-3042-4A4E-899A-01E70C9EF291}" destId="{36D09C15-0ECE-49CD-A740-2B9DF80AE3D8}" srcOrd="2" destOrd="0" presId="urn:microsoft.com/office/officeart/2009/3/layout/SnapshotPictureList"/>
    <dgm:cxn modelId="{9B821983-9BD7-4956-B5CB-596AB22E3BB2}" type="presParOf" srcId="{37BEBC3D-3042-4A4E-899A-01E70C9EF291}" destId="{A5A6C62D-D355-47C8-AA95-FA459AFF7F62}" srcOrd="3" destOrd="0" presId="urn:microsoft.com/office/officeart/2009/3/layout/SnapshotPictureList"/>
    <dgm:cxn modelId="{0E487B16-EA46-4862-9817-F3E8C524D21A}" type="presParOf" srcId="{37BEBC3D-3042-4A4E-899A-01E70C9EF291}" destId="{8FE766E3-68DC-439A-B629-3B3B2884732F}"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6B7AA5D-18FA-4802-8C86-046460E73FFB}"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pPr rtl="1"/>
          <a:endParaRPr lang="ar-EG"/>
        </a:p>
      </dgm:t>
    </dgm:pt>
    <dgm:pt modelId="{57AE6220-E4AD-45BB-BA13-F38CD6289F0C}">
      <dgm:prSet phldrT="[Text]" custT="1"/>
      <dgm:spPr/>
      <dgm:t>
        <a:bodyPr/>
        <a:lstStyle/>
        <a:p>
          <a:pPr rtl="1"/>
          <a:r>
            <a:rPr lang="ar-EG" sz="2800" b="0" dirty="0" smtClean="0">
              <a:solidFill>
                <a:srgbClr val="002060"/>
              </a:solidFill>
              <a:latin typeface="Simplified Arabic" panose="02020603050405020304" pitchFamily="18" charset="-78"/>
              <a:cs typeface="Simplified Arabic" panose="02020603050405020304" pitchFamily="18" charset="-78"/>
            </a:rPr>
            <a:t>.</a:t>
          </a:r>
          <a:endParaRPr lang="ar-EG" sz="2800" b="0" dirty="0">
            <a:solidFill>
              <a:srgbClr val="002060"/>
            </a:solidFill>
            <a:latin typeface="Simplified Arabic" panose="02020603050405020304" pitchFamily="18" charset="-78"/>
            <a:cs typeface="Simplified Arabic" panose="02020603050405020304" pitchFamily="18" charset="-78"/>
          </a:endParaRPr>
        </a:p>
      </dgm:t>
    </dgm:pt>
    <dgm:pt modelId="{E0F17413-877F-4DF8-8858-4C2B4D3E74E2}" type="parTrans" cxnId="{A4E6F24A-B645-4923-826B-6370285D6C92}">
      <dgm:prSet/>
      <dgm:spPr/>
      <dgm:t>
        <a:bodyPr/>
        <a:lstStyle/>
        <a:p>
          <a:pPr rtl="1"/>
          <a:endParaRPr lang="ar-EG"/>
        </a:p>
      </dgm:t>
    </dgm:pt>
    <dgm:pt modelId="{033AD90B-D641-4AB5-B237-6F36A002112F}" type="sibTrans" cxnId="{A4E6F24A-B645-4923-826B-6370285D6C92}">
      <dgm:prSet/>
      <dgm:spPr/>
      <dgm:t>
        <a:bodyPr/>
        <a:lstStyle/>
        <a:p>
          <a:pPr rtl="1"/>
          <a:endParaRPr lang="ar-EG"/>
        </a:p>
      </dgm:t>
    </dgm:pt>
    <dgm:pt modelId="{A87B8891-7E27-49F0-8046-DCBB546899C5}">
      <dgm:prSet phldrT="[Text]" custT="1"/>
      <dgm:spPr/>
      <dgm:t>
        <a:bodyPr/>
        <a:lstStyle/>
        <a:p>
          <a:pPr algn="justLow" rtl="1"/>
          <a:endParaRPr lang="ar-EG" sz="2800" b="0" dirty="0" smtClean="0">
            <a:solidFill>
              <a:srgbClr val="002060"/>
            </a:solidFill>
            <a:latin typeface="Simplified Arabic" panose="02020603050405020304" pitchFamily="18" charset="-78"/>
            <a:cs typeface="Simplified Arabic" panose="02020603050405020304" pitchFamily="18" charset="-78"/>
          </a:endParaRPr>
        </a:p>
        <a:p>
          <a:pPr algn="justLow" rtl="1"/>
          <a:endParaRPr lang="ar-EG" sz="900" b="0" dirty="0" smtClean="0">
            <a:solidFill>
              <a:srgbClr val="002060"/>
            </a:solidFill>
            <a:latin typeface="Simplified Arabic" panose="02020603050405020304" pitchFamily="18" charset="-78"/>
            <a:cs typeface="Simplified Arabic" panose="02020603050405020304" pitchFamily="18" charset="-78"/>
          </a:endParaRPr>
        </a:p>
        <a:p>
          <a:pPr algn="justLow" rtl="1"/>
          <a:r>
            <a:rPr lang="ar-EG" sz="2800" b="0" dirty="0" smtClean="0">
              <a:solidFill>
                <a:srgbClr val="002060"/>
              </a:solidFill>
              <a:latin typeface="Simplified Arabic" panose="02020603050405020304" pitchFamily="18" charset="-78"/>
              <a:cs typeface="Simplified Arabic" panose="02020603050405020304" pitchFamily="18" charset="-78"/>
            </a:rPr>
            <a:t>يحتاج رواد الأعمال الناجحون إلى التركيز على الأمور المهمة حتى يصلوا إلى ما يصبون إليه</a:t>
          </a:r>
          <a:endParaRPr lang="ar-EG" sz="2800" b="0" dirty="0">
            <a:solidFill>
              <a:srgbClr val="002060"/>
            </a:solidFill>
            <a:latin typeface="Simplified Arabic" panose="02020603050405020304" pitchFamily="18" charset="-78"/>
            <a:cs typeface="Simplified Arabic" panose="02020603050405020304" pitchFamily="18" charset="-78"/>
          </a:endParaRPr>
        </a:p>
      </dgm:t>
    </dgm:pt>
    <dgm:pt modelId="{E750135A-EB9C-4953-B538-90475ED6F6D9}" type="parTrans" cxnId="{E64BD3D2-58AC-4585-8CCD-F8568F0868CE}">
      <dgm:prSet/>
      <dgm:spPr/>
      <dgm:t>
        <a:bodyPr/>
        <a:lstStyle/>
        <a:p>
          <a:pPr rtl="1"/>
          <a:endParaRPr lang="ar-EG"/>
        </a:p>
      </dgm:t>
    </dgm:pt>
    <dgm:pt modelId="{BCE08E43-8B76-4CE4-A6D0-63B39AC4570C}" type="sibTrans" cxnId="{E64BD3D2-58AC-4585-8CCD-F8568F0868CE}">
      <dgm:prSet/>
      <dgm:spPr/>
      <dgm:t>
        <a:bodyPr/>
        <a:lstStyle/>
        <a:p>
          <a:pPr rtl="1"/>
          <a:endParaRPr lang="ar-EG"/>
        </a:p>
      </dgm:t>
    </dgm:pt>
    <dgm:pt modelId="{F7457A0E-155C-4762-B008-25F934C83D3B}" type="pres">
      <dgm:prSet presAssocID="{C6B7AA5D-18FA-4802-8C86-046460E73FFB}" presName="Name0" presStyleCnt="0">
        <dgm:presLayoutVars>
          <dgm:chMax/>
          <dgm:chPref/>
          <dgm:dir/>
          <dgm:animLvl val="lvl"/>
        </dgm:presLayoutVars>
      </dgm:prSet>
      <dgm:spPr/>
      <dgm:t>
        <a:bodyPr/>
        <a:lstStyle/>
        <a:p>
          <a:pPr rtl="1"/>
          <a:endParaRPr lang="ar-EG"/>
        </a:p>
      </dgm:t>
    </dgm:pt>
    <dgm:pt modelId="{37BEBC3D-3042-4A4E-899A-01E70C9EF291}" type="pres">
      <dgm:prSet presAssocID="{57AE6220-E4AD-45BB-BA13-F38CD6289F0C}" presName="composite" presStyleCnt="0"/>
      <dgm:spPr/>
    </dgm:pt>
    <dgm:pt modelId="{9B1FCE92-BB27-4AB9-8656-B9847FD0A5D2}" type="pres">
      <dgm:prSet presAssocID="{57AE6220-E4AD-45BB-BA13-F38CD6289F0C}" presName="ParentAccentShape" presStyleLbl="trBgShp" presStyleIdx="0" presStyleCnt="2" custScaleX="76557" custLinFactNeighborX="-7887"/>
      <dgm:spPr/>
    </dgm:pt>
    <dgm:pt modelId="{E36C28F2-DA8E-49CD-85B6-FACF9E4C63CE}" type="pres">
      <dgm:prSet presAssocID="{57AE6220-E4AD-45BB-BA13-F38CD6289F0C}" presName="ParentText" presStyleLbl="revTx" presStyleIdx="0" presStyleCnt="2">
        <dgm:presLayoutVars>
          <dgm:chMax val="1"/>
          <dgm:chPref val="1"/>
          <dgm:bulletEnabled val="1"/>
        </dgm:presLayoutVars>
      </dgm:prSet>
      <dgm:spPr/>
      <dgm:t>
        <a:bodyPr/>
        <a:lstStyle/>
        <a:p>
          <a:pPr rtl="1"/>
          <a:endParaRPr lang="ar-EG"/>
        </a:p>
      </dgm:t>
    </dgm:pt>
    <dgm:pt modelId="{36D09C15-0ECE-49CD-A740-2B9DF80AE3D8}" type="pres">
      <dgm:prSet presAssocID="{57AE6220-E4AD-45BB-BA13-F38CD6289F0C}" presName="ChildText" presStyleLbl="revTx" presStyleIdx="1" presStyleCnt="2" custScaleX="149214" custLinFactNeighborX="-11810" custLinFactNeighborY="-1671">
        <dgm:presLayoutVars>
          <dgm:chMax val="0"/>
          <dgm:chPref val="0"/>
        </dgm:presLayoutVars>
      </dgm:prSet>
      <dgm:spPr/>
      <dgm:t>
        <a:bodyPr/>
        <a:lstStyle/>
        <a:p>
          <a:pPr rtl="1"/>
          <a:endParaRPr lang="ar-EG"/>
        </a:p>
      </dgm:t>
    </dgm:pt>
    <dgm:pt modelId="{A5A6C62D-D355-47C8-AA95-FA459AFF7F62}" type="pres">
      <dgm:prSet presAssocID="{57AE6220-E4AD-45BB-BA13-F38CD6289F0C}" presName="ChildAccentShape" presStyleLbl="trBgShp" presStyleIdx="1" presStyleCnt="2" custLinFactX="13607" custLinFactNeighborX="100000"/>
      <dgm:spPr/>
    </dgm:pt>
    <dgm:pt modelId="{8FE766E3-68DC-439A-B629-3B3B2884732F}" type="pres">
      <dgm:prSet presAssocID="{57AE6220-E4AD-45BB-BA13-F38CD6289F0C}" presName="Image" presStyleLbl="alignImgPlace1" presStyleIdx="0" presStyleCnt="1" custScaleX="76557" custLinFactNeighborX="-8200"/>
      <dgm:spPr>
        <a:blipFill rotWithShape="1">
          <a:blip xmlns:r="http://schemas.openxmlformats.org/officeDocument/2006/relationships" r:embed="rId1"/>
          <a:stretch>
            <a:fillRect/>
          </a:stretch>
        </a:blipFill>
      </dgm:spPr>
    </dgm:pt>
  </dgm:ptLst>
  <dgm:cxnLst>
    <dgm:cxn modelId="{34B0970E-B3F0-4A1A-91DC-AC1C3DEF0E6E}" type="presOf" srcId="{57AE6220-E4AD-45BB-BA13-F38CD6289F0C}" destId="{E36C28F2-DA8E-49CD-85B6-FACF9E4C63CE}" srcOrd="0" destOrd="0" presId="urn:microsoft.com/office/officeart/2009/3/layout/SnapshotPictureList"/>
    <dgm:cxn modelId="{B501785B-AC7B-4DC2-BE5B-8186D1110FDE}" type="presOf" srcId="{C6B7AA5D-18FA-4802-8C86-046460E73FFB}" destId="{F7457A0E-155C-4762-B008-25F934C83D3B}" srcOrd="0" destOrd="0" presId="urn:microsoft.com/office/officeart/2009/3/layout/SnapshotPictureList"/>
    <dgm:cxn modelId="{E64BD3D2-58AC-4585-8CCD-F8568F0868CE}" srcId="{57AE6220-E4AD-45BB-BA13-F38CD6289F0C}" destId="{A87B8891-7E27-49F0-8046-DCBB546899C5}" srcOrd="0" destOrd="0" parTransId="{E750135A-EB9C-4953-B538-90475ED6F6D9}" sibTransId="{BCE08E43-8B76-4CE4-A6D0-63B39AC4570C}"/>
    <dgm:cxn modelId="{A4E6F24A-B645-4923-826B-6370285D6C92}" srcId="{C6B7AA5D-18FA-4802-8C86-046460E73FFB}" destId="{57AE6220-E4AD-45BB-BA13-F38CD6289F0C}" srcOrd="0" destOrd="0" parTransId="{E0F17413-877F-4DF8-8858-4C2B4D3E74E2}" sibTransId="{033AD90B-D641-4AB5-B237-6F36A002112F}"/>
    <dgm:cxn modelId="{E7418CFC-3E18-4F99-9C9D-E7963EEB90FE}" type="presOf" srcId="{A87B8891-7E27-49F0-8046-DCBB546899C5}" destId="{36D09C15-0ECE-49CD-A740-2B9DF80AE3D8}" srcOrd="0" destOrd="0" presId="urn:microsoft.com/office/officeart/2009/3/layout/SnapshotPictureList"/>
    <dgm:cxn modelId="{453C7031-77F9-40EE-B353-011D169277F0}" type="presParOf" srcId="{F7457A0E-155C-4762-B008-25F934C83D3B}" destId="{37BEBC3D-3042-4A4E-899A-01E70C9EF291}" srcOrd="0" destOrd="0" presId="urn:microsoft.com/office/officeart/2009/3/layout/SnapshotPictureList"/>
    <dgm:cxn modelId="{B1C867DE-575E-4D36-91F1-A0432217DD98}" type="presParOf" srcId="{37BEBC3D-3042-4A4E-899A-01E70C9EF291}" destId="{9B1FCE92-BB27-4AB9-8656-B9847FD0A5D2}" srcOrd="0" destOrd="0" presId="urn:microsoft.com/office/officeart/2009/3/layout/SnapshotPictureList"/>
    <dgm:cxn modelId="{8905E41F-D441-4117-ADE7-F5BE6EE1EABB}" type="presParOf" srcId="{37BEBC3D-3042-4A4E-899A-01E70C9EF291}" destId="{E36C28F2-DA8E-49CD-85B6-FACF9E4C63CE}" srcOrd="1" destOrd="0" presId="urn:microsoft.com/office/officeart/2009/3/layout/SnapshotPictureList"/>
    <dgm:cxn modelId="{6F317F18-4E0D-46F8-A2E3-BFE6F249E073}" type="presParOf" srcId="{37BEBC3D-3042-4A4E-899A-01E70C9EF291}" destId="{36D09C15-0ECE-49CD-A740-2B9DF80AE3D8}" srcOrd="2" destOrd="0" presId="urn:microsoft.com/office/officeart/2009/3/layout/SnapshotPictureList"/>
    <dgm:cxn modelId="{4C66BD11-230D-4C49-B755-0EC29FDD7A4A}" type="presParOf" srcId="{37BEBC3D-3042-4A4E-899A-01E70C9EF291}" destId="{A5A6C62D-D355-47C8-AA95-FA459AFF7F62}" srcOrd="3" destOrd="0" presId="urn:microsoft.com/office/officeart/2009/3/layout/SnapshotPictureList"/>
    <dgm:cxn modelId="{CAD1581C-406E-45FE-8983-20CEB48C3C43}" type="presParOf" srcId="{37BEBC3D-3042-4A4E-899A-01E70C9EF291}" destId="{8FE766E3-68DC-439A-B629-3B3B2884732F}"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6B7AA5D-18FA-4802-8C86-046460E73FFB}"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pPr rtl="1"/>
          <a:endParaRPr lang="ar-EG"/>
        </a:p>
      </dgm:t>
    </dgm:pt>
    <dgm:pt modelId="{57AE6220-E4AD-45BB-BA13-F38CD6289F0C}">
      <dgm:prSet phldrT="[Text]" custT="1"/>
      <dgm:spPr/>
      <dgm:t>
        <a:bodyPr/>
        <a:lstStyle/>
        <a:p>
          <a:pPr rtl="1"/>
          <a:r>
            <a:rPr lang="ar-EG" sz="2800" b="0" dirty="0" smtClean="0">
              <a:solidFill>
                <a:srgbClr val="002060"/>
              </a:solidFill>
              <a:latin typeface="Simplified Arabic" panose="02020603050405020304" pitchFamily="18" charset="-78"/>
              <a:cs typeface="Simplified Arabic" panose="02020603050405020304" pitchFamily="18" charset="-78"/>
            </a:rPr>
            <a:t>.</a:t>
          </a:r>
          <a:endParaRPr lang="ar-EG" sz="2800" b="0" dirty="0">
            <a:solidFill>
              <a:srgbClr val="002060"/>
            </a:solidFill>
            <a:latin typeface="Simplified Arabic" panose="02020603050405020304" pitchFamily="18" charset="-78"/>
            <a:cs typeface="Simplified Arabic" panose="02020603050405020304" pitchFamily="18" charset="-78"/>
          </a:endParaRPr>
        </a:p>
      </dgm:t>
    </dgm:pt>
    <dgm:pt modelId="{E0F17413-877F-4DF8-8858-4C2B4D3E74E2}" type="parTrans" cxnId="{A4E6F24A-B645-4923-826B-6370285D6C92}">
      <dgm:prSet/>
      <dgm:spPr/>
      <dgm:t>
        <a:bodyPr/>
        <a:lstStyle/>
        <a:p>
          <a:pPr rtl="1"/>
          <a:endParaRPr lang="ar-EG"/>
        </a:p>
      </dgm:t>
    </dgm:pt>
    <dgm:pt modelId="{033AD90B-D641-4AB5-B237-6F36A002112F}" type="sibTrans" cxnId="{A4E6F24A-B645-4923-826B-6370285D6C92}">
      <dgm:prSet/>
      <dgm:spPr/>
      <dgm:t>
        <a:bodyPr/>
        <a:lstStyle/>
        <a:p>
          <a:pPr rtl="1"/>
          <a:endParaRPr lang="ar-EG"/>
        </a:p>
      </dgm:t>
    </dgm:pt>
    <dgm:pt modelId="{A87B8891-7E27-49F0-8046-DCBB546899C5}">
      <dgm:prSet phldrT="[Text]" custT="1"/>
      <dgm:spPr/>
      <dgm:t>
        <a:bodyPr/>
        <a:lstStyle/>
        <a:p>
          <a:pPr algn="justLow" rtl="1"/>
          <a:r>
            <a:rPr lang="ar-EG" sz="2800" b="0" dirty="0" smtClean="0">
              <a:solidFill>
                <a:srgbClr val="002060"/>
              </a:solidFill>
              <a:latin typeface="Simplified Arabic" panose="02020603050405020304" pitchFamily="18" charset="-78"/>
              <a:cs typeface="Simplified Arabic" panose="02020603050405020304" pitchFamily="18" charset="-78"/>
            </a:rPr>
            <a:t>فالكثير من النشاطات التي نمارسها على الهامش تضيع من وقتنا قدرا غير يسير. وأنا لا أقصد هنا أن تفقد صفحتك على تويتر سيفعل ذلك، لكنني أعني أن تحاول إلغاء جميع النشاطات التي لن تحقق لك فوائد ترجى</a:t>
          </a:r>
          <a:endParaRPr lang="ar-EG" sz="2800" b="0" dirty="0">
            <a:solidFill>
              <a:srgbClr val="002060"/>
            </a:solidFill>
            <a:latin typeface="Simplified Arabic" panose="02020603050405020304" pitchFamily="18" charset="-78"/>
            <a:cs typeface="Simplified Arabic" panose="02020603050405020304" pitchFamily="18" charset="-78"/>
          </a:endParaRPr>
        </a:p>
      </dgm:t>
    </dgm:pt>
    <dgm:pt modelId="{E750135A-EB9C-4953-B538-90475ED6F6D9}" type="parTrans" cxnId="{E64BD3D2-58AC-4585-8CCD-F8568F0868CE}">
      <dgm:prSet/>
      <dgm:spPr/>
      <dgm:t>
        <a:bodyPr/>
        <a:lstStyle/>
        <a:p>
          <a:pPr rtl="1"/>
          <a:endParaRPr lang="ar-EG"/>
        </a:p>
      </dgm:t>
    </dgm:pt>
    <dgm:pt modelId="{BCE08E43-8B76-4CE4-A6D0-63B39AC4570C}" type="sibTrans" cxnId="{E64BD3D2-58AC-4585-8CCD-F8568F0868CE}">
      <dgm:prSet/>
      <dgm:spPr/>
      <dgm:t>
        <a:bodyPr/>
        <a:lstStyle/>
        <a:p>
          <a:pPr rtl="1"/>
          <a:endParaRPr lang="ar-EG"/>
        </a:p>
      </dgm:t>
    </dgm:pt>
    <dgm:pt modelId="{F7457A0E-155C-4762-B008-25F934C83D3B}" type="pres">
      <dgm:prSet presAssocID="{C6B7AA5D-18FA-4802-8C86-046460E73FFB}" presName="Name0" presStyleCnt="0">
        <dgm:presLayoutVars>
          <dgm:chMax/>
          <dgm:chPref/>
          <dgm:dir/>
          <dgm:animLvl val="lvl"/>
        </dgm:presLayoutVars>
      </dgm:prSet>
      <dgm:spPr/>
      <dgm:t>
        <a:bodyPr/>
        <a:lstStyle/>
        <a:p>
          <a:pPr rtl="1"/>
          <a:endParaRPr lang="ar-EG"/>
        </a:p>
      </dgm:t>
    </dgm:pt>
    <dgm:pt modelId="{37BEBC3D-3042-4A4E-899A-01E70C9EF291}" type="pres">
      <dgm:prSet presAssocID="{57AE6220-E4AD-45BB-BA13-F38CD6289F0C}" presName="composite" presStyleCnt="0"/>
      <dgm:spPr/>
    </dgm:pt>
    <dgm:pt modelId="{9B1FCE92-BB27-4AB9-8656-B9847FD0A5D2}" type="pres">
      <dgm:prSet presAssocID="{57AE6220-E4AD-45BB-BA13-F38CD6289F0C}" presName="ParentAccentShape" presStyleLbl="trBgShp" presStyleIdx="0" presStyleCnt="2" custScaleX="76557" custLinFactNeighborX="-7887"/>
      <dgm:spPr/>
    </dgm:pt>
    <dgm:pt modelId="{E36C28F2-DA8E-49CD-85B6-FACF9E4C63CE}" type="pres">
      <dgm:prSet presAssocID="{57AE6220-E4AD-45BB-BA13-F38CD6289F0C}" presName="ParentText" presStyleLbl="revTx" presStyleIdx="0" presStyleCnt="2">
        <dgm:presLayoutVars>
          <dgm:chMax val="1"/>
          <dgm:chPref val="1"/>
          <dgm:bulletEnabled val="1"/>
        </dgm:presLayoutVars>
      </dgm:prSet>
      <dgm:spPr/>
      <dgm:t>
        <a:bodyPr/>
        <a:lstStyle/>
        <a:p>
          <a:pPr rtl="1"/>
          <a:endParaRPr lang="ar-EG"/>
        </a:p>
      </dgm:t>
    </dgm:pt>
    <dgm:pt modelId="{36D09C15-0ECE-49CD-A740-2B9DF80AE3D8}" type="pres">
      <dgm:prSet presAssocID="{57AE6220-E4AD-45BB-BA13-F38CD6289F0C}" presName="ChildText" presStyleLbl="revTx" presStyleIdx="1" presStyleCnt="2" custScaleX="149214" custLinFactNeighborX="-11810" custLinFactNeighborY="-1671">
        <dgm:presLayoutVars>
          <dgm:chMax val="0"/>
          <dgm:chPref val="0"/>
        </dgm:presLayoutVars>
      </dgm:prSet>
      <dgm:spPr/>
      <dgm:t>
        <a:bodyPr/>
        <a:lstStyle/>
        <a:p>
          <a:pPr rtl="1"/>
          <a:endParaRPr lang="ar-EG"/>
        </a:p>
      </dgm:t>
    </dgm:pt>
    <dgm:pt modelId="{A5A6C62D-D355-47C8-AA95-FA459AFF7F62}" type="pres">
      <dgm:prSet presAssocID="{57AE6220-E4AD-45BB-BA13-F38CD6289F0C}" presName="ChildAccentShape" presStyleLbl="trBgShp" presStyleIdx="1" presStyleCnt="2" custLinFactX="13607" custLinFactNeighborX="100000"/>
      <dgm:spPr/>
    </dgm:pt>
    <dgm:pt modelId="{8FE766E3-68DC-439A-B629-3B3B2884732F}" type="pres">
      <dgm:prSet presAssocID="{57AE6220-E4AD-45BB-BA13-F38CD6289F0C}" presName="Image" presStyleLbl="alignImgPlace1" presStyleIdx="0" presStyleCnt="1" custScaleX="76557" custLinFactNeighborX="-8200"/>
      <dgm:spPr>
        <a:blipFill rotWithShape="1">
          <a:blip xmlns:r="http://schemas.openxmlformats.org/officeDocument/2006/relationships" r:embed="rId1"/>
          <a:stretch>
            <a:fillRect/>
          </a:stretch>
        </a:blipFill>
      </dgm:spPr>
    </dgm:pt>
  </dgm:ptLst>
  <dgm:cxnLst>
    <dgm:cxn modelId="{A4E6F24A-B645-4923-826B-6370285D6C92}" srcId="{C6B7AA5D-18FA-4802-8C86-046460E73FFB}" destId="{57AE6220-E4AD-45BB-BA13-F38CD6289F0C}" srcOrd="0" destOrd="0" parTransId="{E0F17413-877F-4DF8-8858-4C2B4D3E74E2}" sibTransId="{033AD90B-D641-4AB5-B237-6F36A002112F}"/>
    <dgm:cxn modelId="{CC071A39-DA17-4106-AD57-70CAA66A78A4}" type="presOf" srcId="{C6B7AA5D-18FA-4802-8C86-046460E73FFB}" destId="{F7457A0E-155C-4762-B008-25F934C83D3B}" srcOrd="0" destOrd="0" presId="urn:microsoft.com/office/officeart/2009/3/layout/SnapshotPictureList"/>
    <dgm:cxn modelId="{431D18F3-77AA-4443-A21B-E1248A8EA9B3}" type="presOf" srcId="{57AE6220-E4AD-45BB-BA13-F38CD6289F0C}" destId="{E36C28F2-DA8E-49CD-85B6-FACF9E4C63CE}" srcOrd="0" destOrd="0" presId="urn:microsoft.com/office/officeart/2009/3/layout/SnapshotPictureList"/>
    <dgm:cxn modelId="{AD55D329-D5F6-43D8-9BCA-4308F98AAF5F}" type="presOf" srcId="{A87B8891-7E27-49F0-8046-DCBB546899C5}" destId="{36D09C15-0ECE-49CD-A740-2B9DF80AE3D8}" srcOrd="0" destOrd="0" presId="urn:microsoft.com/office/officeart/2009/3/layout/SnapshotPictureList"/>
    <dgm:cxn modelId="{E64BD3D2-58AC-4585-8CCD-F8568F0868CE}" srcId="{57AE6220-E4AD-45BB-BA13-F38CD6289F0C}" destId="{A87B8891-7E27-49F0-8046-DCBB546899C5}" srcOrd="0" destOrd="0" parTransId="{E750135A-EB9C-4953-B538-90475ED6F6D9}" sibTransId="{BCE08E43-8B76-4CE4-A6D0-63B39AC4570C}"/>
    <dgm:cxn modelId="{F5579C0C-FECE-4844-A5D9-B9BEED51D323}" type="presParOf" srcId="{F7457A0E-155C-4762-B008-25F934C83D3B}" destId="{37BEBC3D-3042-4A4E-899A-01E70C9EF291}" srcOrd="0" destOrd="0" presId="urn:microsoft.com/office/officeart/2009/3/layout/SnapshotPictureList"/>
    <dgm:cxn modelId="{83EEE477-69F2-472C-AEAA-C70212969568}" type="presParOf" srcId="{37BEBC3D-3042-4A4E-899A-01E70C9EF291}" destId="{9B1FCE92-BB27-4AB9-8656-B9847FD0A5D2}" srcOrd="0" destOrd="0" presId="urn:microsoft.com/office/officeart/2009/3/layout/SnapshotPictureList"/>
    <dgm:cxn modelId="{6744C6F8-AC13-4EA4-A53E-AB68565905E9}" type="presParOf" srcId="{37BEBC3D-3042-4A4E-899A-01E70C9EF291}" destId="{E36C28F2-DA8E-49CD-85B6-FACF9E4C63CE}" srcOrd="1" destOrd="0" presId="urn:microsoft.com/office/officeart/2009/3/layout/SnapshotPictureList"/>
    <dgm:cxn modelId="{DCB1771D-5A7B-4916-B8CF-E7F043B2C49F}" type="presParOf" srcId="{37BEBC3D-3042-4A4E-899A-01E70C9EF291}" destId="{36D09C15-0ECE-49CD-A740-2B9DF80AE3D8}" srcOrd="2" destOrd="0" presId="urn:microsoft.com/office/officeart/2009/3/layout/SnapshotPictureList"/>
    <dgm:cxn modelId="{F65003DE-9E5B-47DE-90BE-7F86FE465937}" type="presParOf" srcId="{37BEBC3D-3042-4A4E-899A-01E70C9EF291}" destId="{A5A6C62D-D355-47C8-AA95-FA459AFF7F62}" srcOrd="3" destOrd="0" presId="urn:microsoft.com/office/officeart/2009/3/layout/SnapshotPictureList"/>
    <dgm:cxn modelId="{C00A3BD5-8107-4A4B-9036-E8827A81DB5B}" type="presParOf" srcId="{37BEBC3D-3042-4A4E-899A-01E70C9EF291}" destId="{8FE766E3-68DC-439A-B629-3B3B2884732F}"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BFE25E0-86CE-499F-801C-CEB355CF5D99}" type="slidenum">
              <a:rPr lang="en-US"/>
              <a:pPr>
                <a:defRPr/>
              </a:pPr>
              <a:t>‹#›</a:t>
            </a:fld>
            <a:endParaRPr lang="en-US"/>
          </a:p>
        </p:txBody>
      </p:sp>
    </p:spTree>
    <p:extLst>
      <p:ext uri="{BB962C8B-B14F-4D97-AF65-F5344CB8AC3E}">
        <p14:creationId xmlns:p14="http://schemas.microsoft.com/office/powerpoint/2010/main" val="36646472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image" Target="../media/image10.jpeg"/></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image" Target="../media/image10.jpeg"/></Relationships>
</file>

<file path=ppt/notesSlides/_rels/note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image" Target="../media/image10.jpeg"/></Relationships>
</file>

<file path=ppt/notesSlides/_rels/note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image" Target="../media/image10.jpeg"/></Relationships>
</file>

<file path=ppt/notesSlides/_rels/note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image" Target="../media/image10.jpeg"/></Relationships>
</file>

<file path=ppt/notesSlides/_rels/note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image" Target="../media/image10.jpeg"/></Relationships>
</file>

<file path=ppt/notesSlides/_rels/note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image" Target="../media/image10.jpeg"/></Relationships>
</file>

<file path=ppt/notesSlides/_rels/note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54.xml"/><Relationship Id="rId1" Type="http://schemas.openxmlformats.org/officeDocument/2006/relationships/notesMaster" Target="../notesMasters/notesMaster1.xml"/><Relationship Id="rId4" Type="http://schemas.openxmlformats.org/officeDocument/2006/relationships/image" Target="../media/image10.jpeg"/></Relationships>
</file>

<file path=ppt/notesSlides/_rels/note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55.xml"/><Relationship Id="rId1" Type="http://schemas.openxmlformats.org/officeDocument/2006/relationships/notesMaster" Target="../notesMasters/notesMaster1.xml"/><Relationship Id="rId4" Type="http://schemas.openxmlformats.org/officeDocument/2006/relationships/image" Target="../media/image10.jpeg"/></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image" Target="../media/image10.jpeg"/></Relationships>
</file>

<file path=ppt/notesSlides/_rels/note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56.xml"/><Relationship Id="rId1" Type="http://schemas.openxmlformats.org/officeDocument/2006/relationships/notesMaster" Target="../notesMasters/notesMaster1.xml"/><Relationship Id="rId4" Type="http://schemas.openxmlformats.org/officeDocument/2006/relationships/image" Target="../media/image10.jpeg"/></Relationships>
</file>

<file path=ppt/notesSlides/_rels/note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57.xml"/><Relationship Id="rId1" Type="http://schemas.openxmlformats.org/officeDocument/2006/relationships/notesMaster" Target="../notesMasters/notesMaster1.xml"/><Relationship Id="rId4" Type="http://schemas.openxmlformats.org/officeDocument/2006/relationships/image" Target="../media/image10.jpeg"/></Relationships>
</file>

<file path=ppt/notesSlides/_rels/note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59.xml"/><Relationship Id="rId1" Type="http://schemas.openxmlformats.org/officeDocument/2006/relationships/notesMaster" Target="../notesMasters/notesMaster1.xml"/><Relationship Id="rId4" Type="http://schemas.openxmlformats.org/officeDocument/2006/relationships/image" Target="../media/image10.jpeg"/></Relationships>
</file>

<file path=ppt/notesSlides/_rels/note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94.xml"/><Relationship Id="rId1" Type="http://schemas.openxmlformats.org/officeDocument/2006/relationships/notesMaster" Target="../notesMasters/notesMaster1.xml"/><Relationship Id="rId4" Type="http://schemas.openxmlformats.org/officeDocument/2006/relationships/image" Target="../media/image10.jpeg"/></Relationships>
</file>

<file path=ppt/notesSlides/_rels/note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95.xml"/><Relationship Id="rId1" Type="http://schemas.openxmlformats.org/officeDocument/2006/relationships/notesMaster" Target="../notesMasters/notesMaster1.xml"/><Relationship Id="rId4" Type="http://schemas.openxmlformats.org/officeDocument/2006/relationships/image" Target="../media/image10.jpeg"/></Relationships>
</file>

<file path=ppt/notesSlides/_rels/note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103.xml"/><Relationship Id="rId1" Type="http://schemas.openxmlformats.org/officeDocument/2006/relationships/notesMaster" Target="../notesMasters/notesMaster1.xml"/><Relationship Id="rId4" Type="http://schemas.openxmlformats.org/officeDocument/2006/relationships/image" Target="../media/image10.jpeg"/></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image" Target="../media/image10.jpeg"/></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image" Target="../media/image10.jpeg"/></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image" Target="../media/image10.jpeg"/></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image" Target="../media/image10.jpeg"/></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image" Target="../media/image10.jpeg"/></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image" Target="../media/image10.jpeg"/></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rtl="0" eaLnBrk="0" fontAlgn="base" hangingPunct="0">
              <a:spcBef>
                <a:spcPct val="0"/>
              </a:spcBef>
              <a:spcAft>
                <a:spcPct val="0"/>
              </a:spcAft>
              <a:defRPr sz="2800">
                <a:solidFill>
                  <a:schemeClr val="tx1"/>
                </a:solidFill>
                <a:latin typeface="Arial" charset="0"/>
              </a:defRPr>
            </a:lvl6pPr>
            <a:lvl7pPr marL="2971800" indent="-228600" algn="ctr" rtl="0" eaLnBrk="0" fontAlgn="base" hangingPunct="0">
              <a:spcBef>
                <a:spcPct val="0"/>
              </a:spcBef>
              <a:spcAft>
                <a:spcPct val="0"/>
              </a:spcAft>
              <a:defRPr sz="2800">
                <a:solidFill>
                  <a:schemeClr val="tx1"/>
                </a:solidFill>
                <a:latin typeface="Arial" charset="0"/>
              </a:defRPr>
            </a:lvl7pPr>
            <a:lvl8pPr marL="3429000" indent="-228600" algn="ctr" rtl="0" eaLnBrk="0" fontAlgn="base" hangingPunct="0">
              <a:spcBef>
                <a:spcPct val="0"/>
              </a:spcBef>
              <a:spcAft>
                <a:spcPct val="0"/>
              </a:spcAft>
              <a:defRPr sz="2800">
                <a:solidFill>
                  <a:schemeClr val="tx1"/>
                </a:solidFill>
                <a:latin typeface="Arial" charset="0"/>
              </a:defRPr>
            </a:lvl8pPr>
            <a:lvl9pPr marL="3886200" indent="-228600" algn="ctr" rtl="0" eaLnBrk="0" fontAlgn="base" hangingPunct="0">
              <a:spcBef>
                <a:spcPct val="0"/>
              </a:spcBef>
              <a:spcAft>
                <a:spcPct val="0"/>
              </a:spcAft>
              <a:defRPr sz="2800">
                <a:solidFill>
                  <a:schemeClr val="tx1"/>
                </a:solidFill>
                <a:latin typeface="Arial" charset="0"/>
              </a:defRPr>
            </a:lvl9pPr>
          </a:lstStyle>
          <a:p>
            <a:pPr eaLnBrk="1" hangingPunct="1"/>
            <a:fld id="{56F7251A-0736-490A-83A8-24A69BCB6F4C}" type="slidenum">
              <a:rPr lang="en-US" sz="1200"/>
              <a:pPr eaLnBrk="1" hangingPunct="1"/>
              <a:t>1</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ru-RU" smtClean="0"/>
          </a:p>
        </p:txBody>
      </p:sp>
    </p:spTree>
    <p:extLst>
      <p:ext uri="{BB962C8B-B14F-4D97-AF65-F5344CB8AC3E}">
        <p14:creationId xmlns:p14="http://schemas.microsoft.com/office/powerpoint/2010/main" val="3898737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rtl="0" eaLnBrk="0" fontAlgn="base" hangingPunct="0">
              <a:spcBef>
                <a:spcPct val="0"/>
              </a:spcBef>
              <a:spcAft>
                <a:spcPct val="0"/>
              </a:spcAft>
              <a:defRPr sz="2800">
                <a:solidFill>
                  <a:schemeClr val="tx1"/>
                </a:solidFill>
                <a:latin typeface="Arial" charset="0"/>
              </a:defRPr>
            </a:lvl6pPr>
            <a:lvl7pPr marL="2971800" indent="-228600" algn="ctr" rtl="0" eaLnBrk="0" fontAlgn="base" hangingPunct="0">
              <a:spcBef>
                <a:spcPct val="0"/>
              </a:spcBef>
              <a:spcAft>
                <a:spcPct val="0"/>
              </a:spcAft>
              <a:defRPr sz="2800">
                <a:solidFill>
                  <a:schemeClr val="tx1"/>
                </a:solidFill>
                <a:latin typeface="Arial" charset="0"/>
              </a:defRPr>
            </a:lvl7pPr>
            <a:lvl8pPr marL="3429000" indent="-228600" algn="ctr" rtl="0" eaLnBrk="0" fontAlgn="base" hangingPunct="0">
              <a:spcBef>
                <a:spcPct val="0"/>
              </a:spcBef>
              <a:spcAft>
                <a:spcPct val="0"/>
              </a:spcAft>
              <a:defRPr sz="2800">
                <a:solidFill>
                  <a:schemeClr val="tx1"/>
                </a:solidFill>
                <a:latin typeface="Arial" charset="0"/>
              </a:defRPr>
            </a:lvl8pPr>
            <a:lvl9pPr marL="3886200" indent="-228600" algn="ctr" rtl="0" eaLnBrk="0" fontAlgn="base" hangingPunct="0">
              <a:spcBef>
                <a:spcPct val="0"/>
              </a:spcBef>
              <a:spcAft>
                <a:spcPct val="0"/>
              </a:spcAft>
              <a:defRPr sz="2800">
                <a:solidFill>
                  <a:schemeClr val="tx1"/>
                </a:solidFill>
                <a:latin typeface="Arial" charset="0"/>
              </a:defRPr>
            </a:lvl9pPr>
          </a:lstStyle>
          <a:p>
            <a:pPr eaLnBrk="1" hangingPunct="1"/>
            <a:fld id="{8CD5D7BC-1329-4241-B972-BD68EEB06CEA}" type="slidenum">
              <a:rPr lang="en-US" sz="1200"/>
              <a:pPr eaLnBrk="1" hangingPunct="1"/>
              <a:t>11</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p>
        </p:txBody>
      </p:sp>
    </p:spTree>
    <p:extLst>
      <p:ext uri="{BB962C8B-B14F-4D97-AF65-F5344CB8AC3E}">
        <p14:creationId xmlns:p14="http://schemas.microsoft.com/office/powerpoint/2010/main" val="868963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rtl="0" eaLnBrk="0" fontAlgn="base" hangingPunct="0">
              <a:spcBef>
                <a:spcPct val="0"/>
              </a:spcBef>
              <a:spcAft>
                <a:spcPct val="0"/>
              </a:spcAft>
              <a:defRPr sz="2800">
                <a:solidFill>
                  <a:schemeClr val="tx1"/>
                </a:solidFill>
                <a:latin typeface="Arial" charset="0"/>
              </a:defRPr>
            </a:lvl6pPr>
            <a:lvl7pPr marL="2971800" indent="-228600" algn="ctr" rtl="0" eaLnBrk="0" fontAlgn="base" hangingPunct="0">
              <a:spcBef>
                <a:spcPct val="0"/>
              </a:spcBef>
              <a:spcAft>
                <a:spcPct val="0"/>
              </a:spcAft>
              <a:defRPr sz="2800">
                <a:solidFill>
                  <a:schemeClr val="tx1"/>
                </a:solidFill>
                <a:latin typeface="Arial" charset="0"/>
              </a:defRPr>
            </a:lvl7pPr>
            <a:lvl8pPr marL="3429000" indent="-228600" algn="ctr" rtl="0" eaLnBrk="0" fontAlgn="base" hangingPunct="0">
              <a:spcBef>
                <a:spcPct val="0"/>
              </a:spcBef>
              <a:spcAft>
                <a:spcPct val="0"/>
              </a:spcAft>
              <a:defRPr sz="2800">
                <a:solidFill>
                  <a:schemeClr val="tx1"/>
                </a:solidFill>
                <a:latin typeface="Arial" charset="0"/>
              </a:defRPr>
            </a:lvl8pPr>
            <a:lvl9pPr marL="3886200" indent="-228600" algn="ctr" rtl="0" eaLnBrk="0" fontAlgn="base" hangingPunct="0">
              <a:spcBef>
                <a:spcPct val="0"/>
              </a:spcBef>
              <a:spcAft>
                <a:spcPct val="0"/>
              </a:spcAft>
              <a:defRPr sz="2800">
                <a:solidFill>
                  <a:schemeClr val="tx1"/>
                </a:solidFill>
                <a:latin typeface="Arial" charset="0"/>
              </a:defRPr>
            </a:lvl9pPr>
          </a:lstStyle>
          <a:p>
            <a:pPr eaLnBrk="1" hangingPunct="1"/>
            <a:fld id="{8CD5D7BC-1329-4241-B972-BD68EEB06CEA}" type="slidenum">
              <a:rPr lang="en-US" sz="1200"/>
              <a:pPr eaLnBrk="1" hangingPunct="1"/>
              <a:t>12</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p>
        </p:txBody>
      </p:sp>
    </p:spTree>
    <p:extLst>
      <p:ext uri="{BB962C8B-B14F-4D97-AF65-F5344CB8AC3E}">
        <p14:creationId xmlns:p14="http://schemas.microsoft.com/office/powerpoint/2010/main" val="124814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rtl="0" eaLnBrk="0" fontAlgn="base" hangingPunct="0">
              <a:spcBef>
                <a:spcPct val="0"/>
              </a:spcBef>
              <a:spcAft>
                <a:spcPct val="0"/>
              </a:spcAft>
              <a:defRPr sz="2800">
                <a:solidFill>
                  <a:schemeClr val="tx1"/>
                </a:solidFill>
                <a:latin typeface="Arial" charset="0"/>
              </a:defRPr>
            </a:lvl6pPr>
            <a:lvl7pPr marL="2971800" indent="-228600" algn="ctr" rtl="0" eaLnBrk="0" fontAlgn="base" hangingPunct="0">
              <a:spcBef>
                <a:spcPct val="0"/>
              </a:spcBef>
              <a:spcAft>
                <a:spcPct val="0"/>
              </a:spcAft>
              <a:defRPr sz="2800">
                <a:solidFill>
                  <a:schemeClr val="tx1"/>
                </a:solidFill>
                <a:latin typeface="Arial" charset="0"/>
              </a:defRPr>
            </a:lvl7pPr>
            <a:lvl8pPr marL="3429000" indent="-228600" algn="ctr" rtl="0" eaLnBrk="0" fontAlgn="base" hangingPunct="0">
              <a:spcBef>
                <a:spcPct val="0"/>
              </a:spcBef>
              <a:spcAft>
                <a:spcPct val="0"/>
              </a:spcAft>
              <a:defRPr sz="2800">
                <a:solidFill>
                  <a:schemeClr val="tx1"/>
                </a:solidFill>
                <a:latin typeface="Arial" charset="0"/>
              </a:defRPr>
            </a:lvl8pPr>
            <a:lvl9pPr marL="3886200" indent="-228600" algn="ctr" rtl="0" eaLnBrk="0" fontAlgn="base" hangingPunct="0">
              <a:spcBef>
                <a:spcPct val="0"/>
              </a:spcBef>
              <a:spcAft>
                <a:spcPct val="0"/>
              </a:spcAft>
              <a:defRPr sz="2800">
                <a:solidFill>
                  <a:schemeClr val="tx1"/>
                </a:solidFill>
                <a:latin typeface="Arial" charset="0"/>
              </a:defRPr>
            </a:lvl9pPr>
          </a:lstStyle>
          <a:p>
            <a:pPr eaLnBrk="1" hangingPunct="1"/>
            <a:fld id="{8CD5D7BC-1329-4241-B972-BD68EEB06CEA}" type="slidenum">
              <a:rPr lang="en-US" sz="1200"/>
              <a:pPr eaLnBrk="1" hangingPunct="1"/>
              <a:t>13</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p>
        </p:txBody>
      </p:sp>
    </p:spTree>
    <p:extLst>
      <p:ext uri="{BB962C8B-B14F-4D97-AF65-F5344CB8AC3E}">
        <p14:creationId xmlns:p14="http://schemas.microsoft.com/office/powerpoint/2010/main" val="4224125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rtl="0" eaLnBrk="0" fontAlgn="base" hangingPunct="0">
              <a:spcBef>
                <a:spcPct val="0"/>
              </a:spcBef>
              <a:spcAft>
                <a:spcPct val="0"/>
              </a:spcAft>
              <a:defRPr sz="2800">
                <a:solidFill>
                  <a:schemeClr val="tx1"/>
                </a:solidFill>
                <a:latin typeface="Arial" charset="0"/>
              </a:defRPr>
            </a:lvl6pPr>
            <a:lvl7pPr marL="2971800" indent="-228600" algn="ctr" rtl="0" eaLnBrk="0" fontAlgn="base" hangingPunct="0">
              <a:spcBef>
                <a:spcPct val="0"/>
              </a:spcBef>
              <a:spcAft>
                <a:spcPct val="0"/>
              </a:spcAft>
              <a:defRPr sz="2800">
                <a:solidFill>
                  <a:schemeClr val="tx1"/>
                </a:solidFill>
                <a:latin typeface="Arial" charset="0"/>
              </a:defRPr>
            </a:lvl7pPr>
            <a:lvl8pPr marL="3429000" indent="-228600" algn="ctr" rtl="0" eaLnBrk="0" fontAlgn="base" hangingPunct="0">
              <a:spcBef>
                <a:spcPct val="0"/>
              </a:spcBef>
              <a:spcAft>
                <a:spcPct val="0"/>
              </a:spcAft>
              <a:defRPr sz="2800">
                <a:solidFill>
                  <a:schemeClr val="tx1"/>
                </a:solidFill>
                <a:latin typeface="Arial" charset="0"/>
              </a:defRPr>
            </a:lvl8pPr>
            <a:lvl9pPr marL="3886200" indent="-228600" algn="ctr" rtl="0" eaLnBrk="0" fontAlgn="base" hangingPunct="0">
              <a:spcBef>
                <a:spcPct val="0"/>
              </a:spcBef>
              <a:spcAft>
                <a:spcPct val="0"/>
              </a:spcAft>
              <a:defRPr sz="2800">
                <a:solidFill>
                  <a:schemeClr val="tx1"/>
                </a:solidFill>
                <a:latin typeface="Arial" charset="0"/>
              </a:defRPr>
            </a:lvl9pPr>
          </a:lstStyle>
          <a:p>
            <a:pPr eaLnBrk="1" hangingPunct="1"/>
            <a:fld id="{8CD5D7BC-1329-4241-B972-BD68EEB06CEA}" type="slidenum">
              <a:rPr lang="en-US" sz="1200"/>
              <a:pPr eaLnBrk="1" hangingPunct="1"/>
              <a:t>14</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p>
        </p:txBody>
      </p:sp>
    </p:spTree>
    <p:extLst>
      <p:ext uri="{BB962C8B-B14F-4D97-AF65-F5344CB8AC3E}">
        <p14:creationId xmlns:p14="http://schemas.microsoft.com/office/powerpoint/2010/main" val="1253036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rtl="0" eaLnBrk="0" fontAlgn="base" hangingPunct="0">
              <a:spcBef>
                <a:spcPct val="0"/>
              </a:spcBef>
              <a:spcAft>
                <a:spcPct val="0"/>
              </a:spcAft>
              <a:defRPr sz="2800">
                <a:solidFill>
                  <a:schemeClr val="tx1"/>
                </a:solidFill>
                <a:latin typeface="Arial" charset="0"/>
              </a:defRPr>
            </a:lvl6pPr>
            <a:lvl7pPr marL="2971800" indent="-228600" algn="ctr" rtl="0" eaLnBrk="0" fontAlgn="base" hangingPunct="0">
              <a:spcBef>
                <a:spcPct val="0"/>
              </a:spcBef>
              <a:spcAft>
                <a:spcPct val="0"/>
              </a:spcAft>
              <a:defRPr sz="2800">
                <a:solidFill>
                  <a:schemeClr val="tx1"/>
                </a:solidFill>
                <a:latin typeface="Arial" charset="0"/>
              </a:defRPr>
            </a:lvl7pPr>
            <a:lvl8pPr marL="3429000" indent="-228600" algn="ctr" rtl="0" eaLnBrk="0" fontAlgn="base" hangingPunct="0">
              <a:spcBef>
                <a:spcPct val="0"/>
              </a:spcBef>
              <a:spcAft>
                <a:spcPct val="0"/>
              </a:spcAft>
              <a:defRPr sz="2800">
                <a:solidFill>
                  <a:schemeClr val="tx1"/>
                </a:solidFill>
                <a:latin typeface="Arial" charset="0"/>
              </a:defRPr>
            </a:lvl8pPr>
            <a:lvl9pPr marL="3886200" indent="-228600" algn="ctr" rtl="0" eaLnBrk="0" fontAlgn="base" hangingPunct="0">
              <a:spcBef>
                <a:spcPct val="0"/>
              </a:spcBef>
              <a:spcAft>
                <a:spcPct val="0"/>
              </a:spcAft>
              <a:defRPr sz="2800">
                <a:solidFill>
                  <a:schemeClr val="tx1"/>
                </a:solidFill>
                <a:latin typeface="Arial" charset="0"/>
              </a:defRPr>
            </a:lvl9pPr>
          </a:lstStyle>
          <a:p>
            <a:pPr eaLnBrk="1" hangingPunct="1"/>
            <a:fld id="{8CD5D7BC-1329-4241-B972-BD68EEB06CEA}" type="slidenum">
              <a:rPr lang="en-US" sz="1200"/>
              <a:pPr eaLnBrk="1" hangingPunct="1"/>
              <a:t>15</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p>
        </p:txBody>
      </p:sp>
    </p:spTree>
    <p:extLst>
      <p:ext uri="{BB962C8B-B14F-4D97-AF65-F5344CB8AC3E}">
        <p14:creationId xmlns:p14="http://schemas.microsoft.com/office/powerpoint/2010/main" val="3105093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rtl="0" eaLnBrk="0" fontAlgn="base" hangingPunct="0">
              <a:spcBef>
                <a:spcPct val="0"/>
              </a:spcBef>
              <a:spcAft>
                <a:spcPct val="0"/>
              </a:spcAft>
              <a:defRPr sz="2800">
                <a:solidFill>
                  <a:schemeClr val="tx1"/>
                </a:solidFill>
                <a:latin typeface="Arial" charset="0"/>
              </a:defRPr>
            </a:lvl6pPr>
            <a:lvl7pPr marL="2971800" indent="-228600" algn="ctr" rtl="0" eaLnBrk="0" fontAlgn="base" hangingPunct="0">
              <a:spcBef>
                <a:spcPct val="0"/>
              </a:spcBef>
              <a:spcAft>
                <a:spcPct val="0"/>
              </a:spcAft>
              <a:defRPr sz="2800">
                <a:solidFill>
                  <a:schemeClr val="tx1"/>
                </a:solidFill>
                <a:latin typeface="Arial" charset="0"/>
              </a:defRPr>
            </a:lvl7pPr>
            <a:lvl8pPr marL="3429000" indent="-228600" algn="ctr" rtl="0" eaLnBrk="0" fontAlgn="base" hangingPunct="0">
              <a:spcBef>
                <a:spcPct val="0"/>
              </a:spcBef>
              <a:spcAft>
                <a:spcPct val="0"/>
              </a:spcAft>
              <a:defRPr sz="2800">
                <a:solidFill>
                  <a:schemeClr val="tx1"/>
                </a:solidFill>
                <a:latin typeface="Arial" charset="0"/>
              </a:defRPr>
            </a:lvl8pPr>
            <a:lvl9pPr marL="3886200" indent="-228600" algn="ctr" rtl="0" eaLnBrk="0" fontAlgn="base" hangingPunct="0">
              <a:spcBef>
                <a:spcPct val="0"/>
              </a:spcBef>
              <a:spcAft>
                <a:spcPct val="0"/>
              </a:spcAft>
              <a:defRPr sz="2800">
                <a:solidFill>
                  <a:schemeClr val="tx1"/>
                </a:solidFill>
                <a:latin typeface="Arial" charset="0"/>
              </a:defRPr>
            </a:lvl9pPr>
          </a:lstStyle>
          <a:p>
            <a:pPr eaLnBrk="1" hangingPunct="1"/>
            <a:fld id="{8CD5D7BC-1329-4241-B972-BD68EEB06CEA}" type="slidenum">
              <a:rPr lang="en-US" sz="1200"/>
              <a:pPr eaLnBrk="1" hangingPunct="1"/>
              <a:t>16</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p>
        </p:txBody>
      </p:sp>
    </p:spTree>
    <p:extLst>
      <p:ext uri="{BB962C8B-B14F-4D97-AF65-F5344CB8AC3E}">
        <p14:creationId xmlns:p14="http://schemas.microsoft.com/office/powerpoint/2010/main" val="425655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rtl="0" eaLnBrk="0" fontAlgn="base" hangingPunct="0">
              <a:spcBef>
                <a:spcPct val="0"/>
              </a:spcBef>
              <a:spcAft>
                <a:spcPct val="0"/>
              </a:spcAft>
              <a:defRPr sz="2800">
                <a:solidFill>
                  <a:schemeClr val="tx1"/>
                </a:solidFill>
                <a:latin typeface="Arial" charset="0"/>
              </a:defRPr>
            </a:lvl6pPr>
            <a:lvl7pPr marL="2971800" indent="-228600" algn="ctr" rtl="0" eaLnBrk="0" fontAlgn="base" hangingPunct="0">
              <a:spcBef>
                <a:spcPct val="0"/>
              </a:spcBef>
              <a:spcAft>
                <a:spcPct val="0"/>
              </a:spcAft>
              <a:defRPr sz="2800">
                <a:solidFill>
                  <a:schemeClr val="tx1"/>
                </a:solidFill>
                <a:latin typeface="Arial" charset="0"/>
              </a:defRPr>
            </a:lvl7pPr>
            <a:lvl8pPr marL="3429000" indent="-228600" algn="ctr" rtl="0" eaLnBrk="0" fontAlgn="base" hangingPunct="0">
              <a:spcBef>
                <a:spcPct val="0"/>
              </a:spcBef>
              <a:spcAft>
                <a:spcPct val="0"/>
              </a:spcAft>
              <a:defRPr sz="2800">
                <a:solidFill>
                  <a:schemeClr val="tx1"/>
                </a:solidFill>
                <a:latin typeface="Arial" charset="0"/>
              </a:defRPr>
            </a:lvl8pPr>
            <a:lvl9pPr marL="3886200" indent="-228600" algn="ctr" rtl="0" eaLnBrk="0" fontAlgn="base" hangingPunct="0">
              <a:spcBef>
                <a:spcPct val="0"/>
              </a:spcBef>
              <a:spcAft>
                <a:spcPct val="0"/>
              </a:spcAft>
              <a:defRPr sz="2800">
                <a:solidFill>
                  <a:schemeClr val="tx1"/>
                </a:solidFill>
                <a:latin typeface="Arial" charset="0"/>
              </a:defRPr>
            </a:lvl9pPr>
          </a:lstStyle>
          <a:p>
            <a:pPr eaLnBrk="1" hangingPunct="1"/>
            <a:fld id="{8CD5D7BC-1329-4241-B972-BD68EEB06CEA}" type="slidenum">
              <a:rPr lang="en-US" sz="1200"/>
              <a:pPr eaLnBrk="1" hangingPunct="1"/>
              <a:t>17</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p>
        </p:txBody>
      </p:sp>
    </p:spTree>
    <p:extLst>
      <p:ext uri="{BB962C8B-B14F-4D97-AF65-F5344CB8AC3E}">
        <p14:creationId xmlns:p14="http://schemas.microsoft.com/office/powerpoint/2010/main" val="1974603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rtl="0" eaLnBrk="0" fontAlgn="base" hangingPunct="0">
              <a:spcBef>
                <a:spcPct val="0"/>
              </a:spcBef>
              <a:spcAft>
                <a:spcPct val="0"/>
              </a:spcAft>
              <a:defRPr sz="2800">
                <a:solidFill>
                  <a:schemeClr val="tx1"/>
                </a:solidFill>
                <a:latin typeface="Arial" charset="0"/>
              </a:defRPr>
            </a:lvl6pPr>
            <a:lvl7pPr marL="2971800" indent="-228600" algn="ctr" rtl="0" eaLnBrk="0" fontAlgn="base" hangingPunct="0">
              <a:spcBef>
                <a:spcPct val="0"/>
              </a:spcBef>
              <a:spcAft>
                <a:spcPct val="0"/>
              </a:spcAft>
              <a:defRPr sz="2800">
                <a:solidFill>
                  <a:schemeClr val="tx1"/>
                </a:solidFill>
                <a:latin typeface="Arial" charset="0"/>
              </a:defRPr>
            </a:lvl7pPr>
            <a:lvl8pPr marL="3429000" indent="-228600" algn="ctr" rtl="0" eaLnBrk="0" fontAlgn="base" hangingPunct="0">
              <a:spcBef>
                <a:spcPct val="0"/>
              </a:spcBef>
              <a:spcAft>
                <a:spcPct val="0"/>
              </a:spcAft>
              <a:defRPr sz="2800">
                <a:solidFill>
                  <a:schemeClr val="tx1"/>
                </a:solidFill>
                <a:latin typeface="Arial" charset="0"/>
              </a:defRPr>
            </a:lvl8pPr>
            <a:lvl9pPr marL="3886200" indent="-228600" algn="ctr" rtl="0" eaLnBrk="0" fontAlgn="base" hangingPunct="0">
              <a:spcBef>
                <a:spcPct val="0"/>
              </a:spcBef>
              <a:spcAft>
                <a:spcPct val="0"/>
              </a:spcAft>
              <a:defRPr sz="2800">
                <a:solidFill>
                  <a:schemeClr val="tx1"/>
                </a:solidFill>
                <a:latin typeface="Arial" charset="0"/>
              </a:defRPr>
            </a:lvl9pPr>
          </a:lstStyle>
          <a:p>
            <a:pPr eaLnBrk="1" hangingPunct="1"/>
            <a:fld id="{8CD5D7BC-1329-4241-B972-BD68EEB06CEA}" type="slidenum">
              <a:rPr lang="en-US" sz="1200"/>
              <a:pPr eaLnBrk="1" hangingPunct="1"/>
              <a:t>18</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p>
        </p:txBody>
      </p:sp>
    </p:spTree>
    <p:extLst>
      <p:ext uri="{BB962C8B-B14F-4D97-AF65-F5344CB8AC3E}">
        <p14:creationId xmlns:p14="http://schemas.microsoft.com/office/powerpoint/2010/main" val="3452925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rtl="0" eaLnBrk="0" fontAlgn="base" hangingPunct="0">
              <a:spcBef>
                <a:spcPct val="0"/>
              </a:spcBef>
              <a:spcAft>
                <a:spcPct val="0"/>
              </a:spcAft>
              <a:defRPr sz="2800">
                <a:solidFill>
                  <a:schemeClr val="tx1"/>
                </a:solidFill>
                <a:latin typeface="Arial" charset="0"/>
              </a:defRPr>
            </a:lvl6pPr>
            <a:lvl7pPr marL="2971800" indent="-228600" algn="ctr" rtl="0" eaLnBrk="0" fontAlgn="base" hangingPunct="0">
              <a:spcBef>
                <a:spcPct val="0"/>
              </a:spcBef>
              <a:spcAft>
                <a:spcPct val="0"/>
              </a:spcAft>
              <a:defRPr sz="2800">
                <a:solidFill>
                  <a:schemeClr val="tx1"/>
                </a:solidFill>
                <a:latin typeface="Arial" charset="0"/>
              </a:defRPr>
            </a:lvl7pPr>
            <a:lvl8pPr marL="3429000" indent="-228600" algn="ctr" rtl="0" eaLnBrk="0" fontAlgn="base" hangingPunct="0">
              <a:spcBef>
                <a:spcPct val="0"/>
              </a:spcBef>
              <a:spcAft>
                <a:spcPct val="0"/>
              </a:spcAft>
              <a:defRPr sz="2800">
                <a:solidFill>
                  <a:schemeClr val="tx1"/>
                </a:solidFill>
                <a:latin typeface="Arial" charset="0"/>
              </a:defRPr>
            </a:lvl8pPr>
            <a:lvl9pPr marL="3886200" indent="-228600" algn="ctr" rtl="0" eaLnBrk="0" fontAlgn="base" hangingPunct="0">
              <a:spcBef>
                <a:spcPct val="0"/>
              </a:spcBef>
              <a:spcAft>
                <a:spcPct val="0"/>
              </a:spcAft>
              <a:defRPr sz="2800">
                <a:solidFill>
                  <a:schemeClr val="tx1"/>
                </a:solidFill>
                <a:latin typeface="Arial" charset="0"/>
              </a:defRPr>
            </a:lvl9pPr>
          </a:lstStyle>
          <a:p>
            <a:pPr eaLnBrk="1" hangingPunct="1"/>
            <a:fld id="{8CD5D7BC-1329-4241-B972-BD68EEB06CEA}" type="slidenum">
              <a:rPr lang="en-US" sz="1200"/>
              <a:pPr eaLnBrk="1" hangingPunct="1"/>
              <a:t>19</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p>
        </p:txBody>
      </p:sp>
    </p:spTree>
    <p:extLst>
      <p:ext uri="{BB962C8B-B14F-4D97-AF65-F5344CB8AC3E}">
        <p14:creationId xmlns:p14="http://schemas.microsoft.com/office/powerpoint/2010/main" val="610360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rtl="0" eaLnBrk="0" fontAlgn="base" hangingPunct="0">
              <a:spcBef>
                <a:spcPct val="0"/>
              </a:spcBef>
              <a:spcAft>
                <a:spcPct val="0"/>
              </a:spcAft>
              <a:defRPr sz="2800">
                <a:solidFill>
                  <a:schemeClr val="tx1"/>
                </a:solidFill>
                <a:latin typeface="Arial" charset="0"/>
              </a:defRPr>
            </a:lvl6pPr>
            <a:lvl7pPr marL="2971800" indent="-228600" algn="ctr" rtl="0" eaLnBrk="0" fontAlgn="base" hangingPunct="0">
              <a:spcBef>
                <a:spcPct val="0"/>
              </a:spcBef>
              <a:spcAft>
                <a:spcPct val="0"/>
              </a:spcAft>
              <a:defRPr sz="2800">
                <a:solidFill>
                  <a:schemeClr val="tx1"/>
                </a:solidFill>
                <a:latin typeface="Arial" charset="0"/>
              </a:defRPr>
            </a:lvl7pPr>
            <a:lvl8pPr marL="3429000" indent="-228600" algn="ctr" rtl="0" eaLnBrk="0" fontAlgn="base" hangingPunct="0">
              <a:spcBef>
                <a:spcPct val="0"/>
              </a:spcBef>
              <a:spcAft>
                <a:spcPct val="0"/>
              </a:spcAft>
              <a:defRPr sz="2800">
                <a:solidFill>
                  <a:schemeClr val="tx1"/>
                </a:solidFill>
                <a:latin typeface="Arial" charset="0"/>
              </a:defRPr>
            </a:lvl8pPr>
            <a:lvl9pPr marL="3886200" indent="-228600" algn="ctr" rtl="0" eaLnBrk="0" fontAlgn="base" hangingPunct="0">
              <a:spcBef>
                <a:spcPct val="0"/>
              </a:spcBef>
              <a:spcAft>
                <a:spcPct val="0"/>
              </a:spcAft>
              <a:defRPr sz="2800">
                <a:solidFill>
                  <a:schemeClr val="tx1"/>
                </a:solidFill>
                <a:latin typeface="Arial" charset="0"/>
              </a:defRPr>
            </a:lvl9pPr>
          </a:lstStyle>
          <a:p>
            <a:pPr eaLnBrk="1" hangingPunct="1"/>
            <a:fld id="{8CD5D7BC-1329-4241-B972-BD68EEB06CEA}" type="slidenum">
              <a:rPr lang="en-US" sz="1200"/>
              <a:pPr eaLnBrk="1" hangingPunct="1"/>
              <a:t>20</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p>
        </p:txBody>
      </p:sp>
    </p:spTree>
    <p:extLst>
      <p:ext uri="{BB962C8B-B14F-4D97-AF65-F5344CB8AC3E}">
        <p14:creationId xmlns:p14="http://schemas.microsoft.com/office/powerpoint/2010/main" val="2464823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17575" y="744538"/>
            <a:ext cx="4960938"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pPr/>
              <a:t>2</a:t>
            </a:fld>
            <a:endParaRPr lang="en-US"/>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val="3832684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rtl="0" eaLnBrk="0" fontAlgn="base" hangingPunct="0">
              <a:spcBef>
                <a:spcPct val="0"/>
              </a:spcBef>
              <a:spcAft>
                <a:spcPct val="0"/>
              </a:spcAft>
              <a:defRPr sz="2800">
                <a:solidFill>
                  <a:schemeClr val="tx1"/>
                </a:solidFill>
                <a:latin typeface="Arial" charset="0"/>
              </a:defRPr>
            </a:lvl6pPr>
            <a:lvl7pPr marL="2971800" indent="-228600" algn="ctr" rtl="0" eaLnBrk="0" fontAlgn="base" hangingPunct="0">
              <a:spcBef>
                <a:spcPct val="0"/>
              </a:spcBef>
              <a:spcAft>
                <a:spcPct val="0"/>
              </a:spcAft>
              <a:defRPr sz="2800">
                <a:solidFill>
                  <a:schemeClr val="tx1"/>
                </a:solidFill>
                <a:latin typeface="Arial" charset="0"/>
              </a:defRPr>
            </a:lvl7pPr>
            <a:lvl8pPr marL="3429000" indent="-228600" algn="ctr" rtl="0" eaLnBrk="0" fontAlgn="base" hangingPunct="0">
              <a:spcBef>
                <a:spcPct val="0"/>
              </a:spcBef>
              <a:spcAft>
                <a:spcPct val="0"/>
              </a:spcAft>
              <a:defRPr sz="2800">
                <a:solidFill>
                  <a:schemeClr val="tx1"/>
                </a:solidFill>
                <a:latin typeface="Arial" charset="0"/>
              </a:defRPr>
            </a:lvl8pPr>
            <a:lvl9pPr marL="3886200" indent="-228600" algn="ctr" rtl="0" eaLnBrk="0" fontAlgn="base" hangingPunct="0">
              <a:spcBef>
                <a:spcPct val="0"/>
              </a:spcBef>
              <a:spcAft>
                <a:spcPct val="0"/>
              </a:spcAft>
              <a:defRPr sz="2800">
                <a:solidFill>
                  <a:schemeClr val="tx1"/>
                </a:solidFill>
                <a:latin typeface="Arial" charset="0"/>
              </a:defRPr>
            </a:lvl9pPr>
          </a:lstStyle>
          <a:p>
            <a:pPr eaLnBrk="1" hangingPunct="1"/>
            <a:fld id="{8CD5D7BC-1329-4241-B972-BD68EEB06CEA}" type="slidenum">
              <a:rPr lang="en-US" sz="1200"/>
              <a:pPr eaLnBrk="1" hangingPunct="1"/>
              <a:t>21</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p>
        </p:txBody>
      </p:sp>
    </p:spTree>
    <p:extLst>
      <p:ext uri="{BB962C8B-B14F-4D97-AF65-F5344CB8AC3E}">
        <p14:creationId xmlns:p14="http://schemas.microsoft.com/office/powerpoint/2010/main" val="1449276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rtl="0" eaLnBrk="0" fontAlgn="base" hangingPunct="0">
              <a:spcBef>
                <a:spcPct val="0"/>
              </a:spcBef>
              <a:spcAft>
                <a:spcPct val="0"/>
              </a:spcAft>
              <a:defRPr sz="2800">
                <a:solidFill>
                  <a:schemeClr val="tx1"/>
                </a:solidFill>
                <a:latin typeface="Arial" charset="0"/>
              </a:defRPr>
            </a:lvl6pPr>
            <a:lvl7pPr marL="2971800" indent="-228600" algn="ctr" rtl="0" eaLnBrk="0" fontAlgn="base" hangingPunct="0">
              <a:spcBef>
                <a:spcPct val="0"/>
              </a:spcBef>
              <a:spcAft>
                <a:spcPct val="0"/>
              </a:spcAft>
              <a:defRPr sz="2800">
                <a:solidFill>
                  <a:schemeClr val="tx1"/>
                </a:solidFill>
                <a:latin typeface="Arial" charset="0"/>
              </a:defRPr>
            </a:lvl7pPr>
            <a:lvl8pPr marL="3429000" indent="-228600" algn="ctr" rtl="0" eaLnBrk="0" fontAlgn="base" hangingPunct="0">
              <a:spcBef>
                <a:spcPct val="0"/>
              </a:spcBef>
              <a:spcAft>
                <a:spcPct val="0"/>
              </a:spcAft>
              <a:defRPr sz="2800">
                <a:solidFill>
                  <a:schemeClr val="tx1"/>
                </a:solidFill>
                <a:latin typeface="Arial" charset="0"/>
              </a:defRPr>
            </a:lvl8pPr>
            <a:lvl9pPr marL="3886200" indent="-228600" algn="ctr" rtl="0" eaLnBrk="0" fontAlgn="base" hangingPunct="0">
              <a:spcBef>
                <a:spcPct val="0"/>
              </a:spcBef>
              <a:spcAft>
                <a:spcPct val="0"/>
              </a:spcAft>
              <a:defRPr sz="2800">
                <a:solidFill>
                  <a:schemeClr val="tx1"/>
                </a:solidFill>
                <a:latin typeface="Arial" charset="0"/>
              </a:defRPr>
            </a:lvl9pPr>
          </a:lstStyle>
          <a:p>
            <a:pPr eaLnBrk="1" hangingPunct="1"/>
            <a:fld id="{8CD5D7BC-1329-4241-B972-BD68EEB06CEA}" type="slidenum">
              <a:rPr lang="en-US" sz="1200"/>
              <a:pPr eaLnBrk="1" hangingPunct="1"/>
              <a:t>22</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p>
        </p:txBody>
      </p:sp>
    </p:spTree>
    <p:extLst>
      <p:ext uri="{BB962C8B-B14F-4D97-AF65-F5344CB8AC3E}">
        <p14:creationId xmlns:p14="http://schemas.microsoft.com/office/powerpoint/2010/main" val="38464773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17575" y="744538"/>
            <a:ext cx="4960938"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pPr/>
              <a:t>26</a:t>
            </a:fld>
            <a:endParaRPr lang="en-US"/>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val="842630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17575" y="744538"/>
            <a:ext cx="4960938"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pPr/>
              <a:t>37</a:t>
            </a:fld>
            <a:endParaRPr lang="en-US"/>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val="8896070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17575" y="744538"/>
            <a:ext cx="4960938"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pPr/>
              <a:t>38</a:t>
            </a:fld>
            <a:endParaRPr lang="en-US"/>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val="4932372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17575" y="744538"/>
            <a:ext cx="4960938"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pPr/>
              <a:t>39</a:t>
            </a:fld>
            <a:endParaRPr lang="en-US"/>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val="25269428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17575" y="744538"/>
            <a:ext cx="4960938"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pPr/>
              <a:t>41</a:t>
            </a:fld>
            <a:endParaRPr lang="en-US"/>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val="23856182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17575" y="744538"/>
            <a:ext cx="4960938"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pPr/>
              <a:t>42</a:t>
            </a:fld>
            <a:endParaRPr lang="en-US"/>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val="3612013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17575" y="744538"/>
            <a:ext cx="4960938"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pPr/>
              <a:t>54</a:t>
            </a:fld>
            <a:endParaRPr lang="en-US"/>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val="28270934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17575" y="744538"/>
            <a:ext cx="4960938"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pPr/>
              <a:t>55</a:t>
            </a:fld>
            <a:endParaRPr lang="en-US"/>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val="1506882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17575" y="744538"/>
            <a:ext cx="4960938"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pPr/>
              <a:t>3</a:t>
            </a:fld>
            <a:endParaRPr lang="en-US"/>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val="24751200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17575" y="744538"/>
            <a:ext cx="4960938"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pPr/>
              <a:t>56</a:t>
            </a:fld>
            <a:endParaRPr lang="en-US"/>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val="9455194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17575" y="744538"/>
            <a:ext cx="4960938"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pPr/>
              <a:t>57</a:t>
            </a:fld>
            <a:endParaRPr lang="en-US"/>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val="17983531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17575" y="744538"/>
            <a:ext cx="4960938"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pPr/>
              <a:t>59</a:t>
            </a:fld>
            <a:endParaRPr lang="en-US"/>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val="15115902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17575" y="744538"/>
            <a:ext cx="4960938"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pPr/>
              <a:t>94</a:t>
            </a:fld>
            <a:endParaRPr lang="en-US"/>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val="5470676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17575" y="744538"/>
            <a:ext cx="4960938"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pPr/>
              <a:t>95</a:t>
            </a:fld>
            <a:endParaRPr lang="en-US"/>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val="22914246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17575" y="744538"/>
            <a:ext cx="4960938"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pPr/>
              <a:t>103</a:t>
            </a:fld>
            <a:endParaRPr lang="en-US"/>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val="31317680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rtl="0" eaLnBrk="0" fontAlgn="base" hangingPunct="0">
              <a:spcBef>
                <a:spcPct val="0"/>
              </a:spcBef>
              <a:spcAft>
                <a:spcPct val="0"/>
              </a:spcAft>
              <a:defRPr sz="2800">
                <a:solidFill>
                  <a:schemeClr val="tx1"/>
                </a:solidFill>
                <a:latin typeface="Arial" charset="0"/>
              </a:defRPr>
            </a:lvl6pPr>
            <a:lvl7pPr marL="2971800" indent="-228600" algn="ctr" rtl="0" eaLnBrk="0" fontAlgn="base" hangingPunct="0">
              <a:spcBef>
                <a:spcPct val="0"/>
              </a:spcBef>
              <a:spcAft>
                <a:spcPct val="0"/>
              </a:spcAft>
              <a:defRPr sz="2800">
                <a:solidFill>
                  <a:schemeClr val="tx1"/>
                </a:solidFill>
                <a:latin typeface="Arial" charset="0"/>
              </a:defRPr>
            </a:lvl7pPr>
            <a:lvl8pPr marL="3429000" indent="-228600" algn="ctr" rtl="0" eaLnBrk="0" fontAlgn="base" hangingPunct="0">
              <a:spcBef>
                <a:spcPct val="0"/>
              </a:spcBef>
              <a:spcAft>
                <a:spcPct val="0"/>
              </a:spcAft>
              <a:defRPr sz="2800">
                <a:solidFill>
                  <a:schemeClr val="tx1"/>
                </a:solidFill>
                <a:latin typeface="Arial" charset="0"/>
              </a:defRPr>
            </a:lvl8pPr>
            <a:lvl9pPr marL="3886200" indent="-228600" algn="ctr" rtl="0" eaLnBrk="0" fontAlgn="base" hangingPunct="0">
              <a:spcBef>
                <a:spcPct val="0"/>
              </a:spcBef>
              <a:spcAft>
                <a:spcPct val="0"/>
              </a:spcAft>
              <a:defRPr sz="2800">
                <a:solidFill>
                  <a:schemeClr val="tx1"/>
                </a:solidFill>
                <a:latin typeface="Arial" charset="0"/>
              </a:defRPr>
            </a:lvl9pPr>
          </a:lstStyle>
          <a:p>
            <a:pPr eaLnBrk="1" hangingPunct="1"/>
            <a:fld id="{56F7251A-0736-490A-83A8-24A69BCB6F4C}" type="slidenum">
              <a:rPr lang="en-US" sz="1200">
                <a:solidFill>
                  <a:prstClr val="black"/>
                </a:solidFill>
              </a:rPr>
              <a:pPr eaLnBrk="1" hangingPunct="1"/>
              <a:t>106</a:t>
            </a:fld>
            <a:endParaRPr lang="en-US" sz="1200">
              <a:solidFill>
                <a:prstClr val="black"/>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ru-RU" smtClean="0"/>
          </a:p>
        </p:txBody>
      </p:sp>
    </p:spTree>
    <p:extLst>
      <p:ext uri="{BB962C8B-B14F-4D97-AF65-F5344CB8AC3E}">
        <p14:creationId xmlns:p14="http://schemas.microsoft.com/office/powerpoint/2010/main" val="2861931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17575" y="744538"/>
            <a:ext cx="4960938"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pPr/>
              <a:t>4</a:t>
            </a:fld>
            <a:endParaRPr lang="en-US"/>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val="239695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17575" y="744538"/>
            <a:ext cx="4960938"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pPr/>
              <a:t>5</a:t>
            </a:fld>
            <a:endParaRPr lang="en-US"/>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val="1379703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17575" y="744538"/>
            <a:ext cx="4960938"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pPr/>
              <a:t>6</a:t>
            </a:fld>
            <a:endParaRPr lang="en-US"/>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val="3507342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17575" y="744538"/>
            <a:ext cx="4960938"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pPr/>
              <a:t>7</a:t>
            </a:fld>
            <a:endParaRPr lang="en-US"/>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val="104604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17575" y="744538"/>
            <a:ext cx="4960938"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pPr/>
              <a:t>8</a:t>
            </a:fld>
            <a:endParaRPr lang="en-US"/>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val="3507551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917575" y="744538"/>
            <a:ext cx="4960938" cy="3722687"/>
          </a:xfrm>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040CDEAE-22CD-4674-B5AB-BA75B2ACCB9F}" type="slidenum">
              <a:rPr lang="en-US" smtClean="0"/>
              <a:pPr/>
              <a:t>10</a:t>
            </a:fld>
            <a:endParaRPr lang="en-US"/>
          </a:p>
        </p:txBody>
      </p:sp>
      <p:grpSp>
        <p:nvGrpSpPr>
          <p:cNvPr id="5" name="مجموعة 4"/>
          <p:cNvGrpSpPr/>
          <p:nvPr/>
        </p:nvGrpSpPr>
        <p:grpSpPr>
          <a:xfrm>
            <a:off x="970909" y="5021505"/>
            <a:ext cx="4842368" cy="3809964"/>
            <a:chOff x="949589" y="4946015"/>
            <a:chExt cx="4736042" cy="3752691"/>
          </a:xfrm>
        </p:grpSpPr>
        <p:cxnSp>
          <p:nvCxnSpPr>
            <p:cNvPr id="6" name="رابط مستقيم 5"/>
            <p:cNvCxnSpPr/>
            <p:nvPr/>
          </p:nvCxnSpPr>
          <p:spPr>
            <a:xfrm rot="10800000" flipH="1">
              <a:off x="949589" y="494601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flipH="1">
              <a:off x="949589" y="5287168"/>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rot="10800000" flipH="1">
              <a:off x="949589" y="562832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flipH="1">
              <a:off x="949589" y="596947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rot="10800000" flipH="1">
              <a:off x="949589" y="6310630"/>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10800000" flipH="1">
              <a:off x="949589" y="6651783"/>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flipH="1">
              <a:off x="949589" y="6992937"/>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10800000" flipH="1">
              <a:off x="949589" y="7334091"/>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flipH="1">
              <a:off x="949589" y="7675245"/>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10800000" flipH="1">
              <a:off x="949589" y="8016399"/>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flipH="1">
              <a:off x="949589" y="8357552"/>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flipH="1">
              <a:off x="949589" y="8698706"/>
              <a:ext cx="4736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Date Placeholder 17"/>
          <p:cNvSpPr>
            <a:spLocks noGrp="1"/>
          </p:cNvSpPr>
          <p:nvPr>
            <p:ph type="dt" idx="11"/>
          </p:nvPr>
        </p:nvSpPr>
        <p:spPr/>
        <p:txBody>
          <a:bodyPr/>
          <a:lstStyle/>
          <a:p>
            <a:endParaRPr lang="en-US"/>
          </a:p>
        </p:txBody>
      </p:sp>
      <p:pic>
        <p:nvPicPr>
          <p:cNvPr id="19" name="Picture 5"/>
          <p:cNvPicPr>
            <a:picLocks noChangeAspect="1" noChangeArrowheads="1"/>
          </p:cNvPicPr>
          <p:nvPr/>
        </p:nvPicPr>
        <p:blipFill>
          <a:blip r:embed="rId3" cstate="print"/>
          <a:srcRect/>
          <a:stretch>
            <a:fillRect/>
          </a:stretch>
        </p:blipFill>
        <p:spPr bwMode="auto">
          <a:xfrm>
            <a:off x="2807080" y="9112979"/>
            <a:ext cx="1403540" cy="520082"/>
          </a:xfrm>
          <a:prstGeom prst="rect">
            <a:avLst/>
          </a:prstGeom>
          <a:noFill/>
          <a:ln w="9525">
            <a:noFill/>
            <a:miter lim="800000"/>
            <a:headEnd/>
            <a:tailEnd/>
          </a:ln>
          <a:effectLst/>
        </p:spPr>
      </p:pic>
      <p:pic>
        <p:nvPicPr>
          <p:cNvPr id="20" name="Picture 5" descr="D:\المتحدة للتدريب  والتطوير المؤسسي أساسي\تصاميم\DISIN FOR POWER POINT\UG.jpg"/>
          <p:cNvPicPr>
            <a:picLocks noChangeAspect="1" noChangeArrowheads="1"/>
          </p:cNvPicPr>
          <p:nvPr/>
        </p:nvPicPr>
        <p:blipFill>
          <a:blip r:embed="rId4" cstate="print">
            <a:clrChange>
              <a:clrFrom>
                <a:srgbClr val="FFFFFF"/>
              </a:clrFrom>
              <a:clrTo>
                <a:srgbClr val="FFFFFF">
                  <a:alpha val="0"/>
                </a:srgbClr>
              </a:clrTo>
            </a:clrChange>
          </a:blip>
          <a:srcRect l="19586" t="6092" r="14034" b="34399"/>
          <a:stretch>
            <a:fillRect/>
          </a:stretch>
        </p:blipFill>
        <p:spPr bwMode="auto">
          <a:xfrm>
            <a:off x="886446" y="9112980"/>
            <a:ext cx="849137" cy="510383"/>
          </a:xfrm>
          <a:prstGeom prst="rect">
            <a:avLst/>
          </a:prstGeom>
          <a:noFill/>
        </p:spPr>
      </p:pic>
    </p:spTree>
    <p:extLst>
      <p:ext uri="{BB962C8B-B14F-4D97-AF65-F5344CB8AC3E}">
        <p14:creationId xmlns:p14="http://schemas.microsoft.com/office/powerpoint/2010/main" val="1376771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990600" y="5867400"/>
            <a:ext cx="7772400" cy="5334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1633506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9565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417638"/>
            <a:ext cx="18288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417638"/>
            <a:ext cx="53340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9924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0039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79019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1077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090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74554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988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02289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53040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14400" y="24384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Microsoft Sans Serif" pitchFamily="34" charset="0"/>
        </a:defRPr>
      </a:lvl2pPr>
      <a:lvl3pPr algn="l" rtl="1" eaLnBrk="1" fontAlgn="base" hangingPunct="1">
        <a:spcBef>
          <a:spcPct val="0"/>
        </a:spcBef>
        <a:spcAft>
          <a:spcPct val="0"/>
        </a:spcAft>
        <a:defRPr sz="4400">
          <a:solidFill>
            <a:schemeClr val="tx1"/>
          </a:solidFill>
          <a:latin typeface="Microsoft Sans Serif" pitchFamily="34" charset="0"/>
        </a:defRPr>
      </a:lvl3pPr>
      <a:lvl4pPr algn="l" rtl="1" eaLnBrk="1" fontAlgn="base" hangingPunct="1">
        <a:spcBef>
          <a:spcPct val="0"/>
        </a:spcBef>
        <a:spcAft>
          <a:spcPct val="0"/>
        </a:spcAft>
        <a:defRPr sz="4400">
          <a:solidFill>
            <a:schemeClr val="tx1"/>
          </a:solidFill>
          <a:latin typeface="Microsoft Sans Serif" pitchFamily="34" charset="0"/>
        </a:defRPr>
      </a:lvl4pPr>
      <a:lvl5pPr algn="l" rtl="1" eaLnBrk="1" fontAlgn="base" hangingPunct="1">
        <a:spcBef>
          <a:spcPct val="0"/>
        </a:spcBef>
        <a:spcAft>
          <a:spcPct val="0"/>
        </a:spcAft>
        <a:defRPr sz="4400">
          <a:solidFill>
            <a:schemeClr val="tx1"/>
          </a:solidFill>
          <a:latin typeface="Microsoft Sans Serif" pitchFamily="34" charset="0"/>
        </a:defRPr>
      </a:lvl5pPr>
      <a:lvl6pPr marL="457200" algn="l" rtl="1" eaLnBrk="1" fontAlgn="base" hangingPunct="1">
        <a:spcBef>
          <a:spcPct val="0"/>
        </a:spcBef>
        <a:spcAft>
          <a:spcPct val="0"/>
        </a:spcAft>
        <a:defRPr sz="4400">
          <a:solidFill>
            <a:schemeClr val="tx1"/>
          </a:solidFill>
          <a:latin typeface="Microsoft Sans Serif" pitchFamily="34" charset="0"/>
        </a:defRPr>
      </a:lvl6pPr>
      <a:lvl7pPr marL="914400" algn="l" rtl="1" eaLnBrk="1" fontAlgn="base" hangingPunct="1">
        <a:spcBef>
          <a:spcPct val="0"/>
        </a:spcBef>
        <a:spcAft>
          <a:spcPct val="0"/>
        </a:spcAft>
        <a:defRPr sz="4400">
          <a:solidFill>
            <a:schemeClr val="tx1"/>
          </a:solidFill>
          <a:latin typeface="Microsoft Sans Serif" pitchFamily="34" charset="0"/>
        </a:defRPr>
      </a:lvl7pPr>
      <a:lvl8pPr marL="1371600" algn="l" rtl="1" eaLnBrk="1" fontAlgn="base" hangingPunct="1">
        <a:spcBef>
          <a:spcPct val="0"/>
        </a:spcBef>
        <a:spcAft>
          <a:spcPct val="0"/>
        </a:spcAft>
        <a:defRPr sz="4400">
          <a:solidFill>
            <a:schemeClr val="tx1"/>
          </a:solidFill>
          <a:latin typeface="Microsoft Sans Serif" pitchFamily="34" charset="0"/>
        </a:defRPr>
      </a:lvl8pPr>
      <a:lvl9pPr marL="1828800" algn="l" rtl="1"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0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5"/>
          <p:cNvSpPr>
            <a:spLocks noGrp="1" noChangeArrowheads="1"/>
          </p:cNvSpPr>
          <p:nvPr>
            <p:ph type="ctrTitle"/>
          </p:nvPr>
        </p:nvSpPr>
        <p:spPr>
          <a:xfrm>
            <a:off x="971600" y="260648"/>
            <a:ext cx="7200800" cy="1152128"/>
          </a:xfrm>
          <a:extLst/>
        </p:spPr>
        <p:style>
          <a:lnRef idx="0">
            <a:scrgbClr r="0" g="0" b="0"/>
          </a:lnRef>
          <a:fillRef idx="1002">
            <a:schemeClr val="lt2"/>
          </a:fillRef>
          <a:effectRef idx="0">
            <a:scrgbClr r="0" g="0" b="0"/>
          </a:effectRef>
          <a:fontRef idx="major"/>
        </p:style>
        <p:txBody>
          <a:bodyPr/>
          <a:lstStyle/>
          <a:p>
            <a:pPr algn="ctr"/>
            <a:r>
              <a:rPr lang="ar-EG" sz="5400" dirty="0">
                <a:solidFill>
                  <a:srgbClr val="002060"/>
                </a:solidFill>
                <a:latin typeface="Simplified Arabic" panose="02020603050405020304" pitchFamily="18" charset="-78"/>
                <a:cs typeface="Simplified Arabic" panose="02020603050405020304" pitchFamily="18" charset="-78"/>
              </a:rPr>
              <a:t>اسرار النجاح فى العمل الادارى</a:t>
            </a:r>
            <a:endParaRPr lang="ru-RU" sz="5400" dirty="0" smtClean="0">
              <a:solidFill>
                <a:srgbClr val="002060"/>
              </a:solidFill>
              <a:cs typeface="Simplified Arabic" panose="02020603050405020304" pitchFamily="18" charset="-78"/>
            </a:endParaRPr>
          </a:p>
        </p:txBody>
      </p:sp>
      <p:sp>
        <p:nvSpPr>
          <p:cNvPr id="2" name="Rectangle 1"/>
          <p:cNvSpPr/>
          <p:nvPr/>
        </p:nvSpPr>
        <p:spPr>
          <a:xfrm>
            <a:off x="4429974" y="3167390"/>
            <a:ext cx="284052" cy="523220"/>
          </a:xfrm>
          <a:prstGeom prst="rect">
            <a:avLst/>
          </a:prstGeom>
        </p:spPr>
        <p:txBody>
          <a:bodyPr wrap="none">
            <a:spAutoFit/>
          </a:bodyPr>
          <a:lstStyle/>
          <a:p>
            <a:r>
              <a:rPr lang="en-US"/>
              <a:t> </a:t>
            </a:r>
          </a:p>
        </p:txBody>
      </p:sp>
      <p:pic>
        <p:nvPicPr>
          <p:cNvPr id="5" name="Picture 4"/>
          <p:cNvPicPr>
            <a:picLocks noChangeAspect="1"/>
          </p:cNvPicPr>
          <p:nvPr/>
        </p:nvPicPr>
        <p:blipFill>
          <a:blip r:embed="rId4">
            <a:clrChange>
              <a:clrFrom>
                <a:srgbClr val="FFFFFF"/>
              </a:clrFrom>
              <a:clrTo>
                <a:srgbClr val="FFFFFF">
                  <a:alpha val="0"/>
                </a:srgbClr>
              </a:clrTo>
            </a:clrChange>
          </a:blip>
          <a:stretch>
            <a:fillRect/>
          </a:stretch>
        </p:blipFill>
        <p:spPr>
          <a:xfrm flipH="1">
            <a:off x="0" y="1331486"/>
            <a:ext cx="3980468" cy="45053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 descr="07CD1E3675BD4affA6CA63955D31575C# #AutoShape 3"/>
          <p:cNvSpPr>
            <a:spLocks noChangeArrowheads="1"/>
          </p:cNvSpPr>
          <p:nvPr/>
        </p:nvSpPr>
        <p:spPr bwMode="auto">
          <a:xfrm>
            <a:off x="762000" y="2059304"/>
            <a:ext cx="7524750" cy="2817496"/>
          </a:xfrm>
          <a:prstGeom prst="rect">
            <a:avLst/>
          </a:prstGeom>
          <a:solidFill>
            <a:schemeClr val="bg2">
              <a:lumMod val="60000"/>
              <a:lumOff val="40000"/>
              <a:alpha val="78000"/>
            </a:schemeClr>
          </a:solidFill>
          <a:ln w="12700">
            <a:solidFill>
              <a:schemeClr val="bg1"/>
            </a:solidFill>
            <a:miter lim="800000"/>
            <a:headEnd/>
            <a:tailEnd/>
          </a:ln>
        </p:spPr>
        <p:txBody>
          <a:bodyPr lIns="91430" tIns="45715" rIns="91430" bIns="45715" anchor="ctr"/>
          <a:lstStyle/>
          <a:p>
            <a:pPr algn="l" rtl="0"/>
            <a:endParaRPr lang="zh-CN" altLang="en-US">
              <a:latin typeface="Calibri" pitchFamily="34" charset="0"/>
            </a:endParaRPr>
          </a:p>
        </p:txBody>
      </p:sp>
      <p:sp>
        <p:nvSpPr>
          <p:cNvPr id="16" name="AutoShape 3" descr="D8FCD644EF414d608FD23FABDBB2453F# #AutoShape 3"/>
          <p:cNvSpPr>
            <a:spLocks noChangeArrowheads="1"/>
          </p:cNvSpPr>
          <p:nvPr/>
        </p:nvSpPr>
        <p:spPr bwMode="auto">
          <a:xfrm>
            <a:off x="866775" y="1887856"/>
            <a:ext cx="7315200" cy="2853690"/>
          </a:xfrm>
          <a:prstGeom prst="rect">
            <a:avLst/>
          </a:prstGeom>
          <a:solidFill>
            <a:schemeClr val="accent1">
              <a:lumMod val="40000"/>
              <a:lumOff val="60000"/>
              <a:alpha val="80000"/>
            </a:schemeClr>
          </a:solidFill>
          <a:ln w="12700">
            <a:solidFill>
              <a:schemeClr val="bg1"/>
            </a:solidFill>
            <a:miter lim="800000"/>
            <a:headEnd/>
            <a:tailEnd/>
          </a:ln>
        </p:spPr>
        <p:txBody>
          <a:bodyPr wrap="none" lIns="91430" tIns="45715" rIns="91430" bIns="45715" anchor="ctr"/>
          <a:lstStyle/>
          <a:p>
            <a:pPr rtl="1" eaLnBrk="0"/>
            <a:r>
              <a:rPr lang="ar-EG" altLang="zh-CN" sz="5000" b="1" dirty="0">
                <a:solidFill>
                  <a:srgbClr val="002060"/>
                </a:solidFill>
                <a:ea typeface="Microsoft YaHei" pitchFamily="34" charset="-122"/>
              </a:rPr>
              <a:t>مبادىء العمل الادارى</a:t>
            </a:r>
            <a:endParaRPr lang="ar-EG" altLang="zh-CN" sz="3600" b="1" dirty="0">
              <a:solidFill>
                <a:srgbClr val="002060"/>
              </a:solidFill>
              <a:ea typeface="Microsoft YaHei" pitchFamily="34" charset="-122"/>
            </a:endParaRPr>
          </a:p>
        </p:txBody>
      </p:sp>
      <p:sp>
        <p:nvSpPr>
          <p:cNvPr id="20" name="Rectangle 13" descr="FD1DDF730CE4456e89755B07FE1653D0# #Rectangle 13"/>
          <p:cNvSpPr>
            <a:spLocks noChangeArrowheads="1"/>
          </p:cNvSpPr>
          <p:nvPr/>
        </p:nvSpPr>
        <p:spPr bwMode="auto">
          <a:xfrm>
            <a:off x="1033465" y="2318384"/>
            <a:ext cx="6981825"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pPr algn="l" rtl="0"/>
            <a:endParaRPr lang="zh-CN" altLang="en-US">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24508325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Top)">
                                      <p:cBhvr>
                                        <p:cTn id="7" dur="500"/>
                                        <p:tgtEl>
                                          <p:spTgt spid="16"/>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lide(fromBottom)">
                                      <p:cBhvr>
                                        <p:cTn id="10" dur="500"/>
                                        <p:tgtEl>
                                          <p:spTgt spid="1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slide(fromBottom)">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16" grpId="0" animBg="1" autoUpdateAnimBg="0"/>
      <p:bldP spid="20" grpId="0"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bwMode="auto">
          <a:xfrm>
            <a:off x="5868144" y="1124744"/>
            <a:ext cx="2664296" cy="1800200"/>
          </a:xfrm>
          <a:prstGeom prst="verticalScroll">
            <a:avLst/>
          </a:prstGeom>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EG" b="1" dirty="0" smtClean="0">
                <a:latin typeface="Simplified Arabic" panose="02020603050405020304" pitchFamily="18" charset="-78"/>
                <a:cs typeface="Simplified Arabic" panose="02020603050405020304" pitchFamily="18" charset="-78"/>
              </a:rPr>
              <a:t>مرحلة </a:t>
            </a:r>
          </a:p>
          <a:p>
            <a:pPr rtl="1"/>
            <a:r>
              <a:rPr lang="ar-EG" b="1" dirty="0" smtClean="0">
                <a:latin typeface="Simplified Arabic" panose="02020603050405020304" pitchFamily="18" charset="-78"/>
                <a:cs typeface="Simplified Arabic" panose="02020603050405020304" pitchFamily="18" charset="-78"/>
              </a:rPr>
              <a:t>الصراع </a:t>
            </a:r>
            <a:r>
              <a:rPr lang="ar-EG" b="1" dirty="0">
                <a:latin typeface="Simplified Arabic" panose="02020603050405020304" pitchFamily="18" charset="-78"/>
                <a:cs typeface="Simplified Arabic" panose="02020603050405020304" pitchFamily="18" charset="-78"/>
              </a:rPr>
              <a:t>الكامن </a:t>
            </a:r>
            <a:endParaRPr kumimoji="0" lang="ar-EG" sz="2800" b="0" i="0"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p:txBody>
      </p:sp>
      <p:sp>
        <p:nvSpPr>
          <p:cNvPr id="5" name="Vertical Scroll 4"/>
          <p:cNvSpPr/>
          <p:nvPr/>
        </p:nvSpPr>
        <p:spPr bwMode="auto">
          <a:xfrm>
            <a:off x="3347864" y="1159619"/>
            <a:ext cx="2664296" cy="1800200"/>
          </a:xfrm>
          <a:prstGeom prst="verticalScroll">
            <a:avLst/>
          </a:prstGeom>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EG" b="1" dirty="0" smtClean="0">
                <a:latin typeface="Simplified Arabic" panose="02020603050405020304" pitchFamily="18" charset="-78"/>
                <a:cs typeface="Simplified Arabic" panose="02020603050405020304" pitchFamily="18" charset="-78"/>
              </a:rPr>
              <a:t>مرحلة</a:t>
            </a:r>
          </a:p>
          <a:p>
            <a:pPr rtl="1"/>
            <a:r>
              <a:rPr lang="ar-EG" b="1" dirty="0" smtClean="0">
                <a:latin typeface="Simplified Arabic" panose="02020603050405020304" pitchFamily="18" charset="-78"/>
                <a:cs typeface="Simplified Arabic" panose="02020603050405020304" pitchFamily="18" charset="-78"/>
              </a:rPr>
              <a:t> </a:t>
            </a:r>
            <a:r>
              <a:rPr lang="ar-EG" b="1" dirty="0">
                <a:latin typeface="Simplified Arabic" panose="02020603050405020304" pitchFamily="18" charset="-78"/>
                <a:cs typeface="Simplified Arabic" panose="02020603050405020304" pitchFamily="18" charset="-78"/>
              </a:rPr>
              <a:t>إدراك الصراع </a:t>
            </a:r>
            <a:endParaRPr kumimoji="0" lang="ar-EG" sz="2800" b="0" i="0"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p:txBody>
      </p:sp>
      <p:sp>
        <p:nvSpPr>
          <p:cNvPr id="6" name="Vertical Scroll 5"/>
          <p:cNvSpPr/>
          <p:nvPr/>
        </p:nvSpPr>
        <p:spPr bwMode="auto">
          <a:xfrm>
            <a:off x="827584" y="1194494"/>
            <a:ext cx="2664296" cy="1800200"/>
          </a:xfrm>
          <a:prstGeom prst="verticalScroll">
            <a:avLst/>
          </a:prstGeom>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EG" b="1" dirty="0" smtClean="0">
                <a:latin typeface="Simplified Arabic" panose="02020603050405020304" pitchFamily="18" charset="-78"/>
                <a:cs typeface="Simplified Arabic" panose="02020603050405020304" pitchFamily="18" charset="-78"/>
              </a:rPr>
              <a:t>مرحلة </a:t>
            </a:r>
          </a:p>
          <a:p>
            <a:pPr rtl="1"/>
            <a:r>
              <a:rPr lang="ar-EG" b="1" dirty="0" smtClean="0">
                <a:latin typeface="Simplified Arabic" panose="02020603050405020304" pitchFamily="18" charset="-78"/>
                <a:cs typeface="Simplified Arabic" panose="02020603050405020304" pitchFamily="18" charset="-78"/>
              </a:rPr>
              <a:t>الشعور </a:t>
            </a:r>
            <a:r>
              <a:rPr lang="ar-EG" b="1" dirty="0">
                <a:latin typeface="Simplified Arabic" panose="02020603050405020304" pitchFamily="18" charset="-78"/>
                <a:cs typeface="Simplified Arabic" panose="02020603050405020304" pitchFamily="18" charset="-78"/>
              </a:rPr>
              <a:t>بالصراع </a:t>
            </a:r>
            <a:endParaRPr kumimoji="0" lang="ar-EG" sz="2800" b="0" i="0"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p:txBody>
      </p:sp>
      <p:sp>
        <p:nvSpPr>
          <p:cNvPr id="7" name="Vertical Scroll 6"/>
          <p:cNvSpPr/>
          <p:nvPr/>
        </p:nvSpPr>
        <p:spPr bwMode="auto">
          <a:xfrm>
            <a:off x="4680012" y="3356992"/>
            <a:ext cx="2664296" cy="1800200"/>
          </a:xfrm>
          <a:prstGeom prst="verticalScroll">
            <a:avLst/>
          </a:prstGeom>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EG" b="1" dirty="0" smtClean="0">
                <a:latin typeface="Simplified Arabic" panose="02020603050405020304" pitchFamily="18" charset="-78"/>
                <a:cs typeface="Simplified Arabic" panose="02020603050405020304" pitchFamily="18" charset="-78"/>
              </a:rPr>
              <a:t>مرحلة </a:t>
            </a:r>
          </a:p>
          <a:p>
            <a:pPr rtl="1"/>
            <a:r>
              <a:rPr lang="ar-EG" b="1" dirty="0" smtClean="0">
                <a:latin typeface="Simplified Arabic" panose="02020603050405020304" pitchFamily="18" charset="-78"/>
                <a:cs typeface="Simplified Arabic" panose="02020603050405020304" pitchFamily="18" charset="-78"/>
              </a:rPr>
              <a:t>إظهار </a:t>
            </a:r>
            <a:r>
              <a:rPr lang="ar-EG" b="1" dirty="0">
                <a:latin typeface="Simplified Arabic" panose="02020603050405020304" pitchFamily="18" charset="-78"/>
                <a:cs typeface="Simplified Arabic" panose="02020603050405020304" pitchFamily="18" charset="-78"/>
              </a:rPr>
              <a:t>الصراع </a:t>
            </a:r>
            <a:endParaRPr kumimoji="0" lang="ar-EG" sz="2800" b="0" i="0"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p:txBody>
      </p:sp>
      <p:sp>
        <p:nvSpPr>
          <p:cNvPr id="8" name="Vertical Scroll 7"/>
          <p:cNvSpPr/>
          <p:nvPr/>
        </p:nvSpPr>
        <p:spPr bwMode="auto">
          <a:xfrm>
            <a:off x="2159732" y="3391867"/>
            <a:ext cx="2664296" cy="1800200"/>
          </a:xfrm>
          <a:prstGeom prst="verticalScroll">
            <a:avLst/>
          </a:prstGeom>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EG" b="1" dirty="0" smtClean="0">
                <a:latin typeface="Simplified Arabic" panose="02020603050405020304" pitchFamily="18" charset="-78"/>
                <a:cs typeface="Simplified Arabic" panose="02020603050405020304" pitchFamily="18" charset="-78"/>
              </a:rPr>
              <a:t>مرحلة</a:t>
            </a:r>
          </a:p>
          <a:p>
            <a:pPr rtl="1"/>
            <a:r>
              <a:rPr lang="ar-EG" b="1" dirty="0" smtClean="0">
                <a:latin typeface="Simplified Arabic" panose="02020603050405020304" pitchFamily="18" charset="-78"/>
                <a:cs typeface="Simplified Arabic" panose="02020603050405020304" pitchFamily="18" charset="-78"/>
              </a:rPr>
              <a:t>ما </a:t>
            </a:r>
            <a:r>
              <a:rPr lang="ar-EG" b="1" dirty="0">
                <a:latin typeface="Simplified Arabic" panose="02020603050405020304" pitchFamily="18" charset="-78"/>
                <a:cs typeface="Simplified Arabic" panose="02020603050405020304" pitchFamily="18" charset="-78"/>
              </a:rPr>
              <a:t>بعد الصراع </a:t>
            </a:r>
            <a:endParaRPr kumimoji="0" lang="ar-EG" sz="2800" b="0" i="0"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p:txBody>
      </p:sp>
      <p:sp>
        <p:nvSpPr>
          <p:cNvPr id="9" name="Text Box 4"/>
          <p:cNvSpPr txBox="1">
            <a:spLocks noChangeArrowheads="1"/>
          </p:cNvSpPr>
          <p:nvPr/>
        </p:nvSpPr>
        <p:spPr bwMode="auto">
          <a:xfrm>
            <a:off x="653762" y="131402"/>
            <a:ext cx="7935840" cy="682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rtl="1" eaLnBrk="1">
              <a:lnSpc>
                <a:spcPct val="118000"/>
              </a:lnSpc>
            </a:pPr>
            <a:r>
              <a:rPr lang="ar-EG" sz="3628" b="1" dirty="0">
                <a:solidFill>
                  <a:srgbClr val="002060"/>
                </a:solidFill>
                <a:latin typeface="Arial Black" pitchFamily="34" charset="0"/>
              </a:rPr>
              <a:t>مراحل عملية الصراع</a:t>
            </a:r>
          </a:p>
        </p:txBody>
      </p:sp>
    </p:spTree>
    <p:extLst>
      <p:ext uri="{BB962C8B-B14F-4D97-AF65-F5344CB8AC3E}">
        <p14:creationId xmlns:p14="http://schemas.microsoft.com/office/powerpoint/2010/main" val="126458177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fltVal val="0"/>
                                          </p:val>
                                        </p:tav>
                                        <p:tav tm="100000">
                                          <p:val>
                                            <p:strVal val="#ppt_h"/>
                                          </p:val>
                                        </p:tav>
                                      </p:tavLst>
                                    </p:anim>
                                    <p:anim calcmode="lin" valueType="num">
                                      <p:cBhvr>
                                        <p:cTn id="41" dur="1000" fill="hold"/>
                                        <p:tgtEl>
                                          <p:spTgt spid="8"/>
                                        </p:tgtEl>
                                        <p:attrNameLst>
                                          <p:attrName>style.rotation</p:attrName>
                                        </p:attrNameLst>
                                      </p:cBhvr>
                                      <p:tavLst>
                                        <p:tav tm="0">
                                          <p:val>
                                            <p:fltVal val="90"/>
                                          </p:val>
                                        </p:tav>
                                        <p:tav tm="100000">
                                          <p:val>
                                            <p:fltVal val="0"/>
                                          </p:val>
                                        </p:tav>
                                      </p:tavLst>
                                    </p:anim>
                                    <p:animEffect transition="in" filter="fade">
                                      <p:cBhvr>
                                        <p:cTn id="4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ertical Scroll 6"/>
          <p:cNvSpPr/>
          <p:nvPr/>
        </p:nvSpPr>
        <p:spPr bwMode="auto">
          <a:xfrm>
            <a:off x="5436096" y="2564904"/>
            <a:ext cx="2664296" cy="1800200"/>
          </a:xfrm>
          <a:prstGeom prst="verticalScroll">
            <a:avLst/>
          </a:prstGeom>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EG" b="1" dirty="0" smtClean="0">
                <a:latin typeface="Simplified Arabic" panose="02020603050405020304" pitchFamily="18" charset="-78"/>
                <a:cs typeface="Simplified Arabic" panose="02020603050405020304" pitchFamily="18" charset="-78"/>
              </a:rPr>
              <a:t>التوزيع </a:t>
            </a:r>
            <a:endParaRPr kumimoji="0" lang="ar-EG" sz="2800" b="0" i="0"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p:txBody>
      </p:sp>
      <p:sp>
        <p:nvSpPr>
          <p:cNvPr id="8" name="Vertical Scroll 7"/>
          <p:cNvSpPr/>
          <p:nvPr/>
        </p:nvSpPr>
        <p:spPr bwMode="auto">
          <a:xfrm>
            <a:off x="1259632" y="2599779"/>
            <a:ext cx="2664296" cy="1800200"/>
          </a:xfrm>
          <a:prstGeom prst="verticalScroll">
            <a:avLst/>
          </a:prstGeom>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EG" b="1" dirty="0" smtClean="0">
                <a:latin typeface="Simplified Arabic" panose="02020603050405020304" pitchFamily="18" charset="-78"/>
                <a:cs typeface="Simplified Arabic" panose="02020603050405020304" pitchFamily="18" charset="-78"/>
              </a:rPr>
              <a:t>التكامل </a:t>
            </a:r>
            <a:endParaRPr kumimoji="0" lang="ar-EG" sz="2800" b="0" i="0"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p:txBody>
      </p:sp>
      <p:sp>
        <p:nvSpPr>
          <p:cNvPr id="9" name="Text Box 4"/>
          <p:cNvSpPr txBox="1">
            <a:spLocks noChangeArrowheads="1"/>
          </p:cNvSpPr>
          <p:nvPr/>
        </p:nvSpPr>
        <p:spPr bwMode="auto">
          <a:xfrm>
            <a:off x="653762" y="131402"/>
            <a:ext cx="7935840" cy="682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rtl="1" eaLnBrk="1">
              <a:lnSpc>
                <a:spcPct val="118000"/>
              </a:lnSpc>
            </a:pPr>
            <a:r>
              <a:rPr lang="ar-EG" sz="3628" b="1" dirty="0">
                <a:solidFill>
                  <a:srgbClr val="002060"/>
                </a:solidFill>
                <a:latin typeface="Arial Black" pitchFamily="34" charset="0"/>
              </a:rPr>
              <a:t>إدارة الصراع في بيئات العمل </a:t>
            </a:r>
          </a:p>
        </p:txBody>
      </p:sp>
    </p:spTree>
    <p:extLst>
      <p:ext uri="{BB962C8B-B14F-4D97-AF65-F5344CB8AC3E}">
        <p14:creationId xmlns:p14="http://schemas.microsoft.com/office/powerpoint/2010/main" val="392930803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bwMode="auto">
          <a:xfrm>
            <a:off x="5868144" y="1665933"/>
            <a:ext cx="2664296" cy="1800200"/>
          </a:xfrm>
          <a:prstGeom prst="verticalScroll">
            <a:avLst/>
          </a:prstGeom>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EG" b="1" dirty="0" smtClean="0">
                <a:latin typeface="Simplified Arabic" panose="02020603050405020304" pitchFamily="18" charset="-78"/>
                <a:cs typeface="Simplified Arabic" panose="02020603050405020304" pitchFamily="18" charset="-78"/>
              </a:rPr>
              <a:t>الانسحـــاب </a:t>
            </a:r>
            <a:endParaRPr kumimoji="0" lang="ar-EG" sz="2800" b="0" i="0"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p:txBody>
      </p:sp>
      <p:sp>
        <p:nvSpPr>
          <p:cNvPr id="5" name="Vertical Scroll 4"/>
          <p:cNvSpPr/>
          <p:nvPr/>
        </p:nvSpPr>
        <p:spPr bwMode="auto">
          <a:xfrm>
            <a:off x="3347864" y="1700808"/>
            <a:ext cx="2664296" cy="1800200"/>
          </a:xfrm>
          <a:prstGeom prst="verticalScroll">
            <a:avLst/>
          </a:prstGeom>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EG" b="1" dirty="0" smtClean="0">
                <a:latin typeface="Simplified Arabic" panose="02020603050405020304" pitchFamily="18" charset="-78"/>
                <a:cs typeface="Simplified Arabic" panose="02020603050405020304" pitchFamily="18" charset="-78"/>
              </a:rPr>
              <a:t>التهـــــدئة </a:t>
            </a:r>
            <a:endParaRPr kumimoji="0" lang="ar-EG" sz="2800" b="0" i="0"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p:txBody>
      </p:sp>
      <p:sp>
        <p:nvSpPr>
          <p:cNvPr id="6" name="Vertical Scroll 5"/>
          <p:cNvSpPr/>
          <p:nvPr/>
        </p:nvSpPr>
        <p:spPr bwMode="auto">
          <a:xfrm>
            <a:off x="827584" y="1735683"/>
            <a:ext cx="2664296" cy="1800200"/>
          </a:xfrm>
          <a:prstGeom prst="verticalScroll">
            <a:avLst/>
          </a:prstGeom>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EG" b="1" dirty="0" smtClean="0">
                <a:latin typeface="Simplified Arabic" panose="02020603050405020304" pitchFamily="18" charset="-78"/>
                <a:cs typeface="Simplified Arabic" panose="02020603050405020304" pitchFamily="18" charset="-78"/>
              </a:rPr>
              <a:t>حلول </a:t>
            </a:r>
            <a:r>
              <a:rPr lang="ar-EG" b="1" dirty="0">
                <a:latin typeface="Simplified Arabic" panose="02020603050405020304" pitchFamily="18" charset="-78"/>
                <a:cs typeface="Simplified Arabic" panose="02020603050405020304" pitchFamily="18" charset="-78"/>
              </a:rPr>
              <a:t>الوسط </a:t>
            </a:r>
            <a:endParaRPr kumimoji="0" lang="ar-EG" sz="2800" b="0" i="0"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p:txBody>
      </p:sp>
      <p:sp>
        <p:nvSpPr>
          <p:cNvPr id="7" name="Vertical Scroll 6"/>
          <p:cNvSpPr/>
          <p:nvPr/>
        </p:nvSpPr>
        <p:spPr bwMode="auto">
          <a:xfrm>
            <a:off x="4680012" y="3898181"/>
            <a:ext cx="2664296" cy="1800200"/>
          </a:xfrm>
          <a:prstGeom prst="verticalScroll">
            <a:avLst/>
          </a:prstGeom>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EG" b="1" dirty="0" smtClean="0">
                <a:latin typeface="Simplified Arabic" panose="02020603050405020304" pitchFamily="18" charset="-78"/>
                <a:cs typeface="Simplified Arabic" panose="02020603050405020304" pitchFamily="18" charset="-78"/>
              </a:rPr>
              <a:t>الإجبــــــار </a:t>
            </a:r>
            <a:endParaRPr kumimoji="0" lang="ar-EG" sz="2800" b="0" i="0"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p:txBody>
      </p:sp>
      <p:sp>
        <p:nvSpPr>
          <p:cNvPr id="8" name="Vertical Scroll 7"/>
          <p:cNvSpPr/>
          <p:nvPr/>
        </p:nvSpPr>
        <p:spPr bwMode="auto">
          <a:xfrm>
            <a:off x="2159732" y="3933056"/>
            <a:ext cx="2664296" cy="1800200"/>
          </a:xfrm>
          <a:prstGeom prst="verticalScroll">
            <a:avLst/>
          </a:prstGeom>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EG" b="1" dirty="0" smtClean="0">
                <a:latin typeface="Simplified Arabic" panose="02020603050405020304" pitchFamily="18" charset="-78"/>
                <a:cs typeface="Simplified Arabic" panose="02020603050405020304" pitchFamily="18" charset="-78"/>
              </a:rPr>
              <a:t>المواجهـة </a:t>
            </a:r>
            <a:endParaRPr kumimoji="0" lang="ar-EG" sz="2800" b="0" i="0"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p:txBody>
      </p:sp>
      <p:sp>
        <p:nvSpPr>
          <p:cNvPr id="9" name="Text Box 4"/>
          <p:cNvSpPr txBox="1">
            <a:spLocks noChangeArrowheads="1"/>
          </p:cNvSpPr>
          <p:nvPr/>
        </p:nvSpPr>
        <p:spPr bwMode="auto">
          <a:xfrm>
            <a:off x="653762" y="131402"/>
            <a:ext cx="7935840" cy="13412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rtl="1" eaLnBrk="1">
              <a:lnSpc>
                <a:spcPct val="118000"/>
              </a:lnSpc>
            </a:pPr>
            <a:r>
              <a:rPr lang="ar-EG" sz="3628" b="1" dirty="0">
                <a:solidFill>
                  <a:srgbClr val="002060"/>
                </a:solidFill>
                <a:latin typeface="Arial Black" pitchFamily="34" charset="0"/>
              </a:rPr>
              <a:t>وفي حالة ظهور الصراع تلجأ الإدارة إلى استخدام أحد الأساليب التالية </a:t>
            </a:r>
          </a:p>
        </p:txBody>
      </p:sp>
    </p:spTree>
    <p:extLst>
      <p:ext uri="{BB962C8B-B14F-4D97-AF65-F5344CB8AC3E}">
        <p14:creationId xmlns:p14="http://schemas.microsoft.com/office/powerpoint/2010/main" val="257127115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fltVal val="0"/>
                                          </p:val>
                                        </p:tav>
                                        <p:tav tm="100000">
                                          <p:val>
                                            <p:strVal val="#ppt_h"/>
                                          </p:val>
                                        </p:tav>
                                      </p:tavLst>
                                    </p:anim>
                                    <p:anim calcmode="lin" valueType="num">
                                      <p:cBhvr>
                                        <p:cTn id="41" dur="1000" fill="hold"/>
                                        <p:tgtEl>
                                          <p:spTgt spid="8"/>
                                        </p:tgtEl>
                                        <p:attrNameLst>
                                          <p:attrName>style.rotation</p:attrName>
                                        </p:attrNameLst>
                                      </p:cBhvr>
                                      <p:tavLst>
                                        <p:tav tm="0">
                                          <p:val>
                                            <p:fltVal val="90"/>
                                          </p:val>
                                        </p:tav>
                                        <p:tav tm="100000">
                                          <p:val>
                                            <p:fltVal val="0"/>
                                          </p:val>
                                        </p:tav>
                                      </p:tavLst>
                                    </p:anim>
                                    <p:animEffect transition="in" filter="fade">
                                      <p:cBhvr>
                                        <p:cTn id="4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a:xfrm>
            <a:off x="2174304" y="116633"/>
            <a:ext cx="6934200" cy="715963"/>
          </a:xfrm>
          <a:prstGeom prst="rect">
            <a:avLst/>
          </a:prstGeom>
        </p:spPr>
        <p:style>
          <a:lnRef idx="2">
            <a:schemeClr val="accent2"/>
          </a:lnRef>
          <a:fillRef idx="1">
            <a:schemeClr val="lt1"/>
          </a:fillRef>
          <a:effectRef idx="0">
            <a:schemeClr val="accent2"/>
          </a:effectRef>
          <a:fontRef idx="minor">
            <a:schemeClr val="dk1"/>
          </a:fontRef>
        </p:style>
        <p:txBody>
          <a:bodyPr vert="horz" lIns="91430" tIns="45715" rIns="91430" bIns="45715" rtlCol="0" anchor="ctr">
            <a:noAutofit/>
          </a:bodyPr>
          <a:lstStyle>
            <a:lvl1pPr algn="ctr" defTabSz="1007943" rtl="0" eaLnBrk="1" latinLnBrk="0" hangingPunct="1">
              <a:spcBef>
                <a:spcPct val="0"/>
              </a:spcBef>
              <a:buNone/>
              <a:defRPr sz="4900" kern="1200">
                <a:solidFill>
                  <a:schemeClr val="tx1"/>
                </a:solidFill>
                <a:latin typeface="+mj-lt"/>
                <a:ea typeface="+mj-ea"/>
                <a:cs typeface="+mj-cs"/>
              </a:defRPr>
            </a:lvl1pPr>
          </a:lstStyle>
          <a:p>
            <a:pPr algn="r" rtl="1"/>
            <a:r>
              <a:rPr lang="ar-EG" sz="3200" b="1" dirty="0">
                <a:solidFill>
                  <a:schemeClr val="accent2">
                    <a:lumMod val="50000"/>
                  </a:schemeClr>
                </a:solidFill>
              </a:rPr>
              <a:t>ومن الاستراتيجيات التي تساعد في وضع الحلول </a:t>
            </a:r>
          </a:p>
        </p:txBody>
      </p:sp>
      <p:sp>
        <p:nvSpPr>
          <p:cNvPr id="2" name="Diamond 1"/>
          <p:cNvSpPr/>
          <p:nvPr/>
        </p:nvSpPr>
        <p:spPr bwMode="auto">
          <a:xfrm>
            <a:off x="7740352" y="1196752"/>
            <a:ext cx="1008112" cy="864096"/>
          </a:xfrm>
          <a:prstGeom prst="diamond">
            <a:avLst/>
          </a:prstGeom>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EG" sz="3200" b="0" i="0" u="none" strike="noStrike" cap="none" normalizeH="0" baseline="0" dirty="0" smtClean="0">
                <a:ln>
                  <a:noFill/>
                </a:ln>
                <a:solidFill>
                  <a:srgbClr val="002060"/>
                </a:solidFill>
                <a:effectLst/>
                <a:latin typeface="Arial" charset="0"/>
              </a:rPr>
              <a:t>1</a:t>
            </a:r>
          </a:p>
        </p:txBody>
      </p:sp>
      <p:sp>
        <p:nvSpPr>
          <p:cNvPr id="5" name="Rectangle 4"/>
          <p:cNvSpPr/>
          <p:nvPr/>
        </p:nvSpPr>
        <p:spPr bwMode="auto">
          <a:xfrm>
            <a:off x="827584" y="1340768"/>
            <a:ext cx="6912768" cy="576064"/>
          </a:xfrm>
          <a:prstGeom prst="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400" b="1" dirty="0" smtClean="0">
                <a:solidFill>
                  <a:srgbClr val="002060"/>
                </a:solidFill>
                <a:latin typeface="Simplified Arabic" panose="02020603050405020304" pitchFamily="18" charset="-78"/>
                <a:cs typeface="Simplified Arabic" panose="02020603050405020304" pitchFamily="18" charset="-78"/>
              </a:rPr>
              <a:t>التفاوض </a:t>
            </a:r>
            <a:r>
              <a:rPr lang="ar-EG" sz="2400" b="1" dirty="0">
                <a:solidFill>
                  <a:srgbClr val="002060"/>
                </a:solidFill>
                <a:latin typeface="Simplified Arabic" panose="02020603050405020304" pitchFamily="18" charset="-78"/>
                <a:cs typeface="Simplified Arabic" panose="02020603050405020304" pitchFamily="18" charset="-78"/>
              </a:rPr>
              <a:t>: أي محاولة معرفة أسباب الصراع والعمل على تخفيفه </a:t>
            </a:r>
            <a:endParaRPr kumimoji="0" lang="ar-EG" sz="24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8" name="Diamond 7"/>
          <p:cNvSpPr/>
          <p:nvPr/>
        </p:nvSpPr>
        <p:spPr bwMode="auto">
          <a:xfrm>
            <a:off x="7740352" y="2060848"/>
            <a:ext cx="1008112" cy="864096"/>
          </a:xfrm>
          <a:prstGeom prst="diamond">
            <a:avLst/>
          </a:prstGeom>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EG" sz="3200" b="0" i="0" u="none" strike="noStrike" cap="none" normalizeH="0" baseline="0" dirty="0" smtClean="0">
                <a:ln>
                  <a:noFill/>
                </a:ln>
                <a:solidFill>
                  <a:srgbClr val="002060"/>
                </a:solidFill>
                <a:effectLst/>
                <a:latin typeface="Arial" charset="0"/>
              </a:rPr>
              <a:t>2</a:t>
            </a:r>
          </a:p>
        </p:txBody>
      </p:sp>
      <p:sp>
        <p:nvSpPr>
          <p:cNvPr id="9" name="Rectangle 8"/>
          <p:cNvSpPr/>
          <p:nvPr/>
        </p:nvSpPr>
        <p:spPr bwMode="auto">
          <a:xfrm>
            <a:off x="827584" y="2204864"/>
            <a:ext cx="6912768" cy="576064"/>
          </a:xfrm>
          <a:prstGeom prst="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002060"/>
                </a:solidFill>
                <a:latin typeface="Simplified Arabic" panose="02020603050405020304" pitchFamily="18" charset="-78"/>
                <a:cs typeface="Simplified Arabic" panose="02020603050405020304" pitchFamily="18" charset="-78"/>
              </a:rPr>
              <a:t>محاولة </a:t>
            </a:r>
            <a:r>
              <a:rPr lang="ar-EG" b="1" dirty="0">
                <a:solidFill>
                  <a:srgbClr val="002060"/>
                </a:solidFill>
                <a:latin typeface="Simplified Arabic" panose="02020603050405020304" pitchFamily="18" charset="-78"/>
                <a:cs typeface="Simplified Arabic" panose="02020603050405020304" pitchFamily="18" charset="-78"/>
              </a:rPr>
              <a:t>تعديل وتغيير السياسات الداخلية </a:t>
            </a:r>
            <a:endParaRPr kumimoji="0" lang="ar-EG"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12" name="Diamond 11"/>
          <p:cNvSpPr/>
          <p:nvPr/>
        </p:nvSpPr>
        <p:spPr bwMode="auto">
          <a:xfrm>
            <a:off x="7740352" y="2924944"/>
            <a:ext cx="1008112" cy="864096"/>
          </a:xfrm>
          <a:prstGeom prst="diamond">
            <a:avLst/>
          </a:prstGeom>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EG" sz="3200" b="0" i="0" u="none" strike="noStrike" cap="none" normalizeH="0" baseline="0" dirty="0" smtClean="0">
                <a:ln>
                  <a:noFill/>
                </a:ln>
                <a:solidFill>
                  <a:srgbClr val="002060"/>
                </a:solidFill>
                <a:effectLst/>
                <a:latin typeface="Arial" charset="0"/>
              </a:rPr>
              <a:t>3</a:t>
            </a:r>
          </a:p>
        </p:txBody>
      </p:sp>
      <p:sp>
        <p:nvSpPr>
          <p:cNvPr id="14" name="Rectangle 13"/>
          <p:cNvSpPr/>
          <p:nvPr/>
        </p:nvSpPr>
        <p:spPr bwMode="auto">
          <a:xfrm>
            <a:off x="827584" y="3068960"/>
            <a:ext cx="6912768" cy="576064"/>
          </a:xfrm>
          <a:prstGeom prst="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002060"/>
                </a:solidFill>
                <a:latin typeface="Simplified Arabic" panose="02020603050405020304" pitchFamily="18" charset="-78"/>
                <a:cs typeface="Simplified Arabic" panose="02020603050405020304" pitchFamily="18" charset="-78"/>
              </a:rPr>
              <a:t>تشكيل </a:t>
            </a:r>
            <a:r>
              <a:rPr lang="ar-EG" b="1" dirty="0">
                <a:solidFill>
                  <a:srgbClr val="002060"/>
                </a:solidFill>
                <a:latin typeface="Simplified Arabic" panose="02020603050405020304" pitchFamily="18" charset="-78"/>
                <a:cs typeface="Simplified Arabic" panose="02020603050405020304" pitchFamily="18" charset="-78"/>
              </a:rPr>
              <a:t>فرق دائمة تعمل على تشجيع روح عمل الفريق </a:t>
            </a:r>
            <a:endParaRPr kumimoji="0" lang="ar-EG"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17" name="Diamond 16"/>
          <p:cNvSpPr/>
          <p:nvPr/>
        </p:nvSpPr>
        <p:spPr bwMode="auto">
          <a:xfrm>
            <a:off x="7740352" y="3789040"/>
            <a:ext cx="1008112" cy="864096"/>
          </a:xfrm>
          <a:prstGeom prst="diamond">
            <a:avLst/>
          </a:prstGeom>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EG" sz="3200" b="0" i="0" u="none" strike="noStrike" cap="none" normalizeH="0" baseline="0" dirty="0" smtClean="0">
                <a:ln>
                  <a:noFill/>
                </a:ln>
                <a:solidFill>
                  <a:srgbClr val="002060"/>
                </a:solidFill>
                <a:effectLst/>
                <a:latin typeface="Arial" charset="0"/>
              </a:rPr>
              <a:t>4</a:t>
            </a:r>
          </a:p>
        </p:txBody>
      </p:sp>
      <p:sp>
        <p:nvSpPr>
          <p:cNvPr id="18" name="Rectangle 17"/>
          <p:cNvSpPr/>
          <p:nvPr/>
        </p:nvSpPr>
        <p:spPr bwMode="auto">
          <a:xfrm>
            <a:off x="827584" y="3933056"/>
            <a:ext cx="6912768" cy="576064"/>
          </a:xfrm>
          <a:prstGeom prst="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002060"/>
                </a:solidFill>
                <a:latin typeface="Simplified Arabic" panose="02020603050405020304" pitchFamily="18" charset="-78"/>
                <a:cs typeface="Simplified Arabic" panose="02020603050405020304" pitchFamily="18" charset="-78"/>
              </a:rPr>
              <a:t>استخدام </a:t>
            </a:r>
            <a:r>
              <a:rPr lang="ar-EG" b="1" dirty="0">
                <a:solidFill>
                  <a:srgbClr val="002060"/>
                </a:solidFill>
                <a:latin typeface="Simplified Arabic" panose="02020603050405020304" pitchFamily="18" charset="-78"/>
                <a:cs typeface="Simplified Arabic" panose="02020603050405020304" pitchFamily="18" charset="-78"/>
              </a:rPr>
              <a:t>أنظمة اتصالات فعالة وبإتجاهات مختلفة </a:t>
            </a:r>
            <a:endParaRPr kumimoji="0" lang="ar-EG"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21" name="Diamond 20"/>
          <p:cNvSpPr/>
          <p:nvPr/>
        </p:nvSpPr>
        <p:spPr bwMode="auto">
          <a:xfrm>
            <a:off x="7740352" y="4653136"/>
            <a:ext cx="1008112" cy="864096"/>
          </a:xfrm>
          <a:prstGeom prst="diamond">
            <a:avLst/>
          </a:prstGeom>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EG" sz="3200" b="0" i="0" u="none" strike="noStrike" cap="none" normalizeH="0" baseline="0" dirty="0" smtClean="0">
                <a:ln>
                  <a:noFill/>
                </a:ln>
                <a:solidFill>
                  <a:srgbClr val="002060"/>
                </a:solidFill>
                <a:effectLst/>
                <a:latin typeface="Arial" charset="0"/>
              </a:rPr>
              <a:t>5</a:t>
            </a:r>
          </a:p>
        </p:txBody>
      </p:sp>
      <p:sp>
        <p:nvSpPr>
          <p:cNvPr id="22" name="Rectangle 21"/>
          <p:cNvSpPr/>
          <p:nvPr/>
        </p:nvSpPr>
        <p:spPr bwMode="auto">
          <a:xfrm>
            <a:off x="827584" y="4797152"/>
            <a:ext cx="6912768" cy="576064"/>
          </a:xfrm>
          <a:prstGeom prst="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002060"/>
                </a:solidFill>
                <a:latin typeface="Simplified Arabic" panose="02020603050405020304" pitchFamily="18" charset="-78"/>
                <a:cs typeface="Simplified Arabic" panose="02020603050405020304" pitchFamily="18" charset="-78"/>
              </a:rPr>
              <a:t>تدخل </a:t>
            </a:r>
            <a:r>
              <a:rPr lang="ar-EG" b="1" dirty="0">
                <a:solidFill>
                  <a:srgbClr val="002060"/>
                </a:solidFill>
                <a:latin typeface="Simplified Arabic" panose="02020603050405020304" pitchFamily="18" charset="-78"/>
                <a:cs typeface="Simplified Arabic" panose="02020603050405020304" pitchFamily="18" charset="-78"/>
              </a:rPr>
              <a:t>الرئيس الأعلى بصورة مباشرة </a:t>
            </a:r>
          </a:p>
        </p:txBody>
      </p:sp>
    </p:spTree>
    <p:extLst>
      <p:ext uri="{BB962C8B-B14F-4D97-AF65-F5344CB8AC3E}">
        <p14:creationId xmlns:p14="http://schemas.microsoft.com/office/powerpoint/2010/main" val="104478477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inVertical)">
                                      <p:cBhvr>
                                        <p:cTn id="39" dur="500"/>
                                        <p:tgtEl>
                                          <p:spTgt spid="21"/>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arn(inVertical)">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8" grpId="0" animBg="1"/>
      <p:bldP spid="9" grpId="0" animBg="1"/>
      <p:bldP spid="12" grpId="0" animBg="1"/>
      <p:bldP spid="14" grpId="0" animBg="1"/>
      <p:bldP spid="17" grpId="0" animBg="1"/>
      <p:bldP spid="18" grpId="0" animBg="1"/>
      <p:bldP spid="21" grpId="0" animBg="1"/>
      <p:bldP spid="22"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对角圆角矩形 5"/>
          <p:cNvSpPr>
            <a:spLocks/>
          </p:cNvSpPr>
          <p:nvPr/>
        </p:nvSpPr>
        <p:spPr bwMode="auto">
          <a:xfrm rot="21346829">
            <a:off x="1160461" y="1622203"/>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chemeClr val="bg2">
                  <a:lumMod val="40000"/>
                  <a:lumOff val="60000"/>
                </a:schemeClr>
              </a:gs>
              <a:gs pos="40000">
                <a:schemeClr val="bg2">
                  <a:lumMod val="40000"/>
                  <a:lumOff val="60000"/>
                </a:schemeClr>
              </a:gs>
              <a:gs pos="100000">
                <a:schemeClr val="accent1"/>
              </a:gs>
            </a:gsLst>
          </a:gradFill>
          <a:ln>
            <a:noFill/>
          </a:ln>
          <a:effectLst>
            <a:outerShdw dist="23000" dir="5400000" algn="ctr" rotWithShape="0">
              <a:srgbClr val="000000">
                <a:alpha val="32999"/>
              </a:srgbClr>
            </a:outerShdw>
          </a:effectLst>
          <a:extLst/>
        </p:spPr>
        <p:style>
          <a:lnRef idx="0">
            <a:scrgbClr r="0" g="0" b="0"/>
          </a:lnRef>
          <a:fillRef idx="1002">
            <a:schemeClr val="lt2"/>
          </a:fillRef>
          <a:effectRef idx="0">
            <a:scrgbClr r="0" g="0" b="0"/>
          </a:effectRef>
          <a:fontRef idx="major"/>
        </p:style>
        <p:txBody>
          <a:bodyPr anchor="ctr"/>
          <a:lstStyle/>
          <a:p>
            <a:pPr algn="l" rtl="0" fontAlgn="base">
              <a:spcBef>
                <a:spcPct val="0"/>
              </a:spcBef>
              <a:spcAft>
                <a:spcPct val="0"/>
              </a:spcAft>
            </a:pPr>
            <a:endParaRPr lang="ar-EG">
              <a:solidFill>
                <a:srgbClr val="000000"/>
              </a:solidFill>
              <a:latin typeface="Arial" panose="020B0604020202020204" pitchFamily="34" charset="0"/>
              <a:ea typeface="SimSun" panose="02010600030101010101" pitchFamily="2" charset="-122"/>
            </a:endParaRPr>
          </a:p>
        </p:txBody>
      </p:sp>
      <p:pic>
        <p:nvPicPr>
          <p:cNvPr id="6" name="Picture 3" descr="C:\TDDOWNLOAD\penci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30117"/>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内容占位符 2"/>
          <p:cNvSpPr txBox="1">
            <a:spLocks/>
          </p:cNvSpPr>
          <p:nvPr/>
        </p:nvSpPr>
        <p:spPr bwMode="auto">
          <a:xfrm rot="21361315">
            <a:off x="1376362" y="1904778"/>
            <a:ext cx="6454775"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lgn="ctr" eaLnBrk="1" hangingPunct="1"/>
            <a:endParaRPr lang="ar-EG" sz="1400" b="1" dirty="0" smtClean="0">
              <a:solidFill>
                <a:schemeClr val="bg1"/>
              </a:solidFill>
            </a:endParaRPr>
          </a:p>
          <a:p>
            <a:pPr marL="0" indent="0" algn="ctr" rtl="1" eaLnBrk="1" hangingPunct="1">
              <a:buNone/>
            </a:pPr>
            <a:r>
              <a:rPr lang="ar-EG" altLang="zh-CN" sz="5000" b="1" dirty="0" smtClean="0">
                <a:solidFill>
                  <a:schemeClr val="bg1"/>
                </a:solidFill>
              </a:rPr>
              <a:t>تمرين </a:t>
            </a:r>
            <a:endParaRPr lang="ar-EG" altLang="zh-CN" sz="5000" b="1" dirty="0">
              <a:solidFill>
                <a:schemeClr val="bg1"/>
              </a:solidFill>
            </a:endParaRPr>
          </a:p>
          <a:p>
            <a:pPr marL="0" indent="0" algn="ctr" rtl="1" eaLnBrk="1" hangingPunct="1">
              <a:buNone/>
            </a:pPr>
            <a:r>
              <a:rPr lang="ar-EG" altLang="zh-CN" sz="5000" b="1" dirty="0">
                <a:solidFill>
                  <a:schemeClr val="bg1"/>
                </a:solidFill>
              </a:rPr>
              <a:t>التعبير عن العضو الواحد </a:t>
            </a:r>
            <a:r>
              <a:rPr lang="ar-EG" altLang="zh-CN" sz="5000" b="1" dirty="0" smtClean="0">
                <a:solidFill>
                  <a:schemeClr val="bg1"/>
                </a:solidFill>
              </a:rPr>
              <a:t/>
            </a:r>
            <a:br>
              <a:rPr lang="ar-EG" altLang="zh-CN" sz="5000" b="1" dirty="0" smtClean="0">
                <a:solidFill>
                  <a:schemeClr val="bg1"/>
                </a:solidFill>
              </a:rPr>
            </a:br>
            <a:r>
              <a:rPr lang="ar-EG" altLang="zh-CN" sz="5000" b="1" dirty="0" smtClean="0">
                <a:solidFill>
                  <a:schemeClr val="bg1"/>
                </a:solidFill>
              </a:rPr>
              <a:t>في </a:t>
            </a:r>
            <a:r>
              <a:rPr lang="ar-EG" altLang="zh-CN" sz="5000" b="1" dirty="0">
                <a:solidFill>
                  <a:schemeClr val="bg1"/>
                </a:solidFill>
              </a:rPr>
              <a:t>الفريق</a:t>
            </a:r>
          </a:p>
        </p:txBody>
      </p:sp>
    </p:spTree>
    <p:extLst>
      <p:ext uri="{BB962C8B-B14F-4D97-AF65-F5344CB8AC3E}">
        <p14:creationId xmlns:p14="http://schemas.microsoft.com/office/powerpoint/2010/main" val="272160091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7534" y="179247"/>
            <a:ext cx="4924746" cy="5847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r" rtl="1"/>
            <a:r>
              <a:rPr lang="ar-EG" sz="3200" b="1" dirty="0">
                <a:solidFill>
                  <a:srgbClr val="002060"/>
                </a:solidFill>
              </a:rPr>
              <a:t>التعبير عن العضو الواحد في الفريق</a:t>
            </a:r>
          </a:p>
        </p:txBody>
      </p:sp>
      <p:sp>
        <p:nvSpPr>
          <p:cNvPr id="11" name="Rectangle 3"/>
          <p:cNvSpPr>
            <a:spLocks noChangeArrowheads="1"/>
          </p:cNvSpPr>
          <p:nvPr/>
        </p:nvSpPr>
        <p:spPr bwMode="auto">
          <a:xfrm>
            <a:off x="3779912" y="2060798"/>
            <a:ext cx="439246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sz="2400" b="1" dirty="0">
                <a:solidFill>
                  <a:srgbClr val="002060"/>
                </a:solidFill>
                <a:ea typeface="幼圆" pitchFamily="1" charset="-122"/>
              </a:rPr>
              <a:t>تبادل الآراء بشكل ديمقراطي</a:t>
            </a:r>
          </a:p>
        </p:txBody>
      </p:sp>
      <p:sp>
        <p:nvSpPr>
          <p:cNvPr id="12" name="Rectangle 4"/>
          <p:cNvSpPr>
            <a:spLocks noChangeArrowheads="1"/>
          </p:cNvSpPr>
          <p:nvPr/>
        </p:nvSpPr>
        <p:spPr bwMode="auto">
          <a:xfrm>
            <a:off x="3779912" y="3092673"/>
            <a:ext cx="439246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sz="2400" b="1" dirty="0">
                <a:solidFill>
                  <a:srgbClr val="002060"/>
                </a:solidFill>
                <a:ea typeface="幼圆" pitchFamily="1" charset="-122"/>
              </a:rPr>
              <a:t>خلق روح الحوار بين المجموعة</a:t>
            </a:r>
            <a:endParaRPr lang="zh-CN" altLang="en-US" sz="2400" b="1" dirty="0">
              <a:solidFill>
                <a:srgbClr val="002060"/>
              </a:solidFill>
              <a:ea typeface="幼圆" pitchFamily="1" charset="-122"/>
            </a:endParaRPr>
          </a:p>
        </p:txBody>
      </p:sp>
      <p:sp>
        <p:nvSpPr>
          <p:cNvPr id="13" name="Rectangle 5"/>
          <p:cNvSpPr>
            <a:spLocks noChangeArrowheads="1"/>
          </p:cNvSpPr>
          <p:nvPr/>
        </p:nvSpPr>
        <p:spPr bwMode="auto">
          <a:xfrm>
            <a:off x="3779912" y="4124548"/>
            <a:ext cx="439246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sz="2400" b="1" dirty="0">
                <a:solidFill>
                  <a:srgbClr val="002060"/>
                </a:solidFill>
                <a:ea typeface="幼圆" pitchFamily="1" charset="-122"/>
              </a:rPr>
              <a:t>الصراحة و الوضوح</a:t>
            </a:r>
            <a:endParaRPr lang="zh-CN" altLang="en-US" sz="2400" b="1" dirty="0">
              <a:solidFill>
                <a:srgbClr val="002060"/>
              </a:solidFill>
              <a:ea typeface="幼圆" pitchFamily="1" charset="-122"/>
            </a:endParaRPr>
          </a:p>
        </p:txBody>
      </p:sp>
      <p:sp>
        <p:nvSpPr>
          <p:cNvPr id="14" name="Rectangle 6"/>
          <p:cNvSpPr>
            <a:spLocks noChangeArrowheads="1"/>
          </p:cNvSpPr>
          <p:nvPr/>
        </p:nvSpPr>
        <p:spPr bwMode="auto">
          <a:xfrm>
            <a:off x="3779912" y="5156423"/>
            <a:ext cx="4392464" cy="504825"/>
          </a:xfrm>
          <a:prstGeom prst="rect">
            <a:avLst/>
          </a:prstGeom>
          <a:solidFill>
            <a:srgbClr val="00B0F0"/>
          </a:solidFill>
          <a:ln>
            <a:noFill/>
          </a:ln>
          <a:effectLst/>
          <a:extLst/>
        </p:spPr>
        <p:txBody>
          <a:bodyPr wrap="none" anchor="ctr"/>
          <a:lstStyle/>
          <a:p>
            <a:pPr rtl="1"/>
            <a:r>
              <a:rPr lang="ar-EG" altLang="zh-CN" sz="2400" b="1" dirty="0">
                <a:solidFill>
                  <a:srgbClr val="002060"/>
                </a:solidFill>
                <a:ea typeface="幼圆" pitchFamily="1" charset="-122"/>
              </a:rPr>
              <a:t>تقبل أراء الآخرين</a:t>
            </a:r>
            <a:endParaRPr lang="zh-CN" altLang="en-US" sz="2400" b="1" dirty="0">
              <a:solidFill>
                <a:srgbClr val="002060"/>
              </a:solidFill>
              <a:ea typeface="幼圆" pitchFamily="1" charset="-122"/>
            </a:endParaRPr>
          </a:p>
        </p:txBody>
      </p:sp>
      <p:pic>
        <p:nvPicPr>
          <p:cNvPr id="15" name="Picture 7" descr="Green_01"/>
          <p:cNvPicPr>
            <a:picLocks noChangeAspect="1" noChangeArrowheads="1"/>
          </p:cNvPicPr>
          <p:nvPr/>
        </p:nvPicPr>
        <p:blipFill>
          <a:blip r:embed="rId2">
            <a:duotone>
              <a:prstClr val="black"/>
              <a:srgbClr val="FFCC66">
                <a:tint val="45000"/>
                <a:satMod val="400000"/>
              </a:srgbClr>
            </a:duotone>
            <a:extLst>
              <a:ext uri="{28A0092B-C50C-407E-A947-70E740481C1C}">
                <a14:useLocalDpi xmlns:a14="http://schemas.microsoft.com/office/drawing/2010/main" val="0"/>
              </a:ext>
            </a:extLst>
          </a:blip>
          <a:srcRect/>
          <a:stretch>
            <a:fillRect/>
          </a:stretch>
        </p:blipFill>
        <p:spPr bwMode="auto">
          <a:xfrm flipH="1">
            <a:off x="8603853" y="2132236"/>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descr="Green_01"/>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8603853" y="3140298"/>
            <a:ext cx="432643" cy="3905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 descr="Green_01"/>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8603853" y="4148361"/>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 descr="Green_01"/>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H="1">
            <a:off x="8603853" y="5229448"/>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5302429" y="764022"/>
            <a:ext cx="2221328" cy="1359554"/>
          </a:xfrm>
          <a:prstGeom prst="rect">
            <a:avLst/>
          </a:prstGeom>
        </p:spPr>
      </p:pic>
      <p:pic>
        <p:nvPicPr>
          <p:cNvPr id="5" name="Picture 4"/>
          <p:cNvPicPr>
            <a:picLocks noChangeAspect="1"/>
          </p:cNvPicPr>
          <p:nvPr/>
        </p:nvPicPr>
        <p:blipFill>
          <a:blip r:embed="rId4"/>
          <a:stretch>
            <a:fillRect/>
          </a:stretch>
        </p:blipFill>
        <p:spPr>
          <a:xfrm>
            <a:off x="778111" y="2204864"/>
            <a:ext cx="1857375" cy="1809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1082803" y="4545928"/>
            <a:ext cx="1184941" cy="52322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r" rtl="1"/>
            <a:r>
              <a:rPr lang="ar-EG" sz="2800" b="1" dirty="0" smtClean="0">
                <a:solidFill>
                  <a:srgbClr val="002060"/>
                </a:solidFill>
              </a:rPr>
              <a:t>30دقيقة</a:t>
            </a:r>
            <a:endParaRPr lang="ar-EG" sz="2800" b="1" dirty="0">
              <a:solidFill>
                <a:srgbClr val="002060"/>
              </a:solidFill>
            </a:endParaRPr>
          </a:p>
        </p:txBody>
      </p:sp>
    </p:spTree>
    <p:extLst>
      <p:ext uri="{BB962C8B-B14F-4D97-AF65-F5344CB8AC3E}">
        <p14:creationId xmlns:p14="http://schemas.microsoft.com/office/powerpoint/2010/main" val="312344998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5"/>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6"/>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7"/>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8"/>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5"/>
          <p:cNvSpPr>
            <a:spLocks noGrp="1" noChangeArrowheads="1"/>
          </p:cNvSpPr>
          <p:nvPr>
            <p:ph type="ctrTitle"/>
          </p:nvPr>
        </p:nvSpPr>
        <p:spPr>
          <a:xfrm>
            <a:off x="609600" y="914400"/>
            <a:ext cx="5042520" cy="1578496"/>
          </a:xfrm>
          <a:extLs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p>
            <a:pPr algn="ctr" eaLnBrk="1" hangingPunct="1"/>
            <a:r>
              <a:rPr lang="ar-EG" sz="5400" dirty="0" smtClean="0">
                <a:solidFill>
                  <a:srgbClr val="4D4D4D"/>
                </a:solidFill>
              </a:rPr>
              <a:t>نلقاكم فى دورات اخرى</a:t>
            </a:r>
            <a:endParaRPr lang="ru-RU" sz="5400" dirty="0" smtClean="0">
              <a:solidFill>
                <a:srgbClr val="4D4D4D"/>
              </a:solidFill>
            </a:endParaRPr>
          </a:p>
        </p:txBody>
      </p:sp>
    </p:spTree>
    <p:extLst>
      <p:ext uri="{BB962C8B-B14F-4D97-AF65-F5344CB8AC3E}">
        <p14:creationId xmlns:p14="http://schemas.microsoft.com/office/powerpoint/2010/main" val="424922609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descr="FD1DDF730CE4456e89755B07FE1653D0# #Rectangle 13"/>
          <p:cNvSpPr>
            <a:spLocks noChangeArrowheads="1"/>
          </p:cNvSpPr>
          <p:nvPr/>
        </p:nvSpPr>
        <p:spPr bwMode="auto">
          <a:xfrm>
            <a:off x="4867841" y="1657027"/>
            <a:ext cx="319507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rtl="0"/>
            <a:endParaRPr lang="zh-CN" altLang="en-US" sz="1600">
              <a:solidFill>
                <a:schemeClr val="bg1"/>
              </a:solidFill>
              <a:latin typeface="Microsoft YaHei" pitchFamily="34" charset="-122"/>
              <a:ea typeface="Microsoft YaHei" pitchFamily="34" charset="-122"/>
            </a:endParaRPr>
          </a:p>
        </p:txBody>
      </p:sp>
      <p:sp>
        <p:nvSpPr>
          <p:cNvPr id="3" name="Rectangle 2"/>
          <p:cNvSpPr/>
          <p:nvPr/>
        </p:nvSpPr>
        <p:spPr bwMode="auto">
          <a:xfrm>
            <a:off x="5724128" y="186904"/>
            <a:ext cx="3419872" cy="648072"/>
          </a:xfrm>
          <a:prstGeom prst="rect">
            <a:avLst/>
          </a:prstGeom>
          <a:ln/>
          <a:extLst/>
        </p:spPr>
        <p:style>
          <a:lnRef idx="3">
            <a:schemeClr val="lt1"/>
          </a:lnRef>
          <a:fillRef idx="1">
            <a:schemeClr val="accent5"/>
          </a:fillRef>
          <a:effectRef idx="1">
            <a:schemeClr val="accent5"/>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EG" sz="3200" b="1" dirty="0">
                <a:solidFill>
                  <a:srgbClr val="7030A0"/>
                </a:solidFill>
                <a:latin typeface="Arial" charset="0"/>
              </a:rPr>
              <a:t>تعريف الإدارة</a:t>
            </a:r>
            <a:endParaRPr kumimoji="0" lang="ar-EG" sz="3200" b="1" i="0" u="none" strike="noStrike" cap="none" normalizeH="0" baseline="0" dirty="0" smtClean="0">
              <a:ln>
                <a:noFill/>
              </a:ln>
              <a:solidFill>
                <a:srgbClr val="7030A0"/>
              </a:solidFill>
              <a:effectLst/>
              <a:latin typeface="Arial" charset="0"/>
            </a:endParaRPr>
          </a:p>
        </p:txBody>
      </p:sp>
      <p:sp>
        <p:nvSpPr>
          <p:cNvPr id="12" name="Freeform 11"/>
          <p:cNvSpPr/>
          <p:nvPr/>
        </p:nvSpPr>
        <p:spPr>
          <a:xfrm>
            <a:off x="1525785" y="1484784"/>
            <a:ext cx="1791890" cy="1791890"/>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spcFirstLastPara="0" vert="horz" wrap="square" lIns="361030" tIns="297976" rIns="361030" bIns="297976" numCol="1" spcCol="1270" anchor="ctr" anchorCtr="0">
            <a:noAutofit/>
          </a:bodyPr>
          <a:lstStyle/>
          <a:p>
            <a:pPr lvl="0" algn="ctr" defTabSz="1244600" rtl="1">
              <a:lnSpc>
                <a:spcPct val="90000"/>
              </a:lnSpc>
              <a:spcBef>
                <a:spcPct val="0"/>
              </a:spcBef>
              <a:spcAft>
                <a:spcPct val="35000"/>
              </a:spcAft>
            </a:pPr>
            <a:r>
              <a:rPr lang="ar-SA" sz="2800" b="1" kern="1200" dirty="0" smtClean="0">
                <a:solidFill>
                  <a:srgbClr val="002060"/>
                </a:solidFill>
                <a:latin typeface="Simplified Arabic" panose="02020603050405020304" pitchFamily="18" charset="-78"/>
                <a:cs typeface="Simplified Arabic" panose="02020603050405020304" pitchFamily="18" charset="-78"/>
              </a:rPr>
              <a:t>الرقابة </a:t>
            </a:r>
            <a:endParaRPr lang="ar-EG" sz="2800" b="1" kern="1200" dirty="0">
              <a:solidFill>
                <a:srgbClr val="002060"/>
              </a:solidFill>
              <a:latin typeface="Simplified Arabic" panose="02020603050405020304" pitchFamily="18" charset="-78"/>
              <a:cs typeface="Simplified Arabic" panose="02020603050405020304" pitchFamily="18" charset="-78"/>
            </a:endParaRPr>
          </a:p>
        </p:txBody>
      </p:sp>
      <p:sp>
        <p:nvSpPr>
          <p:cNvPr id="13" name="Freeform 12"/>
          <p:cNvSpPr/>
          <p:nvPr/>
        </p:nvSpPr>
        <p:spPr>
          <a:xfrm>
            <a:off x="2959298" y="1484784"/>
            <a:ext cx="1791890" cy="1791890"/>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p:spPr>
        <p:style>
          <a:lnRef idx="2">
            <a:schemeClr val="lt1">
              <a:hueOff val="0"/>
              <a:satOff val="0"/>
              <a:lumOff val="0"/>
              <a:alphaOff val="0"/>
            </a:schemeClr>
          </a:lnRef>
          <a:fillRef idx="1">
            <a:schemeClr val="accent5">
              <a:alpha val="50000"/>
              <a:hueOff val="-6494362"/>
              <a:satOff val="-6398"/>
              <a:lumOff val="-11438"/>
              <a:alphaOff val="0"/>
            </a:schemeClr>
          </a:fillRef>
          <a:effectRef idx="0">
            <a:schemeClr val="accent5">
              <a:alpha val="50000"/>
              <a:hueOff val="-6494362"/>
              <a:satOff val="-6398"/>
              <a:lumOff val="-11438"/>
              <a:alphaOff val="0"/>
            </a:schemeClr>
          </a:effectRef>
          <a:fontRef idx="minor">
            <a:schemeClr val="tx1"/>
          </a:fontRef>
        </p:style>
        <p:txBody>
          <a:bodyPr spcFirstLastPara="0" vert="horz" wrap="square" lIns="361030" tIns="297976" rIns="361030" bIns="297976" numCol="1" spcCol="1270" anchor="ctr" anchorCtr="0">
            <a:noAutofit/>
          </a:bodyPr>
          <a:lstStyle/>
          <a:p>
            <a:pPr lvl="0" algn="ctr" defTabSz="1244600" rtl="1">
              <a:lnSpc>
                <a:spcPct val="90000"/>
              </a:lnSpc>
              <a:spcBef>
                <a:spcPct val="0"/>
              </a:spcBef>
              <a:spcAft>
                <a:spcPct val="35000"/>
              </a:spcAft>
            </a:pPr>
            <a:r>
              <a:rPr lang="ar-SA" sz="2800" b="1" kern="1200" dirty="0" smtClean="0">
                <a:solidFill>
                  <a:srgbClr val="002060"/>
                </a:solidFill>
                <a:latin typeface="Simplified Arabic" panose="02020603050405020304" pitchFamily="18" charset="-78"/>
                <a:cs typeface="Simplified Arabic" panose="02020603050405020304" pitchFamily="18" charset="-78"/>
              </a:rPr>
              <a:t>القيادة </a:t>
            </a:r>
            <a:endParaRPr lang="ar-EG" sz="2800" b="1" kern="1200" dirty="0">
              <a:solidFill>
                <a:srgbClr val="002060"/>
              </a:solidFill>
              <a:latin typeface="Simplified Arabic" panose="02020603050405020304" pitchFamily="18" charset="-78"/>
              <a:cs typeface="Simplified Arabic" panose="02020603050405020304" pitchFamily="18" charset="-78"/>
            </a:endParaRPr>
          </a:p>
        </p:txBody>
      </p:sp>
      <p:sp>
        <p:nvSpPr>
          <p:cNvPr id="14" name="Freeform 13"/>
          <p:cNvSpPr/>
          <p:nvPr/>
        </p:nvSpPr>
        <p:spPr>
          <a:xfrm>
            <a:off x="4392810" y="1484784"/>
            <a:ext cx="1791890" cy="1791890"/>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p:spPr>
        <p:style>
          <a:lnRef idx="2">
            <a:schemeClr val="lt1">
              <a:hueOff val="0"/>
              <a:satOff val="0"/>
              <a:lumOff val="0"/>
              <a:alphaOff val="0"/>
            </a:schemeClr>
          </a:lnRef>
          <a:fillRef idx="1">
            <a:schemeClr val="accent5">
              <a:alpha val="50000"/>
              <a:hueOff val="-12988724"/>
              <a:satOff val="-12797"/>
              <a:lumOff val="-22877"/>
              <a:alphaOff val="0"/>
            </a:schemeClr>
          </a:fillRef>
          <a:effectRef idx="0">
            <a:schemeClr val="accent5">
              <a:alpha val="50000"/>
              <a:hueOff val="-12988724"/>
              <a:satOff val="-12797"/>
              <a:lumOff val="-22877"/>
              <a:alphaOff val="0"/>
            </a:schemeClr>
          </a:effectRef>
          <a:fontRef idx="minor">
            <a:schemeClr val="tx1"/>
          </a:fontRef>
        </p:style>
        <p:txBody>
          <a:bodyPr spcFirstLastPara="0" vert="horz" wrap="square" lIns="361030" tIns="297976" rIns="361030" bIns="297976" numCol="1" spcCol="1270" anchor="ctr" anchorCtr="0">
            <a:noAutofit/>
          </a:bodyPr>
          <a:lstStyle/>
          <a:p>
            <a:pPr lvl="0" algn="ctr" defTabSz="1244600" rtl="1">
              <a:lnSpc>
                <a:spcPct val="90000"/>
              </a:lnSpc>
              <a:spcBef>
                <a:spcPct val="0"/>
              </a:spcBef>
              <a:spcAft>
                <a:spcPct val="35000"/>
              </a:spcAft>
            </a:pPr>
            <a:r>
              <a:rPr lang="ar-SA" sz="2800" b="1" kern="1200" dirty="0" smtClean="0">
                <a:solidFill>
                  <a:srgbClr val="002060"/>
                </a:solidFill>
                <a:latin typeface="Simplified Arabic" panose="02020603050405020304" pitchFamily="18" charset="-78"/>
                <a:cs typeface="Simplified Arabic" panose="02020603050405020304" pitchFamily="18" charset="-78"/>
              </a:rPr>
              <a:t>التنظيم </a:t>
            </a:r>
            <a:endParaRPr lang="ar-EG" sz="2800" b="1" kern="1200" dirty="0">
              <a:solidFill>
                <a:srgbClr val="002060"/>
              </a:solidFill>
              <a:latin typeface="Simplified Arabic" panose="02020603050405020304" pitchFamily="18" charset="-78"/>
              <a:cs typeface="Simplified Arabic" panose="02020603050405020304" pitchFamily="18" charset="-78"/>
            </a:endParaRPr>
          </a:p>
        </p:txBody>
      </p:sp>
      <p:sp>
        <p:nvSpPr>
          <p:cNvPr id="15" name="Freeform 14"/>
          <p:cNvSpPr/>
          <p:nvPr/>
        </p:nvSpPr>
        <p:spPr>
          <a:xfrm>
            <a:off x="5826323" y="1484784"/>
            <a:ext cx="1791890" cy="1791890"/>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p:spPr>
        <p:style>
          <a:lnRef idx="2">
            <a:schemeClr val="lt1">
              <a:hueOff val="0"/>
              <a:satOff val="0"/>
              <a:lumOff val="0"/>
              <a:alphaOff val="0"/>
            </a:schemeClr>
          </a:lnRef>
          <a:fillRef idx="1">
            <a:schemeClr val="accent5">
              <a:alpha val="50000"/>
              <a:hueOff val="-19483085"/>
              <a:satOff val="-19195"/>
              <a:lumOff val="-34315"/>
              <a:alphaOff val="0"/>
            </a:schemeClr>
          </a:fillRef>
          <a:effectRef idx="0">
            <a:schemeClr val="accent5">
              <a:alpha val="50000"/>
              <a:hueOff val="-19483085"/>
              <a:satOff val="-19195"/>
              <a:lumOff val="-34315"/>
              <a:alphaOff val="0"/>
            </a:schemeClr>
          </a:effectRef>
          <a:fontRef idx="minor">
            <a:schemeClr val="tx1"/>
          </a:fontRef>
        </p:style>
        <p:txBody>
          <a:bodyPr spcFirstLastPara="0" vert="horz" wrap="square" lIns="361030" tIns="297976" rIns="361030" bIns="297976" numCol="1" spcCol="1270" anchor="ctr" anchorCtr="0">
            <a:noAutofit/>
          </a:bodyPr>
          <a:lstStyle/>
          <a:p>
            <a:pPr lvl="0" algn="ctr" defTabSz="1244600" rtl="1">
              <a:lnSpc>
                <a:spcPct val="90000"/>
              </a:lnSpc>
              <a:spcBef>
                <a:spcPct val="0"/>
              </a:spcBef>
              <a:spcAft>
                <a:spcPct val="35000"/>
              </a:spcAft>
            </a:pPr>
            <a:r>
              <a:rPr lang="ar-SA" sz="2800" b="1" kern="1200" dirty="0" smtClean="0">
                <a:solidFill>
                  <a:srgbClr val="002060"/>
                </a:solidFill>
                <a:latin typeface="Simplified Arabic" panose="02020603050405020304" pitchFamily="18" charset="-78"/>
                <a:cs typeface="Simplified Arabic" panose="02020603050405020304" pitchFamily="18" charset="-78"/>
              </a:rPr>
              <a:t>التخطيط </a:t>
            </a:r>
            <a:endParaRPr lang="ar-EG" sz="2800" b="1" kern="1200" dirty="0">
              <a:solidFill>
                <a:srgbClr val="002060"/>
              </a:solidFill>
              <a:latin typeface="Simplified Arabic" panose="02020603050405020304" pitchFamily="18" charset="-78"/>
              <a:cs typeface="Simplified Arabic" panose="02020603050405020304" pitchFamily="18" charset="-78"/>
            </a:endParaRPr>
          </a:p>
        </p:txBody>
      </p:sp>
      <p:pic>
        <p:nvPicPr>
          <p:cNvPr id="16" name="Picture 15"/>
          <p:cNvPicPr>
            <a:picLocks noChangeAspect="1"/>
          </p:cNvPicPr>
          <p:nvPr/>
        </p:nvPicPr>
        <p:blipFill>
          <a:blip r:embed="rId3"/>
          <a:stretch>
            <a:fillRect/>
          </a:stretch>
        </p:blipFill>
        <p:spPr>
          <a:xfrm>
            <a:off x="1491194" y="3424335"/>
            <a:ext cx="6151397" cy="2450804"/>
          </a:xfrm>
          <a:prstGeom prst="rect">
            <a:avLst/>
          </a:prstGeom>
        </p:spPr>
      </p:pic>
    </p:spTree>
    <p:extLst>
      <p:ext uri="{BB962C8B-B14F-4D97-AF65-F5344CB8AC3E}">
        <p14:creationId xmlns:p14="http://schemas.microsoft.com/office/powerpoint/2010/main" val="152349609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80">
                                          <p:stCondLst>
                                            <p:cond delay="0"/>
                                          </p:stCondLst>
                                        </p:cTn>
                                        <p:tgtEl>
                                          <p:spTgt spid="14"/>
                                        </p:tgtEl>
                                      </p:cBhvr>
                                    </p:animEffect>
                                    <p:anim calcmode="lin" valueType="num">
                                      <p:cBhvr>
                                        <p:cTn id="2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1" dur="26">
                                          <p:stCondLst>
                                            <p:cond delay="650"/>
                                          </p:stCondLst>
                                        </p:cTn>
                                        <p:tgtEl>
                                          <p:spTgt spid="14"/>
                                        </p:tgtEl>
                                      </p:cBhvr>
                                      <p:to x="100000" y="60000"/>
                                    </p:animScale>
                                    <p:animScale>
                                      <p:cBhvr>
                                        <p:cTn id="32" dur="166" decel="50000">
                                          <p:stCondLst>
                                            <p:cond delay="676"/>
                                          </p:stCondLst>
                                        </p:cTn>
                                        <p:tgtEl>
                                          <p:spTgt spid="14"/>
                                        </p:tgtEl>
                                      </p:cBhvr>
                                      <p:to x="100000" y="100000"/>
                                    </p:animScale>
                                    <p:animScale>
                                      <p:cBhvr>
                                        <p:cTn id="33" dur="26">
                                          <p:stCondLst>
                                            <p:cond delay="1312"/>
                                          </p:stCondLst>
                                        </p:cTn>
                                        <p:tgtEl>
                                          <p:spTgt spid="14"/>
                                        </p:tgtEl>
                                      </p:cBhvr>
                                      <p:to x="100000" y="80000"/>
                                    </p:animScale>
                                    <p:animScale>
                                      <p:cBhvr>
                                        <p:cTn id="34" dur="166" decel="50000">
                                          <p:stCondLst>
                                            <p:cond delay="1338"/>
                                          </p:stCondLst>
                                        </p:cTn>
                                        <p:tgtEl>
                                          <p:spTgt spid="14"/>
                                        </p:tgtEl>
                                      </p:cBhvr>
                                      <p:to x="100000" y="100000"/>
                                    </p:animScale>
                                    <p:animScale>
                                      <p:cBhvr>
                                        <p:cTn id="35" dur="26">
                                          <p:stCondLst>
                                            <p:cond delay="1642"/>
                                          </p:stCondLst>
                                        </p:cTn>
                                        <p:tgtEl>
                                          <p:spTgt spid="14"/>
                                        </p:tgtEl>
                                      </p:cBhvr>
                                      <p:to x="100000" y="90000"/>
                                    </p:animScale>
                                    <p:animScale>
                                      <p:cBhvr>
                                        <p:cTn id="36" dur="166" decel="50000">
                                          <p:stCondLst>
                                            <p:cond delay="1668"/>
                                          </p:stCondLst>
                                        </p:cTn>
                                        <p:tgtEl>
                                          <p:spTgt spid="14"/>
                                        </p:tgtEl>
                                      </p:cBhvr>
                                      <p:to x="100000" y="100000"/>
                                    </p:animScale>
                                    <p:animScale>
                                      <p:cBhvr>
                                        <p:cTn id="37" dur="26">
                                          <p:stCondLst>
                                            <p:cond delay="1808"/>
                                          </p:stCondLst>
                                        </p:cTn>
                                        <p:tgtEl>
                                          <p:spTgt spid="14"/>
                                        </p:tgtEl>
                                      </p:cBhvr>
                                      <p:to x="100000" y="95000"/>
                                    </p:animScale>
                                    <p:animScale>
                                      <p:cBhvr>
                                        <p:cTn id="38" dur="166" decel="50000">
                                          <p:stCondLst>
                                            <p:cond delay="1834"/>
                                          </p:stCondLst>
                                        </p:cTn>
                                        <p:tgtEl>
                                          <p:spTgt spid="1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80">
                                          <p:stCondLst>
                                            <p:cond delay="0"/>
                                          </p:stCondLst>
                                        </p:cTn>
                                        <p:tgtEl>
                                          <p:spTgt spid="13"/>
                                        </p:tgtEl>
                                      </p:cBhvr>
                                    </p:animEffect>
                                    <p:anim calcmode="lin" valueType="num">
                                      <p:cBhvr>
                                        <p:cTn id="4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9" dur="26">
                                          <p:stCondLst>
                                            <p:cond delay="650"/>
                                          </p:stCondLst>
                                        </p:cTn>
                                        <p:tgtEl>
                                          <p:spTgt spid="13"/>
                                        </p:tgtEl>
                                      </p:cBhvr>
                                      <p:to x="100000" y="60000"/>
                                    </p:animScale>
                                    <p:animScale>
                                      <p:cBhvr>
                                        <p:cTn id="50" dur="166" decel="50000">
                                          <p:stCondLst>
                                            <p:cond delay="676"/>
                                          </p:stCondLst>
                                        </p:cTn>
                                        <p:tgtEl>
                                          <p:spTgt spid="13"/>
                                        </p:tgtEl>
                                      </p:cBhvr>
                                      <p:to x="100000" y="100000"/>
                                    </p:animScale>
                                    <p:animScale>
                                      <p:cBhvr>
                                        <p:cTn id="51" dur="26">
                                          <p:stCondLst>
                                            <p:cond delay="1312"/>
                                          </p:stCondLst>
                                        </p:cTn>
                                        <p:tgtEl>
                                          <p:spTgt spid="13"/>
                                        </p:tgtEl>
                                      </p:cBhvr>
                                      <p:to x="100000" y="80000"/>
                                    </p:animScale>
                                    <p:animScale>
                                      <p:cBhvr>
                                        <p:cTn id="52" dur="166" decel="50000">
                                          <p:stCondLst>
                                            <p:cond delay="1338"/>
                                          </p:stCondLst>
                                        </p:cTn>
                                        <p:tgtEl>
                                          <p:spTgt spid="13"/>
                                        </p:tgtEl>
                                      </p:cBhvr>
                                      <p:to x="100000" y="100000"/>
                                    </p:animScale>
                                    <p:animScale>
                                      <p:cBhvr>
                                        <p:cTn id="53" dur="26">
                                          <p:stCondLst>
                                            <p:cond delay="1642"/>
                                          </p:stCondLst>
                                        </p:cTn>
                                        <p:tgtEl>
                                          <p:spTgt spid="13"/>
                                        </p:tgtEl>
                                      </p:cBhvr>
                                      <p:to x="100000" y="90000"/>
                                    </p:animScale>
                                    <p:animScale>
                                      <p:cBhvr>
                                        <p:cTn id="54" dur="166" decel="50000">
                                          <p:stCondLst>
                                            <p:cond delay="1668"/>
                                          </p:stCondLst>
                                        </p:cTn>
                                        <p:tgtEl>
                                          <p:spTgt spid="13"/>
                                        </p:tgtEl>
                                      </p:cBhvr>
                                      <p:to x="100000" y="100000"/>
                                    </p:animScale>
                                    <p:animScale>
                                      <p:cBhvr>
                                        <p:cTn id="55" dur="26">
                                          <p:stCondLst>
                                            <p:cond delay="1808"/>
                                          </p:stCondLst>
                                        </p:cTn>
                                        <p:tgtEl>
                                          <p:spTgt spid="13"/>
                                        </p:tgtEl>
                                      </p:cBhvr>
                                      <p:to x="100000" y="95000"/>
                                    </p:animScale>
                                    <p:animScale>
                                      <p:cBhvr>
                                        <p:cTn id="56" dur="166" decel="50000">
                                          <p:stCondLst>
                                            <p:cond delay="1834"/>
                                          </p:stCondLst>
                                        </p:cTn>
                                        <p:tgtEl>
                                          <p:spTgt spid="13"/>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down)">
                                      <p:cBhvr>
                                        <p:cTn id="61" dur="580">
                                          <p:stCondLst>
                                            <p:cond delay="0"/>
                                          </p:stCondLst>
                                        </p:cTn>
                                        <p:tgtEl>
                                          <p:spTgt spid="12"/>
                                        </p:tgtEl>
                                      </p:cBhvr>
                                    </p:animEffect>
                                    <p:anim calcmode="lin" valueType="num">
                                      <p:cBhvr>
                                        <p:cTn id="6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7" dur="26">
                                          <p:stCondLst>
                                            <p:cond delay="650"/>
                                          </p:stCondLst>
                                        </p:cTn>
                                        <p:tgtEl>
                                          <p:spTgt spid="12"/>
                                        </p:tgtEl>
                                      </p:cBhvr>
                                      <p:to x="100000" y="60000"/>
                                    </p:animScale>
                                    <p:animScale>
                                      <p:cBhvr>
                                        <p:cTn id="68" dur="166" decel="50000">
                                          <p:stCondLst>
                                            <p:cond delay="676"/>
                                          </p:stCondLst>
                                        </p:cTn>
                                        <p:tgtEl>
                                          <p:spTgt spid="12"/>
                                        </p:tgtEl>
                                      </p:cBhvr>
                                      <p:to x="100000" y="100000"/>
                                    </p:animScale>
                                    <p:animScale>
                                      <p:cBhvr>
                                        <p:cTn id="69" dur="26">
                                          <p:stCondLst>
                                            <p:cond delay="1312"/>
                                          </p:stCondLst>
                                        </p:cTn>
                                        <p:tgtEl>
                                          <p:spTgt spid="12"/>
                                        </p:tgtEl>
                                      </p:cBhvr>
                                      <p:to x="100000" y="80000"/>
                                    </p:animScale>
                                    <p:animScale>
                                      <p:cBhvr>
                                        <p:cTn id="70" dur="166" decel="50000">
                                          <p:stCondLst>
                                            <p:cond delay="1338"/>
                                          </p:stCondLst>
                                        </p:cTn>
                                        <p:tgtEl>
                                          <p:spTgt spid="12"/>
                                        </p:tgtEl>
                                      </p:cBhvr>
                                      <p:to x="100000" y="100000"/>
                                    </p:animScale>
                                    <p:animScale>
                                      <p:cBhvr>
                                        <p:cTn id="71" dur="26">
                                          <p:stCondLst>
                                            <p:cond delay="1642"/>
                                          </p:stCondLst>
                                        </p:cTn>
                                        <p:tgtEl>
                                          <p:spTgt spid="12"/>
                                        </p:tgtEl>
                                      </p:cBhvr>
                                      <p:to x="100000" y="90000"/>
                                    </p:animScale>
                                    <p:animScale>
                                      <p:cBhvr>
                                        <p:cTn id="72" dur="166" decel="50000">
                                          <p:stCondLst>
                                            <p:cond delay="1668"/>
                                          </p:stCondLst>
                                        </p:cTn>
                                        <p:tgtEl>
                                          <p:spTgt spid="12"/>
                                        </p:tgtEl>
                                      </p:cBhvr>
                                      <p:to x="100000" y="100000"/>
                                    </p:animScale>
                                    <p:animScale>
                                      <p:cBhvr>
                                        <p:cTn id="73" dur="26">
                                          <p:stCondLst>
                                            <p:cond delay="1808"/>
                                          </p:stCondLst>
                                        </p:cTn>
                                        <p:tgtEl>
                                          <p:spTgt spid="12"/>
                                        </p:tgtEl>
                                      </p:cBhvr>
                                      <p:to x="100000" y="95000"/>
                                    </p:animScale>
                                    <p:animScale>
                                      <p:cBhvr>
                                        <p:cTn id="74"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bwMode="auto">
          <a:xfrm>
            <a:off x="755576" y="3746069"/>
            <a:ext cx="7738742" cy="1699155"/>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ar-EG" sz="2800" b="0" i="0" u="none" strike="noStrike" cap="none" normalizeH="0" baseline="0" dirty="0" smtClean="0">
              <a:ln>
                <a:noFill/>
              </a:ln>
              <a:solidFill>
                <a:schemeClr val="tx1"/>
              </a:solidFill>
              <a:effectLst/>
              <a:latin typeface="Arial" charset="0"/>
            </a:endParaRPr>
          </a:p>
        </p:txBody>
      </p:sp>
      <p:sp>
        <p:nvSpPr>
          <p:cNvPr id="4" name="TextBox 3"/>
          <p:cNvSpPr txBox="1"/>
          <p:nvPr/>
        </p:nvSpPr>
        <p:spPr>
          <a:xfrm>
            <a:off x="755576" y="3875564"/>
            <a:ext cx="7738742" cy="1569660"/>
          </a:xfrm>
          <a:prstGeom prst="rect">
            <a:avLst/>
          </a:prstGeom>
          <a:noFill/>
        </p:spPr>
        <p:txBody>
          <a:bodyPr wrap="square" rtlCol="1">
            <a:spAutoFit/>
          </a:bodyPr>
          <a:lstStyle/>
          <a:p>
            <a:pPr rtl="1"/>
            <a:r>
              <a:rPr lang="ar-SA" sz="2400" b="1" dirty="0">
                <a:solidFill>
                  <a:schemeClr val="bg2"/>
                </a:solidFill>
                <a:latin typeface="Simplified Arabic" panose="02020603050405020304" pitchFamily="18" charset="-78"/>
                <a:cs typeface="Simplified Arabic" panose="02020603050405020304" pitchFamily="18" charset="-78"/>
              </a:rPr>
              <a:t>تحديد الاهداف وتقرير كيفية الوصول اليها التنظيم: ترتيب الوظائف والموارد الاخرى لإنجاز العمل قيادة الآخرين: تحميس الناس للعمل بجدية لتحقيق اعلى الاداء الرقابة: قياس الاداء واتخاذ التصرف العلاجى للتأكد من الوصول للنتائج المرغوبة عمليات الادارة </a:t>
            </a:r>
            <a:endParaRPr lang="ar-EG" sz="2400" dirty="0">
              <a:solidFill>
                <a:schemeClr val="bg2"/>
              </a:solidFill>
              <a:latin typeface="Simplified Arabic" panose="02020603050405020304" pitchFamily="18" charset="-78"/>
              <a:cs typeface="Simplified Arabic" panose="02020603050405020304" pitchFamily="18" charset="-78"/>
            </a:endParaRPr>
          </a:p>
        </p:txBody>
      </p:sp>
      <p:sp>
        <p:nvSpPr>
          <p:cNvPr id="6" name="Round Diagonal Corner Rectangle 5"/>
          <p:cNvSpPr/>
          <p:nvPr/>
        </p:nvSpPr>
        <p:spPr bwMode="auto">
          <a:xfrm>
            <a:off x="2339752" y="321883"/>
            <a:ext cx="4752528" cy="864096"/>
          </a:xfrm>
          <a:prstGeom prst="round2DiagRect">
            <a:avLst/>
          </a:prstGeom>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3200" b="1" dirty="0">
                <a:solidFill>
                  <a:srgbClr val="002060"/>
                </a:solidFill>
                <a:latin typeface="Simplified Arabic" panose="02020603050405020304" pitchFamily="18" charset="-78"/>
                <a:cs typeface="Simplified Arabic" panose="02020603050405020304" pitchFamily="18" charset="-78"/>
              </a:rPr>
              <a:t>التخطيط</a:t>
            </a:r>
            <a:endParaRPr kumimoji="0" lang="ar-EG" sz="32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pic>
        <p:nvPicPr>
          <p:cNvPr id="7" name="Picture 6"/>
          <p:cNvPicPr>
            <a:picLocks noChangeAspect="1"/>
          </p:cNvPicPr>
          <p:nvPr/>
        </p:nvPicPr>
        <p:blipFill>
          <a:blip r:embed="rId3"/>
          <a:stretch>
            <a:fillRect/>
          </a:stretch>
        </p:blipFill>
        <p:spPr>
          <a:xfrm>
            <a:off x="2334590" y="1546120"/>
            <a:ext cx="4752530" cy="1851267"/>
          </a:xfrm>
          <a:prstGeom prst="rect">
            <a:avLst/>
          </a:prstGeom>
        </p:spPr>
      </p:pic>
      <p:sp>
        <p:nvSpPr>
          <p:cNvPr id="8" name="Oval 7"/>
          <p:cNvSpPr/>
          <p:nvPr/>
        </p:nvSpPr>
        <p:spPr bwMode="auto">
          <a:xfrm>
            <a:off x="7236296" y="321883"/>
            <a:ext cx="936104" cy="864096"/>
          </a:xfrm>
          <a:prstGeom prst="ellips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ar-EG" sz="3200" b="1" dirty="0">
                <a:solidFill>
                  <a:srgbClr val="002060"/>
                </a:solidFill>
                <a:latin typeface="Simplified Arabic" panose="02020603050405020304" pitchFamily="18" charset="-78"/>
                <a:cs typeface="Simplified Arabic" panose="02020603050405020304" pitchFamily="18" charset="-78"/>
              </a:rPr>
              <a:t>1</a:t>
            </a:r>
          </a:p>
        </p:txBody>
      </p:sp>
    </p:spTree>
    <p:extLst>
      <p:ext uri="{BB962C8B-B14F-4D97-AF65-F5344CB8AC3E}">
        <p14:creationId xmlns:p14="http://schemas.microsoft.com/office/powerpoint/2010/main" val="59638906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bwMode="auto">
          <a:xfrm>
            <a:off x="590872" y="260648"/>
            <a:ext cx="8229600" cy="774700"/>
          </a:xfrm>
          <a:prstGeom prst="rect">
            <a:avLst/>
          </a:prstGeom>
          <a:noFill/>
          <a:ln>
            <a:noFill/>
          </a:ln>
          <a:effectLst>
            <a:outerShdw dist="38100" dir="2700000" algn="ctr" rotWithShape="0">
              <a:srgbClr val="000000">
                <a:alpha val="37999"/>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Microsoft Sans Serif" pitchFamily="34" charset="0"/>
              </a:defRPr>
            </a:lvl2pPr>
            <a:lvl3pPr algn="l" rtl="1" eaLnBrk="1" fontAlgn="base" hangingPunct="1">
              <a:spcBef>
                <a:spcPct val="0"/>
              </a:spcBef>
              <a:spcAft>
                <a:spcPct val="0"/>
              </a:spcAft>
              <a:defRPr sz="4400">
                <a:solidFill>
                  <a:schemeClr val="tx1"/>
                </a:solidFill>
                <a:latin typeface="Microsoft Sans Serif" pitchFamily="34" charset="0"/>
              </a:defRPr>
            </a:lvl3pPr>
            <a:lvl4pPr algn="l" rtl="1" eaLnBrk="1" fontAlgn="base" hangingPunct="1">
              <a:spcBef>
                <a:spcPct val="0"/>
              </a:spcBef>
              <a:spcAft>
                <a:spcPct val="0"/>
              </a:spcAft>
              <a:defRPr sz="4400">
                <a:solidFill>
                  <a:schemeClr val="tx1"/>
                </a:solidFill>
                <a:latin typeface="Microsoft Sans Serif" pitchFamily="34" charset="0"/>
              </a:defRPr>
            </a:lvl4pPr>
            <a:lvl5pPr algn="l" rtl="1" eaLnBrk="1" fontAlgn="base" hangingPunct="1">
              <a:spcBef>
                <a:spcPct val="0"/>
              </a:spcBef>
              <a:spcAft>
                <a:spcPct val="0"/>
              </a:spcAft>
              <a:defRPr sz="4400">
                <a:solidFill>
                  <a:schemeClr val="tx1"/>
                </a:solidFill>
                <a:latin typeface="Microsoft Sans Serif" pitchFamily="34" charset="0"/>
              </a:defRPr>
            </a:lvl5pPr>
            <a:lvl6pPr marL="457200" algn="l" rtl="1" eaLnBrk="1" fontAlgn="base" hangingPunct="1">
              <a:spcBef>
                <a:spcPct val="0"/>
              </a:spcBef>
              <a:spcAft>
                <a:spcPct val="0"/>
              </a:spcAft>
              <a:defRPr sz="4400">
                <a:solidFill>
                  <a:schemeClr val="tx1"/>
                </a:solidFill>
                <a:latin typeface="Microsoft Sans Serif" pitchFamily="34" charset="0"/>
              </a:defRPr>
            </a:lvl6pPr>
            <a:lvl7pPr marL="914400" algn="l" rtl="1" eaLnBrk="1" fontAlgn="base" hangingPunct="1">
              <a:spcBef>
                <a:spcPct val="0"/>
              </a:spcBef>
              <a:spcAft>
                <a:spcPct val="0"/>
              </a:spcAft>
              <a:defRPr sz="4400">
                <a:solidFill>
                  <a:schemeClr val="tx1"/>
                </a:solidFill>
                <a:latin typeface="Microsoft Sans Serif" pitchFamily="34" charset="0"/>
              </a:defRPr>
            </a:lvl7pPr>
            <a:lvl8pPr marL="1371600" algn="l" rtl="1" eaLnBrk="1" fontAlgn="base" hangingPunct="1">
              <a:spcBef>
                <a:spcPct val="0"/>
              </a:spcBef>
              <a:spcAft>
                <a:spcPct val="0"/>
              </a:spcAft>
              <a:defRPr sz="4400">
                <a:solidFill>
                  <a:schemeClr val="tx1"/>
                </a:solidFill>
                <a:latin typeface="Microsoft Sans Serif" pitchFamily="34" charset="0"/>
              </a:defRPr>
            </a:lvl8pPr>
            <a:lvl9pPr marL="1828800" algn="l" rtl="1" eaLnBrk="1" fontAlgn="base" hangingPunct="1">
              <a:spcBef>
                <a:spcPct val="0"/>
              </a:spcBef>
              <a:spcAft>
                <a:spcPct val="0"/>
              </a:spcAft>
              <a:defRPr sz="4400">
                <a:solidFill>
                  <a:schemeClr val="tx1"/>
                </a:solidFill>
                <a:latin typeface="Microsoft Sans Serif" pitchFamily="34" charset="0"/>
              </a:defRPr>
            </a:lvl9pPr>
          </a:lstStyle>
          <a:p>
            <a:pPr algn="ctr"/>
            <a:r>
              <a:rPr lang="ar-EG" altLang="zh-CN" sz="3200" b="1" dirty="0">
                <a:solidFill>
                  <a:schemeClr val="accent2"/>
                </a:solidFill>
              </a:rPr>
              <a:t>خصائص التخطيط</a:t>
            </a:r>
            <a:endParaRPr lang="zh-CN" altLang="en-US" sz="3200" b="1" dirty="0">
              <a:solidFill>
                <a:schemeClr val="accent2"/>
              </a:solidFill>
            </a:endParaRPr>
          </a:p>
        </p:txBody>
      </p:sp>
      <p:sp>
        <p:nvSpPr>
          <p:cNvPr id="6" name="圆角矩形 4"/>
          <p:cNvSpPr>
            <a:spLocks noChangeArrowheads="1"/>
          </p:cNvSpPr>
          <p:nvPr/>
        </p:nvSpPr>
        <p:spPr bwMode="auto">
          <a:xfrm>
            <a:off x="1693914" y="1614339"/>
            <a:ext cx="6904906" cy="642938"/>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r>
              <a:rPr lang="ar-EG" altLang="zh-CN" sz="2400" b="1" dirty="0">
                <a:solidFill>
                  <a:srgbClr val="FFFFFF"/>
                </a:solidFill>
                <a:latin typeface="Simplified Arabic" panose="02020603050405020304" pitchFamily="18" charset="-78"/>
                <a:ea typeface="Arial Unicode MS" panose="020B0604020202020204" pitchFamily="34" charset="-128"/>
                <a:cs typeface="Simplified Arabic" panose="02020603050405020304" pitchFamily="18" charset="-78"/>
              </a:rPr>
              <a:t>التخطيط هادف</a:t>
            </a:r>
            <a:endParaRPr lang="zh-CN" altLang="en-US" sz="2400" b="1" dirty="0">
              <a:solidFill>
                <a:srgbClr val="FFFFFF"/>
              </a:solidFill>
              <a:latin typeface="Simplified Arabic" panose="02020603050405020304" pitchFamily="18" charset="-78"/>
              <a:ea typeface="Arial Unicode MS" panose="020B0604020202020204" pitchFamily="34" charset="-128"/>
              <a:cs typeface="Simplified Arabic" panose="02020603050405020304" pitchFamily="18" charset="-78"/>
            </a:endParaRPr>
          </a:p>
        </p:txBody>
      </p:sp>
      <p:pic>
        <p:nvPicPr>
          <p:cNvPr id="7" name="Picture 2" descr="C:\Documents and Settings\鱼不愚\桌面\3dicon1_zcool.com.cn [转换].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8037512" y="1179364"/>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p:cNvSpPr txBox="1">
            <a:spLocks noChangeArrowheads="1"/>
          </p:cNvSpPr>
          <p:nvPr/>
        </p:nvSpPr>
        <p:spPr bwMode="auto">
          <a:xfrm>
            <a:off x="8258174" y="1730228"/>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smtClean="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01</a:t>
            </a:r>
            <a:endParaRPr lang="en-US" sz="3200" b="1" dirty="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圆角矩形 8"/>
          <p:cNvSpPr>
            <a:spLocks noChangeArrowheads="1"/>
          </p:cNvSpPr>
          <p:nvPr/>
        </p:nvSpPr>
        <p:spPr bwMode="auto">
          <a:xfrm>
            <a:off x="1112145" y="2843064"/>
            <a:ext cx="6904906" cy="642938"/>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r>
              <a:rPr lang="ar-EG" altLang="zh-CN" sz="2400" b="1" dirty="0">
                <a:solidFill>
                  <a:srgbClr val="FFFFFF"/>
                </a:solidFill>
                <a:latin typeface="Simplified Arabic" panose="02020603050405020304" pitchFamily="18" charset="-78"/>
                <a:ea typeface="Arial Unicode MS" panose="020B0604020202020204" pitchFamily="34" charset="-128"/>
                <a:cs typeface="Simplified Arabic" panose="02020603050405020304" pitchFamily="18" charset="-78"/>
              </a:rPr>
              <a:t>التخطيط مرن اى يتغير مع تغير الظروف </a:t>
            </a:r>
            <a:endParaRPr lang="zh-CN" altLang="en-US" sz="2400" b="1" dirty="0">
              <a:solidFill>
                <a:srgbClr val="FFFFFF"/>
              </a:solidFill>
              <a:latin typeface="Simplified Arabic" panose="02020603050405020304" pitchFamily="18" charset="-78"/>
              <a:ea typeface="Arial Unicode MS" panose="020B0604020202020204" pitchFamily="34" charset="-128"/>
              <a:cs typeface="Simplified Arabic" panose="02020603050405020304" pitchFamily="18" charset="-78"/>
            </a:endParaRPr>
          </a:p>
        </p:txBody>
      </p:sp>
      <p:pic>
        <p:nvPicPr>
          <p:cNvPr id="10" name="Picture 2" descr="C:\Documents and Settings\鱼不愚\桌面\3dicon1_zcool.com.cn [转换].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7461448" y="2393802"/>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7682110" y="2958953"/>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smtClean="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02</a:t>
            </a:r>
            <a:endParaRPr lang="en-US" sz="3200" b="1" dirty="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 name="圆角矩形 12"/>
          <p:cNvSpPr>
            <a:spLocks noChangeArrowheads="1"/>
          </p:cNvSpPr>
          <p:nvPr/>
        </p:nvSpPr>
        <p:spPr bwMode="auto">
          <a:xfrm>
            <a:off x="590872" y="4114653"/>
            <a:ext cx="6904907" cy="642937"/>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r>
              <a:rPr lang="ar-SA" sz="2200" b="1" dirty="0">
                <a:solidFill>
                  <a:srgbClr val="FFFFFF"/>
                </a:solidFill>
                <a:latin typeface="Simplified Arabic" panose="02020603050405020304" pitchFamily="18" charset="-78"/>
                <a:ea typeface="Arial Unicode MS" panose="020B0604020202020204" pitchFamily="34" charset="-128"/>
                <a:cs typeface="Simplified Arabic" panose="02020603050405020304" pitchFamily="18" charset="-78"/>
              </a:rPr>
              <a:t>التخطيط يعتمد على المعلومات فجودة المعلومات تعنى جودة التخطيط </a:t>
            </a:r>
            <a:endParaRPr lang="zh-CN" altLang="en-US" sz="2200" b="1" dirty="0">
              <a:solidFill>
                <a:srgbClr val="FFFFFF"/>
              </a:solidFill>
              <a:latin typeface="Simplified Arabic" panose="02020603050405020304" pitchFamily="18" charset="-78"/>
              <a:ea typeface="Arial Unicode MS" panose="020B0604020202020204" pitchFamily="34" charset="-128"/>
              <a:cs typeface="Simplified Arabic" panose="02020603050405020304" pitchFamily="18" charset="-78"/>
            </a:endParaRPr>
          </a:p>
        </p:txBody>
      </p:sp>
      <p:pic>
        <p:nvPicPr>
          <p:cNvPr id="13" name="Picture 2" descr="C:\Documents and Settings\鱼不愚\桌面\3dicon1_zcool.com.cn [转换].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6957392" y="3679677"/>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4"/>
          <p:cNvSpPr txBox="1">
            <a:spLocks noChangeArrowheads="1"/>
          </p:cNvSpPr>
          <p:nvPr/>
        </p:nvSpPr>
        <p:spPr bwMode="auto">
          <a:xfrm>
            <a:off x="7178055" y="4230539"/>
            <a:ext cx="7493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smtClean="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03</a:t>
            </a:r>
            <a:endParaRPr lang="en-US" sz="3200" b="1" dirty="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 name="圆角矩形 12"/>
          <p:cNvSpPr>
            <a:spLocks noChangeArrowheads="1"/>
          </p:cNvSpPr>
          <p:nvPr/>
        </p:nvSpPr>
        <p:spPr bwMode="auto">
          <a:xfrm>
            <a:off x="251520" y="5283672"/>
            <a:ext cx="6544867" cy="642937"/>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r>
              <a:rPr lang="ar-SA" sz="2400" b="1" dirty="0">
                <a:solidFill>
                  <a:srgbClr val="FFFFFF"/>
                </a:solidFill>
                <a:latin typeface="Simplified Arabic" panose="02020603050405020304" pitchFamily="18" charset="-78"/>
                <a:ea typeface="Arial Unicode MS" panose="020B0604020202020204" pitchFamily="34" charset="-128"/>
                <a:cs typeface="Simplified Arabic" panose="02020603050405020304" pitchFamily="18" charset="-78"/>
              </a:rPr>
              <a:t>التخطيط موقوت بزمن معين </a:t>
            </a:r>
            <a:endParaRPr lang="zh-CN" altLang="en-US" sz="2400" b="1" dirty="0">
              <a:solidFill>
                <a:srgbClr val="FFFFFF"/>
              </a:solidFill>
              <a:latin typeface="Simplified Arabic" panose="02020603050405020304" pitchFamily="18" charset="-78"/>
              <a:ea typeface="Arial Unicode MS" panose="020B0604020202020204" pitchFamily="34" charset="-128"/>
              <a:cs typeface="Simplified Arabic" panose="02020603050405020304" pitchFamily="18" charset="-78"/>
            </a:endParaRPr>
          </a:p>
        </p:txBody>
      </p:sp>
      <p:pic>
        <p:nvPicPr>
          <p:cNvPr id="16" name="Picture 2" descr="C:\Documents and Settings\鱼不愚\桌面\3dicon1_zcool.com.cn [转换].pn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6317598" y="4848696"/>
            <a:ext cx="1083401"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4"/>
          <p:cNvSpPr txBox="1">
            <a:spLocks noChangeArrowheads="1"/>
          </p:cNvSpPr>
          <p:nvPr/>
        </p:nvSpPr>
        <p:spPr bwMode="auto">
          <a:xfrm>
            <a:off x="6517733" y="5399558"/>
            <a:ext cx="71023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smtClean="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04</a:t>
            </a:r>
            <a:endParaRPr lang="en-US" sz="3200" b="1" dirty="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0788425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2000"/>
                                        <p:tgtEl>
                                          <p:spTgt spid="10"/>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heel(1)">
                                      <p:cBhvr>
                                        <p:cTn id="31" dur="2000"/>
                                        <p:tgtEl>
                                          <p:spTgt spid="13"/>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heel(1)">
                                      <p:cBhvr>
                                        <p:cTn id="34" dur="2000"/>
                                        <p:tgtEl>
                                          <p:spTgt spid="14"/>
                                        </p:tgtEl>
                                      </p:cBhvr>
                                    </p:animEffect>
                                  </p:childTnLst>
                                </p:cTn>
                              </p:par>
                            </p:childTnLst>
                          </p:cTn>
                        </p:par>
                        <p:par>
                          <p:cTn id="35" fill="hold">
                            <p:stCondLst>
                              <p:cond delay="2000"/>
                            </p:stCondLst>
                            <p:childTnLst>
                              <p:par>
                                <p:cTn id="36" presetID="16" presetClass="entr" presetSubtype="21"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heel(1)">
                                      <p:cBhvr>
                                        <p:cTn id="43" dur="2000"/>
                                        <p:tgtEl>
                                          <p:spTgt spid="16"/>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heel(1)">
                                      <p:cBhvr>
                                        <p:cTn id="46" dur="2000"/>
                                        <p:tgtEl>
                                          <p:spTgt spid="17"/>
                                        </p:tgtEl>
                                      </p:cBhvr>
                                    </p:animEffect>
                                  </p:childTnLst>
                                </p:cTn>
                              </p:par>
                            </p:childTnLst>
                          </p:cTn>
                        </p:par>
                        <p:par>
                          <p:cTn id="47" fill="hold">
                            <p:stCondLst>
                              <p:cond delay="2000"/>
                            </p:stCondLst>
                            <p:childTnLst>
                              <p:par>
                                <p:cTn id="48" presetID="16" presetClass="entr" presetSubtype="21"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arn(inVertical)">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animBg="1"/>
      <p:bldP spid="11" grpId="0"/>
      <p:bldP spid="12" grpId="0" animBg="1"/>
      <p:bldP spid="14" grpId="0"/>
      <p:bldP spid="15" grpId="0" animBg="1"/>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bwMode="auto">
          <a:xfrm>
            <a:off x="590872" y="260648"/>
            <a:ext cx="8229600" cy="774700"/>
          </a:xfrm>
          <a:prstGeom prst="rect">
            <a:avLst/>
          </a:prstGeom>
          <a:noFill/>
          <a:ln>
            <a:noFill/>
          </a:ln>
          <a:effectLst>
            <a:outerShdw dist="38100" dir="2700000" algn="ctr" rotWithShape="0">
              <a:srgbClr val="000000">
                <a:alpha val="37999"/>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Microsoft Sans Serif" pitchFamily="34" charset="0"/>
              </a:defRPr>
            </a:lvl2pPr>
            <a:lvl3pPr algn="l" rtl="1" eaLnBrk="1" fontAlgn="base" hangingPunct="1">
              <a:spcBef>
                <a:spcPct val="0"/>
              </a:spcBef>
              <a:spcAft>
                <a:spcPct val="0"/>
              </a:spcAft>
              <a:defRPr sz="4400">
                <a:solidFill>
                  <a:schemeClr val="tx1"/>
                </a:solidFill>
                <a:latin typeface="Microsoft Sans Serif" pitchFamily="34" charset="0"/>
              </a:defRPr>
            </a:lvl3pPr>
            <a:lvl4pPr algn="l" rtl="1" eaLnBrk="1" fontAlgn="base" hangingPunct="1">
              <a:spcBef>
                <a:spcPct val="0"/>
              </a:spcBef>
              <a:spcAft>
                <a:spcPct val="0"/>
              </a:spcAft>
              <a:defRPr sz="4400">
                <a:solidFill>
                  <a:schemeClr val="tx1"/>
                </a:solidFill>
                <a:latin typeface="Microsoft Sans Serif" pitchFamily="34" charset="0"/>
              </a:defRPr>
            </a:lvl4pPr>
            <a:lvl5pPr algn="l" rtl="1" eaLnBrk="1" fontAlgn="base" hangingPunct="1">
              <a:spcBef>
                <a:spcPct val="0"/>
              </a:spcBef>
              <a:spcAft>
                <a:spcPct val="0"/>
              </a:spcAft>
              <a:defRPr sz="4400">
                <a:solidFill>
                  <a:schemeClr val="tx1"/>
                </a:solidFill>
                <a:latin typeface="Microsoft Sans Serif" pitchFamily="34" charset="0"/>
              </a:defRPr>
            </a:lvl5pPr>
            <a:lvl6pPr marL="457200" algn="l" rtl="1" eaLnBrk="1" fontAlgn="base" hangingPunct="1">
              <a:spcBef>
                <a:spcPct val="0"/>
              </a:spcBef>
              <a:spcAft>
                <a:spcPct val="0"/>
              </a:spcAft>
              <a:defRPr sz="4400">
                <a:solidFill>
                  <a:schemeClr val="tx1"/>
                </a:solidFill>
                <a:latin typeface="Microsoft Sans Serif" pitchFamily="34" charset="0"/>
              </a:defRPr>
            </a:lvl6pPr>
            <a:lvl7pPr marL="914400" algn="l" rtl="1" eaLnBrk="1" fontAlgn="base" hangingPunct="1">
              <a:spcBef>
                <a:spcPct val="0"/>
              </a:spcBef>
              <a:spcAft>
                <a:spcPct val="0"/>
              </a:spcAft>
              <a:defRPr sz="4400">
                <a:solidFill>
                  <a:schemeClr val="tx1"/>
                </a:solidFill>
                <a:latin typeface="Microsoft Sans Serif" pitchFamily="34" charset="0"/>
              </a:defRPr>
            </a:lvl7pPr>
            <a:lvl8pPr marL="1371600" algn="l" rtl="1" eaLnBrk="1" fontAlgn="base" hangingPunct="1">
              <a:spcBef>
                <a:spcPct val="0"/>
              </a:spcBef>
              <a:spcAft>
                <a:spcPct val="0"/>
              </a:spcAft>
              <a:defRPr sz="4400">
                <a:solidFill>
                  <a:schemeClr val="tx1"/>
                </a:solidFill>
                <a:latin typeface="Microsoft Sans Serif" pitchFamily="34" charset="0"/>
              </a:defRPr>
            </a:lvl8pPr>
            <a:lvl9pPr marL="1828800" algn="l" rtl="1" eaLnBrk="1" fontAlgn="base" hangingPunct="1">
              <a:spcBef>
                <a:spcPct val="0"/>
              </a:spcBef>
              <a:spcAft>
                <a:spcPct val="0"/>
              </a:spcAft>
              <a:defRPr sz="4400">
                <a:solidFill>
                  <a:schemeClr val="tx1"/>
                </a:solidFill>
                <a:latin typeface="Microsoft Sans Serif" pitchFamily="34" charset="0"/>
              </a:defRPr>
            </a:lvl9pPr>
          </a:lstStyle>
          <a:p>
            <a:pPr algn="ctr"/>
            <a:r>
              <a:rPr lang="ar-EG" altLang="zh-CN" sz="3200" b="1" dirty="0">
                <a:solidFill>
                  <a:schemeClr val="accent2"/>
                </a:solidFill>
              </a:rPr>
              <a:t>عناصر التخطيط</a:t>
            </a:r>
            <a:endParaRPr lang="zh-CN" altLang="en-US" sz="3200" b="1" dirty="0">
              <a:solidFill>
                <a:schemeClr val="accent2"/>
              </a:solidFill>
            </a:endParaRPr>
          </a:p>
        </p:txBody>
      </p:sp>
      <p:sp>
        <p:nvSpPr>
          <p:cNvPr id="6" name="圆角矩形 4"/>
          <p:cNvSpPr>
            <a:spLocks noChangeArrowheads="1"/>
          </p:cNvSpPr>
          <p:nvPr/>
        </p:nvSpPr>
        <p:spPr bwMode="auto">
          <a:xfrm>
            <a:off x="1693914" y="1614339"/>
            <a:ext cx="6904906" cy="642938"/>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r>
              <a:rPr lang="ar-EG" altLang="zh-CN" sz="2400" b="1" dirty="0">
                <a:solidFill>
                  <a:srgbClr val="FFFFFF"/>
                </a:solidFill>
                <a:latin typeface="Simplified Arabic" panose="02020603050405020304" pitchFamily="18" charset="-78"/>
                <a:ea typeface="Arial Unicode MS" panose="020B0604020202020204" pitchFamily="34" charset="-128"/>
                <a:cs typeface="Simplified Arabic" panose="02020603050405020304" pitchFamily="18" charset="-78"/>
              </a:rPr>
              <a:t>تحديد الاهداف</a:t>
            </a:r>
            <a:endParaRPr lang="zh-CN" altLang="en-US" sz="2400" b="1" dirty="0">
              <a:solidFill>
                <a:srgbClr val="FFFFFF"/>
              </a:solidFill>
              <a:latin typeface="Simplified Arabic" panose="02020603050405020304" pitchFamily="18" charset="-78"/>
              <a:ea typeface="Arial Unicode MS" panose="020B0604020202020204" pitchFamily="34" charset="-128"/>
              <a:cs typeface="Simplified Arabic" panose="02020603050405020304" pitchFamily="18" charset="-78"/>
            </a:endParaRPr>
          </a:p>
        </p:txBody>
      </p:sp>
      <p:pic>
        <p:nvPicPr>
          <p:cNvPr id="7" name="Picture 2" descr="C:\Documents and Settings\鱼不愚\桌面\3dicon1_zcool.com.cn [转换].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8037512" y="1179364"/>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p:cNvSpPr txBox="1">
            <a:spLocks noChangeArrowheads="1"/>
          </p:cNvSpPr>
          <p:nvPr/>
        </p:nvSpPr>
        <p:spPr bwMode="auto">
          <a:xfrm>
            <a:off x="8258174" y="1730228"/>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smtClean="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01</a:t>
            </a:r>
            <a:endParaRPr lang="en-US" sz="3200" b="1" dirty="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圆角矩形 8"/>
          <p:cNvSpPr>
            <a:spLocks noChangeArrowheads="1"/>
          </p:cNvSpPr>
          <p:nvPr/>
        </p:nvSpPr>
        <p:spPr bwMode="auto">
          <a:xfrm>
            <a:off x="1112145" y="2843064"/>
            <a:ext cx="6904906" cy="642938"/>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r>
              <a:rPr lang="ar-EG" altLang="zh-CN" sz="2400" b="1" dirty="0">
                <a:solidFill>
                  <a:srgbClr val="FFFFFF"/>
                </a:solidFill>
                <a:latin typeface="Simplified Arabic" panose="02020603050405020304" pitchFamily="18" charset="-78"/>
                <a:ea typeface="Arial Unicode MS" panose="020B0604020202020204" pitchFamily="34" charset="-128"/>
                <a:cs typeface="Simplified Arabic" panose="02020603050405020304" pitchFamily="18" charset="-78"/>
              </a:rPr>
              <a:t>السياسات</a:t>
            </a:r>
            <a:endParaRPr lang="zh-CN" altLang="en-US" sz="2400" b="1" dirty="0">
              <a:solidFill>
                <a:srgbClr val="FFFFFF"/>
              </a:solidFill>
              <a:latin typeface="Simplified Arabic" panose="02020603050405020304" pitchFamily="18" charset="-78"/>
              <a:ea typeface="Arial Unicode MS" panose="020B0604020202020204" pitchFamily="34" charset="-128"/>
              <a:cs typeface="Simplified Arabic" panose="02020603050405020304" pitchFamily="18" charset="-78"/>
            </a:endParaRPr>
          </a:p>
        </p:txBody>
      </p:sp>
      <p:pic>
        <p:nvPicPr>
          <p:cNvPr id="10" name="Picture 2" descr="C:\Documents and Settings\鱼不愚\桌面\3dicon1_zcool.com.cn [转换].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7461448" y="2393802"/>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7682110" y="2958953"/>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smtClean="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02</a:t>
            </a:r>
            <a:endParaRPr lang="en-US" sz="3200" b="1" dirty="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 name="圆角矩形 12"/>
          <p:cNvSpPr>
            <a:spLocks noChangeArrowheads="1"/>
          </p:cNvSpPr>
          <p:nvPr/>
        </p:nvSpPr>
        <p:spPr bwMode="auto">
          <a:xfrm>
            <a:off x="590872" y="4114653"/>
            <a:ext cx="6904907" cy="642937"/>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r>
              <a:rPr lang="ar-SA" sz="2400" b="1" dirty="0">
                <a:solidFill>
                  <a:srgbClr val="FFFFFF"/>
                </a:solidFill>
                <a:latin typeface="Simplified Arabic" panose="02020603050405020304" pitchFamily="18" charset="-78"/>
                <a:ea typeface="Arial Unicode MS" panose="020B0604020202020204" pitchFamily="34" charset="-128"/>
                <a:cs typeface="Simplified Arabic" panose="02020603050405020304" pitchFamily="18" charset="-78"/>
              </a:rPr>
              <a:t>خطط الاعمال</a:t>
            </a:r>
            <a:endParaRPr lang="zh-CN" altLang="en-US" sz="2400" b="1" dirty="0">
              <a:solidFill>
                <a:srgbClr val="FFFFFF"/>
              </a:solidFill>
              <a:latin typeface="Simplified Arabic" panose="02020603050405020304" pitchFamily="18" charset="-78"/>
              <a:ea typeface="Arial Unicode MS" panose="020B0604020202020204" pitchFamily="34" charset="-128"/>
              <a:cs typeface="Simplified Arabic" panose="02020603050405020304" pitchFamily="18" charset="-78"/>
            </a:endParaRPr>
          </a:p>
        </p:txBody>
      </p:sp>
      <p:pic>
        <p:nvPicPr>
          <p:cNvPr id="13" name="Picture 2" descr="C:\Documents and Settings\鱼不愚\桌面\3dicon1_zcool.com.cn [转换].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6957392" y="3679677"/>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4"/>
          <p:cNvSpPr txBox="1">
            <a:spLocks noChangeArrowheads="1"/>
          </p:cNvSpPr>
          <p:nvPr/>
        </p:nvSpPr>
        <p:spPr bwMode="auto">
          <a:xfrm>
            <a:off x="7178055" y="4230539"/>
            <a:ext cx="7493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smtClean="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03</a:t>
            </a:r>
            <a:endParaRPr lang="en-US" sz="3200" b="1" dirty="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3962257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2000"/>
                                        <p:tgtEl>
                                          <p:spTgt spid="10"/>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heel(1)">
                                      <p:cBhvr>
                                        <p:cTn id="31" dur="2000"/>
                                        <p:tgtEl>
                                          <p:spTgt spid="13"/>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heel(1)">
                                      <p:cBhvr>
                                        <p:cTn id="34" dur="2000"/>
                                        <p:tgtEl>
                                          <p:spTgt spid="14"/>
                                        </p:tgtEl>
                                      </p:cBhvr>
                                    </p:animEffect>
                                  </p:childTnLst>
                                </p:cTn>
                              </p:par>
                            </p:childTnLst>
                          </p:cTn>
                        </p:par>
                        <p:par>
                          <p:cTn id="35" fill="hold">
                            <p:stCondLst>
                              <p:cond delay="2000"/>
                            </p:stCondLst>
                            <p:childTnLst>
                              <p:par>
                                <p:cTn id="36" presetID="16" presetClass="entr" presetSubtype="21"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animBg="1"/>
      <p:bldP spid="11" grpId="0"/>
      <p:bldP spid="12" grpId="0"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bwMode="auto">
          <a:xfrm>
            <a:off x="590872" y="260648"/>
            <a:ext cx="8229600" cy="774700"/>
          </a:xfrm>
          <a:prstGeom prst="rect">
            <a:avLst/>
          </a:prstGeom>
          <a:noFill/>
          <a:ln>
            <a:noFill/>
          </a:ln>
          <a:effectLst>
            <a:outerShdw dist="38100" dir="2700000" algn="ctr" rotWithShape="0">
              <a:srgbClr val="000000">
                <a:alpha val="37999"/>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Microsoft Sans Serif" pitchFamily="34" charset="0"/>
              </a:defRPr>
            </a:lvl2pPr>
            <a:lvl3pPr algn="l" rtl="1" eaLnBrk="1" fontAlgn="base" hangingPunct="1">
              <a:spcBef>
                <a:spcPct val="0"/>
              </a:spcBef>
              <a:spcAft>
                <a:spcPct val="0"/>
              </a:spcAft>
              <a:defRPr sz="4400">
                <a:solidFill>
                  <a:schemeClr val="tx1"/>
                </a:solidFill>
                <a:latin typeface="Microsoft Sans Serif" pitchFamily="34" charset="0"/>
              </a:defRPr>
            </a:lvl3pPr>
            <a:lvl4pPr algn="l" rtl="1" eaLnBrk="1" fontAlgn="base" hangingPunct="1">
              <a:spcBef>
                <a:spcPct val="0"/>
              </a:spcBef>
              <a:spcAft>
                <a:spcPct val="0"/>
              </a:spcAft>
              <a:defRPr sz="4400">
                <a:solidFill>
                  <a:schemeClr val="tx1"/>
                </a:solidFill>
                <a:latin typeface="Microsoft Sans Serif" pitchFamily="34" charset="0"/>
              </a:defRPr>
            </a:lvl4pPr>
            <a:lvl5pPr algn="l" rtl="1" eaLnBrk="1" fontAlgn="base" hangingPunct="1">
              <a:spcBef>
                <a:spcPct val="0"/>
              </a:spcBef>
              <a:spcAft>
                <a:spcPct val="0"/>
              </a:spcAft>
              <a:defRPr sz="4400">
                <a:solidFill>
                  <a:schemeClr val="tx1"/>
                </a:solidFill>
                <a:latin typeface="Microsoft Sans Serif" pitchFamily="34" charset="0"/>
              </a:defRPr>
            </a:lvl5pPr>
            <a:lvl6pPr marL="457200" algn="l" rtl="1" eaLnBrk="1" fontAlgn="base" hangingPunct="1">
              <a:spcBef>
                <a:spcPct val="0"/>
              </a:spcBef>
              <a:spcAft>
                <a:spcPct val="0"/>
              </a:spcAft>
              <a:defRPr sz="4400">
                <a:solidFill>
                  <a:schemeClr val="tx1"/>
                </a:solidFill>
                <a:latin typeface="Microsoft Sans Serif" pitchFamily="34" charset="0"/>
              </a:defRPr>
            </a:lvl6pPr>
            <a:lvl7pPr marL="914400" algn="l" rtl="1" eaLnBrk="1" fontAlgn="base" hangingPunct="1">
              <a:spcBef>
                <a:spcPct val="0"/>
              </a:spcBef>
              <a:spcAft>
                <a:spcPct val="0"/>
              </a:spcAft>
              <a:defRPr sz="4400">
                <a:solidFill>
                  <a:schemeClr val="tx1"/>
                </a:solidFill>
                <a:latin typeface="Microsoft Sans Serif" pitchFamily="34" charset="0"/>
              </a:defRPr>
            </a:lvl7pPr>
            <a:lvl8pPr marL="1371600" algn="l" rtl="1" eaLnBrk="1" fontAlgn="base" hangingPunct="1">
              <a:spcBef>
                <a:spcPct val="0"/>
              </a:spcBef>
              <a:spcAft>
                <a:spcPct val="0"/>
              </a:spcAft>
              <a:defRPr sz="4400">
                <a:solidFill>
                  <a:schemeClr val="tx1"/>
                </a:solidFill>
                <a:latin typeface="Microsoft Sans Serif" pitchFamily="34" charset="0"/>
              </a:defRPr>
            </a:lvl8pPr>
            <a:lvl9pPr marL="1828800" algn="l" rtl="1" eaLnBrk="1" fontAlgn="base" hangingPunct="1">
              <a:spcBef>
                <a:spcPct val="0"/>
              </a:spcBef>
              <a:spcAft>
                <a:spcPct val="0"/>
              </a:spcAft>
              <a:defRPr sz="4400">
                <a:solidFill>
                  <a:schemeClr val="tx1"/>
                </a:solidFill>
                <a:latin typeface="Microsoft Sans Serif" pitchFamily="34" charset="0"/>
              </a:defRPr>
            </a:lvl9pPr>
          </a:lstStyle>
          <a:p>
            <a:pPr algn="ctr"/>
            <a:r>
              <a:rPr lang="ar-EG" altLang="zh-CN" sz="3200" b="1" dirty="0">
                <a:solidFill>
                  <a:schemeClr val="accent2"/>
                </a:solidFill>
              </a:rPr>
              <a:t>شروط الخطة الجيدة</a:t>
            </a:r>
            <a:endParaRPr lang="zh-CN" altLang="en-US" sz="3200" b="1" dirty="0">
              <a:solidFill>
                <a:schemeClr val="accent2"/>
              </a:solidFill>
            </a:endParaRPr>
          </a:p>
        </p:txBody>
      </p:sp>
      <p:sp>
        <p:nvSpPr>
          <p:cNvPr id="6" name="圆角矩形 4"/>
          <p:cNvSpPr>
            <a:spLocks noChangeArrowheads="1"/>
          </p:cNvSpPr>
          <p:nvPr/>
        </p:nvSpPr>
        <p:spPr bwMode="auto">
          <a:xfrm>
            <a:off x="1693914" y="1614339"/>
            <a:ext cx="6904906" cy="642938"/>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r>
              <a:rPr lang="ar-EG" altLang="zh-CN" sz="2400" b="1" dirty="0">
                <a:solidFill>
                  <a:srgbClr val="FFFFFF"/>
                </a:solidFill>
                <a:latin typeface="Simplified Arabic" panose="02020603050405020304" pitchFamily="18" charset="-78"/>
                <a:ea typeface="Arial Unicode MS" panose="020B0604020202020204" pitchFamily="34" charset="-128"/>
                <a:cs typeface="Simplified Arabic" panose="02020603050405020304" pitchFamily="18" charset="-78"/>
              </a:rPr>
              <a:t>ذات هدف </a:t>
            </a:r>
            <a:endParaRPr lang="zh-CN" altLang="en-US" sz="2400" b="1" dirty="0">
              <a:solidFill>
                <a:srgbClr val="FFFFFF"/>
              </a:solidFill>
              <a:latin typeface="Simplified Arabic" panose="02020603050405020304" pitchFamily="18" charset="-78"/>
              <a:ea typeface="Arial Unicode MS" panose="020B0604020202020204" pitchFamily="34" charset="-128"/>
              <a:cs typeface="Simplified Arabic" panose="02020603050405020304" pitchFamily="18" charset="-78"/>
            </a:endParaRPr>
          </a:p>
        </p:txBody>
      </p:sp>
      <p:pic>
        <p:nvPicPr>
          <p:cNvPr id="7" name="Picture 2" descr="C:\Documents and Settings\鱼不愚\桌面\3dicon1_zcool.com.cn [转换].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8037512" y="1179364"/>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p:cNvSpPr txBox="1">
            <a:spLocks noChangeArrowheads="1"/>
          </p:cNvSpPr>
          <p:nvPr/>
        </p:nvSpPr>
        <p:spPr bwMode="auto">
          <a:xfrm>
            <a:off x="8258174" y="1730228"/>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smtClean="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01</a:t>
            </a:r>
            <a:endParaRPr lang="en-US" sz="3200" b="1" dirty="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圆角矩形 8"/>
          <p:cNvSpPr>
            <a:spLocks noChangeArrowheads="1"/>
          </p:cNvSpPr>
          <p:nvPr/>
        </p:nvSpPr>
        <p:spPr bwMode="auto">
          <a:xfrm>
            <a:off x="1112145" y="2843064"/>
            <a:ext cx="6904906" cy="642938"/>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r>
              <a:rPr lang="ar-EG" altLang="zh-CN" sz="2400" b="1" dirty="0">
                <a:solidFill>
                  <a:srgbClr val="FFFFFF"/>
                </a:solidFill>
                <a:latin typeface="Simplified Arabic" panose="02020603050405020304" pitchFamily="18" charset="-78"/>
                <a:ea typeface="Arial Unicode MS" panose="020B0604020202020204" pitchFamily="34" charset="-128"/>
                <a:cs typeface="Simplified Arabic" panose="02020603050405020304" pitchFamily="18" charset="-78"/>
              </a:rPr>
              <a:t>تعتمد على معلومات دقيقة </a:t>
            </a:r>
            <a:endParaRPr lang="zh-CN" altLang="en-US" sz="2400" b="1" dirty="0">
              <a:solidFill>
                <a:srgbClr val="FFFFFF"/>
              </a:solidFill>
              <a:latin typeface="Simplified Arabic" panose="02020603050405020304" pitchFamily="18" charset="-78"/>
              <a:ea typeface="Arial Unicode MS" panose="020B0604020202020204" pitchFamily="34" charset="-128"/>
              <a:cs typeface="Simplified Arabic" panose="02020603050405020304" pitchFamily="18" charset="-78"/>
            </a:endParaRPr>
          </a:p>
        </p:txBody>
      </p:sp>
      <p:pic>
        <p:nvPicPr>
          <p:cNvPr id="10" name="Picture 2" descr="C:\Documents and Settings\鱼不愚\桌面\3dicon1_zcool.com.cn [转换].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7461448" y="2393802"/>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7682110" y="2958953"/>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smtClean="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02</a:t>
            </a:r>
            <a:endParaRPr lang="en-US" sz="3200" b="1" dirty="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 name="圆角矩形 12"/>
          <p:cNvSpPr>
            <a:spLocks noChangeArrowheads="1"/>
          </p:cNvSpPr>
          <p:nvPr/>
        </p:nvSpPr>
        <p:spPr bwMode="auto">
          <a:xfrm>
            <a:off x="590872" y="4114653"/>
            <a:ext cx="6904907" cy="642937"/>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r>
              <a:rPr lang="ar-SA" sz="2200" b="1" dirty="0">
                <a:solidFill>
                  <a:srgbClr val="FFFFFF"/>
                </a:solidFill>
                <a:latin typeface="Simplified Arabic" panose="02020603050405020304" pitchFamily="18" charset="-78"/>
                <a:ea typeface="Arial Unicode MS" panose="020B0604020202020204" pitchFamily="34" charset="-128"/>
                <a:cs typeface="Simplified Arabic" panose="02020603050405020304" pitchFamily="18" charset="-78"/>
              </a:rPr>
              <a:t>المرونة اى التكيف مع تغير المواقف والظروف</a:t>
            </a:r>
            <a:endParaRPr lang="zh-CN" altLang="en-US" sz="2200" b="1" dirty="0">
              <a:solidFill>
                <a:srgbClr val="FFFFFF"/>
              </a:solidFill>
              <a:latin typeface="Simplified Arabic" panose="02020603050405020304" pitchFamily="18" charset="-78"/>
              <a:ea typeface="Arial Unicode MS" panose="020B0604020202020204" pitchFamily="34" charset="-128"/>
              <a:cs typeface="Simplified Arabic" panose="02020603050405020304" pitchFamily="18" charset="-78"/>
            </a:endParaRPr>
          </a:p>
        </p:txBody>
      </p:sp>
      <p:pic>
        <p:nvPicPr>
          <p:cNvPr id="13" name="Picture 2" descr="C:\Documents and Settings\鱼不愚\桌面\3dicon1_zcool.com.cn [转换].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6957392" y="3679677"/>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4"/>
          <p:cNvSpPr txBox="1">
            <a:spLocks noChangeArrowheads="1"/>
          </p:cNvSpPr>
          <p:nvPr/>
        </p:nvSpPr>
        <p:spPr bwMode="auto">
          <a:xfrm>
            <a:off x="7178055" y="4230539"/>
            <a:ext cx="7493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smtClean="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03</a:t>
            </a:r>
            <a:endParaRPr lang="en-US" sz="3200" b="1" dirty="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 name="圆角矩形 12"/>
          <p:cNvSpPr>
            <a:spLocks noChangeArrowheads="1"/>
          </p:cNvSpPr>
          <p:nvPr/>
        </p:nvSpPr>
        <p:spPr bwMode="auto">
          <a:xfrm>
            <a:off x="251520" y="5283672"/>
            <a:ext cx="6544867" cy="642937"/>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r>
              <a:rPr lang="ar-SA" sz="2400" b="1" dirty="0">
                <a:solidFill>
                  <a:srgbClr val="FFFFFF"/>
                </a:solidFill>
                <a:latin typeface="Simplified Arabic" panose="02020603050405020304" pitchFamily="18" charset="-78"/>
                <a:ea typeface="Arial Unicode MS" panose="020B0604020202020204" pitchFamily="34" charset="-128"/>
                <a:cs typeface="Simplified Arabic" panose="02020603050405020304" pitchFamily="18" charset="-78"/>
              </a:rPr>
              <a:t>الارتباط بزمن محدد</a:t>
            </a:r>
            <a:endParaRPr lang="zh-CN" altLang="en-US" sz="2400" b="1" dirty="0">
              <a:solidFill>
                <a:srgbClr val="FFFFFF"/>
              </a:solidFill>
              <a:latin typeface="Simplified Arabic" panose="02020603050405020304" pitchFamily="18" charset="-78"/>
              <a:ea typeface="Arial Unicode MS" panose="020B0604020202020204" pitchFamily="34" charset="-128"/>
              <a:cs typeface="Simplified Arabic" panose="02020603050405020304" pitchFamily="18" charset="-78"/>
            </a:endParaRPr>
          </a:p>
        </p:txBody>
      </p:sp>
      <p:pic>
        <p:nvPicPr>
          <p:cNvPr id="16" name="Picture 2" descr="C:\Documents and Settings\鱼不愚\桌面\3dicon1_zcool.com.cn [转换].pn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6317598" y="4848696"/>
            <a:ext cx="1083401"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4"/>
          <p:cNvSpPr txBox="1">
            <a:spLocks noChangeArrowheads="1"/>
          </p:cNvSpPr>
          <p:nvPr/>
        </p:nvSpPr>
        <p:spPr bwMode="auto">
          <a:xfrm>
            <a:off x="6517733" y="5399558"/>
            <a:ext cx="71023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smtClean="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04</a:t>
            </a:r>
            <a:endParaRPr lang="en-US" sz="3200" b="1" dirty="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11983754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2000"/>
                                        <p:tgtEl>
                                          <p:spTgt spid="10"/>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heel(1)">
                                      <p:cBhvr>
                                        <p:cTn id="31" dur="2000"/>
                                        <p:tgtEl>
                                          <p:spTgt spid="13"/>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heel(1)">
                                      <p:cBhvr>
                                        <p:cTn id="34" dur="2000"/>
                                        <p:tgtEl>
                                          <p:spTgt spid="14"/>
                                        </p:tgtEl>
                                      </p:cBhvr>
                                    </p:animEffect>
                                  </p:childTnLst>
                                </p:cTn>
                              </p:par>
                            </p:childTnLst>
                          </p:cTn>
                        </p:par>
                        <p:par>
                          <p:cTn id="35" fill="hold">
                            <p:stCondLst>
                              <p:cond delay="2000"/>
                            </p:stCondLst>
                            <p:childTnLst>
                              <p:par>
                                <p:cTn id="36" presetID="16" presetClass="entr" presetSubtype="21"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heel(1)">
                                      <p:cBhvr>
                                        <p:cTn id="43" dur="2000"/>
                                        <p:tgtEl>
                                          <p:spTgt spid="16"/>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heel(1)">
                                      <p:cBhvr>
                                        <p:cTn id="46" dur="2000"/>
                                        <p:tgtEl>
                                          <p:spTgt spid="17"/>
                                        </p:tgtEl>
                                      </p:cBhvr>
                                    </p:animEffect>
                                  </p:childTnLst>
                                </p:cTn>
                              </p:par>
                            </p:childTnLst>
                          </p:cTn>
                        </p:par>
                        <p:par>
                          <p:cTn id="47" fill="hold">
                            <p:stCondLst>
                              <p:cond delay="2000"/>
                            </p:stCondLst>
                            <p:childTnLst>
                              <p:par>
                                <p:cTn id="48" presetID="16" presetClass="entr" presetSubtype="21"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arn(inVertical)">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animBg="1"/>
      <p:bldP spid="11" grpId="0"/>
      <p:bldP spid="12" grpId="0" animBg="1"/>
      <p:bldP spid="14" grpId="0"/>
      <p:bldP spid="15" grpId="0" animBg="1"/>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bwMode="auto">
          <a:xfrm>
            <a:off x="590872" y="260648"/>
            <a:ext cx="8229600" cy="774700"/>
          </a:xfrm>
          <a:prstGeom prst="rect">
            <a:avLst/>
          </a:prstGeom>
          <a:noFill/>
          <a:ln>
            <a:noFill/>
          </a:ln>
          <a:effectLst>
            <a:outerShdw dist="38100" dir="2700000" algn="ctr" rotWithShape="0">
              <a:srgbClr val="000000">
                <a:alpha val="37999"/>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Microsoft Sans Serif" pitchFamily="34" charset="0"/>
              </a:defRPr>
            </a:lvl2pPr>
            <a:lvl3pPr algn="l" rtl="1" eaLnBrk="1" fontAlgn="base" hangingPunct="1">
              <a:spcBef>
                <a:spcPct val="0"/>
              </a:spcBef>
              <a:spcAft>
                <a:spcPct val="0"/>
              </a:spcAft>
              <a:defRPr sz="4400">
                <a:solidFill>
                  <a:schemeClr val="tx1"/>
                </a:solidFill>
                <a:latin typeface="Microsoft Sans Serif" pitchFamily="34" charset="0"/>
              </a:defRPr>
            </a:lvl3pPr>
            <a:lvl4pPr algn="l" rtl="1" eaLnBrk="1" fontAlgn="base" hangingPunct="1">
              <a:spcBef>
                <a:spcPct val="0"/>
              </a:spcBef>
              <a:spcAft>
                <a:spcPct val="0"/>
              </a:spcAft>
              <a:defRPr sz="4400">
                <a:solidFill>
                  <a:schemeClr val="tx1"/>
                </a:solidFill>
                <a:latin typeface="Microsoft Sans Serif" pitchFamily="34" charset="0"/>
              </a:defRPr>
            </a:lvl4pPr>
            <a:lvl5pPr algn="l" rtl="1" eaLnBrk="1" fontAlgn="base" hangingPunct="1">
              <a:spcBef>
                <a:spcPct val="0"/>
              </a:spcBef>
              <a:spcAft>
                <a:spcPct val="0"/>
              </a:spcAft>
              <a:defRPr sz="4400">
                <a:solidFill>
                  <a:schemeClr val="tx1"/>
                </a:solidFill>
                <a:latin typeface="Microsoft Sans Serif" pitchFamily="34" charset="0"/>
              </a:defRPr>
            </a:lvl5pPr>
            <a:lvl6pPr marL="457200" algn="l" rtl="1" eaLnBrk="1" fontAlgn="base" hangingPunct="1">
              <a:spcBef>
                <a:spcPct val="0"/>
              </a:spcBef>
              <a:spcAft>
                <a:spcPct val="0"/>
              </a:spcAft>
              <a:defRPr sz="4400">
                <a:solidFill>
                  <a:schemeClr val="tx1"/>
                </a:solidFill>
                <a:latin typeface="Microsoft Sans Serif" pitchFamily="34" charset="0"/>
              </a:defRPr>
            </a:lvl6pPr>
            <a:lvl7pPr marL="914400" algn="l" rtl="1" eaLnBrk="1" fontAlgn="base" hangingPunct="1">
              <a:spcBef>
                <a:spcPct val="0"/>
              </a:spcBef>
              <a:spcAft>
                <a:spcPct val="0"/>
              </a:spcAft>
              <a:defRPr sz="4400">
                <a:solidFill>
                  <a:schemeClr val="tx1"/>
                </a:solidFill>
                <a:latin typeface="Microsoft Sans Serif" pitchFamily="34" charset="0"/>
              </a:defRPr>
            </a:lvl7pPr>
            <a:lvl8pPr marL="1371600" algn="l" rtl="1" eaLnBrk="1" fontAlgn="base" hangingPunct="1">
              <a:spcBef>
                <a:spcPct val="0"/>
              </a:spcBef>
              <a:spcAft>
                <a:spcPct val="0"/>
              </a:spcAft>
              <a:defRPr sz="4400">
                <a:solidFill>
                  <a:schemeClr val="tx1"/>
                </a:solidFill>
                <a:latin typeface="Microsoft Sans Serif" pitchFamily="34" charset="0"/>
              </a:defRPr>
            </a:lvl8pPr>
            <a:lvl9pPr marL="1828800" algn="l" rtl="1" eaLnBrk="1" fontAlgn="base" hangingPunct="1">
              <a:spcBef>
                <a:spcPct val="0"/>
              </a:spcBef>
              <a:spcAft>
                <a:spcPct val="0"/>
              </a:spcAft>
              <a:defRPr sz="4400">
                <a:solidFill>
                  <a:schemeClr val="tx1"/>
                </a:solidFill>
                <a:latin typeface="Microsoft Sans Serif" pitchFamily="34" charset="0"/>
              </a:defRPr>
            </a:lvl9pPr>
          </a:lstStyle>
          <a:p>
            <a:pPr algn="ctr"/>
            <a:r>
              <a:rPr lang="ar-EG" altLang="zh-CN" sz="3200" b="1" dirty="0">
                <a:solidFill>
                  <a:schemeClr val="accent2"/>
                </a:solidFill>
              </a:rPr>
              <a:t>مقومات التخطيط الناجح </a:t>
            </a:r>
            <a:endParaRPr lang="zh-CN" altLang="en-US" sz="3200" b="1" dirty="0">
              <a:solidFill>
                <a:schemeClr val="accent2"/>
              </a:solidFill>
            </a:endParaRPr>
          </a:p>
        </p:txBody>
      </p:sp>
      <p:sp>
        <p:nvSpPr>
          <p:cNvPr id="6" name="圆角矩形 4"/>
          <p:cNvSpPr>
            <a:spLocks noChangeArrowheads="1"/>
          </p:cNvSpPr>
          <p:nvPr/>
        </p:nvSpPr>
        <p:spPr bwMode="auto">
          <a:xfrm>
            <a:off x="1693914" y="1614339"/>
            <a:ext cx="6904906" cy="642938"/>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r>
              <a:rPr lang="ar-EG" altLang="zh-CN" sz="2400" b="1" dirty="0">
                <a:solidFill>
                  <a:srgbClr val="FFFFFF"/>
                </a:solidFill>
                <a:latin typeface="Simplified Arabic" panose="02020603050405020304" pitchFamily="18" charset="-78"/>
                <a:ea typeface="Arial Unicode MS" panose="020B0604020202020204" pitchFamily="34" charset="-128"/>
                <a:cs typeface="Simplified Arabic" panose="02020603050405020304" pitchFamily="18" charset="-78"/>
              </a:rPr>
              <a:t>امكانية قياس الاهداف</a:t>
            </a:r>
            <a:endParaRPr lang="zh-CN" altLang="en-US" sz="2400" b="1" dirty="0">
              <a:solidFill>
                <a:srgbClr val="FFFFFF"/>
              </a:solidFill>
              <a:latin typeface="Simplified Arabic" panose="02020603050405020304" pitchFamily="18" charset="-78"/>
              <a:ea typeface="Arial Unicode MS" panose="020B0604020202020204" pitchFamily="34" charset="-128"/>
              <a:cs typeface="Simplified Arabic" panose="02020603050405020304" pitchFamily="18" charset="-78"/>
            </a:endParaRPr>
          </a:p>
        </p:txBody>
      </p:sp>
      <p:pic>
        <p:nvPicPr>
          <p:cNvPr id="7" name="Picture 2" descr="C:\Documents and Settings\鱼不愚\桌面\3dicon1_zcool.com.cn [转换].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8037512" y="1179364"/>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p:cNvSpPr txBox="1">
            <a:spLocks noChangeArrowheads="1"/>
          </p:cNvSpPr>
          <p:nvPr/>
        </p:nvSpPr>
        <p:spPr bwMode="auto">
          <a:xfrm>
            <a:off x="8258174" y="1730228"/>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smtClean="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01</a:t>
            </a:r>
            <a:endParaRPr lang="en-US" sz="3200" b="1" dirty="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圆角矩形 8"/>
          <p:cNvSpPr>
            <a:spLocks noChangeArrowheads="1"/>
          </p:cNvSpPr>
          <p:nvPr/>
        </p:nvSpPr>
        <p:spPr bwMode="auto">
          <a:xfrm>
            <a:off x="1112145" y="2843064"/>
            <a:ext cx="6904906" cy="642938"/>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r>
              <a:rPr lang="ar-EG" altLang="zh-CN" sz="2400" b="1" dirty="0">
                <a:solidFill>
                  <a:srgbClr val="FFFFFF"/>
                </a:solidFill>
                <a:latin typeface="Simplified Arabic" panose="02020603050405020304" pitchFamily="18" charset="-78"/>
                <a:ea typeface="Arial Unicode MS" panose="020B0604020202020204" pitchFamily="34" charset="-128"/>
                <a:cs typeface="Simplified Arabic" panose="02020603050405020304" pitchFamily="18" charset="-78"/>
              </a:rPr>
              <a:t>اشراك جميع المستويات فى التخطيط </a:t>
            </a:r>
            <a:endParaRPr lang="zh-CN" altLang="en-US" sz="2400" b="1" dirty="0">
              <a:solidFill>
                <a:srgbClr val="FFFFFF"/>
              </a:solidFill>
              <a:latin typeface="Simplified Arabic" panose="02020603050405020304" pitchFamily="18" charset="-78"/>
              <a:ea typeface="Arial Unicode MS" panose="020B0604020202020204" pitchFamily="34" charset="-128"/>
              <a:cs typeface="Simplified Arabic" panose="02020603050405020304" pitchFamily="18" charset="-78"/>
            </a:endParaRPr>
          </a:p>
        </p:txBody>
      </p:sp>
      <p:pic>
        <p:nvPicPr>
          <p:cNvPr id="10" name="Picture 2" descr="C:\Documents and Settings\鱼不愚\桌面\3dicon1_zcool.com.cn [转换].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7461448" y="2393802"/>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7682110" y="2958953"/>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smtClean="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02</a:t>
            </a:r>
            <a:endParaRPr lang="en-US" sz="3200" b="1" dirty="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 name="圆角矩形 12"/>
          <p:cNvSpPr>
            <a:spLocks noChangeArrowheads="1"/>
          </p:cNvSpPr>
          <p:nvPr/>
        </p:nvSpPr>
        <p:spPr bwMode="auto">
          <a:xfrm>
            <a:off x="590872" y="4114653"/>
            <a:ext cx="6904907" cy="642937"/>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r>
              <a:rPr lang="ar-SA" sz="2200" b="1" dirty="0">
                <a:solidFill>
                  <a:srgbClr val="FFFFFF"/>
                </a:solidFill>
                <a:latin typeface="Simplified Arabic" panose="02020603050405020304" pitchFamily="18" charset="-78"/>
                <a:ea typeface="Arial Unicode MS" panose="020B0604020202020204" pitchFamily="34" charset="-128"/>
                <a:cs typeface="Simplified Arabic" panose="02020603050405020304" pitchFamily="18" charset="-78"/>
              </a:rPr>
              <a:t>توافر الموارد المادية والبشرية لتنفيذ التخطيط </a:t>
            </a:r>
            <a:endParaRPr lang="zh-CN" altLang="en-US" sz="2200" b="1" dirty="0">
              <a:solidFill>
                <a:srgbClr val="FFFFFF"/>
              </a:solidFill>
              <a:latin typeface="Simplified Arabic" panose="02020603050405020304" pitchFamily="18" charset="-78"/>
              <a:ea typeface="Arial Unicode MS" panose="020B0604020202020204" pitchFamily="34" charset="-128"/>
              <a:cs typeface="Simplified Arabic" panose="02020603050405020304" pitchFamily="18" charset="-78"/>
            </a:endParaRPr>
          </a:p>
        </p:txBody>
      </p:sp>
      <p:pic>
        <p:nvPicPr>
          <p:cNvPr id="13" name="Picture 2" descr="C:\Documents and Settings\鱼不愚\桌面\3dicon1_zcool.com.cn [转换].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6957392" y="3679677"/>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4"/>
          <p:cNvSpPr txBox="1">
            <a:spLocks noChangeArrowheads="1"/>
          </p:cNvSpPr>
          <p:nvPr/>
        </p:nvSpPr>
        <p:spPr bwMode="auto">
          <a:xfrm>
            <a:off x="7178055" y="4230539"/>
            <a:ext cx="7493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smtClean="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03</a:t>
            </a:r>
            <a:endParaRPr lang="en-US" sz="3200" b="1" dirty="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 name="圆角矩形 12"/>
          <p:cNvSpPr>
            <a:spLocks noChangeArrowheads="1"/>
          </p:cNvSpPr>
          <p:nvPr/>
        </p:nvSpPr>
        <p:spPr bwMode="auto">
          <a:xfrm>
            <a:off x="251520" y="5283672"/>
            <a:ext cx="6544867" cy="642937"/>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r>
              <a:rPr lang="ar-SA" sz="2400" b="1" dirty="0">
                <a:solidFill>
                  <a:srgbClr val="FFFFFF"/>
                </a:solidFill>
                <a:latin typeface="Simplified Arabic" panose="02020603050405020304" pitchFamily="18" charset="-78"/>
                <a:ea typeface="Arial Unicode MS" panose="020B0604020202020204" pitchFamily="34" charset="-128"/>
                <a:cs typeface="Simplified Arabic" panose="02020603050405020304" pitchFamily="18" charset="-78"/>
              </a:rPr>
              <a:t>الايمان بمبدأ المرونة فى التخطيط والتنفيذ </a:t>
            </a:r>
            <a:endParaRPr lang="zh-CN" altLang="en-US" sz="2400" b="1" dirty="0">
              <a:solidFill>
                <a:srgbClr val="FFFFFF"/>
              </a:solidFill>
              <a:latin typeface="Simplified Arabic" panose="02020603050405020304" pitchFamily="18" charset="-78"/>
              <a:ea typeface="Arial Unicode MS" panose="020B0604020202020204" pitchFamily="34" charset="-128"/>
              <a:cs typeface="Simplified Arabic" panose="02020603050405020304" pitchFamily="18" charset="-78"/>
            </a:endParaRPr>
          </a:p>
        </p:txBody>
      </p:sp>
      <p:pic>
        <p:nvPicPr>
          <p:cNvPr id="16" name="Picture 2" descr="C:\Documents and Settings\鱼不愚\桌面\3dicon1_zcool.com.cn [转换].pn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6317598" y="4848696"/>
            <a:ext cx="1083401"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4"/>
          <p:cNvSpPr txBox="1">
            <a:spLocks noChangeArrowheads="1"/>
          </p:cNvSpPr>
          <p:nvPr/>
        </p:nvSpPr>
        <p:spPr bwMode="auto">
          <a:xfrm>
            <a:off x="6517733" y="5399558"/>
            <a:ext cx="71023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smtClean="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04</a:t>
            </a:r>
            <a:endParaRPr lang="en-US" sz="3200" b="1" dirty="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19437706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2000"/>
                                        <p:tgtEl>
                                          <p:spTgt spid="10"/>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heel(1)">
                                      <p:cBhvr>
                                        <p:cTn id="31" dur="2000"/>
                                        <p:tgtEl>
                                          <p:spTgt spid="13"/>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heel(1)">
                                      <p:cBhvr>
                                        <p:cTn id="34" dur="2000"/>
                                        <p:tgtEl>
                                          <p:spTgt spid="14"/>
                                        </p:tgtEl>
                                      </p:cBhvr>
                                    </p:animEffect>
                                  </p:childTnLst>
                                </p:cTn>
                              </p:par>
                            </p:childTnLst>
                          </p:cTn>
                        </p:par>
                        <p:par>
                          <p:cTn id="35" fill="hold">
                            <p:stCondLst>
                              <p:cond delay="2000"/>
                            </p:stCondLst>
                            <p:childTnLst>
                              <p:par>
                                <p:cTn id="36" presetID="16" presetClass="entr" presetSubtype="21"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heel(1)">
                                      <p:cBhvr>
                                        <p:cTn id="43" dur="2000"/>
                                        <p:tgtEl>
                                          <p:spTgt spid="16"/>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heel(1)">
                                      <p:cBhvr>
                                        <p:cTn id="46" dur="2000"/>
                                        <p:tgtEl>
                                          <p:spTgt spid="17"/>
                                        </p:tgtEl>
                                      </p:cBhvr>
                                    </p:animEffect>
                                  </p:childTnLst>
                                </p:cTn>
                              </p:par>
                            </p:childTnLst>
                          </p:cTn>
                        </p:par>
                        <p:par>
                          <p:cTn id="47" fill="hold">
                            <p:stCondLst>
                              <p:cond delay="2000"/>
                            </p:stCondLst>
                            <p:childTnLst>
                              <p:par>
                                <p:cTn id="48" presetID="16" presetClass="entr" presetSubtype="21"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arn(inVertical)">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animBg="1"/>
      <p:bldP spid="11" grpId="0"/>
      <p:bldP spid="12" grpId="0" animBg="1"/>
      <p:bldP spid="14" grpId="0"/>
      <p:bldP spid="15" grpId="0" animBg="1"/>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bwMode="auto">
          <a:xfrm>
            <a:off x="590872" y="260648"/>
            <a:ext cx="8229600" cy="774700"/>
          </a:xfrm>
          <a:prstGeom prst="rect">
            <a:avLst/>
          </a:prstGeom>
          <a:noFill/>
          <a:ln>
            <a:noFill/>
          </a:ln>
          <a:effectLst>
            <a:outerShdw dist="38100" dir="2700000" algn="ctr" rotWithShape="0">
              <a:srgbClr val="000000">
                <a:alpha val="37999"/>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Microsoft Sans Serif" pitchFamily="34" charset="0"/>
              </a:defRPr>
            </a:lvl2pPr>
            <a:lvl3pPr algn="l" rtl="1" eaLnBrk="1" fontAlgn="base" hangingPunct="1">
              <a:spcBef>
                <a:spcPct val="0"/>
              </a:spcBef>
              <a:spcAft>
                <a:spcPct val="0"/>
              </a:spcAft>
              <a:defRPr sz="4400">
                <a:solidFill>
                  <a:schemeClr val="tx1"/>
                </a:solidFill>
                <a:latin typeface="Microsoft Sans Serif" pitchFamily="34" charset="0"/>
              </a:defRPr>
            </a:lvl3pPr>
            <a:lvl4pPr algn="l" rtl="1" eaLnBrk="1" fontAlgn="base" hangingPunct="1">
              <a:spcBef>
                <a:spcPct val="0"/>
              </a:spcBef>
              <a:spcAft>
                <a:spcPct val="0"/>
              </a:spcAft>
              <a:defRPr sz="4400">
                <a:solidFill>
                  <a:schemeClr val="tx1"/>
                </a:solidFill>
                <a:latin typeface="Microsoft Sans Serif" pitchFamily="34" charset="0"/>
              </a:defRPr>
            </a:lvl4pPr>
            <a:lvl5pPr algn="l" rtl="1" eaLnBrk="1" fontAlgn="base" hangingPunct="1">
              <a:spcBef>
                <a:spcPct val="0"/>
              </a:spcBef>
              <a:spcAft>
                <a:spcPct val="0"/>
              </a:spcAft>
              <a:defRPr sz="4400">
                <a:solidFill>
                  <a:schemeClr val="tx1"/>
                </a:solidFill>
                <a:latin typeface="Microsoft Sans Serif" pitchFamily="34" charset="0"/>
              </a:defRPr>
            </a:lvl5pPr>
            <a:lvl6pPr marL="457200" algn="l" rtl="1" eaLnBrk="1" fontAlgn="base" hangingPunct="1">
              <a:spcBef>
                <a:spcPct val="0"/>
              </a:spcBef>
              <a:spcAft>
                <a:spcPct val="0"/>
              </a:spcAft>
              <a:defRPr sz="4400">
                <a:solidFill>
                  <a:schemeClr val="tx1"/>
                </a:solidFill>
                <a:latin typeface="Microsoft Sans Serif" pitchFamily="34" charset="0"/>
              </a:defRPr>
            </a:lvl6pPr>
            <a:lvl7pPr marL="914400" algn="l" rtl="1" eaLnBrk="1" fontAlgn="base" hangingPunct="1">
              <a:spcBef>
                <a:spcPct val="0"/>
              </a:spcBef>
              <a:spcAft>
                <a:spcPct val="0"/>
              </a:spcAft>
              <a:defRPr sz="4400">
                <a:solidFill>
                  <a:schemeClr val="tx1"/>
                </a:solidFill>
                <a:latin typeface="Microsoft Sans Serif" pitchFamily="34" charset="0"/>
              </a:defRPr>
            </a:lvl7pPr>
            <a:lvl8pPr marL="1371600" algn="l" rtl="1" eaLnBrk="1" fontAlgn="base" hangingPunct="1">
              <a:spcBef>
                <a:spcPct val="0"/>
              </a:spcBef>
              <a:spcAft>
                <a:spcPct val="0"/>
              </a:spcAft>
              <a:defRPr sz="4400">
                <a:solidFill>
                  <a:schemeClr val="tx1"/>
                </a:solidFill>
                <a:latin typeface="Microsoft Sans Serif" pitchFamily="34" charset="0"/>
              </a:defRPr>
            </a:lvl8pPr>
            <a:lvl9pPr marL="1828800" algn="l" rtl="1" eaLnBrk="1" fontAlgn="base" hangingPunct="1">
              <a:spcBef>
                <a:spcPct val="0"/>
              </a:spcBef>
              <a:spcAft>
                <a:spcPct val="0"/>
              </a:spcAft>
              <a:defRPr sz="4400">
                <a:solidFill>
                  <a:schemeClr val="tx1"/>
                </a:solidFill>
                <a:latin typeface="Microsoft Sans Serif" pitchFamily="34" charset="0"/>
              </a:defRPr>
            </a:lvl9pPr>
          </a:lstStyle>
          <a:p>
            <a:pPr algn="ctr"/>
            <a:r>
              <a:rPr lang="ar-EG" altLang="zh-CN" sz="3200" b="1" dirty="0">
                <a:solidFill>
                  <a:schemeClr val="accent2"/>
                </a:solidFill>
              </a:rPr>
              <a:t>خطوات التخطيط</a:t>
            </a:r>
            <a:endParaRPr lang="zh-CN" altLang="en-US" sz="3200" b="1" dirty="0">
              <a:solidFill>
                <a:schemeClr val="accent2"/>
              </a:solidFill>
            </a:endParaRPr>
          </a:p>
        </p:txBody>
      </p:sp>
      <p:sp>
        <p:nvSpPr>
          <p:cNvPr id="4" name="L-Shape 3"/>
          <p:cNvSpPr/>
          <p:nvPr/>
        </p:nvSpPr>
        <p:spPr>
          <a:xfrm rot="5400000">
            <a:off x="440602" y="3692207"/>
            <a:ext cx="988429" cy="1644724"/>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Freeform 17"/>
          <p:cNvSpPr/>
          <p:nvPr/>
        </p:nvSpPr>
        <p:spPr>
          <a:xfrm>
            <a:off x="275609" y="4183625"/>
            <a:ext cx="1484866" cy="1301572"/>
          </a:xfrm>
          <a:custGeom>
            <a:avLst/>
            <a:gdLst>
              <a:gd name="connsiteX0" fmla="*/ 0 w 1484866"/>
              <a:gd name="connsiteY0" fmla="*/ 0 h 1301572"/>
              <a:gd name="connsiteX1" fmla="*/ 1484866 w 1484866"/>
              <a:gd name="connsiteY1" fmla="*/ 0 h 1301572"/>
              <a:gd name="connsiteX2" fmla="*/ 1484866 w 1484866"/>
              <a:gd name="connsiteY2" fmla="*/ 1301572 h 1301572"/>
              <a:gd name="connsiteX3" fmla="*/ 0 w 1484866"/>
              <a:gd name="connsiteY3" fmla="*/ 1301572 h 1301572"/>
              <a:gd name="connsiteX4" fmla="*/ 0 w 1484866"/>
              <a:gd name="connsiteY4" fmla="*/ 0 h 1301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866" h="1301572">
                <a:moveTo>
                  <a:pt x="0" y="0"/>
                </a:moveTo>
                <a:lnTo>
                  <a:pt x="1484866" y="0"/>
                </a:lnTo>
                <a:lnTo>
                  <a:pt x="1484866" y="1301572"/>
                </a:lnTo>
                <a:lnTo>
                  <a:pt x="0" y="13015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lvl="0" algn="ctr" defTabSz="889000" rtl="1">
              <a:lnSpc>
                <a:spcPct val="90000"/>
              </a:lnSpc>
              <a:spcBef>
                <a:spcPct val="0"/>
              </a:spcBef>
              <a:spcAft>
                <a:spcPct val="35000"/>
              </a:spcAft>
            </a:pPr>
            <a:r>
              <a:rPr lang="ar-SA" sz="2000" b="1" u="none" kern="1200" dirty="0" smtClean="0">
                <a:solidFill>
                  <a:srgbClr val="002060"/>
                </a:solidFill>
                <a:latin typeface="Simplified Arabic" panose="02020603050405020304" pitchFamily="18" charset="-78"/>
                <a:cs typeface="Simplified Arabic" panose="02020603050405020304" pitchFamily="18" charset="-78"/>
              </a:rPr>
              <a:t>حد اهدافك بدقة</a:t>
            </a:r>
            <a:endParaRPr lang="ar-EG" sz="2000" b="1" u="none" kern="1200" dirty="0">
              <a:solidFill>
                <a:srgbClr val="002060"/>
              </a:solidFill>
              <a:latin typeface="Simplified Arabic" panose="02020603050405020304" pitchFamily="18" charset="-78"/>
              <a:cs typeface="Simplified Arabic" panose="02020603050405020304" pitchFamily="18" charset="-78"/>
            </a:endParaRPr>
          </a:p>
        </p:txBody>
      </p:sp>
      <p:sp>
        <p:nvSpPr>
          <p:cNvPr id="19" name="Isosceles Triangle 18"/>
          <p:cNvSpPr/>
          <p:nvPr/>
        </p:nvSpPr>
        <p:spPr>
          <a:xfrm>
            <a:off x="1480312" y="3571120"/>
            <a:ext cx="280163" cy="280163"/>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L-Shape 19"/>
          <p:cNvSpPr/>
          <p:nvPr/>
        </p:nvSpPr>
        <p:spPr>
          <a:xfrm rot="5400000">
            <a:off x="2258369" y="3242398"/>
            <a:ext cx="988429" cy="1644724"/>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Freeform 20"/>
          <p:cNvSpPr/>
          <p:nvPr/>
        </p:nvSpPr>
        <p:spPr>
          <a:xfrm>
            <a:off x="2093376" y="3733817"/>
            <a:ext cx="1484866" cy="1301572"/>
          </a:xfrm>
          <a:custGeom>
            <a:avLst/>
            <a:gdLst>
              <a:gd name="connsiteX0" fmla="*/ 0 w 1484866"/>
              <a:gd name="connsiteY0" fmla="*/ 0 h 1301572"/>
              <a:gd name="connsiteX1" fmla="*/ 1484866 w 1484866"/>
              <a:gd name="connsiteY1" fmla="*/ 0 h 1301572"/>
              <a:gd name="connsiteX2" fmla="*/ 1484866 w 1484866"/>
              <a:gd name="connsiteY2" fmla="*/ 1301572 h 1301572"/>
              <a:gd name="connsiteX3" fmla="*/ 0 w 1484866"/>
              <a:gd name="connsiteY3" fmla="*/ 1301572 h 1301572"/>
              <a:gd name="connsiteX4" fmla="*/ 0 w 1484866"/>
              <a:gd name="connsiteY4" fmla="*/ 0 h 1301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866" h="1301572">
                <a:moveTo>
                  <a:pt x="0" y="0"/>
                </a:moveTo>
                <a:lnTo>
                  <a:pt x="1484866" y="0"/>
                </a:lnTo>
                <a:lnTo>
                  <a:pt x="1484866" y="1301572"/>
                </a:lnTo>
                <a:lnTo>
                  <a:pt x="0" y="13015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lvl="0" algn="ctr" defTabSz="889000" rtl="1">
              <a:lnSpc>
                <a:spcPct val="90000"/>
              </a:lnSpc>
              <a:spcBef>
                <a:spcPct val="0"/>
              </a:spcBef>
              <a:spcAft>
                <a:spcPct val="35000"/>
              </a:spcAft>
            </a:pPr>
            <a:r>
              <a:rPr lang="ar-SA" sz="2000" b="1" u="none" kern="1200" dirty="0" smtClean="0">
                <a:solidFill>
                  <a:srgbClr val="002060"/>
                </a:solidFill>
                <a:latin typeface="Simplified Arabic" panose="02020603050405020304" pitchFamily="18" charset="-78"/>
                <a:cs typeface="Simplified Arabic" panose="02020603050405020304" pitchFamily="18" charset="-78"/>
              </a:rPr>
              <a:t>قيم الموقف الحالى </a:t>
            </a:r>
            <a:endParaRPr lang="ar-EG" sz="2000" b="1" u="none" kern="1200" dirty="0">
              <a:solidFill>
                <a:srgbClr val="002060"/>
              </a:solidFill>
              <a:latin typeface="Simplified Arabic" panose="02020603050405020304" pitchFamily="18" charset="-78"/>
              <a:cs typeface="Simplified Arabic" panose="02020603050405020304" pitchFamily="18" charset="-78"/>
            </a:endParaRPr>
          </a:p>
        </p:txBody>
      </p:sp>
      <p:sp>
        <p:nvSpPr>
          <p:cNvPr id="22" name="Isosceles Triangle 21"/>
          <p:cNvSpPr/>
          <p:nvPr/>
        </p:nvSpPr>
        <p:spPr>
          <a:xfrm>
            <a:off x="3298079" y="3121312"/>
            <a:ext cx="280163" cy="280163"/>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L-Shape 22"/>
          <p:cNvSpPr/>
          <p:nvPr/>
        </p:nvSpPr>
        <p:spPr>
          <a:xfrm rot="5400000">
            <a:off x="4076137" y="2792590"/>
            <a:ext cx="988429" cy="1644724"/>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Freeform 23"/>
          <p:cNvSpPr/>
          <p:nvPr/>
        </p:nvSpPr>
        <p:spPr>
          <a:xfrm>
            <a:off x="3911143" y="3284008"/>
            <a:ext cx="1484866" cy="1301572"/>
          </a:xfrm>
          <a:custGeom>
            <a:avLst/>
            <a:gdLst>
              <a:gd name="connsiteX0" fmla="*/ 0 w 1484866"/>
              <a:gd name="connsiteY0" fmla="*/ 0 h 1301572"/>
              <a:gd name="connsiteX1" fmla="*/ 1484866 w 1484866"/>
              <a:gd name="connsiteY1" fmla="*/ 0 h 1301572"/>
              <a:gd name="connsiteX2" fmla="*/ 1484866 w 1484866"/>
              <a:gd name="connsiteY2" fmla="*/ 1301572 h 1301572"/>
              <a:gd name="connsiteX3" fmla="*/ 0 w 1484866"/>
              <a:gd name="connsiteY3" fmla="*/ 1301572 h 1301572"/>
              <a:gd name="connsiteX4" fmla="*/ 0 w 1484866"/>
              <a:gd name="connsiteY4" fmla="*/ 0 h 1301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866" h="1301572">
                <a:moveTo>
                  <a:pt x="0" y="0"/>
                </a:moveTo>
                <a:lnTo>
                  <a:pt x="1484866" y="0"/>
                </a:lnTo>
                <a:lnTo>
                  <a:pt x="1484866" y="1301572"/>
                </a:lnTo>
                <a:lnTo>
                  <a:pt x="0" y="13015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lvl="0" algn="ctr" defTabSz="889000" rtl="1">
              <a:lnSpc>
                <a:spcPct val="90000"/>
              </a:lnSpc>
              <a:spcBef>
                <a:spcPct val="0"/>
              </a:spcBef>
              <a:spcAft>
                <a:spcPct val="35000"/>
              </a:spcAft>
            </a:pPr>
            <a:r>
              <a:rPr lang="ar-SA" sz="2000" b="1" u="none" kern="1200" dirty="0" smtClean="0">
                <a:solidFill>
                  <a:srgbClr val="002060"/>
                </a:solidFill>
                <a:latin typeface="Simplified Arabic" panose="02020603050405020304" pitchFamily="18" charset="-78"/>
                <a:cs typeface="Simplified Arabic" panose="02020603050405020304" pitchFamily="18" charset="-78"/>
              </a:rPr>
              <a:t>حاول التنبؤ بالأحداث المستقبلية </a:t>
            </a:r>
            <a:endParaRPr lang="ar-EG" sz="2000" b="1" u="none" kern="1200" dirty="0">
              <a:solidFill>
                <a:srgbClr val="002060"/>
              </a:solidFill>
              <a:latin typeface="Simplified Arabic" panose="02020603050405020304" pitchFamily="18" charset="-78"/>
              <a:cs typeface="Simplified Arabic" panose="02020603050405020304" pitchFamily="18" charset="-78"/>
            </a:endParaRPr>
          </a:p>
        </p:txBody>
      </p:sp>
      <p:sp>
        <p:nvSpPr>
          <p:cNvPr id="25" name="Isosceles Triangle 24"/>
          <p:cNvSpPr/>
          <p:nvPr/>
        </p:nvSpPr>
        <p:spPr>
          <a:xfrm>
            <a:off x="5115846" y="2671504"/>
            <a:ext cx="280163" cy="280163"/>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L-Shape 25"/>
          <p:cNvSpPr/>
          <p:nvPr/>
        </p:nvSpPr>
        <p:spPr>
          <a:xfrm rot="5400000">
            <a:off x="5893904" y="2342782"/>
            <a:ext cx="988429" cy="1644724"/>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Freeform 26"/>
          <p:cNvSpPr/>
          <p:nvPr/>
        </p:nvSpPr>
        <p:spPr>
          <a:xfrm>
            <a:off x="5728910" y="2834200"/>
            <a:ext cx="1484866" cy="1301572"/>
          </a:xfrm>
          <a:custGeom>
            <a:avLst/>
            <a:gdLst>
              <a:gd name="connsiteX0" fmla="*/ 0 w 1484866"/>
              <a:gd name="connsiteY0" fmla="*/ 0 h 1301572"/>
              <a:gd name="connsiteX1" fmla="*/ 1484866 w 1484866"/>
              <a:gd name="connsiteY1" fmla="*/ 0 h 1301572"/>
              <a:gd name="connsiteX2" fmla="*/ 1484866 w 1484866"/>
              <a:gd name="connsiteY2" fmla="*/ 1301572 h 1301572"/>
              <a:gd name="connsiteX3" fmla="*/ 0 w 1484866"/>
              <a:gd name="connsiteY3" fmla="*/ 1301572 h 1301572"/>
              <a:gd name="connsiteX4" fmla="*/ 0 w 1484866"/>
              <a:gd name="connsiteY4" fmla="*/ 0 h 1301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866" h="1301572">
                <a:moveTo>
                  <a:pt x="0" y="0"/>
                </a:moveTo>
                <a:lnTo>
                  <a:pt x="1484866" y="0"/>
                </a:lnTo>
                <a:lnTo>
                  <a:pt x="1484866" y="1301572"/>
                </a:lnTo>
                <a:lnTo>
                  <a:pt x="0" y="13015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lvl="0" algn="ctr" defTabSz="889000" rtl="1">
              <a:lnSpc>
                <a:spcPct val="90000"/>
              </a:lnSpc>
              <a:spcBef>
                <a:spcPct val="0"/>
              </a:spcBef>
              <a:spcAft>
                <a:spcPct val="35000"/>
              </a:spcAft>
            </a:pPr>
            <a:r>
              <a:rPr lang="ar-SA" sz="2000" b="1" u="none" kern="1200" dirty="0" smtClean="0">
                <a:solidFill>
                  <a:srgbClr val="002060"/>
                </a:solidFill>
                <a:latin typeface="Simplified Arabic" panose="02020603050405020304" pitchFamily="18" charset="-78"/>
                <a:cs typeface="Simplified Arabic" panose="02020603050405020304" pitchFamily="18" charset="-78"/>
              </a:rPr>
              <a:t>حلل واختار فيما بين بدائل التصرف</a:t>
            </a:r>
            <a:endParaRPr lang="ar-EG" sz="2000" b="1" u="none" kern="1200" dirty="0">
              <a:solidFill>
                <a:srgbClr val="002060"/>
              </a:solidFill>
              <a:latin typeface="Simplified Arabic" panose="02020603050405020304" pitchFamily="18" charset="-78"/>
              <a:cs typeface="Simplified Arabic" panose="02020603050405020304" pitchFamily="18" charset="-78"/>
            </a:endParaRPr>
          </a:p>
        </p:txBody>
      </p:sp>
      <p:sp>
        <p:nvSpPr>
          <p:cNvPr id="28" name="Isosceles Triangle 27"/>
          <p:cNvSpPr/>
          <p:nvPr/>
        </p:nvSpPr>
        <p:spPr>
          <a:xfrm>
            <a:off x="6933614" y="2221695"/>
            <a:ext cx="280163" cy="280163"/>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L-Shape 28"/>
          <p:cNvSpPr/>
          <p:nvPr/>
        </p:nvSpPr>
        <p:spPr>
          <a:xfrm rot="5400000">
            <a:off x="7711671" y="1892973"/>
            <a:ext cx="988429" cy="1644724"/>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Freeform 29"/>
          <p:cNvSpPr/>
          <p:nvPr/>
        </p:nvSpPr>
        <p:spPr>
          <a:xfrm>
            <a:off x="7546677" y="2384392"/>
            <a:ext cx="1484866" cy="1301572"/>
          </a:xfrm>
          <a:custGeom>
            <a:avLst/>
            <a:gdLst>
              <a:gd name="connsiteX0" fmla="*/ 0 w 1484866"/>
              <a:gd name="connsiteY0" fmla="*/ 0 h 1301572"/>
              <a:gd name="connsiteX1" fmla="*/ 1484866 w 1484866"/>
              <a:gd name="connsiteY1" fmla="*/ 0 h 1301572"/>
              <a:gd name="connsiteX2" fmla="*/ 1484866 w 1484866"/>
              <a:gd name="connsiteY2" fmla="*/ 1301572 h 1301572"/>
              <a:gd name="connsiteX3" fmla="*/ 0 w 1484866"/>
              <a:gd name="connsiteY3" fmla="*/ 1301572 h 1301572"/>
              <a:gd name="connsiteX4" fmla="*/ 0 w 1484866"/>
              <a:gd name="connsiteY4" fmla="*/ 0 h 1301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866" h="1301572">
                <a:moveTo>
                  <a:pt x="0" y="0"/>
                </a:moveTo>
                <a:lnTo>
                  <a:pt x="1484866" y="0"/>
                </a:lnTo>
                <a:lnTo>
                  <a:pt x="1484866" y="1301572"/>
                </a:lnTo>
                <a:lnTo>
                  <a:pt x="0" y="13015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lvl="0" algn="ctr" defTabSz="889000" rtl="1">
              <a:lnSpc>
                <a:spcPct val="90000"/>
              </a:lnSpc>
              <a:spcBef>
                <a:spcPct val="0"/>
              </a:spcBef>
              <a:spcAft>
                <a:spcPct val="35000"/>
              </a:spcAft>
            </a:pPr>
            <a:r>
              <a:rPr lang="ar-SA" sz="2000" b="1" u="none" kern="1200" dirty="0" smtClean="0">
                <a:solidFill>
                  <a:srgbClr val="002060"/>
                </a:solidFill>
                <a:latin typeface="Simplified Arabic" panose="02020603050405020304" pitchFamily="18" charset="-78"/>
                <a:cs typeface="Simplified Arabic" panose="02020603050405020304" pitchFamily="18" charset="-78"/>
              </a:rPr>
              <a:t>نفذ الخطة وقيم النتائج</a:t>
            </a:r>
            <a:endParaRPr lang="ar-EG" sz="2000" b="1" u="none" kern="1200" dirty="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7977619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53" presetClass="entr" presetSubtype="16"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par>
                                <p:cTn id="49" presetID="53" presetClass="entr" presetSubtype="16"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30"/>
                                        </p:tgtEl>
                                        <p:attrNameLst>
                                          <p:attrName>style.visibility</p:attrName>
                                        </p:attrNameLst>
                                      </p:cBhvr>
                                      <p:to>
                                        <p:strVal val="visible"/>
                                      </p:to>
                                    </p:set>
                                    <p:anim calcmode="lin" valueType="num">
                                      <p:cBhvr>
                                        <p:cTn id="80" dur="500" fill="hold"/>
                                        <p:tgtEl>
                                          <p:spTgt spid="30"/>
                                        </p:tgtEl>
                                        <p:attrNameLst>
                                          <p:attrName>ppt_w</p:attrName>
                                        </p:attrNameLst>
                                      </p:cBhvr>
                                      <p:tavLst>
                                        <p:tav tm="0">
                                          <p:val>
                                            <p:fltVal val="0"/>
                                          </p:val>
                                        </p:tav>
                                        <p:tav tm="100000">
                                          <p:val>
                                            <p:strVal val="#ppt_w"/>
                                          </p:val>
                                        </p:tav>
                                      </p:tavLst>
                                    </p:anim>
                                    <p:anim calcmode="lin" valueType="num">
                                      <p:cBhvr>
                                        <p:cTn id="81" dur="500" fill="hold"/>
                                        <p:tgtEl>
                                          <p:spTgt spid="30"/>
                                        </p:tgtEl>
                                        <p:attrNameLst>
                                          <p:attrName>ppt_h</p:attrName>
                                        </p:attrNameLst>
                                      </p:cBhvr>
                                      <p:tavLst>
                                        <p:tav tm="0">
                                          <p:val>
                                            <p:fltVal val="0"/>
                                          </p:val>
                                        </p:tav>
                                        <p:tav tm="100000">
                                          <p:val>
                                            <p:strVal val="#ppt_h"/>
                                          </p:val>
                                        </p:tav>
                                      </p:tavLst>
                                    </p:anim>
                                    <p:animEffect transition="in" filter="fade">
                                      <p:cBhvr>
                                        <p:cTn id="8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4" grpId="0"/>
      <p:bldP spid="27"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bwMode="auto">
          <a:xfrm>
            <a:off x="755576" y="3746069"/>
            <a:ext cx="7738742" cy="1699155"/>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ar-EG" sz="2800" b="0" i="0" u="none" strike="noStrike" cap="none" normalizeH="0" baseline="0" dirty="0" smtClean="0">
              <a:ln>
                <a:noFill/>
              </a:ln>
              <a:solidFill>
                <a:schemeClr val="tx1"/>
              </a:solidFill>
              <a:effectLst/>
              <a:latin typeface="Arial" charset="0"/>
            </a:endParaRPr>
          </a:p>
        </p:txBody>
      </p:sp>
      <p:sp>
        <p:nvSpPr>
          <p:cNvPr id="4" name="TextBox 3"/>
          <p:cNvSpPr txBox="1"/>
          <p:nvPr/>
        </p:nvSpPr>
        <p:spPr>
          <a:xfrm>
            <a:off x="755576" y="4028871"/>
            <a:ext cx="7738742" cy="1200329"/>
          </a:xfrm>
          <a:prstGeom prst="rect">
            <a:avLst/>
          </a:prstGeom>
          <a:noFill/>
        </p:spPr>
        <p:txBody>
          <a:bodyPr wrap="square" rtlCol="1">
            <a:spAutoFit/>
          </a:bodyPr>
          <a:lstStyle/>
          <a:p>
            <a:pPr rtl="1"/>
            <a:r>
              <a:rPr lang="ar-SA" sz="2400" b="1" dirty="0">
                <a:solidFill>
                  <a:schemeClr val="bg2"/>
                </a:solidFill>
                <a:latin typeface="Simplified Arabic" panose="02020603050405020304" pitchFamily="18" charset="-78"/>
                <a:cs typeface="Simplified Arabic" panose="02020603050405020304" pitchFamily="18" charset="-78"/>
              </a:rPr>
              <a:t>التنظيم عمليات الهيكلة والتنسيق للموارد التنظيمية لتنفيذ الاستراتيجيات المحدده فى مرحلة التخطيط بكفاءة وفاعلية تحديد ماهى الحاجات التى يجب ادائها ومن الذى يجب ان يؤديها </a:t>
            </a:r>
            <a:endParaRPr lang="ar-EG" sz="2400" dirty="0">
              <a:solidFill>
                <a:schemeClr val="bg2"/>
              </a:solidFill>
              <a:latin typeface="Simplified Arabic" panose="02020603050405020304" pitchFamily="18" charset="-78"/>
              <a:cs typeface="Simplified Arabic" panose="02020603050405020304" pitchFamily="18" charset="-78"/>
            </a:endParaRPr>
          </a:p>
        </p:txBody>
      </p:sp>
      <p:sp>
        <p:nvSpPr>
          <p:cNvPr id="6" name="Round Diagonal Corner Rectangle 5"/>
          <p:cNvSpPr/>
          <p:nvPr/>
        </p:nvSpPr>
        <p:spPr bwMode="auto">
          <a:xfrm>
            <a:off x="2339752" y="321883"/>
            <a:ext cx="4752528" cy="864096"/>
          </a:xfrm>
          <a:prstGeom prst="round2DiagRect">
            <a:avLst/>
          </a:prstGeom>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3200" b="1" dirty="0">
                <a:solidFill>
                  <a:srgbClr val="002060"/>
                </a:solidFill>
                <a:latin typeface="Simplified Arabic" panose="02020603050405020304" pitchFamily="18" charset="-78"/>
                <a:cs typeface="Simplified Arabic" panose="02020603050405020304" pitchFamily="18" charset="-78"/>
              </a:rPr>
              <a:t>التنظيم</a:t>
            </a:r>
            <a:endParaRPr kumimoji="0" lang="ar-EG" sz="32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8" name="Oval 7"/>
          <p:cNvSpPr/>
          <p:nvPr/>
        </p:nvSpPr>
        <p:spPr bwMode="auto">
          <a:xfrm>
            <a:off x="7236296" y="321883"/>
            <a:ext cx="936104" cy="864096"/>
          </a:xfrm>
          <a:prstGeom prst="ellips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ar-EG" sz="3200" b="1" dirty="0" smtClean="0">
                <a:solidFill>
                  <a:srgbClr val="002060"/>
                </a:solidFill>
                <a:latin typeface="Simplified Arabic" panose="02020603050405020304" pitchFamily="18" charset="-78"/>
                <a:cs typeface="Simplified Arabic" panose="02020603050405020304" pitchFamily="18" charset="-78"/>
              </a:rPr>
              <a:t>2</a:t>
            </a:r>
            <a:endParaRPr lang="ar-EG" sz="3200" b="1" dirty="0">
              <a:solidFill>
                <a:srgbClr val="002060"/>
              </a:solidFill>
              <a:latin typeface="Simplified Arabic" panose="02020603050405020304" pitchFamily="18" charset="-78"/>
              <a:cs typeface="Simplified Arabic" panose="02020603050405020304" pitchFamily="18" charset="-78"/>
            </a:endParaRPr>
          </a:p>
        </p:txBody>
      </p:sp>
      <p:pic>
        <p:nvPicPr>
          <p:cNvPr id="3" name="Picture 2"/>
          <p:cNvPicPr>
            <a:picLocks noChangeAspect="1"/>
          </p:cNvPicPr>
          <p:nvPr/>
        </p:nvPicPr>
        <p:blipFill>
          <a:blip r:embed="rId3"/>
          <a:stretch>
            <a:fillRect/>
          </a:stretch>
        </p:blipFill>
        <p:spPr>
          <a:xfrm>
            <a:off x="2373638" y="1628800"/>
            <a:ext cx="4502618" cy="1975868"/>
          </a:xfrm>
          <a:prstGeom prst="rect">
            <a:avLst/>
          </a:prstGeom>
        </p:spPr>
      </p:pic>
    </p:spTree>
    <p:extLst>
      <p:ext uri="{BB962C8B-B14F-4D97-AF65-F5344CB8AC3E}">
        <p14:creationId xmlns:p14="http://schemas.microsoft.com/office/powerpoint/2010/main" val="186854008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bwMode="auto">
          <a:xfrm>
            <a:off x="755576" y="3746069"/>
            <a:ext cx="7738742" cy="1699155"/>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ar-EG" sz="2800" b="0" i="0" u="none" strike="noStrike" cap="none" normalizeH="0" baseline="0" dirty="0" smtClean="0">
              <a:ln>
                <a:noFill/>
              </a:ln>
              <a:solidFill>
                <a:schemeClr val="tx1"/>
              </a:solidFill>
              <a:effectLst/>
              <a:latin typeface="Arial" charset="0"/>
            </a:endParaRPr>
          </a:p>
        </p:txBody>
      </p:sp>
      <p:sp>
        <p:nvSpPr>
          <p:cNvPr id="4" name="TextBox 3"/>
          <p:cNvSpPr txBox="1"/>
          <p:nvPr/>
        </p:nvSpPr>
        <p:spPr>
          <a:xfrm>
            <a:off x="755576" y="3803556"/>
            <a:ext cx="7738742" cy="1569660"/>
          </a:xfrm>
          <a:prstGeom prst="rect">
            <a:avLst/>
          </a:prstGeom>
          <a:noFill/>
        </p:spPr>
        <p:txBody>
          <a:bodyPr wrap="square" rtlCol="1">
            <a:spAutoFit/>
          </a:bodyPr>
          <a:lstStyle/>
          <a:p>
            <a:pPr rtl="1"/>
            <a:r>
              <a:rPr lang="ar-SA" sz="2400" b="1" dirty="0">
                <a:solidFill>
                  <a:schemeClr val="bg2"/>
                </a:solidFill>
                <a:latin typeface="Simplified Arabic" panose="02020603050405020304" pitchFamily="18" charset="-78"/>
                <a:cs typeface="Simplified Arabic" panose="02020603050405020304" pitchFamily="18" charset="-78"/>
              </a:rPr>
              <a:t>التوجيه عمليات توجيه ودفع كل الاجزاء المرتبطة للمساعدة فى تحقيق الاهداف التنظيمية بكفاءة وفعالية القرارات التوجيهية: تقديم التشجيع وإرشاد جهود العاملين نحو الاهداف التنظيمية قرارات مرتبطة بالعمالة وتنميتها وكذا قرارات التحفيز وقرارات القيادة</a:t>
            </a:r>
            <a:endParaRPr lang="ar-EG" sz="2400" dirty="0">
              <a:solidFill>
                <a:schemeClr val="bg2"/>
              </a:solidFill>
              <a:latin typeface="Simplified Arabic" panose="02020603050405020304" pitchFamily="18" charset="-78"/>
              <a:cs typeface="Simplified Arabic" panose="02020603050405020304" pitchFamily="18" charset="-78"/>
            </a:endParaRPr>
          </a:p>
        </p:txBody>
      </p:sp>
      <p:sp>
        <p:nvSpPr>
          <p:cNvPr id="6" name="Round Diagonal Corner Rectangle 5"/>
          <p:cNvSpPr/>
          <p:nvPr/>
        </p:nvSpPr>
        <p:spPr bwMode="auto">
          <a:xfrm>
            <a:off x="2339752" y="321883"/>
            <a:ext cx="4752528" cy="864096"/>
          </a:xfrm>
          <a:prstGeom prst="round2DiagRect">
            <a:avLst/>
          </a:prstGeom>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3200" b="1" dirty="0">
                <a:solidFill>
                  <a:srgbClr val="002060"/>
                </a:solidFill>
                <a:latin typeface="Simplified Arabic" panose="02020603050405020304" pitchFamily="18" charset="-78"/>
                <a:cs typeface="Simplified Arabic" panose="02020603050405020304" pitchFamily="18" charset="-78"/>
              </a:rPr>
              <a:t>التوجيه</a:t>
            </a:r>
            <a:endParaRPr kumimoji="0" lang="ar-EG" sz="32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8" name="Oval 7"/>
          <p:cNvSpPr/>
          <p:nvPr/>
        </p:nvSpPr>
        <p:spPr bwMode="auto">
          <a:xfrm>
            <a:off x="7236296" y="321883"/>
            <a:ext cx="936104" cy="864096"/>
          </a:xfrm>
          <a:prstGeom prst="ellips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ar-EG" sz="3200" b="1" dirty="0" smtClean="0">
                <a:solidFill>
                  <a:srgbClr val="002060"/>
                </a:solidFill>
                <a:latin typeface="Simplified Arabic" panose="02020603050405020304" pitchFamily="18" charset="-78"/>
                <a:cs typeface="Simplified Arabic" panose="02020603050405020304" pitchFamily="18" charset="-78"/>
              </a:rPr>
              <a:t>3</a:t>
            </a:r>
            <a:endParaRPr lang="ar-EG" sz="3200" b="1" dirty="0">
              <a:solidFill>
                <a:srgbClr val="002060"/>
              </a:solidFill>
              <a:latin typeface="Simplified Arabic" panose="02020603050405020304" pitchFamily="18" charset="-78"/>
              <a:cs typeface="Simplified Arabic" panose="02020603050405020304" pitchFamily="18" charset="-78"/>
            </a:endParaRPr>
          </a:p>
        </p:txBody>
      </p:sp>
      <p:pic>
        <p:nvPicPr>
          <p:cNvPr id="3" name="Picture 2"/>
          <p:cNvPicPr>
            <a:picLocks noChangeAspect="1"/>
          </p:cNvPicPr>
          <p:nvPr/>
        </p:nvPicPr>
        <p:blipFill>
          <a:blip r:embed="rId3"/>
          <a:stretch>
            <a:fillRect/>
          </a:stretch>
        </p:blipFill>
        <p:spPr>
          <a:xfrm>
            <a:off x="2373638" y="1628800"/>
            <a:ext cx="4502618" cy="1975868"/>
          </a:xfrm>
          <a:prstGeom prst="rect">
            <a:avLst/>
          </a:prstGeom>
        </p:spPr>
      </p:pic>
    </p:spTree>
    <p:extLst>
      <p:ext uri="{BB962C8B-B14F-4D97-AF65-F5344CB8AC3E}">
        <p14:creationId xmlns:p14="http://schemas.microsoft.com/office/powerpoint/2010/main" val="200551928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7"/>
          <p:cNvSpPr>
            <a:spLocks noChangeArrowheads="1"/>
          </p:cNvSpPr>
          <p:nvPr/>
        </p:nvSpPr>
        <p:spPr bwMode="auto">
          <a:xfrm>
            <a:off x="2913410" y="1057157"/>
            <a:ext cx="4630390" cy="668992"/>
          </a:xfrm>
          <a:prstGeom prst="roundRect">
            <a:avLst>
              <a:gd name="adj" fmla="val 50000"/>
            </a:avLst>
          </a:prstGeom>
          <a:ln/>
          <a:extLst/>
        </p:spPr>
        <p:style>
          <a:lnRef idx="2">
            <a:schemeClr val="accent6"/>
          </a:lnRef>
          <a:fillRef idx="1">
            <a:schemeClr val="lt1"/>
          </a:fillRef>
          <a:effectRef idx="0">
            <a:schemeClr val="accent6"/>
          </a:effectRef>
          <a:fontRef idx="minor">
            <a:schemeClr val="dk1"/>
          </a:fontRef>
        </p:style>
        <p:txBody>
          <a:bodyPr wrap="none" lIns="91430" tIns="45715" rIns="91430" bIns="45715" anchor="ctr"/>
          <a:lstStyle/>
          <a:p>
            <a:pPr algn="ctr" rtl="1"/>
            <a:r>
              <a:rPr lang="ar-EG" sz="2400" b="1" dirty="0">
                <a:latin typeface="Verdana" panose="020B0604030504040204" pitchFamily="34" charset="0"/>
                <a:ea typeface="HY헤드라인M" pitchFamily="2" charset="-127"/>
              </a:rPr>
              <a:t>الإلتزام بوقت البرنامج وفترات الاستراحة</a:t>
            </a:r>
          </a:p>
          <a:p>
            <a:pPr algn="ctr" rtl="1"/>
            <a:r>
              <a:rPr lang="ar-EG" sz="2400" b="1" dirty="0">
                <a:latin typeface="Verdana" panose="020B0604030504040204" pitchFamily="34" charset="0"/>
                <a:ea typeface="HY헤드라인M" pitchFamily="2" charset="-127"/>
              </a:rPr>
              <a:t> دليل وعيك</a:t>
            </a:r>
            <a:endParaRPr lang="en-GB" sz="2400" b="1" dirty="0">
              <a:latin typeface="Verdana" panose="020B0604030504040204" pitchFamily="34" charset="0"/>
              <a:ea typeface="HY헤드라인M" pitchFamily="2" charset="-127"/>
            </a:endParaRPr>
          </a:p>
        </p:txBody>
      </p:sp>
      <p:sp>
        <p:nvSpPr>
          <p:cNvPr id="20" name="AutoShape 7"/>
          <p:cNvSpPr>
            <a:spLocks noChangeArrowheads="1"/>
          </p:cNvSpPr>
          <p:nvPr/>
        </p:nvSpPr>
        <p:spPr bwMode="auto">
          <a:xfrm>
            <a:off x="2903080" y="2170874"/>
            <a:ext cx="4630390" cy="668992"/>
          </a:xfrm>
          <a:prstGeom prst="roundRect">
            <a:avLst>
              <a:gd name="adj" fmla="val 50000"/>
            </a:avLst>
          </a:prstGeom>
          <a:ln/>
          <a:extLst/>
        </p:spPr>
        <p:style>
          <a:lnRef idx="2">
            <a:schemeClr val="accent6"/>
          </a:lnRef>
          <a:fillRef idx="1">
            <a:schemeClr val="lt1"/>
          </a:fillRef>
          <a:effectRef idx="0">
            <a:schemeClr val="accent6"/>
          </a:effectRef>
          <a:fontRef idx="minor">
            <a:schemeClr val="dk1"/>
          </a:fontRef>
        </p:style>
        <p:txBody>
          <a:bodyPr wrap="none" lIns="91430" tIns="45715" rIns="91430" bIns="45715" anchor="ctr"/>
          <a:lstStyle/>
          <a:p>
            <a:pPr algn="ctr" rtl="1"/>
            <a:r>
              <a:rPr lang="ar-EG" sz="2400" b="1">
                <a:latin typeface="Verdana" panose="020B0604030504040204" pitchFamily="34" charset="0"/>
                <a:ea typeface="HY헤드라인M" pitchFamily="2" charset="-127"/>
              </a:rPr>
              <a:t>لاتدع هاتفك </a:t>
            </a:r>
            <a:r>
              <a:rPr lang="ar-EG" sz="2400" b="1" dirty="0">
                <a:latin typeface="Verdana" panose="020B0604030504040204" pitchFamily="34" charset="0"/>
                <a:ea typeface="HY헤드라인M" pitchFamily="2" charset="-127"/>
              </a:rPr>
              <a:t>المتنقل يشوش أفكار من حولك</a:t>
            </a:r>
            <a:endParaRPr lang="ar-SA" sz="2400" b="1" dirty="0">
              <a:latin typeface="Verdana" panose="020B0604030504040204" pitchFamily="34" charset="0"/>
              <a:ea typeface="HY헤드라인M" pitchFamily="2" charset="-127"/>
            </a:endParaRPr>
          </a:p>
        </p:txBody>
      </p:sp>
      <p:sp>
        <p:nvSpPr>
          <p:cNvPr id="21" name="AutoShape 7"/>
          <p:cNvSpPr>
            <a:spLocks noChangeArrowheads="1"/>
          </p:cNvSpPr>
          <p:nvPr/>
        </p:nvSpPr>
        <p:spPr bwMode="auto">
          <a:xfrm>
            <a:off x="2892751" y="3284591"/>
            <a:ext cx="4630390" cy="668992"/>
          </a:xfrm>
          <a:prstGeom prst="roundRect">
            <a:avLst>
              <a:gd name="adj" fmla="val 50000"/>
            </a:avLst>
          </a:prstGeom>
          <a:ln/>
          <a:extLst/>
        </p:spPr>
        <p:style>
          <a:lnRef idx="2">
            <a:schemeClr val="accent6"/>
          </a:lnRef>
          <a:fillRef idx="1">
            <a:schemeClr val="lt1"/>
          </a:fillRef>
          <a:effectRef idx="0">
            <a:schemeClr val="accent6"/>
          </a:effectRef>
          <a:fontRef idx="minor">
            <a:schemeClr val="dk1"/>
          </a:fontRef>
        </p:style>
        <p:txBody>
          <a:bodyPr wrap="none" lIns="91430" tIns="45715" rIns="91430" bIns="45715" anchor="ctr"/>
          <a:lstStyle/>
          <a:p>
            <a:pPr algn="ctr" rtl="1"/>
            <a:r>
              <a:rPr lang="ar-EG" sz="2400" b="1" dirty="0">
                <a:latin typeface="Verdana" panose="020B0604030504040204" pitchFamily="34" charset="0"/>
                <a:ea typeface="HY헤드라인M" pitchFamily="2" charset="-127"/>
              </a:rPr>
              <a:t>الأسئلة والنقاش متاحة في محتوى البرنامج</a:t>
            </a:r>
            <a:endParaRPr lang="ar-SA" sz="2400" b="1" dirty="0">
              <a:latin typeface="Verdana" panose="020B0604030504040204" pitchFamily="34" charset="0"/>
              <a:ea typeface="HY헤드라인M" pitchFamily="2" charset="-127"/>
            </a:endParaRPr>
          </a:p>
        </p:txBody>
      </p:sp>
      <p:sp>
        <p:nvSpPr>
          <p:cNvPr id="23" name="AutoShape 7"/>
          <p:cNvSpPr>
            <a:spLocks noChangeArrowheads="1"/>
          </p:cNvSpPr>
          <p:nvPr/>
        </p:nvSpPr>
        <p:spPr bwMode="auto">
          <a:xfrm>
            <a:off x="2882421" y="4398308"/>
            <a:ext cx="4630390" cy="668992"/>
          </a:xfrm>
          <a:prstGeom prst="roundRect">
            <a:avLst>
              <a:gd name="adj" fmla="val 50000"/>
            </a:avLst>
          </a:prstGeom>
          <a:ln/>
          <a:extLst/>
        </p:spPr>
        <p:style>
          <a:lnRef idx="2">
            <a:schemeClr val="accent6"/>
          </a:lnRef>
          <a:fillRef idx="1">
            <a:schemeClr val="lt1"/>
          </a:fillRef>
          <a:effectRef idx="0">
            <a:schemeClr val="accent6"/>
          </a:effectRef>
          <a:fontRef idx="minor">
            <a:schemeClr val="dk1"/>
          </a:fontRef>
        </p:style>
        <p:txBody>
          <a:bodyPr wrap="none" lIns="91430" tIns="45715" rIns="91430" bIns="45715" anchor="ctr"/>
          <a:lstStyle/>
          <a:p>
            <a:pPr algn="ctr" rtl="1"/>
            <a:r>
              <a:rPr lang="ar-EG" sz="2400" b="1" dirty="0">
                <a:latin typeface="Verdana" panose="020B0604030504040204" pitchFamily="34" charset="0"/>
                <a:ea typeface="HY헤드라인M" pitchFamily="2" charset="-127"/>
              </a:rPr>
              <a:t>إبتسامتك و تعاونك دليل حب العمل الجماعي</a:t>
            </a:r>
            <a:endParaRPr lang="ar-SA" sz="2400" b="1" dirty="0">
              <a:latin typeface="Verdana" panose="020B0604030504040204" pitchFamily="34" charset="0"/>
              <a:ea typeface="HY헤드라인M" pitchFamily="2" charset="-127"/>
            </a:endParaRPr>
          </a:p>
        </p:txBody>
      </p:sp>
      <p:sp>
        <p:nvSpPr>
          <p:cNvPr id="24" name="AutoShape 7"/>
          <p:cNvSpPr>
            <a:spLocks noChangeArrowheads="1"/>
          </p:cNvSpPr>
          <p:nvPr/>
        </p:nvSpPr>
        <p:spPr bwMode="auto">
          <a:xfrm>
            <a:off x="2872091" y="5512025"/>
            <a:ext cx="4630390" cy="668992"/>
          </a:xfrm>
          <a:prstGeom prst="roundRect">
            <a:avLst>
              <a:gd name="adj" fmla="val 50000"/>
            </a:avLst>
          </a:prstGeom>
          <a:ln/>
          <a:extLst/>
        </p:spPr>
        <p:style>
          <a:lnRef idx="2">
            <a:schemeClr val="accent6"/>
          </a:lnRef>
          <a:fillRef idx="1">
            <a:schemeClr val="lt1"/>
          </a:fillRef>
          <a:effectRef idx="0">
            <a:schemeClr val="accent6"/>
          </a:effectRef>
          <a:fontRef idx="minor">
            <a:schemeClr val="dk1"/>
          </a:fontRef>
        </p:style>
        <p:txBody>
          <a:bodyPr wrap="none" lIns="91430" tIns="45715" rIns="91430" bIns="45715" anchor="ctr"/>
          <a:lstStyle/>
          <a:p>
            <a:pPr algn="ctr" rtl="1"/>
            <a:r>
              <a:rPr lang="ar-EG" sz="2400" b="1" dirty="0">
                <a:latin typeface="Verdana" panose="020B0604030504040204" pitchFamily="34" charset="0"/>
                <a:ea typeface="HY헤드라인M" pitchFamily="2" charset="-127"/>
              </a:rPr>
              <a:t>تأقلمك مع المدرب و تنفيذ التمارين يسهل</a:t>
            </a:r>
          </a:p>
          <a:p>
            <a:pPr algn="ctr" rtl="1"/>
            <a:r>
              <a:rPr lang="ar-EG" sz="2400" b="1" dirty="0">
                <a:latin typeface="Verdana" panose="020B0604030504040204" pitchFamily="34" charset="0"/>
                <a:ea typeface="HY헤드라인M" pitchFamily="2" charset="-127"/>
              </a:rPr>
              <a:t> استيعاب المادة العلمية</a:t>
            </a:r>
            <a:endParaRPr lang="ar-SA" sz="2400" b="1" dirty="0">
              <a:latin typeface="Verdana" panose="020B0604030504040204" pitchFamily="34" charset="0"/>
              <a:ea typeface="HY헤드라인M" pitchFamily="2" charset="-127"/>
            </a:endParaRPr>
          </a:p>
        </p:txBody>
      </p:sp>
      <p:pic>
        <p:nvPicPr>
          <p:cNvPr id="25" name="Picture 6" descr="F:\دينى\work\صور\15460_IPhone_Lock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1790700"/>
            <a:ext cx="11430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26" name="Picture 8" descr="F:\دينى\work\صور\imagت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1" y="2933700"/>
            <a:ext cx="1155607"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27" name="Picture 3" descr="F:\دينى\work\صور\إدارة الوقت.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2600" y="647700"/>
            <a:ext cx="106194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28" name="Picture 9" descr="F:\دينى\work\صور\84848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0020" y="5143500"/>
            <a:ext cx="1107160" cy="1333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29" name="Picture 2" descr="F:\دينى\work\صور\kid-smai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4076701"/>
            <a:ext cx="1302880" cy="12881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5" name="Rectangle 2"/>
          <p:cNvSpPr txBox="1">
            <a:spLocks noChangeArrowheads="1"/>
          </p:cNvSpPr>
          <p:nvPr/>
        </p:nvSpPr>
        <p:spPr>
          <a:xfrm>
            <a:off x="6629400" y="116633"/>
            <a:ext cx="2479104" cy="715963"/>
          </a:xfrm>
          <a:prstGeom prst="rect">
            <a:avLst/>
          </a:prstGeom>
        </p:spPr>
        <p:style>
          <a:lnRef idx="2">
            <a:schemeClr val="accent2"/>
          </a:lnRef>
          <a:fillRef idx="1">
            <a:schemeClr val="lt1"/>
          </a:fillRef>
          <a:effectRef idx="0">
            <a:schemeClr val="accent2"/>
          </a:effectRef>
          <a:fontRef idx="minor">
            <a:schemeClr val="dk1"/>
          </a:fontRef>
        </p:style>
        <p:txBody>
          <a:bodyPr vert="horz" lIns="91430" tIns="45715" rIns="91430" bIns="45715" rtlCol="0" anchor="ctr">
            <a:normAutofit fontScale="92500" lnSpcReduction="10000"/>
          </a:bodyPr>
          <a:lstStyle>
            <a:lvl1pPr algn="ctr" defTabSz="1007943" rtl="0" eaLnBrk="1" latinLnBrk="0" hangingPunct="1">
              <a:spcBef>
                <a:spcPct val="0"/>
              </a:spcBef>
              <a:buNone/>
              <a:defRPr sz="4900" kern="1200">
                <a:solidFill>
                  <a:schemeClr val="tx1"/>
                </a:solidFill>
                <a:latin typeface="+mj-lt"/>
                <a:ea typeface="+mj-ea"/>
                <a:cs typeface="+mj-cs"/>
              </a:defRPr>
            </a:lvl1pPr>
          </a:lstStyle>
          <a:p>
            <a:r>
              <a:rPr lang="ar-EG" b="1" dirty="0">
                <a:solidFill>
                  <a:schemeClr val="accent2">
                    <a:lumMod val="50000"/>
                  </a:schemeClr>
                </a:solidFill>
              </a:rPr>
              <a:t>الاتفاقيات </a:t>
            </a:r>
            <a:endParaRPr lang="en-US" b="1" dirty="0">
              <a:solidFill>
                <a:schemeClr val="accent2">
                  <a:lumMod val="50000"/>
                </a:schemeClr>
              </a:solidFill>
            </a:endParaRPr>
          </a:p>
        </p:txBody>
      </p:sp>
    </p:spTree>
    <p:extLst>
      <p:ext uri="{BB962C8B-B14F-4D97-AF65-F5344CB8AC3E}">
        <p14:creationId xmlns:p14="http://schemas.microsoft.com/office/powerpoint/2010/main" val="353283807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par>
                                <p:cTn id="11" presetID="3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1000" fill="hold"/>
                                        <p:tgtEl>
                                          <p:spTgt spid="27"/>
                                        </p:tgtEl>
                                        <p:attrNameLst>
                                          <p:attrName>ppt_w</p:attrName>
                                        </p:attrNameLst>
                                      </p:cBhvr>
                                      <p:tavLst>
                                        <p:tav tm="0">
                                          <p:val>
                                            <p:fltVal val="0"/>
                                          </p:val>
                                        </p:tav>
                                        <p:tav tm="100000">
                                          <p:val>
                                            <p:strVal val="#ppt_w"/>
                                          </p:val>
                                        </p:tav>
                                      </p:tavLst>
                                    </p:anim>
                                    <p:anim calcmode="lin" valueType="num">
                                      <p:cBhvr>
                                        <p:cTn id="14" dur="1000" fill="hold"/>
                                        <p:tgtEl>
                                          <p:spTgt spid="27"/>
                                        </p:tgtEl>
                                        <p:attrNameLst>
                                          <p:attrName>ppt_h</p:attrName>
                                        </p:attrNameLst>
                                      </p:cBhvr>
                                      <p:tavLst>
                                        <p:tav tm="0">
                                          <p:val>
                                            <p:fltVal val="0"/>
                                          </p:val>
                                        </p:tav>
                                        <p:tav tm="100000">
                                          <p:val>
                                            <p:strVal val="#ppt_h"/>
                                          </p:val>
                                        </p:tav>
                                      </p:tavLst>
                                    </p:anim>
                                    <p:anim calcmode="lin" valueType="num">
                                      <p:cBhvr>
                                        <p:cTn id="15" dur="1000" fill="hold"/>
                                        <p:tgtEl>
                                          <p:spTgt spid="27"/>
                                        </p:tgtEl>
                                        <p:attrNameLst>
                                          <p:attrName>style.rotation</p:attrName>
                                        </p:attrNameLst>
                                      </p:cBhvr>
                                      <p:tavLst>
                                        <p:tav tm="0">
                                          <p:val>
                                            <p:fltVal val="90"/>
                                          </p:val>
                                        </p:tav>
                                        <p:tav tm="100000">
                                          <p:val>
                                            <p:fltVal val="0"/>
                                          </p:val>
                                        </p:tav>
                                      </p:tavLst>
                                    </p:anim>
                                    <p:animEffect transition="in" filter="fade">
                                      <p:cBhvr>
                                        <p:cTn id="16" dur="10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1000" fill="hold"/>
                                        <p:tgtEl>
                                          <p:spTgt spid="20"/>
                                        </p:tgtEl>
                                        <p:attrNameLst>
                                          <p:attrName>ppt_w</p:attrName>
                                        </p:attrNameLst>
                                      </p:cBhvr>
                                      <p:tavLst>
                                        <p:tav tm="0">
                                          <p:val>
                                            <p:fltVal val="0"/>
                                          </p:val>
                                        </p:tav>
                                        <p:tav tm="100000">
                                          <p:val>
                                            <p:strVal val="#ppt_w"/>
                                          </p:val>
                                        </p:tav>
                                      </p:tavLst>
                                    </p:anim>
                                    <p:anim calcmode="lin" valueType="num">
                                      <p:cBhvr>
                                        <p:cTn id="22" dur="1000" fill="hold"/>
                                        <p:tgtEl>
                                          <p:spTgt spid="20"/>
                                        </p:tgtEl>
                                        <p:attrNameLst>
                                          <p:attrName>ppt_h</p:attrName>
                                        </p:attrNameLst>
                                      </p:cBhvr>
                                      <p:tavLst>
                                        <p:tav tm="0">
                                          <p:val>
                                            <p:fltVal val="0"/>
                                          </p:val>
                                        </p:tav>
                                        <p:tav tm="100000">
                                          <p:val>
                                            <p:strVal val="#ppt_h"/>
                                          </p:val>
                                        </p:tav>
                                      </p:tavLst>
                                    </p:anim>
                                    <p:anim calcmode="lin" valueType="num">
                                      <p:cBhvr>
                                        <p:cTn id="23" dur="1000" fill="hold"/>
                                        <p:tgtEl>
                                          <p:spTgt spid="20"/>
                                        </p:tgtEl>
                                        <p:attrNameLst>
                                          <p:attrName>style.rotation</p:attrName>
                                        </p:attrNameLst>
                                      </p:cBhvr>
                                      <p:tavLst>
                                        <p:tav tm="0">
                                          <p:val>
                                            <p:fltVal val="90"/>
                                          </p:val>
                                        </p:tav>
                                        <p:tav tm="100000">
                                          <p:val>
                                            <p:fltVal val="0"/>
                                          </p:val>
                                        </p:tav>
                                      </p:tavLst>
                                    </p:anim>
                                    <p:animEffect transition="in" filter="fade">
                                      <p:cBhvr>
                                        <p:cTn id="24" dur="1000"/>
                                        <p:tgtEl>
                                          <p:spTgt spid="20"/>
                                        </p:tgtEl>
                                      </p:cBhvr>
                                    </p:animEffect>
                                  </p:childTnLst>
                                </p:cTn>
                              </p:par>
                              <p:par>
                                <p:cTn id="25" presetID="3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1000" fill="hold"/>
                                        <p:tgtEl>
                                          <p:spTgt spid="25"/>
                                        </p:tgtEl>
                                        <p:attrNameLst>
                                          <p:attrName>ppt_w</p:attrName>
                                        </p:attrNameLst>
                                      </p:cBhvr>
                                      <p:tavLst>
                                        <p:tav tm="0">
                                          <p:val>
                                            <p:fltVal val="0"/>
                                          </p:val>
                                        </p:tav>
                                        <p:tav tm="100000">
                                          <p:val>
                                            <p:strVal val="#ppt_w"/>
                                          </p:val>
                                        </p:tav>
                                      </p:tavLst>
                                    </p:anim>
                                    <p:anim calcmode="lin" valueType="num">
                                      <p:cBhvr>
                                        <p:cTn id="28" dur="1000" fill="hold"/>
                                        <p:tgtEl>
                                          <p:spTgt spid="25"/>
                                        </p:tgtEl>
                                        <p:attrNameLst>
                                          <p:attrName>ppt_h</p:attrName>
                                        </p:attrNameLst>
                                      </p:cBhvr>
                                      <p:tavLst>
                                        <p:tav tm="0">
                                          <p:val>
                                            <p:fltVal val="0"/>
                                          </p:val>
                                        </p:tav>
                                        <p:tav tm="100000">
                                          <p:val>
                                            <p:strVal val="#ppt_h"/>
                                          </p:val>
                                        </p:tav>
                                      </p:tavLst>
                                    </p:anim>
                                    <p:anim calcmode="lin" valueType="num">
                                      <p:cBhvr>
                                        <p:cTn id="29" dur="1000" fill="hold"/>
                                        <p:tgtEl>
                                          <p:spTgt spid="25"/>
                                        </p:tgtEl>
                                        <p:attrNameLst>
                                          <p:attrName>style.rotation</p:attrName>
                                        </p:attrNameLst>
                                      </p:cBhvr>
                                      <p:tavLst>
                                        <p:tav tm="0">
                                          <p:val>
                                            <p:fltVal val="90"/>
                                          </p:val>
                                        </p:tav>
                                        <p:tav tm="100000">
                                          <p:val>
                                            <p:fltVal val="0"/>
                                          </p:val>
                                        </p:tav>
                                      </p:tavLst>
                                    </p:anim>
                                    <p:animEffect transition="in" filter="fade">
                                      <p:cBhvr>
                                        <p:cTn id="30" dur="10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par>
                                <p:cTn id="39" presetID="3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1000" fill="hold"/>
                                        <p:tgtEl>
                                          <p:spTgt spid="26"/>
                                        </p:tgtEl>
                                        <p:attrNameLst>
                                          <p:attrName>ppt_w</p:attrName>
                                        </p:attrNameLst>
                                      </p:cBhvr>
                                      <p:tavLst>
                                        <p:tav tm="0">
                                          <p:val>
                                            <p:fltVal val="0"/>
                                          </p:val>
                                        </p:tav>
                                        <p:tav tm="100000">
                                          <p:val>
                                            <p:strVal val="#ppt_w"/>
                                          </p:val>
                                        </p:tav>
                                      </p:tavLst>
                                    </p:anim>
                                    <p:anim calcmode="lin" valueType="num">
                                      <p:cBhvr>
                                        <p:cTn id="42" dur="1000" fill="hold"/>
                                        <p:tgtEl>
                                          <p:spTgt spid="26"/>
                                        </p:tgtEl>
                                        <p:attrNameLst>
                                          <p:attrName>ppt_h</p:attrName>
                                        </p:attrNameLst>
                                      </p:cBhvr>
                                      <p:tavLst>
                                        <p:tav tm="0">
                                          <p:val>
                                            <p:fltVal val="0"/>
                                          </p:val>
                                        </p:tav>
                                        <p:tav tm="100000">
                                          <p:val>
                                            <p:strVal val="#ppt_h"/>
                                          </p:val>
                                        </p:tav>
                                      </p:tavLst>
                                    </p:anim>
                                    <p:anim calcmode="lin" valueType="num">
                                      <p:cBhvr>
                                        <p:cTn id="43" dur="1000" fill="hold"/>
                                        <p:tgtEl>
                                          <p:spTgt spid="26"/>
                                        </p:tgtEl>
                                        <p:attrNameLst>
                                          <p:attrName>style.rotation</p:attrName>
                                        </p:attrNameLst>
                                      </p:cBhvr>
                                      <p:tavLst>
                                        <p:tav tm="0">
                                          <p:val>
                                            <p:fltVal val="90"/>
                                          </p:val>
                                        </p:tav>
                                        <p:tav tm="100000">
                                          <p:val>
                                            <p:fltVal val="0"/>
                                          </p:val>
                                        </p:tav>
                                      </p:tavLst>
                                    </p:anim>
                                    <p:animEffect transition="in" filter="fade">
                                      <p:cBhvr>
                                        <p:cTn id="44" dur="10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1000" fill="hold"/>
                                        <p:tgtEl>
                                          <p:spTgt spid="23"/>
                                        </p:tgtEl>
                                        <p:attrNameLst>
                                          <p:attrName>ppt_w</p:attrName>
                                        </p:attrNameLst>
                                      </p:cBhvr>
                                      <p:tavLst>
                                        <p:tav tm="0">
                                          <p:val>
                                            <p:fltVal val="0"/>
                                          </p:val>
                                        </p:tav>
                                        <p:tav tm="100000">
                                          <p:val>
                                            <p:strVal val="#ppt_w"/>
                                          </p:val>
                                        </p:tav>
                                      </p:tavLst>
                                    </p:anim>
                                    <p:anim calcmode="lin" valueType="num">
                                      <p:cBhvr>
                                        <p:cTn id="50" dur="1000" fill="hold"/>
                                        <p:tgtEl>
                                          <p:spTgt spid="23"/>
                                        </p:tgtEl>
                                        <p:attrNameLst>
                                          <p:attrName>ppt_h</p:attrName>
                                        </p:attrNameLst>
                                      </p:cBhvr>
                                      <p:tavLst>
                                        <p:tav tm="0">
                                          <p:val>
                                            <p:fltVal val="0"/>
                                          </p:val>
                                        </p:tav>
                                        <p:tav tm="100000">
                                          <p:val>
                                            <p:strVal val="#ppt_h"/>
                                          </p:val>
                                        </p:tav>
                                      </p:tavLst>
                                    </p:anim>
                                    <p:anim calcmode="lin" valueType="num">
                                      <p:cBhvr>
                                        <p:cTn id="51" dur="1000" fill="hold"/>
                                        <p:tgtEl>
                                          <p:spTgt spid="23"/>
                                        </p:tgtEl>
                                        <p:attrNameLst>
                                          <p:attrName>style.rotation</p:attrName>
                                        </p:attrNameLst>
                                      </p:cBhvr>
                                      <p:tavLst>
                                        <p:tav tm="0">
                                          <p:val>
                                            <p:fltVal val="90"/>
                                          </p:val>
                                        </p:tav>
                                        <p:tav tm="100000">
                                          <p:val>
                                            <p:fltVal val="0"/>
                                          </p:val>
                                        </p:tav>
                                      </p:tavLst>
                                    </p:anim>
                                    <p:animEffect transition="in" filter="fade">
                                      <p:cBhvr>
                                        <p:cTn id="52" dur="1000"/>
                                        <p:tgtEl>
                                          <p:spTgt spid="23"/>
                                        </p:tgtEl>
                                      </p:cBhvr>
                                    </p:animEffect>
                                  </p:childTnLst>
                                </p:cTn>
                              </p:par>
                              <p:par>
                                <p:cTn id="53" presetID="31" presetClass="entr" presetSubtype="0"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1000" fill="hold"/>
                                        <p:tgtEl>
                                          <p:spTgt spid="29"/>
                                        </p:tgtEl>
                                        <p:attrNameLst>
                                          <p:attrName>ppt_w</p:attrName>
                                        </p:attrNameLst>
                                      </p:cBhvr>
                                      <p:tavLst>
                                        <p:tav tm="0">
                                          <p:val>
                                            <p:fltVal val="0"/>
                                          </p:val>
                                        </p:tav>
                                        <p:tav tm="100000">
                                          <p:val>
                                            <p:strVal val="#ppt_w"/>
                                          </p:val>
                                        </p:tav>
                                      </p:tavLst>
                                    </p:anim>
                                    <p:anim calcmode="lin" valueType="num">
                                      <p:cBhvr>
                                        <p:cTn id="56" dur="1000" fill="hold"/>
                                        <p:tgtEl>
                                          <p:spTgt spid="29"/>
                                        </p:tgtEl>
                                        <p:attrNameLst>
                                          <p:attrName>ppt_h</p:attrName>
                                        </p:attrNameLst>
                                      </p:cBhvr>
                                      <p:tavLst>
                                        <p:tav tm="0">
                                          <p:val>
                                            <p:fltVal val="0"/>
                                          </p:val>
                                        </p:tav>
                                        <p:tav tm="100000">
                                          <p:val>
                                            <p:strVal val="#ppt_h"/>
                                          </p:val>
                                        </p:tav>
                                      </p:tavLst>
                                    </p:anim>
                                    <p:anim calcmode="lin" valueType="num">
                                      <p:cBhvr>
                                        <p:cTn id="57" dur="1000" fill="hold"/>
                                        <p:tgtEl>
                                          <p:spTgt spid="29"/>
                                        </p:tgtEl>
                                        <p:attrNameLst>
                                          <p:attrName>style.rotation</p:attrName>
                                        </p:attrNameLst>
                                      </p:cBhvr>
                                      <p:tavLst>
                                        <p:tav tm="0">
                                          <p:val>
                                            <p:fltVal val="90"/>
                                          </p:val>
                                        </p:tav>
                                        <p:tav tm="100000">
                                          <p:val>
                                            <p:fltVal val="0"/>
                                          </p:val>
                                        </p:tav>
                                      </p:tavLst>
                                    </p:anim>
                                    <p:animEffect transition="in" filter="fade">
                                      <p:cBhvr>
                                        <p:cTn id="58" dur="10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 calcmode="lin" valueType="num">
                                      <p:cBhvr>
                                        <p:cTn id="65" dur="1000" fill="hold"/>
                                        <p:tgtEl>
                                          <p:spTgt spid="24"/>
                                        </p:tgtEl>
                                        <p:attrNameLst>
                                          <p:attrName>style.rotation</p:attrName>
                                        </p:attrNameLst>
                                      </p:cBhvr>
                                      <p:tavLst>
                                        <p:tav tm="0">
                                          <p:val>
                                            <p:fltVal val="90"/>
                                          </p:val>
                                        </p:tav>
                                        <p:tav tm="100000">
                                          <p:val>
                                            <p:fltVal val="0"/>
                                          </p:val>
                                        </p:tav>
                                      </p:tavLst>
                                    </p:anim>
                                    <p:animEffect transition="in" filter="fade">
                                      <p:cBhvr>
                                        <p:cTn id="66" dur="1000"/>
                                        <p:tgtEl>
                                          <p:spTgt spid="24"/>
                                        </p:tgtEl>
                                      </p:cBhvr>
                                    </p:animEffect>
                                  </p:childTnLst>
                                </p:cTn>
                              </p:par>
                              <p:par>
                                <p:cTn id="67" presetID="31" presetClass="entr" presetSubtype="0"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1000" fill="hold"/>
                                        <p:tgtEl>
                                          <p:spTgt spid="28"/>
                                        </p:tgtEl>
                                        <p:attrNameLst>
                                          <p:attrName>ppt_w</p:attrName>
                                        </p:attrNameLst>
                                      </p:cBhvr>
                                      <p:tavLst>
                                        <p:tav tm="0">
                                          <p:val>
                                            <p:fltVal val="0"/>
                                          </p:val>
                                        </p:tav>
                                        <p:tav tm="100000">
                                          <p:val>
                                            <p:strVal val="#ppt_w"/>
                                          </p:val>
                                        </p:tav>
                                      </p:tavLst>
                                    </p:anim>
                                    <p:anim calcmode="lin" valueType="num">
                                      <p:cBhvr>
                                        <p:cTn id="70" dur="1000" fill="hold"/>
                                        <p:tgtEl>
                                          <p:spTgt spid="28"/>
                                        </p:tgtEl>
                                        <p:attrNameLst>
                                          <p:attrName>ppt_h</p:attrName>
                                        </p:attrNameLst>
                                      </p:cBhvr>
                                      <p:tavLst>
                                        <p:tav tm="0">
                                          <p:val>
                                            <p:fltVal val="0"/>
                                          </p:val>
                                        </p:tav>
                                        <p:tav tm="100000">
                                          <p:val>
                                            <p:strVal val="#ppt_h"/>
                                          </p:val>
                                        </p:tav>
                                      </p:tavLst>
                                    </p:anim>
                                    <p:anim calcmode="lin" valueType="num">
                                      <p:cBhvr>
                                        <p:cTn id="71" dur="1000" fill="hold"/>
                                        <p:tgtEl>
                                          <p:spTgt spid="28"/>
                                        </p:tgtEl>
                                        <p:attrNameLst>
                                          <p:attrName>style.rotation</p:attrName>
                                        </p:attrNameLst>
                                      </p:cBhvr>
                                      <p:tavLst>
                                        <p:tav tm="0">
                                          <p:val>
                                            <p:fltVal val="90"/>
                                          </p:val>
                                        </p:tav>
                                        <p:tav tm="100000">
                                          <p:val>
                                            <p:fltVal val="0"/>
                                          </p:val>
                                        </p:tav>
                                      </p:tavLst>
                                    </p:anim>
                                    <p:animEffect transition="in" filter="fade">
                                      <p:cBhvr>
                                        <p:cTn id="72"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1" grpId="0" animBg="1"/>
      <p:bldP spid="23"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bwMode="auto">
          <a:xfrm>
            <a:off x="755576" y="3746069"/>
            <a:ext cx="7738742" cy="1699155"/>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ar-EG" sz="2800" b="0" i="0" u="none" strike="noStrike" cap="none" normalizeH="0" baseline="0" dirty="0" smtClean="0">
              <a:ln>
                <a:noFill/>
              </a:ln>
              <a:solidFill>
                <a:schemeClr val="tx1"/>
              </a:solidFill>
              <a:effectLst/>
              <a:latin typeface="Arial" charset="0"/>
            </a:endParaRPr>
          </a:p>
        </p:txBody>
      </p:sp>
      <p:sp>
        <p:nvSpPr>
          <p:cNvPr id="4" name="TextBox 3"/>
          <p:cNvSpPr txBox="1"/>
          <p:nvPr/>
        </p:nvSpPr>
        <p:spPr>
          <a:xfrm>
            <a:off x="755576" y="4180147"/>
            <a:ext cx="7738742" cy="830997"/>
          </a:xfrm>
          <a:prstGeom prst="rect">
            <a:avLst/>
          </a:prstGeom>
          <a:noFill/>
        </p:spPr>
        <p:txBody>
          <a:bodyPr wrap="square" rtlCol="1">
            <a:spAutoFit/>
          </a:bodyPr>
          <a:lstStyle/>
          <a:p>
            <a:pPr rtl="1"/>
            <a:r>
              <a:rPr lang="ar-SA" sz="2400" b="1" dirty="0">
                <a:solidFill>
                  <a:schemeClr val="bg2"/>
                </a:solidFill>
                <a:latin typeface="Simplified Arabic" panose="02020603050405020304" pitchFamily="18" charset="-78"/>
                <a:cs typeface="Simplified Arabic" panose="02020603050405020304" pitchFamily="18" charset="-78"/>
              </a:rPr>
              <a:t>عمليات قياس الاداء والتصرفات للتأكد من الوصول للنتائج المرغوبة عمليات متابعة الانشطة للتأكد من الوصول للمخطط وتصحيح اى انحرافات</a:t>
            </a:r>
            <a:endParaRPr lang="ar-EG" sz="2400" dirty="0">
              <a:solidFill>
                <a:schemeClr val="bg2"/>
              </a:solidFill>
              <a:latin typeface="Simplified Arabic" panose="02020603050405020304" pitchFamily="18" charset="-78"/>
              <a:cs typeface="Simplified Arabic" panose="02020603050405020304" pitchFamily="18" charset="-78"/>
            </a:endParaRPr>
          </a:p>
        </p:txBody>
      </p:sp>
      <p:sp>
        <p:nvSpPr>
          <p:cNvPr id="6" name="Round Diagonal Corner Rectangle 5"/>
          <p:cNvSpPr/>
          <p:nvPr/>
        </p:nvSpPr>
        <p:spPr bwMode="auto">
          <a:xfrm>
            <a:off x="2339752" y="321883"/>
            <a:ext cx="4752528" cy="864096"/>
          </a:xfrm>
          <a:prstGeom prst="round2DiagRect">
            <a:avLst/>
          </a:prstGeom>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3200" b="1" dirty="0">
                <a:solidFill>
                  <a:srgbClr val="002060"/>
                </a:solidFill>
                <a:latin typeface="Simplified Arabic" panose="02020603050405020304" pitchFamily="18" charset="-78"/>
                <a:cs typeface="Simplified Arabic" panose="02020603050405020304" pitchFamily="18" charset="-78"/>
              </a:rPr>
              <a:t>الرقابة</a:t>
            </a:r>
            <a:endParaRPr kumimoji="0" lang="ar-EG" sz="32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8" name="Oval 7"/>
          <p:cNvSpPr/>
          <p:nvPr/>
        </p:nvSpPr>
        <p:spPr bwMode="auto">
          <a:xfrm>
            <a:off x="7236296" y="321883"/>
            <a:ext cx="936104" cy="864096"/>
          </a:xfrm>
          <a:prstGeom prst="ellips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ar-EG" sz="3200" b="1" dirty="0" smtClean="0">
                <a:solidFill>
                  <a:srgbClr val="002060"/>
                </a:solidFill>
                <a:latin typeface="Simplified Arabic" panose="02020603050405020304" pitchFamily="18" charset="-78"/>
                <a:cs typeface="Simplified Arabic" panose="02020603050405020304" pitchFamily="18" charset="-78"/>
              </a:rPr>
              <a:t>4</a:t>
            </a:r>
            <a:endParaRPr lang="ar-EG" sz="3200" b="1" dirty="0">
              <a:solidFill>
                <a:srgbClr val="002060"/>
              </a:solidFill>
              <a:latin typeface="Simplified Arabic" panose="02020603050405020304" pitchFamily="18" charset="-78"/>
              <a:cs typeface="Simplified Arabic" panose="02020603050405020304" pitchFamily="18" charset="-78"/>
            </a:endParaRPr>
          </a:p>
        </p:txBody>
      </p:sp>
      <p:pic>
        <p:nvPicPr>
          <p:cNvPr id="5" name="Picture 4"/>
          <p:cNvPicPr>
            <a:picLocks noChangeAspect="1"/>
          </p:cNvPicPr>
          <p:nvPr/>
        </p:nvPicPr>
        <p:blipFill>
          <a:blip r:embed="rId3"/>
          <a:stretch>
            <a:fillRect/>
          </a:stretch>
        </p:blipFill>
        <p:spPr>
          <a:xfrm>
            <a:off x="2177604" y="1620057"/>
            <a:ext cx="4934668" cy="1912048"/>
          </a:xfrm>
          <a:prstGeom prst="rect">
            <a:avLst/>
          </a:prstGeom>
        </p:spPr>
      </p:pic>
    </p:spTree>
    <p:extLst>
      <p:ext uri="{BB962C8B-B14F-4D97-AF65-F5344CB8AC3E}">
        <p14:creationId xmlns:p14="http://schemas.microsoft.com/office/powerpoint/2010/main" val="280001209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bwMode="auto">
          <a:xfrm>
            <a:off x="590872" y="260648"/>
            <a:ext cx="8229600" cy="774700"/>
          </a:xfrm>
          <a:prstGeom prst="rect">
            <a:avLst/>
          </a:prstGeom>
          <a:noFill/>
          <a:ln>
            <a:noFill/>
          </a:ln>
          <a:effectLst>
            <a:outerShdw dist="38100" dir="2700000" algn="ctr" rotWithShape="0">
              <a:srgbClr val="000000">
                <a:alpha val="37999"/>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Microsoft Sans Serif" pitchFamily="34" charset="0"/>
              </a:defRPr>
            </a:lvl2pPr>
            <a:lvl3pPr algn="l" rtl="1" eaLnBrk="1" fontAlgn="base" hangingPunct="1">
              <a:spcBef>
                <a:spcPct val="0"/>
              </a:spcBef>
              <a:spcAft>
                <a:spcPct val="0"/>
              </a:spcAft>
              <a:defRPr sz="4400">
                <a:solidFill>
                  <a:schemeClr val="tx1"/>
                </a:solidFill>
                <a:latin typeface="Microsoft Sans Serif" pitchFamily="34" charset="0"/>
              </a:defRPr>
            </a:lvl3pPr>
            <a:lvl4pPr algn="l" rtl="1" eaLnBrk="1" fontAlgn="base" hangingPunct="1">
              <a:spcBef>
                <a:spcPct val="0"/>
              </a:spcBef>
              <a:spcAft>
                <a:spcPct val="0"/>
              </a:spcAft>
              <a:defRPr sz="4400">
                <a:solidFill>
                  <a:schemeClr val="tx1"/>
                </a:solidFill>
                <a:latin typeface="Microsoft Sans Serif" pitchFamily="34" charset="0"/>
              </a:defRPr>
            </a:lvl4pPr>
            <a:lvl5pPr algn="l" rtl="1" eaLnBrk="1" fontAlgn="base" hangingPunct="1">
              <a:spcBef>
                <a:spcPct val="0"/>
              </a:spcBef>
              <a:spcAft>
                <a:spcPct val="0"/>
              </a:spcAft>
              <a:defRPr sz="4400">
                <a:solidFill>
                  <a:schemeClr val="tx1"/>
                </a:solidFill>
                <a:latin typeface="Microsoft Sans Serif" pitchFamily="34" charset="0"/>
              </a:defRPr>
            </a:lvl5pPr>
            <a:lvl6pPr marL="457200" algn="l" rtl="1" eaLnBrk="1" fontAlgn="base" hangingPunct="1">
              <a:spcBef>
                <a:spcPct val="0"/>
              </a:spcBef>
              <a:spcAft>
                <a:spcPct val="0"/>
              </a:spcAft>
              <a:defRPr sz="4400">
                <a:solidFill>
                  <a:schemeClr val="tx1"/>
                </a:solidFill>
                <a:latin typeface="Microsoft Sans Serif" pitchFamily="34" charset="0"/>
              </a:defRPr>
            </a:lvl6pPr>
            <a:lvl7pPr marL="914400" algn="l" rtl="1" eaLnBrk="1" fontAlgn="base" hangingPunct="1">
              <a:spcBef>
                <a:spcPct val="0"/>
              </a:spcBef>
              <a:spcAft>
                <a:spcPct val="0"/>
              </a:spcAft>
              <a:defRPr sz="4400">
                <a:solidFill>
                  <a:schemeClr val="tx1"/>
                </a:solidFill>
                <a:latin typeface="Microsoft Sans Serif" pitchFamily="34" charset="0"/>
              </a:defRPr>
            </a:lvl7pPr>
            <a:lvl8pPr marL="1371600" algn="l" rtl="1" eaLnBrk="1" fontAlgn="base" hangingPunct="1">
              <a:spcBef>
                <a:spcPct val="0"/>
              </a:spcBef>
              <a:spcAft>
                <a:spcPct val="0"/>
              </a:spcAft>
              <a:defRPr sz="4400">
                <a:solidFill>
                  <a:schemeClr val="tx1"/>
                </a:solidFill>
                <a:latin typeface="Microsoft Sans Serif" pitchFamily="34" charset="0"/>
              </a:defRPr>
            </a:lvl8pPr>
            <a:lvl9pPr marL="1828800" algn="l" rtl="1" eaLnBrk="1" fontAlgn="base" hangingPunct="1">
              <a:spcBef>
                <a:spcPct val="0"/>
              </a:spcBef>
              <a:spcAft>
                <a:spcPct val="0"/>
              </a:spcAft>
              <a:defRPr sz="4400">
                <a:solidFill>
                  <a:schemeClr val="tx1"/>
                </a:solidFill>
                <a:latin typeface="Microsoft Sans Serif" pitchFamily="34" charset="0"/>
              </a:defRPr>
            </a:lvl9pPr>
          </a:lstStyle>
          <a:p>
            <a:pPr algn="ctr"/>
            <a:r>
              <a:rPr lang="ar-EG" altLang="zh-CN" sz="3200" b="1" dirty="0">
                <a:solidFill>
                  <a:schemeClr val="accent2"/>
                </a:solidFill>
              </a:rPr>
              <a:t>اربعة خطوات للرقابة الإدارية</a:t>
            </a:r>
            <a:endParaRPr lang="zh-CN" altLang="en-US" sz="3200" b="1" dirty="0">
              <a:solidFill>
                <a:schemeClr val="accent2"/>
              </a:solidFill>
            </a:endParaRPr>
          </a:p>
        </p:txBody>
      </p:sp>
      <p:sp>
        <p:nvSpPr>
          <p:cNvPr id="6" name="圆角矩形 4"/>
          <p:cNvSpPr>
            <a:spLocks noChangeArrowheads="1"/>
          </p:cNvSpPr>
          <p:nvPr/>
        </p:nvSpPr>
        <p:spPr bwMode="auto">
          <a:xfrm>
            <a:off x="1693914" y="1614339"/>
            <a:ext cx="6904906" cy="642938"/>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r>
              <a:rPr lang="ar-EG" altLang="zh-CN" sz="2400" b="1" dirty="0">
                <a:solidFill>
                  <a:srgbClr val="FFFFFF"/>
                </a:solidFill>
                <a:latin typeface="Simplified Arabic" panose="02020603050405020304" pitchFamily="18" charset="-78"/>
                <a:ea typeface="Arial Unicode MS" panose="020B0604020202020204" pitchFamily="34" charset="-128"/>
                <a:cs typeface="Simplified Arabic" panose="02020603050405020304" pitchFamily="18" charset="-78"/>
              </a:rPr>
              <a:t>وضع الاهداف ومعدلات الاداء عمليات الرقابة</a:t>
            </a:r>
            <a:endParaRPr lang="zh-CN" altLang="en-US" sz="2400" b="1" dirty="0">
              <a:solidFill>
                <a:srgbClr val="FFFFFF"/>
              </a:solidFill>
              <a:latin typeface="Simplified Arabic" panose="02020603050405020304" pitchFamily="18" charset="-78"/>
              <a:ea typeface="Arial Unicode MS" panose="020B0604020202020204" pitchFamily="34" charset="-128"/>
              <a:cs typeface="Simplified Arabic" panose="02020603050405020304" pitchFamily="18" charset="-78"/>
            </a:endParaRPr>
          </a:p>
        </p:txBody>
      </p:sp>
      <p:pic>
        <p:nvPicPr>
          <p:cNvPr id="7" name="Picture 2" descr="C:\Documents and Settings\鱼不愚\桌面\3dicon1_zcool.com.cn [转换].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8037512" y="1179364"/>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p:cNvSpPr txBox="1">
            <a:spLocks noChangeArrowheads="1"/>
          </p:cNvSpPr>
          <p:nvPr/>
        </p:nvSpPr>
        <p:spPr bwMode="auto">
          <a:xfrm>
            <a:off x="8258174" y="1730228"/>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smtClean="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01</a:t>
            </a:r>
            <a:endParaRPr lang="en-US" sz="3200" b="1" dirty="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圆角矩形 8"/>
          <p:cNvSpPr>
            <a:spLocks noChangeArrowheads="1"/>
          </p:cNvSpPr>
          <p:nvPr/>
        </p:nvSpPr>
        <p:spPr bwMode="auto">
          <a:xfrm>
            <a:off x="1112145" y="2843064"/>
            <a:ext cx="6904906" cy="642938"/>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r>
              <a:rPr lang="ar-EG" altLang="zh-CN" sz="2400" b="1" dirty="0">
                <a:solidFill>
                  <a:srgbClr val="FFFFFF"/>
                </a:solidFill>
                <a:latin typeface="Simplified Arabic" panose="02020603050405020304" pitchFamily="18" charset="-78"/>
                <a:ea typeface="Arial Unicode MS" panose="020B0604020202020204" pitchFamily="34" charset="-128"/>
                <a:cs typeface="Simplified Arabic" panose="02020603050405020304" pitchFamily="18" charset="-78"/>
              </a:rPr>
              <a:t>قياس الاداء الفعلى</a:t>
            </a:r>
            <a:endParaRPr lang="zh-CN" altLang="en-US" sz="2400" b="1" dirty="0">
              <a:solidFill>
                <a:srgbClr val="FFFFFF"/>
              </a:solidFill>
              <a:latin typeface="Simplified Arabic" panose="02020603050405020304" pitchFamily="18" charset="-78"/>
              <a:ea typeface="Arial Unicode MS" panose="020B0604020202020204" pitchFamily="34" charset="-128"/>
              <a:cs typeface="Simplified Arabic" panose="02020603050405020304" pitchFamily="18" charset="-78"/>
            </a:endParaRPr>
          </a:p>
        </p:txBody>
      </p:sp>
      <p:pic>
        <p:nvPicPr>
          <p:cNvPr id="10" name="Picture 2" descr="C:\Documents and Settings\鱼不愚\桌面\3dicon1_zcool.com.cn [转换].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7461448" y="2393802"/>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7682110" y="2958953"/>
            <a:ext cx="749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smtClean="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02</a:t>
            </a:r>
            <a:endParaRPr lang="en-US" sz="3200" b="1" dirty="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 name="圆角矩形 12"/>
          <p:cNvSpPr>
            <a:spLocks noChangeArrowheads="1"/>
          </p:cNvSpPr>
          <p:nvPr/>
        </p:nvSpPr>
        <p:spPr bwMode="auto">
          <a:xfrm>
            <a:off x="590872" y="4114653"/>
            <a:ext cx="6904907" cy="642937"/>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r>
              <a:rPr lang="ar-SA" sz="2200" b="1" dirty="0">
                <a:solidFill>
                  <a:srgbClr val="FFFFFF"/>
                </a:solidFill>
                <a:latin typeface="Simplified Arabic" panose="02020603050405020304" pitchFamily="18" charset="-78"/>
                <a:ea typeface="Arial Unicode MS" panose="020B0604020202020204" pitchFamily="34" charset="-128"/>
                <a:cs typeface="Simplified Arabic" panose="02020603050405020304" pitchFamily="18" charset="-78"/>
              </a:rPr>
              <a:t>اتخاذ التصرف العلاجى المناسب</a:t>
            </a:r>
            <a:endParaRPr lang="zh-CN" altLang="en-US" sz="2200" b="1" dirty="0">
              <a:solidFill>
                <a:srgbClr val="FFFFFF"/>
              </a:solidFill>
              <a:latin typeface="Simplified Arabic" panose="02020603050405020304" pitchFamily="18" charset="-78"/>
              <a:ea typeface="Arial Unicode MS" panose="020B0604020202020204" pitchFamily="34" charset="-128"/>
              <a:cs typeface="Simplified Arabic" panose="02020603050405020304" pitchFamily="18" charset="-78"/>
            </a:endParaRPr>
          </a:p>
        </p:txBody>
      </p:sp>
      <p:pic>
        <p:nvPicPr>
          <p:cNvPr id="13" name="Picture 2" descr="C:\Documents and Settings\鱼不愚\桌面\3dicon1_zcool.com.cn [转换].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6957392" y="3679677"/>
            <a:ext cx="1143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4"/>
          <p:cNvSpPr txBox="1">
            <a:spLocks noChangeArrowheads="1"/>
          </p:cNvSpPr>
          <p:nvPr/>
        </p:nvSpPr>
        <p:spPr bwMode="auto">
          <a:xfrm>
            <a:off x="7178055" y="4230539"/>
            <a:ext cx="7493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smtClean="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03</a:t>
            </a:r>
            <a:endParaRPr lang="en-US" sz="3200" b="1" dirty="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 name="圆角矩形 12"/>
          <p:cNvSpPr>
            <a:spLocks noChangeArrowheads="1"/>
          </p:cNvSpPr>
          <p:nvPr/>
        </p:nvSpPr>
        <p:spPr bwMode="auto">
          <a:xfrm>
            <a:off x="251520" y="5283672"/>
            <a:ext cx="6544867" cy="642937"/>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rtl="1" eaLnBrk="1" hangingPunct="1"/>
            <a:r>
              <a:rPr lang="ar-SA" sz="2400" b="1" dirty="0">
                <a:solidFill>
                  <a:srgbClr val="FFFFFF"/>
                </a:solidFill>
                <a:latin typeface="Simplified Arabic" panose="02020603050405020304" pitchFamily="18" charset="-78"/>
                <a:ea typeface="Arial Unicode MS" panose="020B0604020202020204" pitchFamily="34" charset="-128"/>
                <a:cs typeface="Simplified Arabic" panose="02020603050405020304" pitchFamily="18" charset="-78"/>
              </a:rPr>
              <a:t>مقارنة الاداء الفعلى بالأهداف والمعايير المخططة </a:t>
            </a:r>
            <a:endParaRPr lang="zh-CN" altLang="en-US" sz="2400" b="1" dirty="0">
              <a:solidFill>
                <a:srgbClr val="FFFFFF"/>
              </a:solidFill>
              <a:latin typeface="Simplified Arabic" panose="02020603050405020304" pitchFamily="18" charset="-78"/>
              <a:ea typeface="Arial Unicode MS" panose="020B0604020202020204" pitchFamily="34" charset="-128"/>
              <a:cs typeface="Simplified Arabic" panose="02020603050405020304" pitchFamily="18" charset="-78"/>
            </a:endParaRPr>
          </a:p>
        </p:txBody>
      </p:sp>
      <p:pic>
        <p:nvPicPr>
          <p:cNvPr id="16" name="Picture 2" descr="C:\Documents and Settings\鱼不愚\桌面\3dicon1_zcool.com.cn [转换].pn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38753" r="35728" b="62553"/>
          <a:stretch>
            <a:fillRect/>
          </a:stretch>
        </p:blipFill>
        <p:spPr bwMode="auto">
          <a:xfrm>
            <a:off x="6317598" y="4848696"/>
            <a:ext cx="1083401"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4"/>
          <p:cNvSpPr txBox="1">
            <a:spLocks noChangeArrowheads="1"/>
          </p:cNvSpPr>
          <p:nvPr/>
        </p:nvSpPr>
        <p:spPr bwMode="auto">
          <a:xfrm>
            <a:off x="6517733" y="5399558"/>
            <a:ext cx="71023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l" rtl="0" eaLnBrk="1" fontAlgn="base" hangingPunct="1">
              <a:spcBef>
                <a:spcPct val="0"/>
              </a:spcBef>
              <a:spcAft>
                <a:spcPct val="0"/>
              </a:spcAft>
            </a:pPr>
            <a:r>
              <a:rPr lang="en-US" sz="3200" b="1" dirty="0" smtClean="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04</a:t>
            </a:r>
            <a:endParaRPr lang="en-US" sz="3200" b="1" dirty="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11503117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2000"/>
                                        <p:tgtEl>
                                          <p:spTgt spid="10"/>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heel(1)">
                                      <p:cBhvr>
                                        <p:cTn id="31" dur="2000"/>
                                        <p:tgtEl>
                                          <p:spTgt spid="13"/>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heel(1)">
                                      <p:cBhvr>
                                        <p:cTn id="34" dur="2000"/>
                                        <p:tgtEl>
                                          <p:spTgt spid="14"/>
                                        </p:tgtEl>
                                      </p:cBhvr>
                                    </p:animEffect>
                                  </p:childTnLst>
                                </p:cTn>
                              </p:par>
                            </p:childTnLst>
                          </p:cTn>
                        </p:par>
                        <p:par>
                          <p:cTn id="35" fill="hold">
                            <p:stCondLst>
                              <p:cond delay="2000"/>
                            </p:stCondLst>
                            <p:childTnLst>
                              <p:par>
                                <p:cTn id="36" presetID="16" presetClass="entr" presetSubtype="21"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heel(1)">
                                      <p:cBhvr>
                                        <p:cTn id="43" dur="2000"/>
                                        <p:tgtEl>
                                          <p:spTgt spid="16"/>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heel(1)">
                                      <p:cBhvr>
                                        <p:cTn id="46" dur="2000"/>
                                        <p:tgtEl>
                                          <p:spTgt spid="17"/>
                                        </p:tgtEl>
                                      </p:cBhvr>
                                    </p:animEffect>
                                  </p:childTnLst>
                                </p:cTn>
                              </p:par>
                            </p:childTnLst>
                          </p:cTn>
                        </p:par>
                        <p:par>
                          <p:cTn id="47" fill="hold">
                            <p:stCondLst>
                              <p:cond delay="2000"/>
                            </p:stCondLst>
                            <p:childTnLst>
                              <p:par>
                                <p:cTn id="48" presetID="16" presetClass="entr" presetSubtype="21"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arn(inVertical)">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animBg="1"/>
      <p:bldP spid="11" grpId="0"/>
      <p:bldP spid="12" grpId="0" animBg="1"/>
      <p:bldP spid="14" grpId="0"/>
      <p:bldP spid="15" grpId="0" animBg="1"/>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bwMode="auto">
          <a:xfrm>
            <a:off x="590872" y="260648"/>
            <a:ext cx="8229600" cy="774700"/>
          </a:xfrm>
          <a:prstGeom prst="rect">
            <a:avLst/>
          </a:prstGeom>
          <a:noFill/>
          <a:ln>
            <a:noFill/>
          </a:ln>
          <a:effectLst>
            <a:outerShdw dist="38100" dir="2700000" algn="ctr" rotWithShape="0">
              <a:srgbClr val="000000">
                <a:alpha val="37999"/>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Microsoft Sans Serif" pitchFamily="34" charset="0"/>
              </a:defRPr>
            </a:lvl2pPr>
            <a:lvl3pPr algn="l" rtl="1" eaLnBrk="1" fontAlgn="base" hangingPunct="1">
              <a:spcBef>
                <a:spcPct val="0"/>
              </a:spcBef>
              <a:spcAft>
                <a:spcPct val="0"/>
              </a:spcAft>
              <a:defRPr sz="4400">
                <a:solidFill>
                  <a:schemeClr val="tx1"/>
                </a:solidFill>
                <a:latin typeface="Microsoft Sans Serif" pitchFamily="34" charset="0"/>
              </a:defRPr>
            </a:lvl3pPr>
            <a:lvl4pPr algn="l" rtl="1" eaLnBrk="1" fontAlgn="base" hangingPunct="1">
              <a:spcBef>
                <a:spcPct val="0"/>
              </a:spcBef>
              <a:spcAft>
                <a:spcPct val="0"/>
              </a:spcAft>
              <a:defRPr sz="4400">
                <a:solidFill>
                  <a:schemeClr val="tx1"/>
                </a:solidFill>
                <a:latin typeface="Microsoft Sans Serif" pitchFamily="34" charset="0"/>
              </a:defRPr>
            </a:lvl4pPr>
            <a:lvl5pPr algn="l" rtl="1" eaLnBrk="1" fontAlgn="base" hangingPunct="1">
              <a:spcBef>
                <a:spcPct val="0"/>
              </a:spcBef>
              <a:spcAft>
                <a:spcPct val="0"/>
              </a:spcAft>
              <a:defRPr sz="4400">
                <a:solidFill>
                  <a:schemeClr val="tx1"/>
                </a:solidFill>
                <a:latin typeface="Microsoft Sans Serif" pitchFamily="34" charset="0"/>
              </a:defRPr>
            </a:lvl5pPr>
            <a:lvl6pPr marL="457200" algn="l" rtl="1" eaLnBrk="1" fontAlgn="base" hangingPunct="1">
              <a:spcBef>
                <a:spcPct val="0"/>
              </a:spcBef>
              <a:spcAft>
                <a:spcPct val="0"/>
              </a:spcAft>
              <a:defRPr sz="4400">
                <a:solidFill>
                  <a:schemeClr val="tx1"/>
                </a:solidFill>
                <a:latin typeface="Microsoft Sans Serif" pitchFamily="34" charset="0"/>
              </a:defRPr>
            </a:lvl6pPr>
            <a:lvl7pPr marL="914400" algn="l" rtl="1" eaLnBrk="1" fontAlgn="base" hangingPunct="1">
              <a:spcBef>
                <a:spcPct val="0"/>
              </a:spcBef>
              <a:spcAft>
                <a:spcPct val="0"/>
              </a:spcAft>
              <a:defRPr sz="4400">
                <a:solidFill>
                  <a:schemeClr val="tx1"/>
                </a:solidFill>
                <a:latin typeface="Microsoft Sans Serif" pitchFamily="34" charset="0"/>
              </a:defRPr>
            </a:lvl7pPr>
            <a:lvl8pPr marL="1371600" algn="l" rtl="1" eaLnBrk="1" fontAlgn="base" hangingPunct="1">
              <a:spcBef>
                <a:spcPct val="0"/>
              </a:spcBef>
              <a:spcAft>
                <a:spcPct val="0"/>
              </a:spcAft>
              <a:defRPr sz="4400">
                <a:solidFill>
                  <a:schemeClr val="tx1"/>
                </a:solidFill>
                <a:latin typeface="Microsoft Sans Serif" pitchFamily="34" charset="0"/>
              </a:defRPr>
            </a:lvl8pPr>
            <a:lvl9pPr marL="1828800" algn="l" rtl="1" eaLnBrk="1" fontAlgn="base" hangingPunct="1">
              <a:spcBef>
                <a:spcPct val="0"/>
              </a:spcBef>
              <a:spcAft>
                <a:spcPct val="0"/>
              </a:spcAft>
              <a:defRPr sz="4400">
                <a:solidFill>
                  <a:schemeClr val="tx1"/>
                </a:solidFill>
                <a:latin typeface="Microsoft Sans Serif" pitchFamily="34" charset="0"/>
              </a:defRPr>
            </a:lvl9pPr>
          </a:lstStyle>
          <a:p>
            <a:pPr algn="ctr"/>
            <a:r>
              <a:rPr lang="ar-EG" altLang="zh-CN" sz="3200" b="1" dirty="0">
                <a:solidFill>
                  <a:schemeClr val="accent2"/>
                </a:solidFill>
              </a:rPr>
              <a:t>انواع الرقابة</a:t>
            </a:r>
            <a:endParaRPr lang="zh-CN" altLang="en-US" sz="3200" b="1" dirty="0">
              <a:solidFill>
                <a:schemeClr val="accent2"/>
              </a:solidFill>
            </a:endParaRPr>
          </a:p>
        </p:txBody>
      </p:sp>
      <p:sp>
        <p:nvSpPr>
          <p:cNvPr id="18" name="Rectangle 17"/>
          <p:cNvSpPr/>
          <p:nvPr/>
        </p:nvSpPr>
        <p:spPr>
          <a:xfrm>
            <a:off x="6060720" y="1484784"/>
            <a:ext cx="1685077" cy="523220"/>
          </a:xfrm>
          <a:prstGeom prst="rect">
            <a:avLst/>
          </a:prstGeom>
        </p:spPr>
        <p:txBody>
          <a:bodyPr wrap="none">
            <a:spAutoFit/>
          </a:bodyPr>
          <a:lstStyle/>
          <a:p>
            <a:pPr rtl="1"/>
            <a:r>
              <a:rPr lang="ar-EG" b="1" dirty="0">
                <a:solidFill>
                  <a:schemeClr val="bg2"/>
                </a:solidFill>
              </a:rPr>
              <a:t>التقسيم الاول</a:t>
            </a:r>
          </a:p>
        </p:txBody>
      </p:sp>
      <p:sp>
        <p:nvSpPr>
          <p:cNvPr id="19" name="Rectangle 18"/>
          <p:cNvSpPr/>
          <p:nvPr/>
        </p:nvSpPr>
        <p:spPr>
          <a:xfrm>
            <a:off x="1131314" y="1484784"/>
            <a:ext cx="1750800" cy="523220"/>
          </a:xfrm>
          <a:prstGeom prst="rect">
            <a:avLst/>
          </a:prstGeom>
        </p:spPr>
        <p:txBody>
          <a:bodyPr wrap="none">
            <a:spAutoFit/>
          </a:bodyPr>
          <a:lstStyle/>
          <a:p>
            <a:pPr rtl="1"/>
            <a:r>
              <a:rPr lang="ar-EG" b="1" dirty="0">
                <a:solidFill>
                  <a:schemeClr val="bg2"/>
                </a:solidFill>
              </a:rPr>
              <a:t>التقسيم الثانى</a:t>
            </a:r>
          </a:p>
        </p:txBody>
      </p:sp>
      <p:grpSp>
        <p:nvGrpSpPr>
          <p:cNvPr id="20" name="Group 2"/>
          <p:cNvGrpSpPr>
            <a:grpSpLocks/>
          </p:cNvGrpSpPr>
          <p:nvPr/>
        </p:nvGrpSpPr>
        <p:grpSpPr bwMode="auto">
          <a:xfrm>
            <a:off x="4932040" y="2276872"/>
            <a:ext cx="4032448" cy="546777"/>
            <a:chOff x="0" y="0"/>
            <a:chExt cx="6561756" cy="546060"/>
          </a:xfrm>
        </p:grpSpPr>
        <p:sp>
          <p:nvSpPr>
            <p:cNvPr id="21" name="AutoShape 3"/>
            <p:cNvSpPr>
              <a:spLocks noChangeArrowheads="1"/>
            </p:cNvSpPr>
            <p:nvPr/>
          </p:nvSpPr>
          <p:spPr bwMode="auto">
            <a:xfrm>
              <a:off x="0" y="192074"/>
              <a:ext cx="6561756" cy="35398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l" rtl="0"/>
              <a:endParaRPr lang="zh-CN" altLang="en-US">
                <a:latin typeface="Calibri" pitchFamily="34" charset="0"/>
              </a:endParaRPr>
            </a:p>
          </p:txBody>
        </p:sp>
        <p:sp>
          <p:nvSpPr>
            <p:cNvPr id="22" name="AutoShape 3"/>
            <p:cNvSpPr>
              <a:spLocks noChangeArrowheads="1"/>
            </p:cNvSpPr>
            <p:nvPr/>
          </p:nvSpPr>
          <p:spPr bwMode="auto">
            <a:xfrm>
              <a:off x="64331" y="0"/>
              <a:ext cx="6433094" cy="482482"/>
            </a:xfrm>
            <a:prstGeom prst="rect">
              <a:avLst/>
            </a:prstGeom>
            <a:solidFill>
              <a:schemeClr val="accent1">
                <a:alpha val="70000"/>
              </a:schemeClr>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rtl="0" eaLnBrk="0" hangingPunct="0"/>
              <a:endParaRPr lang="zh-CN" altLang="en-US" sz="2000">
                <a:solidFill>
                  <a:schemeClr val="tx2"/>
                </a:solidFill>
                <a:ea typeface="Microsoft YaHei" pitchFamily="34" charset="-122"/>
              </a:endParaRPr>
            </a:p>
          </p:txBody>
        </p:sp>
        <p:sp>
          <p:nvSpPr>
            <p:cNvPr id="23" name="Rectangle 13"/>
            <p:cNvSpPr>
              <a:spLocks noChangeArrowheads="1"/>
            </p:cNvSpPr>
            <p:nvPr/>
          </p:nvSpPr>
          <p:spPr bwMode="auto">
            <a:xfrm>
              <a:off x="64331" y="85339"/>
              <a:ext cx="6433093" cy="39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rtl="1"/>
              <a:r>
                <a:rPr lang="ar-EG" altLang="zh-CN" sz="2000" b="1" dirty="0">
                  <a:solidFill>
                    <a:schemeClr val="bg1"/>
                  </a:solidFill>
                </a:rPr>
                <a:t>الرقابة القبلية </a:t>
              </a:r>
              <a:endParaRPr lang="zh-CN" altLang="en-US" sz="2000" b="1" dirty="0">
                <a:solidFill>
                  <a:schemeClr val="bg1"/>
                </a:solidFill>
              </a:endParaRPr>
            </a:p>
          </p:txBody>
        </p:sp>
      </p:grpSp>
      <p:grpSp>
        <p:nvGrpSpPr>
          <p:cNvPr id="24" name="Group 2"/>
          <p:cNvGrpSpPr>
            <a:grpSpLocks/>
          </p:cNvGrpSpPr>
          <p:nvPr/>
        </p:nvGrpSpPr>
        <p:grpSpPr bwMode="auto">
          <a:xfrm>
            <a:off x="4932040" y="3169344"/>
            <a:ext cx="4032448" cy="546777"/>
            <a:chOff x="0" y="0"/>
            <a:chExt cx="6561756" cy="546060"/>
          </a:xfrm>
        </p:grpSpPr>
        <p:sp>
          <p:nvSpPr>
            <p:cNvPr id="25" name="AutoShape 3"/>
            <p:cNvSpPr>
              <a:spLocks noChangeArrowheads="1"/>
            </p:cNvSpPr>
            <p:nvPr/>
          </p:nvSpPr>
          <p:spPr bwMode="auto">
            <a:xfrm>
              <a:off x="0" y="192074"/>
              <a:ext cx="6561756" cy="35398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l" rtl="0"/>
              <a:endParaRPr lang="zh-CN" altLang="en-US">
                <a:latin typeface="Calibri" pitchFamily="34" charset="0"/>
              </a:endParaRPr>
            </a:p>
          </p:txBody>
        </p:sp>
        <p:sp>
          <p:nvSpPr>
            <p:cNvPr id="26" name="AutoShape 3"/>
            <p:cNvSpPr>
              <a:spLocks noChangeArrowheads="1"/>
            </p:cNvSpPr>
            <p:nvPr/>
          </p:nvSpPr>
          <p:spPr bwMode="auto">
            <a:xfrm>
              <a:off x="64331" y="0"/>
              <a:ext cx="6433094" cy="482482"/>
            </a:xfrm>
            <a:prstGeom prst="rect">
              <a:avLst/>
            </a:prstGeom>
            <a:solidFill>
              <a:schemeClr val="accent1">
                <a:alpha val="70000"/>
              </a:schemeClr>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rtl="0" eaLnBrk="0" hangingPunct="0"/>
              <a:endParaRPr lang="zh-CN" altLang="en-US" sz="2000">
                <a:solidFill>
                  <a:schemeClr val="tx2"/>
                </a:solidFill>
                <a:ea typeface="Microsoft YaHei" pitchFamily="34" charset="-122"/>
              </a:endParaRPr>
            </a:p>
          </p:txBody>
        </p:sp>
        <p:sp>
          <p:nvSpPr>
            <p:cNvPr id="27" name="Rectangle 13"/>
            <p:cNvSpPr>
              <a:spLocks noChangeArrowheads="1"/>
            </p:cNvSpPr>
            <p:nvPr/>
          </p:nvSpPr>
          <p:spPr bwMode="auto">
            <a:xfrm>
              <a:off x="64331" y="85339"/>
              <a:ext cx="6433093" cy="39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rtl="1"/>
              <a:r>
                <a:rPr lang="ar-EG" altLang="zh-CN" sz="2000" b="1" dirty="0">
                  <a:solidFill>
                    <a:schemeClr val="bg1"/>
                  </a:solidFill>
                </a:rPr>
                <a:t>الرقابة المتزامنة اثناء الاداء </a:t>
              </a:r>
              <a:endParaRPr lang="zh-CN" altLang="en-US" sz="2000" b="1" dirty="0">
                <a:solidFill>
                  <a:schemeClr val="bg1"/>
                </a:solidFill>
              </a:endParaRPr>
            </a:p>
          </p:txBody>
        </p:sp>
      </p:grpSp>
      <p:grpSp>
        <p:nvGrpSpPr>
          <p:cNvPr id="28" name="Group 2"/>
          <p:cNvGrpSpPr>
            <a:grpSpLocks/>
          </p:cNvGrpSpPr>
          <p:nvPr/>
        </p:nvGrpSpPr>
        <p:grpSpPr bwMode="auto">
          <a:xfrm>
            <a:off x="35496" y="2708920"/>
            <a:ext cx="4320480" cy="546777"/>
            <a:chOff x="-234348" y="0"/>
            <a:chExt cx="7030453" cy="546060"/>
          </a:xfrm>
        </p:grpSpPr>
        <p:sp>
          <p:nvSpPr>
            <p:cNvPr id="29" name="AutoShape 3"/>
            <p:cNvSpPr>
              <a:spLocks noChangeArrowheads="1"/>
            </p:cNvSpPr>
            <p:nvPr/>
          </p:nvSpPr>
          <p:spPr bwMode="auto">
            <a:xfrm>
              <a:off x="0" y="192074"/>
              <a:ext cx="6561756" cy="353986"/>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gn="l" rtl="0"/>
              <a:endParaRPr lang="zh-CN" altLang="en-US">
                <a:latin typeface="Calibri" pitchFamily="34" charset="0"/>
              </a:endParaRPr>
            </a:p>
          </p:txBody>
        </p:sp>
        <p:sp>
          <p:nvSpPr>
            <p:cNvPr id="30" name="AutoShape 3"/>
            <p:cNvSpPr>
              <a:spLocks noChangeArrowheads="1"/>
            </p:cNvSpPr>
            <p:nvPr/>
          </p:nvSpPr>
          <p:spPr bwMode="auto">
            <a:xfrm>
              <a:off x="64331" y="0"/>
              <a:ext cx="6433094" cy="482482"/>
            </a:xfrm>
            <a:prstGeom prst="rect">
              <a:avLst/>
            </a:prstGeom>
            <a:solidFill>
              <a:schemeClr val="accent6"/>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rtl="0" eaLnBrk="0" hangingPunct="0"/>
              <a:endParaRPr lang="zh-CN" altLang="en-US" sz="2000">
                <a:solidFill>
                  <a:schemeClr val="tx2"/>
                </a:solidFill>
                <a:ea typeface="Microsoft YaHei" pitchFamily="34" charset="-122"/>
              </a:endParaRPr>
            </a:p>
          </p:txBody>
        </p:sp>
        <p:sp>
          <p:nvSpPr>
            <p:cNvPr id="31" name="Rectangle 13"/>
            <p:cNvSpPr>
              <a:spLocks noChangeArrowheads="1"/>
            </p:cNvSpPr>
            <p:nvPr/>
          </p:nvSpPr>
          <p:spPr bwMode="auto">
            <a:xfrm>
              <a:off x="-234348" y="85339"/>
              <a:ext cx="7030453" cy="39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rtl="1"/>
              <a:r>
                <a:rPr lang="ar-EG" altLang="zh-CN" sz="2000" b="1" dirty="0">
                  <a:solidFill>
                    <a:schemeClr val="bg1"/>
                  </a:solidFill>
                </a:rPr>
                <a:t>الرقابة الداخلية </a:t>
              </a:r>
              <a:endParaRPr lang="zh-CN" altLang="en-US" sz="2000" b="1" dirty="0">
                <a:solidFill>
                  <a:schemeClr val="bg1"/>
                </a:solidFill>
              </a:endParaRPr>
            </a:p>
          </p:txBody>
        </p:sp>
      </p:grpSp>
      <p:grpSp>
        <p:nvGrpSpPr>
          <p:cNvPr id="32" name="Group 2"/>
          <p:cNvGrpSpPr>
            <a:grpSpLocks/>
          </p:cNvGrpSpPr>
          <p:nvPr/>
        </p:nvGrpSpPr>
        <p:grpSpPr bwMode="auto">
          <a:xfrm>
            <a:off x="35496" y="3616648"/>
            <a:ext cx="4320480" cy="546776"/>
            <a:chOff x="-234348" y="0"/>
            <a:chExt cx="7030453" cy="546060"/>
          </a:xfrm>
        </p:grpSpPr>
        <p:sp>
          <p:nvSpPr>
            <p:cNvPr id="33" name="AutoShape 3"/>
            <p:cNvSpPr>
              <a:spLocks noChangeArrowheads="1"/>
            </p:cNvSpPr>
            <p:nvPr/>
          </p:nvSpPr>
          <p:spPr bwMode="auto">
            <a:xfrm>
              <a:off x="0" y="192074"/>
              <a:ext cx="6561756" cy="353986"/>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gn="l" rtl="0"/>
              <a:endParaRPr lang="zh-CN" altLang="en-US">
                <a:latin typeface="Calibri" pitchFamily="34" charset="0"/>
              </a:endParaRPr>
            </a:p>
          </p:txBody>
        </p:sp>
        <p:sp>
          <p:nvSpPr>
            <p:cNvPr id="34" name="AutoShape 3"/>
            <p:cNvSpPr>
              <a:spLocks noChangeArrowheads="1"/>
            </p:cNvSpPr>
            <p:nvPr/>
          </p:nvSpPr>
          <p:spPr bwMode="auto">
            <a:xfrm>
              <a:off x="64331" y="0"/>
              <a:ext cx="6433094" cy="482482"/>
            </a:xfrm>
            <a:prstGeom prst="rect">
              <a:avLst/>
            </a:prstGeom>
            <a:solidFill>
              <a:schemeClr val="accent6"/>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rtl="0" eaLnBrk="0" hangingPunct="0"/>
              <a:endParaRPr lang="zh-CN" altLang="en-US" sz="2000">
                <a:solidFill>
                  <a:schemeClr val="tx2"/>
                </a:solidFill>
                <a:ea typeface="Microsoft YaHei" pitchFamily="34" charset="-122"/>
              </a:endParaRPr>
            </a:p>
          </p:txBody>
        </p:sp>
        <p:sp>
          <p:nvSpPr>
            <p:cNvPr id="35" name="Rectangle 13"/>
            <p:cNvSpPr>
              <a:spLocks noChangeArrowheads="1"/>
            </p:cNvSpPr>
            <p:nvPr/>
          </p:nvSpPr>
          <p:spPr bwMode="auto">
            <a:xfrm>
              <a:off x="-234348" y="85339"/>
              <a:ext cx="7030453" cy="399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rtl="1"/>
              <a:r>
                <a:rPr lang="ar-EG" altLang="zh-CN" sz="2000" b="1" dirty="0">
                  <a:solidFill>
                    <a:schemeClr val="bg1"/>
                  </a:solidFill>
                </a:rPr>
                <a:t>الرقابة الخارجية</a:t>
              </a:r>
              <a:endParaRPr lang="zh-CN" altLang="en-US" sz="2000" b="1" dirty="0">
                <a:solidFill>
                  <a:schemeClr val="bg1"/>
                </a:solidFill>
              </a:endParaRPr>
            </a:p>
          </p:txBody>
        </p:sp>
      </p:grpSp>
      <p:grpSp>
        <p:nvGrpSpPr>
          <p:cNvPr id="36" name="Group 2"/>
          <p:cNvGrpSpPr>
            <a:grpSpLocks/>
          </p:cNvGrpSpPr>
          <p:nvPr/>
        </p:nvGrpSpPr>
        <p:grpSpPr bwMode="auto">
          <a:xfrm>
            <a:off x="4932040" y="4106359"/>
            <a:ext cx="4032448" cy="546777"/>
            <a:chOff x="0" y="0"/>
            <a:chExt cx="6561756" cy="546060"/>
          </a:xfrm>
        </p:grpSpPr>
        <p:sp>
          <p:nvSpPr>
            <p:cNvPr id="37" name="AutoShape 3"/>
            <p:cNvSpPr>
              <a:spLocks noChangeArrowheads="1"/>
            </p:cNvSpPr>
            <p:nvPr/>
          </p:nvSpPr>
          <p:spPr bwMode="auto">
            <a:xfrm>
              <a:off x="0" y="192074"/>
              <a:ext cx="6561756" cy="35398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l" rtl="0"/>
              <a:endParaRPr lang="zh-CN" altLang="en-US">
                <a:latin typeface="Calibri" pitchFamily="34" charset="0"/>
              </a:endParaRPr>
            </a:p>
          </p:txBody>
        </p:sp>
        <p:sp>
          <p:nvSpPr>
            <p:cNvPr id="38" name="AutoShape 3"/>
            <p:cNvSpPr>
              <a:spLocks noChangeArrowheads="1"/>
            </p:cNvSpPr>
            <p:nvPr/>
          </p:nvSpPr>
          <p:spPr bwMode="auto">
            <a:xfrm>
              <a:off x="64331" y="0"/>
              <a:ext cx="6433094" cy="482482"/>
            </a:xfrm>
            <a:prstGeom prst="rect">
              <a:avLst/>
            </a:prstGeom>
            <a:solidFill>
              <a:schemeClr val="accent1">
                <a:alpha val="70000"/>
              </a:schemeClr>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rtl="0" eaLnBrk="0" hangingPunct="0"/>
              <a:endParaRPr lang="zh-CN" altLang="en-US" sz="2000">
                <a:solidFill>
                  <a:schemeClr val="tx2"/>
                </a:solidFill>
                <a:ea typeface="Microsoft YaHei" pitchFamily="34" charset="-122"/>
              </a:endParaRPr>
            </a:p>
          </p:txBody>
        </p:sp>
        <p:sp>
          <p:nvSpPr>
            <p:cNvPr id="39" name="Rectangle 13"/>
            <p:cNvSpPr>
              <a:spLocks noChangeArrowheads="1"/>
            </p:cNvSpPr>
            <p:nvPr/>
          </p:nvSpPr>
          <p:spPr bwMode="auto">
            <a:xfrm>
              <a:off x="64331" y="85339"/>
              <a:ext cx="6433093" cy="39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rtl="1"/>
              <a:r>
                <a:rPr lang="ar-EG" altLang="zh-CN" sz="2000" b="1" dirty="0">
                  <a:solidFill>
                    <a:schemeClr val="bg1"/>
                  </a:solidFill>
                </a:rPr>
                <a:t>الرقابة البعدية </a:t>
              </a:r>
              <a:endParaRPr lang="zh-CN" altLang="en-US" sz="2000" b="1" dirty="0">
                <a:solidFill>
                  <a:schemeClr val="bg1"/>
                </a:solidFill>
              </a:endParaRPr>
            </a:p>
          </p:txBody>
        </p:sp>
      </p:grpSp>
    </p:spTree>
    <p:extLst>
      <p:ext uri="{BB962C8B-B14F-4D97-AF65-F5344CB8AC3E}">
        <p14:creationId xmlns:p14="http://schemas.microsoft.com/office/powerpoint/2010/main" val="222792043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childTnLst>
                                </p:cTn>
                              </p:par>
                              <p:par>
                                <p:cTn id="18" presetID="2" presetClass="entr" presetSubtype="4"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1000" fill="hold"/>
                                        <p:tgtEl>
                                          <p:spTgt spid="24"/>
                                        </p:tgtEl>
                                        <p:attrNameLst>
                                          <p:attrName>ppt_x</p:attrName>
                                        </p:attrNameLst>
                                      </p:cBhvr>
                                      <p:tavLst>
                                        <p:tav tm="0">
                                          <p:val>
                                            <p:strVal val="#ppt_x"/>
                                          </p:val>
                                        </p:tav>
                                        <p:tav tm="100000">
                                          <p:val>
                                            <p:strVal val="#ppt_x"/>
                                          </p:val>
                                        </p:tav>
                                      </p:tavLst>
                                    </p:anim>
                                    <p:anim calcmode="lin" valueType="num">
                                      <p:cBhvr additive="base">
                                        <p:cTn id="21" dur="100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500" fill="hold"/>
                                        <p:tgtEl>
                                          <p:spTgt spid="28"/>
                                        </p:tgtEl>
                                        <p:attrNameLst>
                                          <p:attrName>ppt_w</p:attrName>
                                        </p:attrNameLst>
                                      </p:cBhvr>
                                      <p:tavLst>
                                        <p:tav tm="0">
                                          <p:val>
                                            <p:fltVal val="0"/>
                                          </p:val>
                                        </p:tav>
                                        <p:tav tm="100000">
                                          <p:val>
                                            <p:strVal val="#ppt_w"/>
                                          </p:val>
                                        </p:tav>
                                      </p:tavLst>
                                    </p:anim>
                                    <p:anim calcmode="lin" valueType="num">
                                      <p:cBhvr>
                                        <p:cTn id="26" dur="500" fill="hold"/>
                                        <p:tgtEl>
                                          <p:spTgt spid="28"/>
                                        </p:tgtEl>
                                        <p:attrNameLst>
                                          <p:attrName>ppt_h</p:attrName>
                                        </p:attrNameLst>
                                      </p:cBhvr>
                                      <p:tavLst>
                                        <p:tav tm="0">
                                          <p:val>
                                            <p:fltVal val="0"/>
                                          </p:val>
                                        </p:tav>
                                        <p:tav tm="100000">
                                          <p:val>
                                            <p:strVal val="#ppt_h"/>
                                          </p:val>
                                        </p:tav>
                                      </p:tavLst>
                                    </p:anim>
                                  </p:childTnLst>
                                </p:cTn>
                              </p:par>
                              <p:par>
                                <p:cTn id="27" presetID="2" presetClass="entr" presetSubtype="4"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1000" fill="hold"/>
                                        <p:tgtEl>
                                          <p:spTgt spid="28"/>
                                        </p:tgtEl>
                                        <p:attrNameLst>
                                          <p:attrName>ppt_x</p:attrName>
                                        </p:attrNameLst>
                                      </p:cBhvr>
                                      <p:tavLst>
                                        <p:tav tm="0">
                                          <p:val>
                                            <p:strVal val="#ppt_x"/>
                                          </p:val>
                                        </p:tav>
                                        <p:tav tm="100000">
                                          <p:val>
                                            <p:strVal val="#ppt_x"/>
                                          </p:val>
                                        </p:tav>
                                      </p:tavLst>
                                    </p:anim>
                                    <p:anim calcmode="lin" valueType="num">
                                      <p:cBhvr additive="base">
                                        <p:cTn id="30" dur="1000" fill="hold"/>
                                        <p:tgtEl>
                                          <p:spTgt spid="2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3" presetClass="entr" presetSubtype="16" fill="hold" nodeType="after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childTnLst>
                                </p:cTn>
                              </p:par>
                              <p:par>
                                <p:cTn id="36" presetID="2" presetClass="entr" presetSubtype="4" fill="hold" nodeType="with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1000" fill="hold"/>
                                        <p:tgtEl>
                                          <p:spTgt spid="32"/>
                                        </p:tgtEl>
                                        <p:attrNameLst>
                                          <p:attrName>ppt_x</p:attrName>
                                        </p:attrNameLst>
                                      </p:cBhvr>
                                      <p:tavLst>
                                        <p:tav tm="0">
                                          <p:val>
                                            <p:strVal val="#ppt_x"/>
                                          </p:val>
                                        </p:tav>
                                        <p:tav tm="100000">
                                          <p:val>
                                            <p:strVal val="#ppt_x"/>
                                          </p:val>
                                        </p:tav>
                                      </p:tavLst>
                                    </p:anim>
                                    <p:anim calcmode="lin" valueType="num">
                                      <p:cBhvr additive="base">
                                        <p:cTn id="39" dur="1000" fill="hold"/>
                                        <p:tgtEl>
                                          <p:spTgt spid="32"/>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3" presetClass="entr" presetSubtype="16" fill="hold" nodeType="after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p:cTn id="43" dur="500" fill="hold"/>
                                        <p:tgtEl>
                                          <p:spTgt spid="36"/>
                                        </p:tgtEl>
                                        <p:attrNameLst>
                                          <p:attrName>ppt_w</p:attrName>
                                        </p:attrNameLst>
                                      </p:cBhvr>
                                      <p:tavLst>
                                        <p:tav tm="0">
                                          <p:val>
                                            <p:fltVal val="0"/>
                                          </p:val>
                                        </p:tav>
                                        <p:tav tm="100000">
                                          <p:val>
                                            <p:strVal val="#ppt_w"/>
                                          </p:val>
                                        </p:tav>
                                      </p:tavLst>
                                    </p:anim>
                                    <p:anim calcmode="lin" valueType="num">
                                      <p:cBhvr>
                                        <p:cTn id="44" dur="500" fill="hold"/>
                                        <p:tgtEl>
                                          <p:spTgt spid="36"/>
                                        </p:tgtEl>
                                        <p:attrNameLst>
                                          <p:attrName>ppt_h</p:attrName>
                                        </p:attrNameLst>
                                      </p:cBhvr>
                                      <p:tavLst>
                                        <p:tav tm="0">
                                          <p:val>
                                            <p:fltVal val="0"/>
                                          </p:val>
                                        </p:tav>
                                        <p:tav tm="100000">
                                          <p:val>
                                            <p:strVal val="#ppt_h"/>
                                          </p:val>
                                        </p:tav>
                                      </p:tavLst>
                                    </p:anim>
                                  </p:childTnLst>
                                </p:cTn>
                              </p:par>
                              <p:par>
                                <p:cTn id="45" presetID="2" presetClass="entr" presetSubtype="4"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1000" fill="hold"/>
                                        <p:tgtEl>
                                          <p:spTgt spid="36"/>
                                        </p:tgtEl>
                                        <p:attrNameLst>
                                          <p:attrName>ppt_x</p:attrName>
                                        </p:attrNameLst>
                                      </p:cBhvr>
                                      <p:tavLst>
                                        <p:tav tm="0">
                                          <p:val>
                                            <p:strVal val="#ppt_x"/>
                                          </p:val>
                                        </p:tav>
                                        <p:tav tm="100000">
                                          <p:val>
                                            <p:strVal val="#ppt_x"/>
                                          </p:val>
                                        </p:tav>
                                      </p:tavLst>
                                    </p:anim>
                                    <p:anim calcmode="lin" valueType="num">
                                      <p:cBhvr additive="base">
                                        <p:cTn id="48"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对角圆角矩形 5"/>
          <p:cNvSpPr>
            <a:spLocks/>
          </p:cNvSpPr>
          <p:nvPr/>
        </p:nvSpPr>
        <p:spPr bwMode="auto">
          <a:xfrm rot="21346829">
            <a:off x="1160461" y="1622203"/>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chemeClr val="bg2">
                  <a:lumMod val="40000"/>
                  <a:lumOff val="60000"/>
                </a:schemeClr>
              </a:gs>
              <a:gs pos="40000">
                <a:schemeClr val="bg2">
                  <a:lumMod val="40000"/>
                  <a:lumOff val="60000"/>
                </a:schemeClr>
              </a:gs>
              <a:gs pos="100000">
                <a:schemeClr val="accent1"/>
              </a:gs>
            </a:gsLst>
          </a:gradFill>
          <a:ln>
            <a:noFill/>
          </a:ln>
          <a:effectLst>
            <a:outerShdw dist="23000" dir="5400000" algn="ctr" rotWithShape="0">
              <a:srgbClr val="000000">
                <a:alpha val="32999"/>
              </a:srgbClr>
            </a:outerShdw>
          </a:effectLst>
          <a:extLst/>
        </p:spPr>
        <p:style>
          <a:lnRef idx="0">
            <a:scrgbClr r="0" g="0" b="0"/>
          </a:lnRef>
          <a:fillRef idx="1002">
            <a:schemeClr val="lt2"/>
          </a:fillRef>
          <a:effectRef idx="0">
            <a:scrgbClr r="0" g="0" b="0"/>
          </a:effectRef>
          <a:fontRef idx="major"/>
        </p:style>
        <p:txBody>
          <a:bodyPr anchor="ctr"/>
          <a:lstStyle/>
          <a:p>
            <a:pPr algn="l" rtl="0" fontAlgn="base">
              <a:spcBef>
                <a:spcPct val="0"/>
              </a:spcBef>
              <a:spcAft>
                <a:spcPct val="0"/>
              </a:spcAft>
            </a:pPr>
            <a:endParaRPr lang="ar-EG">
              <a:solidFill>
                <a:srgbClr val="000000"/>
              </a:solidFill>
              <a:latin typeface="Arial" panose="020B0604020202020204" pitchFamily="34" charset="0"/>
              <a:ea typeface="SimSun" panose="02010600030101010101" pitchFamily="2" charset="-122"/>
            </a:endParaRPr>
          </a:p>
        </p:txBody>
      </p:sp>
      <p:pic>
        <p:nvPicPr>
          <p:cNvPr id="6" name="Picture 3" descr="C:\TDDOWNLOAD\penci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30117"/>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内容占位符 2"/>
          <p:cNvSpPr txBox="1">
            <a:spLocks/>
          </p:cNvSpPr>
          <p:nvPr/>
        </p:nvSpPr>
        <p:spPr bwMode="auto">
          <a:xfrm rot="21361315">
            <a:off x="1376362" y="1904778"/>
            <a:ext cx="6454775"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lgn="ctr" eaLnBrk="1" hangingPunct="1"/>
            <a:endParaRPr lang="ar-EG" sz="1400" b="1" dirty="0" smtClean="0">
              <a:solidFill>
                <a:schemeClr val="bg1"/>
              </a:solidFill>
            </a:endParaRPr>
          </a:p>
          <a:p>
            <a:pPr marL="0" indent="0" algn="ctr" eaLnBrk="1" hangingPunct="1"/>
            <a:endParaRPr lang="en-US" sz="1400" b="1" dirty="0" smtClean="0">
              <a:solidFill>
                <a:schemeClr val="bg1"/>
              </a:solidFill>
            </a:endParaRPr>
          </a:p>
          <a:p>
            <a:pPr marL="0" indent="0" algn="ctr" rtl="1" eaLnBrk="1" hangingPunct="1">
              <a:buNone/>
            </a:pPr>
            <a:r>
              <a:rPr lang="ar-EG" altLang="zh-CN" sz="5000" b="1" dirty="0" smtClean="0">
                <a:solidFill>
                  <a:schemeClr val="bg1"/>
                </a:solidFill>
              </a:rPr>
              <a:t>تمرين </a:t>
            </a:r>
            <a:endParaRPr lang="ar-EG" altLang="zh-CN" sz="5000" b="1" dirty="0">
              <a:solidFill>
                <a:schemeClr val="bg1"/>
              </a:solidFill>
            </a:endParaRPr>
          </a:p>
          <a:p>
            <a:pPr marL="0" indent="0" algn="ctr" rtl="1" eaLnBrk="1" hangingPunct="1">
              <a:buNone/>
            </a:pPr>
            <a:r>
              <a:rPr lang="ar-EG" altLang="zh-CN" sz="5000" b="1" dirty="0">
                <a:solidFill>
                  <a:schemeClr val="bg1"/>
                </a:solidFill>
              </a:rPr>
              <a:t>طرف واحد أم طرفان؟</a:t>
            </a:r>
          </a:p>
        </p:txBody>
      </p:sp>
    </p:spTree>
    <p:extLst>
      <p:ext uri="{BB962C8B-B14F-4D97-AF65-F5344CB8AC3E}">
        <p14:creationId xmlns:p14="http://schemas.microsoft.com/office/powerpoint/2010/main" val="382587772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2875" y="179247"/>
            <a:ext cx="3081293" cy="5847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r" rtl="1"/>
            <a:r>
              <a:rPr lang="ar-EG" sz="3200" b="1" dirty="0">
                <a:solidFill>
                  <a:srgbClr val="002060"/>
                </a:solidFill>
              </a:rPr>
              <a:t>طرف واحد أم طرفان؟</a:t>
            </a:r>
          </a:p>
        </p:txBody>
      </p:sp>
      <p:sp>
        <p:nvSpPr>
          <p:cNvPr id="11" name="Rectangle 3"/>
          <p:cNvSpPr>
            <a:spLocks noChangeArrowheads="1"/>
          </p:cNvSpPr>
          <p:nvPr/>
        </p:nvSpPr>
        <p:spPr bwMode="auto">
          <a:xfrm>
            <a:off x="3779912" y="2060798"/>
            <a:ext cx="439246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sz="2400" b="1" dirty="0" smtClean="0">
                <a:solidFill>
                  <a:srgbClr val="002060"/>
                </a:solidFill>
                <a:ea typeface="幼圆" pitchFamily="1" charset="-122"/>
              </a:rPr>
              <a:t>الاتصال</a:t>
            </a:r>
            <a:endParaRPr lang="ar-EG" altLang="zh-CN" sz="2400" b="1" dirty="0">
              <a:solidFill>
                <a:srgbClr val="002060"/>
              </a:solidFill>
              <a:ea typeface="幼圆" pitchFamily="1" charset="-122"/>
            </a:endParaRPr>
          </a:p>
        </p:txBody>
      </p:sp>
      <p:sp>
        <p:nvSpPr>
          <p:cNvPr id="12" name="Rectangle 4"/>
          <p:cNvSpPr>
            <a:spLocks noChangeArrowheads="1"/>
          </p:cNvSpPr>
          <p:nvPr/>
        </p:nvSpPr>
        <p:spPr bwMode="auto">
          <a:xfrm>
            <a:off x="3779912" y="3092673"/>
            <a:ext cx="439246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sz="2400" b="1" dirty="0" smtClean="0">
                <a:solidFill>
                  <a:srgbClr val="002060"/>
                </a:solidFill>
                <a:ea typeface="幼圆" pitchFamily="1" charset="-122"/>
              </a:rPr>
              <a:t>فهم </a:t>
            </a:r>
            <a:r>
              <a:rPr lang="ar-EG" altLang="zh-CN" sz="2400" b="1" dirty="0">
                <a:solidFill>
                  <a:srgbClr val="002060"/>
                </a:solidFill>
                <a:ea typeface="幼圆" pitchFamily="1" charset="-122"/>
              </a:rPr>
              <a:t>الآخرين</a:t>
            </a:r>
            <a:endParaRPr lang="zh-CN" altLang="en-US" sz="2400" b="1" dirty="0">
              <a:solidFill>
                <a:srgbClr val="002060"/>
              </a:solidFill>
              <a:ea typeface="幼圆" pitchFamily="1" charset="-122"/>
            </a:endParaRPr>
          </a:p>
        </p:txBody>
      </p:sp>
      <p:sp>
        <p:nvSpPr>
          <p:cNvPr id="13" name="Rectangle 5"/>
          <p:cNvSpPr>
            <a:spLocks noChangeArrowheads="1"/>
          </p:cNvSpPr>
          <p:nvPr/>
        </p:nvSpPr>
        <p:spPr bwMode="auto">
          <a:xfrm>
            <a:off x="3779912" y="4124548"/>
            <a:ext cx="439246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sz="2400" b="1" dirty="0" smtClean="0">
                <a:solidFill>
                  <a:srgbClr val="002060"/>
                </a:solidFill>
                <a:ea typeface="幼圆" pitchFamily="1" charset="-122"/>
              </a:rPr>
              <a:t>القدرة </a:t>
            </a:r>
            <a:r>
              <a:rPr lang="ar-EG" altLang="zh-CN" sz="2400" b="1" dirty="0">
                <a:solidFill>
                  <a:srgbClr val="002060"/>
                </a:solidFill>
                <a:ea typeface="幼圆" pitchFamily="1" charset="-122"/>
              </a:rPr>
              <a:t>على توصيل المعلومات بدقة للآخرين</a:t>
            </a:r>
            <a:endParaRPr lang="zh-CN" altLang="en-US" sz="2400" b="1" dirty="0">
              <a:solidFill>
                <a:srgbClr val="002060"/>
              </a:solidFill>
              <a:ea typeface="幼圆" pitchFamily="1" charset="-122"/>
            </a:endParaRPr>
          </a:p>
        </p:txBody>
      </p:sp>
      <p:sp>
        <p:nvSpPr>
          <p:cNvPr id="14" name="Rectangle 6"/>
          <p:cNvSpPr>
            <a:spLocks noChangeArrowheads="1"/>
          </p:cNvSpPr>
          <p:nvPr/>
        </p:nvSpPr>
        <p:spPr bwMode="auto">
          <a:xfrm>
            <a:off x="3779912" y="5156423"/>
            <a:ext cx="4392464" cy="504825"/>
          </a:xfrm>
          <a:prstGeom prst="rect">
            <a:avLst/>
          </a:prstGeom>
          <a:solidFill>
            <a:srgbClr val="00B0F0"/>
          </a:solidFill>
          <a:ln>
            <a:noFill/>
          </a:ln>
          <a:effectLst/>
          <a:extLst/>
        </p:spPr>
        <p:txBody>
          <a:bodyPr wrap="none" anchor="ctr"/>
          <a:lstStyle/>
          <a:p>
            <a:pPr rtl="1"/>
            <a:r>
              <a:rPr lang="ar-EG" altLang="zh-CN" sz="2400" b="1" dirty="0" smtClean="0">
                <a:solidFill>
                  <a:srgbClr val="002060"/>
                </a:solidFill>
                <a:ea typeface="幼圆" pitchFamily="1" charset="-122"/>
              </a:rPr>
              <a:t>مهارة </a:t>
            </a:r>
            <a:r>
              <a:rPr lang="ar-EG" altLang="zh-CN" sz="2400" b="1" dirty="0">
                <a:solidFill>
                  <a:srgbClr val="002060"/>
                </a:solidFill>
                <a:ea typeface="幼圆" pitchFamily="1" charset="-122"/>
              </a:rPr>
              <a:t>الاستماع</a:t>
            </a:r>
            <a:endParaRPr lang="zh-CN" altLang="en-US" sz="2400" b="1" dirty="0">
              <a:solidFill>
                <a:srgbClr val="002060"/>
              </a:solidFill>
              <a:ea typeface="幼圆" pitchFamily="1" charset="-122"/>
            </a:endParaRPr>
          </a:p>
        </p:txBody>
      </p:sp>
      <p:pic>
        <p:nvPicPr>
          <p:cNvPr id="15" name="Picture 7" descr="Green_01"/>
          <p:cNvPicPr>
            <a:picLocks noChangeAspect="1" noChangeArrowheads="1"/>
          </p:cNvPicPr>
          <p:nvPr/>
        </p:nvPicPr>
        <p:blipFill>
          <a:blip r:embed="rId2">
            <a:duotone>
              <a:prstClr val="black"/>
              <a:srgbClr val="FFCC66">
                <a:tint val="45000"/>
                <a:satMod val="400000"/>
              </a:srgbClr>
            </a:duotone>
            <a:extLst>
              <a:ext uri="{28A0092B-C50C-407E-A947-70E740481C1C}">
                <a14:useLocalDpi xmlns:a14="http://schemas.microsoft.com/office/drawing/2010/main" val="0"/>
              </a:ext>
            </a:extLst>
          </a:blip>
          <a:srcRect/>
          <a:stretch>
            <a:fillRect/>
          </a:stretch>
        </p:blipFill>
        <p:spPr bwMode="auto">
          <a:xfrm flipH="1">
            <a:off x="8603853" y="2132236"/>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descr="Green_01"/>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8603853" y="3140298"/>
            <a:ext cx="432643" cy="3905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 descr="Green_01"/>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8603853" y="4148361"/>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 descr="Green_01"/>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H="1">
            <a:off x="8603853" y="5229448"/>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5302429" y="764022"/>
            <a:ext cx="2221328" cy="1359554"/>
          </a:xfrm>
          <a:prstGeom prst="rect">
            <a:avLst/>
          </a:prstGeom>
        </p:spPr>
      </p:pic>
      <p:pic>
        <p:nvPicPr>
          <p:cNvPr id="5" name="Picture 4"/>
          <p:cNvPicPr>
            <a:picLocks noChangeAspect="1"/>
          </p:cNvPicPr>
          <p:nvPr/>
        </p:nvPicPr>
        <p:blipFill>
          <a:blip r:embed="rId4"/>
          <a:stretch>
            <a:fillRect/>
          </a:stretch>
        </p:blipFill>
        <p:spPr>
          <a:xfrm>
            <a:off x="778111" y="2204864"/>
            <a:ext cx="1857375" cy="1809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983417" y="4545928"/>
            <a:ext cx="1284327" cy="52322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r" rtl="1"/>
            <a:r>
              <a:rPr lang="ar-EG" sz="2800" b="1" dirty="0" smtClean="0">
                <a:solidFill>
                  <a:srgbClr val="002060"/>
                </a:solidFill>
              </a:rPr>
              <a:t>20 دقيقة</a:t>
            </a:r>
            <a:endParaRPr lang="ar-EG" sz="2800" b="1" dirty="0">
              <a:solidFill>
                <a:srgbClr val="002060"/>
              </a:solidFill>
            </a:endParaRPr>
          </a:p>
        </p:txBody>
      </p:sp>
    </p:spTree>
    <p:extLst>
      <p:ext uri="{BB962C8B-B14F-4D97-AF65-F5344CB8AC3E}">
        <p14:creationId xmlns:p14="http://schemas.microsoft.com/office/powerpoint/2010/main" val="337070463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5"/>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6"/>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7"/>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8"/>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124744"/>
            <a:ext cx="8496944" cy="207441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rtl="1">
              <a:lnSpc>
                <a:spcPct val="115000"/>
              </a:lnSpc>
              <a:spcAft>
                <a:spcPts val="1000"/>
              </a:spcAft>
            </a:pPr>
            <a:r>
              <a:rPr lang="ar-EG" dirty="0">
                <a:solidFill>
                  <a:srgbClr val="002060"/>
                </a:solidFill>
                <a:latin typeface="Calibri" panose="020F0502020204030204" pitchFamily="34" charset="0"/>
                <a:ea typeface="Calibri" panose="020F0502020204030204" pitchFamily="34" charset="0"/>
                <a:cs typeface="Simplified Arabic" panose="02020603050405020304" pitchFamily="18" charset="-78"/>
              </a:rPr>
              <a:t>"سيقوم زميلكم بوصف مجموعة من الأشكال الهندسية لكم, وذلك من خلال الورقة التي يراها أمامه, والمطلوب منكم هو أن تحاولوا رسم هذا الشكل بالدقة الممكنة, وسيتم مقارنة الرسم الأصلي مع رسمك لمعرفة </a:t>
            </a:r>
            <a:r>
              <a:rPr lang="ar-EG" dirty="0" smtClean="0">
                <a:solidFill>
                  <a:srgbClr val="002060"/>
                </a:solidFill>
                <a:latin typeface="Calibri" panose="020F0502020204030204" pitchFamily="34" charset="0"/>
                <a:ea typeface="Calibri" panose="020F0502020204030204" pitchFamily="34" charset="0"/>
                <a:cs typeface="Simplified Arabic" panose="02020603050405020304" pitchFamily="18" charset="-78"/>
              </a:rPr>
              <a:t/>
            </a:r>
            <a:br>
              <a:rPr lang="ar-EG" dirty="0" smtClean="0">
                <a:solidFill>
                  <a:srgbClr val="002060"/>
                </a:solidFill>
                <a:latin typeface="Calibri" panose="020F0502020204030204" pitchFamily="34" charset="0"/>
                <a:ea typeface="Calibri" panose="020F0502020204030204" pitchFamily="34" charset="0"/>
                <a:cs typeface="Simplified Arabic" panose="02020603050405020304" pitchFamily="18" charset="-78"/>
              </a:rPr>
            </a:br>
            <a:r>
              <a:rPr lang="ar-EG" dirty="0" smtClean="0">
                <a:solidFill>
                  <a:srgbClr val="002060"/>
                </a:solidFill>
                <a:latin typeface="Calibri" panose="020F0502020204030204" pitchFamily="34" charset="0"/>
                <a:ea typeface="Calibri" panose="020F0502020204030204" pitchFamily="34" charset="0"/>
                <a:cs typeface="Simplified Arabic" panose="02020603050405020304" pitchFamily="18" charset="-78"/>
              </a:rPr>
              <a:t>مدى </a:t>
            </a:r>
            <a:r>
              <a:rPr lang="ar-EG" dirty="0">
                <a:solidFill>
                  <a:srgbClr val="002060"/>
                </a:solidFill>
                <a:latin typeface="Calibri" panose="020F0502020204030204" pitchFamily="34" charset="0"/>
                <a:ea typeface="Calibri" panose="020F0502020204030204" pitchFamily="34" charset="0"/>
                <a:cs typeface="Simplified Arabic" panose="02020603050405020304" pitchFamily="18" charset="-78"/>
              </a:rPr>
              <a:t>التطابق بين الرسمين."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2987824" y="3356992"/>
            <a:ext cx="3168352" cy="2534682"/>
          </a:xfrm>
          <a:prstGeom prst="rect">
            <a:avLst/>
          </a:prstGeom>
        </p:spPr>
      </p:pic>
    </p:spTree>
    <p:extLst>
      <p:ext uri="{BB962C8B-B14F-4D97-AF65-F5344CB8AC3E}">
        <p14:creationId xmlns:p14="http://schemas.microsoft.com/office/powerpoint/2010/main" val="222024478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 descr="07CD1E3675BD4affA6CA63955D31575C# #AutoShape 3"/>
          <p:cNvSpPr>
            <a:spLocks noChangeArrowheads="1"/>
          </p:cNvSpPr>
          <p:nvPr/>
        </p:nvSpPr>
        <p:spPr bwMode="auto">
          <a:xfrm>
            <a:off x="762000" y="2059304"/>
            <a:ext cx="7524750" cy="2817496"/>
          </a:xfrm>
          <a:prstGeom prst="rect">
            <a:avLst/>
          </a:prstGeom>
          <a:solidFill>
            <a:schemeClr val="bg2">
              <a:lumMod val="60000"/>
              <a:lumOff val="40000"/>
              <a:alpha val="78000"/>
            </a:schemeClr>
          </a:solidFill>
          <a:ln w="12700">
            <a:solidFill>
              <a:schemeClr val="bg1"/>
            </a:solidFill>
            <a:miter lim="800000"/>
            <a:headEnd/>
            <a:tailEnd/>
          </a:ln>
        </p:spPr>
        <p:txBody>
          <a:bodyPr lIns="91430" tIns="45715" rIns="91430" bIns="45715" anchor="ctr"/>
          <a:lstStyle/>
          <a:p>
            <a:pPr algn="l" rtl="0"/>
            <a:endParaRPr lang="zh-CN" altLang="en-US">
              <a:latin typeface="Calibri" pitchFamily="34" charset="0"/>
            </a:endParaRPr>
          </a:p>
        </p:txBody>
      </p:sp>
      <p:sp>
        <p:nvSpPr>
          <p:cNvPr id="16" name="AutoShape 3" descr="D8FCD644EF414d608FD23FABDBB2453F# #AutoShape 3"/>
          <p:cNvSpPr>
            <a:spLocks noChangeArrowheads="1"/>
          </p:cNvSpPr>
          <p:nvPr/>
        </p:nvSpPr>
        <p:spPr bwMode="auto">
          <a:xfrm>
            <a:off x="866775" y="1887856"/>
            <a:ext cx="7315200" cy="2853690"/>
          </a:xfrm>
          <a:prstGeom prst="rect">
            <a:avLst/>
          </a:prstGeom>
          <a:solidFill>
            <a:schemeClr val="accent1">
              <a:lumMod val="40000"/>
              <a:lumOff val="60000"/>
              <a:alpha val="80000"/>
            </a:schemeClr>
          </a:solidFill>
          <a:ln w="12700">
            <a:solidFill>
              <a:schemeClr val="bg1"/>
            </a:solidFill>
            <a:miter lim="800000"/>
            <a:headEnd/>
            <a:tailEnd/>
          </a:ln>
        </p:spPr>
        <p:txBody>
          <a:bodyPr wrap="none" lIns="91430" tIns="45715" rIns="91430" bIns="45715" anchor="ctr"/>
          <a:lstStyle/>
          <a:p>
            <a:pPr rtl="1" eaLnBrk="0"/>
            <a:r>
              <a:rPr lang="ar-EG" altLang="zh-CN" sz="5000" b="1" dirty="0">
                <a:solidFill>
                  <a:srgbClr val="002060"/>
                </a:solidFill>
                <a:ea typeface="Microsoft YaHei" pitchFamily="34" charset="-122"/>
              </a:rPr>
              <a:t>مبادىء العمل الادارى</a:t>
            </a:r>
            <a:endParaRPr lang="ar-EG" altLang="zh-CN" sz="3600" b="1" dirty="0">
              <a:solidFill>
                <a:srgbClr val="002060"/>
              </a:solidFill>
              <a:ea typeface="Microsoft YaHei" pitchFamily="34" charset="-122"/>
            </a:endParaRPr>
          </a:p>
        </p:txBody>
      </p:sp>
      <p:sp>
        <p:nvSpPr>
          <p:cNvPr id="20" name="Rectangle 13" descr="FD1DDF730CE4456e89755B07FE1653D0# #Rectangle 13"/>
          <p:cNvSpPr>
            <a:spLocks noChangeArrowheads="1"/>
          </p:cNvSpPr>
          <p:nvPr/>
        </p:nvSpPr>
        <p:spPr bwMode="auto">
          <a:xfrm>
            <a:off x="1033465" y="2318384"/>
            <a:ext cx="6981825"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pPr algn="l" rtl="0"/>
            <a:endParaRPr lang="zh-CN" altLang="en-US">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316374701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Top)">
                                      <p:cBhvr>
                                        <p:cTn id="7" dur="500"/>
                                        <p:tgtEl>
                                          <p:spTgt spid="16"/>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lide(fromBottom)">
                                      <p:cBhvr>
                                        <p:cTn id="10" dur="500"/>
                                        <p:tgtEl>
                                          <p:spTgt spid="1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slide(fromBottom)">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16" grpId="0" animBg="1" autoUpdateAnimBg="0"/>
      <p:bldP spid="20"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95936" y="980728"/>
            <a:ext cx="4572000" cy="3970318"/>
          </a:xfrm>
          <a:prstGeom prst="rect">
            <a:avLst/>
          </a:prstGeom>
        </p:spPr>
        <p:txBody>
          <a:bodyPr>
            <a:spAutoFit/>
          </a:bodyPr>
          <a:lstStyle/>
          <a:p>
            <a:pPr algn="justLow" rtl="1"/>
            <a:r>
              <a:rPr lang="ar-EG" b="1" dirty="0">
                <a:solidFill>
                  <a:srgbClr val="002060"/>
                </a:solidFill>
                <a:latin typeface="Simplified Arabic" panose="02020603050405020304" pitchFamily="18" charset="-78"/>
                <a:cs typeface="Simplified Arabic" panose="02020603050405020304" pitchFamily="18" charset="-78"/>
              </a:rPr>
              <a:t>الكثير من رواد الأعمال الطموحين </a:t>
            </a:r>
            <a:r>
              <a:rPr lang="ar-EG" b="1" dirty="0" smtClean="0">
                <a:solidFill>
                  <a:srgbClr val="002060"/>
                </a:solidFill>
                <a:latin typeface="Simplified Arabic" panose="02020603050405020304" pitchFamily="18" charset="-78"/>
                <a:cs typeface="Simplified Arabic" panose="02020603050405020304" pitchFamily="18" charset="-78"/>
              </a:rPr>
              <a:t/>
            </a:r>
            <a:br>
              <a:rPr lang="ar-EG" b="1" dirty="0" smtClean="0">
                <a:solidFill>
                  <a:srgbClr val="002060"/>
                </a:solidFill>
                <a:latin typeface="Simplified Arabic" panose="02020603050405020304" pitchFamily="18" charset="-78"/>
                <a:cs typeface="Simplified Arabic" panose="02020603050405020304" pitchFamily="18" charset="-78"/>
              </a:rPr>
            </a:br>
            <a:r>
              <a:rPr lang="ar-EG" b="1" dirty="0" smtClean="0">
                <a:solidFill>
                  <a:srgbClr val="002060"/>
                </a:solidFill>
                <a:latin typeface="Simplified Arabic" panose="02020603050405020304" pitchFamily="18" charset="-78"/>
                <a:cs typeface="Simplified Arabic" panose="02020603050405020304" pitchFamily="18" charset="-78"/>
              </a:rPr>
              <a:t>لا </a:t>
            </a:r>
            <a:r>
              <a:rPr lang="ar-EG" b="1" dirty="0">
                <a:solidFill>
                  <a:srgbClr val="002060"/>
                </a:solidFill>
                <a:latin typeface="Simplified Arabic" panose="02020603050405020304" pitchFamily="18" charset="-78"/>
                <a:cs typeface="Simplified Arabic" panose="02020603050405020304" pitchFamily="18" charset="-78"/>
              </a:rPr>
              <a:t>يرون أبعد من أقدامهم، فحين يتعلق الأمر بمشاريعهم الصغيرة تجدهم يدافعون عنها بشراسة متجاهلين أحيانا أنها لن يكتب لها النجاح وأنه من الأفضل التخلي عنها والبدء في البحث عن أمر آخر قد يحقق لهم ما يصبون إليه. واليك 9 طرق لتجنب الآثار المؤسفة للفشل</a:t>
            </a:r>
          </a:p>
        </p:txBody>
      </p:sp>
      <p:pic>
        <p:nvPicPr>
          <p:cNvPr id="5" name="Picture 4"/>
          <p:cNvPicPr>
            <a:picLocks noChangeAspect="1"/>
          </p:cNvPicPr>
          <p:nvPr/>
        </p:nvPicPr>
        <p:blipFill>
          <a:blip r:embed="rId2"/>
          <a:stretch>
            <a:fillRect/>
          </a:stretch>
        </p:blipFill>
        <p:spPr>
          <a:xfrm flipH="1">
            <a:off x="611560" y="1716184"/>
            <a:ext cx="3059108" cy="2499406"/>
          </a:xfrm>
          <a:prstGeom prst="rect">
            <a:avLst/>
          </a:prstGeom>
        </p:spPr>
      </p:pic>
    </p:spTree>
    <p:extLst>
      <p:ext uri="{BB962C8B-B14F-4D97-AF65-F5344CB8AC3E}">
        <p14:creationId xmlns:p14="http://schemas.microsoft.com/office/powerpoint/2010/main" val="32274309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bwMode="auto">
          <a:xfrm>
            <a:off x="2411760" y="188640"/>
            <a:ext cx="4536504" cy="864096"/>
          </a:xfrm>
          <a:prstGeom prst="verticalScroll">
            <a:avLst/>
          </a:prstGeom>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EG" sz="3200" b="1" dirty="0">
                <a:latin typeface="Simplified Arabic" panose="02020603050405020304" pitchFamily="18" charset="-78"/>
                <a:cs typeface="Simplified Arabic" panose="02020603050405020304" pitchFamily="18" charset="-78"/>
              </a:rPr>
              <a:t>قم بمراقبة التدفقات النقدية</a:t>
            </a:r>
            <a:endParaRPr kumimoji="0" lang="ar-EG" sz="3200" b="0" i="0"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p:txBody>
      </p:sp>
      <p:graphicFrame>
        <p:nvGraphicFramePr>
          <p:cNvPr id="5" name="Diagram 4"/>
          <p:cNvGraphicFramePr/>
          <p:nvPr>
            <p:extLst>
              <p:ext uri="{D42A27DB-BD31-4B8C-83A1-F6EECF244321}">
                <p14:modId xmlns:p14="http://schemas.microsoft.com/office/powerpoint/2010/main" val="3452475882"/>
              </p:ext>
            </p:extLst>
          </p:nvPr>
        </p:nvGraphicFramePr>
        <p:xfrm>
          <a:off x="467544" y="1397000"/>
          <a:ext cx="842493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596295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bwMode="auto">
          <a:xfrm>
            <a:off x="2411760" y="188640"/>
            <a:ext cx="4536504" cy="864096"/>
          </a:xfrm>
          <a:prstGeom prst="verticalScroll">
            <a:avLst/>
          </a:prstGeom>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EG" sz="3200" b="1" dirty="0">
                <a:latin typeface="Simplified Arabic" panose="02020603050405020304" pitchFamily="18" charset="-78"/>
                <a:cs typeface="Simplified Arabic" panose="02020603050405020304" pitchFamily="18" charset="-78"/>
              </a:rPr>
              <a:t>قم باتخاذ قرارات سريعة</a:t>
            </a:r>
            <a:endParaRPr kumimoji="0" lang="ar-EG" sz="3200" b="0" i="0"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p:txBody>
      </p:sp>
      <p:graphicFrame>
        <p:nvGraphicFramePr>
          <p:cNvPr id="5" name="Diagram 4"/>
          <p:cNvGraphicFramePr/>
          <p:nvPr>
            <p:extLst>
              <p:ext uri="{D42A27DB-BD31-4B8C-83A1-F6EECF244321}">
                <p14:modId xmlns:p14="http://schemas.microsoft.com/office/powerpoint/2010/main" val="1758123856"/>
              </p:ext>
            </p:extLst>
          </p:nvPr>
        </p:nvGraphicFramePr>
        <p:xfrm>
          <a:off x="467544" y="1397000"/>
          <a:ext cx="842493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428165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a:xfrm>
            <a:off x="5652120" y="116633"/>
            <a:ext cx="3456384" cy="715963"/>
          </a:xfrm>
          <a:prstGeom prst="rect">
            <a:avLst/>
          </a:prstGeom>
        </p:spPr>
        <p:style>
          <a:lnRef idx="2">
            <a:schemeClr val="accent2"/>
          </a:lnRef>
          <a:fillRef idx="1">
            <a:schemeClr val="lt1"/>
          </a:fillRef>
          <a:effectRef idx="0">
            <a:schemeClr val="accent2"/>
          </a:effectRef>
          <a:fontRef idx="minor">
            <a:schemeClr val="dk1"/>
          </a:fontRef>
        </p:style>
        <p:txBody>
          <a:bodyPr vert="horz" lIns="91430" tIns="45715" rIns="91430" bIns="45715" rtlCol="0" anchor="ctr">
            <a:normAutofit fontScale="92500" lnSpcReduction="10000"/>
          </a:bodyPr>
          <a:lstStyle>
            <a:lvl1pPr algn="ctr" defTabSz="1007943" rtl="0" eaLnBrk="1" latinLnBrk="0" hangingPunct="1">
              <a:spcBef>
                <a:spcPct val="0"/>
              </a:spcBef>
              <a:buNone/>
              <a:defRPr sz="4900" kern="1200">
                <a:solidFill>
                  <a:schemeClr val="tx1"/>
                </a:solidFill>
                <a:latin typeface="+mj-lt"/>
                <a:ea typeface="+mj-ea"/>
                <a:cs typeface="+mj-cs"/>
              </a:defRPr>
            </a:lvl1pPr>
          </a:lstStyle>
          <a:p>
            <a:pPr algn="r"/>
            <a:r>
              <a:rPr lang="ar-EG" b="1" dirty="0" smtClean="0">
                <a:solidFill>
                  <a:schemeClr val="accent2">
                    <a:lumMod val="50000"/>
                  </a:schemeClr>
                </a:solidFill>
              </a:rPr>
              <a:t>محاور الدورة</a:t>
            </a:r>
            <a:endParaRPr lang="en-US" b="1" dirty="0">
              <a:solidFill>
                <a:schemeClr val="accent2">
                  <a:lumMod val="50000"/>
                </a:schemeClr>
              </a:solidFill>
            </a:endParaRPr>
          </a:p>
        </p:txBody>
      </p:sp>
      <p:sp>
        <p:nvSpPr>
          <p:cNvPr id="4" name="Circular Arrow 3"/>
          <p:cNvSpPr/>
          <p:nvPr/>
        </p:nvSpPr>
        <p:spPr>
          <a:xfrm>
            <a:off x="1244237" y="980728"/>
            <a:ext cx="6655528" cy="5606783"/>
          </a:xfrm>
          <a:prstGeom prst="circularArrow">
            <a:avLst>
              <a:gd name="adj1" fmla="val 5274"/>
              <a:gd name="adj2" fmla="val 312630"/>
              <a:gd name="adj3" fmla="val 14232412"/>
              <a:gd name="adj4" fmla="val 17124514"/>
              <a:gd name="adj5" fmla="val 5477"/>
            </a:avLst>
          </a:prstGeom>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18" name="Freeform 17"/>
          <p:cNvSpPr/>
          <p:nvPr/>
        </p:nvSpPr>
        <p:spPr>
          <a:xfrm>
            <a:off x="3309878" y="987639"/>
            <a:ext cx="2524244" cy="1063243"/>
          </a:xfrm>
          <a:custGeom>
            <a:avLst/>
            <a:gdLst>
              <a:gd name="connsiteX0" fmla="*/ 0 w 2126486"/>
              <a:gd name="connsiteY0" fmla="*/ 177211 h 1063243"/>
              <a:gd name="connsiteX1" fmla="*/ 177211 w 2126486"/>
              <a:gd name="connsiteY1" fmla="*/ 0 h 1063243"/>
              <a:gd name="connsiteX2" fmla="*/ 1949275 w 2126486"/>
              <a:gd name="connsiteY2" fmla="*/ 0 h 1063243"/>
              <a:gd name="connsiteX3" fmla="*/ 2126486 w 2126486"/>
              <a:gd name="connsiteY3" fmla="*/ 177211 h 1063243"/>
              <a:gd name="connsiteX4" fmla="*/ 2126486 w 2126486"/>
              <a:gd name="connsiteY4" fmla="*/ 886032 h 1063243"/>
              <a:gd name="connsiteX5" fmla="*/ 1949275 w 2126486"/>
              <a:gd name="connsiteY5" fmla="*/ 1063243 h 1063243"/>
              <a:gd name="connsiteX6" fmla="*/ 177211 w 2126486"/>
              <a:gd name="connsiteY6" fmla="*/ 1063243 h 1063243"/>
              <a:gd name="connsiteX7" fmla="*/ 0 w 2126486"/>
              <a:gd name="connsiteY7" fmla="*/ 886032 h 1063243"/>
              <a:gd name="connsiteX8" fmla="*/ 0 w 2126486"/>
              <a:gd name="connsiteY8" fmla="*/ 177211 h 106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486" h="1063243">
                <a:moveTo>
                  <a:pt x="0" y="177211"/>
                </a:moveTo>
                <a:cubicBezTo>
                  <a:pt x="0" y="79340"/>
                  <a:pt x="79340" y="0"/>
                  <a:pt x="177211" y="0"/>
                </a:cubicBezTo>
                <a:lnTo>
                  <a:pt x="1949275" y="0"/>
                </a:lnTo>
                <a:cubicBezTo>
                  <a:pt x="2047146" y="0"/>
                  <a:pt x="2126486" y="79340"/>
                  <a:pt x="2126486" y="177211"/>
                </a:cubicBezTo>
                <a:lnTo>
                  <a:pt x="2126486" y="886032"/>
                </a:lnTo>
                <a:cubicBezTo>
                  <a:pt x="2126486" y="983903"/>
                  <a:pt x="2047146" y="1063243"/>
                  <a:pt x="1949275" y="1063243"/>
                </a:cubicBezTo>
                <a:lnTo>
                  <a:pt x="177211" y="1063243"/>
                </a:lnTo>
                <a:cubicBezTo>
                  <a:pt x="79340" y="1063243"/>
                  <a:pt x="0" y="983903"/>
                  <a:pt x="0" y="886032"/>
                </a:cubicBezTo>
                <a:lnTo>
                  <a:pt x="0" y="177211"/>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1913" tIns="131913" rIns="131913" bIns="131913" numCol="1" spcCol="1270" anchor="ctr" anchorCtr="0">
            <a:noAutofit/>
          </a:bodyPr>
          <a:lstStyle/>
          <a:p>
            <a:pPr lvl="0" algn="ctr" defTabSz="933450" rtl="1">
              <a:lnSpc>
                <a:spcPct val="90000"/>
              </a:lnSpc>
              <a:spcBef>
                <a:spcPct val="0"/>
              </a:spcBef>
              <a:spcAft>
                <a:spcPct val="35000"/>
              </a:spcAft>
            </a:pPr>
            <a:r>
              <a:rPr lang="ar-SA" sz="2100" b="1" kern="1200" dirty="0" smtClean="0">
                <a:solidFill>
                  <a:srgbClr val="002060"/>
                </a:solidFill>
              </a:rPr>
              <a:t>هل أنت علي موعد مع النجاح الوظيفي ؟</a:t>
            </a:r>
            <a:endParaRPr lang="ar-EG" sz="2100" kern="1200" dirty="0">
              <a:solidFill>
                <a:srgbClr val="002060"/>
              </a:solidFill>
            </a:endParaRPr>
          </a:p>
        </p:txBody>
      </p:sp>
      <p:sp>
        <p:nvSpPr>
          <p:cNvPr id="19" name="Freeform 18"/>
          <p:cNvSpPr/>
          <p:nvPr/>
        </p:nvSpPr>
        <p:spPr>
          <a:xfrm>
            <a:off x="5648158" y="2124917"/>
            <a:ext cx="2524244" cy="1063243"/>
          </a:xfrm>
          <a:custGeom>
            <a:avLst/>
            <a:gdLst>
              <a:gd name="connsiteX0" fmla="*/ 0 w 2126486"/>
              <a:gd name="connsiteY0" fmla="*/ 177211 h 1063243"/>
              <a:gd name="connsiteX1" fmla="*/ 177211 w 2126486"/>
              <a:gd name="connsiteY1" fmla="*/ 0 h 1063243"/>
              <a:gd name="connsiteX2" fmla="*/ 1949275 w 2126486"/>
              <a:gd name="connsiteY2" fmla="*/ 0 h 1063243"/>
              <a:gd name="connsiteX3" fmla="*/ 2126486 w 2126486"/>
              <a:gd name="connsiteY3" fmla="*/ 177211 h 1063243"/>
              <a:gd name="connsiteX4" fmla="*/ 2126486 w 2126486"/>
              <a:gd name="connsiteY4" fmla="*/ 886032 h 1063243"/>
              <a:gd name="connsiteX5" fmla="*/ 1949275 w 2126486"/>
              <a:gd name="connsiteY5" fmla="*/ 1063243 h 1063243"/>
              <a:gd name="connsiteX6" fmla="*/ 177211 w 2126486"/>
              <a:gd name="connsiteY6" fmla="*/ 1063243 h 1063243"/>
              <a:gd name="connsiteX7" fmla="*/ 0 w 2126486"/>
              <a:gd name="connsiteY7" fmla="*/ 886032 h 1063243"/>
              <a:gd name="connsiteX8" fmla="*/ 0 w 2126486"/>
              <a:gd name="connsiteY8" fmla="*/ 177211 h 106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486" h="1063243">
                <a:moveTo>
                  <a:pt x="0" y="177211"/>
                </a:moveTo>
                <a:cubicBezTo>
                  <a:pt x="0" y="79340"/>
                  <a:pt x="79340" y="0"/>
                  <a:pt x="177211" y="0"/>
                </a:cubicBezTo>
                <a:lnTo>
                  <a:pt x="1949275" y="0"/>
                </a:lnTo>
                <a:cubicBezTo>
                  <a:pt x="2047146" y="0"/>
                  <a:pt x="2126486" y="79340"/>
                  <a:pt x="2126486" y="177211"/>
                </a:cubicBezTo>
                <a:lnTo>
                  <a:pt x="2126486" y="886032"/>
                </a:lnTo>
                <a:cubicBezTo>
                  <a:pt x="2126486" y="983903"/>
                  <a:pt x="2047146" y="1063243"/>
                  <a:pt x="1949275" y="1063243"/>
                </a:cubicBezTo>
                <a:lnTo>
                  <a:pt x="177211" y="1063243"/>
                </a:lnTo>
                <a:cubicBezTo>
                  <a:pt x="79340" y="1063243"/>
                  <a:pt x="0" y="983903"/>
                  <a:pt x="0" y="886032"/>
                </a:cubicBezTo>
                <a:lnTo>
                  <a:pt x="0" y="177211"/>
                </a:lnTo>
                <a:close/>
              </a:path>
            </a:pathLst>
          </a:custGeom>
        </p:spPr>
        <p:style>
          <a:lnRef idx="2">
            <a:schemeClr val="lt1">
              <a:hueOff val="0"/>
              <a:satOff val="0"/>
              <a:lumOff val="0"/>
              <a:alphaOff val="0"/>
            </a:schemeClr>
          </a:lnRef>
          <a:fillRef idx="1">
            <a:schemeClr val="accent5">
              <a:hueOff val="-3896617"/>
              <a:satOff val="-3839"/>
              <a:lumOff val="-6863"/>
              <a:alphaOff val="0"/>
            </a:schemeClr>
          </a:fillRef>
          <a:effectRef idx="0">
            <a:schemeClr val="accent5">
              <a:hueOff val="-3896617"/>
              <a:satOff val="-3839"/>
              <a:lumOff val="-6863"/>
              <a:alphaOff val="0"/>
            </a:schemeClr>
          </a:effectRef>
          <a:fontRef idx="minor">
            <a:schemeClr val="lt1"/>
          </a:fontRef>
        </p:style>
        <p:txBody>
          <a:bodyPr spcFirstLastPara="0" vert="horz" wrap="square" lIns="131913" tIns="131913" rIns="131913" bIns="131913" numCol="1" spcCol="1270" anchor="ctr" anchorCtr="0">
            <a:noAutofit/>
          </a:bodyPr>
          <a:lstStyle/>
          <a:p>
            <a:pPr lvl="0" algn="ctr" defTabSz="933450" rtl="1">
              <a:lnSpc>
                <a:spcPct val="90000"/>
              </a:lnSpc>
              <a:spcBef>
                <a:spcPct val="0"/>
              </a:spcBef>
              <a:spcAft>
                <a:spcPct val="35000"/>
              </a:spcAft>
            </a:pPr>
            <a:r>
              <a:rPr lang="ar-SA" sz="2100" b="1" kern="1200" dirty="0" smtClean="0">
                <a:solidFill>
                  <a:srgbClr val="002060"/>
                </a:solidFill>
              </a:rPr>
              <a:t>مبادىء العمل الادارى</a:t>
            </a:r>
            <a:endParaRPr lang="ar-EG" sz="2100" kern="1200" dirty="0">
              <a:solidFill>
                <a:srgbClr val="002060"/>
              </a:solidFill>
            </a:endParaRPr>
          </a:p>
        </p:txBody>
      </p:sp>
      <p:sp>
        <p:nvSpPr>
          <p:cNvPr id="20" name="Freeform 19"/>
          <p:cNvSpPr/>
          <p:nvPr/>
        </p:nvSpPr>
        <p:spPr>
          <a:xfrm>
            <a:off x="5648158" y="4399474"/>
            <a:ext cx="2524244" cy="1063243"/>
          </a:xfrm>
          <a:custGeom>
            <a:avLst/>
            <a:gdLst>
              <a:gd name="connsiteX0" fmla="*/ 0 w 2126486"/>
              <a:gd name="connsiteY0" fmla="*/ 177211 h 1063243"/>
              <a:gd name="connsiteX1" fmla="*/ 177211 w 2126486"/>
              <a:gd name="connsiteY1" fmla="*/ 0 h 1063243"/>
              <a:gd name="connsiteX2" fmla="*/ 1949275 w 2126486"/>
              <a:gd name="connsiteY2" fmla="*/ 0 h 1063243"/>
              <a:gd name="connsiteX3" fmla="*/ 2126486 w 2126486"/>
              <a:gd name="connsiteY3" fmla="*/ 177211 h 1063243"/>
              <a:gd name="connsiteX4" fmla="*/ 2126486 w 2126486"/>
              <a:gd name="connsiteY4" fmla="*/ 886032 h 1063243"/>
              <a:gd name="connsiteX5" fmla="*/ 1949275 w 2126486"/>
              <a:gd name="connsiteY5" fmla="*/ 1063243 h 1063243"/>
              <a:gd name="connsiteX6" fmla="*/ 177211 w 2126486"/>
              <a:gd name="connsiteY6" fmla="*/ 1063243 h 1063243"/>
              <a:gd name="connsiteX7" fmla="*/ 0 w 2126486"/>
              <a:gd name="connsiteY7" fmla="*/ 886032 h 1063243"/>
              <a:gd name="connsiteX8" fmla="*/ 0 w 2126486"/>
              <a:gd name="connsiteY8" fmla="*/ 177211 h 106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486" h="1063243">
                <a:moveTo>
                  <a:pt x="0" y="177211"/>
                </a:moveTo>
                <a:cubicBezTo>
                  <a:pt x="0" y="79340"/>
                  <a:pt x="79340" y="0"/>
                  <a:pt x="177211" y="0"/>
                </a:cubicBezTo>
                <a:lnTo>
                  <a:pt x="1949275" y="0"/>
                </a:lnTo>
                <a:cubicBezTo>
                  <a:pt x="2047146" y="0"/>
                  <a:pt x="2126486" y="79340"/>
                  <a:pt x="2126486" y="177211"/>
                </a:cubicBezTo>
                <a:lnTo>
                  <a:pt x="2126486" y="886032"/>
                </a:lnTo>
                <a:cubicBezTo>
                  <a:pt x="2126486" y="983903"/>
                  <a:pt x="2047146" y="1063243"/>
                  <a:pt x="1949275" y="1063243"/>
                </a:cubicBezTo>
                <a:lnTo>
                  <a:pt x="177211" y="1063243"/>
                </a:lnTo>
                <a:cubicBezTo>
                  <a:pt x="79340" y="1063243"/>
                  <a:pt x="0" y="983903"/>
                  <a:pt x="0" y="886032"/>
                </a:cubicBezTo>
                <a:lnTo>
                  <a:pt x="0" y="177211"/>
                </a:lnTo>
                <a:close/>
              </a:path>
            </a:pathLst>
          </a:custGeom>
        </p:spPr>
        <p:style>
          <a:lnRef idx="2">
            <a:schemeClr val="lt1">
              <a:hueOff val="0"/>
              <a:satOff val="0"/>
              <a:lumOff val="0"/>
              <a:alphaOff val="0"/>
            </a:schemeClr>
          </a:lnRef>
          <a:fillRef idx="1">
            <a:schemeClr val="accent5">
              <a:hueOff val="-7793234"/>
              <a:satOff val="-7678"/>
              <a:lumOff val="-13726"/>
              <a:alphaOff val="0"/>
            </a:schemeClr>
          </a:fillRef>
          <a:effectRef idx="0">
            <a:schemeClr val="accent5">
              <a:hueOff val="-7793234"/>
              <a:satOff val="-7678"/>
              <a:lumOff val="-13726"/>
              <a:alphaOff val="0"/>
            </a:schemeClr>
          </a:effectRef>
          <a:fontRef idx="minor">
            <a:schemeClr val="lt1"/>
          </a:fontRef>
        </p:style>
        <p:txBody>
          <a:bodyPr spcFirstLastPara="0" vert="horz" wrap="square" lIns="131913" tIns="131913" rIns="131913" bIns="131913" numCol="1" spcCol="1270" anchor="ctr" anchorCtr="0">
            <a:noAutofit/>
          </a:bodyPr>
          <a:lstStyle/>
          <a:p>
            <a:pPr lvl="0" algn="ctr" defTabSz="933450" rtl="1">
              <a:lnSpc>
                <a:spcPct val="90000"/>
              </a:lnSpc>
              <a:spcBef>
                <a:spcPct val="0"/>
              </a:spcBef>
              <a:spcAft>
                <a:spcPct val="35000"/>
              </a:spcAft>
            </a:pPr>
            <a:r>
              <a:rPr lang="ar-SA" sz="2100" b="1" kern="1200" dirty="0" smtClean="0">
                <a:solidFill>
                  <a:srgbClr val="002060"/>
                </a:solidFill>
              </a:rPr>
              <a:t>طرف واحد أم طرفان؟</a:t>
            </a:r>
            <a:endParaRPr lang="ar-EG" sz="2100" kern="1200" dirty="0">
              <a:solidFill>
                <a:srgbClr val="002060"/>
              </a:solidFill>
            </a:endParaRPr>
          </a:p>
        </p:txBody>
      </p:sp>
      <p:sp>
        <p:nvSpPr>
          <p:cNvPr id="21" name="Freeform 20"/>
          <p:cNvSpPr/>
          <p:nvPr/>
        </p:nvSpPr>
        <p:spPr>
          <a:xfrm>
            <a:off x="3309878" y="5536753"/>
            <a:ext cx="2524244" cy="1063243"/>
          </a:xfrm>
          <a:custGeom>
            <a:avLst/>
            <a:gdLst>
              <a:gd name="connsiteX0" fmla="*/ 0 w 2126486"/>
              <a:gd name="connsiteY0" fmla="*/ 177211 h 1063243"/>
              <a:gd name="connsiteX1" fmla="*/ 177211 w 2126486"/>
              <a:gd name="connsiteY1" fmla="*/ 0 h 1063243"/>
              <a:gd name="connsiteX2" fmla="*/ 1949275 w 2126486"/>
              <a:gd name="connsiteY2" fmla="*/ 0 h 1063243"/>
              <a:gd name="connsiteX3" fmla="*/ 2126486 w 2126486"/>
              <a:gd name="connsiteY3" fmla="*/ 177211 h 1063243"/>
              <a:gd name="connsiteX4" fmla="*/ 2126486 w 2126486"/>
              <a:gd name="connsiteY4" fmla="*/ 886032 h 1063243"/>
              <a:gd name="connsiteX5" fmla="*/ 1949275 w 2126486"/>
              <a:gd name="connsiteY5" fmla="*/ 1063243 h 1063243"/>
              <a:gd name="connsiteX6" fmla="*/ 177211 w 2126486"/>
              <a:gd name="connsiteY6" fmla="*/ 1063243 h 1063243"/>
              <a:gd name="connsiteX7" fmla="*/ 0 w 2126486"/>
              <a:gd name="connsiteY7" fmla="*/ 886032 h 1063243"/>
              <a:gd name="connsiteX8" fmla="*/ 0 w 2126486"/>
              <a:gd name="connsiteY8" fmla="*/ 177211 h 106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486" h="1063243">
                <a:moveTo>
                  <a:pt x="0" y="177211"/>
                </a:moveTo>
                <a:cubicBezTo>
                  <a:pt x="0" y="79340"/>
                  <a:pt x="79340" y="0"/>
                  <a:pt x="177211" y="0"/>
                </a:cubicBezTo>
                <a:lnTo>
                  <a:pt x="1949275" y="0"/>
                </a:lnTo>
                <a:cubicBezTo>
                  <a:pt x="2047146" y="0"/>
                  <a:pt x="2126486" y="79340"/>
                  <a:pt x="2126486" y="177211"/>
                </a:cubicBezTo>
                <a:lnTo>
                  <a:pt x="2126486" y="886032"/>
                </a:lnTo>
                <a:cubicBezTo>
                  <a:pt x="2126486" y="983903"/>
                  <a:pt x="2047146" y="1063243"/>
                  <a:pt x="1949275" y="1063243"/>
                </a:cubicBezTo>
                <a:lnTo>
                  <a:pt x="177211" y="1063243"/>
                </a:lnTo>
                <a:cubicBezTo>
                  <a:pt x="79340" y="1063243"/>
                  <a:pt x="0" y="983903"/>
                  <a:pt x="0" y="886032"/>
                </a:cubicBezTo>
                <a:lnTo>
                  <a:pt x="0" y="177211"/>
                </a:lnTo>
                <a:close/>
              </a:path>
            </a:pathLst>
          </a:custGeom>
        </p:spPr>
        <p:style>
          <a:lnRef idx="2">
            <a:schemeClr val="lt1">
              <a:hueOff val="0"/>
              <a:satOff val="0"/>
              <a:lumOff val="0"/>
              <a:alphaOff val="0"/>
            </a:schemeClr>
          </a:lnRef>
          <a:fillRef idx="1">
            <a:schemeClr val="accent5">
              <a:hueOff val="-11689851"/>
              <a:satOff val="-11517"/>
              <a:lumOff val="-20589"/>
              <a:alphaOff val="0"/>
            </a:schemeClr>
          </a:fillRef>
          <a:effectRef idx="0">
            <a:schemeClr val="accent5">
              <a:hueOff val="-11689851"/>
              <a:satOff val="-11517"/>
              <a:lumOff val="-20589"/>
              <a:alphaOff val="0"/>
            </a:schemeClr>
          </a:effectRef>
          <a:fontRef idx="minor">
            <a:schemeClr val="lt1"/>
          </a:fontRef>
        </p:style>
        <p:txBody>
          <a:bodyPr spcFirstLastPara="0" vert="horz" wrap="square" lIns="131913" tIns="131913" rIns="131913" bIns="131913" numCol="1" spcCol="1270" anchor="ctr" anchorCtr="0">
            <a:noAutofit/>
          </a:bodyPr>
          <a:lstStyle/>
          <a:p>
            <a:pPr lvl="0" algn="ctr" defTabSz="933450" rtl="1">
              <a:lnSpc>
                <a:spcPct val="90000"/>
              </a:lnSpc>
              <a:spcBef>
                <a:spcPct val="0"/>
              </a:spcBef>
              <a:spcAft>
                <a:spcPct val="35000"/>
              </a:spcAft>
            </a:pPr>
            <a:r>
              <a:rPr lang="ar-SA" sz="2100" b="1" kern="1200" dirty="0" smtClean="0">
                <a:solidFill>
                  <a:srgbClr val="002060"/>
                </a:solidFill>
              </a:rPr>
              <a:t>وسائل التغلب على الفشل</a:t>
            </a:r>
            <a:endParaRPr lang="ar-EG" sz="2100" kern="1200" dirty="0">
              <a:solidFill>
                <a:srgbClr val="002060"/>
              </a:solidFill>
            </a:endParaRPr>
          </a:p>
        </p:txBody>
      </p:sp>
      <p:sp>
        <p:nvSpPr>
          <p:cNvPr id="22" name="Freeform 21"/>
          <p:cNvSpPr/>
          <p:nvPr/>
        </p:nvSpPr>
        <p:spPr>
          <a:xfrm>
            <a:off x="971600" y="4399474"/>
            <a:ext cx="2524244" cy="1063243"/>
          </a:xfrm>
          <a:custGeom>
            <a:avLst/>
            <a:gdLst>
              <a:gd name="connsiteX0" fmla="*/ 0 w 2126486"/>
              <a:gd name="connsiteY0" fmla="*/ 177211 h 1063243"/>
              <a:gd name="connsiteX1" fmla="*/ 177211 w 2126486"/>
              <a:gd name="connsiteY1" fmla="*/ 0 h 1063243"/>
              <a:gd name="connsiteX2" fmla="*/ 1949275 w 2126486"/>
              <a:gd name="connsiteY2" fmla="*/ 0 h 1063243"/>
              <a:gd name="connsiteX3" fmla="*/ 2126486 w 2126486"/>
              <a:gd name="connsiteY3" fmla="*/ 177211 h 1063243"/>
              <a:gd name="connsiteX4" fmla="*/ 2126486 w 2126486"/>
              <a:gd name="connsiteY4" fmla="*/ 886032 h 1063243"/>
              <a:gd name="connsiteX5" fmla="*/ 1949275 w 2126486"/>
              <a:gd name="connsiteY5" fmla="*/ 1063243 h 1063243"/>
              <a:gd name="connsiteX6" fmla="*/ 177211 w 2126486"/>
              <a:gd name="connsiteY6" fmla="*/ 1063243 h 1063243"/>
              <a:gd name="connsiteX7" fmla="*/ 0 w 2126486"/>
              <a:gd name="connsiteY7" fmla="*/ 886032 h 1063243"/>
              <a:gd name="connsiteX8" fmla="*/ 0 w 2126486"/>
              <a:gd name="connsiteY8" fmla="*/ 177211 h 106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486" h="1063243">
                <a:moveTo>
                  <a:pt x="0" y="177211"/>
                </a:moveTo>
                <a:cubicBezTo>
                  <a:pt x="0" y="79340"/>
                  <a:pt x="79340" y="0"/>
                  <a:pt x="177211" y="0"/>
                </a:cubicBezTo>
                <a:lnTo>
                  <a:pt x="1949275" y="0"/>
                </a:lnTo>
                <a:cubicBezTo>
                  <a:pt x="2047146" y="0"/>
                  <a:pt x="2126486" y="79340"/>
                  <a:pt x="2126486" y="177211"/>
                </a:cubicBezTo>
                <a:lnTo>
                  <a:pt x="2126486" y="886032"/>
                </a:lnTo>
                <a:cubicBezTo>
                  <a:pt x="2126486" y="983903"/>
                  <a:pt x="2047146" y="1063243"/>
                  <a:pt x="1949275" y="1063243"/>
                </a:cubicBezTo>
                <a:lnTo>
                  <a:pt x="177211" y="1063243"/>
                </a:lnTo>
                <a:cubicBezTo>
                  <a:pt x="79340" y="1063243"/>
                  <a:pt x="0" y="983903"/>
                  <a:pt x="0" y="886032"/>
                </a:cubicBezTo>
                <a:lnTo>
                  <a:pt x="0" y="177211"/>
                </a:lnTo>
                <a:close/>
              </a:path>
            </a:pathLst>
          </a:custGeom>
        </p:spPr>
        <p:style>
          <a:lnRef idx="2">
            <a:schemeClr val="lt1">
              <a:hueOff val="0"/>
              <a:satOff val="0"/>
              <a:lumOff val="0"/>
              <a:alphaOff val="0"/>
            </a:schemeClr>
          </a:lnRef>
          <a:fillRef idx="1">
            <a:schemeClr val="accent5">
              <a:hueOff val="-15586469"/>
              <a:satOff val="-15356"/>
              <a:lumOff val="-27452"/>
              <a:alphaOff val="0"/>
            </a:schemeClr>
          </a:fillRef>
          <a:effectRef idx="0">
            <a:schemeClr val="accent5">
              <a:hueOff val="-15586469"/>
              <a:satOff val="-15356"/>
              <a:lumOff val="-27452"/>
              <a:alphaOff val="0"/>
            </a:schemeClr>
          </a:effectRef>
          <a:fontRef idx="minor">
            <a:schemeClr val="lt1"/>
          </a:fontRef>
        </p:style>
        <p:txBody>
          <a:bodyPr spcFirstLastPara="0" vert="horz" wrap="square" lIns="131913" tIns="131913" rIns="131913" bIns="131913" numCol="1" spcCol="1270" anchor="ctr" anchorCtr="0">
            <a:noAutofit/>
          </a:bodyPr>
          <a:lstStyle/>
          <a:p>
            <a:pPr lvl="0" algn="ctr" defTabSz="933450" rtl="1">
              <a:lnSpc>
                <a:spcPct val="90000"/>
              </a:lnSpc>
              <a:spcBef>
                <a:spcPct val="0"/>
              </a:spcBef>
              <a:spcAft>
                <a:spcPct val="35000"/>
              </a:spcAft>
            </a:pPr>
            <a:r>
              <a:rPr lang="ar-SA" sz="2100" b="1" kern="1200" dirty="0" smtClean="0">
                <a:solidFill>
                  <a:srgbClr val="002060"/>
                </a:solidFill>
              </a:rPr>
              <a:t>نجاح بعد طول فشل</a:t>
            </a:r>
            <a:endParaRPr lang="ar-EG" sz="2100" kern="1200" dirty="0">
              <a:solidFill>
                <a:srgbClr val="002060"/>
              </a:solidFill>
            </a:endParaRPr>
          </a:p>
        </p:txBody>
      </p:sp>
      <p:sp>
        <p:nvSpPr>
          <p:cNvPr id="23" name="Freeform 22"/>
          <p:cNvSpPr/>
          <p:nvPr/>
        </p:nvSpPr>
        <p:spPr>
          <a:xfrm>
            <a:off x="971600" y="2124917"/>
            <a:ext cx="2524244" cy="1063243"/>
          </a:xfrm>
          <a:custGeom>
            <a:avLst/>
            <a:gdLst>
              <a:gd name="connsiteX0" fmla="*/ 0 w 2126486"/>
              <a:gd name="connsiteY0" fmla="*/ 177211 h 1063243"/>
              <a:gd name="connsiteX1" fmla="*/ 177211 w 2126486"/>
              <a:gd name="connsiteY1" fmla="*/ 0 h 1063243"/>
              <a:gd name="connsiteX2" fmla="*/ 1949275 w 2126486"/>
              <a:gd name="connsiteY2" fmla="*/ 0 h 1063243"/>
              <a:gd name="connsiteX3" fmla="*/ 2126486 w 2126486"/>
              <a:gd name="connsiteY3" fmla="*/ 177211 h 1063243"/>
              <a:gd name="connsiteX4" fmla="*/ 2126486 w 2126486"/>
              <a:gd name="connsiteY4" fmla="*/ 886032 h 1063243"/>
              <a:gd name="connsiteX5" fmla="*/ 1949275 w 2126486"/>
              <a:gd name="connsiteY5" fmla="*/ 1063243 h 1063243"/>
              <a:gd name="connsiteX6" fmla="*/ 177211 w 2126486"/>
              <a:gd name="connsiteY6" fmla="*/ 1063243 h 1063243"/>
              <a:gd name="connsiteX7" fmla="*/ 0 w 2126486"/>
              <a:gd name="connsiteY7" fmla="*/ 886032 h 1063243"/>
              <a:gd name="connsiteX8" fmla="*/ 0 w 2126486"/>
              <a:gd name="connsiteY8" fmla="*/ 177211 h 106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486" h="1063243">
                <a:moveTo>
                  <a:pt x="0" y="177211"/>
                </a:moveTo>
                <a:cubicBezTo>
                  <a:pt x="0" y="79340"/>
                  <a:pt x="79340" y="0"/>
                  <a:pt x="177211" y="0"/>
                </a:cubicBezTo>
                <a:lnTo>
                  <a:pt x="1949275" y="0"/>
                </a:lnTo>
                <a:cubicBezTo>
                  <a:pt x="2047146" y="0"/>
                  <a:pt x="2126486" y="79340"/>
                  <a:pt x="2126486" y="177211"/>
                </a:cubicBezTo>
                <a:lnTo>
                  <a:pt x="2126486" y="886032"/>
                </a:lnTo>
                <a:cubicBezTo>
                  <a:pt x="2126486" y="983903"/>
                  <a:pt x="2047146" y="1063243"/>
                  <a:pt x="1949275" y="1063243"/>
                </a:cubicBezTo>
                <a:lnTo>
                  <a:pt x="177211" y="1063243"/>
                </a:lnTo>
                <a:cubicBezTo>
                  <a:pt x="79340" y="1063243"/>
                  <a:pt x="0" y="983903"/>
                  <a:pt x="0" y="886032"/>
                </a:cubicBezTo>
                <a:lnTo>
                  <a:pt x="0" y="177211"/>
                </a:lnTo>
                <a:close/>
              </a:path>
            </a:pathLst>
          </a:custGeom>
        </p:spPr>
        <p:style>
          <a:lnRef idx="2">
            <a:schemeClr val="lt1">
              <a:hueOff val="0"/>
              <a:satOff val="0"/>
              <a:lumOff val="0"/>
              <a:alphaOff val="0"/>
            </a:schemeClr>
          </a:lnRef>
          <a:fillRef idx="1">
            <a:schemeClr val="accent5">
              <a:hueOff val="-19483085"/>
              <a:satOff val="-19195"/>
              <a:lumOff val="-34315"/>
              <a:alphaOff val="0"/>
            </a:schemeClr>
          </a:fillRef>
          <a:effectRef idx="0">
            <a:schemeClr val="accent5">
              <a:hueOff val="-19483085"/>
              <a:satOff val="-19195"/>
              <a:lumOff val="-34315"/>
              <a:alphaOff val="0"/>
            </a:schemeClr>
          </a:effectRef>
          <a:fontRef idx="minor">
            <a:schemeClr val="lt1"/>
          </a:fontRef>
        </p:style>
        <p:txBody>
          <a:bodyPr spcFirstLastPara="0" vert="horz" wrap="square" lIns="131913" tIns="131913" rIns="131913" bIns="131913" numCol="1" spcCol="1270" anchor="ctr" anchorCtr="0">
            <a:noAutofit/>
          </a:bodyPr>
          <a:lstStyle/>
          <a:p>
            <a:pPr lvl="0" algn="ctr" defTabSz="933450" rtl="1">
              <a:lnSpc>
                <a:spcPct val="90000"/>
              </a:lnSpc>
              <a:spcBef>
                <a:spcPct val="0"/>
              </a:spcBef>
              <a:spcAft>
                <a:spcPct val="35000"/>
              </a:spcAft>
            </a:pPr>
            <a:r>
              <a:rPr lang="ar-SA" sz="2100" b="1" kern="1200" dirty="0" smtClean="0">
                <a:solidFill>
                  <a:srgbClr val="002060"/>
                </a:solidFill>
              </a:rPr>
              <a:t>ما اسلوب عملك؟</a:t>
            </a:r>
            <a:endParaRPr lang="ar-EG" sz="2100" kern="1200" dirty="0">
              <a:solidFill>
                <a:srgbClr val="002060"/>
              </a:solidFill>
            </a:endParaRPr>
          </a:p>
        </p:txBody>
      </p:sp>
    </p:spTree>
    <p:extLst>
      <p:ext uri="{BB962C8B-B14F-4D97-AF65-F5344CB8AC3E}">
        <p14:creationId xmlns:p14="http://schemas.microsoft.com/office/powerpoint/2010/main" val="384640158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heel(1)">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heel(1)">
                                      <p:cBhvr>
                                        <p:cTn id="17" dur="2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heel(1)">
                                      <p:cBhvr>
                                        <p:cTn id="22" dur="2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heel(1)">
                                      <p:cBhvr>
                                        <p:cTn id="27" dur="2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heel(1)">
                                      <p:cBhvr>
                                        <p:cTn id="3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bwMode="auto">
          <a:xfrm>
            <a:off x="2411760" y="188640"/>
            <a:ext cx="4536504" cy="864096"/>
          </a:xfrm>
          <a:prstGeom prst="verticalScroll">
            <a:avLst/>
          </a:prstGeom>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EG" sz="3200" b="1" dirty="0">
                <a:latin typeface="Simplified Arabic" panose="02020603050405020304" pitchFamily="18" charset="-78"/>
                <a:cs typeface="Simplified Arabic" panose="02020603050405020304" pitchFamily="18" charset="-78"/>
              </a:rPr>
              <a:t>حاول دائما الخروج عن الروتين</a:t>
            </a:r>
            <a:endParaRPr kumimoji="0" lang="ar-EG" sz="3200" b="0" i="0"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p:txBody>
      </p:sp>
      <p:graphicFrame>
        <p:nvGraphicFramePr>
          <p:cNvPr id="5" name="Diagram 4"/>
          <p:cNvGraphicFramePr/>
          <p:nvPr>
            <p:extLst>
              <p:ext uri="{D42A27DB-BD31-4B8C-83A1-F6EECF244321}">
                <p14:modId xmlns:p14="http://schemas.microsoft.com/office/powerpoint/2010/main" val="3200568108"/>
              </p:ext>
            </p:extLst>
          </p:nvPr>
        </p:nvGraphicFramePr>
        <p:xfrm>
          <a:off x="467544" y="1397000"/>
          <a:ext cx="842493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362696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bwMode="auto">
          <a:xfrm>
            <a:off x="2411760" y="188640"/>
            <a:ext cx="4536504" cy="864096"/>
          </a:xfrm>
          <a:prstGeom prst="verticalScroll">
            <a:avLst/>
          </a:prstGeom>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EG" sz="3200" b="1" dirty="0">
                <a:latin typeface="Simplified Arabic" panose="02020603050405020304" pitchFamily="18" charset="-78"/>
                <a:cs typeface="Simplified Arabic" panose="02020603050405020304" pitchFamily="18" charset="-78"/>
              </a:rPr>
              <a:t>تعلم أن الحياة قصيرة</a:t>
            </a:r>
            <a:endParaRPr kumimoji="0" lang="ar-EG" sz="3200" b="0" i="0"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p:txBody>
      </p:sp>
      <p:graphicFrame>
        <p:nvGraphicFramePr>
          <p:cNvPr id="5" name="Diagram 4"/>
          <p:cNvGraphicFramePr/>
          <p:nvPr>
            <p:extLst>
              <p:ext uri="{D42A27DB-BD31-4B8C-83A1-F6EECF244321}">
                <p14:modId xmlns:p14="http://schemas.microsoft.com/office/powerpoint/2010/main" val="1672728563"/>
              </p:ext>
            </p:extLst>
          </p:nvPr>
        </p:nvGraphicFramePr>
        <p:xfrm>
          <a:off x="467544" y="1397000"/>
          <a:ext cx="842493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370460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bwMode="auto">
          <a:xfrm>
            <a:off x="2411760" y="188640"/>
            <a:ext cx="4536504" cy="864096"/>
          </a:xfrm>
          <a:prstGeom prst="verticalScroll">
            <a:avLst/>
          </a:prstGeom>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EG" sz="3200" b="1" dirty="0">
                <a:latin typeface="Simplified Arabic" panose="02020603050405020304" pitchFamily="18" charset="-78"/>
                <a:cs typeface="Simplified Arabic" panose="02020603050405020304" pitchFamily="18" charset="-78"/>
              </a:rPr>
              <a:t>تعلم أن تتحدث بصراحة وشفافية</a:t>
            </a:r>
            <a:endParaRPr kumimoji="0" lang="ar-EG" sz="3200" b="0" i="0"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p:txBody>
      </p:sp>
      <p:graphicFrame>
        <p:nvGraphicFramePr>
          <p:cNvPr id="5" name="Diagram 4"/>
          <p:cNvGraphicFramePr/>
          <p:nvPr>
            <p:extLst>
              <p:ext uri="{D42A27DB-BD31-4B8C-83A1-F6EECF244321}">
                <p14:modId xmlns:p14="http://schemas.microsoft.com/office/powerpoint/2010/main" val="4176435998"/>
              </p:ext>
            </p:extLst>
          </p:nvPr>
        </p:nvGraphicFramePr>
        <p:xfrm>
          <a:off x="467544" y="1397000"/>
          <a:ext cx="842493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67053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bwMode="auto">
          <a:xfrm>
            <a:off x="2411760" y="188640"/>
            <a:ext cx="4536504" cy="864096"/>
          </a:xfrm>
          <a:prstGeom prst="verticalScroll">
            <a:avLst/>
          </a:prstGeom>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EG" sz="3200" b="1" dirty="0">
                <a:latin typeface="Simplified Arabic" panose="02020603050405020304" pitchFamily="18" charset="-78"/>
                <a:cs typeface="Simplified Arabic" panose="02020603050405020304" pitchFamily="18" charset="-78"/>
              </a:rPr>
              <a:t>احتفظ دائما بخطة بديلة</a:t>
            </a:r>
            <a:endParaRPr kumimoji="0" lang="ar-EG" sz="3200" b="0" i="0"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p:txBody>
      </p:sp>
      <p:graphicFrame>
        <p:nvGraphicFramePr>
          <p:cNvPr id="5" name="Diagram 4"/>
          <p:cNvGraphicFramePr/>
          <p:nvPr>
            <p:extLst>
              <p:ext uri="{D42A27DB-BD31-4B8C-83A1-F6EECF244321}">
                <p14:modId xmlns:p14="http://schemas.microsoft.com/office/powerpoint/2010/main" val="1436519086"/>
              </p:ext>
            </p:extLst>
          </p:nvPr>
        </p:nvGraphicFramePr>
        <p:xfrm>
          <a:off x="467544" y="1397000"/>
          <a:ext cx="842493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23695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bwMode="auto">
          <a:xfrm>
            <a:off x="1763688" y="188640"/>
            <a:ext cx="5832648" cy="864096"/>
          </a:xfrm>
          <a:prstGeom prst="verticalScroll">
            <a:avLst/>
          </a:prstGeom>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EG" sz="3200" b="1" dirty="0">
                <a:latin typeface="Simplified Arabic" panose="02020603050405020304" pitchFamily="18" charset="-78"/>
                <a:cs typeface="Simplified Arabic" panose="02020603050405020304" pitchFamily="18" charset="-78"/>
              </a:rPr>
              <a:t>تأكد أنه من غير المجدي أن تكون معدما</a:t>
            </a:r>
            <a:endParaRPr kumimoji="0" lang="ar-EG" sz="3200" b="0" i="0"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p:txBody>
      </p:sp>
      <p:graphicFrame>
        <p:nvGraphicFramePr>
          <p:cNvPr id="5" name="Diagram 4"/>
          <p:cNvGraphicFramePr/>
          <p:nvPr>
            <p:extLst>
              <p:ext uri="{D42A27DB-BD31-4B8C-83A1-F6EECF244321}">
                <p14:modId xmlns:p14="http://schemas.microsoft.com/office/powerpoint/2010/main" val="2360040402"/>
              </p:ext>
            </p:extLst>
          </p:nvPr>
        </p:nvGraphicFramePr>
        <p:xfrm>
          <a:off x="467544" y="1397000"/>
          <a:ext cx="842493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253651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774413567"/>
              </p:ext>
            </p:extLst>
          </p:nvPr>
        </p:nvGraphicFramePr>
        <p:xfrm>
          <a:off x="467544" y="1397000"/>
          <a:ext cx="842493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Vertical Scroll 5"/>
          <p:cNvSpPr/>
          <p:nvPr/>
        </p:nvSpPr>
        <p:spPr bwMode="auto">
          <a:xfrm>
            <a:off x="2411760" y="188640"/>
            <a:ext cx="4536504" cy="864096"/>
          </a:xfrm>
          <a:prstGeom prst="verticalScroll">
            <a:avLst/>
          </a:prstGeom>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EG" sz="3200" b="1" dirty="0">
                <a:latin typeface="Simplified Arabic" panose="02020603050405020304" pitchFamily="18" charset="-78"/>
                <a:cs typeface="Simplified Arabic" panose="02020603050405020304" pitchFamily="18" charset="-78"/>
              </a:rPr>
              <a:t>التركيز</a:t>
            </a:r>
            <a:endParaRPr kumimoji="0" lang="ar-EG" sz="3200" b="0" i="0"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423699034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537835256"/>
              </p:ext>
            </p:extLst>
          </p:nvPr>
        </p:nvGraphicFramePr>
        <p:xfrm>
          <a:off x="467544" y="1397000"/>
          <a:ext cx="842493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Vertical Scroll 5"/>
          <p:cNvSpPr/>
          <p:nvPr/>
        </p:nvSpPr>
        <p:spPr bwMode="auto">
          <a:xfrm>
            <a:off x="2411760" y="188640"/>
            <a:ext cx="4536504" cy="864096"/>
          </a:xfrm>
          <a:prstGeom prst="verticalScroll">
            <a:avLst/>
          </a:prstGeom>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EG" sz="3200" b="1" dirty="0">
                <a:latin typeface="Simplified Arabic" panose="02020603050405020304" pitchFamily="18" charset="-78"/>
                <a:cs typeface="Simplified Arabic" panose="02020603050405020304" pitchFamily="18" charset="-78"/>
              </a:rPr>
              <a:t>تعلم أهمية الوقت</a:t>
            </a:r>
            <a:endParaRPr kumimoji="0" lang="ar-EG" sz="3200" b="0" i="0"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81479785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 descr="07CD1E3675BD4affA6CA63955D31575C# #AutoShape 3"/>
          <p:cNvSpPr>
            <a:spLocks noChangeArrowheads="1"/>
          </p:cNvSpPr>
          <p:nvPr/>
        </p:nvSpPr>
        <p:spPr bwMode="auto">
          <a:xfrm>
            <a:off x="762000" y="2059304"/>
            <a:ext cx="7524750" cy="2817496"/>
          </a:xfrm>
          <a:prstGeom prst="rect">
            <a:avLst/>
          </a:prstGeom>
          <a:solidFill>
            <a:schemeClr val="bg2">
              <a:lumMod val="60000"/>
              <a:lumOff val="40000"/>
              <a:alpha val="78000"/>
            </a:schemeClr>
          </a:solidFill>
          <a:ln w="12700">
            <a:solidFill>
              <a:schemeClr val="bg1"/>
            </a:solidFill>
            <a:miter lim="800000"/>
            <a:headEnd/>
            <a:tailEnd/>
          </a:ln>
        </p:spPr>
        <p:txBody>
          <a:bodyPr lIns="91430" tIns="45715" rIns="91430" bIns="45715" anchor="ctr"/>
          <a:lstStyle/>
          <a:p>
            <a:pPr algn="l" rtl="0"/>
            <a:endParaRPr lang="zh-CN" altLang="en-US">
              <a:latin typeface="Calibri" pitchFamily="34" charset="0"/>
            </a:endParaRPr>
          </a:p>
        </p:txBody>
      </p:sp>
      <p:sp>
        <p:nvSpPr>
          <p:cNvPr id="16" name="AutoShape 3" descr="D8FCD644EF414d608FD23FABDBB2453F# #AutoShape 3"/>
          <p:cNvSpPr>
            <a:spLocks noChangeArrowheads="1"/>
          </p:cNvSpPr>
          <p:nvPr/>
        </p:nvSpPr>
        <p:spPr bwMode="auto">
          <a:xfrm>
            <a:off x="866775" y="1887856"/>
            <a:ext cx="7315200" cy="2853690"/>
          </a:xfrm>
          <a:prstGeom prst="rect">
            <a:avLst/>
          </a:prstGeom>
          <a:solidFill>
            <a:schemeClr val="accent1">
              <a:lumMod val="40000"/>
              <a:lumOff val="60000"/>
              <a:alpha val="80000"/>
            </a:schemeClr>
          </a:solidFill>
          <a:ln w="12700">
            <a:solidFill>
              <a:schemeClr val="bg1"/>
            </a:solidFill>
            <a:miter lim="800000"/>
            <a:headEnd/>
            <a:tailEnd/>
          </a:ln>
        </p:spPr>
        <p:txBody>
          <a:bodyPr wrap="none" lIns="91430" tIns="45715" rIns="91430" bIns="45715" anchor="ctr"/>
          <a:lstStyle/>
          <a:p>
            <a:pPr rtl="1" eaLnBrk="0"/>
            <a:r>
              <a:rPr lang="ar-EG" altLang="zh-CN" sz="5000" b="1" dirty="0">
                <a:solidFill>
                  <a:srgbClr val="002060"/>
                </a:solidFill>
                <a:ea typeface="Microsoft YaHei" pitchFamily="34" charset="-122"/>
              </a:rPr>
              <a:t>نجاح بعد طول فشل</a:t>
            </a:r>
            <a:endParaRPr lang="ar-EG" altLang="zh-CN" sz="3600" b="1" dirty="0">
              <a:solidFill>
                <a:srgbClr val="002060"/>
              </a:solidFill>
              <a:ea typeface="Microsoft YaHei" pitchFamily="34" charset="-122"/>
            </a:endParaRPr>
          </a:p>
        </p:txBody>
      </p:sp>
      <p:sp>
        <p:nvSpPr>
          <p:cNvPr id="20" name="Rectangle 13" descr="FD1DDF730CE4456e89755B07FE1653D0# #Rectangle 13"/>
          <p:cNvSpPr>
            <a:spLocks noChangeArrowheads="1"/>
          </p:cNvSpPr>
          <p:nvPr/>
        </p:nvSpPr>
        <p:spPr bwMode="auto">
          <a:xfrm>
            <a:off x="1033465" y="2318384"/>
            <a:ext cx="6981825"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pPr algn="l" rtl="0"/>
            <a:endParaRPr lang="zh-CN" altLang="en-US">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229256119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Top)">
                                      <p:cBhvr>
                                        <p:cTn id="7" dur="500"/>
                                        <p:tgtEl>
                                          <p:spTgt spid="16"/>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lide(fromBottom)">
                                      <p:cBhvr>
                                        <p:cTn id="10" dur="500"/>
                                        <p:tgtEl>
                                          <p:spTgt spid="1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slide(fromBottom)">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16" grpId="0" animBg="1" autoUpdateAnimBg="0"/>
      <p:bldP spid="20"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27984" y="1556792"/>
            <a:ext cx="4572000" cy="310854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ar-EG" dirty="0">
                <a:solidFill>
                  <a:srgbClr val="002060"/>
                </a:solidFill>
              </a:rPr>
              <a:t>عندما سأل أحد الصحفيين توماس أديسون عن شعوره حيال 25ألف محاولة فاشلة قبل النجاح في اختراع بطارية تخزين بسيطة، أجاب، "لست أفهم لم تسميها محاولات فاشلة؟ أنا أعرف الآن 25ألف طريقة لا يمكنك بها صنع بطارية، ماذا تعرف أنت؟"</a:t>
            </a:r>
          </a:p>
        </p:txBody>
      </p:sp>
      <p:pic>
        <p:nvPicPr>
          <p:cNvPr id="2" name="Picture 1"/>
          <p:cNvPicPr>
            <a:picLocks noChangeAspect="1"/>
          </p:cNvPicPr>
          <p:nvPr/>
        </p:nvPicPr>
        <p:blipFill>
          <a:blip r:embed="rId3"/>
          <a:stretch>
            <a:fillRect/>
          </a:stretch>
        </p:blipFill>
        <p:spPr>
          <a:xfrm>
            <a:off x="323528" y="1556793"/>
            <a:ext cx="3827772" cy="3108540"/>
          </a:xfrm>
          <a:prstGeom prst="rect">
            <a:avLst/>
          </a:prstGeom>
        </p:spPr>
      </p:pic>
    </p:spTree>
    <p:extLst>
      <p:ext uri="{BB962C8B-B14F-4D97-AF65-F5344CB8AC3E}">
        <p14:creationId xmlns:p14="http://schemas.microsoft.com/office/powerpoint/2010/main" val="326357651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 descr="07CD1E3675BD4affA6CA63955D31575C# #AutoShape 3"/>
          <p:cNvSpPr>
            <a:spLocks noChangeArrowheads="1"/>
          </p:cNvSpPr>
          <p:nvPr/>
        </p:nvSpPr>
        <p:spPr bwMode="auto">
          <a:xfrm>
            <a:off x="762000" y="2059304"/>
            <a:ext cx="7524750" cy="2817496"/>
          </a:xfrm>
          <a:prstGeom prst="rect">
            <a:avLst/>
          </a:prstGeom>
          <a:solidFill>
            <a:schemeClr val="bg2">
              <a:lumMod val="60000"/>
              <a:lumOff val="40000"/>
              <a:alpha val="78000"/>
            </a:schemeClr>
          </a:solidFill>
          <a:ln w="12700">
            <a:solidFill>
              <a:schemeClr val="bg1"/>
            </a:solidFill>
            <a:miter lim="800000"/>
            <a:headEnd/>
            <a:tailEnd/>
          </a:ln>
        </p:spPr>
        <p:txBody>
          <a:bodyPr lIns="91430" tIns="45715" rIns="91430" bIns="45715" anchor="ctr"/>
          <a:lstStyle/>
          <a:p>
            <a:pPr algn="l" rtl="0"/>
            <a:endParaRPr lang="zh-CN" altLang="en-US">
              <a:latin typeface="Calibri" pitchFamily="34" charset="0"/>
            </a:endParaRPr>
          </a:p>
        </p:txBody>
      </p:sp>
      <p:sp>
        <p:nvSpPr>
          <p:cNvPr id="16" name="AutoShape 3" descr="D8FCD644EF414d608FD23FABDBB2453F# #AutoShape 3"/>
          <p:cNvSpPr>
            <a:spLocks noChangeArrowheads="1"/>
          </p:cNvSpPr>
          <p:nvPr/>
        </p:nvSpPr>
        <p:spPr bwMode="auto">
          <a:xfrm>
            <a:off x="866775" y="1887856"/>
            <a:ext cx="7315200" cy="2853690"/>
          </a:xfrm>
          <a:prstGeom prst="rect">
            <a:avLst/>
          </a:prstGeom>
          <a:solidFill>
            <a:schemeClr val="accent1">
              <a:lumMod val="40000"/>
              <a:lumOff val="60000"/>
              <a:alpha val="80000"/>
            </a:schemeClr>
          </a:solidFill>
          <a:ln w="12700">
            <a:solidFill>
              <a:schemeClr val="bg1"/>
            </a:solidFill>
            <a:miter lim="800000"/>
            <a:headEnd/>
            <a:tailEnd/>
          </a:ln>
        </p:spPr>
        <p:txBody>
          <a:bodyPr wrap="none" lIns="91430" tIns="45715" rIns="91430" bIns="45715" anchor="ctr"/>
          <a:lstStyle/>
          <a:p>
            <a:pPr rtl="1" eaLnBrk="0"/>
            <a:r>
              <a:rPr lang="ar-EG" altLang="zh-CN" sz="5000" b="1" dirty="0">
                <a:solidFill>
                  <a:srgbClr val="002060"/>
                </a:solidFill>
                <a:ea typeface="Microsoft YaHei" pitchFamily="34" charset="-122"/>
              </a:rPr>
              <a:t>اختبار</a:t>
            </a:r>
          </a:p>
          <a:p>
            <a:pPr rtl="1" eaLnBrk="0"/>
            <a:r>
              <a:rPr lang="ar-EG" altLang="zh-CN" sz="4400" b="1" dirty="0">
                <a:solidFill>
                  <a:srgbClr val="002060"/>
                </a:solidFill>
                <a:ea typeface="Microsoft YaHei" pitchFamily="34" charset="-122"/>
              </a:rPr>
              <a:t>ما اسلوب عملك؟</a:t>
            </a:r>
          </a:p>
        </p:txBody>
      </p:sp>
      <p:sp>
        <p:nvSpPr>
          <p:cNvPr id="20" name="Rectangle 13" descr="FD1DDF730CE4456e89755B07FE1653D0# #Rectangle 13"/>
          <p:cNvSpPr>
            <a:spLocks noChangeArrowheads="1"/>
          </p:cNvSpPr>
          <p:nvPr/>
        </p:nvSpPr>
        <p:spPr bwMode="auto">
          <a:xfrm>
            <a:off x="1033465" y="2318384"/>
            <a:ext cx="6981825"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pPr algn="l" rtl="0"/>
            <a:endParaRPr lang="zh-CN" altLang="en-US">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172862059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Top)">
                                      <p:cBhvr>
                                        <p:cTn id="7" dur="500"/>
                                        <p:tgtEl>
                                          <p:spTgt spid="16"/>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lide(fromBottom)">
                                      <p:cBhvr>
                                        <p:cTn id="10" dur="500"/>
                                        <p:tgtEl>
                                          <p:spTgt spid="1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slide(fromBottom)">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16" grpId="0" animBg="1" autoUpdateAnimBg="0"/>
      <p:bldP spid="20"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a:xfrm>
            <a:off x="5652120" y="116633"/>
            <a:ext cx="3456384" cy="715963"/>
          </a:xfrm>
          <a:prstGeom prst="rect">
            <a:avLst/>
          </a:prstGeom>
        </p:spPr>
        <p:style>
          <a:lnRef idx="2">
            <a:schemeClr val="accent2"/>
          </a:lnRef>
          <a:fillRef idx="1">
            <a:schemeClr val="lt1"/>
          </a:fillRef>
          <a:effectRef idx="0">
            <a:schemeClr val="accent2"/>
          </a:effectRef>
          <a:fontRef idx="minor">
            <a:schemeClr val="dk1"/>
          </a:fontRef>
        </p:style>
        <p:txBody>
          <a:bodyPr vert="horz" lIns="91430" tIns="45715" rIns="91430" bIns="45715" rtlCol="0" anchor="ctr">
            <a:normAutofit fontScale="92500" lnSpcReduction="10000"/>
          </a:bodyPr>
          <a:lstStyle>
            <a:lvl1pPr algn="ctr" defTabSz="1007943" rtl="0" eaLnBrk="1" latinLnBrk="0" hangingPunct="1">
              <a:spcBef>
                <a:spcPct val="0"/>
              </a:spcBef>
              <a:buNone/>
              <a:defRPr sz="4900" kern="1200">
                <a:solidFill>
                  <a:schemeClr val="tx1"/>
                </a:solidFill>
                <a:latin typeface="+mj-lt"/>
                <a:ea typeface="+mj-ea"/>
                <a:cs typeface="+mj-cs"/>
              </a:defRPr>
            </a:lvl1pPr>
          </a:lstStyle>
          <a:p>
            <a:pPr algn="r"/>
            <a:r>
              <a:rPr lang="ar-EG" b="1" dirty="0" smtClean="0">
                <a:solidFill>
                  <a:schemeClr val="accent2">
                    <a:lumMod val="50000"/>
                  </a:schemeClr>
                </a:solidFill>
              </a:rPr>
              <a:t>محاور الدورة</a:t>
            </a:r>
            <a:endParaRPr lang="en-US" b="1" dirty="0">
              <a:solidFill>
                <a:schemeClr val="accent2">
                  <a:lumMod val="50000"/>
                </a:schemeClr>
              </a:solidFill>
            </a:endParaRPr>
          </a:p>
        </p:txBody>
      </p:sp>
      <p:sp>
        <p:nvSpPr>
          <p:cNvPr id="4" name="Circular Arrow 3"/>
          <p:cNvSpPr/>
          <p:nvPr/>
        </p:nvSpPr>
        <p:spPr>
          <a:xfrm>
            <a:off x="1244237" y="980728"/>
            <a:ext cx="6655528" cy="5606783"/>
          </a:xfrm>
          <a:prstGeom prst="circularArrow">
            <a:avLst>
              <a:gd name="adj1" fmla="val 5274"/>
              <a:gd name="adj2" fmla="val 312630"/>
              <a:gd name="adj3" fmla="val 14232412"/>
              <a:gd name="adj4" fmla="val 17124514"/>
              <a:gd name="adj5" fmla="val 5477"/>
            </a:avLst>
          </a:prstGeom>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18" name="Freeform 17"/>
          <p:cNvSpPr/>
          <p:nvPr/>
        </p:nvSpPr>
        <p:spPr>
          <a:xfrm>
            <a:off x="3309878" y="987639"/>
            <a:ext cx="2524244" cy="1063243"/>
          </a:xfrm>
          <a:custGeom>
            <a:avLst/>
            <a:gdLst>
              <a:gd name="connsiteX0" fmla="*/ 0 w 2126486"/>
              <a:gd name="connsiteY0" fmla="*/ 177211 h 1063243"/>
              <a:gd name="connsiteX1" fmla="*/ 177211 w 2126486"/>
              <a:gd name="connsiteY1" fmla="*/ 0 h 1063243"/>
              <a:gd name="connsiteX2" fmla="*/ 1949275 w 2126486"/>
              <a:gd name="connsiteY2" fmla="*/ 0 h 1063243"/>
              <a:gd name="connsiteX3" fmla="*/ 2126486 w 2126486"/>
              <a:gd name="connsiteY3" fmla="*/ 177211 h 1063243"/>
              <a:gd name="connsiteX4" fmla="*/ 2126486 w 2126486"/>
              <a:gd name="connsiteY4" fmla="*/ 886032 h 1063243"/>
              <a:gd name="connsiteX5" fmla="*/ 1949275 w 2126486"/>
              <a:gd name="connsiteY5" fmla="*/ 1063243 h 1063243"/>
              <a:gd name="connsiteX6" fmla="*/ 177211 w 2126486"/>
              <a:gd name="connsiteY6" fmla="*/ 1063243 h 1063243"/>
              <a:gd name="connsiteX7" fmla="*/ 0 w 2126486"/>
              <a:gd name="connsiteY7" fmla="*/ 886032 h 1063243"/>
              <a:gd name="connsiteX8" fmla="*/ 0 w 2126486"/>
              <a:gd name="connsiteY8" fmla="*/ 177211 h 106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486" h="1063243">
                <a:moveTo>
                  <a:pt x="0" y="177211"/>
                </a:moveTo>
                <a:cubicBezTo>
                  <a:pt x="0" y="79340"/>
                  <a:pt x="79340" y="0"/>
                  <a:pt x="177211" y="0"/>
                </a:cubicBezTo>
                <a:lnTo>
                  <a:pt x="1949275" y="0"/>
                </a:lnTo>
                <a:cubicBezTo>
                  <a:pt x="2047146" y="0"/>
                  <a:pt x="2126486" y="79340"/>
                  <a:pt x="2126486" y="177211"/>
                </a:cubicBezTo>
                <a:lnTo>
                  <a:pt x="2126486" y="886032"/>
                </a:lnTo>
                <a:cubicBezTo>
                  <a:pt x="2126486" y="983903"/>
                  <a:pt x="2047146" y="1063243"/>
                  <a:pt x="1949275" y="1063243"/>
                </a:cubicBezTo>
                <a:lnTo>
                  <a:pt x="177211" y="1063243"/>
                </a:lnTo>
                <a:cubicBezTo>
                  <a:pt x="79340" y="1063243"/>
                  <a:pt x="0" y="983903"/>
                  <a:pt x="0" y="886032"/>
                </a:cubicBezTo>
                <a:lnTo>
                  <a:pt x="0" y="177211"/>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1913" tIns="131913" rIns="131913" bIns="131913" numCol="1" spcCol="1270" anchor="ctr" anchorCtr="0">
            <a:noAutofit/>
          </a:bodyPr>
          <a:lstStyle/>
          <a:p>
            <a:pPr lvl="0" defTabSz="933450" rtl="1">
              <a:lnSpc>
                <a:spcPct val="90000"/>
              </a:lnSpc>
              <a:spcAft>
                <a:spcPct val="35000"/>
              </a:spcAft>
            </a:pPr>
            <a:r>
              <a:rPr lang="ar-SA" sz="2100" b="1" dirty="0">
                <a:solidFill>
                  <a:srgbClr val="002060"/>
                </a:solidFill>
              </a:rPr>
              <a:t>مفاتيح النجاح</a:t>
            </a:r>
            <a:endParaRPr lang="ar-EG" sz="2100" kern="1200" dirty="0">
              <a:solidFill>
                <a:srgbClr val="002060"/>
              </a:solidFill>
            </a:endParaRPr>
          </a:p>
        </p:txBody>
      </p:sp>
      <p:sp>
        <p:nvSpPr>
          <p:cNvPr id="19" name="Freeform 18"/>
          <p:cNvSpPr/>
          <p:nvPr/>
        </p:nvSpPr>
        <p:spPr>
          <a:xfrm>
            <a:off x="5648158" y="2124917"/>
            <a:ext cx="2524244" cy="1063243"/>
          </a:xfrm>
          <a:custGeom>
            <a:avLst/>
            <a:gdLst>
              <a:gd name="connsiteX0" fmla="*/ 0 w 2126486"/>
              <a:gd name="connsiteY0" fmla="*/ 177211 h 1063243"/>
              <a:gd name="connsiteX1" fmla="*/ 177211 w 2126486"/>
              <a:gd name="connsiteY1" fmla="*/ 0 h 1063243"/>
              <a:gd name="connsiteX2" fmla="*/ 1949275 w 2126486"/>
              <a:gd name="connsiteY2" fmla="*/ 0 h 1063243"/>
              <a:gd name="connsiteX3" fmla="*/ 2126486 w 2126486"/>
              <a:gd name="connsiteY3" fmla="*/ 177211 h 1063243"/>
              <a:gd name="connsiteX4" fmla="*/ 2126486 w 2126486"/>
              <a:gd name="connsiteY4" fmla="*/ 886032 h 1063243"/>
              <a:gd name="connsiteX5" fmla="*/ 1949275 w 2126486"/>
              <a:gd name="connsiteY5" fmla="*/ 1063243 h 1063243"/>
              <a:gd name="connsiteX6" fmla="*/ 177211 w 2126486"/>
              <a:gd name="connsiteY6" fmla="*/ 1063243 h 1063243"/>
              <a:gd name="connsiteX7" fmla="*/ 0 w 2126486"/>
              <a:gd name="connsiteY7" fmla="*/ 886032 h 1063243"/>
              <a:gd name="connsiteX8" fmla="*/ 0 w 2126486"/>
              <a:gd name="connsiteY8" fmla="*/ 177211 h 106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486" h="1063243">
                <a:moveTo>
                  <a:pt x="0" y="177211"/>
                </a:moveTo>
                <a:cubicBezTo>
                  <a:pt x="0" y="79340"/>
                  <a:pt x="79340" y="0"/>
                  <a:pt x="177211" y="0"/>
                </a:cubicBezTo>
                <a:lnTo>
                  <a:pt x="1949275" y="0"/>
                </a:lnTo>
                <a:cubicBezTo>
                  <a:pt x="2047146" y="0"/>
                  <a:pt x="2126486" y="79340"/>
                  <a:pt x="2126486" y="177211"/>
                </a:cubicBezTo>
                <a:lnTo>
                  <a:pt x="2126486" y="886032"/>
                </a:lnTo>
                <a:cubicBezTo>
                  <a:pt x="2126486" y="983903"/>
                  <a:pt x="2047146" y="1063243"/>
                  <a:pt x="1949275" y="1063243"/>
                </a:cubicBezTo>
                <a:lnTo>
                  <a:pt x="177211" y="1063243"/>
                </a:lnTo>
                <a:cubicBezTo>
                  <a:pt x="79340" y="1063243"/>
                  <a:pt x="0" y="983903"/>
                  <a:pt x="0" y="886032"/>
                </a:cubicBezTo>
                <a:lnTo>
                  <a:pt x="0" y="177211"/>
                </a:lnTo>
                <a:close/>
              </a:path>
            </a:pathLst>
          </a:custGeom>
        </p:spPr>
        <p:style>
          <a:lnRef idx="2">
            <a:schemeClr val="lt1">
              <a:hueOff val="0"/>
              <a:satOff val="0"/>
              <a:lumOff val="0"/>
              <a:alphaOff val="0"/>
            </a:schemeClr>
          </a:lnRef>
          <a:fillRef idx="1">
            <a:schemeClr val="accent5">
              <a:hueOff val="-3896617"/>
              <a:satOff val="-3839"/>
              <a:lumOff val="-6863"/>
              <a:alphaOff val="0"/>
            </a:schemeClr>
          </a:fillRef>
          <a:effectRef idx="0">
            <a:schemeClr val="accent5">
              <a:hueOff val="-3896617"/>
              <a:satOff val="-3839"/>
              <a:lumOff val="-6863"/>
              <a:alphaOff val="0"/>
            </a:schemeClr>
          </a:effectRef>
          <a:fontRef idx="minor">
            <a:schemeClr val="lt1"/>
          </a:fontRef>
        </p:style>
        <p:txBody>
          <a:bodyPr spcFirstLastPara="0" vert="horz" wrap="square" lIns="131913" tIns="131913" rIns="131913" bIns="131913" numCol="1" spcCol="1270" anchor="ctr" anchorCtr="0">
            <a:noAutofit/>
          </a:bodyPr>
          <a:lstStyle/>
          <a:p>
            <a:pPr lvl="0" defTabSz="933450" rtl="1">
              <a:lnSpc>
                <a:spcPct val="90000"/>
              </a:lnSpc>
              <a:spcAft>
                <a:spcPct val="35000"/>
              </a:spcAft>
            </a:pPr>
            <a:r>
              <a:rPr lang="ar-SA" sz="2100" b="1" dirty="0">
                <a:solidFill>
                  <a:srgbClr val="002060"/>
                </a:solidFill>
              </a:rPr>
              <a:t>مسيرة نجاح مايكل دِل، مؤسس شركة ديل</a:t>
            </a:r>
            <a:endParaRPr lang="ar-EG" sz="2100" kern="1200" dirty="0">
              <a:solidFill>
                <a:srgbClr val="002060"/>
              </a:solidFill>
            </a:endParaRPr>
          </a:p>
        </p:txBody>
      </p:sp>
      <p:sp>
        <p:nvSpPr>
          <p:cNvPr id="20" name="Freeform 19"/>
          <p:cNvSpPr/>
          <p:nvPr/>
        </p:nvSpPr>
        <p:spPr>
          <a:xfrm>
            <a:off x="5648158" y="4399474"/>
            <a:ext cx="2524244" cy="1063243"/>
          </a:xfrm>
          <a:custGeom>
            <a:avLst/>
            <a:gdLst>
              <a:gd name="connsiteX0" fmla="*/ 0 w 2126486"/>
              <a:gd name="connsiteY0" fmla="*/ 177211 h 1063243"/>
              <a:gd name="connsiteX1" fmla="*/ 177211 w 2126486"/>
              <a:gd name="connsiteY1" fmla="*/ 0 h 1063243"/>
              <a:gd name="connsiteX2" fmla="*/ 1949275 w 2126486"/>
              <a:gd name="connsiteY2" fmla="*/ 0 h 1063243"/>
              <a:gd name="connsiteX3" fmla="*/ 2126486 w 2126486"/>
              <a:gd name="connsiteY3" fmla="*/ 177211 h 1063243"/>
              <a:gd name="connsiteX4" fmla="*/ 2126486 w 2126486"/>
              <a:gd name="connsiteY4" fmla="*/ 886032 h 1063243"/>
              <a:gd name="connsiteX5" fmla="*/ 1949275 w 2126486"/>
              <a:gd name="connsiteY5" fmla="*/ 1063243 h 1063243"/>
              <a:gd name="connsiteX6" fmla="*/ 177211 w 2126486"/>
              <a:gd name="connsiteY6" fmla="*/ 1063243 h 1063243"/>
              <a:gd name="connsiteX7" fmla="*/ 0 w 2126486"/>
              <a:gd name="connsiteY7" fmla="*/ 886032 h 1063243"/>
              <a:gd name="connsiteX8" fmla="*/ 0 w 2126486"/>
              <a:gd name="connsiteY8" fmla="*/ 177211 h 106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486" h="1063243">
                <a:moveTo>
                  <a:pt x="0" y="177211"/>
                </a:moveTo>
                <a:cubicBezTo>
                  <a:pt x="0" y="79340"/>
                  <a:pt x="79340" y="0"/>
                  <a:pt x="177211" y="0"/>
                </a:cubicBezTo>
                <a:lnTo>
                  <a:pt x="1949275" y="0"/>
                </a:lnTo>
                <a:cubicBezTo>
                  <a:pt x="2047146" y="0"/>
                  <a:pt x="2126486" y="79340"/>
                  <a:pt x="2126486" y="177211"/>
                </a:cubicBezTo>
                <a:lnTo>
                  <a:pt x="2126486" y="886032"/>
                </a:lnTo>
                <a:cubicBezTo>
                  <a:pt x="2126486" y="983903"/>
                  <a:pt x="2047146" y="1063243"/>
                  <a:pt x="1949275" y="1063243"/>
                </a:cubicBezTo>
                <a:lnTo>
                  <a:pt x="177211" y="1063243"/>
                </a:lnTo>
                <a:cubicBezTo>
                  <a:pt x="79340" y="1063243"/>
                  <a:pt x="0" y="983903"/>
                  <a:pt x="0" y="886032"/>
                </a:cubicBezTo>
                <a:lnTo>
                  <a:pt x="0" y="177211"/>
                </a:lnTo>
                <a:close/>
              </a:path>
            </a:pathLst>
          </a:custGeom>
        </p:spPr>
        <p:style>
          <a:lnRef idx="2">
            <a:schemeClr val="lt1">
              <a:hueOff val="0"/>
              <a:satOff val="0"/>
              <a:lumOff val="0"/>
              <a:alphaOff val="0"/>
            </a:schemeClr>
          </a:lnRef>
          <a:fillRef idx="1">
            <a:schemeClr val="accent5">
              <a:hueOff val="-7793234"/>
              <a:satOff val="-7678"/>
              <a:lumOff val="-13726"/>
              <a:alphaOff val="0"/>
            </a:schemeClr>
          </a:fillRef>
          <a:effectRef idx="0">
            <a:schemeClr val="accent5">
              <a:hueOff val="-7793234"/>
              <a:satOff val="-7678"/>
              <a:lumOff val="-13726"/>
              <a:alphaOff val="0"/>
            </a:schemeClr>
          </a:effectRef>
          <a:fontRef idx="minor">
            <a:schemeClr val="lt1"/>
          </a:fontRef>
        </p:style>
        <p:txBody>
          <a:bodyPr spcFirstLastPara="0" vert="horz" wrap="square" lIns="131913" tIns="131913" rIns="131913" bIns="131913" numCol="1" spcCol="1270" anchor="ctr" anchorCtr="0">
            <a:noAutofit/>
          </a:bodyPr>
          <a:lstStyle/>
          <a:p>
            <a:pPr lvl="0" defTabSz="933450" rtl="1">
              <a:lnSpc>
                <a:spcPct val="90000"/>
              </a:lnSpc>
              <a:spcAft>
                <a:spcPct val="35000"/>
              </a:spcAft>
            </a:pPr>
            <a:r>
              <a:rPr lang="ar-SA" sz="2100" b="1" dirty="0">
                <a:solidFill>
                  <a:srgbClr val="002060"/>
                </a:solidFill>
              </a:rPr>
              <a:t>الى اى مدى انت طموح؟</a:t>
            </a:r>
            <a:endParaRPr lang="ar-EG" sz="2100" kern="1200" dirty="0">
              <a:solidFill>
                <a:srgbClr val="002060"/>
              </a:solidFill>
            </a:endParaRPr>
          </a:p>
        </p:txBody>
      </p:sp>
      <p:sp>
        <p:nvSpPr>
          <p:cNvPr id="21" name="Freeform 20"/>
          <p:cNvSpPr/>
          <p:nvPr/>
        </p:nvSpPr>
        <p:spPr>
          <a:xfrm>
            <a:off x="3309878" y="5536753"/>
            <a:ext cx="2524244" cy="1063243"/>
          </a:xfrm>
          <a:custGeom>
            <a:avLst/>
            <a:gdLst>
              <a:gd name="connsiteX0" fmla="*/ 0 w 2126486"/>
              <a:gd name="connsiteY0" fmla="*/ 177211 h 1063243"/>
              <a:gd name="connsiteX1" fmla="*/ 177211 w 2126486"/>
              <a:gd name="connsiteY1" fmla="*/ 0 h 1063243"/>
              <a:gd name="connsiteX2" fmla="*/ 1949275 w 2126486"/>
              <a:gd name="connsiteY2" fmla="*/ 0 h 1063243"/>
              <a:gd name="connsiteX3" fmla="*/ 2126486 w 2126486"/>
              <a:gd name="connsiteY3" fmla="*/ 177211 h 1063243"/>
              <a:gd name="connsiteX4" fmla="*/ 2126486 w 2126486"/>
              <a:gd name="connsiteY4" fmla="*/ 886032 h 1063243"/>
              <a:gd name="connsiteX5" fmla="*/ 1949275 w 2126486"/>
              <a:gd name="connsiteY5" fmla="*/ 1063243 h 1063243"/>
              <a:gd name="connsiteX6" fmla="*/ 177211 w 2126486"/>
              <a:gd name="connsiteY6" fmla="*/ 1063243 h 1063243"/>
              <a:gd name="connsiteX7" fmla="*/ 0 w 2126486"/>
              <a:gd name="connsiteY7" fmla="*/ 886032 h 1063243"/>
              <a:gd name="connsiteX8" fmla="*/ 0 w 2126486"/>
              <a:gd name="connsiteY8" fmla="*/ 177211 h 106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486" h="1063243">
                <a:moveTo>
                  <a:pt x="0" y="177211"/>
                </a:moveTo>
                <a:cubicBezTo>
                  <a:pt x="0" y="79340"/>
                  <a:pt x="79340" y="0"/>
                  <a:pt x="177211" y="0"/>
                </a:cubicBezTo>
                <a:lnTo>
                  <a:pt x="1949275" y="0"/>
                </a:lnTo>
                <a:cubicBezTo>
                  <a:pt x="2047146" y="0"/>
                  <a:pt x="2126486" y="79340"/>
                  <a:pt x="2126486" y="177211"/>
                </a:cubicBezTo>
                <a:lnTo>
                  <a:pt x="2126486" y="886032"/>
                </a:lnTo>
                <a:cubicBezTo>
                  <a:pt x="2126486" y="983903"/>
                  <a:pt x="2047146" y="1063243"/>
                  <a:pt x="1949275" y="1063243"/>
                </a:cubicBezTo>
                <a:lnTo>
                  <a:pt x="177211" y="1063243"/>
                </a:lnTo>
                <a:cubicBezTo>
                  <a:pt x="79340" y="1063243"/>
                  <a:pt x="0" y="983903"/>
                  <a:pt x="0" y="886032"/>
                </a:cubicBezTo>
                <a:lnTo>
                  <a:pt x="0" y="177211"/>
                </a:lnTo>
                <a:close/>
              </a:path>
            </a:pathLst>
          </a:custGeom>
        </p:spPr>
        <p:style>
          <a:lnRef idx="2">
            <a:schemeClr val="lt1">
              <a:hueOff val="0"/>
              <a:satOff val="0"/>
              <a:lumOff val="0"/>
              <a:alphaOff val="0"/>
            </a:schemeClr>
          </a:lnRef>
          <a:fillRef idx="1">
            <a:schemeClr val="accent5">
              <a:hueOff val="-11689851"/>
              <a:satOff val="-11517"/>
              <a:lumOff val="-20589"/>
              <a:alphaOff val="0"/>
            </a:schemeClr>
          </a:fillRef>
          <a:effectRef idx="0">
            <a:schemeClr val="accent5">
              <a:hueOff val="-11689851"/>
              <a:satOff val="-11517"/>
              <a:lumOff val="-20589"/>
              <a:alphaOff val="0"/>
            </a:schemeClr>
          </a:effectRef>
          <a:fontRef idx="minor">
            <a:schemeClr val="lt1"/>
          </a:fontRef>
        </p:style>
        <p:txBody>
          <a:bodyPr spcFirstLastPara="0" vert="horz" wrap="square" lIns="131913" tIns="131913" rIns="131913" bIns="131913" numCol="1" spcCol="1270" anchor="ctr" anchorCtr="0">
            <a:noAutofit/>
          </a:bodyPr>
          <a:lstStyle/>
          <a:p>
            <a:pPr lvl="0" defTabSz="933450" rtl="1">
              <a:lnSpc>
                <a:spcPct val="90000"/>
              </a:lnSpc>
              <a:spcAft>
                <a:spcPct val="35000"/>
              </a:spcAft>
            </a:pPr>
            <a:r>
              <a:rPr lang="ar-SA" sz="2100" b="1" dirty="0">
                <a:solidFill>
                  <a:srgbClr val="002060"/>
                </a:solidFill>
              </a:rPr>
              <a:t>الابداع طريقك للنجاح </a:t>
            </a:r>
            <a:r>
              <a:rPr lang="ar-EG" sz="2100" b="1" dirty="0" smtClean="0">
                <a:solidFill>
                  <a:srgbClr val="002060"/>
                </a:solidFill>
              </a:rPr>
              <a:t/>
            </a:r>
            <a:br>
              <a:rPr lang="ar-EG" sz="2100" b="1" dirty="0" smtClean="0">
                <a:solidFill>
                  <a:srgbClr val="002060"/>
                </a:solidFill>
              </a:rPr>
            </a:br>
            <a:r>
              <a:rPr lang="ar-SA" sz="2100" b="1" dirty="0" smtClean="0">
                <a:solidFill>
                  <a:srgbClr val="002060"/>
                </a:solidFill>
              </a:rPr>
              <a:t>فى </a:t>
            </a:r>
            <a:r>
              <a:rPr lang="ar-SA" sz="2100" b="1" dirty="0">
                <a:solidFill>
                  <a:srgbClr val="002060"/>
                </a:solidFill>
              </a:rPr>
              <a:t>العمل</a:t>
            </a:r>
            <a:endParaRPr lang="ar-EG" sz="2100" kern="1200" dirty="0">
              <a:solidFill>
                <a:srgbClr val="002060"/>
              </a:solidFill>
            </a:endParaRPr>
          </a:p>
        </p:txBody>
      </p:sp>
      <p:sp>
        <p:nvSpPr>
          <p:cNvPr id="22" name="Freeform 21"/>
          <p:cNvSpPr/>
          <p:nvPr/>
        </p:nvSpPr>
        <p:spPr>
          <a:xfrm>
            <a:off x="971600" y="4399474"/>
            <a:ext cx="2524244" cy="1063243"/>
          </a:xfrm>
          <a:custGeom>
            <a:avLst/>
            <a:gdLst>
              <a:gd name="connsiteX0" fmla="*/ 0 w 2126486"/>
              <a:gd name="connsiteY0" fmla="*/ 177211 h 1063243"/>
              <a:gd name="connsiteX1" fmla="*/ 177211 w 2126486"/>
              <a:gd name="connsiteY1" fmla="*/ 0 h 1063243"/>
              <a:gd name="connsiteX2" fmla="*/ 1949275 w 2126486"/>
              <a:gd name="connsiteY2" fmla="*/ 0 h 1063243"/>
              <a:gd name="connsiteX3" fmla="*/ 2126486 w 2126486"/>
              <a:gd name="connsiteY3" fmla="*/ 177211 h 1063243"/>
              <a:gd name="connsiteX4" fmla="*/ 2126486 w 2126486"/>
              <a:gd name="connsiteY4" fmla="*/ 886032 h 1063243"/>
              <a:gd name="connsiteX5" fmla="*/ 1949275 w 2126486"/>
              <a:gd name="connsiteY5" fmla="*/ 1063243 h 1063243"/>
              <a:gd name="connsiteX6" fmla="*/ 177211 w 2126486"/>
              <a:gd name="connsiteY6" fmla="*/ 1063243 h 1063243"/>
              <a:gd name="connsiteX7" fmla="*/ 0 w 2126486"/>
              <a:gd name="connsiteY7" fmla="*/ 886032 h 1063243"/>
              <a:gd name="connsiteX8" fmla="*/ 0 w 2126486"/>
              <a:gd name="connsiteY8" fmla="*/ 177211 h 106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486" h="1063243">
                <a:moveTo>
                  <a:pt x="0" y="177211"/>
                </a:moveTo>
                <a:cubicBezTo>
                  <a:pt x="0" y="79340"/>
                  <a:pt x="79340" y="0"/>
                  <a:pt x="177211" y="0"/>
                </a:cubicBezTo>
                <a:lnTo>
                  <a:pt x="1949275" y="0"/>
                </a:lnTo>
                <a:cubicBezTo>
                  <a:pt x="2047146" y="0"/>
                  <a:pt x="2126486" y="79340"/>
                  <a:pt x="2126486" y="177211"/>
                </a:cubicBezTo>
                <a:lnTo>
                  <a:pt x="2126486" y="886032"/>
                </a:lnTo>
                <a:cubicBezTo>
                  <a:pt x="2126486" y="983903"/>
                  <a:pt x="2047146" y="1063243"/>
                  <a:pt x="1949275" y="1063243"/>
                </a:cubicBezTo>
                <a:lnTo>
                  <a:pt x="177211" y="1063243"/>
                </a:lnTo>
                <a:cubicBezTo>
                  <a:pt x="79340" y="1063243"/>
                  <a:pt x="0" y="983903"/>
                  <a:pt x="0" y="886032"/>
                </a:cubicBezTo>
                <a:lnTo>
                  <a:pt x="0" y="177211"/>
                </a:lnTo>
                <a:close/>
              </a:path>
            </a:pathLst>
          </a:custGeom>
        </p:spPr>
        <p:style>
          <a:lnRef idx="2">
            <a:schemeClr val="lt1">
              <a:hueOff val="0"/>
              <a:satOff val="0"/>
              <a:lumOff val="0"/>
              <a:alphaOff val="0"/>
            </a:schemeClr>
          </a:lnRef>
          <a:fillRef idx="1">
            <a:schemeClr val="accent5">
              <a:hueOff val="-15586469"/>
              <a:satOff val="-15356"/>
              <a:lumOff val="-27452"/>
              <a:alphaOff val="0"/>
            </a:schemeClr>
          </a:fillRef>
          <a:effectRef idx="0">
            <a:schemeClr val="accent5">
              <a:hueOff val="-15586469"/>
              <a:satOff val="-15356"/>
              <a:lumOff val="-27452"/>
              <a:alphaOff val="0"/>
            </a:schemeClr>
          </a:effectRef>
          <a:fontRef idx="minor">
            <a:schemeClr val="lt1"/>
          </a:fontRef>
        </p:style>
        <p:txBody>
          <a:bodyPr spcFirstLastPara="0" vert="horz" wrap="square" lIns="131913" tIns="131913" rIns="131913" bIns="131913" numCol="1" spcCol="1270" anchor="ctr" anchorCtr="0">
            <a:noAutofit/>
          </a:bodyPr>
          <a:lstStyle/>
          <a:p>
            <a:pPr lvl="0" defTabSz="933450" rtl="1">
              <a:lnSpc>
                <a:spcPct val="90000"/>
              </a:lnSpc>
              <a:spcAft>
                <a:spcPct val="35000"/>
              </a:spcAft>
            </a:pPr>
            <a:r>
              <a:rPr lang="ar-SA" sz="2100" b="1" dirty="0">
                <a:solidFill>
                  <a:srgbClr val="002060"/>
                </a:solidFill>
              </a:rPr>
              <a:t>أسباب النزاع الوظيفى</a:t>
            </a:r>
            <a:endParaRPr lang="ar-EG" sz="2100" kern="1200" dirty="0">
              <a:solidFill>
                <a:srgbClr val="002060"/>
              </a:solidFill>
            </a:endParaRPr>
          </a:p>
        </p:txBody>
      </p:sp>
      <p:sp>
        <p:nvSpPr>
          <p:cNvPr id="23" name="Freeform 22"/>
          <p:cNvSpPr/>
          <p:nvPr/>
        </p:nvSpPr>
        <p:spPr>
          <a:xfrm>
            <a:off x="971600" y="2124917"/>
            <a:ext cx="2524244" cy="1063243"/>
          </a:xfrm>
          <a:custGeom>
            <a:avLst/>
            <a:gdLst>
              <a:gd name="connsiteX0" fmla="*/ 0 w 2126486"/>
              <a:gd name="connsiteY0" fmla="*/ 177211 h 1063243"/>
              <a:gd name="connsiteX1" fmla="*/ 177211 w 2126486"/>
              <a:gd name="connsiteY1" fmla="*/ 0 h 1063243"/>
              <a:gd name="connsiteX2" fmla="*/ 1949275 w 2126486"/>
              <a:gd name="connsiteY2" fmla="*/ 0 h 1063243"/>
              <a:gd name="connsiteX3" fmla="*/ 2126486 w 2126486"/>
              <a:gd name="connsiteY3" fmla="*/ 177211 h 1063243"/>
              <a:gd name="connsiteX4" fmla="*/ 2126486 w 2126486"/>
              <a:gd name="connsiteY4" fmla="*/ 886032 h 1063243"/>
              <a:gd name="connsiteX5" fmla="*/ 1949275 w 2126486"/>
              <a:gd name="connsiteY5" fmla="*/ 1063243 h 1063243"/>
              <a:gd name="connsiteX6" fmla="*/ 177211 w 2126486"/>
              <a:gd name="connsiteY6" fmla="*/ 1063243 h 1063243"/>
              <a:gd name="connsiteX7" fmla="*/ 0 w 2126486"/>
              <a:gd name="connsiteY7" fmla="*/ 886032 h 1063243"/>
              <a:gd name="connsiteX8" fmla="*/ 0 w 2126486"/>
              <a:gd name="connsiteY8" fmla="*/ 177211 h 106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486" h="1063243">
                <a:moveTo>
                  <a:pt x="0" y="177211"/>
                </a:moveTo>
                <a:cubicBezTo>
                  <a:pt x="0" y="79340"/>
                  <a:pt x="79340" y="0"/>
                  <a:pt x="177211" y="0"/>
                </a:cubicBezTo>
                <a:lnTo>
                  <a:pt x="1949275" y="0"/>
                </a:lnTo>
                <a:cubicBezTo>
                  <a:pt x="2047146" y="0"/>
                  <a:pt x="2126486" y="79340"/>
                  <a:pt x="2126486" y="177211"/>
                </a:cubicBezTo>
                <a:lnTo>
                  <a:pt x="2126486" y="886032"/>
                </a:lnTo>
                <a:cubicBezTo>
                  <a:pt x="2126486" y="983903"/>
                  <a:pt x="2047146" y="1063243"/>
                  <a:pt x="1949275" y="1063243"/>
                </a:cubicBezTo>
                <a:lnTo>
                  <a:pt x="177211" y="1063243"/>
                </a:lnTo>
                <a:cubicBezTo>
                  <a:pt x="79340" y="1063243"/>
                  <a:pt x="0" y="983903"/>
                  <a:pt x="0" y="886032"/>
                </a:cubicBezTo>
                <a:lnTo>
                  <a:pt x="0" y="177211"/>
                </a:lnTo>
                <a:close/>
              </a:path>
            </a:pathLst>
          </a:custGeom>
        </p:spPr>
        <p:style>
          <a:lnRef idx="2">
            <a:schemeClr val="lt1">
              <a:hueOff val="0"/>
              <a:satOff val="0"/>
              <a:lumOff val="0"/>
              <a:alphaOff val="0"/>
            </a:schemeClr>
          </a:lnRef>
          <a:fillRef idx="1">
            <a:schemeClr val="accent5">
              <a:hueOff val="-19483085"/>
              <a:satOff val="-19195"/>
              <a:lumOff val="-34315"/>
              <a:alphaOff val="0"/>
            </a:schemeClr>
          </a:fillRef>
          <a:effectRef idx="0">
            <a:schemeClr val="accent5">
              <a:hueOff val="-19483085"/>
              <a:satOff val="-19195"/>
              <a:lumOff val="-34315"/>
              <a:alphaOff val="0"/>
            </a:schemeClr>
          </a:effectRef>
          <a:fontRef idx="minor">
            <a:schemeClr val="lt1"/>
          </a:fontRef>
        </p:style>
        <p:txBody>
          <a:bodyPr spcFirstLastPara="0" vert="horz" wrap="square" lIns="131913" tIns="131913" rIns="131913" bIns="131913" numCol="1" spcCol="1270" anchor="ctr" anchorCtr="0">
            <a:noAutofit/>
          </a:bodyPr>
          <a:lstStyle/>
          <a:p>
            <a:pPr lvl="0" defTabSz="933450" rtl="1">
              <a:lnSpc>
                <a:spcPct val="90000"/>
              </a:lnSpc>
              <a:spcAft>
                <a:spcPct val="35000"/>
              </a:spcAft>
            </a:pPr>
            <a:r>
              <a:rPr lang="ar-SA" sz="2100" b="1" dirty="0">
                <a:solidFill>
                  <a:srgbClr val="002060"/>
                </a:solidFill>
              </a:rPr>
              <a:t>التعبير عن العضو الواحد في الفريق</a:t>
            </a:r>
            <a:endParaRPr lang="ar-EG" sz="2100" kern="1200" dirty="0">
              <a:solidFill>
                <a:srgbClr val="002060"/>
              </a:solidFill>
            </a:endParaRPr>
          </a:p>
        </p:txBody>
      </p:sp>
    </p:spTree>
    <p:extLst>
      <p:ext uri="{BB962C8B-B14F-4D97-AF65-F5344CB8AC3E}">
        <p14:creationId xmlns:p14="http://schemas.microsoft.com/office/powerpoint/2010/main" val="164330549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heel(1)">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heel(1)">
                                      <p:cBhvr>
                                        <p:cTn id="17" dur="2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heel(1)">
                                      <p:cBhvr>
                                        <p:cTn id="22" dur="2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heel(1)">
                                      <p:cBhvr>
                                        <p:cTn id="27" dur="2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heel(1)">
                                      <p:cBhvr>
                                        <p:cTn id="3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59929172"/>
              </p:ext>
            </p:extLst>
          </p:nvPr>
        </p:nvGraphicFramePr>
        <p:xfrm>
          <a:off x="2" y="-5"/>
          <a:ext cx="9143999" cy="6858002"/>
        </p:xfrm>
        <a:graphic>
          <a:graphicData uri="http://schemas.openxmlformats.org/drawingml/2006/table">
            <a:tbl>
              <a:tblPr rtl="1" firstRow="1" firstCol="1" bandRow="1">
                <a:tableStyleId>{5C22544A-7EE6-4342-B048-85BDC9FD1C3A}</a:tableStyleId>
              </a:tblPr>
              <a:tblGrid>
                <a:gridCol w="490217"/>
                <a:gridCol w="5675902"/>
                <a:gridCol w="693253"/>
                <a:gridCol w="898121"/>
                <a:gridCol w="693253"/>
                <a:gridCol w="693253"/>
              </a:tblGrid>
              <a:tr h="849757">
                <a:tc>
                  <a:txBody>
                    <a:bodyPr/>
                    <a:lstStyle/>
                    <a:p>
                      <a:pPr algn="ctr" rtl="1">
                        <a:lnSpc>
                          <a:spcPct val="115000"/>
                        </a:lnSpc>
                        <a:spcAft>
                          <a:spcPts val="1000"/>
                        </a:spcAft>
                      </a:pPr>
                      <a:r>
                        <a:rPr lang="ar-SA" sz="1400" dirty="0">
                          <a:effectLst/>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ar-SA" sz="2000" dirty="0">
                          <a:effectLst/>
                        </a:rPr>
                        <a:t>الجملة</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ar-EG" sz="1400" dirty="0">
                          <a:effectLst/>
                        </a:rPr>
                        <a:t>لا </a:t>
                      </a:r>
                      <a:r>
                        <a:rPr lang="ar-EG" sz="1400" dirty="0" smtClean="0">
                          <a:effectLst/>
                        </a:rPr>
                        <a:t/>
                      </a:r>
                      <a:br>
                        <a:rPr lang="ar-EG" sz="1400" dirty="0" smtClean="0">
                          <a:effectLst/>
                        </a:rPr>
                      </a:br>
                      <a:r>
                        <a:rPr lang="ar-EG" sz="1400" dirty="0" smtClean="0">
                          <a:effectLst/>
                        </a:rPr>
                        <a:t>يشبهنى </a:t>
                      </a:r>
                      <a:r>
                        <a:rPr lang="ar-EG" sz="1400" dirty="0">
                          <a:effectLst/>
                        </a:rPr>
                        <a:t>مطلقا</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ar-EG" sz="1400" dirty="0">
                          <a:effectLst/>
                        </a:rPr>
                        <a:t>لا</a:t>
                      </a:r>
                      <a:br>
                        <a:rPr lang="ar-EG" sz="1400" dirty="0">
                          <a:effectLst/>
                        </a:rPr>
                      </a:br>
                      <a:r>
                        <a:rPr lang="ar-EG" sz="1400" dirty="0">
                          <a:effectLst/>
                        </a:rPr>
                        <a:t> يشبهنى </a:t>
                      </a:r>
                      <a:r>
                        <a:rPr lang="ar-EG" sz="1400" dirty="0" smtClean="0">
                          <a:effectLst/>
                        </a:rPr>
                        <a:t>الى</a:t>
                      </a:r>
                      <a:br>
                        <a:rPr lang="ar-EG" sz="1400" dirty="0" smtClean="0">
                          <a:effectLst/>
                        </a:rPr>
                      </a:br>
                      <a:r>
                        <a:rPr lang="ar-EG" sz="1400" dirty="0" smtClean="0">
                          <a:effectLst/>
                        </a:rPr>
                        <a:t> </a:t>
                      </a:r>
                      <a:r>
                        <a:rPr lang="ar-EG" sz="1400" dirty="0">
                          <a:effectLst/>
                        </a:rPr>
                        <a:t>حد ما</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ar-EG" sz="1400" dirty="0">
                          <a:effectLst/>
                        </a:rPr>
                        <a:t>يشبهنى الى حد ما</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ar-EG" sz="1400" dirty="0">
                          <a:effectLst/>
                        </a:rPr>
                        <a:t>يشبهنى لدرجة كبيرة</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481480">
                <a:tc>
                  <a:txBody>
                    <a:bodyPr/>
                    <a:lstStyle/>
                    <a:p>
                      <a:pPr algn="ctr" rtl="1">
                        <a:lnSpc>
                          <a:spcPct val="115000"/>
                        </a:lnSpc>
                        <a:spcAft>
                          <a:spcPts val="1000"/>
                        </a:spcAft>
                      </a:pPr>
                      <a:r>
                        <a:rPr lang="ar-SA" sz="1400">
                          <a:effectLst/>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15000"/>
                        </a:lnSpc>
                        <a:spcAft>
                          <a:spcPts val="0"/>
                        </a:spcAft>
                      </a:pPr>
                      <a:r>
                        <a:rPr lang="ar-SA" sz="2000" b="1" kern="1200" dirty="0">
                          <a:solidFill>
                            <a:srgbClr val="002060"/>
                          </a:solidFill>
                          <a:effectLst/>
                          <a:latin typeface="Simplified Arabic" panose="02020603050405020304" pitchFamily="18" charset="-78"/>
                          <a:ea typeface="+mn-ea"/>
                          <a:cs typeface="Simplified Arabic" panose="02020603050405020304" pitchFamily="18" charset="-78"/>
                        </a:rPr>
                        <a:t>انا دقيق ومنهجى فى تعاملى مع المشاكل</a:t>
                      </a:r>
                      <a:endParaRPr lang="en-US" sz="2000" b="1" kern="1200" dirty="0">
                        <a:solidFill>
                          <a:srgbClr val="002060"/>
                        </a:solidFill>
                        <a:effectLst/>
                        <a:latin typeface="Simplified Arabic" panose="02020603050405020304" pitchFamily="18" charset="-78"/>
                        <a:ea typeface="+mn-ea"/>
                        <a:cs typeface="Simplified Arabic" panose="02020603050405020304" pitchFamily="18" charset="-78"/>
                      </a:endParaRPr>
                    </a:p>
                  </a:txBody>
                  <a:tcPr marL="68580" marR="68580" marT="0" marB="0"/>
                </a:tc>
                <a:tc>
                  <a:txBody>
                    <a:bodyPr/>
                    <a:lstStyle/>
                    <a:p>
                      <a:pPr algn="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81480">
                <a:tc>
                  <a:txBody>
                    <a:bodyPr/>
                    <a:lstStyle/>
                    <a:p>
                      <a:pPr algn="ctr" rtl="1">
                        <a:lnSpc>
                          <a:spcPct val="115000"/>
                        </a:lnSpc>
                        <a:spcAft>
                          <a:spcPts val="1000"/>
                        </a:spcAft>
                      </a:pPr>
                      <a:r>
                        <a:rPr lang="ar-SA" sz="1400">
                          <a:effectLst/>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15000"/>
                        </a:lnSpc>
                        <a:spcAft>
                          <a:spcPts val="0"/>
                        </a:spcAft>
                      </a:pPr>
                      <a:r>
                        <a:rPr lang="ar-SA" sz="2000" b="1" kern="1200" dirty="0">
                          <a:solidFill>
                            <a:srgbClr val="002060"/>
                          </a:solidFill>
                          <a:effectLst/>
                          <a:latin typeface="Simplified Arabic" panose="02020603050405020304" pitchFamily="18" charset="-78"/>
                          <a:ea typeface="+mn-ea"/>
                          <a:cs typeface="Simplified Arabic" panose="02020603050405020304" pitchFamily="18" charset="-78"/>
                        </a:rPr>
                        <a:t>يمكننى عادة ان اتحمل الوظائف المملة</a:t>
                      </a:r>
                      <a:endParaRPr lang="en-US" sz="2000" b="1" kern="1200" dirty="0">
                        <a:solidFill>
                          <a:srgbClr val="002060"/>
                        </a:solidFill>
                        <a:effectLst/>
                        <a:latin typeface="Simplified Arabic" panose="02020603050405020304" pitchFamily="18" charset="-78"/>
                        <a:ea typeface="+mn-ea"/>
                        <a:cs typeface="Simplified Arabic" panose="02020603050405020304" pitchFamily="18" charset="-78"/>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81480">
                <a:tc>
                  <a:txBody>
                    <a:bodyPr/>
                    <a:lstStyle/>
                    <a:p>
                      <a:pPr algn="ctr" rtl="1">
                        <a:lnSpc>
                          <a:spcPct val="115000"/>
                        </a:lnSpc>
                        <a:spcAft>
                          <a:spcPts val="1000"/>
                        </a:spcAft>
                      </a:pPr>
                      <a:r>
                        <a:rPr lang="ar-SA" sz="1400">
                          <a:effectLst/>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15000"/>
                        </a:lnSpc>
                        <a:spcAft>
                          <a:spcPts val="0"/>
                        </a:spcAft>
                      </a:pPr>
                      <a:r>
                        <a:rPr lang="ar-SA" sz="2000" b="1" kern="1200" dirty="0">
                          <a:solidFill>
                            <a:srgbClr val="002060"/>
                          </a:solidFill>
                          <a:effectLst/>
                          <a:latin typeface="Simplified Arabic" panose="02020603050405020304" pitchFamily="18" charset="-78"/>
                          <a:ea typeface="+mn-ea"/>
                          <a:cs typeface="Simplified Arabic" panose="02020603050405020304" pitchFamily="18" charset="-78"/>
                        </a:rPr>
                        <a:t>يضايقنى ان اتكيف مع عدة مشاكل فى نفس الوقت</a:t>
                      </a:r>
                      <a:endParaRPr lang="en-US" sz="2000" b="1" kern="1200" dirty="0">
                        <a:solidFill>
                          <a:srgbClr val="002060"/>
                        </a:solidFill>
                        <a:effectLst/>
                        <a:latin typeface="Simplified Arabic" panose="02020603050405020304" pitchFamily="18" charset="-78"/>
                        <a:ea typeface="+mn-ea"/>
                        <a:cs typeface="Simplified Arabic" panose="02020603050405020304" pitchFamily="18" charset="-78"/>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81480">
                <a:tc>
                  <a:txBody>
                    <a:bodyPr/>
                    <a:lstStyle/>
                    <a:p>
                      <a:pPr algn="ctr" rtl="1">
                        <a:lnSpc>
                          <a:spcPct val="115000"/>
                        </a:lnSpc>
                        <a:spcAft>
                          <a:spcPts val="1000"/>
                        </a:spcAft>
                      </a:pPr>
                      <a:r>
                        <a:rPr lang="ar-SA" sz="1400">
                          <a:effectLst/>
                        </a:rPr>
                        <a:t>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15000"/>
                        </a:lnSpc>
                        <a:spcAft>
                          <a:spcPts val="0"/>
                        </a:spcAft>
                      </a:pPr>
                      <a:r>
                        <a:rPr lang="ar-SA" sz="2000" b="1" kern="1200" dirty="0">
                          <a:solidFill>
                            <a:srgbClr val="002060"/>
                          </a:solidFill>
                          <a:effectLst/>
                          <a:latin typeface="Simplified Arabic" panose="02020603050405020304" pitchFamily="18" charset="-78"/>
                          <a:ea typeface="+mn-ea"/>
                          <a:cs typeface="Simplified Arabic" panose="02020603050405020304" pitchFamily="18" charset="-78"/>
                        </a:rPr>
                        <a:t>عندما تواجهنى مهمة انا معروف بالمثابر الثابت</a:t>
                      </a:r>
                      <a:endParaRPr lang="en-US" sz="2000" b="1" kern="1200" dirty="0">
                        <a:solidFill>
                          <a:srgbClr val="002060"/>
                        </a:solidFill>
                        <a:effectLst/>
                        <a:latin typeface="Simplified Arabic" panose="02020603050405020304" pitchFamily="18" charset="-78"/>
                        <a:ea typeface="+mn-ea"/>
                        <a:cs typeface="Simplified Arabic" panose="02020603050405020304" pitchFamily="18" charset="-78"/>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711965">
                <a:tc>
                  <a:txBody>
                    <a:bodyPr/>
                    <a:lstStyle/>
                    <a:p>
                      <a:pPr algn="ctr" rtl="1">
                        <a:lnSpc>
                          <a:spcPct val="115000"/>
                        </a:lnSpc>
                        <a:spcAft>
                          <a:spcPts val="1000"/>
                        </a:spcAft>
                      </a:pPr>
                      <a:r>
                        <a:rPr lang="ar-SA" sz="1400">
                          <a:effectLst/>
                        </a:rPr>
                        <a:t>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15000"/>
                        </a:lnSpc>
                        <a:spcAft>
                          <a:spcPts val="0"/>
                        </a:spcAft>
                      </a:pPr>
                      <a:r>
                        <a:rPr lang="ar-SA" sz="2000" b="1" kern="1200" dirty="0">
                          <a:solidFill>
                            <a:srgbClr val="002060"/>
                          </a:solidFill>
                          <a:effectLst/>
                          <a:latin typeface="Simplified Arabic" panose="02020603050405020304" pitchFamily="18" charset="-78"/>
                          <a:ea typeface="+mn-ea"/>
                          <a:cs typeface="Simplified Arabic" panose="02020603050405020304" pitchFamily="18" charset="-78"/>
                        </a:rPr>
                        <a:t>بالمقارنة مع الاخرين, انا ملتزم عندما يتعلق الامر بتطلعات المجتمع العامة</a:t>
                      </a:r>
                      <a:endParaRPr lang="en-US" sz="2000" b="1" kern="1200" dirty="0">
                        <a:solidFill>
                          <a:srgbClr val="002060"/>
                        </a:solidFill>
                        <a:effectLst/>
                        <a:latin typeface="Simplified Arabic" panose="02020603050405020304" pitchFamily="18" charset="-78"/>
                        <a:ea typeface="+mn-ea"/>
                        <a:cs typeface="Simplified Arabic" panose="02020603050405020304" pitchFamily="18" charset="-78"/>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81480">
                <a:tc>
                  <a:txBody>
                    <a:bodyPr/>
                    <a:lstStyle/>
                    <a:p>
                      <a:pPr algn="ctr" rtl="1">
                        <a:lnSpc>
                          <a:spcPct val="115000"/>
                        </a:lnSpc>
                        <a:spcAft>
                          <a:spcPts val="1000"/>
                        </a:spcAft>
                      </a:pPr>
                      <a:r>
                        <a:rPr lang="ar-SA" sz="1400">
                          <a:effectLst/>
                        </a:rPr>
                        <a:t>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15000"/>
                        </a:lnSpc>
                        <a:spcAft>
                          <a:spcPts val="0"/>
                        </a:spcAft>
                      </a:pPr>
                      <a:r>
                        <a:rPr lang="ar-SA" sz="2000" b="1" kern="1200" dirty="0">
                          <a:solidFill>
                            <a:srgbClr val="002060"/>
                          </a:solidFill>
                          <a:effectLst/>
                          <a:latin typeface="Simplified Arabic" panose="02020603050405020304" pitchFamily="18" charset="-78"/>
                          <a:ea typeface="+mn-ea"/>
                          <a:cs typeface="Simplified Arabic" panose="02020603050405020304" pitchFamily="18" charset="-78"/>
                        </a:rPr>
                        <a:t>ارتكب القليل من الاخطاء عندما انخرط فى مهام روتينية لفترة طويلة</a:t>
                      </a:r>
                      <a:endParaRPr lang="en-US" sz="2000" b="1" kern="1200" dirty="0">
                        <a:solidFill>
                          <a:srgbClr val="002060"/>
                        </a:solidFill>
                        <a:effectLst/>
                        <a:latin typeface="Simplified Arabic" panose="02020603050405020304" pitchFamily="18" charset="-78"/>
                        <a:ea typeface="+mn-ea"/>
                        <a:cs typeface="Simplified Arabic" panose="02020603050405020304" pitchFamily="18" charset="-78"/>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81480">
                <a:tc>
                  <a:txBody>
                    <a:bodyPr/>
                    <a:lstStyle/>
                    <a:p>
                      <a:pPr algn="ctr" rtl="1">
                        <a:lnSpc>
                          <a:spcPct val="115000"/>
                        </a:lnSpc>
                        <a:spcAft>
                          <a:spcPts val="1000"/>
                        </a:spcAft>
                      </a:pPr>
                      <a:r>
                        <a:rPr lang="ar-SA" sz="1400">
                          <a:effectLst/>
                        </a:rPr>
                        <a:t>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15000"/>
                        </a:lnSpc>
                        <a:spcAft>
                          <a:spcPts val="0"/>
                        </a:spcAft>
                      </a:pPr>
                      <a:r>
                        <a:rPr lang="ar-SA" sz="2000" b="1" kern="1200" dirty="0">
                          <a:solidFill>
                            <a:srgbClr val="002060"/>
                          </a:solidFill>
                          <a:effectLst/>
                          <a:latin typeface="Simplified Arabic" panose="02020603050405020304" pitchFamily="18" charset="-78"/>
                          <a:ea typeface="+mn-ea"/>
                          <a:cs typeface="Simplified Arabic" panose="02020603050405020304" pitchFamily="18" charset="-78"/>
                        </a:rPr>
                        <a:t>انا اتمسك بحلول المشاكل المجربة والموثوق بها</a:t>
                      </a:r>
                      <a:endParaRPr lang="en-US" sz="2000" b="1" kern="1200" dirty="0">
                        <a:solidFill>
                          <a:srgbClr val="002060"/>
                        </a:solidFill>
                        <a:effectLst/>
                        <a:latin typeface="Simplified Arabic" panose="02020603050405020304" pitchFamily="18" charset="-78"/>
                        <a:ea typeface="+mn-ea"/>
                        <a:cs typeface="Simplified Arabic" panose="02020603050405020304" pitchFamily="18" charset="-78"/>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81480">
                <a:tc>
                  <a:txBody>
                    <a:bodyPr/>
                    <a:lstStyle/>
                    <a:p>
                      <a:pPr algn="ctr" rtl="1">
                        <a:lnSpc>
                          <a:spcPct val="115000"/>
                        </a:lnSpc>
                        <a:spcAft>
                          <a:spcPts val="1000"/>
                        </a:spcAft>
                      </a:pPr>
                      <a:r>
                        <a:rPr lang="ar-SA" sz="1400">
                          <a:effectLst/>
                        </a:rPr>
                        <a:t>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15000"/>
                        </a:lnSpc>
                        <a:spcAft>
                          <a:spcPts val="0"/>
                        </a:spcAft>
                      </a:pPr>
                      <a:r>
                        <a:rPr lang="ar-SA" sz="2000" b="1" kern="1200" dirty="0">
                          <a:solidFill>
                            <a:srgbClr val="002060"/>
                          </a:solidFill>
                          <a:effectLst/>
                          <a:latin typeface="Simplified Arabic" panose="02020603050405020304" pitchFamily="18" charset="-78"/>
                          <a:ea typeface="+mn-ea"/>
                          <a:cs typeface="Simplified Arabic" panose="02020603050405020304" pitchFamily="18" charset="-78"/>
                        </a:rPr>
                        <a:t>افض ان اعمل فى شركة على العمل لحسابى الخاص</a:t>
                      </a:r>
                      <a:endParaRPr lang="en-US" sz="2000" b="1" kern="1200" dirty="0">
                        <a:solidFill>
                          <a:srgbClr val="002060"/>
                        </a:solidFill>
                        <a:effectLst/>
                        <a:latin typeface="Simplified Arabic" panose="02020603050405020304" pitchFamily="18" charset="-78"/>
                        <a:ea typeface="+mn-ea"/>
                        <a:cs typeface="Simplified Arabic" panose="02020603050405020304" pitchFamily="18" charset="-78"/>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81480">
                <a:tc>
                  <a:txBody>
                    <a:bodyPr/>
                    <a:lstStyle/>
                    <a:p>
                      <a:pPr algn="ctr" rtl="1">
                        <a:lnSpc>
                          <a:spcPct val="115000"/>
                        </a:lnSpc>
                        <a:spcAft>
                          <a:spcPts val="1000"/>
                        </a:spcAft>
                      </a:pPr>
                      <a:r>
                        <a:rPr lang="ar-SA" sz="1400">
                          <a:effectLst/>
                        </a:rPr>
                        <a:t>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15000"/>
                        </a:lnSpc>
                        <a:spcAft>
                          <a:spcPts val="0"/>
                        </a:spcAft>
                      </a:pPr>
                      <a:r>
                        <a:rPr lang="ar-SA" sz="2000" b="1" kern="1200" dirty="0">
                          <a:solidFill>
                            <a:srgbClr val="002060"/>
                          </a:solidFill>
                          <a:effectLst/>
                          <a:latin typeface="Simplified Arabic" panose="02020603050405020304" pitchFamily="18" charset="-78"/>
                          <a:ea typeface="+mn-ea"/>
                          <a:cs typeface="Simplified Arabic" panose="02020603050405020304" pitchFamily="18" charset="-78"/>
                        </a:rPr>
                        <a:t>انا افضل العمل مع زملاء لا يسببون المشاكل باقتراحهم للتغيير</a:t>
                      </a:r>
                      <a:endParaRPr lang="en-US" sz="2000" b="1" kern="1200" dirty="0">
                        <a:solidFill>
                          <a:srgbClr val="002060"/>
                        </a:solidFill>
                        <a:effectLst/>
                        <a:latin typeface="Simplified Arabic" panose="02020603050405020304" pitchFamily="18" charset="-78"/>
                        <a:ea typeface="+mn-ea"/>
                        <a:cs typeface="Simplified Arabic" panose="02020603050405020304" pitchFamily="18" charset="-78"/>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81480">
                <a:tc>
                  <a:txBody>
                    <a:bodyPr/>
                    <a:lstStyle/>
                    <a:p>
                      <a:pPr algn="ctr" rtl="1">
                        <a:lnSpc>
                          <a:spcPct val="115000"/>
                        </a:lnSpc>
                        <a:spcAft>
                          <a:spcPts val="1000"/>
                        </a:spcAft>
                      </a:pPr>
                      <a:r>
                        <a:rPr lang="ar-SA" sz="1400">
                          <a:effectLst/>
                        </a:rPr>
                        <a:t>10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15000"/>
                        </a:lnSpc>
                        <a:spcAft>
                          <a:spcPts val="0"/>
                        </a:spcAft>
                      </a:pPr>
                      <a:r>
                        <a:rPr lang="ar-SA" sz="2000" b="1" kern="1200" dirty="0">
                          <a:solidFill>
                            <a:srgbClr val="002060"/>
                          </a:solidFill>
                          <a:effectLst/>
                          <a:latin typeface="Simplified Arabic" panose="02020603050405020304" pitchFamily="18" charset="-78"/>
                          <a:ea typeface="+mn-ea"/>
                          <a:cs typeface="Simplified Arabic" panose="02020603050405020304" pitchFamily="18" charset="-78"/>
                        </a:rPr>
                        <a:t>انا صبور فى التعامل مع العمل المفصل اكثر من معظم الناس</a:t>
                      </a:r>
                      <a:endParaRPr lang="en-US" sz="2000" b="1" kern="1200" dirty="0">
                        <a:solidFill>
                          <a:srgbClr val="002060"/>
                        </a:solidFill>
                        <a:effectLst/>
                        <a:latin typeface="Simplified Arabic" panose="02020603050405020304" pitchFamily="18" charset="-78"/>
                        <a:ea typeface="+mn-ea"/>
                        <a:cs typeface="Simplified Arabic" panose="02020603050405020304" pitchFamily="18" charset="-78"/>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81480">
                <a:tc>
                  <a:txBody>
                    <a:bodyPr/>
                    <a:lstStyle/>
                    <a:p>
                      <a:pPr algn="ctr" rtl="1">
                        <a:lnSpc>
                          <a:spcPct val="115000"/>
                        </a:lnSpc>
                        <a:spcAft>
                          <a:spcPts val="1000"/>
                        </a:spcAft>
                      </a:pPr>
                      <a:r>
                        <a:rPr lang="ar-SA" sz="1400">
                          <a:effectLst/>
                        </a:rPr>
                        <a:t>11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15000"/>
                        </a:lnSpc>
                        <a:spcAft>
                          <a:spcPts val="0"/>
                        </a:spcAft>
                      </a:pPr>
                      <a:r>
                        <a:rPr lang="ar-SA" sz="2000" b="1" kern="1200" dirty="0">
                          <a:solidFill>
                            <a:srgbClr val="002060"/>
                          </a:solidFill>
                          <a:effectLst/>
                          <a:latin typeface="Simplified Arabic" panose="02020603050405020304" pitchFamily="18" charset="-78"/>
                          <a:ea typeface="+mn-ea"/>
                          <a:cs typeface="Simplified Arabic" panose="02020603050405020304" pitchFamily="18" charset="-78"/>
                        </a:rPr>
                        <a:t>يضايقنى ان اتصرف بدون اذن رئيسي فى العمل</a:t>
                      </a:r>
                      <a:endParaRPr lang="en-US" sz="2000" b="1" kern="1200" dirty="0">
                        <a:solidFill>
                          <a:srgbClr val="002060"/>
                        </a:solidFill>
                        <a:effectLst/>
                        <a:latin typeface="Simplified Arabic" panose="02020603050405020304" pitchFamily="18" charset="-78"/>
                        <a:ea typeface="+mn-ea"/>
                        <a:cs typeface="Simplified Arabic" panose="02020603050405020304" pitchFamily="18" charset="-78"/>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81480">
                <a:tc>
                  <a:txBody>
                    <a:bodyPr/>
                    <a:lstStyle/>
                    <a:p>
                      <a:pPr algn="ctr" rtl="1">
                        <a:lnSpc>
                          <a:spcPct val="115000"/>
                        </a:lnSpc>
                        <a:spcAft>
                          <a:spcPts val="1000"/>
                        </a:spcAft>
                      </a:pPr>
                      <a:r>
                        <a:rPr lang="ar-SA" sz="1400">
                          <a:effectLst/>
                        </a:rPr>
                        <a:t>12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15000"/>
                        </a:lnSpc>
                        <a:spcAft>
                          <a:spcPts val="0"/>
                        </a:spcAft>
                      </a:pPr>
                      <a:r>
                        <a:rPr lang="ar-SA" sz="2000" b="1" kern="1200" dirty="0">
                          <a:solidFill>
                            <a:srgbClr val="002060"/>
                          </a:solidFill>
                          <a:effectLst/>
                          <a:latin typeface="Simplified Arabic" panose="02020603050405020304" pitchFamily="18" charset="-78"/>
                          <a:ea typeface="+mn-ea"/>
                          <a:cs typeface="Simplified Arabic" panose="02020603050405020304" pitchFamily="18" charset="-78"/>
                        </a:rPr>
                        <a:t>انا استمتع بالعمل المفصل</a:t>
                      </a:r>
                      <a:endParaRPr lang="en-US" sz="2000" b="1" kern="1200" dirty="0">
                        <a:solidFill>
                          <a:srgbClr val="002060"/>
                        </a:solidFill>
                        <a:effectLst/>
                        <a:latin typeface="Simplified Arabic" panose="02020603050405020304" pitchFamily="18" charset="-78"/>
                        <a:ea typeface="+mn-ea"/>
                        <a:cs typeface="Simplified Arabic" panose="02020603050405020304" pitchFamily="18" charset="-78"/>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ar-SA" sz="14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333386243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 descr="07CD1E3675BD4affA6CA63955D31575C# #AutoShape 3"/>
          <p:cNvSpPr>
            <a:spLocks noChangeArrowheads="1"/>
          </p:cNvSpPr>
          <p:nvPr/>
        </p:nvSpPr>
        <p:spPr bwMode="auto">
          <a:xfrm>
            <a:off x="762000" y="2059304"/>
            <a:ext cx="7524750" cy="2817496"/>
          </a:xfrm>
          <a:prstGeom prst="rect">
            <a:avLst/>
          </a:prstGeom>
          <a:solidFill>
            <a:schemeClr val="bg2">
              <a:lumMod val="60000"/>
              <a:lumOff val="40000"/>
              <a:alpha val="78000"/>
            </a:schemeClr>
          </a:solidFill>
          <a:ln w="12700">
            <a:solidFill>
              <a:schemeClr val="bg1"/>
            </a:solidFill>
            <a:miter lim="800000"/>
            <a:headEnd/>
            <a:tailEnd/>
          </a:ln>
        </p:spPr>
        <p:txBody>
          <a:bodyPr lIns="91430" tIns="45715" rIns="91430" bIns="45715" anchor="ctr"/>
          <a:lstStyle/>
          <a:p>
            <a:pPr algn="l" rtl="0"/>
            <a:endParaRPr lang="zh-CN" altLang="en-US">
              <a:latin typeface="Calibri" pitchFamily="34" charset="0"/>
            </a:endParaRPr>
          </a:p>
        </p:txBody>
      </p:sp>
      <p:sp>
        <p:nvSpPr>
          <p:cNvPr id="16" name="AutoShape 3" descr="D8FCD644EF414d608FD23FABDBB2453F# #AutoShape 3"/>
          <p:cNvSpPr>
            <a:spLocks noChangeArrowheads="1"/>
          </p:cNvSpPr>
          <p:nvPr/>
        </p:nvSpPr>
        <p:spPr bwMode="auto">
          <a:xfrm>
            <a:off x="866775" y="1887856"/>
            <a:ext cx="7315200" cy="2853690"/>
          </a:xfrm>
          <a:prstGeom prst="rect">
            <a:avLst/>
          </a:prstGeom>
          <a:solidFill>
            <a:schemeClr val="accent1">
              <a:lumMod val="40000"/>
              <a:lumOff val="60000"/>
              <a:alpha val="80000"/>
            </a:schemeClr>
          </a:solidFill>
          <a:ln w="12700">
            <a:solidFill>
              <a:schemeClr val="bg1"/>
            </a:solidFill>
            <a:miter lim="800000"/>
            <a:headEnd/>
            <a:tailEnd/>
          </a:ln>
        </p:spPr>
        <p:txBody>
          <a:bodyPr wrap="none" lIns="91430" tIns="45715" rIns="91430" bIns="45715" anchor="ctr"/>
          <a:lstStyle/>
          <a:p>
            <a:pPr rtl="1" eaLnBrk="0"/>
            <a:r>
              <a:rPr lang="ar-EG" altLang="zh-CN" sz="5000" b="1" dirty="0">
                <a:solidFill>
                  <a:srgbClr val="002060"/>
                </a:solidFill>
                <a:ea typeface="Microsoft YaHei" pitchFamily="34" charset="-122"/>
              </a:rPr>
              <a:t>مفاتيح النجاح</a:t>
            </a:r>
            <a:endParaRPr lang="ar-EG" altLang="zh-CN" sz="3600" b="1" dirty="0">
              <a:solidFill>
                <a:srgbClr val="002060"/>
              </a:solidFill>
              <a:ea typeface="Microsoft YaHei" pitchFamily="34" charset="-122"/>
            </a:endParaRPr>
          </a:p>
        </p:txBody>
      </p:sp>
      <p:sp>
        <p:nvSpPr>
          <p:cNvPr id="20" name="Rectangle 13" descr="FD1DDF730CE4456e89755B07FE1653D0# #Rectangle 13"/>
          <p:cNvSpPr>
            <a:spLocks noChangeArrowheads="1"/>
          </p:cNvSpPr>
          <p:nvPr/>
        </p:nvSpPr>
        <p:spPr bwMode="auto">
          <a:xfrm>
            <a:off x="1033465" y="2318384"/>
            <a:ext cx="6981825"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pPr algn="l" rtl="0"/>
            <a:endParaRPr lang="zh-CN" altLang="en-US">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425527621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Top)">
                                      <p:cBhvr>
                                        <p:cTn id="7" dur="500"/>
                                        <p:tgtEl>
                                          <p:spTgt spid="16"/>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lide(fromBottom)">
                                      <p:cBhvr>
                                        <p:cTn id="10" dur="500"/>
                                        <p:tgtEl>
                                          <p:spTgt spid="1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slide(fromBottom)">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16" grpId="0" animBg="1" autoUpdateAnimBg="0"/>
      <p:bldP spid="20"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lyrics.bo7.net/wp-content/uploads/1312071040297292.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536" y="792313"/>
            <a:ext cx="2684412" cy="2684412"/>
          </a:xfrm>
          <a:prstGeom prst="rect">
            <a:avLst/>
          </a:prstGeom>
          <a:noFill/>
          <a:extLst>
            <a:ext uri="{909E8E84-426E-40DD-AFC4-6F175D3DCCD1}">
              <a14:hiddenFill xmlns:a14="http://schemas.microsoft.com/office/drawing/2010/main">
                <a:solidFill>
                  <a:srgbClr val="FFFFFF"/>
                </a:solidFill>
              </a14:hiddenFill>
            </a:ext>
          </a:extLst>
        </p:spPr>
      </p:pic>
      <p:sp>
        <p:nvSpPr>
          <p:cNvPr id="6" name="Oval Callout 5"/>
          <p:cNvSpPr/>
          <p:nvPr/>
        </p:nvSpPr>
        <p:spPr bwMode="auto">
          <a:xfrm>
            <a:off x="2843808" y="44624"/>
            <a:ext cx="5616624" cy="956220"/>
          </a:xfrm>
          <a:prstGeom prst="wedgeEllipseCallout">
            <a:avLst>
              <a:gd name="adj1" fmla="val -59519"/>
              <a:gd name="adj2" fmla="val 137329"/>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SA" b="1" dirty="0">
                <a:solidFill>
                  <a:srgbClr val="002060"/>
                </a:solidFill>
              </a:rPr>
              <a:t>لماذا يكون البعض أكثر نجاحاً من غيرهم</a:t>
            </a:r>
          </a:p>
        </p:txBody>
      </p:sp>
      <p:sp>
        <p:nvSpPr>
          <p:cNvPr id="10" name="Folded Corner 9"/>
          <p:cNvSpPr/>
          <p:nvPr/>
        </p:nvSpPr>
        <p:spPr bwMode="auto">
          <a:xfrm>
            <a:off x="6444208" y="4365104"/>
            <a:ext cx="2520280" cy="571875"/>
          </a:xfrm>
          <a:prstGeom prst="foldedCorner">
            <a:avLst/>
          </a:prstGeom>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rgbClr val="002060"/>
                </a:solidFill>
                <a:latin typeface="Simplified Arabic" panose="02020603050405020304" pitchFamily="18" charset="-78"/>
                <a:cs typeface="Simplified Arabic" panose="02020603050405020304" pitchFamily="18" charset="-78"/>
              </a:rPr>
              <a:t>الدوافع </a:t>
            </a:r>
            <a:endParaRPr kumimoji="0" lang="ar-EG" sz="28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8" name="Oval Callout 7"/>
          <p:cNvSpPr/>
          <p:nvPr/>
        </p:nvSpPr>
        <p:spPr bwMode="auto">
          <a:xfrm>
            <a:off x="3131840" y="1144860"/>
            <a:ext cx="5616624" cy="2016224"/>
          </a:xfrm>
          <a:prstGeom prst="wedgeEllipseCallout">
            <a:avLst>
              <a:gd name="adj1" fmla="val -64861"/>
              <a:gd name="adj2" fmla="val -16037"/>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endParaRPr lang="ar-SA" b="1" dirty="0">
              <a:solidFill>
                <a:srgbClr val="002060"/>
              </a:solidFill>
            </a:endParaRPr>
          </a:p>
        </p:txBody>
      </p:sp>
      <p:sp>
        <p:nvSpPr>
          <p:cNvPr id="2" name="Rectangle 1"/>
          <p:cNvSpPr/>
          <p:nvPr/>
        </p:nvSpPr>
        <p:spPr>
          <a:xfrm>
            <a:off x="3600400" y="1288876"/>
            <a:ext cx="4572000" cy="1815882"/>
          </a:xfrm>
          <a:prstGeom prst="rect">
            <a:avLst/>
          </a:prstGeom>
        </p:spPr>
        <p:txBody>
          <a:bodyPr>
            <a:spAutoFit/>
          </a:bodyPr>
          <a:lstStyle/>
          <a:p>
            <a:r>
              <a:rPr lang="ar-EG" b="1" dirty="0">
                <a:solidFill>
                  <a:srgbClr val="002060"/>
                </a:solidFill>
                <a:latin typeface="+mn-lt"/>
              </a:rPr>
              <a:t>لماذا يكون لدى البعض المعرفة والموهبة الكافيتان للنجاح، ورغم ذلك يعيشون عند مستوى أقل مما هم قادرون على العيش عنده</a:t>
            </a:r>
          </a:p>
        </p:txBody>
      </p:sp>
      <p:sp>
        <p:nvSpPr>
          <p:cNvPr id="11" name="Oval Callout 10"/>
          <p:cNvSpPr/>
          <p:nvPr/>
        </p:nvSpPr>
        <p:spPr bwMode="auto">
          <a:xfrm>
            <a:off x="2588344" y="3317701"/>
            <a:ext cx="5616624" cy="956220"/>
          </a:xfrm>
          <a:prstGeom prst="wedgeEllipseCallout">
            <a:avLst>
              <a:gd name="adj1" fmla="val -56466"/>
              <a:gd name="adj2" fmla="val -195870"/>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002060"/>
                </a:solidFill>
              </a:rPr>
              <a:t>الاجابة تكمن فى المفاتيح العشر للنجاح</a:t>
            </a:r>
            <a:endParaRPr lang="ar-SA" b="1" dirty="0">
              <a:solidFill>
                <a:srgbClr val="002060"/>
              </a:solidFill>
            </a:endParaRPr>
          </a:p>
        </p:txBody>
      </p:sp>
      <p:sp>
        <p:nvSpPr>
          <p:cNvPr id="12" name="Folded Corner 11"/>
          <p:cNvSpPr/>
          <p:nvPr/>
        </p:nvSpPr>
        <p:spPr bwMode="auto">
          <a:xfrm>
            <a:off x="3203848" y="4369293"/>
            <a:ext cx="2520280" cy="571875"/>
          </a:xfrm>
          <a:prstGeom prst="foldedCorner">
            <a:avLst/>
          </a:prstGeom>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rgbClr val="002060"/>
                </a:solidFill>
                <a:latin typeface="Simplified Arabic" panose="02020603050405020304" pitchFamily="18" charset="-78"/>
                <a:cs typeface="Simplified Arabic" panose="02020603050405020304" pitchFamily="18" charset="-78"/>
              </a:rPr>
              <a:t>الطاقة </a:t>
            </a:r>
            <a:endParaRPr kumimoji="0" lang="ar-EG" sz="28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13" name="Folded Corner 12"/>
          <p:cNvSpPr/>
          <p:nvPr/>
        </p:nvSpPr>
        <p:spPr bwMode="auto">
          <a:xfrm>
            <a:off x="107504" y="4373482"/>
            <a:ext cx="2520280" cy="571875"/>
          </a:xfrm>
          <a:prstGeom prst="foldedCorner">
            <a:avLst/>
          </a:prstGeom>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rgbClr val="002060"/>
                </a:solidFill>
                <a:latin typeface="Simplified Arabic" panose="02020603050405020304" pitchFamily="18" charset="-78"/>
                <a:cs typeface="Simplified Arabic" panose="02020603050405020304" pitchFamily="18" charset="-78"/>
              </a:rPr>
              <a:t>المهارة </a:t>
            </a:r>
            <a:endParaRPr kumimoji="0" lang="ar-EG" sz="28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14" name="Folded Corner 13"/>
          <p:cNvSpPr/>
          <p:nvPr/>
        </p:nvSpPr>
        <p:spPr bwMode="auto">
          <a:xfrm>
            <a:off x="6444208" y="5013176"/>
            <a:ext cx="2520280" cy="571875"/>
          </a:xfrm>
          <a:prstGeom prst="foldedCorner">
            <a:avLst/>
          </a:prstGeom>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rgbClr val="002060"/>
                </a:solidFill>
                <a:latin typeface="Simplified Arabic" panose="02020603050405020304" pitchFamily="18" charset="-78"/>
                <a:cs typeface="Simplified Arabic" panose="02020603050405020304" pitchFamily="18" charset="-78"/>
              </a:rPr>
              <a:t>التصور </a:t>
            </a:r>
            <a:endParaRPr kumimoji="0" lang="ar-EG" sz="28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15" name="Folded Corner 14"/>
          <p:cNvSpPr/>
          <p:nvPr/>
        </p:nvSpPr>
        <p:spPr bwMode="auto">
          <a:xfrm>
            <a:off x="3203848" y="5017365"/>
            <a:ext cx="2520280" cy="571875"/>
          </a:xfrm>
          <a:prstGeom prst="foldedCorner">
            <a:avLst/>
          </a:prstGeom>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rgbClr val="002060"/>
                </a:solidFill>
                <a:latin typeface="Simplified Arabic" panose="02020603050405020304" pitchFamily="18" charset="-78"/>
                <a:cs typeface="Simplified Arabic" panose="02020603050405020304" pitchFamily="18" charset="-78"/>
              </a:rPr>
              <a:t>الفعل </a:t>
            </a:r>
            <a:endParaRPr kumimoji="0" lang="ar-EG" sz="28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16" name="Folded Corner 15"/>
          <p:cNvSpPr/>
          <p:nvPr/>
        </p:nvSpPr>
        <p:spPr bwMode="auto">
          <a:xfrm>
            <a:off x="107504" y="5021554"/>
            <a:ext cx="2520280" cy="571875"/>
          </a:xfrm>
          <a:prstGeom prst="foldedCorner">
            <a:avLst/>
          </a:prstGeom>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rgbClr val="002060"/>
                </a:solidFill>
                <a:latin typeface="Simplified Arabic" panose="02020603050405020304" pitchFamily="18" charset="-78"/>
                <a:cs typeface="Simplified Arabic" panose="02020603050405020304" pitchFamily="18" charset="-78"/>
              </a:rPr>
              <a:t>التوقع </a:t>
            </a:r>
            <a:endParaRPr kumimoji="0" lang="ar-EG" sz="28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17" name="Folded Corner 16"/>
          <p:cNvSpPr/>
          <p:nvPr/>
        </p:nvSpPr>
        <p:spPr bwMode="auto">
          <a:xfrm>
            <a:off x="6444208" y="5661248"/>
            <a:ext cx="2520280" cy="571875"/>
          </a:xfrm>
          <a:prstGeom prst="foldedCorner">
            <a:avLst/>
          </a:prstGeom>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rgbClr val="002060"/>
                </a:solidFill>
                <a:latin typeface="Simplified Arabic" panose="02020603050405020304" pitchFamily="18" charset="-78"/>
                <a:cs typeface="Simplified Arabic" panose="02020603050405020304" pitchFamily="18" charset="-78"/>
              </a:rPr>
              <a:t>الالتزام</a:t>
            </a:r>
            <a:endParaRPr kumimoji="0" lang="ar-EG" sz="28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18" name="Folded Corner 17"/>
          <p:cNvSpPr/>
          <p:nvPr/>
        </p:nvSpPr>
        <p:spPr bwMode="auto">
          <a:xfrm>
            <a:off x="3203848" y="5665437"/>
            <a:ext cx="2520280" cy="571875"/>
          </a:xfrm>
          <a:prstGeom prst="foldedCorner">
            <a:avLst/>
          </a:prstGeom>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rgbClr val="002060"/>
                </a:solidFill>
                <a:latin typeface="Simplified Arabic" panose="02020603050405020304" pitchFamily="18" charset="-78"/>
                <a:cs typeface="Simplified Arabic" panose="02020603050405020304" pitchFamily="18" charset="-78"/>
              </a:rPr>
              <a:t>المرونة </a:t>
            </a:r>
            <a:endParaRPr kumimoji="0" lang="ar-EG" sz="28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19" name="Folded Corner 18"/>
          <p:cNvSpPr/>
          <p:nvPr/>
        </p:nvSpPr>
        <p:spPr bwMode="auto">
          <a:xfrm>
            <a:off x="107504" y="5669626"/>
            <a:ext cx="2520280" cy="571875"/>
          </a:xfrm>
          <a:prstGeom prst="foldedCorner">
            <a:avLst/>
          </a:prstGeom>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rgbClr val="002060"/>
                </a:solidFill>
                <a:latin typeface="Simplified Arabic" panose="02020603050405020304" pitchFamily="18" charset="-78"/>
                <a:cs typeface="Simplified Arabic" panose="02020603050405020304" pitchFamily="18" charset="-78"/>
              </a:rPr>
              <a:t>الصبر</a:t>
            </a:r>
            <a:endParaRPr kumimoji="0" lang="ar-EG" sz="28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20" name="Folded Corner 19"/>
          <p:cNvSpPr/>
          <p:nvPr/>
        </p:nvSpPr>
        <p:spPr bwMode="auto">
          <a:xfrm>
            <a:off x="3203848" y="6256357"/>
            <a:ext cx="2520280" cy="571875"/>
          </a:xfrm>
          <a:prstGeom prst="foldedCorner">
            <a:avLst/>
          </a:prstGeom>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a:solidFill>
                  <a:srgbClr val="002060"/>
                </a:solidFill>
                <a:latin typeface="Simplified Arabic" panose="02020603050405020304" pitchFamily="18" charset="-78"/>
                <a:cs typeface="Simplified Arabic" panose="02020603050405020304" pitchFamily="18" charset="-78"/>
              </a:rPr>
              <a:t>الانضباط </a:t>
            </a:r>
            <a:endParaRPr kumimoji="0" lang="ar-EG" sz="28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9730225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Vertical)">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barn(inVertical)">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arn(inVertical)">
                                      <p:cBhvr>
                                        <p:cTn id="6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2" grpId="0"/>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p:cNvSpPr/>
          <p:nvPr/>
        </p:nvSpPr>
        <p:spPr bwMode="auto">
          <a:xfrm>
            <a:off x="539552" y="264837"/>
            <a:ext cx="7992888" cy="715891"/>
          </a:xfrm>
          <a:prstGeom prst="foldedCorner">
            <a:avLst/>
          </a:prstGeom>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3200" b="1" dirty="0">
                <a:solidFill>
                  <a:srgbClr val="002060"/>
                </a:solidFill>
                <a:latin typeface="Simplified Arabic" panose="02020603050405020304" pitchFamily="18" charset="-78"/>
                <a:cs typeface="Simplified Arabic" panose="02020603050405020304" pitchFamily="18" charset="-78"/>
              </a:rPr>
              <a:t>المفتاح الأول: الدوافع والتي تعمل كمحرك للسلوك الإنساني</a:t>
            </a:r>
            <a:endParaRPr kumimoji="0" lang="ar-EG" sz="32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5" name="Round Diagonal Corner Rectangle 4"/>
          <p:cNvSpPr/>
          <p:nvPr/>
        </p:nvSpPr>
        <p:spPr bwMode="auto">
          <a:xfrm>
            <a:off x="285406" y="3429000"/>
            <a:ext cx="8607074" cy="2232248"/>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ar-EG" sz="2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285406" y="3573016"/>
            <a:ext cx="8607074" cy="1938992"/>
          </a:xfrm>
          <a:prstGeom prst="rect">
            <a:avLst/>
          </a:prstGeom>
          <a:noFill/>
        </p:spPr>
        <p:txBody>
          <a:bodyPr wrap="square" rtlCol="1">
            <a:spAutoFit/>
          </a:bodyPr>
          <a:lstStyle/>
          <a:p>
            <a:pPr algn="justLow" rtl="1"/>
            <a:r>
              <a:rPr lang="ar-SA" sz="2400" b="1" dirty="0" smtClean="0">
                <a:solidFill>
                  <a:schemeClr val="bg2"/>
                </a:solidFill>
                <a:latin typeface="Simplified Arabic" panose="02020603050405020304" pitchFamily="18" charset="-78"/>
                <a:cs typeface="Simplified Arabic" panose="02020603050405020304" pitchFamily="18" charset="-78"/>
              </a:rPr>
              <a:t>ذهب </a:t>
            </a:r>
            <a:r>
              <a:rPr lang="ar-SA" sz="2400" b="1" dirty="0">
                <a:solidFill>
                  <a:schemeClr val="bg2"/>
                </a:solidFill>
                <a:latin typeface="Simplified Arabic" panose="02020603050405020304" pitchFamily="18" charset="-78"/>
                <a:cs typeface="Simplified Arabic" panose="02020603050405020304" pitchFamily="18" charset="-78"/>
              </a:rPr>
              <a:t>شاب يتلمس الحكمة عند حكيم صيني فسأله عن سر النجاح، فأرشده أنها الدوافع، فطلب صاحبنا المزيد من التفسير، فأمسك الحكيم برأس الشاب وغمسها في الماء، الذي لم يتحرك لبضعة ثوان، ثم بدأ هذا يحاول رفع رأسه من الماء، ثم بدأ يقاوم يد الحكيم ليخرج رأسه، ثم بدأ يجاهد بكل قوته لينجو بحياته من الغرق في بحر </a:t>
            </a:r>
            <a:r>
              <a:rPr lang="ar-EG" sz="2400" b="1" dirty="0" smtClean="0">
                <a:solidFill>
                  <a:schemeClr val="bg2"/>
                </a:solidFill>
                <a:latin typeface="Simplified Arabic" panose="02020603050405020304" pitchFamily="18" charset="-78"/>
                <a:cs typeface="Simplified Arabic" panose="02020603050405020304" pitchFamily="18" charset="-78"/>
              </a:rPr>
              <a:t> </a:t>
            </a:r>
            <a:br>
              <a:rPr lang="ar-EG" sz="2400" b="1" dirty="0" smtClean="0">
                <a:solidFill>
                  <a:schemeClr val="bg2"/>
                </a:solidFill>
                <a:latin typeface="Simplified Arabic" panose="02020603050405020304" pitchFamily="18" charset="-78"/>
                <a:cs typeface="Simplified Arabic" panose="02020603050405020304" pitchFamily="18" charset="-78"/>
              </a:rPr>
            </a:br>
            <a:r>
              <a:rPr lang="ar-EG" sz="2400" b="1" dirty="0" smtClean="0">
                <a:solidFill>
                  <a:schemeClr val="bg2"/>
                </a:solidFill>
                <a:latin typeface="Simplified Arabic" panose="02020603050405020304" pitchFamily="18" charset="-78"/>
                <a:cs typeface="Simplified Arabic" panose="02020603050405020304" pitchFamily="18" charset="-78"/>
              </a:rPr>
              <a:t> 			</a:t>
            </a:r>
            <a:r>
              <a:rPr lang="ar-SA" sz="2400" b="1" dirty="0" smtClean="0">
                <a:solidFill>
                  <a:schemeClr val="bg2"/>
                </a:solidFill>
                <a:latin typeface="Simplified Arabic" panose="02020603050405020304" pitchFamily="18" charset="-78"/>
                <a:cs typeface="Simplified Arabic" panose="02020603050405020304" pitchFamily="18" charset="-78"/>
              </a:rPr>
              <a:t>الحكمة</a:t>
            </a:r>
            <a:r>
              <a:rPr lang="ar-SA" sz="2400" b="1" dirty="0">
                <a:solidFill>
                  <a:schemeClr val="bg2"/>
                </a:solidFill>
                <a:latin typeface="Simplified Arabic" panose="02020603050405020304" pitchFamily="18" charset="-78"/>
                <a:cs typeface="Simplified Arabic" panose="02020603050405020304" pitchFamily="18" charset="-78"/>
              </a:rPr>
              <a:t>، وفي النهاية أفلح</a:t>
            </a:r>
            <a:endParaRPr lang="ar-EG" sz="2400" dirty="0">
              <a:solidFill>
                <a:schemeClr val="bg2"/>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28605047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par>
                          <p:cTn id="13" fill="hold">
                            <p:stCondLst>
                              <p:cond delay="2000"/>
                            </p:stCondLst>
                            <p:childTnLst>
                              <p:par>
                                <p:cTn id="14" presetID="21"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p:cNvSpPr/>
          <p:nvPr/>
        </p:nvSpPr>
        <p:spPr bwMode="auto">
          <a:xfrm>
            <a:off x="1475656" y="264837"/>
            <a:ext cx="6120680" cy="715891"/>
          </a:xfrm>
          <a:prstGeom prst="foldedCorner">
            <a:avLst/>
          </a:prstGeom>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3200" b="1" dirty="0">
                <a:solidFill>
                  <a:srgbClr val="002060"/>
                </a:solidFill>
                <a:latin typeface="Simplified Arabic" panose="02020603050405020304" pitchFamily="18" charset="-78"/>
                <a:cs typeface="Simplified Arabic" panose="02020603050405020304" pitchFamily="18" charset="-78"/>
              </a:rPr>
              <a:t>المفتاح الثاني: الطاقة التي هي وقود الحياة</a:t>
            </a:r>
            <a:endParaRPr kumimoji="0" lang="ar-EG" sz="32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5" name="Round Diagonal Corner Rectangle 4"/>
          <p:cNvSpPr/>
          <p:nvPr/>
        </p:nvSpPr>
        <p:spPr bwMode="auto">
          <a:xfrm>
            <a:off x="285406" y="3284984"/>
            <a:ext cx="8607074" cy="2376264"/>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ar-EG" sz="2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285406" y="3356992"/>
            <a:ext cx="8607074" cy="2308324"/>
          </a:xfrm>
          <a:prstGeom prst="rect">
            <a:avLst/>
          </a:prstGeom>
          <a:noFill/>
        </p:spPr>
        <p:txBody>
          <a:bodyPr wrap="square" rtlCol="1">
            <a:spAutoFit/>
          </a:bodyPr>
          <a:lstStyle/>
          <a:p>
            <a:pPr algn="justLow" rtl="1"/>
            <a:r>
              <a:rPr lang="ar-SA" sz="2400" b="1" dirty="0" smtClean="0">
                <a:solidFill>
                  <a:schemeClr val="bg2"/>
                </a:solidFill>
                <a:latin typeface="Simplified Arabic" panose="02020603050405020304" pitchFamily="18" charset="-78"/>
                <a:cs typeface="Simplified Arabic" panose="02020603050405020304" pitchFamily="18" charset="-78"/>
              </a:rPr>
              <a:t>العقل </a:t>
            </a:r>
            <a:r>
              <a:rPr lang="ar-SA" sz="2400" b="1" dirty="0">
                <a:solidFill>
                  <a:schemeClr val="bg2"/>
                </a:solidFill>
                <a:latin typeface="Simplified Arabic" panose="02020603050405020304" pitchFamily="18" charset="-78"/>
                <a:cs typeface="Simplified Arabic" panose="02020603050405020304" pitchFamily="18" charset="-78"/>
              </a:rPr>
              <a:t>السليم يلزمه الجسم السليم، ولا بد من رفع مستوى كليهما حتى نعيش حياة صحية سليمة. خير بداية هي أن نحدد لصوص الطاقة اللازمة لحياتنا نحن البشر، وأولها عملية الهضم ذاتها، والتي تتطلب من الدم € وسيلة نقل الطاقة لجميع الجسم- أن يتجه 80% منه للمعدة عند حشو الأخيرة بالطعام، وصلي الله وسلم على من قال جوعوا تصحوا. القلق النفسي هو اللص الثاني للطاقة، ما يسبب الشعور بالضعف، </a:t>
            </a:r>
            <a:r>
              <a:rPr lang="ar-EG" sz="2400" b="1" dirty="0" smtClean="0">
                <a:solidFill>
                  <a:schemeClr val="bg2"/>
                </a:solidFill>
                <a:latin typeface="Simplified Arabic" panose="02020603050405020304" pitchFamily="18" charset="-78"/>
                <a:cs typeface="Simplified Arabic" panose="02020603050405020304" pitchFamily="18" charset="-78"/>
              </a:rPr>
              <a:t> </a:t>
            </a:r>
            <a:br>
              <a:rPr lang="ar-EG" sz="2400" b="1" dirty="0" smtClean="0">
                <a:solidFill>
                  <a:schemeClr val="bg2"/>
                </a:solidFill>
                <a:latin typeface="Simplified Arabic" panose="02020603050405020304" pitchFamily="18" charset="-78"/>
                <a:cs typeface="Simplified Arabic" panose="02020603050405020304" pitchFamily="18" charset="-78"/>
              </a:rPr>
            </a:br>
            <a:r>
              <a:rPr lang="ar-EG" sz="2400" b="1" dirty="0" smtClean="0">
                <a:solidFill>
                  <a:schemeClr val="bg2"/>
                </a:solidFill>
                <a:latin typeface="Simplified Arabic" panose="02020603050405020304" pitchFamily="18" charset="-78"/>
                <a:cs typeface="Simplified Arabic" panose="02020603050405020304" pitchFamily="18" charset="-78"/>
              </a:rPr>
              <a:t> 		         </a:t>
            </a:r>
            <a:r>
              <a:rPr lang="ar-SA" sz="2400" b="1" dirty="0" smtClean="0">
                <a:solidFill>
                  <a:schemeClr val="bg2"/>
                </a:solidFill>
                <a:latin typeface="Simplified Arabic" panose="02020603050405020304" pitchFamily="18" charset="-78"/>
                <a:cs typeface="Simplified Arabic" panose="02020603050405020304" pitchFamily="18" charset="-78"/>
              </a:rPr>
              <a:t>والثالث </a:t>
            </a:r>
            <a:r>
              <a:rPr lang="ar-SA" sz="2400" b="1" dirty="0">
                <a:solidFill>
                  <a:schemeClr val="bg2"/>
                </a:solidFill>
                <a:latin typeface="Simplified Arabic" panose="02020603050405020304" pitchFamily="18" charset="-78"/>
                <a:cs typeface="Simplified Arabic" panose="02020603050405020304" pitchFamily="18" charset="-78"/>
              </a:rPr>
              <a:t>هو الإجهاد الزائد دون راحة</a:t>
            </a:r>
            <a:endParaRPr lang="ar-EG" sz="2400" dirty="0">
              <a:solidFill>
                <a:schemeClr val="bg2"/>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15162108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par>
                          <p:cTn id="13" fill="hold">
                            <p:stCondLst>
                              <p:cond delay="2000"/>
                            </p:stCondLst>
                            <p:childTnLst>
                              <p:par>
                                <p:cTn id="14" presetID="21"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p:cNvSpPr/>
          <p:nvPr/>
        </p:nvSpPr>
        <p:spPr bwMode="auto">
          <a:xfrm>
            <a:off x="1187624" y="264837"/>
            <a:ext cx="6696744" cy="715891"/>
          </a:xfrm>
          <a:prstGeom prst="foldedCorner">
            <a:avLst/>
          </a:prstGeom>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3200" b="1" dirty="0">
                <a:solidFill>
                  <a:srgbClr val="002060"/>
                </a:solidFill>
                <a:latin typeface="Simplified Arabic" panose="02020603050405020304" pitchFamily="18" charset="-78"/>
                <a:cs typeface="Simplified Arabic" panose="02020603050405020304" pitchFamily="18" charset="-78"/>
              </a:rPr>
              <a:t>المفتاح الثالث: المهارة والتي هي بستان الحكمة</a:t>
            </a:r>
            <a:endParaRPr kumimoji="0" lang="ar-EG" sz="32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5" name="Round Diagonal Corner Rectangle 4"/>
          <p:cNvSpPr/>
          <p:nvPr/>
        </p:nvSpPr>
        <p:spPr bwMode="auto">
          <a:xfrm>
            <a:off x="285406" y="3429000"/>
            <a:ext cx="8607074" cy="2232248"/>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ar-EG" sz="2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285406" y="3789040"/>
            <a:ext cx="8607074" cy="1569660"/>
          </a:xfrm>
          <a:prstGeom prst="rect">
            <a:avLst/>
          </a:prstGeom>
          <a:noFill/>
        </p:spPr>
        <p:txBody>
          <a:bodyPr wrap="square" rtlCol="1">
            <a:spAutoFit/>
          </a:bodyPr>
          <a:lstStyle/>
          <a:p>
            <a:pPr algn="justLow" rtl="1"/>
            <a:r>
              <a:rPr lang="ar-SA" sz="2400" b="1" dirty="0" smtClean="0">
                <a:solidFill>
                  <a:schemeClr val="bg2"/>
                </a:solidFill>
                <a:latin typeface="Simplified Arabic" panose="02020603050405020304" pitchFamily="18" charset="-78"/>
                <a:cs typeface="Simplified Arabic" panose="02020603050405020304" pitchFamily="18" charset="-78"/>
              </a:rPr>
              <a:t>جاء </a:t>
            </a:r>
            <a:r>
              <a:rPr lang="ar-SA" sz="2400" b="1" dirty="0">
                <a:solidFill>
                  <a:schemeClr val="bg2"/>
                </a:solidFill>
                <a:latin typeface="Simplified Arabic" panose="02020603050405020304" pitchFamily="18" charset="-78"/>
                <a:cs typeface="Simplified Arabic" panose="02020603050405020304" pitchFamily="18" charset="-78"/>
              </a:rPr>
              <a:t>في فاتورة إصلاح عطل بماكينة أن سعر المسمار التالف كان دولار واحد، وأن معرفة مكان هذا المسمار كلف 999 دولار. يظن البعض أن النجاح وليد الحظ والصدف فقط، وهؤلاء لن يعرفوا النجاح ولو نزل بساحتهم. المعرفة هي القوة، وبمقدار </a:t>
            </a:r>
            <a:r>
              <a:rPr lang="ar-EG" sz="2400" b="1" dirty="0" smtClean="0">
                <a:solidFill>
                  <a:schemeClr val="bg2"/>
                </a:solidFill>
                <a:latin typeface="Simplified Arabic" panose="02020603050405020304" pitchFamily="18" charset="-78"/>
                <a:cs typeface="Simplified Arabic" panose="02020603050405020304" pitchFamily="18" charset="-78"/>
              </a:rPr>
              <a:t> </a:t>
            </a:r>
            <a:br>
              <a:rPr lang="ar-EG" sz="2400" b="1" dirty="0" smtClean="0">
                <a:solidFill>
                  <a:schemeClr val="bg2"/>
                </a:solidFill>
                <a:latin typeface="Simplified Arabic" panose="02020603050405020304" pitchFamily="18" charset="-78"/>
                <a:cs typeface="Simplified Arabic" panose="02020603050405020304" pitchFamily="18" charset="-78"/>
              </a:rPr>
            </a:br>
            <a:r>
              <a:rPr lang="ar-EG" sz="2400" b="1" dirty="0" smtClean="0">
                <a:solidFill>
                  <a:schemeClr val="bg2"/>
                </a:solidFill>
                <a:latin typeface="Simplified Arabic" panose="02020603050405020304" pitchFamily="18" charset="-78"/>
                <a:cs typeface="Simplified Arabic" panose="02020603050405020304" pitchFamily="18" charset="-78"/>
              </a:rPr>
              <a:t>                </a:t>
            </a:r>
            <a:r>
              <a:rPr lang="ar-SA" sz="2400" b="1" dirty="0" smtClean="0">
                <a:solidFill>
                  <a:schemeClr val="bg2"/>
                </a:solidFill>
                <a:latin typeface="Simplified Arabic" panose="02020603050405020304" pitchFamily="18" charset="-78"/>
                <a:cs typeface="Simplified Arabic" panose="02020603050405020304" pitchFamily="18" charset="-78"/>
              </a:rPr>
              <a:t>ما </a:t>
            </a:r>
            <a:r>
              <a:rPr lang="ar-SA" sz="2400" b="1" dirty="0">
                <a:solidFill>
                  <a:schemeClr val="bg2"/>
                </a:solidFill>
                <a:latin typeface="Simplified Arabic" panose="02020603050405020304" pitchFamily="18" charset="-78"/>
                <a:cs typeface="Simplified Arabic" panose="02020603050405020304" pitchFamily="18" charset="-78"/>
              </a:rPr>
              <a:t>لديك من المعرفة تكون قوياً ومبدعًا ومن ثم ناجحًا.</a:t>
            </a:r>
            <a:endParaRPr lang="ar-EG" sz="2400" dirty="0">
              <a:solidFill>
                <a:schemeClr val="bg2"/>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31081116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par>
                          <p:cTn id="13" fill="hold">
                            <p:stCondLst>
                              <p:cond delay="2000"/>
                            </p:stCondLst>
                            <p:childTnLst>
                              <p:par>
                                <p:cTn id="14" presetID="21"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p:cNvSpPr/>
          <p:nvPr/>
        </p:nvSpPr>
        <p:spPr bwMode="auto">
          <a:xfrm>
            <a:off x="827584" y="264837"/>
            <a:ext cx="7416824" cy="715891"/>
          </a:xfrm>
          <a:prstGeom prst="foldedCorner">
            <a:avLst/>
          </a:prstGeom>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3200" b="1" dirty="0">
                <a:solidFill>
                  <a:srgbClr val="002060"/>
                </a:solidFill>
                <a:latin typeface="Simplified Arabic" panose="02020603050405020304" pitchFamily="18" charset="-78"/>
                <a:cs typeface="Simplified Arabic" panose="02020603050405020304" pitchFamily="18" charset="-78"/>
              </a:rPr>
              <a:t>المفتاح الرابع: التصور (التخيل) هو طريقك إلى النجاح</a:t>
            </a:r>
            <a:endParaRPr kumimoji="0" lang="ar-EG" sz="32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5" name="Round Diagonal Corner Rectangle 4"/>
          <p:cNvSpPr/>
          <p:nvPr/>
        </p:nvSpPr>
        <p:spPr bwMode="auto">
          <a:xfrm>
            <a:off x="285406" y="3429000"/>
            <a:ext cx="8607074" cy="2376264"/>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ar-EG" sz="2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285406" y="3429000"/>
            <a:ext cx="8607074" cy="2308324"/>
          </a:xfrm>
          <a:prstGeom prst="rect">
            <a:avLst/>
          </a:prstGeom>
          <a:noFill/>
        </p:spPr>
        <p:txBody>
          <a:bodyPr wrap="square" rtlCol="1">
            <a:spAutoFit/>
          </a:bodyPr>
          <a:lstStyle/>
          <a:p>
            <a:pPr algn="justLow" rtl="1"/>
            <a:r>
              <a:rPr lang="ar-SA" sz="2400" b="1" dirty="0" smtClean="0">
                <a:solidFill>
                  <a:schemeClr val="bg2"/>
                </a:solidFill>
                <a:latin typeface="Simplified Arabic" panose="02020603050405020304" pitchFamily="18" charset="-78"/>
                <a:cs typeface="Simplified Arabic" panose="02020603050405020304" pitchFamily="18" charset="-78"/>
              </a:rPr>
              <a:t>إنجازات </a:t>
            </a:r>
            <a:r>
              <a:rPr lang="ar-SA" sz="2400" b="1" dirty="0">
                <a:solidFill>
                  <a:schemeClr val="bg2"/>
                </a:solidFill>
                <a:latin typeface="Simplified Arabic" panose="02020603050405020304" pitchFamily="18" charset="-78"/>
                <a:cs typeface="Simplified Arabic" panose="02020603050405020304" pitchFamily="18" charset="-78"/>
              </a:rPr>
              <a:t>ونجاحات اليوم هي أحلام وتخيلات الأمس، فالتخيل بداية الابتكار، وهو أهم من المعرفة ذاتها، وهو الذي يشكل عالمنا الذي نعيش فيه. الكثير من الأحلام كانت محط سخرية العالم قبل تحققها، مثل حلم فريد سميث مؤسس فيدرال اكسبريس، وحلم والت ديزني الذي أفلسه ست مرات حتى تحقق. يحدث كل شيء داخل العقل أولاً، لذا عندما ترى نفسك ناجحاً قادرًا على تحقيق أهدافك مؤمنًا بذلك في قلبك، كل هذا سيخلق </a:t>
            </a:r>
            <a:r>
              <a:rPr lang="ar-EG" sz="2400" b="1" dirty="0" smtClean="0">
                <a:solidFill>
                  <a:schemeClr val="bg2"/>
                </a:solidFill>
                <a:latin typeface="Simplified Arabic" panose="02020603050405020304" pitchFamily="18" charset="-78"/>
                <a:cs typeface="Simplified Arabic" panose="02020603050405020304" pitchFamily="18" charset="-78"/>
              </a:rPr>
              <a:t> </a:t>
            </a:r>
            <a:br>
              <a:rPr lang="ar-EG" sz="2400" b="1" dirty="0" smtClean="0">
                <a:solidFill>
                  <a:schemeClr val="bg2"/>
                </a:solidFill>
                <a:latin typeface="Simplified Arabic" panose="02020603050405020304" pitchFamily="18" charset="-78"/>
                <a:cs typeface="Simplified Arabic" panose="02020603050405020304" pitchFamily="18" charset="-78"/>
              </a:rPr>
            </a:br>
            <a:r>
              <a:rPr lang="ar-EG" sz="2400" b="1" dirty="0" smtClean="0">
                <a:solidFill>
                  <a:schemeClr val="bg2"/>
                </a:solidFill>
                <a:latin typeface="Simplified Arabic" panose="02020603050405020304" pitchFamily="18" charset="-78"/>
                <a:cs typeface="Simplified Arabic" panose="02020603050405020304" pitchFamily="18" charset="-78"/>
              </a:rPr>
              <a:t> 			</a:t>
            </a:r>
            <a:r>
              <a:rPr lang="ar-SA" sz="2400" b="1" dirty="0" smtClean="0">
                <a:solidFill>
                  <a:schemeClr val="bg2"/>
                </a:solidFill>
                <a:latin typeface="Simplified Arabic" panose="02020603050405020304" pitchFamily="18" charset="-78"/>
                <a:cs typeface="Simplified Arabic" panose="02020603050405020304" pitchFamily="18" charset="-78"/>
              </a:rPr>
              <a:t>قوة </a:t>
            </a:r>
            <a:r>
              <a:rPr lang="ar-SA" sz="2400" b="1" dirty="0">
                <a:solidFill>
                  <a:schemeClr val="bg2"/>
                </a:solidFill>
                <a:latin typeface="Simplified Arabic" panose="02020603050405020304" pitchFamily="18" charset="-78"/>
                <a:cs typeface="Simplified Arabic" panose="02020603050405020304" pitchFamily="18" charset="-78"/>
              </a:rPr>
              <a:t>ذاتية داخلية تحقق هذا الحلم</a:t>
            </a:r>
            <a:endParaRPr lang="ar-EG" sz="2400" dirty="0">
              <a:solidFill>
                <a:schemeClr val="bg2"/>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28522212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par>
                          <p:cTn id="13" fill="hold">
                            <p:stCondLst>
                              <p:cond delay="2000"/>
                            </p:stCondLst>
                            <p:childTnLst>
                              <p:par>
                                <p:cTn id="14" presetID="21"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p:cNvSpPr/>
          <p:nvPr/>
        </p:nvSpPr>
        <p:spPr bwMode="auto">
          <a:xfrm>
            <a:off x="179512" y="264837"/>
            <a:ext cx="8712968" cy="715891"/>
          </a:xfrm>
          <a:prstGeom prst="foldedCorner">
            <a:avLst/>
          </a:prstGeom>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3200" b="1" dirty="0">
                <a:solidFill>
                  <a:srgbClr val="002060"/>
                </a:solidFill>
                <a:latin typeface="Simplified Arabic" panose="02020603050405020304" pitchFamily="18" charset="-78"/>
                <a:cs typeface="Simplified Arabic" panose="02020603050405020304" pitchFamily="18" charset="-78"/>
              </a:rPr>
              <a:t>المفتاح الخامس: الفعل (تطبيق ما تعلمته) هو الطريق إلى القوة</a:t>
            </a:r>
            <a:endParaRPr kumimoji="0" lang="ar-EG" sz="32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5" name="Round Diagonal Corner Rectangle 4"/>
          <p:cNvSpPr/>
          <p:nvPr/>
        </p:nvSpPr>
        <p:spPr bwMode="auto">
          <a:xfrm>
            <a:off x="285406" y="3429000"/>
            <a:ext cx="8607074" cy="2376264"/>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ar-EG" sz="2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285406" y="3429000"/>
            <a:ext cx="8607074" cy="2308324"/>
          </a:xfrm>
          <a:prstGeom prst="rect">
            <a:avLst/>
          </a:prstGeom>
          <a:noFill/>
        </p:spPr>
        <p:txBody>
          <a:bodyPr wrap="square" rtlCol="1">
            <a:spAutoFit/>
          </a:bodyPr>
          <a:lstStyle/>
          <a:p>
            <a:pPr algn="justLow" rtl="1"/>
            <a:r>
              <a:rPr lang="ar-SA" sz="2400" b="1" dirty="0" smtClean="0">
                <a:solidFill>
                  <a:schemeClr val="bg2"/>
                </a:solidFill>
                <a:latin typeface="Simplified Arabic" panose="02020603050405020304" pitchFamily="18" charset="-78"/>
                <a:cs typeface="Simplified Arabic" panose="02020603050405020304" pitchFamily="18" charset="-78"/>
              </a:rPr>
              <a:t>المعرفة </a:t>
            </a:r>
            <a:r>
              <a:rPr lang="ar-SA" sz="2400" b="1" dirty="0">
                <a:solidFill>
                  <a:schemeClr val="bg2"/>
                </a:solidFill>
                <a:latin typeface="Simplified Arabic" panose="02020603050405020304" pitchFamily="18" charset="-78"/>
                <a:cs typeface="Simplified Arabic" panose="02020603050405020304" pitchFamily="18" charset="-78"/>
              </a:rPr>
              <a:t>وحدها لا تكفي، فلا بد وأن يصاحبها التطبيق العملي، والاستعداد وحده لا يكفي، فلا بد من العمل. بل إن المعرفة بدون التنفيذ يمكنها أن تؤدي إلى الفشل والإحباط. الحكمة هي أن تعرف ما الذي تفعله، والمهارة أن تعرف كيف تفعله، والنجاح هو أن تفعله! يتذكر الإنسان العادي 10% أو أقل مما يسمعه، و25% مما يراه، و90% من الذي يفعله. ينصحنا أصحاب النجاح دوماً أنه ما دمنا مقتنعين بالفكرة التي </a:t>
            </a:r>
            <a:r>
              <a:rPr lang="ar-EG" sz="2400" b="1" dirty="0" smtClean="0">
                <a:solidFill>
                  <a:schemeClr val="bg2"/>
                </a:solidFill>
                <a:latin typeface="Simplified Arabic" panose="02020603050405020304" pitchFamily="18" charset="-78"/>
                <a:cs typeface="Simplified Arabic" panose="02020603050405020304" pitchFamily="18" charset="-78"/>
              </a:rPr>
              <a:t> </a:t>
            </a:r>
            <a:br>
              <a:rPr lang="ar-EG" sz="2400" b="1" dirty="0" smtClean="0">
                <a:solidFill>
                  <a:schemeClr val="bg2"/>
                </a:solidFill>
                <a:latin typeface="Simplified Arabic" panose="02020603050405020304" pitchFamily="18" charset="-78"/>
                <a:cs typeface="Simplified Arabic" panose="02020603050405020304" pitchFamily="18" charset="-78"/>
              </a:rPr>
            </a:br>
            <a:r>
              <a:rPr lang="ar-EG" sz="2400" b="1" dirty="0" smtClean="0">
                <a:solidFill>
                  <a:schemeClr val="bg2"/>
                </a:solidFill>
                <a:latin typeface="Simplified Arabic" panose="02020603050405020304" pitchFamily="18" charset="-78"/>
                <a:cs typeface="Simplified Arabic" panose="02020603050405020304" pitchFamily="18" charset="-78"/>
              </a:rPr>
              <a:t> 		     </a:t>
            </a:r>
            <a:r>
              <a:rPr lang="ar-SA" sz="2400" b="1" dirty="0" smtClean="0">
                <a:solidFill>
                  <a:schemeClr val="bg2"/>
                </a:solidFill>
                <a:latin typeface="Simplified Arabic" panose="02020603050405020304" pitchFamily="18" charset="-78"/>
                <a:cs typeface="Simplified Arabic" panose="02020603050405020304" pitchFamily="18" charset="-78"/>
              </a:rPr>
              <a:t>في </a:t>
            </a:r>
            <a:r>
              <a:rPr lang="ar-SA" sz="2400" b="1" dirty="0">
                <a:solidFill>
                  <a:schemeClr val="bg2"/>
                </a:solidFill>
                <a:latin typeface="Simplified Arabic" panose="02020603050405020304" pitchFamily="18" charset="-78"/>
                <a:cs typeface="Simplified Arabic" panose="02020603050405020304" pitchFamily="18" charset="-78"/>
              </a:rPr>
              <a:t>أذهاننا، فيجب أن ننفذها على الفور.</a:t>
            </a:r>
            <a:endParaRPr lang="ar-EG" sz="2400" dirty="0">
              <a:solidFill>
                <a:schemeClr val="bg2"/>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29218276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par>
                          <p:cTn id="13" fill="hold">
                            <p:stCondLst>
                              <p:cond delay="2000"/>
                            </p:stCondLst>
                            <p:childTnLst>
                              <p:par>
                                <p:cTn id="14" presetID="21"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p:cNvSpPr/>
          <p:nvPr/>
        </p:nvSpPr>
        <p:spPr bwMode="auto">
          <a:xfrm>
            <a:off x="1259632" y="264837"/>
            <a:ext cx="6552728" cy="715891"/>
          </a:xfrm>
          <a:prstGeom prst="foldedCorner">
            <a:avLst/>
          </a:prstGeom>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3200" b="1" dirty="0">
                <a:solidFill>
                  <a:srgbClr val="002060"/>
                </a:solidFill>
                <a:latin typeface="Simplified Arabic" panose="02020603050405020304" pitchFamily="18" charset="-78"/>
                <a:cs typeface="Simplified Arabic" panose="02020603050405020304" pitchFamily="18" charset="-78"/>
              </a:rPr>
              <a:t>المفتاح السادس: التوقع هو الطريق إلى الواقع</a:t>
            </a:r>
            <a:endParaRPr kumimoji="0" lang="ar-EG" sz="32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5" name="Round Diagonal Corner Rectangle 4"/>
          <p:cNvSpPr/>
          <p:nvPr/>
        </p:nvSpPr>
        <p:spPr bwMode="auto">
          <a:xfrm>
            <a:off x="285406" y="3429000"/>
            <a:ext cx="8607074" cy="2376264"/>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ar-EG" sz="2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285406" y="3956863"/>
            <a:ext cx="8607074" cy="1200329"/>
          </a:xfrm>
          <a:prstGeom prst="rect">
            <a:avLst/>
          </a:prstGeom>
          <a:noFill/>
        </p:spPr>
        <p:txBody>
          <a:bodyPr wrap="square" rtlCol="1">
            <a:spAutoFit/>
          </a:bodyPr>
          <a:lstStyle/>
          <a:p>
            <a:pPr algn="justLow" rtl="1"/>
            <a:r>
              <a:rPr lang="ar-SA" sz="2400" b="1" dirty="0" smtClean="0">
                <a:solidFill>
                  <a:schemeClr val="bg2"/>
                </a:solidFill>
                <a:latin typeface="Simplified Arabic" panose="02020603050405020304" pitchFamily="18" charset="-78"/>
                <a:cs typeface="Simplified Arabic" panose="02020603050405020304" pitchFamily="18" charset="-78"/>
              </a:rPr>
              <a:t>نحن </a:t>
            </a:r>
            <a:r>
              <a:rPr lang="ar-SA" sz="2400" b="1" dirty="0">
                <a:solidFill>
                  <a:schemeClr val="bg2"/>
                </a:solidFill>
                <a:latin typeface="Simplified Arabic" panose="02020603050405020304" pitchFamily="18" charset="-78"/>
                <a:cs typeface="Simplified Arabic" panose="02020603050405020304" pitchFamily="18" charset="-78"/>
              </a:rPr>
              <a:t>اليوم حيث أحضرتنا أفكارنا، وسنكون غدًا حيث تأخذنا. ما أنت عليه اليوم هو نتيجة كل أفكارك. كل ما تتوقعه بثقة تامة سيحدث في حياتك فعلاً. سافر الدكتور خارج </a:t>
            </a:r>
            <a:r>
              <a:rPr lang="ar-EG" sz="2400" b="1" dirty="0" smtClean="0">
                <a:solidFill>
                  <a:schemeClr val="bg2"/>
                </a:solidFill>
                <a:latin typeface="Simplified Arabic" panose="02020603050405020304" pitchFamily="18" charset="-78"/>
                <a:cs typeface="Simplified Arabic" panose="02020603050405020304" pitchFamily="18" charset="-78"/>
              </a:rPr>
              <a:t> </a:t>
            </a:r>
            <a:br>
              <a:rPr lang="ar-EG" sz="2400" b="1" dirty="0" smtClean="0">
                <a:solidFill>
                  <a:schemeClr val="bg2"/>
                </a:solidFill>
                <a:latin typeface="Simplified Arabic" panose="02020603050405020304" pitchFamily="18" charset="-78"/>
                <a:cs typeface="Simplified Arabic" panose="02020603050405020304" pitchFamily="18" charset="-78"/>
              </a:rPr>
            </a:br>
            <a:r>
              <a:rPr lang="ar-EG" sz="2400" b="1" dirty="0" smtClean="0">
                <a:solidFill>
                  <a:schemeClr val="bg2"/>
                </a:solidFill>
                <a:latin typeface="Simplified Arabic" panose="02020603050405020304" pitchFamily="18" charset="-78"/>
                <a:cs typeface="Simplified Arabic" panose="02020603050405020304" pitchFamily="18" charset="-78"/>
              </a:rPr>
              <a:t>    </a:t>
            </a:r>
            <a:r>
              <a:rPr lang="ar-SA" sz="2400" b="1" dirty="0" smtClean="0">
                <a:solidFill>
                  <a:schemeClr val="bg2"/>
                </a:solidFill>
                <a:latin typeface="Simplified Arabic" panose="02020603050405020304" pitchFamily="18" charset="-78"/>
                <a:cs typeface="Simplified Arabic" panose="02020603050405020304" pitchFamily="18" charset="-78"/>
              </a:rPr>
              <a:t>البلاد </a:t>
            </a:r>
            <a:r>
              <a:rPr lang="ar-SA" sz="2400" b="1" dirty="0">
                <a:solidFill>
                  <a:schemeClr val="bg2"/>
                </a:solidFill>
                <a:latin typeface="Simplified Arabic" panose="02020603050405020304" pitchFamily="18" charset="-78"/>
                <a:cs typeface="Simplified Arabic" panose="02020603050405020304" pitchFamily="18" charset="-78"/>
              </a:rPr>
              <a:t>ومعه عائلته، وفي خلفية عقله راودته فكرة سلبية أن بيته سيتم سرقته</a:t>
            </a:r>
            <a:endParaRPr lang="ar-EG" sz="2400" dirty="0">
              <a:solidFill>
                <a:schemeClr val="bg2"/>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72331448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par>
                          <p:cTn id="13" fill="hold">
                            <p:stCondLst>
                              <p:cond delay="2000"/>
                            </p:stCondLst>
                            <p:childTnLst>
                              <p:par>
                                <p:cTn id="14" presetID="21"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p:cNvSpPr/>
          <p:nvPr/>
        </p:nvSpPr>
        <p:spPr bwMode="auto">
          <a:xfrm>
            <a:off x="2123728" y="264837"/>
            <a:ext cx="4824536" cy="715891"/>
          </a:xfrm>
          <a:prstGeom prst="foldedCorner">
            <a:avLst/>
          </a:prstGeom>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3200" b="1" dirty="0">
                <a:solidFill>
                  <a:srgbClr val="002060"/>
                </a:solidFill>
                <a:latin typeface="Simplified Arabic" panose="02020603050405020304" pitchFamily="18" charset="-78"/>
                <a:cs typeface="Simplified Arabic" panose="02020603050405020304" pitchFamily="18" charset="-78"/>
              </a:rPr>
              <a:t>المفتاح السابع: الالتزام</a:t>
            </a:r>
            <a:endParaRPr kumimoji="0" lang="ar-EG" sz="32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5" name="Round Diagonal Corner Rectangle 4"/>
          <p:cNvSpPr/>
          <p:nvPr/>
        </p:nvSpPr>
        <p:spPr bwMode="auto">
          <a:xfrm>
            <a:off x="285406" y="3429000"/>
            <a:ext cx="8607074" cy="2376264"/>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ar-EG" sz="2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285406" y="3429000"/>
            <a:ext cx="8607074" cy="2308324"/>
          </a:xfrm>
          <a:prstGeom prst="rect">
            <a:avLst/>
          </a:prstGeom>
          <a:noFill/>
        </p:spPr>
        <p:txBody>
          <a:bodyPr wrap="square" rtlCol="1">
            <a:spAutoFit/>
          </a:bodyPr>
          <a:lstStyle/>
          <a:p>
            <a:pPr algn="justLow" rtl="1"/>
            <a:r>
              <a:rPr lang="ar-SA" sz="2400" b="1" dirty="0" smtClean="0">
                <a:solidFill>
                  <a:schemeClr val="bg2"/>
                </a:solidFill>
                <a:latin typeface="Simplified Arabic" panose="02020603050405020304" pitchFamily="18" charset="-78"/>
                <a:cs typeface="Simplified Arabic" panose="02020603050405020304" pitchFamily="18" charset="-78"/>
              </a:rPr>
              <a:t>يفشل </a:t>
            </a:r>
            <a:r>
              <a:rPr lang="ar-SA" sz="2400" b="1" dirty="0">
                <a:solidFill>
                  <a:schemeClr val="bg2"/>
                </a:solidFill>
                <a:latin typeface="Simplified Arabic" panose="02020603050405020304" pitchFamily="18" charset="-78"/>
                <a:cs typeface="Simplified Arabic" panose="02020603050405020304" pitchFamily="18" charset="-78"/>
              </a:rPr>
              <a:t>الناس في بعض الأحيان، ليس ذلك بسبب نقص في القدرات لديهم، بل لنقص في الالتزام. من يظن نفسه فاشلاً بسبب بضعة صعاب داعبته عليه أن ينظر إلى توماس إديسون الذي حاول عشرة آلاف مرة قبل أن يخترع المصباح الكهربي، وهناك قصة الشاب الذي أرسل أكثر من ألفي رسالة طلب توظيف فلم تقبله شركة واحدة، ولم ييأس فأعاد الكرة في ألفي رسالة أخرىـ ولم يصله أي رد، حتى جاءه في يوم عرض توظيف من مصلحة البريد ذاتها، التي أعجبها التزامه وعدم يأسه</a:t>
            </a:r>
            <a:endParaRPr lang="ar-EG" sz="2400" dirty="0">
              <a:solidFill>
                <a:schemeClr val="bg2"/>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62147856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par>
                          <p:cTn id="13" fill="hold">
                            <p:stCondLst>
                              <p:cond delay="2000"/>
                            </p:stCondLst>
                            <p:childTnLst>
                              <p:par>
                                <p:cTn id="14" presetID="21"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a:xfrm>
            <a:off x="2174304" y="116633"/>
            <a:ext cx="6934200" cy="715963"/>
          </a:xfrm>
          <a:prstGeom prst="rect">
            <a:avLst/>
          </a:prstGeom>
        </p:spPr>
        <p:style>
          <a:lnRef idx="2">
            <a:schemeClr val="accent2"/>
          </a:lnRef>
          <a:fillRef idx="1">
            <a:schemeClr val="lt1"/>
          </a:fillRef>
          <a:effectRef idx="0">
            <a:schemeClr val="accent2"/>
          </a:effectRef>
          <a:fontRef idx="minor">
            <a:schemeClr val="dk1"/>
          </a:fontRef>
        </p:style>
        <p:txBody>
          <a:bodyPr vert="horz" lIns="91430" tIns="45715" rIns="91430" bIns="45715" rtlCol="0" anchor="ctr">
            <a:normAutofit fontScale="92500" lnSpcReduction="10000"/>
          </a:bodyPr>
          <a:lstStyle>
            <a:lvl1pPr algn="ctr" defTabSz="1007943" rtl="0" eaLnBrk="1" latinLnBrk="0" hangingPunct="1">
              <a:spcBef>
                <a:spcPct val="0"/>
              </a:spcBef>
              <a:buNone/>
              <a:defRPr sz="4900" kern="1200">
                <a:solidFill>
                  <a:schemeClr val="tx1"/>
                </a:solidFill>
                <a:latin typeface="+mj-lt"/>
                <a:ea typeface="+mj-ea"/>
                <a:cs typeface="+mj-cs"/>
              </a:defRPr>
            </a:lvl1pPr>
          </a:lstStyle>
          <a:p>
            <a:pPr algn="r"/>
            <a:r>
              <a:rPr lang="ar-EG" b="1" dirty="0" smtClean="0">
                <a:solidFill>
                  <a:schemeClr val="accent2">
                    <a:lumMod val="50000"/>
                  </a:schemeClr>
                </a:solidFill>
              </a:rPr>
              <a:t>الهدف العام للبرنامج التدريبي </a:t>
            </a:r>
            <a:endParaRPr lang="en-US" b="1" dirty="0">
              <a:solidFill>
                <a:schemeClr val="accent2">
                  <a:lumMod val="50000"/>
                </a:schemeClr>
              </a:solidFill>
            </a:endParaRPr>
          </a:p>
        </p:txBody>
      </p:sp>
      <p:sp>
        <p:nvSpPr>
          <p:cNvPr id="14" name="Folded Corner 13"/>
          <p:cNvSpPr/>
          <p:nvPr/>
        </p:nvSpPr>
        <p:spPr bwMode="auto">
          <a:xfrm>
            <a:off x="2483768" y="2204120"/>
            <a:ext cx="6300192" cy="1789286"/>
          </a:xfrm>
          <a:prstGeom prst="foldedCorner">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0" tIns="45715" rIns="91430" bIns="45715" numCol="1" rtlCol="1" anchor="ctr" anchorCtr="0" compatLnSpc="1">
            <a:prstTxWarp prst="textNoShape">
              <a:avLst/>
            </a:prstTxWarp>
          </a:bodyPr>
          <a:lstStyle/>
          <a:p>
            <a:pPr algn="ctr" defTabSz="914305"/>
            <a:endParaRPr lang="ar-EG" sz="2400" dirty="0">
              <a:latin typeface="Arial" charset="0"/>
            </a:endParaRPr>
          </a:p>
        </p:txBody>
      </p:sp>
      <p:sp>
        <p:nvSpPr>
          <p:cNvPr id="16" name="Rectangle 15"/>
          <p:cNvSpPr/>
          <p:nvPr/>
        </p:nvSpPr>
        <p:spPr>
          <a:xfrm>
            <a:off x="2483769" y="2276872"/>
            <a:ext cx="6156176" cy="1631206"/>
          </a:xfrm>
          <a:prstGeom prst="rect">
            <a:avLst/>
          </a:prstGeom>
        </p:spPr>
        <p:txBody>
          <a:bodyPr wrap="square" lIns="91430" tIns="45715" rIns="91430" bIns="45715">
            <a:spAutoFit/>
          </a:bodyPr>
          <a:lstStyle/>
          <a:p>
            <a:pPr rtl="1"/>
            <a:r>
              <a:rPr lang="ar-SA" sz="2500" b="1" dirty="0">
                <a:solidFill>
                  <a:schemeClr val="accent2">
                    <a:lumMod val="50000"/>
                  </a:schemeClr>
                </a:solidFill>
              </a:rPr>
              <a:t>تهدف الدورة لتدريب المشاركين على تحقيق أهدافهم المهنية وتنمية قدراتهم العقلية لزيادة فرصة النجاح والمزيد من تحويل الإمكانيات الى خطوات عملاقة من أجل الارتقاء بنوعية الحياة الوظيفية </a:t>
            </a:r>
            <a:endParaRPr lang="ar-EG" sz="2500" b="1" dirty="0">
              <a:solidFill>
                <a:schemeClr val="accent2">
                  <a:lumMod val="50000"/>
                </a:schemeClr>
              </a:solidFill>
            </a:endParaRPr>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15507" y="3789040"/>
            <a:ext cx="1936519" cy="2115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670993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p:cNvSpPr/>
          <p:nvPr/>
        </p:nvSpPr>
        <p:spPr bwMode="auto">
          <a:xfrm>
            <a:off x="1979712" y="264837"/>
            <a:ext cx="5112568" cy="715891"/>
          </a:xfrm>
          <a:prstGeom prst="foldedCorner">
            <a:avLst/>
          </a:prstGeom>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3200" b="1" dirty="0">
                <a:solidFill>
                  <a:srgbClr val="002060"/>
                </a:solidFill>
                <a:latin typeface="Simplified Arabic" panose="02020603050405020304" pitchFamily="18" charset="-78"/>
                <a:cs typeface="Simplified Arabic" panose="02020603050405020304" pitchFamily="18" charset="-78"/>
              </a:rPr>
              <a:t>المفتاح الثامن: المرونة وقوة الليونة</a:t>
            </a:r>
            <a:endParaRPr kumimoji="0" lang="ar-EG" sz="32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5" name="Round Diagonal Corner Rectangle 4"/>
          <p:cNvSpPr/>
          <p:nvPr/>
        </p:nvSpPr>
        <p:spPr bwMode="auto">
          <a:xfrm>
            <a:off x="285406" y="3429000"/>
            <a:ext cx="8607074" cy="2376264"/>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ar-EG" sz="2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285406" y="4005064"/>
            <a:ext cx="8607074" cy="1200329"/>
          </a:xfrm>
          <a:prstGeom prst="rect">
            <a:avLst/>
          </a:prstGeom>
          <a:noFill/>
        </p:spPr>
        <p:txBody>
          <a:bodyPr wrap="square" rtlCol="1">
            <a:spAutoFit/>
          </a:bodyPr>
          <a:lstStyle/>
          <a:p>
            <a:pPr algn="justLow" rtl="1"/>
            <a:r>
              <a:rPr lang="ar-SA" sz="2400" b="1" dirty="0" smtClean="0">
                <a:solidFill>
                  <a:schemeClr val="bg2"/>
                </a:solidFill>
                <a:latin typeface="Simplified Arabic" panose="02020603050405020304" pitchFamily="18" charset="-78"/>
                <a:cs typeface="Simplified Arabic" panose="02020603050405020304" pitchFamily="18" charset="-78"/>
              </a:rPr>
              <a:t>كل </a:t>
            </a:r>
            <a:r>
              <a:rPr lang="ar-SA" sz="2400" b="1" dirty="0">
                <a:solidFill>
                  <a:schemeClr val="bg2"/>
                </a:solidFill>
                <a:latin typeface="Simplified Arabic" panose="02020603050405020304" pitchFamily="18" charset="-78"/>
                <a:cs typeface="Simplified Arabic" panose="02020603050405020304" pitchFamily="18" charset="-78"/>
              </a:rPr>
              <a:t>ما سبق ذكره جميل، لكن لابد من تفكر وتدبر، فتكرار ذات المحاولات غير المجدية التي لا تؤدي إلى النجاح لن يغير من النتيجة مهما تعددت هذه المحاولات. لم تستطع </a:t>
            </a:r>
            <a:r>
              <a:rPr lang="ar-EG" sz="2400" b="1" dirty="0" smtClean="0">
                <a:solidFill>
                  <a:schemeClr val="bg2"/>
                </a:solidFill>
                <a:latin typeface="Simplified Arabic" panose="02020603050405020304" pitchFamily="18" charset="-78"/>
                <a:cs typeface="Simplified Arabic" panose="02020603050405020304" pitchFamily="18" charset="-78"/>
              </a:rPr>
              <a:t>  </a:t>
            </a:r>
            <a:br>
              <a:rPr lang="ar-EG" sz="2400" b="1" dirty="0" smtClean="0">
                <a:solidFill>
                  <a:schemeClr val="bg2"/>
                </a:solidFill>
                <a:latin typeface="Simplified Arabic" panose="02020603050405020304" pitchFamily="18" charset="-78"/>
                <a:cs typeface="Simplified Arabic" panose="02020603050405020304" pitchFamily="18" charset="-78"/>
              </a:rPr>
            </a:br>
            <a:r>
              <a:rPr lang="ar-EG" sz="2400" b="1" dirty="0" smtClean="0">
                <a:solidFill>
                  <a:schemeClr val="bg2"/>
                </a:solidFill>
                <a:latin typeface="Simplified Arabic" panose="02020603050405020304" pitchFamily="18" charset="-78"/>
                <a:cs typeface="Simplified Arabic" panose="02020603050405020304" pitchFamily="18" charset="-78"/>
              </a:rPr>
              <a:t> 		     </a:t>
            </a:r>
            <a:r>
              <a:rPr lang="ar-SA" sz="2400" b="1" dirty="0" smtClean="0">
                <a:solidFill>
                  <a:schemeClr val="bg2"/>
                </a:solidFill>
                <a:latin typeface="Simplified Arabic" panose="02020603050405020304" pitchFamily="18" charset="-78"/>
                <a:cs typeface="Simplified Arabic" panose="02020603050405020304" pitchFamily="18" charset="-78"/>
              </a:rPr>
              <a:t>الديناصورات </a:t>
            </a:r>
            <a:r>
              <a:rPr lang="ar-SA" sz="2400" b="1" dirty="0">
                <a:solidFill>
                  <a:schemeClr val="bg2"/>
                </a:solidFill>
                <a:latin typeface="Simplified Arabic" panose="02020603050405020304" pitchFamily="18" charset="-78"/>
                <a:cs typeface="Simplified Arabic" panose="02020603050405020304" pitchFamily="18" charset="-78"/>
              </a:rPr>
              <a:t>التأقلم مع تغيرات البيئة </a:t>
            </a:r>
            <a:endParaRPr lang="ar-EG" sz="2400" dirty="0">
              <a:solidFill>
                <a:schemeClr val="bg2"/>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79040318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par>
                          <p:cTn id="13" fill="hold">
                            <p:stCondLst>
                              <p:cond delay="2000"/>
                            </p:stCondLst>
                            <p:childTnLst>
                              <p:par>
                                <p:cTn id="14" presetID="21"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p:cNvSpPr/>
          <p:nvPr/>
        </p:nvSpPr>
        <p:spPr bwMode="auto">
          <a:xfrm>
            <a:off x="1979712" y="264837"/>
            <a:ext cx="5112568" cy="715891"/>
          </a:xfrm>
          <a:prstGeom prst="foldedCorner">
            <a:avLst/>
          </a:prstGeom>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3200" b="1" dirty="0">
                <a:solidFill>
                  <a:srgbClr val="002060"/>
                </a:solidFill>
                <a:latin typeface="Simplified Arabic" panose="02020603050405020304" pitchFamily="18" charset="-78"/>
                <a:cs typeface="Simplified Arabic" panose="02020603050405020304" pitchFamily="18" charset="-78"/>
              </a:rPr>
              <a:t>المفتاح التاسع: الصبر</a:t>
            </a:r>
            <a:endParaRPr kumimoji="0" lang="ar-EG" sz="32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5" name="Round Diagonal Corner Rectangle 4"/>
          <p:cNvSpPr/>
          <p:nvPr/>
        </p:nvSpPr>
        <p:spPr bwMode="auto">
          <a:xfrm>
            <a:off x="285406" y="3429000"/>
            <a:ext cx="8607074" cy="2376264"/>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ar-EG" sz="2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285406" y="3645024"/>
            <a:ext cx="8607074" cy="1938992"/>
          </a:xfrm>
          <a:prstGeom prst="rect">
            <a:avLst/>
          </a:prstGeom>
          <a:noFill/>
        </p:spPr>
        <p:txBody>
          <a:bodyPr wrap="square" rtlCol="1">
            <a:spAutoFit/>
          </a:bodyPr>
          <a:lstStyle/>
          <a:p>
            <a:pPr algn="justLow" rtl="1"/>
            <a:r>
              <a:rPr lang="ar-SA" sz="2400" b="1" dirty="0" smtClean="0">
                <a:solidFill>
                  <a:schemeClr val="bg2"/>
                </a:solidFill>
                <a:latin typeface="Simplified Arabic" panose="02020603050405020304" pitchFamily="18" charset="-78"/>
                <a:cs typeface="Simplified Arabic" panose="02020603050405020304" pitchFamily="18" charset="-78"/>
              </a:rPr>
              <a:t>كثير </a:t>
            </a:r>
            <a:r>
              <a:rPr lang="ar-SA" sz="2400" b="1" dirty="0">
                <a:solidFill>
                  <a:schemeClr val="bg2"/>
                </a:solidFill>
                <a:latin typeface="Simplified Arabic" panose="02020603050405020304" pitchFamily="18" charset="-78"/>
                <a:cs typeface="Simplified Arabic" panose="02020603050405020304" pitchFamily="18" charset="-78"/>
              </a:rPr>
              <a:t>من حالات الفشل في الحياة كانت لأشخاص لم يدركوا كم كانوا قريبين من النجاح عندما استسلموا. الإنسان الذي يمكنه إتقان الصبر يمكنه إتقان كل شيء. ويكفينا النظر في القرآن وتدبر مغزى عدد مرات ذكر الصبر والصابرين والصابرات لنعلم أن عدم الصبر هو أحد أسباب الفشل، لأنك قبل النجاح ستقابل عقبات وموانع وتحديات مؤقتة، </a:t>
            </a:r>
            <a:r>
              <a:rPr lang="ar-EG" sz="2400" b="1" dirty="0" smtClean="0">
                <a:solidFill>
                  <a:schemeClr val="bg2"/>
                </a:solidFill>
                <a:latin typeface="Simplified Arabic" panose="02020603050405020304" pitchFamily="18" charset="-78"/>
                <a:cs typeface="Simplified Arabic" panose="02020603050405020304" pitchFamily="18" charset="-78"/>
              </a:rPr>
              <a:t> </a:t>
            </a:r>
            <a:br>
              <a:rPr lang="ar-EG" sz="2400" b="1" dirty="0" smtClean="0">
                <a:solidFill>
                  <a:schemeClr val="bg2"/>
                </a:solidFill>
                <a:latin typeface="Simplified Arabic" panose="02020603050405020304" pitchFamily="18" charset="-78"/>
                <a:cs typeface="Simplified Arabic" panose="02020603050405020304" pitchFamily="18" charset="-78"/>
              </a:rPr>
            </a:br>
            <a:r>
              <a:rPr lang="ar-EG" sz="2400" b="1" dirty="0" smtClean="0">
                <a:solidFill>
                  <a:schemeClr val="bg2"/>
                </a:solidFill>
                <a:latin typeface="Simplified Arabic" panose="02020603050405020304" pitchFamily="18" charset="-78"/>
                <a:cs typeface="Simplified Arabic" panose="02020603050405020304" pitchFamily="18" charset="-78"/>
              </a:rPr>
              <a:t> 		       </a:t>
            </a:r>
            <a:r>
              <a:rPr lang="ar-SA" sz="2400" b="1" dirty="0" smtClean="0">
                <a:solidFill>
                  <a:schemeClr val="bg2"/>
                </a:solidFill>
                <a:latin typeface="Simplified Arabic" panose="02020603050405020304" pitchFamily="18" charset="-78"/>
                <a:cs typeface="Simplified Arabic" panose="02020603050405020304" pitchFamily="18" charset="-78"/>
              </a:rPr>
              <a:t>لن </a:t>
            </a:r>
            <a:r>
              <a:rPr lang="ar-SA" sz="2400" b="1" dirty="0">
                <a:solidFill>
                  <a:schemeClr val="bg2"/>
                </a:solidFill>
                <a:latin typeface="Simplified Arabic" panose="02020603050405020304" pitchFamily="18" charset="-78"/>
                <a:cs typeface="Simplified Arabic" panose="02020603050405020304" pitchFamily="18" charset="-78"/>
              </a:rPr>
              <a:t>يمكنك تخطيها ما لم تتسلح بالصبر.</a:t>
            </a:r>
            <a:endParaRPr lang="ar-EG" sz="2400" dirty="0">
              <a:solidFill>
                <a:schemeClr val="bg2"/>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26384798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par>
                          <p:cTn id="13" fill="hold">
                            <p:stCondLst>
                              <p:cond delay="2000"/>
                            </p:stCondLst>
                            <p:childTnLst>
                              <p:par>
                                <p:cTn id="14" presetID="21"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p:cNvSpPr/>
          <p:nvPr/>
        </p:nvSpPr>
        <p:spPr bwMode="auto">
          <a:xfrm>
            <a:off x="1979712" y="264837"/>
            <a:ext cx="5112568" cy="715891"/>
          </a:xfrm>
          <a:prstGeom prst="foldedCorner">
            <a:avLst/>
          </a:prstGeom>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3200" b="1" dirty="0">
                <a:solidFill>
                  <a:srgbClr val="002060"/>
                </a:solidFill>
                <a:latin typeface="Simplified Arabic" panose="02020603050405020304" pitchFamily="18" charset="-78"/>
                <a:cs typeface="Simplified Arabic" panose="02020603050405020304" pitchFamily="18" charset="-78"/>
              </a:rPr>
              <a:t>المفتاح العاشر: الانضباط </a:t>
            </a:r>
            <a:endParaRPr kumimoji="0" lang="ar-EG" sz="3200" b="1" i="0" u="none" strike="noStrike" cap="none" normalizeH="0" baseline="0" dirty="0" smtClean="0">
              <a:ln>
                <a:noFill/>
              </a:ln>
              <a:solidFill>
                <a:srgbClr val="002060"/>
              </a:solidFill>
              <a:effectLst/>
              <a:latin typeface="Simplified Arabic" panose="02020603050405020304" pitchFamily="18" charset="-78"/>
              <a:cs typeface="Simplified Arabic" panose="02020603050405020304" pitchFamily="18" charset="-78"/>
            </a:endParaRPr>
          </a:p>
        </p:txBody>
      </p:sp>
      <p:sp>
        <p:nvSpPr>
          <p:cNvPr id="5" name="Round Diagonal Corner Rectangle 4"/>
          <p:cNvSpPr/>
          <p:nvPr/>
        </p:nvSpPr>
        <p:spPr bwMode="auto">
          <a:xfrm>
            <a:off x="285406" y="3429000"/>
            <a:ext cx="8607074" cy="2376264"/>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ar-EG" sz="2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285406" y="3875564"/>
            <a:ext cx="8607074" cy="1569660"/>
          </a:xfrm>
          <a:prstGeom prst="rect">
            <a:avLst/>
          </a:prstGeom>
          <a:noFill/>
        </p:spPr>
        <p:txBody>
          <a:bodyPr wrap="square" rtlCol="1">
            <a:spAutoFit/>
          </a:bodyPr>
          <a:lstStyle/>
          <a:p>
            <a:pPr algn="justLow" rtl="1"/>
            <a:r>
              <a:rPr lang="ar-SA" sz="2400" b="1" dirty="0" smtClean="0">
                <a:solidFill>
                  <a:schemeClr val="bg2"/>
                </a:solidFill>
                <a:latin typeface="Simplified Arabic" panose="02020603050405020304" pitchFamily="18" charset="-78"/>
                <a:cs typeface="Simplified Arabic" panose="02020603050405020304" pitchFamily="18" charset="-78"/>
              </a:rPr>
              <a:t>وهو </a:t>
            </a:r>
            <a:r>
              <a:rPr lang="ar-SA" sz="2400" b="1" dirty="0">
                <a:solidFill>
                  <a:schemeClr val="bg2"/>
                </a:solidFill>
                <a:latin typeface="Simplified Arabic" panose="02020603050405020304" pitchFamily="18" charset="-78"/>
                <a:cs typeface="Simplified Arabic" panose="02020603050405020304" pitchFamily="18" charset="-78"/>
              </a:rPr>
              <a:t>أساس التحكم في النفس جميعنا منضبطون، فنحن نشاهد المفسديون يومياً بانتظام، لكننا نستخدم هذا الانضباط في تكوين عادات سلبية مثل التدخين والأكل بشراهة↓ بينما الناجحون يستعملون هذا الانضباط في تحسين حياتهم والارتقاء </a:t>
            </a:r>
            <a:r>
              <a:rPr lang="ar-EG" sz="2400" b="1" dirty="0" smtClean="0">
                <a:solidFill>
                  <a:schemeClr val="bg2"/>
                </a:solidFill>
                <a:latin typeface="Simplified Arabic" panose="02020603050405020304" pitchFamily="18" charset="-78"/>
                <a:cs typeface="Simplified Arabic" panose="02020603050405020304" pitchFamily="18" charset="-78"/>
              </a:rPr>
              <a:t/>
            </a:r>
            <a:br>
              <a:rPr lang="ar-EG" sz="2400" b="1" dirty="0" smtClean="0">
                <a:solidFill>
                  <a:schemeClr val="bg2"/>
                </a:solidFill>
                <a:latin typeface="Simplified Arabic" panose="02020603050405020304" pitchFamily="18" charset="-78"/>
                <a:cs typeface="Simplified Arabic" panose="02020603050405020304" pitchFamily="18" charset="-78"/>
              </a:rPr>
            </a:br>
            <a:r>
              <a:rPr lang="ar-EG" sz="2400" b="1" dirty="0" smtClean="0">
                <a:solidFill>
                  <a:schemeClr val="bg2"/>
                </a:solidFill>
                <a:latin typeface="Simplified Arabic" panose="02020603050405020304" pitchFamily="18" charset="-78"/>
                <a:cs typeface="Simplified Arabic" panose="02020603050405020304" pitchFamily="18" charset="-78"/>
              </a:rPr>
              <a:t> 		        </a:t>
            </a:r>
            <a:r>
              <a:rPr lang="ar-SA" sz="2400" b="1" dirty="0" smtClean="0">
                <a:solidFill>
                  <a:schemeClr val="bg2"/>
                </a:solidFill>
                <a:latin typeface="Simplified Arabic" panose="02020603050405020304" pitchFamily="18" charset="-78"/>
                <a:cs typeface="Simplified Arabic" panose="02020603050405020304" pitchFamily="18" charset="-78"/>
              </a:rPr>
              <a:t>بمستوى </a:t>
            </a:r>
            <a:r>
              <a:rPr lang="ar-SA" sz="2400" b="1" dirty="0">
                <a:solidFill>
                  <a:schemeClr val="bg2"/>
                </a:solidFill>
                <a:latin typeface="Simplified Arabic" panose="02020603050405020304" pitchFamily="18" charset="-78"/>
                <a:cs typeface="Simplified Arabic" panose="02020603050405020304" pitchFamily="18" charset="-78"/>
              </a:rPr>
              <a:t>صحتهم ودخلهم ولياقتهم</a:t>
            </a:r>
            <a:endParaRPr lang="ar-EG" sz="2400" dirty="0">
              <a:solidFill>
                <a:schemeClr val="bg2"/>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59764514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par>
                          <p:cTn id="13" fill="hold">
                            <p:stCondLst>
                              <p:cond delay="2000"/>
                            </p:stCondLst>
                            <p:childTnLst>
                              <p:par>
                                <p:cTn id="14" presetID="21"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21208" y="483514"/>
            <a:ext cx="8301583"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0" fontAlgn="base" latinLnBrk="0" hangingPunct="0">
              <a:lnSpc>
                <a:spcPct val="100000"/>
              </a:lnSpc>
              <a:spcBef>
                <a:spcPct val="0"/>
              </a:spcBef>
              <a:spcAft>
                <a:spcPct val="0"/>
              </a:spcAft>
              <a:buClrTx/>
              <a:buSzTx/>
              <a:buFontTx/>
              <a:buNone/>
              <a:tabLst/>
            </a:pPr>
            <a:r>
              <a:rPr kumimoji="0" lang="ar-EG" sz="3200" b="1" i="0" u="none" strike="noStrike" cap="none" normalizeH="0" baseline="0" dirty="0" smtClean="0">
                <a:ln>
                  <a:noFill/>
                </a:ln>
                <a:solidFill>
                  <a:srgbClr val="C00000"/>
                </a:solidFill>
                <a:effectLst/>
                <a:latin typeface="Simplified Arabic" panose="02020603050405020304" pitchFamily="18" charset="-78"/>
                <a:ea typeface="Calibri" panose="020F0502020204030204" pitchFamily="34" charset="0"/>
                <a:cs typeface="Simplified Arabic" panose="02020603050405020304" pitchFamily="18" charset="-78"/>
              </a:rPr>
              <a:t>ختم الدكتور إبراهيم كل مفتاح من هذه المفاتيح بهذه المقولة</a:t>
            </a:r>
            <a:endParaRPr kumimoji="0" lang="en-US" sz="3200" b="0"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5" name="AutoShape 1"/>
          <p:cNvSpPr>
            <a:spLocks noChangeArrowheads="1"/>
          </p:cNvSpPr>
          <p:nvPr/>
        </p:nvSpPr>
        <p:spPr bwMode="auto">
          <a:xfrm>
            <a:off x="1542853" y="2060848"/>
            <a:ext cx="6075360" cy="659532"/>
          </a:xfrm>
          <a:prstGeom prst="roundRect">
            <a:avLst>
              <a:gd name="adj" fmla="val 16667"/>
            </a:avLst>
          </a:prstGeom>
          <a:solidFill>
            <a:srgbClr val="4BACC6"/>
          </a:solidFill>
          <a:ln w="38100">
            <a:solidFill>
              <a:srgbClr val="F2F2F2"/>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dirty="0" smtClean="0">
                <a:ln>
                  <a:noFill/>
                </a:ln>
                <a:solidFill>
                  <a:srgbClr val="C00000"/>
                </a:solidFill>
                <a:effectLst/>
                <a:latin typeface="Simplified Arabic" panose="02020603050405020304" pitchFamily="18" charset="-78"/>
                <a:ea typeface="Times New Roman" panose="02020603050405020304" pitchFamily="18" charset="0"/>
                <a:cs typeface="Simplified Arabic" panose="02020603050405020304" pitchFamily="18" charset="-78"/>
              </a:rPr>
              <a:t>عش كل لحظة كأنها الأخيرة</a:t>
            </a:r>
            <a:endParaRPr kumimoji="0" lang="ar-SA" b="0"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p:txBody>
      </p:sp>
      <p:sp>
        <p:nvSpPr>
          <p:cNvPr id="6"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EG"/>
          </a:p>
        </p:txBody>
      </p:sp>
      <p:sp>
        <p:nvSpPr>
          <p:cNvPr id="8" name="Freeform 7"/>
          <p:cNvSpPr/>
          <p:nvPr/>
        </p:nvSpPr>
        <p:spPr>
          <a:xfrm>
            <a:off x="1525785" y="3140968"/>
            <a:ext cx="1791890" cy="1791890"/>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spcFirstLastPara="0" vert="horz" wrap="square" lIns="361030" tIns="297976" rIns="361030" bIns="297976" numCol="1" spcCol="1270" anchor="ctr" anchorCtr="0">
            <a:noAutofit/>
          </a:bodyPr>
          <a:lstStyle/>
          <a:p>
            <a:pPr lvl="0" defTabSz="1244600" rtl="1">
              <a:lnSpc>
                <a:spcPct val="90000"/>
              </a:lnSpc>
              <a:spcAft>
                <a:spcPct val="35000"/>
              </a:spcAft>
            </a:pPr>
            <a:r>
              <a:rPr lang="ar-SA" b="1" dirty="0">
                <a:solidFill>
                  <a:srgbClr val="002060"/>
                </a:solidFill>
                <a:latin typeface="Simplified Arabic" panose="02020603050405020304" pitchFamily="18" charset="-78"/>
                <a:cs typeface="Simplified Arabic" panose="02020603050405020304" pitchFamily="18" charset="-78"/>
              </a:rPr>
              <a:t>عش بالكفاح</a:t>
            </a:r>
            <a:endParaRPr lang="ar-EG" sz="2800" b="1" kern="1200" dirty="0">
              <a:solidFill>
                <a:srgbClr val="002060"/>
              </a:solidFill>
              <a:latin typeface="Simplified Arabic" panose="02020603050405020304" pitchFamily="18" charset="-78"/>
              <a:cs typeface="Simplified Arabic" panose="02020603050405020304" pitchFamily="18" charset="-78"/>
            </a:endParaRPr>
          </a:p>
        </p:txBody>
      </p:sp>
      <p:sp>
        <p:nvSpPr>
          <p:cNvPr id="9" name="Freeform 8"/>
          <p:cNvSpPr/>
          <p:nvPr/>
        </p:nvSpPr>
        <p:spPr>
          <a:xfrm>
            <a:off x="2959298" y="3140968"/>
            <a:ext cx="1791890" cy="1791890"/>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p:spPr>
        <p:style>
          <a:lnRef idx="2">
            <a:schemeClr val="lt1">
              <a:hueOff val="0"/>
              <a:satOff val="0"/>
              <a:lumOff val="0"/>
              <a:alphaOff val="0"/>
            </a:schemeClr>
          </a:lnRef>
          <a:fillRef idx="1">
            <a:schemeClr val="accent5">
              <a:alpha val="50000"/>
              <a:hueOff val="-6494362"/>
              <a:satOff val="-6398"/>
              <a:lumOff val="-11438"/>
              <a:alphaOff val="0"/>
            </a:schemeClr>
          </a:fillRef>
          <a:effectRef idx="0">
            <a:schemeClr val="accent5">
              <a:alpha val="50000"/>
              <a:hueOff val="-6494362"/>
              <a:satOff val="-6398"/>
              <a:lumOff val="-11438"/>
              <a:alphaOff val="0"/>
            </a:schemeClr>
          </a:effectRef>
          <a:fontRef idx="minor">
            <a:schemeClr val="tx1"/>
          </a:fontRef>
        </p:style>
        <p:txBody>
          <a:bodyPr spcFirstLastPara="0" vert="horz" wrap="square" lIns="361030" tIns="297976" rIns="361030" bIns="297976" numCol="1" spcCol="1270" anchor="ctr" anchorCtr="0">
            <a:noAutofit/>
          </a:bodyPr>
          <a:lstStyle/>
          <a:p>
            <a:pPr lvl="0" defTabSz="1244600" rtl="1">
              <a:lnSpc>
                <a:spcPct val="90000"/>
              </a:lnSpc>
              <a:spcAft>
                <a:spcPct val="35000"/>
              </a:spcAft>
            </a:pPr>
            <a:r>
              <a:rPr lang="ar-SA" b="1" dirty="0">
                <a:solidFill>
                  <a:srgbClr val="002060"/>
                </a:solidFill>
                <a:latin typeface="Simplified Arabic" panose="02020603050405020304" pitchFamily="18" charset="-78"/>
                <a:cs typeface="Simplified Arabic" panose="02020603050405020304" pitchFamily="18" charset="-78"/>
              </a:rPr>
              <a:t>عش بالحب</a:t>
            </a:r>
            <a:endParaRPr lang="ar-EG" sz="2800" b="1" kern="1200" dirty="0">
              <a:solidFill>
                <a:srgbClr val="002060"/>
              </a:solidFill>
              <a:latin typeface="Simplified Arabic" panose="02020603050405020304" pitchFamily="18" charset="-78"/>
              <a:cs typeface="Simplified Arabic" panose="02020603050405020304" pitchFamily="18" charset="-78"/>
            </a:endParaRPr>
          </a:p>
        </p:txBody>
      </p:sp>
      <p:sp>
        <p:nvSpPr>
          <p:cNvPr id="10" name="Freeform 9"/>
          <p:cNvSpPr/>
          <p:nvPr/>
        </p:nvSpPr>
        <p:spPr>
          <a:xfrm>
            <a:off x="4392810" y="3140968"/>
            <a:ext cx="1791890" cy="1791890"/>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p:spPr>
        <p:style>
          <a:lnRef idx="2">
            <a:schemeClr val="lt1">
              <a:hueOff val="0"/>
              <a:satOff val="0"/>
              <a:lumOff val="0"/>
              <a:alphaOff val="0"/>
            </a:schemeClr>
          </a:lnRef>
          <a:fillRef idx="1">
            <a:schemeClr val="accent5">
              <a:alpha val="50000"/>
              <a:hueOff val="-12988724"/>
              <a:satOff val="-12797"/>
              <a:lumOff val="-22877"/>
              <a:alphaOff val="0"/>
            </a:schemeClr>
          </a:fillRef>
          <a:effectRef idx="0">
            <a:schemeClr val="accent5">
              <a:alpha val="50000"/>
              <a:hueOff val="-12988724"/>
              <a:satOff val="-12797"/>
              <a:lumOff val="-22877"/>
              <a:alphaOff val="0"/>
            </a:schemeClr>
          </a:effectRef>
          <a:fontRef idx="minor">
            <a:schemeClr val="tx1"/>
          </a:fontRef>
        </p:style>
        <p:txBody>
          <a:bodyPr spcFirstLastPara="0" vert="horz" wrap="square" lIns="361030" tIns="297976" rIns="361030" bIns="297976" numCol="1" spcCol="1270" anchor="ctr" anchorCtr="0">
            <a:noAutofit/>
          </a:bodyPr>
          <a:lstStyle/>
          <a:p>
            <a:pPr lvl="0" defTabSz="1244600" rtl="1">
              <a:lnSpc>
                <a:spcPct val="90000"/>
              </a:lnSpc>
              <a:spcAft>
                <a:spcPct val="35000"/>
              </a:spcAft>
            </a:pPr>
            <a:r>
              <a:rPr lang="ar-SA" b="1" dirty="0">
                <a:solidFill>
                  <a:srgbClr val="002060"/>
                </a:solidFill>
                <a:latin typeface="Simplified Arabic" panose="02020603050405020304" pitchFamily="18" charset="-78"/>
                <a:cs typeface="Simplified Arabic" panose="02020603050405020304" pitchFamily="18" charset="-78"/>
              </a:rPr>
              <a:t>عش بالأمل</a:t>
            </a:r>
            <a:endParaRPr lang="ar-EG" sz="2800" b="1" kern="1200" dirty="0">
              <a:solidFill>
                <a:srgbClr val="002060"/>
              </a:solidFill>
              <a:latin typeface="Simplified Arabic" panose="02020603050405020304" pitchFamily="18" charset="-78"/>
              <a:cs typeface="Simplified Arabic" panose="02020603050405020304" pitchFamily="18" charset="-78"/>
            </a:endParaRPr>
          </a:p>
        </p:txBody>
      </p:sp>
      <p:sp>
        <p:nvSpPr>
          <p:cNvPr id="11" name="Freeform 10"/>
          <p:cNvSpPr/>
          <p:nvPr/>
        </p:nvSpPr>
        <p:spPr>
          <a:xfrm>
            <a:off x="5826323" y="3140968"/>
            <a:ext cx="1791890" cy="1791890"/>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p:spPr>
        <p:style>
          <a:lnRef idx="2">
            <a:schemeClr val="lt1">
              <a:hueOff val="0"/>
              <a:satOff val="0"/>
              <a:lumOff val="0"/>
              <a:alphaOff val="0"/>
            </a:schemeClr>
          </a:lnRef>
          <a:fillRef idx="1">
            <a:schemeClr val="accent5">
              <a:alpha val="50000"/>
              <a:hueOff val="-19483085"/>
              <a:satOff val="-19195"/>
              <a:lumOff val="-34315"/>
              <a:alphaOff val="0"/>
            </a:schemeClr>
          </a:fillRef>
          <a:effectRef idx="0">
            <a:schemeClr val="accent5">
              <a:alpha val="50000"/>
              <a:hueOff val="-19483085"/>
              <a:satOff val="-19195"/>
              <a:lumOff val="-34315"/>
              <a:alphaOff val="0"/>
            </a:schemeClr>
          </a:effectRef>
          <a:fontRef idx="minor">
            <a:schemeClr val="tx1"/>
          </a:fontRef>
        </p:style>
        <p:txBody>
          <a:bodyPr spcFirstLastPara="0" vert="horz" wrap="square" lIns="361030" tIns="297976" rIns="361030" bIns="297976" numCol="1" spcCol="1270" anchor="ctr" anchorCtr="0">
            <a:noAutofit/>
          </a:bodyPr>
          <a:lstStyle/>
          <a:p>
            <a:pPr lvl="0" defTabSz="1244600" rtl="1">
              <a:lnSpc>
                <a:spcPct val="90000"/>
              </a:lnSpc>
              <a:spcAft>
                <a:spcPct val="35000"/>
              </a:spcAft>
            </a:pPr>
            <a:r>
              <a:rPr lang="ar-SA" b="1" dirty="0">
                <a:solidFill>
                  <a:srgbClr val="002060"/>
                </a:solidFill>
                <a:latin typeface="Simplified Arabic" panose="02020603050405020304" pitchFamily="18" charset="-78"/>
                <a:cs typeface="Simplified Arabic" panose="02020603050405020304" pitchFamily="18" charset="-78"/>
              </a:rPr>
              <a:t>عش بالإيمان</a:t>
            </a:r>
            <a:endParaRPr lang="ar-EG" sz="2800" b="1" kern="1200" dirty="0">
              <a:solidFill>
                <a:srgbClr val="002060"/>
              </a:solidFill>
              <a:latin typeface="Simplified Arabic" panose="02020603050405020304" pitchFamily="18" charset="-78"/>
              <a:cs typeface="Simplified Arabic" panose="02020603050405020304" pitchFamily="18" charset="-78"/>
            </a:endParaRPr>
          </a:p>
        </p:txBody>
      </p:sp>
      <p:sp>
        <p:nvSpPr>
          <p:cNvPr id="13" name="AutoShape 1"/>
          <p:cNvSpPr>
            <a:spLocks noChangeArrowheads="1"/>
          </p:cNvSpPr>
          <p:nvPr/>
        </p:nvSpPr>
        <p:spPr bwMode="auto">
          <a:xfrm>
            <a:off x="1204217" y="5353446"/>
            <a:ext cx="6385966" cy="648072"/>
          </a:xfrm>
          <a:prstGeom prst="roundRect">
            <a:avLst>
              <a:gd name="adj" fmla="val 16667"/>
            </a:avLst>
          </a:prstGeom>
          <a:solidFill>
            <a:srgbClr val="4BACC6"/>
          </a:solidFill>
          <a:ln w="38100">
            <a:solidFill>
              <a:srgbClr val="F2F2F2"/>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dirty="0" smtClean="0">
                <a:ln>
                  <a:noFill/>
                </a:ln>
                <a:solidFill>
                  <a:srgbClr val="C00000"/>
                </a:solidFill>
                <a:effectLst/>
                <a:latin typeface="Simplified Arabic" panose="02020603050405020304" pitchFamily="18" charset="-78"/>
                <a:ea typeface="Times New Roman" panose="02020603050405020304" pitchFamily="18" charset="0"/>
                <a:cs typeface="Simplified Arabic" panose="02020603050405020304" pitchFamily="18" charset="-78"/>
              </a:rPr>
              <a:t>وقدر قيمة الحياة</a:t>
            </a:r>
            <a:endParaRPr kumimoji="0" lang="ar-SA" b="0"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99708219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80">
                                          <p:stCondLst>
                                            <p:cond delay="0"/>
                                          </p:stCondLst>
                                        </p:cTn>
                                        <p:tgtEl>
                                          <p:spTgt spid="11"/>
                                        </p:tgtEl>
                                      </p:cBhvr>
                                    </p:animEffect>
                                    <p:anim calcmode="lin" valueType="num">
                                      <p:cBhvr>
                                        <p:cTn id="1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8" dur="26">
                                          <p:stCondLst>
                                            <p:cond delay="650"/>
                                          </p:stCondLst>
                                        </p:cTn>
                                        <p:tgtEl>
                                          <p:spTgt spid="11"/>
                                        </p:tgtEl>
                                      </p:cBhvr>
                                      <p:to x="100000" y="60000"/>
                                    </p:animScale>
                                    <p:animScale>
                                      <p:cBhvr>
                                        <p:cTn id="19" dur="166" decel="50000">
                                          <p:stCondLst>
                                            <p:cond delay="676"/>
                                          </p:stCondLst>
                                        </p:cTn>
                                        <p:tgtEl>
                                          <p:spTgt spid="11"/>
                                        </p:tgtEl>
                                      </p:cBhvr>
                                      <p:to x="100000" y="100000"/>
                                    </p:animScale>
                                    <p:animScale>
                                      <p:cBhvr>
                                        <p:cTn id="20" dur="26">
                                          <p:stCondLst>
                                            <p:cond delay="1312"/>
                                          </p:stCondLst>
                                        </p:cTn>
                                        <p:tgtEl>
                                          <p:spTgt spid="11"/>
                                        </p:tgtEl>
                                      </p:cBhvr>
                                      <p:to x="100000" y="80000"/>
                                    </p:animScale>
                                    <p:animScale>
                                      <p:cBhvr>
                                        <p:cTn id="21" dur="166" decel="50000">
                                          <p:stCondLst>
                                            <p:cond delay="1338"/>
                                          </p:stCondLst>
                                        </p:cTn>
                                        <p:tgtEl>
                                          <p:spTgt spid="11"/>
                                        </p:tgtEl>
                                      </p:cBhvr>
                                      <p:to x="100000" y="100000"/>
                                    </p:animScale>
                                    <p:animScale>
                                      <p:cBhvr>
                                        <p:cTn id="22" dur="26">
                                          <p:stCondLst>
                                            <p:cond delay="1642"/>
                                          </p:stCondLst>
                                        </p:cTn>
                                        <p:tgtEl>
                                          <p:spTgt spid="11"/>
                                        </p:tgtEl>
                                      </p:cBhvr>
                                      <p:to x="100000" y="90000"/>
                                    </p:animScale>
                                    <p:animScale>
                                      <p:cBhvr>
                                        <p:cTn id="23" dur="166" decel="50000">
                                          <p:stCondLst>
                                            <p:cond delay="1668"/>
                                          </p:stCondLst>
                                        </p:cTn>
                                        <p:tgtEl>
                                          <p:spTgt spid="11"/>
                                        </p:tgtEl>
                                      </p:cBhvr>
                                      <p:to x="100000" y="100000"/>
                                    </p:animScale>
                                    <p:animScale>
                                      <p:cBhvr>
                                        <p:cTn id="24" dur="26">
                                          <p:stCondLst>
                                            <p:cond delay="1808"/>
                                          </p:stCondLst>
                                        </p:cTn>
                                        <p:tgtEl>
                                          <p:spTgt spid="11"/>
                                        </p:tgtEl>
                                      </p:cBhvr>
                                      <p:to x="100000" y="95000"/>
                                    </p:animScale>
                                    <p:animScale>
                                      <p:cBhvr>
                                        <p:cTn id="25" dur="166" decel="50000">
                                          <p:stCondLst>
                                            <p:cond delay="1834"/>
                                          </p:stCondLst>
                                        </p:cTn>
                                        <p:tgtEl>
                                          <p:spTgt spid="11"/>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80">
                                          <p:stCondLst>
                                            <p:cond delay="0"/>
                                          </p:stCondLst>
                                        </p:cTn>
                                        <p:tgtEl>
                                          <p:spTgt spid="10"/>
                                        </p:tgtEl>
                                      </p:cBhvr>
                                    </p:animEffect>
                                    <p:anim calcmode="lin" valueType="num">
                                      <p:cBhvr>
                                        <p:cTn id="3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6" dur="26">
                                          <p:stCondLst>
                                            <p:cond delay="650"/>
                                          </p:stCondLst>
                                        </p:cTn>
                                        <p:tgtEl>
                                          <p:spTgt spid="10"/>
                                        </p:tgtEl>
                                      </p:cBhvr>
                                      <p:to x="100000" y="60000"/>
                                    </p:animScale>
                                    <p:animScale>
                                      <p:cBhvr>
                                        <p:cTn id="37" dur="166" decel="50000">
                                          <p:stCondLst>
                                            <p:cond delay="676"/>
                                          </p:stCondLst>
                                        </p:cTn>
                                        <p:tgtEl>
                                          <p:spTgt spid="10"/>
                                        </p:tgtEl>
                                      </p:cBhvr>
                                      <p:to x="100000" y="100000"/>
                                    </p:animScale>
                                    <p:animScale>
                                      <p:cBhvr>
                                        <p:cTn id="38" dur="26">
                                          <p:stCondLst>
                                            <p:cond delay="1312"/>
                                          </p:stCondLst>
                                        </p:cTn>
                                        <p:tgtEl>
                                          <p:spTgt spid="10"/>
                                        </p:tgtEl>
                                      </p:cBhvr>
                                      <p:to x="100000" y="80000"/>
                                    </p:animScale>
                                    <p:animScale>
                                      <p:cBhvr>
                                        <p:cTn id="39" dur="166" decel="50000">
                                          <p:stCondLst>
                                            <p:cond delay="1338"/>
                                          </p:stCondLst>
                                        </p:cTn>
                                        <p:tgtEl>
                                          <p:spTgt spid="10"/>
                                        </p:tgtEl>
                                      </p:cBhvr>
                                      <p:to x="100000" y="100000"/>
                                    </p:animScale>
                                    <p:animScale>
                                      <p:cBhvr>
                                        <p:cTn id="40" dur="26">
                                          <p:stCondLst>
                                            <p:cond delay="1642"/>
                                          </p:stCondLst>
                                        </p:cTn>
                                        <p:tgtEl>
                                          <p:spTgt spid="10"/>
                                        </p:tgtEl>
                                      </p:cBhvr>
                                      <p:to x="100000" y="90000"/>
                                    </p:animScale>
                                    <p:animScale>
                                      <p:cBhvr>
                                        <p:cTn id="41" dur="166" decel="50000">
                                          <p:stCondLst>
                                            <p:cond delay="1668"/>
                                          </p:stCondLst>
                                        </p:cTn>
                                        <p:tgtEl>
                                          <p:spTgt spid="10"/>
                                        </p:tgtEl>
                                      </p:cBhvr>
                                      <p:to x="100000" y="100000"/>
                                    </p:animScale>
                                    <p:animScale>
                                      <p:cBhvr>
                                        <p:cTn id="42" dur="26">
                                          <p:stCondLst>
                                            <p:cond delay="1808"/>
                                          </p:stCondLst>
                                        </p:cTn>
                                        <p:tgtEl>
                                          <p:spTgt spid="10"/>
                                        </p:tgtEl>
                                      </p:cBhvr>
                                      <p:to x="100000" y="95000"/>
                                    </p:animScale>
                                    <p:animScale>
                                      <p:cBhvr>
                                        <p:cTn id="43" dur="166" decel="50000">
                                          <p:stCondLst>
                                            <p:cond delay="1834"/>
                                          </p:stCondLst>
                                        </p:cTn>
                                        <p:tgtEl>
                                          <p:spTgt spid="10"/>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down)">
                                      <p:cBhvr>
                                        <p:cTn id="48" dur="580">
                                          <p:stCondLst>
                                            <p:cond delay="0"/>
                                          </p:stCondLst>
                                        </p:cTn>
                                        <p:tgtEl>
                                          <p:spTgt spid="9"/>
                                        </p:tgtEl>
                                      </p:cBhvr>
                                    </p:animEffect>
                                    <p:anim calcmode="lin" valueType="num">
                                      <p:cBhvr>
                                        <p:cTn id="4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4" dur="26">
                                          <p:stCondLst>
                                            <p:cond delay="650"/>
                                          </p:stCondLst>
                                        </p:cTn>
                                        <p:tgtEl>
                                          <p:spTgt spid="9"/>
                                        </p:tgtEl>
                                      </p:cBhvr>
                                      <p:to x="100000" y="60000"/>
                                    </p:animScale>
                                    <p:animScale>
                                      <p:cBhvr>
                                        <p:cTn id="55" dur="166" decel="50000">
                                          <p:stCondLst>
                                            <p:cond delay="676"/>
                                          </p:stCondLst>
                                        </p:cTn>
                                        <p:tgtEl>
                                          <p:spTgt spid="9"/>
                                        </p:tgtEl>
                                      </p:cBhvr>
                                      <p:to x="100000" y="100000"/>
                                    </p:animScale>
                                    <p:animScale>
                                      <p:cBhvr>
                                        <p:cTn id="56" dur="26">
                                          <p:stCondLst>
                                            <p:cond delay="1312"/>
                                          </p:stCondLst>
                                        </p:cTn>
                                        <p:tgtEl>
                                          <p:spTgt spid="9"/>
                                        </p:tgtEl>
                                      </p:cBhvr>
                                      <p:to x="100000" y="80000"/>
                                    </p:animScale>
                                    <p:animScale>
                                      <p:cBhvr>
                                        <p:cTn id="57" dur="166" decel="50000">
                                          <p:stCondLst>
                                            <p:cond delay="1338"/>
                                          </p:stCondLst>
                                        </p:cTn>
                                        <p:tgtEl>
                                          <p:spTgt spid="9"/>
                                        </p:tgtEl>
                                      </p:cBhvr>
                                      <p:to x="100000" y="100000"/>
                                    </p:animScale>
                                    <p:animScale>
                                      <p:cBhvr>
                                        <p:cTn id="58" dur="26">
                                          <p:stCondLst>
                                            <p:cond delay="1642"/>
                                          </p:stCondLst>
                                        </p:cTn>
                                        <p:tgtEl>
                                          <p:spTgt spid="9"/>
                                        </p:tgtEl>
                                      </p:cBhvr>
                                      <p:to x="100000" y="90000"/>
                                    </p:animScale>
                                    <p:animScale>
                                      <p:cBhvr>
                                        <p:cTn id="59" dur="166" decel="50000">
                                          <p:stCondLst>
                                            <p:cond delay="1668"/>
                                          </p:stCondLst>
                                        </p:cTn>
                                        <p:tgtEl>
                                          <p:spTgt spid="9"/>
                                        </p:tgtEl>
                                      </p:cBhvr>
                                      <p:to x="100000" y="100000"/>
                                    </p:animScale>
                                    <p:animScale>
                                      <p:cBhvr>
                                        <p:cTn id="60" dur="26">
                                          <p:stCondLst>
                                            <p:cond delay="1808"/>
                                          </p:stCondLst>
                                        </p:cTn>
                                        <p:tgtEl>
                                          <p:spTgt spid="9"/>
                                        </p:tgtEl>
                                      </p:cBhvr>
                                      <p:to x="100000" y="95000"/>
                                    </p:animScale>
                                    <p:animScale>
                                      <p:cBhvr>
                                        <p:cTn id="61" dur="166" decel="50000">
                                          <p:stCondLst>
                                            <p:cond delay="1834"/>
                                          </p:stCondLst>
                                        </p:cTn>
                                        <p:tgtEl>
                                          <p:spTgt spid="9"/>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down)">
                                      <p:cBhvr>
                                        <p:cTn id="66" dur="580">
                                          <p:stCondLst>
                                            <p:cond delay="0"/>
                                          </p:stCondLst>
                                        </p:cTn>
                                        <p:tgtEl>
                                          <p:spTgt spid="8"/>
                                        </p:tgtEl>
                                      </p:cBhvr>
                                    </p:animEffect>
                                    <p:anim calcmode="lin" valueType="num">
                                      <p:cBhvr>
                                        <p:cTn id="67"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2" dur="26">
                                          <p:stCondLst>
                                            <p:cond delay="650"/>
                                          </p:stCondLst>
                                        </p:cTn>
                                        <p:tgtEl>
                                          <p:spTgt spid="8"/>
                                        </p:tgtEl>
                                      </p:cBhvr>
                                      <p:to x="100000" y="60000"/>
                                    </p:animScale>
                                    <p:animScale>
                                      <p:cBhvr>
                                        <p:cTn id="73" dur="166" decel="50000">
                                          <p:stCondLst>
                                            <p:cond delay="676"/>
                                          </p:stCondLst>
                                        </p:cTn>
                                        <p:tgtEl>
                                          <p:spTgt spid="8"/>
                                        </p:tgtEl>
                                      </p:cBhvr>
                                      <p:to x="100000" y="100000"/>
                                    </p:animScale>
                                    <p:animScale>
                                      <p:cBhvr>
                                        <p:cTn id="74" dur="26">
                                          <p:stCondLst>
                                            <p:cond delay="1312"/>
                                          </p:stCondLst>
                                        </p:cTn>
                                        <p:tgtEl>
                                          <p:spTgt spid="8"/>
                                        </p:tgtEl>
                                      </p:cBhvr>
                                      <p:to x="100000" y="80000"/>
                                    </p:animScale>
                                    <p:animScale>
                                      <p:cBhvr>
                                        <p:cTn id="75" dur="166" decel="50000">
                                          <p:stCondLst>
                                            <p:cond delay="1338"/>
                                          </p:stCondLst>
                                        </p:cTn>
                                        <p:tgtEl>
                                          <p:spTgt spid="8"/>
                                        </p:tgtEl>
                                      </p:cBhvr>
                                      <p:to x="100000" y="100000"/>
                                    </p:animScale>
                                    <p:animScale>
                                      <p:cBhvr>
                                        <p:cTn id="76" dur="26">
                                          <p:stCondLst>
                                            <p:cond delay="1642"/>
                                          </p:stCondLst>
                                        </p:cTn>
                                        <p:tgtEl>
                                          <p:spTgt spid="8"/>
                                        </p:tgtEl>
                                      </p:cBhvr>
                                      <p:to x="100000" y="90000"/>
                                    </p:animScale>
                                    <p:animScale>
                                      <p:cBhvr>
                                        <p:cTn id="77" dur="166" decel="50000">
                                          <p:stCondLst>
                                            <p:cond delay="1668"/>
                                          </p:stCondLst>
                                        </p:cTn>
                                        <p:tgtEl>
                                          <p:spTgt spid="8"/>
                                        </p:tgtEl>
                                      </p:cBhvr>
                                      <p:to x="100000" y="100000"/>
                                    </p:animScale>
                                    <p:animScale>
                                      <p:cBhvr>
                                        <p:cTn id="78" dur="26">
                                          <p:stCondLst>
                                            <p:cond delay="1808"/>
                                          </p:stCondLst>
                                        </p:cTn>
                                        <p:tgtEl>
                                          <p:spTgt spid="8"/>
                                        </p:tgtEl>
                                      </p:cBhvr>
                                      <p:to x="100000" y="95000"/>
                                    </p:animScale>
                                    <p:animScale>
                                      <p:cBhvr>
                                        <p:cTn id="79" dur="166" decel="50000">
                                          <p:stCondLst>
                                            <p:cond delay="1834"/>
                                          </p:stCondLst>
                                        </p:cTn>
                                        <p:tgtEl>
                                          <p:spTgt spid="8"/>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barn(inVertical)">
                                      <p:cBhvr>
                                        <p:cTn id="8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radiosama.net/what-humans-cannot/files/2012/0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042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91680" y="332656"/>
            <a:ext cx="5760640" cy="707886"/>
          </a:xfrm>
          <a:prstGeom prst="rect">
            <a:avLst/>
          </a:prstGeom>
          <a:noFill/>
        </p:spPr>
        <p:txBody>
          <a:bodyPr wrap="square" rtlCol="1">
            <a:spAutoFit/>
          </a:bodyPr>
          <a:lstStyle/>
          <a:p>
            <a:pPr rtl="1"/>
            <a:r>
              <a:rPr lang="ar-EG" sz="4000" b="1" dirty="0" smtClean="0">
                <a:solidFill>
                  <a:schemeClr val="bg1"/>
                </a:solidFill>
              </a:rPr>
              <a:t>استراحة 15 دقيقة</a:t>
            </a:r>
            <a:endParaRPr lang="ar-EG" sz="4000" b="1" dirty="0">
              <a:solidFill>
                <a:schemeClr val="bg1"/>
              </a:solidFill>
            </a:endParaRPr>
          </a:p>
        </p:txBody>
      </p:sp>
    </p:spTree>
    <p:extLst>
      <p:ext uri="{BB962C8B-B14F-4D97-AF65-F5344CB8AC3E}">
        <p14:creationId xmlns:p14="http://schemas.microsoft.com/office/powerpoint/2010/main" val="16630066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 descr="07CD1E3675BD4affA6CA63955D31575C# #AutoShape 3"/>
          <p:cNvSpPr>
            <a:spLocks noChangeArrowheads="1"/>
          </p:cNvSpPr>
          <p:nvPr/>
        </p:nvSpPr>
        <p:spPr bwMode="auto">
          <a:xfrm>
            <a:off x="762000" y="2059304"/>
            <a:ext cx="7524750" cy="2817496"/>
          </a:xfrm>
          <a:prstGeom prst="rect">
            <a:avLst/>
          </a:prstGeom>
          <a:solidFill>
            <a:schemeClr val="bg2">
              <a:lumMod val="60000"/>
              <a:lumOff val="40000"/>
              <a:alpha val="78000"/>
            </a:schemeClr>
          </a:solidFill>
          <a:ln w="12700">
            <a:solidFill>
              <a:schemeClr val="bg1"/>
            </a:solidFill>
            <a:miter lim="800000"/>
            <a:headEnd/>
            <a:tailEnd/>
          </a:ln>
        </p:spPr>
        <p:txBody>
          <a:bodyPr lIns="91430" tIns="45715" rIns="91430" bIns="45715" anchor="ctr"/>
          <a:lstStyle/>
          <a:p>
            <a:pPr algn="l" rtl="0"/>
            <a:endParaRPr lang="zh-CN" altLang="en-US">
              <a:latin typeface="Calibri" pitchFamily="34" charset="0"/>
            </a:endParaRPr>
          </a:p>
        </p:txBody>
      </p:sp>
      <p:sp>
        <p:nvSpPr>
          <p:cNvPr id="16" name="AutoShape 3" descr="D8FCD644EF414d608FD23FABDBB2453F# #AutoShape 3"/>
          <p:cNvSpPr>
            <a:spLocks noChangeArrowheads="1"/>
          </p:cNvSpPr>
          <p:nvPr/>
        </p:nvSpPr>
        <p:spPr bwMode="auto">
          <a:xfrm>
            <a:off x="866775" y="1887856"/>
            <a:ext cx="7315200" cy="2853690"/>
          </a:xfrm>
          <a:prstGeom prst="rect">
            <a:avLst/>
          </a:prstGeom>
          <a:solidFill>
            <a:schemeClr val="accent1">
              <a:lumMod val="40000"/>
              <a:lumOff val="60000"/>
              <a:alpha val="80000"/>
            </a:schemeClr>
          </a:solidFill>
          <a:ln w="12700">
            <a:solidFill>
              <a:schemeClr val="bg1"/>
            </a:solidFill>
            <a:miter lim="800000"/>
            <a:headEnd/>
            <a:tailEnd/>
          </a:ln>
        </p:spPr>
        <p:txBody>
          <a:bodyPr wrap="none" lIns="91430" tIns="45715" rIns="91430" bIns="45715" anchor="ctr"/>
          <a:lstStyle/>
          <a:p>
            <a:pPr rtl="1" eaLnBrk="0"/>
            <a:r>
              <a:rPr lang="ar-EG" altLang="zh-CN" sz="5000" b="1" dirty="0">
                <a:solidFill>
                  <a:srgbClr val="002060"/>
                </a:solidFill>
                <a:ea typeface="Microsoft YaHei" pitchFamily="34" charset="-122"/>
              </a:rPr>
              <a:t>مسيرة نجاح مايكل دِل، </a:t>
            </a:r>
          </a:p>
          <a:p>
            <a:pPr rtl="1" eaLnBrk="0"/>
            <a:r>
              <a:rPr lang="ar-EG" altLang="zh-CN" sz="5000" b="1" dirty="0">
                <a:solidFill>
                  <a:srgbClr val="002060"/>
                </a:solidFill>
                <a:ea typeface="Microsoft YaHei" pitchFamily="34" charset="-122"/>
              </a:rPr>
              <a:t>مؤسس شركة ديل</a:t>
            </a:r>
          </a:p>
        </p:txBody>
      </p:sp>
      <p:sp>
        <p:nvSpPr>
          <p:cNvPr id="20" name="Rectangle 13" descr="FD1DDF730CE4456e89755B07FE1653D0# #Rectangle 13"/>
          <p:cNvSpPr>
            <a:spLocks noChangeArrowheads="1"/>
          </p:cNvSpPr>
          <p:nvPr/>
        </p:nvSpPr>
        <p:spPr bwMode="auto">
          <a:xfrm>
            <a:off x="1033465" y="2318384"/>
            <a:ext cx="6981825"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pPr algn="l" rtl="0"/>
            <a:endParaRPr lang="zh-CN" altLang="en-US">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175264820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Top)">
                                      <p:cBhvr>
                                        <p:cTn id="7" dur="500"/>
                                        <p:tgtEl>
                                          <p:spTgt spid="16"/>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lide(fromBottom)">
                                      <p:cBhvr>
                                        <p:cTn id="10" dur="500"/>
                                        <p:tgtEl>
                                          <p:spTgt spid="1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slide(fromBottom)">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16" grpId="0" animBg="1" autoUpdateAnimBg="0"/>
      <p:bldP spid="20"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27984" y="479573"/>
            <a:ext cx="4572000" cy="5262979"/>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ar-EG" dirty="0">
                <a:solidFill>
                  <a:srgbClr val="002060"/>
                </a:solidFill>
              </a:rPr>
              <a:t>وعمره 13 سنة اتخذ بيت والديه مقراً لنشاط تبادل طوابع البريد عبر الطلبات البريدية، فحقق في بضعة شهور أرباحاً قاربت الألفي دولار، وعمره 15 سنة قام بتفكيك حاسوبه الجديد: أبل2، إلى قطع صغيرة متناثرة، ثم أعاد تجميعه مرة أخرى ليرى إن كان يستطيع ذلك، وعمره 16 سنة احترف بيع اشتراكات الجرائد اعتماداً على قوائم المتزوجين حديثاً فحصد ربحاً فاق 18 ألف دولار فتمكن من شراء سيارته الأولى: بي إم دبليو وعمره 18 سنة</a:t>
            </a:r>
          </a:p>
        </p:txBody>
      </p:sp>
      <p:pic>
        <p:nvPicPr>
          <p:cNvPr id="5" name="Picture 4" descr="http://www.m3n4.com/wp-content/uploads/M3N4NET-104485-1.jpg"/>
          <p:cNvPicPr/>
          <p:nvPr/>
        </p:nvPicPr>
        <p:blipFill>
          <a:blip r:embed="rId3">
            <a:extLst>
              <a:ext uri="{28A0092B-C50C-407E-A947-70E740481C1C}">
                <a14:useLocalDpi xmlns:a14="http://schemas.microsoft.com/office/drawing/2010/main" val="0"/>
              </a:ext>
            </a:extLst>
          </a:blip>
          <a:srcRect/>
          <a:stretch>
            <a:fillRect/>
          </a:stretch>
        </p:blipFill>
        <p:spPr bwMode="auto">
          <a:xfrm>
            <a:off x="323528" y="491530"/>
            <a:ext cx="3798868" cy="5251022"/>
          </a:xfrm>
          <a:prstGeom prst="rect">
            <a:avLst/>
          </a:prstGeom>
          <a:noFill/>
          <a:ln>
            <a:noFill/>
          </a:ln>
        </p:spPr>
      </p:pic>
    </p:spTree>
    <p:extLst>
      <p:ext uri="{BB962C8B-B14F-4D97-AF65-F5344CB8AC3E}">
        <p14:creationId xmlns:p14="http://schemas.microsoft.com/office/powerpoint/2010/main" val="144653323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 descr="07CD1E3675BD4affA6CA63955D31575C# #AutoShape 3"/>
          <p:cNvSpPr>
            <a:spLocks noChangeArrowheads="1"/>
          </p:cNvSpPr>
          <p:nvPr/>
        </p:nvSpPr>
        <p:spPr bwMode="auto">
          <a:xfrm>
            <a:off x="762000" y="2059304"/>
            <a:ext cx="7524750" cy="2817496"/>
          </a:xfrm>
          <a:prstGeom prst="rect">
            <a:avLst/>
          </a:prstGeom>
          <a:solidFill>
            <a:schemeClr val="bg2">
              <a:lumMod val="60000"/>
              <a:lumOff val="40000"/>
              <a:alpha val="78000"/>
            </a:schemeClr>
          </a:solidFill>
          <a:ln w="12700">
            <a:solidFill>
              <a:schemeClr val="bg1"/>
            </a:solidFill>
            <a:miter lim="800000"/>
            <a:headEnd/>
            <a:tailEnd/>
          </a:ln>
        </p:spPr>
        <p:txBody>
          <a:bodyPr lIns="91430" tIns="45715" rIns="91430" bIns="45715" anchor="ctr"/>
          <a:lstStyle/>
          <a:p>
            <a:pPr algn="l" rtl="0"/>
            <a:endParaRPr lang="zh-CN" altLang="en-US">
              <a:latin typeface="Calibri" pitchFamily="34" charset="0"/>
            </a:endParaRPr>
          </a:p>
        </p:txBody>
      </p:sp>
      <p:sp>
        <p:nvSpPr>
          <p:cNvPr id="16" name="AutoShape 3" descr="D8FCD644EF414d608FD23FABDBB2453F# #AutoShape 3"/>
          <p:cNvSpPr>
            <a:spLocks noChangeArrowheads="1"/>
          </p:cNvSpPr>
          <p:nvPr/>
        </p:nvSpPr>
        <p:spPr bwMode="auto">
          <a:xfrm>
            <a:off x="866775" y="1887856"/>
            <a:ext cx="7315200" cy="2853690"/>
          </a:xfrm>
          <a:prstGeom prst="rect">
            <a:avLst/>
          </a:prstGeom>
          <a:solidFill>
            <a:schemeClr val="accent1">
              <a:lumMod val="40000"/>
              <a:lumOff val="60000"/>
              <a:alpha val="80000"/>
            </a:schemeClr>
          </a:solidFill>
          <a:ln w="12700">
            <a:solidFill>
              <a:schemeClr val="bg1"/>
            </a:solidFill>
            <a:miter lim="800000"/>
            <a:headEnd/>
            <a:tailEnd/>
          </a:ln>
        </p:spPr>
        <p:txBody>
          <a:bodyPr wrap="none" lIns="91430" tIns="45715" rIns="91430" bIns="45715" anchor="ctr"/>
          <a:lstStyle/>
          <a:p>
            <a:pPr rtl="1" eaLnBrk="0"/>
            <a:r>
              <a:rPr lang="ar-EG" altLang="zh-CN" sz="5000" b="1" dirty="0">
                <a:solidFill>
                  <a:srgbClr val="002060"/>
                </a:solidFill>
                <a:ea typeface="Microsoft YaHei" pitchFamily="34" charset="-122"/>
              </a:rPr>
              <a:t>اختبار</a:t>
            </a:r>
          </a:p>
          <a:p>
            <a:pPr rtl="1" eaLnBrk="0"/>
            <a:r>
              <a:rPr lang="ar-EG" altLang="zh-CN" sz="4400" b="1" dirty="0">
                <a:solidFill>
                  <a:srgbClr val="002060"/>
                </a:solidFill>
                <a:ea typeface="Microsoft YaHei" pitchFamily="34" charset="-122"/>
              </a:rPr>
              <a:t>الى اى مدى انت طموح؟</a:t>
            </a:r>
          </a:p>
        </p:txBody>
      </p:sp>
      <p:sp>
        <p:nvSpPr>
          <p:cNvPr id="20" name="Rectangle 13" descr="FD1DDF730CE4456e89755B07FE1653D0# #Rectangle 13"/>
          <p:cNvSpPr>
            <a:spLocks noChangeArrowheads="1"/>
          </p:cNvSpPr>
          <p:nvPr/>
        </p:nvSpPr>
        <p:spPr bwMode="auto">
          <a:xfrm>
            <a:off x="1033465" y="2318384"/>
            <a:ext cx="6981825"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pPr algn="l" rtl="0"/>
            <a:endParaRPr lang="zh-CN" altLang="en-US">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164327390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Top)">
                                      <p:cBhvr>
                                        <p:cTn id="7" dur="500"/>
                                        <p:tgtEl>
                                          <p:spTgt spid="16"/>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lide(fromBottom)">
                                      <p:cBhvr>
                                        <p:cTn id="10" dur="500"/>
                                        <p:tgtEl>
                                          <p:spTgt spid="1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slide(fromBottom)">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16" grpId="0" animBg="1" autoUpdateAnimBg="0"/>
      <p:bldP spid="20"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01114377"/>
              </p:ext>
            </p:extLst>
          </p:nvPr>
        </p:nvGraphicFramePr>
        <p:xfrm>
          <a:off x="2" y="3"/>
          <a:ext cx="9143999" cy="6857996"/>
        </p:xfrm>
        <a:graphic>
          <a:graphicData uri="http://schemas.openxmlformats.org/drawingml/2006/table">
            <a:tbl>
              <a:tblPr rtl="1" firstRow="1" firstCol="1" bandRow="1">
                <a:tableStyleId>{5C22544A-7EE6-4342-B048-85BDC9FD1C3A}</a:tableStyleId>
              </a:tblPr>
              <a:tblGrid>
                <a:gridCol w="576072"/>
                <a:gridCol w="7028077"/>
                <a:gridCol w="784555"/>
                <a:gridCol w="755295"/>
              </a:tblGrid>
              <a:tr h="970472">
                <a:tc>
                  <a:txBody>
                    <a:bodyPr/>
                    <a:lstStyle/>
                    <a:p>
                      <a:pPr algn="ctr" rtl="1">
                        <a:lnSpc>
                          <a:spcPct val="115000"/>
                        </a:lnSpc>
                        <a:spcAft>
                          <a:spcPts val="1000"/>
                        </a:spcAft>
                      </a:pPr>
                      <a:r>
                        <a:rPr lang="ar-EG" sz="2400" dirty="0">
                          <a:effectLst/>
                        </a:rPr>
                        <a:t/>
                      </a:r>
                      <a:br>
                        <a:rPr lang="ar-EG" sz="2400" dirty="0">
                          <a:effectLst/>
                        </a:rPr>
                      </a:br>
                      <a:r>
                        <a:rPr lang="ar-SA" sz="2000" dirty="0">
                          <a:effectLst/>
                        </a:rPr>
                        <a:t>م</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ar-SA" sz="2000">
                          <a:effectLst/>
                        </a:rPr>
                        <a:t>الجملة</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ar-SA" sz="2000">
                          <a:effectLst/>
                        </a:rPr>
                        <a:t>صح</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ar-SA" sz="2000" dirty="0">
                          <a:effectLst/>
                        </a:rPr>
                        <a:t>خطأ</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452886">
                <a:tc>
                  <a:txBody>
                    <a:bodyPr/>
                    <a:lstStyle/>
                    <a:p>
                      <a:pPr algn="ctr" rtl="1">
                        <a:lnSpc>
                          <a:spcPct val="115000"/>
                        </a:lnSpc>
                        <a:spcAft>
                          <a:spcPts val="1000"/>
                        </a:spcAft>
                      </a:pPr>
                      <a:r>
                        <a:rPr lang="ar-SA" sz="2000" dirty="0">
                          <a:effectLst/>
                        </a:rPr>
                        <a:t>1</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algn="r" defTabSz="914400" rtl="1" eaLnBrk="1" latinLnBrk="0" hangingPunct="1">
                        <a:lnSpc>
                          <a:spcPct val="115000"/>
                        </a:lnSpc>
                        <a:spcAft>
                          <a:spcPts val="0"/>
                        </a:spcAft>
                      </a:pPr>
                      <a:r>
                        <a:rPr lang="ar-SA" sz="2000" b="1" kern="1200" dirty="0">
                          <a:solidFill>
                            <a:srgbClr val="002060"/>
                          </a:solidFill>
                          <a:effectLst/>
                          <a:latin typeface="Simplified Arabic" panose="02020603050405020304" pitchFamily="18" charset="-78"/>
                          <a:ea typeface="+mn-ea"/>
                          <a:cs typeface="Simplified Arabic" panose="02020603050405020304" pitchFamily="18" charset="-78"/>
                        </a:rPr>
                        <a:t>انا قادر على ان اضع التفكير فى العمل جانبا فى اوقات الاجازات</a:t>
                      </a:r>
                      <a:endParaRPr lang="en-US" sz="2000" b="1" kern="1200" dirty="0">
                        <a:solidFill>
                          <a:srgbClr val="002060"/>
                        </a:solidFill>
                        <a:effectLst/>
                        <a:latin typeface="Simplified Arabic" panose="02020603050405020304" pitchFamily="18" charset="-78"/>
                        <a:ea typeface="+mn-ea"/>
                        <a:cs typeface="Simplified Arabic" panose="02020603050405020304" pitchFamily="18" charset="-78"/>
                      </a:endParaRPr>
                    </a:p>
                  </a:txBody>
                  <a:tcPr marL="68580" marR="68580" marT="0" marB="0"/>
                </a:tc>
                <a:tc>
                  <a:txBody>
                    <a:bodyPr/>
                    <a:lstStyle/>
                    <a:p>
                      <a:pPr algn="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52886">
                <a:tc>
                  <a:txBody>
                    <a:bodyPr/>
                    <a:lstStyle/>
                    <a:p>
                      <a:pPr algn="ctr" rtl="1">
                        <a:lnSpc>
                          <a:spcPct val="115000"/>
                        </a:lnSpc>
                        <a:spcAft>
                          <a:spcPts val="1000"/>
                        </a:spcAft>
                      </a:pPr>
                      <a:r>
                        <a:rPr lang="ar-SA" sz="2000" dirty="0">
                          <a:effectLst/>
                        </a:rPr>
                        <a:t>2</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algn="r" defTabSz="914400" rtl="1" eaLnBrk="1" latinLnBrk="0" hangingPunct="1">
                        <a:lnSpc>
                          <a:spcPct val="115000"/>
                        </a:lnSpc>
                        <a:spcAft>
                          <a:spcPts val="0"/>
                        </a:spcAft>
                      </a:pPr>
                      <a:r>
                        <a:rPr lang="ar-SA" sz="2000" b="1" kern="1200" dirty="0">
                          <a:solidFill>
                            <a:srgbClr val="002060"/>
                          </a:solidFill>
                          <a:effectLst/>
                          <a:latin typeface="Simplified Arabic" panose="02020603050405020304" pitchFamily="18" charset="-78"/>
                          <a:ea typeface="+mn-ea"/>
                          <a:cs typeface="Simplified Arabic" panose="02020603050405020304" pitchFamily="18" charset="-78"/>
                        </a:rPr>
                        <a:t>استمتع كثيرا بالمراهنة فى مباريات كرة القدم, واليناصيب, والسباقات, وغيرها</a:t>
                      </a:r>
                      <a:endParaRPr lang="en-US" sz="2000" b="1" kern="1200" dirty="0">
                        <a:solidFill>
                          <a:srgbClr val="002060"/>
                        </a:solidFill>
                        <a:effectLst/>
                        <a:latin typeface="Simplified Arabic" panose="02020603050405020304" pitchFamily="18" charset="-78"/>
                        <a:ea typeface="+mn-ea"/>
                        <a:cs typeface="Simplified Arabic" panose="02020603050405020304" pitchFamily="18" charset="-78"/>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905774">
                <a:tc>
                  <a:txBody>
                    <a:bodyPr/>
                    <a:lstStyle/>
                    <a:p>
                      <a:pPr algn="ctr" rtl="1">
                        <a:lnSpc>
                          <a:spcPct val="115000"/>
                        </a:lnSpc>
                        <a:spcAft>
                          <a:spcPts val="1000"/>
                        </a:spcAft>
                      </a:pPr>
                      <a:r>
                        <a:rPr lang="ar-SA" sz="2000" dirty="0">
                          <a:effectLst/>
                        </a:rPr>
                        <a:t>3</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algn="r" defTabSz="914400" rtl="1" eaLnBrk="1" latinLnBrk="0" hangingPunct="1">
                        <a:lnSpc>
                          <a:spcPct val="115000"/>
                        </a:lnSpc>
                        <a:spcAft>
                          <a:spcPts val="0"/>
                        </a:spcAft>
                      </a:pPr>
                      <a:r>
                        <a:rPr lang="ar-SA" sz="2000" b="1" kern="1200" dirty="0">
                          <a:solidFill>
                            <a:srgbClr val="002060"/>
                          </a:solidFill>
                          <a:effectLst/>
                          <a:latin typeface="Simplified Arabic" panose="02020603050405020304" pitchFamily="18" charset="-78"/>
                          <a:ea typeface="+mn-ea"/>
                          <a:cs typeface="Simplified Arabic" panose="02020603050405020304" pitchFamily="18" charset="-78"/>
                        </a:rPr>
                        <a:t>اننا نعيش مرة واحدة, لذلك فالحياة السعيدة مع العديد من الاصدقاء, اهم بكثير من العمل الشاق لتحقيق الانجازات</a:t>
                      </a:r>
                      <a:endParaRPr lang="en-US" sz="2000" b="1" kern="1200" dirty="0">
                        <a:solidFill>
                          <a:srgbClr val="002060"/>
                        </a:solidFill>
                        <a:effectLst/>
                        <a:latin typeface="Simplified Arabic" panose="02020603050405020304" pitchFamily="18" charset="-78"/>
                        <a:ea typeface="+mn-ea"/>
                        <a:cs typeface="Simplified Arabic" panose="02020603050405020304" pitchFamily="18" charset="-78"/>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ar-SA" sz="14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52886">
                <a:tc>
                  <a:txBody>
                    <a:bodyPr/>
                    <a:lstStyle/>
                    <a:p>
                      <a:pPr algn="ctr" rtl="1">
                        <a:lnSpc>
                          <a:spcPct val="115000"/>
                        </a:lnSpc>
                        <a:spcAft>
                          <a:spcPts val="1000"/>
                        </a:spcAft>
                      </a:pPr>
                      <a:r>
                        <a:rPr lang="ar-SA" sz="2000" dirty="0">
                          <a:effectLst/>
                        </a:rPr>
                        <a:t>4</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algn="r" defTabSz="914400" rtl="1" eaLnBrk="1" latinLnBrk="0" hangingPunct="1">
                        <a:lnSpc>
                          <a:spcPct val="115000"/>
                        </a:lnSpc>
                        <a:spcAft>
                          <a:spcPts val="0"/>
                        </a:spcAft>
                      </a:pPr>
                      <a:r>
                        <a:rPr lang="ar-SA" sz="2000" b="1" kern="1200" dirty="0">
                          <a:solidFill>
                            <a:srgbClr val="002060"/>
                          </a:solidFill>
                          <a:effectLst/>
                          <a:latin typeface="Simplified Arabic" panose="02020603050405020304" pitchFamily="18" charset="-78"/>
                          <a:ea typeface="+mn-ea"/>
                          <a:cs typeface="Simplified Arabic" panose="02020603050405020304" pitchFamily="18" charset="-78"/>
                        </a:rPr>
                        <a:t>اكره كثيرا ان ارى الاشياء وهى تهدر ( مثل الطعام, والوقود, والورق, الخ)</a:t>
                      </a:r>
                      <a:endParaRPr lang="en-US" sz="2000" b="1" kern="1200" dirty="0">
                        <a:solidFill>
                          <a:srgbClr val="002060"/>
                        </a:solidFill>
                        <a:effectLst/>
                        <a:latin typeface="Simplified Arabic" panose="02020603050405020304" pitchFamily="18" charset="-78"/>
                        <a:ea typeface="+mn-ea"/>
                        <a:cs typeface="Simplified Arabic" panose="02020603050405020304" pitchFamily="18" charset="-78"/>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52886">
                <a:tc>
                  <a:txBody>
                    <a:bodyPr/>
                    <a:lstStyle/>
                    <a:p>
                      <a:pPr algn="ctr" rtl="1">
                        <a:lnSpc>
                          <a:spcPct val="115000"/>
                        </a:lnSpc>
                        <a:spcAft>
                          <a:spcPts val="1000"/>
                        </a:spcAft>
                      </a:pPr>
                      <a:r>
                        <a:rPr lang="ar-SA" sz="2000" dirty="0">
                          <a:effectLst/>
                        </a:rPr>
                        <a:t>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algn="r" defTabSz="914400" rtl="1" eaLnBrk="1" latinLnBrk="0" hangingPunct="1">
                        <a:lnSpc>
                          <a:spcPct val="115000"/>
                        </a:lnSpc>
                        <a:spcAft>
                          <a:spcPts val="0"/>
                        </a:spcAft>
                      </a:pPr>
                      <a:r>
                        <a:rPr lang="ar-SA" sz="2000" b="1" kern="1200" dirty="0">
                          <a:solidFill>
                            <a:srgbClr val="002060"/>
                          </a:solidFill>
                          <a:effectLst/>
                          <a:latin typeface="Simplified Arabic" panose="02020603050405020304" pitchFamily="18" charset="-78"/>
                          <a:ea typeface="+mn-ea"/>
                          <a:cs typeface="Simplified Arabic" panose="02020603050405020304" pitchFamily="18" charset="-78"/>
                        </a:rPr>
                        <a:t>اكتب قائمة يومية بالامور التى سأفعلها</a:t>
                      </a:r>
                      <a:endParaRPr lang="en-US" sz="2000" b="1" kern="1200" dirty="0">
                        <a:solidFill>
                          <a:srgbClr val="002060"/>
                        </a:solidFill>
                        <a:effectLst/>
                        <a:latin typeface="Simplified Arabic" panose="02020603050405020304" pitchFamily="18" charset="-78"/>
                        <a:ea typeface="+mn-ea"/>
                        <a:cs typeface="Simplified Arabic" panose="02020603050405020304" pitchFamily="18" charset="-78"/>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905774">
                <a:tc>
                  <a:txBody>
                    <a:bodyPr/>
                    <a:lstStyle/>
                    <a:p>
                      <a:pPr algn="ctr" rtl="1">
                        <a:lnSpc>
                          <a:spcPct val="115000"/>
                        </a:lnSpc>
                        <a:spcAft>
                          <a:spcPts val="1000"/>
                        </a:spcAft>
                      </a:pPr>
                      <a:r>
                        <a:rPr lang="ar-SA" sz="2000" dirty="0">
                          <a:effectLst/>
                        </a:rPr>
                        <a:t>6</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algn="r" defTabSz="914400" rtl="1" eaLnBrk="1" latinLnBrk="0" hangingPunct="1">
                        <a:lnSpc>
                          <a:spcPct val="115000"/>
                        </a:lnSpc>
                        <a:spcAft>
                          <a:spcPts val="0"/>
                        </a:spcAft>
                      </a:pPr>
                      <a:r>
                        <a:rPr lang="ar-SA" sz="2000" b="1" kern="1200" dirty="0">
                          <a:solidFill>
                            <a:srgbClr val="002060"/>
                          </a:solidFill>
                          <a:effectLst/>
                          <a:latin typeface="Simplified Arabic" panose="02020603050405020304" pitchFamily="18" charset="-78"/>
                          <a:ea typeface="+mn-ea"/>
                          <a:cs typeface="Simplified Arabic" panose="02020603050405020304" pitchFamily="18" charset="-78"/>
                        </a:rPr>
                        <a:t>افضل العمل مع شريك اجتماعى لكن غير كفء بعض الشئ, عن العمل مع شريك صعب المراس لكنه ذو كفاءة عالية</a:t>
                      </a:r>
                      <a:endParaRPr lang="en-US" sz="2000" b="1" kern="1200" dirty="0">
                        <a:solidFill>
                          <a:srgbClr val="002060"/>
                        </a:solidFill>
                        <a:effectLst/>
                        <a:latin typeface="Simplified Arabic" panose="02020603050405020304" pitchFamily="18" charset="-78"/>
                        <a:ea typeface="+mn-ea"/>
                        <a:cs typeface="Simplified Arabic" panose="02020603050405020304" pitchFamily="18" charset="-78"/>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52886">
                <a:tc>
                  <a:txBody>
                    <a:bodyPr/>
                    <a:lstStyle/>
                    <a:p>
                      <a:pPr algn="ctr" rtl="1">
                        <a:lnSpc>
                          <a:spcPct val="115000"/>
                        </a:lnSpc>
                        <a:spcAft>
                          <a:spcPts val="1000"/>
                        </a:spcAft>
                      </a:pPr>
                      <a:r>
                        <a:rPr lang="ar-SA" sz="2000" dirty="0">
                          <a:effectLst/>
                        </a:rPr>
                        <a:t>7</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algn="r" defTabSz="914400" rtl="1" eaLnBrk="1" latinLnBrk="0" hangingPunct="1">
                        <a:lnSpc>
                          <a:spcPct val="115000"/>
                        </a:lnSpc>
                        <a:spcAft>
                          <a:spcPts val="0"/>
                        </a:spcAft>
                      </a:pPr>
                      <a:r>
                        <a:rPr lang="ar-SA" sz="2000" b="1" kern="1200" dirty="0">
                          <a:solidFill>
                            <a:srgbClr val="002060"/>
                          </a:solidFill>
                          <a:effectLst/>
                          <a:latin typeface="Simplified Arabic" panose="02020603050405020304" pitchFamily="18" charset="-78"/>
                          <a:ea typeface="+mn-ea"/>
                          <a:cs typeface="Simplified Arabic" panose="02020603050405020304" pitchFamily="18" charset="-78"/>
                        </a:rPr>
                        <a:t>اميل الى القيام بالاشياء اليوم بدلا من تأجيلها الى الغد</a:t>
                      </a:r>
                      <a:endParaRPr lang="en-US" sz="2000" b="1" kern="1200" dirty="0">
                        <a:solidFill>
                          <a:srgbClr val="002060"/>
                        </a:solidFill>
                        <a:effectLst/>
                        <a:latin typeface="Simplified Arabic" panose="02020603050405020304" pitchFamily="18" charset="-78"/>
                        <a:ea typeface="+mn-ea"/>
                        <a:cs typeface="Simplified Arabic" panose="02020603050405020304" pitchFamily="18" charset="-78"/>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52886">
                <a:tc>
                  <a:txBody>
                    <a:bodyPr/>
                    <a:lstStyle/>
                    <a:p>
                      <a:pPr algn="ctr" rtl="1">
                        <a:lnSpc>
                          <a:spcPct val="115000"/>
                        </a:lnSpc>
                        <a:spcAft>
                          <a:spcPts val="1000"/>
                        </a:spcAft>
                      </a:pPr>
                      <a:r>
                        <a:rPr lang="ar-SA" sz="2000" dirty="0">
                          <a:effectLst/>
                        </a:rPr>
                        <a:t>8</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algn="r" defTabSz="914400" rtl="1" eaLnBrk="1" latinLnBrk="0" hangingPunct="1">
                        <a:lnSpc>
                          <a:spcPct val="115000"/>
                        </a:lnSpc>
                        <a:spcAft>
                          <a:spcPts val="0"/>
                        </a:spcAft>
                      </a:pPr>
                      <a:r>
                        <a:rPr lang="ar-SA" sz="2000" b="1" kern="1200" dirty="0">
                          <a:solidFill>
                            <a:srgbClr val="002060"/>
                          </a:solidFill>
                          <a:effectLst/>
                          <a:latin typeface="Simplified Arabic" panose="02020603050405020304" pitchFamily="18" charset="-78"/>
                          <a:ea typeface="+mn-ea"/>
                          <a:cs typeface="Simplified Arabic" panose="02020603050405020304" pitchFamily="18" charset="-78"/>
                        </a:rPr>
                        <a:t>لدى اهتمام شديد بحياة الاشخاص الناجحين</a:t>
                      </a:r>
                      <a:endParaRPr lang="en-US" sz="2000" b="1" kern="1200" dirty="0">
                        <a:solidFill>
                          <a:srgbClr val="002060"/>
                        </a:solidFill>
                        <a:effectLst/>
                        <a:latin typeface="Simplified Arabic" panose="02020603050405020304" pitchFamily="18" charset="-78"/>
                        <a:ea typeface="+mn-ea"/>
                        <a:cs typeface="Simplified Arabic" panose="02020603050405020304" pitchFamily="18" charset="-78"/>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52886">
                <a:tc>
                  <a:txBody>
                    <a:bodyPr/>
                    <a:lstStyle/>
                    <a:p>
                      <a:pPr algn="ctr" rtl="1">
                        <a:lnSpc>
                          <a:spcPct val="115000"/>
                        </a:lnSpc>
                        <a:spcAft>
                          <a:spcPts val="1000"/>
                        </a:spcAft>
                      </a:pPr>
                      <a:r>
                        <a:rPr lang="ar-SA" sz="2000" dirty="0">
                          <a:effectLst/>
                        </a:rPr>
                        <a:t>9</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algn="r" defTabSz="914400" rtl="1" eaLnBrk="1" latinLnBrk="0" hangingPunct="1">
                        <a:lnSpc>
                          <a:spcPct val="115000"/>
                        </a:lnSpc>
                        <a:spcAft>
                          <a:spcPts val="0"/>
                        </a:spcAft>
                      </a:pPr>
                      <a:r>
                        <a:rPr lang="ar-SA" sz="2000" b="1" kern="1200" dirty="0">
                          <a:solidFill>
                            <a:srgbClr val="002060"/>
                          </a:solidFill>
                          <a:effectLst/>
                          <a:latin typeface="Simplified Arabic" panose="02020603050405020304" pitchFamily="18" charset="-78"/>
                          <a:ea typeface="+mn-ea"/>
                          <a:cs typeface="Simplified Arabic" panose="02020603050405020304" pitchFamily="18" charset="-78"/>
                        </a:rPr>
                        <a:t>انا مدرك للوقت تقريبا فى كل شئ اقوم به</a:t>
                      </a:r>
                      <a:endParaRPr lang="en-US" sz="2000" b="1" kern="1200" dirty="0">
                        <a:solidFill>
                          <a:srgbClr val="002060"/>
                        </a:solidFill>
                        <a:effectLst/>
                        <a:latin typeface="Simplified Arabic" panose="02020603050405020304" pitchFamily="18" charset="-78"/>
                        <a:ea typeface="+mn-ea"/>
                        <a:cs typeface="Simplified Arabic" panose="02020603050405020304" pitchFamily="18" charset="-78"/>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905774">
                <a:tc>
                  <a:txBody>
                    <a:bodyPr/>
                    <a:lstStyle/>
                    <a:p>
                      <a:pPr algn="ctr" rtl="1">
                        <a:lnSpc>
                          <a:spcPct val="115000"/>
                        </a:lnSpc>
                        <a:spcAft>
                          <a:spcPts val="1000"/>
                        </a:spcAft>
                      </a:pPr>
                      <a:r>
                        <a:rPr lang="ar-SA" sz="2000" dirty="0">
                          <a:effectLst/>
                        </a:rPr>
                        <a:t>10</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algn="r" defTabSz="914400" rtl="1" eaLnBrk="1" latinLnBrk="0" hangingPunct="1">
                        <a:lnSpc>
                          <a:spcPct val="115000"/>
                        </a:lnSpc>
                        <a:spcAft>
                          <a:spcPts val="0"/>
                        </a:spcAft>
                      </a:pPr>
                      <a:r>
                        <a:rPr lang="ar-SA" sz="2000" b="1" kern="1200" dirty="0">
                          <a:solidFill>
                            <a:srgbClr val="002060"/>
                          </a:solidFill>
                          <a:effectLst/>
                          <a:latin typeface="Simplified Arabic" panose="02020603050405020304" pitchFamily="18" charset="-78"/>
                          <a:ea typeface="+mn-ea"/>
                          <a:cs typeface="Simplified Arabic" panose="02020603050405020304" pitchFamily="18" charset="-78"/>
                        </a:rPr>
                        <a:t>افضل المهام المهمة والصعبة التى تتضمن احتمال الفشل بنسبة 50 فى المائة اكثر من المهام الاقل اهمية لكن سهلة وممتعة</a:t>
                      </a:r>
                      <a:endParaRPr lang="en-US" sz="2000" b="1" kern="1200" dirty="0">
                        <a:solidFill>
                          <a:srgbClr val="002060"/>
                        </a:solidFill>
                        <a:effectLst/>
                        <a:latin typeface="Simplified Arabic" panose="02020603050405020304" pitchFamily="18" charset="-78"/>
                        <a:ea typeface="+mn-ea"/>
                        <a:cs typeface="Simplified Arabic" panose="02020603050405020304" pitchFamily="18" charset="-78"/>
                      </a:endParaRPr>
                    </a:p>
                  </a:txBody>
                  <a:tcPr marL="68580" marR="68580" marT="0" marB="0"/>
                </a:tc>
                <a:tc>
                  <a:txBody>
                    <a:bodyPr/>
                    <a:lstStyle/>
                    <a:p>
                      <a:pPr algn="ctr" rtl="1">
                        <a:lnSpc>
                          <a:spcPct val="115000"/>
                        </a:lnSpc>
                        <a:spcAft>
                          <a:spcPts val="1000"/>
                        </a:spcAft>
                      </a:pPr>
                      <a:r>
                        <a:rPr lang="ar-SA" sz="14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pPr>
                      <a:r>
                        <a:rPr lang="ar-SA" sz="14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11706536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 descr="07CD1E3675BD4affA6CA63955D31575C# #AutoShape 3"/>
          <p:cNvSpPr>
            <a:spLocks noChangeArrowheads="1"/>
          </p:cNvSpPr>
          <p:nvPr/>
        </p:nvSpPr>
        <p:spPr bwMode="auto">
          <a:xfrm>
            <a:off x="762000" y="2059304"/>
            <a:ext cx="7524750" cy="2817496"/>
          </a:xfrm>
          <a:prstGeom prst="rect">
            <a:avLst/>
          </a:prstGeom>
          <a:solidFill>
            <a:schemeClr val="bg2">
              <a:lumMod val="60000"/>
              <a:lumOff val="40000"/>
              <a:alpha val="78000"/>
            </a:schemeClr>
          </a:solidFill>
          <a:ln w="12700">
            <a:solidFill>
              <a:schemeClr val="bg1"/>
            </a:solidFill>
            <a:miter lim="800000"/>
            <a:headEnd/>
            <a:tailEnd/>
          </a:ln>
        </p:spPr>
        <p:txBody>
          <a:bodyPr lIns="91430" tIns="45715" rIns="91430" bIns="45715" anchor="ctr"/>
          <a:lstStyle/>
          <a:p>
            <a:pPr algn="l" rtl="0"/>
            <a:endParaRPr lang="zh-CN" altLang="en-US">
              <a:latin typeface="Calibri" pitchFamily="34" charset="0"/>
            </a:endParaRPr>
          </a:p>
        </p:txBody>
      </p:sp>
      <p:sp>
        <p:nvSpPr>
          <p:cNvPr id="16" name="AutoShape 3" descr="D8FCD644EF414d608FD23FABDBB2453F# #AutoShape 3"/>
          <p:cNvSpPr>
            <a:spLocks noChangeArrowheads="1"/>
          </p:cNvSpPr>
          <p:nvPr/>
        </p:nvSpPr>
        <p:spPr bwMode="auto">
          <a:xfrm>
            <a:off x="866775" y="1887856"/>
            <a:ext cx="7315200" cy="2853690"/>
          </a:xfrm>
          <a:prstGeom prst="rect">
            <a:avLst/>
          </a:prstGeom>
          <a:solidFill>
            <a:schemeClr val="accent1">
              <a:lumMod val="40000"/>
              <a:lumOff val="60000"/>
              <a:alpha val="80000"/>
            </a:schemeClr>
          </a:solidFill>
          <a:ln w="12700">
            <a:solidFill>
              <a:schemeClr val="bg1"/>
            </a:solidFill>
            <a:miter lim="800000"/>
            <a:headEnd/>
            <a:tailEnd/>
          </a:ln>
        </p:spPr>
        <p:txBody>
          <a:bodyPr wrap="none" lIns="91430" tIns="45715" rIns="91430" bIns="45715" anchor="ctr"/>
          <a:lstStyle/>
          <a:p>
            <a:pPr rtl="1" eaLnBrk="0"/>
            <a:r>
              <a:rPr lang="ar-EG" altLang="zh-CN" sz="5000" b="1" dirty="0">
                <a:solidFill>
                  <a:srgbClr val="002060"/>
                </a:solidFill>
                <a:ea typeface="Microsoft YaHei" pitchFamily="34" charset="-122"/>
              </a:rPr>
              <a:t>الابداع طريقك للنجاح فى العمل</a:t>
            </a:r>
            <a:endParaRPr lang="ar-EG" altLang="zh-CN" sz="4400" b="1" dirty="0">
              <a:solidFill>
                <a:srgbClr val="002060"/>
              </a:solidFill>
              <a:ea typeface="Microsoft YaHei" pitchFamily="34" charset="-122"/>
            </a:endParaRPr>
          </a:p>
        </p:txBody>
      </p:sp>
      <p:sp>
        <p:nvSpPr>
          <p:cNvPr id="20" name="Rectangle 13" descr="FD1DDF730CE4456e89755B07FE1653D0# #Rectangle 13"/>
          <p:cNvSpPr>
            <a:spLocks noChangeArrowheads="1"/>
          </p:cNvSpPr>
          <p:nvPr/>
        </p:nvSpPr>
        <p:spPr bwMode="auto">
          <a:xfrm>
            <a:off x="1033465" y="2318384"/>
            <a:ext cx="6981825"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pPr algn="l" rtl="0"/>
            <a:endParaRPr lang="zh-CN" altLang="en-US">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228751402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Top)">
                                      <p:cBhvr>
                                        <p:cTn id="7" dur="500"/>
                                        <p:tgtEl>
                                          <p:spTgt spid="16"/>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lide(fromBottom)">
                                      <p:cBhvr>
                                        <p:cTn id="10" dur="500"/>
                                        <p:tgtEl>
                                          <p:spTgt spid="1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slide(fromBottom)">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16" grpId="0" animBg="1" autoUpdateAnimBg="0"/>
      <p:bldP spid="2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a:xfrm>
            <a:off x="2174304" y="116633"/>
            <a:ext cx="6934200" cy="715963"/>
          </a:xfrm>
          <a:prstGeom prst="rect">
            <a:avLst/>
          </a:prstGeom>
        </p:spPr>
        <p:style>
          <a:lnRef idx="2">
            <a:schemeClr val="accent2"/>
          </a:lnRef>
          <a:fillRef idx="1">
            <a:schemeClr val="lt1"/>
          </a:fillRef>
          <a:effectRef idx="0">
            <a:schemeClr val="accent2"/>
          </a:effectRef>
          <a:fontRef idx="minor">
            <a:schemeClr val="dk1"/>
          </a:fontRef>
        </p:style>
        <p:txBody>
          <a:bodyPr vert="horz" lIns="91430" tIns="45715" rIns="91430" bIns="45715" rtlCol="0" anchor="ctr">
            <a:normAutofit fontScale="85000" lnSpcReduction="10000"/>
          </a:bodyPr>
          <a:lstStyle>
            <a:lvl1pPr algn="ctr" defTabSz="1007943" rtl="0" eaLnBrk="1" latinLnBrk="0" hangingPunct="1">
              <a:spcBef>
                <a:spcPct val="0"/>
              </a:spcBef>
              <a:buNone/>
              <a:defRPr sz="4900" kern="1200">
                <a:solidFill>
                  <a:schemeClr val="tx1"/>
                </a:solidFill>
                <a:latin typeface="+mj-lt"/>
                <a:ea typeface="+mj-ea"/>
                <a:cs typeface="+mj-cs"/>
              </a:defRPr>
            </a:lvl1pPr>
          </a:lstStyle>
          <a:p>
            <a:pPr algn="r"/>
            <a:r>
              <a:rPr lang="ar-EG" b="1" dirty="0">
                <a:solidFill>
                  <a:schemeClr val="accent2">
                    <a:lumMod val="50000"/>
                  </a:schemeClr>
                </a:solidFill>
              </a:rPr>
              <a:t>الأهداف التفصيلية للبرنامج التدريبي </a:t>
            </a:r>
          </a:p>
        </p:txBody>
      </p:sp>
      <p:sp>
        <p:nvSpPr>
          <p:cNvPr id="14" name="Folded Corner 13"/>
          <p:cNvSpPr/>
          <p:nvPr/>
        </p:nvSpPr>
        <p:spPr bwMode="auto">
          <a:xfrm>
            <a:off x="179512" y="2594425"/>
            <a:ext cx="8460433" cy="2562768"/>
          </a:xfrm>
          <a:prstGeom prst="foldedCorner">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0" tIns="45715" rIns="91430" bIns="45715" numCol="1" rtlCol="1" anchor="ctr" anchorCtr="0" compatLnSpc="1">
            <a:prstTxWarp prst="textNoShape">
              <a:avLst/>
            </a:prstTxWarp>
          </a:bodyPr>
          <a:lstStyle/>
          <a:p>
            <a:pPr algn="ctr" defTabSz="914305"/>
            <a:endParaRPr lang="ar-EG" sz="2400" dirty="0">
              <a:latin typeface="Arial" charset="0"/>
            </a:endParaRPr>
          </a:p>
        </p:txBody>
      </p:sp>
      <p:sp>
        <p:nvSpPr>
          <p:cNvPr id="16" name="Rectangle 15"/>
          <p:cNvSpPr/>
          <p:nvPr/>
        </p:nvSpPr>
        <p:spPr>
          <a:xfrm>
            <a:off x="179512" y="2594399"/>
            <a:ext cx="8460433" cy="2308314"/>
          </a:xfrm>
          <a:prstGeom prst="rect">
            <a:avLst/>
          </a:prstGeom>
        </p:spPr>
        <p:txBody>
          <a:bodyPr wrap="square" lIns="91430" tIns="45715" rIns="91430" bIns="45715">
            <a:spAutoFit/>
          </a:bodyPr>
          <a:lstStyle/>
          <a:p>
            <a:pPr marL="342900" indent="-342900" algn="r" rtl="1">
              <a:buFont typeface="Wingdings" pitchFamily="2" charset="2"/>
              <a:buChar char="ü"/>
            </a:pPr>
            <a:r>
              <a:rPr lang="ar-SA" sz="2400" b="1" dirty="0" smtClean="0">
                <a:solidFill>
                  <a:schemeClr val="accent2">
                    <a:lumMod val="50000"/>
                  </a:schemeClr>
                </a:solidFill>
              </a:rPr>
              <a:t>التعرف </a:t>
            </a:r>
            <a:r>
              <a:rPr lang="ar-SA" sz="2400" b="1" dirty="0">
                <a:solidFill>
                  <a:schemeClr val="accent2">
                    <a:lumMod val="50000"/>
                  </a:schemeClr>
                </a:solidFill>
              </a:rPr>
              <a:t>على مبادىء العمل الادارى  . </a:t>
            </a:r>
          </a:p>
          <a:p>
            <a:pPr marL="342900" indent="-342900" algn="r" rtl="1">
              <a:buFont typeface="Wingdings" pitchFamily="2" charset="2"/>
              <a:buChar char="ü"/>
            </a:pPr>
            <a:r>
              <a:rPr lang="ar-SA" sz="2400" b="1" dirty="0" smtClean="0">
                <a:solidFill>
                  <a:schemeClr val="accent2">
                    <a:lumMod val="50000"/>
                  </a:schemeClr>
                </a:solidFill>
              </a:rPr>
              <a:t>اكتشفت </a:t>
            </a:r>
            <a:r>
              <a:rPr lang="ar-SA" sz="2400" b="1" dirty="0">
                <a:solidFill>
                  <a:schemeClr val="accent2">
                    <a:lumMod val="50000"/>
                  </a:schemeClr>
                </a:solidFill>
              </a:rPr>
              <a:t>طرق الإيجابية الفعالة .</a:t>
            </a:r>
          </a:p>
          <a:p>
            <a:pPr marL="342900" indent="-342900" algn="r" rtl="1">
              <a:buFont typeface="Wingdings" pitchFamily="2" charset="2"/>
              <a:buChar char="ü"/>
            </a:pPr>
            <a:r>
              <a:rPr lang="ar-SA" sz="2400" b="1" dirty="0" smtClean="0">
                <a:solidFill>
                  <a:schemeClr val="accent2">
                    <a:lumMod val="50000"/>
                  </a:schemeClr>
                </a:solidFill>
              </a:rPr>
              <a:t>تغلبت </a:t>
            </a:r>
            <a:r>
              <a:rPr lang="ar-SA" sz="2400" b="1" dirty="0">
                <a:solidFill>
                  <a:schemeClr val="accent2">
                    <a:lumMod val="50000"/>
                  </a:schemeClr>
                </a:solidFill>
              </a:rPr>
              <a:t>على أسباب الفشل والإحباط .</a:t>
            </a:r>
          </a:p>
          <a:p>
            <a:pPr marL="342900" indent="-342900" algn="r" rtl="1">
              <a:buFont typeface="Wingdings" pitchFamily="2" charset="2"/>
              <a:buChar char="ü"/>
            </a:pPr>
            <a:r>
              <a:rPr lang="ar-SA" sz="2400" b="1" dirty="0" smtClean="0">
                <a:solidFill>
                  <a:schemeClr val="accent2">
                    <a:lumMod val="50000"/>
                  </a:schemeClr>
                </a:solidFill>
              </a:rPr>
              <a:t>تعلم </a:t>
            </a:r>
            <a:r>
              <a:rPr lang="ar-SA" sz="2400" b="1" dirty="0">
                <a:solidFill>
                  <a:schemeClr val="accent2">
                    <a:lumMod val="50000"/>
                  </a:schemeClr>
                </a:solidFill>
              </a:rPr>
              <a:t>عناصر النجاح الرائعة .</a:t>
            </a:r>
          </a:p>
          <a:p>
            <a:pPr marL="342900" indent="-342900" algn="r" rtl="1">
              <a:buFont typeface="Wingdings" pitchFamily="2" charset="2"/>
              <a:buChar char="ü"/>
            </a:pPr>
            <a:r>
              <a:rPr lang="ar-SA" sz="2400" b="1" dirty="0" smtClean="0">
                <a:solidFill>
                  <a:schemeClr val="accent2">
                    <a:lumMod val="50000"/>
                  </a:schemeClr>
                </a:solidFill>
              </a:rPr>
              <a:t>اكتشفت </a:t>
            </a:r>
            <a:r>
              <a:rPr lang="ar-SA" sz="2400" b="1" dirty="0">
                <a:solidFill>
                  <a:schemeClr val="accent2">
                    <a:lumMod val="50000"/>
                  </a:schemeClr>
                </a:solidFill>
              </a:rPr>
              <a:t>أسباب التفاؤل .</a:t>
            </a:r>
          </a:p>
          <a:p>
            <a:pPr marL="342900" indent="-342900" algn="r" rtl="1">
              <a:buFont typeface="Wingdings" pitchFamily="2" charset="2"/>
              <a:buChar char="ü"/>
            </a:pPr>
            <a:r>
              <a:rPr lang="ar-SA" sz="2400" b="1" dirty="0" smtClean="0">
                <a:solidFill>
                  <a:schemeClr val="accent2">
                    <a:lumMod val="50000"/>
                  </a:schemeClr>
                </a:solidFill>
              </a:rPr>
              <a:t>تدربت </a:t>
            </a:r>
            <a:r>
              <a:rPr lang="ar-SA" sz="2400" b="1" dirty="0">
                <a:solidFill>
                  <a:schemeClr val="accent2">
                    <a:lumMod val="50000"/>
                  </a:schemeClr>
                </a:solidFill>
              </a:rPr>
              <a:t>على أكثر من طريقة تقودك نحو النجاح .</a:t>
            </a:r>
          </a:p>
        </p:txBody>
      </p:sp>
      <p:sp>
        <p:nvSpPr>
          <p:cNvPr id="20" name="Rectangle 19"/>
          <p:cNvSpPr/>
          <p:nvPr/>
        </p:nvSpPr>
        <p:spPr>
          <a:xfrm>
            <a:off x="2771800" y="1196753"/>
            <a:ext cx="6012160" cy="769431"/>
          </a:xfrm>
          <a:prstGeom prst="rect">
            <a:avLst/>
          </a:prstGeom>
        </p:spPr>
        <p:txBody>
          <a:bodyPr wrap="square" lIns="91430" tIns="45715" rIns="91430" bIns="45715">
            <a:spAutoFit/>
          </a:bodyPr>
          <a:lstStyle/>
          <a:p>
            <a:pPr algn="justLow" rtl="1"/>
            <a:r>
              <a:rPr lang="ar-EG" sz="2200" b="1" dirty="0">
                <a:solidFill>
                  <a:srgbClr val="C00000"/>
                </a:solidFill>
              </a:rPr>
              <a:t>بنهاية هذا البرنامج التدريبي نتوقع أن المشاركون قد حققوا النتائج الآتية (بمشيئة الله ) </a:t>
            </a:r>
          </a:p>
        </p:txBody>
      </p:sp>
    </p:spTree>
    <p:extLst>
      <p:ext uri="{BB962C8B-B14F-4D97-AF65-F5344CB8AC3E}">
        <p14:creationId xmlns:p14="http://schemas.microsoft.com/office/powerpoint/2010/main" val="327278424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Effect transition="in" filter="barn(inVertical)">
                                      <p:cBhvr>
                                        <p:cTn id="16" dur="500"/>
                                        <p:tgtEl>
                                          <p:spTgt spid="1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6">
                                            <p:txEl>
                                              <p:pRg st="1" end="1"/>
                                            </p:txEl>
                                          </p:spTgt>
                                        </p:tgtEl>
                                        <p:attrNameLst>
                                          <p:attrName>style.visibility</p:attrName>
                                        </p:attrNameLst>
                                      </p:cBhvr>
                                      <p:to>
                                        <p:strVal val="visible"/>
                                      </p:to>
                                    </p:set>
                                    <p:animEffect transition="in" filter="barn(inVertical)">
                                      <p:cBhvr>
                                        <p:cTn id="21" dur="500"/>
                                        <p:tgtEl>
                                          <p:spTgt spid="1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6">
                                            <p:txEl>
                                              <p:pRg st="2" end="2"/>
                                            </p:txEl>
                                          </p:spTgt>
                                        </p:tgtEl>
                                        <p:attrNameLst>
                                          <p:attrName>style.visibility</p:attrName>
                                        </p:attrNameLst>
                                      </p:cBhvr>
                                      <p:to>
                                        <p:strVal val="visible"/>
                                      </p:to>
                                    </p:set>
                                    <p:animEffect transition="in" filter="barn(inVertical)">
                                      <p:cBhvr>
                                        <p:cTn id="26" dur="500"/>
                                        <p:tgtEl>
                                          <p:spTgt spid="1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animEffect transition="in" filter="barn(inVertical)">
                                      <p:cBhvr>
                                        <p:cTn id="31" dur="500"/>
                                        <p:tgtEl>
                                          <p:spTgt spid="1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6">
                                            <p:txEl>
                                              <p:pRg st="4" end="4"/>
                                            </p:txEl>
                                          </p:spTgt>
                                        </p:tgtEl>
                                        <p:attrNameLst>
                                          <p:attrName>style.visibility</p:attrName>
                                        </p:attrNameLst>
                                      </p:cBhvr>
                                      <p:to>
                                        <p:strVal val="visible"/>
                                      </p:to>
                                    </p:set>
                                    <p:animEffect transition="in" filter="barn(inVertical)">
                                      <p:cBhvr>
                                        <p:cTn id="36" dur="500"/>
                                        <p:tgtEl>
                                          <p:spTgt spid="16">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barn(inVertical)">
                                      <p:cBhvr>
                                        <p:cTn id="41"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4"/>
          <p:cNvSpPr txBox="1">
            <a:spLocks noChangeArrowheads="1"/>
          </p:cNvSpPr>
          <p:nvPr/>
        </p:nvSpPr>
        <p:spPr bwMode="auto">
          <a:xfrm>
            <a:off x="653762" y="131402"/>
            <a:ext cx="7935840" cy="682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628" b="1" dirty="0">
                <a:solidFill>
                  <a:srgbClr val="002060"/>
                </a:solidFill>
                <a:latin typeface="Arial Black" pitchFamily="34" charset="0"/>
              </a:rPr>
              <a:t>مفهوم الإبداع الإداري</a:t>
            </a:r>
          </a:p>
        </p:txBody>
      </p:sp>
      <p:sp>
        <p:nvSpPr>
          <p:cNvPr id="38" name="AutoShape 2"/>
          <p:cNvSpPr>
            <a:spLocks noChangeArrowheads="1"/>
          </p:cNvSpPr>
          <p:nvPr/>
        </p:nvSpPr>
        <p:spPr bwMode="auto">
          <a:xfrm>
            <a:off x="1371443" y="3820905"/>
            <a:ext cx="6604718" cy="1502302"/>
          </a:xfrm>
          <a:prstGeom prst="roundRect">
            <a:avLst>
              <a:gd name="adj" fmla="val 11741"/>
            </a:avLst>
          </a:prstGeom>
          <a:solidFill>
            <a:srgbClr val="984B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algn="justLow" rtl="1">
              <a:tabLst>
                <a:tab pos="656650" algn="l"/>
                <a:tab pos="1313299" algn="l"/>
                <a:tab pos="1969949" algn="l"/>
                <a:tab pos="2626599" algn="l"/>
                <a:tab pos="3283248" algn="l"/>
                <a:tab pos="3939898" algn="l"/>
                <a:tab pos="4596548" algn="l"/>
                <a:tab pos="5253198" algn="l"/>
              </a:tabLst>
            </a:pPr>
            <a:r>
              <a:rPr lang="ar-EG" sz="2540" b="1" dirty="0">
                <a:solidFill>
                  <a:srgbClr val="FFFFFF"/>
                </a:solidFill>
              </a:rPr>
              <a:t>•	هو إجراء تحسين فائق في الإستراتيجيات أو السياسات </a:t>
            </a:r>
            <a:br>
              <a:rPr lang="ar-EG" sz="2540" b="1" dirty="0">
                <a:solidFill>
                  <a:srgbClr val="FFFFFF"/>
                </a:solidFill>
              </a:rPr>
            </a:br>
            <a:r>
              <a:rPr lang="ar-EG" sz="2540" b="1" dirty="0">
                <a:solidFill>
                  <a:srgbClr val="FFFFFF"/>
                </a:solidFill>
              </a:rPr>
              <a:t>أو الإجراءات وأدوات وأساليب العمل ومراجعتها من وقت  </a:t>
            </a:r>
            <a:br>
              <a:rPr lang="ar-EG" sz="2540" b="1" dirty="0">
                <a:solidFill>
                  <a:srgbClr val="FFFFFF"/>
                </a:solidFill>
              </a:rPr>
            </a:br>
            <a:r>
              <a:rPr lang="ar-EG" sz="2540" b="1" dirty="0">
                <a:solidFill>
                  <a:srgbClr val="FFFFFF"/>
                </a:solidFill>
              </a:rPr>
              <a:t> 			  إلى آخر لضمان جودة العمل </a:t>
            </a:r>
            <a:endParaRPr lang="en-US" sz="3266" b="1" dirty="0">
              <a:solidFill>
                <a:srgbClr val="FFFFFF"/>
              </a:solidFill>
            </a:endParaRPr>
          </a:p>
        </p:txBody>
      </p:sp>
    </p:spTree>
    <p:extLst>
      <p:ext uri="{BB962C8B-B14F-4D97-AF65-F5344CB8AC3E}">
        <p14:creationId xmlns:p14="http://schemas.microsoft.com/office/powerpoint/2010/main" val="49539496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3"/>
          <p:cNvGrpSpPr>
            <a:grpSpLocks/>
          </p:cNvGrpSpPr>
          <p:nvPr/>
        </p:nvGrpSpPr>
        <p:grpSpPr bwMode="auto">
          <a:xfrm>
            <a:off x="7070423" y="2057547"/>
            <a:ext cx="571500" cy="665093"/>
            <a:chOff x="0" y="0"/>
            <a:chExt cx="1549" cy="1351"/>
          </a:xfrm>
        </p:grpSpPr>
        <p:sp>
          <p:nvSpPr>
            <p:cNvPr id="10"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9452"/>
              <a:endParaRPr lang="ar-EG" sz="2540">
                <a:solidFill>
                  <a:srgbClr val="333300"/>
                </a:solidFill>
                <a:latin typeface="Verdana" panose="020B0604030504040204" pitchFamily="34" charset="0"/>
                <a:ea typeface="SimSun"/>
              </a:endParaRPr>
            </a:p>
          </p:txBody>
        </p:sp>
        <p:sp>
          <p:nvSpPr>
            <p:cNvPr id="11"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cmpd="sng">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9452"/>
              <a:endParaRPr lang="ar-EG" sz="2540">
                <a:solidFill>
                  <a:srgbClr val="333300"/>
                </a:solidFill>
                <a:latin typeface="Verdana" panose="020B0604030504040204" pitchFamily="34" charset="0"/>
                <a:ea typeface="SimSun"/>
              </a:endParaRPr>
            </a:p>
          </p:txBody>
        </p:sp>
        <p:sp>
          <p:nvSpPr>
            <p:cNvPr id="12" name="AutoShape 6"/>
            <p:cNvSpPr>
              <a:spLocks noChangeArrowheads="1"/>
            </p:cNvSpPr>
            <p:nvPr/>
          </p:nvSpPr>
          <p:spPr bwMode="auto">
            <a:xfrm>
              <a:off x="90" y="80"/>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9452"/>
              <a:endParaRPr lang="ar-EG" sz="2540">
                <a:solidFill>
                  <a:srgbClr val="333300"/>
                </a:solidFill>
                <a:latin typeface="Verdana" panose="020B0604030504040204" pitchFamily="34" charset="0"/>
                <a:ea typeface="SimSun"/>
              </a:endParaRPr>
            </a:p>
          </p:txBody>
        </p:sp>
      </p:grpSp>
      <p:sp>
        <p:nvSpPr>
          <p:cNvPr id="13" name="Line 7"/>
          <p:cNvSpPr>
            <a:spLocks noChangeShapeType="1"/>
          </p:cNvSpPr>
          <p:nvPr/>
        </p:nvSpPr>
        <p:spPr bwMode="auto">
          <a:xfrm flipH="1" flipV="1">
            <a:off x="1698026" y="2667079"/>
            <a:ext cx="5450239" cy="32731"/>
          </a:xfrm>
          <a:prstGeom prst="line">
            <a:avLst/>
          </a:prstGeom>
          <a:noFill/>
          <a:ln w="25400" cmpd="sng">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9452"/>
            <a:endParaRPr lang="ar-EG" sz="2540">
              <a:solidFill>
                <a:srgbClr val="333300"/>
              </a:solidFill>
              <a:latin typeface="Verdana" panose="020B0604030504040204" pitchFamily="34" charset="0"/>
              <a:ea typeface="SimSun"/>
            </a:endParaRPr>
          </a:p>
        </p:txBody>
      </p:sp>
      <p:sp>
        <p:nvSpPr>
          <p:cNvPr id="14" name="Text Box 8"/>
          <p:cNvSpPr txBox="1">
            <a:spLocks noChangeArrowheads="1"/>
          </p:cNvSpPr>
          <p:nvPr/>
        </p:nvSpPr>
        <p:spPr bwMode="auto">
          <a:xfrm>
            <a:off x="522316" y="2133739"/>
            <a:ext cx="6527911" cy="48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29452" rtl="1" eaLnBrk="0"/>
            <a:r>
              <a:rPr lang="ar-EG" sz="2540" b="1" dirty="0">
                <a:solidFill>
                  <a:srgbClr val="002060"/>
                </a:solidFill>
                <a:latin typeface="Arial"/>
                <a:ea typeface="SimSun"/>
              </a:rPr>
              <a:t>اكتشاف ودعم قدرات الأفراد الذاتية وتوجيهها نحو التطوير</a:t>
            </a:r>
            <a:endParaRPr lang="en-US" sz="2540" b="1" dirty="0">
              <a:solidFill>
                <a:srgbClr val="002060"/>
              </a:solidFill>
              <a:latin typeface="Arial"/>
              <a:ea typeface="SimSun"/>
            </a:endParaRPr>
          </a:p>
        </p:txBody>
      </p:sp>
      <p:sp>
        <p:nvSpPr>
          <p:cNvPr id="15" name="Text Box 9"/>
          <p:cNvSpPr txBox="1">
            <a:spLocks noChangeArrowheads="1"/>
          </p:cNvSpPr>
          <p:nvPr/>
        </p:nvSpPr>
        <p:spPr bwMode="auto">
          <a:xfrm>
            <a:off x="7180736" y="2155962"/>
            <a:ext cx="340158" cy="427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829452" eaLnBrk="0"/>
            <a:r>
              <a:rPr lang="en-US" sz="2177" b="1">
                <a:solidFill>
                  <a:srgbClr val="FFFFFF"/>
                </a:solidFill>
                <a:latin typeface="Arial"/>
                <a:ea typeface="SimSun"/>
              </a:rPr>
              <a:t>1</a:t>
            </a:r>
          </a:p>
        </p:txBody>
      </p:sp>
      <p:grpSp>
        <p:nvGrpSpPr>
          <p:cNvPr id="16" name="Group 10"/>
          <p:cNvGrpSpPr>
            <a:grpSpLocks/>
          </p:cNvGrpSpPr>
          <p:nvPr/>
        </p:nvGrpSpPr>
        <p:grpSpPr bwMode="auto">
          <a:xfrm>
            <a:off x="7070423" y="2971852"/>
            <a:ext cx="571500" cy="665093"/>
            <a:chOff x="0" y="0"/>
            <a:chExt cx="1549" cy="1351"/>
          </a:xfrm>
        </p:grpSpPr>
        <p:sp>
          <p:nvSpPr>
            <p:cNvPr id="17"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9452"/>
              <a:endParaRPr lang="ar-EG" sz="2540">
                <a:solidFill>
                  <a:srgbClr val="333300"/>
                </a:solidFill>
                <a:latin typeface="Verdana" panose="020B0604030504040204" pitchFamily="34" charset="0"/>
                <a:ea typeface="SimSun"/>
              </a:endParaRPr>
            </a:p>
          </p:txBody>
        </p:sp>
        <p:sp>
          <p:nvSpPr>
            <p:cNvPr id="18"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cmpd="sng">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9452"/>
              <a:endParaRPr lang="ar-EG" sz="2540">
                <a:solidFill>
                  <a:srgbClr val="333300"/>
                </a:solidFill>
                <a:latin typeface="Verdana" panose="020B0604030504040204" pitchFamily="34" charset="0"/>
                <a:ea typeface="SimSun"/>
              </a:endParaRPr>
            </a:p>
          </p:txBody>
        </p:sp>
        <p:sp>
          <p:nvSpPr>
            <p:cNvPr id="19" name="AutoShape 13"/>
            <p:cNvSpPr>
              <a:spLocks noChangeArrowheads="1"/>
            </p:cNvSpPr>
            <p:nvPr/>
          </p:nvSpPr>
          <p:spPr bwMode="auto">
            <a:xfrm>
              <a:off x="90" y="80"/>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9452"/>
              <a:endParaRPr lang="ar-EG" sz="2540">
                <a:solidFill>
                  <a:srgbClr val="333300"/>
                </a:solidFill>
                <a:latin typeface="Verdana" panose="020B0604030504040204" pitchFamily="34" charset="0"/>
                <a:ea typeface="SimSun"/>
              </a:endParaRPr>
            </a:p>
          </p:txBody>
        </p:sp>
      </p:grpSp>
      <p:sp>
        <p:nvSpPr>
          <p:cNvPr id="20" name="Line 14"/>
          <p:cNvSpPr>
            <a:spLocks noChangeShapeType="1"/>
          </p:cNvSpPr>
          <p:nvPr/>
        </p:nvSpPr>
        <p:spPr bwMode="auto">
          <a:xfrm flipH="1" flipV="1">
            <a:off x="1698029" y="3581383"/>
            <a:ext cx="5491239" cy="44238"/>
          </a:xfrm>
          <a:prstGeom prst="line">
            <a:avLst/>
          </a:prstGeom>
          <a:noFill/>
          <a:ln w="25400" cmpd="sng">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9452"/>
            <a:endParaRPr lang="ar-EG" sz="2540">
              <a:solidFill>
                <a:srgbClr val="333300"/>
              </a:solidFill>
              <a:latin typeface="Verdana" panose="020B0604030504040204" pitchFamily="34" charset="0"/>
              <a:ea typeface="SimSun"/>
            </a:endParaRPr>
          </a:p>
        </p:txBody>
      </p:sp>
      <p:sp>
        <p:nvSpPr>
          <p:cNvPr id="21" name="Text Box 15"/>
          <p:cNvSpPr txBox="1">
            <a:spLocks noChangeArrowheads="1"/>
          </p:cNvSpPr>
          <p:nvPr/>
        </p:nvSpPr>
        <p:spPr bwMode="auto">
          <a:xfrm>
            <a:off x="1698031" y="3048042"/>
            <a:ext cx="5352197" cy="48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29452" rtl="1" eaLnBrk="0"/>
            <a:r>
              <a:rPr lang="ar-EG" sz="2540" b="1" dirty="0">
                <a:solidFill>
                  <a:srgbClr val="002060"/>
                </a:solidFill>
                <a:latin typeface="Arial"/>
                <a:ea typeface="SimSun"/>
              </a:rPr>
              <a:t>تحقيق الذات والشعور بالإنجاز لجميع العاملين </a:t>
            </a:r>
            <a:endParaRPr lang="en-US" sz="2540" b="1" dirty="0">
              <a:solidFill>
                <a:srgbClr val="002060"/>
              </a:solidFill>
              <a:latin typeface="Arial"/>
              <a:ea typeface="SimSun"/>
            </a:endParaRPr>
          </a:p>
        </p:txBody>
      </p:sp>
      <p:sp>
        <p:nvSpPr>
          <p:cNvPr id="22" name="Text Box 16"/>
          <p:cNvSpPr txBox="1">
            <a:spLocks noChangeArrowheads="1"/>
          </p:cNvSpPr>
          <p:nvPr/>
        </p:nvSpPr>
        <p:spPr bwMode="auto">
          <a:xfrm>
            <a:off x="7180736" y="3070265"/>
            <a:ext cx="340158" cy="427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829452" eaLnBrk="0"/>
            <a:r>
              <a:rPr lang="en-US" sz="2177" b="1">
                <a:solidFill>
                  <a:srgbClr val="FFFFFF"/>
                </a:solidFill>
                <a:latin typeface="Arial"/>
                <a:ea typeface="SimSun"/>
              </a:rPr>
              <a:t>2</a:t>
            </a:r>
          </a:p>
        </p:txBody>
      </p:sp>
      <p:grpSp>
        <p:nvGrpSpPr>
          <p:cNvPr id="23" name="Group 17"/>
          <p:cNvGrpSpPr>
            <a:grpSpLocks/>
          </p:cNvGrpSpPr>
          <p:nvPr/>
        </p:nvGrpSpPr>
        <p:grpSpPr bwMode="auto">
          <a:xfrm>
            <a:off x="7070423" y="3863933"/>
            <a:ext cx="571500" cy="665093"/>
            <a:chOff x="0" y="0"/>
            <a:chExt cx="1549" cy="1351"/>
          </a:xfrm>
        </p:grpSpPr>
        <p:sp>
          <p:nvSpPr>
            <p:cNvPr id="24"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9452"/>
              <a:endParaRPr lang="ar-EG" sz="2540">
                <a:solidFill>
                  <a:srgbClr val="333300"/>
                </a:solidFill>
                <a:latin typeface="Verdana" panose="020B0604030504040204" pitchFamily="34" charset="0"/>
                <a:ea typeface="SimSun"/>
              </a:endParaRPr>
            </a:p>
          </p:txBody>
        </p:sp>
        <p:sp>
          <p:nvSpPr>
            <p:cNvPr id="25"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cmpd="sng">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9452"/>
              <a:endParaRPr lang="ar-EG" sz="2540">
                <a:solidFill>
                  <a:srgbClr val="333300"/>
                </a:solidFill>
                <a:latin typeface="Verdana" panose="020B0604030504040204" pitchFamily="34" charset="0"/>
                <a:ea typeface="SimSun"/>
              </a:endParaRPr>
            </a:p>
          </p:txBody>
        </p:sp>
        <p:sp>
          <p:nvSpPr>
            <p:cNvPr id="26" name="AutoShape 20"/>
            <p:cNvSpPr>
              <a:spLocks noChangeArrowheads="1"/>
            </p:cNvSpPr>
            <p:nvPr/>
          </p:nvSpPr>
          <p:spPr bwMode="auto">
            <a:xfrm>
              <a:off x="90" y="80"/>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9452"/>
              <a:endParaRPr lang="ar-EG" sz="2540">
                <a:solidFill>
                  <a:srgbClr val="333300"/>
                </a:solidFill>
                <a:latin typeface="Verdana" panose="020B0604030504040204" pitchFamily="34" charset="0"/>
                <a:ea typeface="SimSun"/>
              </a:endParaRPr>
            </a:p>
          </p:txBody>
        </p:sp>
      </p:grpSp>
      <p:sp>
        <p:nvSpPr>
          <p:cNvPr id="27" name="Line 21"/>
          <p:cNvSpPr>
            <a:spLocks noChangeShapeType="1"/>
          </p:cNvSpPr>
          <p:nvPr/>
        </p:nvSpPr>
        <p:spPr bwMode="auto">
          <a:xfrm flipH="1" flipV="1">
            <a:off x="1698029" y="4473466"/>
            <a:ext cx="5491238" cy="44237"/>
          </a:xfrm>
          <a:prstGeom prst="line">
            <a:avLst/>
          </a:prstGeom>
          <a:noFill/>
          <a:ln w="25400" cmpd="sng">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9452"/>
            <a:endParaRPr lang="ar-EG" sz="2540">
              <a:solidFill>
                <a:srgbClr val="333300"/>
              </a:solidFill>
              <a:latin typeface="Verdana" panose="020B0604030504040204" pitchFamily="34" charset="0"/>
              <a:ea typeface="SimSun"/>
            </a:endParaRPr>
          </a:p>
        </p:txBody>
      </p:sp>
      <p:sp>
        <p:nvSpPr>
          <p:cNvPr id="28" name="Text Box 22"/>
          <p:cNvSpPr txBox="1">
            <a:spLocks noChangeArrowheads="1"/>
          </p:cNvSpPr>
          <p:nvPr/>
        </p:nvSpPr>
        <p:spPr bwMode="auto">
          <a:xfrm>
            <a:off x="1828666" y="3940123"/>
            <a:ext cx="5274963" cy="48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29452" rtl="1" eaLnBrk="0"/>
            <a:r>
              <a:rPr lang="ar-EG" sz="2540" b="1" dirty="0">
                <a:solidFill>
                  <a:srgbClr val="002060"/>
                </a:solidFill>
                <a:latin typeface="Arial"/>
                <a:ea typeface="SimSun"/>
              </a:rPr>
              <a:t>يسهم في بناء الثقة لدى الأفراد العاملين </a:t>
            </a:r>
            <a:endParaRPr lang="en-US" sz="2540" b="1" dirty="0">
              <a:solidFill>
                <a:srgbClr val="002060"/>
              </a:solidFill>
              <a:latin typeface="Arial"/>
              <a:ea typeface="SimSun"/>
            </a:endParaRPr>
          </a:p>
        </p:txBody>
      </p:sp>
      <p:sp>
        <p:nvSpPr>
          <p:cNvPr id="29" name="Text Box 23"/>
          <p:cNvSpPr txBox="1">
            <a:spLocks noChangeArrowheads="1"/>
          </p:cNvSpPr>
          <p:nvPr/>
        </p:nvSpPr>
        <p:spPr bwMode="auto">
          <a:xfrm>
            <a:off x="7180736" y="3962346"/>
            <a:ext cx="340158" cy="427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829452" eaLnBrk="0"/>
            <a:r>
              <a:rPr lang="en-US" sz="2177" b="1">
                <a:solidFill>
                  <a:srgbClr val="FFFFFF"/>
                </a:solidFill>
                <a:latin typeface="Arial"/>
                <a:ea typeface="SimSun"/>
              </a:rPr>
              <a:t>3</a:t>
            </a:r>
          </a:p>
        </p:txBody>
      </p:sp>
      <p:grpSp>
        <p:nvGrpSpPr>
          <p:cNvPr id="30" name="Group 24"/>
          <p:cNvGrpSpPr>
            <a:grpSpLocks/>
          </p:cNvGrpSpPr>
          <p:nvPr/>
        </p:nvGrpSpPr>
        <p:grpSpPr bwMode="auto">
          <a:xfrm>
            <a:off x="7070423" y="4778237"/>
            <a:ext cx="571500" cy="665093"/>
            <a:chOff x="0" y="0"/>
            <a:chExt cx="1549" cy="1351"/>
          </a:xfrm>
        </p:grpSpPr>
        <p:sp>
          <p:nvSpPr>
            <p:cNvPr id="31" name="AutoShape 25"/>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9452"/>
              <a:endParaRPr lang="ar-EG" sz="2540">
                <a:solidFill>
                  <a:srgbClr val="333300"/>
                </a:solidFill>
                <a:latin typeface="Verdana" panose="020B0604030504040204" pitchFamily="34" charset="0"/>
                <a:ea typeface="SimSun"/>
              </a:endParaRPr>
            </a:p>
          </p:txBody>
        </p:sp>
        <p:sp>
          <p:nvSpPr>
            <p:cNvPr id="32" name="AutoShape 26"/>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cmpd="sng">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9452"/>
              <a:endParaRPr lang="ar-EG" sz="2540">
                <a:solidFill>
                  <a:srgbClr val="333300"/>
                </a:solidFill>
                <a:latin typeface="Verdana" panose="020B0604030504040204" pitchFamily="34" charset="0"/>
                <a:ea typeface="SimSun"/>
              </a:endParaRPr>
            </a:p>
          </p:txBody>
        </p:sp>
        <p:sp>
          <p:nvSpPr>
            <p:cNvPr id="33" name="AutoShape 27"/>
            <p:cNvSpPr>
              <a:spLocks noChangeArrowheads="1"/>
            </p:cNvSpPr>
            <p:nvPr/>
          </p:nvSpPr>
          <p:spPr bwMode="auto">
            <a:xfrm>
              <a:off x="90" y="80"/>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9452"/>
              <a:endParaRPr lang="ar-EG" sz="2540">
                <a:solidFill>
                  <a:srgbClr val="333300"/>
                </a:solidFill>
                <a:latin typeface="Verdana" panose="020B0604030504040204" pitchFamily="34" charset="0"/>
                <a:ea typeface="SimSun"/>
              </a:endParaRPr>
            </a:p>
          </p:txBody>
        </p:sp>
      </p:grpSp>
      <p:sp>
        <p:nvSpPr>
          <p:cNvPr id="34" name="Line 28"/>
          <p:cNvSpPr>
            <a:spLocks noChangeShapeType="1"/>
          </p:cNvSpPr>
          <p:nvPr/>
        </p:nvSpPr>
        <p:spPr bwMode="auto">
          <a:xfrm flipH="1" flipV="1">
            <a:off x="1698030" y="5387770"/>
            <a:ext cx="5491237" cy="44236"/>
          </a:xfrm>
          <a:prstGeom prst="line">
            <a:avLst/>
          </a:prstGeom>
          <a:noFill/>
          <a:ln w="25400" cmpd="sng">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9452"/>
            <a:endParaRPr lang="ar-EG" sz="2540">
              <a:solidFill>
                <a:srgbClr val="333300"/>
              </a:solidFill>
              <a:latin typeface="Verdana" panose="020B0604030504040204" pitchFamily="34" charset="0"/>
              <a:ea typeface="SimSun"/>
            </a:endParaRPr>
          </a:p>
        </p:txBody>
      </p:sp>
      <p:sp>
        <p:nvSpPr>
          <p:cNvPr id="35" name="Text Box 29"/>
          <p:cNvSpPr txBox="1">
            <a:spLocks noChangeArrowheads="1"/>
          </p:cNvSpPr>
          <p:nvPr/>
        </p:nvSpPr>
        <p:spPr bwMode="auto">
          <a:xfrm>
            <a:off x="1306126" y="4854428"/>
            <a:ext cx="5797504" cy="48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29452" rtl="1" eaLnBrk="0"/>
            <a:r>
              <a:rPr lang="ar-EG" sz="2540" b="1" dirty="0">
                <a:solidFill>
                  <a:srgbClr val="002060"/>
                </a:solidFill>
                <a:latin typeface="Arial"/>
                <a:ea typeface="SimSun"/>
              </a:rPr>
              <a:t>يوضح للأفراد مسارات التطوير والتجديد في منظماتهم </a:t>
            </a:r>
            <a:endParaRPr lang="en-US" sz="2540" b="1" dirty="0">
              <a:solidFill>
                <a:srgbClr val="002060"/>
              </a:solidFill>
              <a:latin typeface="Arial"/>
              <a:ea typeface="SimSun"/>
            </a:endParaRPr>
          </a:p>
        </p:txBody>
      </p:sp>
      <p:sp>
        <p:nvSpPr>
          <p:cNvPr id="36" name="Text Box 30"/>
          <p:cNvSpPr txBox="1">
            <a:spLocks noChangeArrowheads="1"/>
          </p:cNvSpPr>
          <p:nvPr/>
        </p:nvSpPr>
        <p:spPr bwMode="auto">
          <a:xfrm>
            <a:off x="7180736" y="4876651"/>
            <a:ext cx="340158" cy="427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829452" eaLnBrk="0"/>
            <a:r>
              <a:rPr lang="en-US" sz="2177" b="1">
                <a:solidFill>
                  <a:srgbClr val="FFFFFF"/>
                </a:solidFill>
                <a:latin typeface="Arial"/>
                <a:ea typeface="SimSun"/>
              </a:rPr>
              <a:t>4</a:t>
            </a:r>
          </a:p>
        </p:txBody>
      </p:sp>
      <p:sp>
        <p:nvSpPr>
          <p:cNvPr id="37" name="Text Box 4"/>
          <p:cNvSpPr txBox="1">
            <a:spLocks noChangeArrowheads="1"/>
          </p:cNvSpPr>
          <p:nvPr/>
        </p:nvSpPr>
        <p:spPr bwMode="auto">
          <a:xfrm>
            <a:off x="653762" y="131402"/>
            <a:ext cx="7935840" cy="682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628" b="1" dirty="0">
                <a:solidFill>
                  <a:srgbClr val="002060"/>
                </a:solidFill>
                <a:latin typeface="Arial Black" pitchFamily="34" charset="0"/>
              </a:rPr>
              <a:t>أهمية الإبداع الإداري</a:t>
            </a:r>
            <a:endParaRPr lang="en-US" sz="2540" b="1" dirty="0">
              <a:solidFill>
                <a:srgbClr val="002060"/>
              </a:solidFill>
            </a:endParaRPr>
          </a:p>
        </p:txBody>
      </p:sp>
    </p:spTree>
    <p:extLst>
      <p:ext uri="{BB962C8B-B14F-4D97-AF65-F5344CB8AC3E}">
        <p14:creationId xmlns:p14="http://schemas.microsoft.com/office/powerpoint/2010/main" val="215879693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barn(inVertical)">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arn(inVertical)">
                                      <p:cBhvr>
                                        <p:cTn id="35" dur="500"/>
                                        <p:tgtEl>
                                          <p:spTgt spid="23"/>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arn(inVertical)">
                                      <p:cBhvr>
                                        <p:cTn id="38" dur="500"/>
                                        <p:tgtEl>
                                          <p:spTgt spid="27"/>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barn(inVertical)">
                                      <p:cBhvr>
                                        <p:cTn id="41" dur="500"/>
                                        <p:tgtEl>
                                          <p:spTgt spid="28"/>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barn(inVertical)">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barn(inVertical)">
                                      <p:cBhvr>
                                        <p:cTn id="49" dur="500"/>
                                        <p:tgtEl>
                                          <p:spTgt spid="30"/>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barn(inVertical)">
                                      <p:cBhvr>
                                        <p:cTn id="52" dur="500"/>
                                        <p:tgtEl>
                                          <p:spTgt spid="34"/>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barn(inVertical)">
                                      <p:cBhvr>
                                        <p:cTn id="55" dur="500"/>
                                        <p:tgtEl>
                                          <p:spTgt spid="35"/>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barn(inVertical)">
                                      <p:cBhvr>
                                        <p:cTn id="5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20" grpId="0" animBg="1"/>
      <p:bldP spid="21" grpId="0"/>
      <p:bldP spid="22" grpId="0"/>
      <p:bldP spid="27" grpId="0" animBg="1"/>
      <p:bldP spid="28" grpId="0"/>
      <p:bldP spid="29" grpId="0"/>
      <p:bldP spid="34" grpId="0" animBg="1"/>
      <p:bldP spid="35" grpId="0"/>
      <p:bldP spid="3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1"/>
          <p:cNvSpPr/>
          <p:nvPr/>
        </p:nvSpPr>
        <p:spPr bwMode="auto">
          <a:xfrm>
            <a:off x="1288493" y="2449237"/>
            <a:ext cx="6401114" cy="2090160"/>
          </a:xfrm>
          <a:prstGeom prst="wav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944" tIns="41472" rIns="82944" bIns="41472" numCol="1" rtlCol="1" anchor="t" anchorCtr="0" compatLnSpc="1">
            <a:prstTxWarp prst="textNoShape">
              <a:avLst/>
            </a:prstTxWarp>
          </a:bodyPr>
          <a:lstStyle/>
          <a:p>
            <a:pPr algn="ctr" rtl="1"/>
            <a:endParaRPr lang="ar-EG" sz="1089" b="1" dirty="0">
              <a:solidFill>
                <a:srgbClr val="002060"/>
              </a:solidFill>
            </a:endParaRPr>
          </a:p>
          <a:p>
            <a:pPr algn="ctr" rtl="1"/>
            <a:r>
              <a:rPr lang="ar-EG" sz="3991" b="1" dirty="0">
                <a:solidFill>
                  <a:srgbClr val="002060"/>
                </a:solidFill>
              </a:rPr>
              <a:t>مجالات الإبداع الإداري</a:t>
            </a:r>
          </a:p>
        </p:txBody>
      </p:sp>
    </p:spTree>
    <p:extLst>
      <p:ext uri="{BB962C8B-B14F-4D97-AF65-F5344CB8AC3E}">
        <p14:creationId xmlns:p14="http://schemas.microsoft.com/office/powerpoint/2010/main" val="166710102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4"/>
          <p:cNvSpPr txBox="1">
            <a:spLocks noChangeArrowheads="1"/>
          </p:cNvSpPr>
          <p:nvPr/>
        </p:nvSpPr>
        <p:spPr bwMode="auto">
          <a:xfrm>
            <a:off x="653762" y="131402"/>
            <a:ext cx="7935840" cy="682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628" b="1" dirty="0">
                <a:solidFill>
                  <a:srgbClr val="002060"/>
                </a:solidFill>
                <a:latin typeface="Arial Black" pitchFamily="34" charset="0"/>
              </a:rPr>
              <a:t>الإبداع التعبيري </a:t>
            </a:r>
          </a:p>
        </p:txBody>
      </p:sp>
      <p:sp>
        <p:nvSpPr>
          <p:cNvPr id="38" name="AutoShape 2"/>
          <p:cNvSpPr>
            <a:spLocks noChangeArrowheads="1"/>
          </p:cNvSpPr>
          <p:nvPr/>
        </p:nvSpPr>
        <p:spPr bwMode="auto">
          <a:xfrm>
            <a:off x="1371443" y="3820905"/>
            <a:ext cx="6604718" cy="1502302"/>
          </a:xfrm>
          <a:prstGeom prst="roundRect">
            <a:avLst>
              <a:gd name="adj" fmla="val 11741"/>
            </a:avLst>
          </a:prstGeom>
          <a:solidFill>
            <a:srgbClr val="984B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algn="justLow" rtl="1">
              <a:tabLst>
                <a:tab pos="656650" algn="l"/>
                <a:tab pos="1313299" algn="l"/>
                <a:tab pos="1969949" algn="l"/>
                <a:tab pos="2626599" algn="l"/>
                <a:tab pos="3283248" algn="l"/>
                <a:tab pos="3939898" algn="l"/>
                <a:tab pos="4596548" algn="l"/>
                <a:tab pos="5253198" algn="l"/>
              </a:tabLst>
            </a:pPr>
            <a:r>
              <a:rPr lang="ar-EG" sz="2540" b="1" dirty="0">
                <a:solidFill>
                  <a:srgbClr val="FFFFFF"/>
                </a:solidFill>
              </a:rPr>
              <a:t>ويعني تطوير فكرة أو تطوير ناتج بغض النظر عن نوعيته </a:t>
            </a:r>
            <a:br>
              <a:rPr lang="ar-EG" sz="2540" b="1" dirty="0">
                <a:solidFill>
                  <a:srgbClr val="FFFFFF"/>
                </a:solidFill>
              </a:rPr>
            </a:br>
            <a:r>
              <a:rPr lang="ar-EG" sz="2540" b="1" dirty="0">
                <a:solidFill>
                  <a:srgbClr val="FFFFFF"/>
                </a:solidFill>
              </a:rPr>
              <a:t> 	     أو جودته مثل كتابة طفل لقصة أو عمل لوحة فنية </a:t>
            </a:r>
          </a:p>
        </p:txBody>
      </p:sp>
    </p:spTree>
    <p:extLst>
      <p:ext uri="{BB962C8B-B14F-4D97-AF65-F5344CB8AC3E}">
        <p14:creationId xmlns:p14="http://schemas.microsoft.com/office/powerpoint/2010/main" val="259060507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4"/>
          <p:cNvSpPr txBox="1">
            <a:spLocks noChangeArrowheads="1"/>
          </p:cNvSpPr>
          <p:nvPr/>
        </p:nvSpPr>
        <p:spPr bwMode="auto">
          <a:xfrm>
            <a:off x="653762" y="131402"/>
            <a:ext cx="7935840" cy="682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628" b="1" dirty="0">
                <a:solidFill>
                  <a:srgbClr val="002060"/>
                </a:solidFill>
                <a:latin typeface="Arial Black" pitchFamily="34" charset="0"/>
              </a:rPr>
              <a:t>الإبداع المنتج </a:t>
            </a:r>
          </a:p>
        </p:txBody>
      </p:sp>
      <p:sp>
        <p:nvSpPr>
          <p:cNvPr id="38" name="AutoShape 2"/>
          <p:cNvSpPr>
            <a:spLocks noChangeArrowheads="1"/>
          </p:cNvSpPr>
          <p:nvPr/>
        </p:nvSpPr>
        <p:spPr bwMode="auto">
          <a:xfrm>
            <a:off x="1371443" y="3820905"/>
            <a:ext cx="6604718" cy="1502302"/>
          </a:xfrm>
          <a:prstGeom prst="roundRect">
            <a:avLst>
              <a:gd name="adj" fmla="val 11741"/>
            </a:avLst>
          </a:prstGeom>
          <a:solidFill>
            <a:srgbClr val="984B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algn="justLow" rtl="1">
              <a:tabLst>
                <a:tab pos="656650" algn="l"/>
                <a:tab pos="1313299" algn="l"/>
                <a:tab pos="1969949" algn="l"/>
                <a:tab pos="2626599" algn="l"/>
                <a:tab pos="3283248" algn="l"/>
                <a:tab pos="3939898" algn="l"/>
                <a:tab pos="4596548" algn="l"/>
                <a:tab pos="5253198" algn="l"/>
              </a:tabLst>
            </a:pPr>
            <a:r>
              <a:rPr lang="ar-EG" sz="2540" b="1" dirty="0">
                <a:solidFill>
                  <a:srgbClr val="FFFFFF"/>
                </a:solidFill>
              </a:rPr>
              <a:t>ويعني إيجاد ناتج له فائدة أو قيمة أو تطوير آلة فنية </a:t>
            </a:r>
            <a:br>
              <a:rPr lang="ar-EG" sz="2540" b="1" dirty="0">
                <a:solidFill>
                  <a:srgbClr val="FFFFFF"/>
                </a:solidFill>
              </a:rPr>
            </a:br>
            <a:r>
              <a:rPr lang="ar-EG" sz="2540" b="1" dirty="0">
                <a:solidFill>
                  <a:srgbClr val="FFFFFF"/>
                </a:solidFill>
              </a:rPr>
              <a:t>أو عملية تسهل العمل، مثل تطوير آلة موسيقية أو تطوير آلة  </a:t>
            </a:r>
            <a:br>
              <a:rPr lang="ar-EG" sz="2540" b="1" dirty="0">
                <a:solidFill>
                  <a:srgbClr val="FFFFFF"/>
                </a:solidFill>
              </a:rPr>
            </a:br>
            <a:r>
              <a:rPr lang="ar-EG" sz="2540" b="1" dirty="0">
                <a:solidFill>
                  <a:srgbClr val="FFFFFF"/>
                </a:solidFill>
              </a:rPr>
              <a:t> 				تسهل العمل الزراعي</a:t>
            </a:r>
          </a:p>
        </p:txBody>
      </p:sp>
    </p:spTree>
    <p:extLst>
      <p:ext uri="{BB962C8B-B14F-4D97-AF65-F5344CB8AC3E}">
        <p14:creationId xmlns:p14="http://schemas.microsoft.com/office/powerpoint/2010/main" val="409570639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4"/>
          <p:cNvSpPr txBox="1">
            <a:spLocks noChangeArrowheads="1"/>
          </p:cNvSpPr>
          <p:nvPr/>
        </p:nvSpPr>
        <p:spPr bwMode="auto">
          <a:xfrm>
            <a:off x="653762" y="131402"/>
            <a:ext cx="7935840" cy="682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628" b="1" dirty="0">
                <a:solidFill>
                  <a:srgbClr val="002060"/>
                </a:solidFill>
                <a:latin typeface="Arial Black" pitchFamily="34" charset="0"/>
              </a:rPr>
              <a:t>الإبداع الابتكاري </a:t>
            </a:r>
          </a:p>
        </p:txBody>
      </p:sp>
      <p:sp>
        <p:nvSpPr>
          <p:cNvPr id="38" name="AutoShape 2"/>
          <p:cNvSpPr>
            <a:spLocks noChangeArrowheads="1"/>
          </p:cNvSpPr>
          <p:nvPr/>
        </p:nvSpPr>
        <p:spPr bwMode="auto">
          <a:xfrm>
            <a:off x="1371443" y="3820905"/>
            <a:ext cx="6604718" cy="1502302"/>
          </a:xfrm>
          <a:prstGeom prst="roundRect">
            <a:avLst>
              <a:gd name="adj" fmla="val 11741"/>
            </a:avLst>
          </a:prstGeom>
          <a:solidFill>
            <a:srgbClr val="984B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algn="justLow" rtl="1">
              <a:tabLst>
                <a:tab pos="656650" algn="l"/>
                <a:tab pos="1313299" algn="l"/>
                <a:tab pos="1969949" algn="l"/>
                <a:tab pos="2626599" algn="l"/>
                <a:tab pos="3283248" algn="l"/>
                <a:tab pos="3939898" algn="l"/>
                <a:tab pos="4596548" algn="l"/>
                <a:tab pos="5253198" algn="l"/>
              </a:tabLst>
            </a:pPr>
            <a:r>
              <a:rPr lang="ar-EG" sz="2540" b="1" dirty="0">
                <a:solidFill>
                  <a:srgbClr val="FFFFFF"/>
                </a:solidFill>
              </a:rPr>
              <a:t>ويشير إلى القدرة في استخدام المواد بصورة جديدة </a:t>
            </a:r>
            <a:br>
              <a:rPr lang="ar-EG" sz="2540" b="1" dirty="0">
                <a:solidFill>
                  <a:srgbClr val="FFFFFF"/>
                </a:solidFill>
              </a:rPr>
            </a:br>
            <a:r>
              <a:rPr lang="ar-EG" sz="2540" b="1" dirty="0">
                <a:solidFill>
                  <a:srgbClr val="FFFFFF"/>
                </a:solidFill>
              </a:rPr>
              <a:t>ومطورة ولكن دون أن يقدم إسهاما جديدا في المعرفة أو المبادئ والنظريات أو المدارس الفلسفية. ومثال على ذلك  </a:t>
            </a:r>
            <a:br>
              <a:rPr lang="ar-EG" sz="2540" b="1" dirty="0">
                <a:solidFill>
                  <a:srgbClr val="FFFFFF"/>
                </a:solidFill>
              </a:rPr>
            </a:br>
            <a:r>
              <a:rPr lang="ar-EG" sz="2540" b="1" dirty="0">
                <a:solidFill>
                  <a:srgbClr val="FFFFFF"/>
                </a:solidFill>
              </a:rPr>
              <a:t> 				  اختراعات أديسون</a:t>
            </a:r>
          </a:p>
        </p:txBody>
      </p:sp>
    </p:spTree>
    <p:extLst>
      <p:ext uri="{BB962C8B-B14F-4D97-AF65-F5344CB8AC3E}">
        <p14:creationId xmlns:p14="http://schemas.microsoft.com/office/powerpoint/2010/main" val="398499521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4"/>
          <p:cNvSpPr txBox="1">
            <a:spLocks noChangeArrowheads="1"/>
          </p:cNvSpPr>
          <p:nvPr/>
        </p:nvSpPr>
        <p:spPr bwMode="auto">
          <a:xfrm>
            <a:off x="653762" y="131402"/>
            <a:ext cx="7935840" cy="682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628" b="1" dirty="0">
                <a:solidFill>
                  <a:srgbClr val="002060"/>
                </a:solidFill>
                <a:latin typeface="Arial Black" pitchFamily="34" charset="0"/>
              </a:rPr>
              <a:t>الإبداع التجديدي </a:t>
            </a:r>
          </a:p>
        </p:txBody>
      </p:sp>
      <p:sp>
        <p:nvSpPr>
          <p:cNvPr id="38" name="AutoShape 2"/>
          <p:cNvSpPr>
            <a:spLocks noChangeArrowheads="1"/>
          </p:cNvSpPr>
          <p:nvPr/>
        </p:nvSpPr>
        <p:spPr bwMode="auto">
          <a:xfrm>
            <a:off x="1371443" y="3820905"/>
            <a:ext cx="6604718" cy="1502302"/>
          </a:xfrm>
          <a:prstGeom prst="roundRect">
            <a:avLst>
              <a:gd name="adj" fmla="val 11741"/>
            </a:avLst>
          </a:prstGeom>
          <a:solidFill>
            <a:srgbClr val="984B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algn="justLow" rtl="1">
              <a:tabLst>
                <a:tab pos="656650" algn="l"/>
                <a:tab pos="1313299" algn="l"/>
                <a:tab pos="1969949" algn="l"/>
                <a:tab pos="2626599" algn="l"/>
                <a:tab pos="3283248" algn="l"/>
                <a:tab pos="3939898" algn="l"/>
                <a:tab pos="4596548" algn="l"/>
                <a:tab pos="5253198" algn="l"/>
              </a:tabLst>
            </a:pPr>
            <a:r>
              <a:rPr lang="ar-EG" sz="2540" b="1" dirty="0">
                <a:solidFill>
                  <a:srgbClr val="FFFFFF"/>
                </a:solidFill>
              </a:rPr>
              <a:t>ويعني قدرة الفرد على اختراق مدارس أو نظريات أو قوانين أو مبادئ وتقديم إضافات جديدة، مثل الإضافات التي قدمها                </a:t>
            </a:r>
            <a:br>
              <a:rPr lang="ar-EG" sz="2540" b="1" dirty="0">
                <a:solidFill>
                  <a:srgbClr val="FFFFFF"/>
                </a:solidFill>
              </a:rPr>
            </a:br>
            <a:r>
              <a:rPr lang="ar-EG" sz="2540" b="1" dirty="0">
                <a:solidFill>
                  <a:srgbClr val="FFFFFF"/>
                </a:solidFill>
              </a:rPr>
              <a:t>            رذرفورد على نموذج يور في الذرة</a:t>
            </a:r>
          </a:p>
        </p:txBody>
      </p:sp>
    </p:spTree>
    <p:extLst>
      <p:ext uri="{BB962C8B-B14F-4D97-AF65-F5344CB8AC3E}">
        <p14:creationId xmlns:p14="http://schemas.microsoft.com/office/powerpoint/2010/main" val="162278595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4"/>
          <p:cNvSpPr txBox="1">
            <a:spLocks noChangeArrowheads="1"/>
          </p:cNvSpPr>
          <p:nvPr/>
        </p:nvSpPr>
        <p:spPr bwMode="auto">
          <a:xfrm>
            <a:off x="653762" y="131402"/>
            <a:ext cx="7935840" cy="682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628" b="1" dirty="0">
                <a:solidFill>
                  <a:srgbClr val="002060"/>
                </a:solidFill>
                <a:latin typeface="Arial Black" pitchFamily="34" charset="0"/>
              </a:rPr>
              <a:t>الإبداع التخيلي </a:t>
            </a:r>
          </a:p>
        </p:txBody>
      </p:sp>
      <p:sp>
        <p:nvSpPr>
          <p:cNvPr id="38" name="AutoShape 2"/>
          <p:cNvSpPr>
            <a:spLocks noChangeArrowheads="1"/>
          </p:cNvSpPr>
          <p:nvPr/>
        </p:nvSpPr>
        <p:spPr bwMode="auto">
          <a:xfrm>
            <a:off x="1371443" y="3820905"/>
            <a:ext cx="6604718" cy="1502302"/>
          </a:xfrm>
          <a:prstGeom prst="roundRect">
            <a:avLst>
              <a:gd name="adj" fmla="val 11741"/>
            </a:avLst>
          </a:prstGeom>
          <a:solidFill>
            <a:srgbClr val="984B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algn="justLow" rtl="1">
              <a:tabLst>
                <a:tab pos="656650" algn="l"/>
                <a:tab pos="1313299" algn="l"/>
                <a:tab pos="1969949" algn="l"/>
                <a:tab pos="2626599" algn="l"/>
                <a:tab pos="3283248" algn="l"/>
                <a:tab pos="3939898" algn="l"/>
                <a:tab pos="4596548" algn="l"/>
                <a:tab pos="5253198" algn="l"/>
              </a:tabLst>
            </a:pPr>
            <a:r>
              <a:rPr lang="ar-EG" sz="2540" b="1" dirty="0">
                <a:solidFill>
                  <a:srgbClr val="FFFFFF"/>
                </a:solidFill>
              </a:rPr>
              <a:t>ويعني قدرة الفرد للوصول إلى نظرية أو افتراض جديد </a:t>
            </a:r>
            <a:br>
              <a:rPr lang="ar-EG" sz="2540" b="1" dirty="0">
                <a:solidFill>
                  <a:srgbClr val="FFFFFF"/>
                </a:solidFill>
              </a:rPr>
            </a:br>
            <a:r>
              <a:rPr lang="ar-EG" sz="2540" b="1" dirty="0">
                <a:solidFill>
                  <a:srgbClr val="FFFFFF"/>
                </a:solidFill>
              </a:rPr>
              <a:t>أو الوصول إلى قانون جديد ويتمثل ذلك في قوانين نيوتن</a:t>
            </a:r>
            <a:br>
              <a:rPr lang="ar-EG" sz="2540" b="1" dirty="0">
                <a:solidFill>
                  <a:srgbClr val="FFFFFF"/>
                </a:solidFill>
              </a:rPr>
            </a:br>
            <a:r>
              <a:rPr lang="ar-EG" sz="2540" b="1" dirty="0">
                <a:solidFill>
                  <a:srgbClr val="FFFFFF"/>
                </a:solidFill>
              </a:rPr>
              <a:t>                  أو النظرية النسبية لأينشتاين</a:t>
            </a:r>
          </a:p>
        </p:txBody>
      </p:sp>
    </p:spTree>
    <p:extLst>
      <p:ext uri="{BB962C8B-B14F-4D97-AF65-F5344CB8AC3E}">
        <p14:creationId xmlns:p14="http://schemas.microsoft.com/office/powerpoint/2010/main" val="167939210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1"/>
          <p:cNvSpPr/>
          <p:nvPr/>
        </p:nvSpPr>
        <p:spPr bwMode="auto">
          <a:xfrm>
            <a:off x="1288493" y="2449237"/>
            <a:ext cx="6401114" cy="2090160"/>
          </a:xfrm>
          <a:prstGeom prst="wav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944" tIns="41472" rIns="82944" bIns="41472" numCol="1" rtlCol="1" anchor="t" anchorCtr="0" compatLnSpc="1">
            <a:prstTxWarp prst="textNoShape">
              <a:avLst/>
            </a:prstTxWarp>
          </a:bodyPr>
          <a:lstStyle/>
          <a:p>
            <a:pPr algn="ctr" rtl="1"/>
            <a:endParaRPr lang="ar-EG" sz="1089" b="1" dirty="0">
              <a:solidFill>
                <a:srgbClr val="002060"/>
              </a:solidFill>
            </a:endParaRPr>
          </a:p>
          <a:p>
            <a:pPr algn="ctr" rtl="1"/>
            <a:r>
              <a:rPr lang="ar-EG" sz="3991" b="1" dirty="0">
                <a:solidFill>
                  <a:srgbClr val="002060"/>
                </a:solidFill>
              </a:rPr>
              <a:t>مهارات الإبداع الإداري</a:t>
            </a:r>
          </a:p>
        </p:txBody>
      </p:sp>
    </p:spTree>
    <p:extLst>
      <p:ext uri="{BB962C8B-B14F-4D97-AF65-F5344CB8AC3E}">
        <p14:creationId xmlns:p14="http://schemas.microsoft.com/office/powerpoint/2010/main" val="109328028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4"/>
          <p:cNvSpPr txBox="1">
            <a:spLocks noChangeArrowheads="1"/>
          </p:cNvSpPr>
          <p:nvPr/>
        </p:nvSpPr>
        <p:spPr bwMode="auto">
          <a:xfrm>
            <a:off x="653762" y="131402"/>
            <a:ext cx="7935840" cy="682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628" b="1" dirty="0">
                <a:solidFill>
                  <a:srgbClr val="002060"/>
                </a:solidFill>
                <a:latin typeface="Arial Black" pitchFamily="34" charset="0"/>
              </a:rPr>
              <a:t>الطلاقة </a:t>
            </a:r>
          </a:p>
        </p:txBody>
      </p:sp>
      <p:sp>
        <p:nvSpPr>
          <p:cNvPr id="4" name="AutoShape 1"/>
          <p:cNvSpPr>
            <a:spLocks noChangeArrowheads="1"/>
          </p:cNvSpPr>
          <p:nvPr/>
        </p:nvSpPr>
        <p:spPr bwMode="auto">
          <a:xfrm>
            <a:off x="456998" y="2105641"/>
            <a:ext cx="5832000" cy="815040"/>
          </a:xfrm>
          <a:prstGeom prst="roundRect">
            <a:avLst>
              <a:gd name="adj" fmla="val 11741"/>
            </a:avLst>
          </a:prstGeom>
          <a:solidFill>
            <a:srgbClr val="4D357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nchor="ctr"/>
          <a:lstStyle/>
          <a:p>
            <a:pPr rtl="1">
              <a:tabLst>
                <a:tab pos="656650" algn="l"/>
                <a:tab pos="1313299" algn="l"/>
                <a:tab pos="1969949" algn="l"/>
                <a:tab pos="2626599" algn="l"/>
                <a:tab pos="3283248" algn="l"/>
                <a:tab pos="3939898" algn="l"/>
                <a:tab pos="4596548" algn="l"/>
                <a:tab pos="5253198" algn="l"/>
              </a:tabLst>
            </a:pPr>
            <a:r>
              <a:rPr lang="ar-EG" sz="2177" b="1" dirty="0">
                <a:solidFill>
                  <a:srgbClr val="FFFFFF"/>
                </a:solidFill>
              </a:rPr>
              <a:t>وتعني قدرة الفرد على إنتاج أكبر عدد ممكن من الكلمات التي تتصف بصفات محددة مثل :</a:t>
            </a:r>
            <a:endParaRPr lang="en-US" sz="2177" b="1" dirty="0">
              <a:solidFill>
                <a:srgbClr val="FFFFFF"/>
              </a:solidFill>
            </a:endParaRPr>
          </a:p>
        </p:txBody>
      </p:sp>
      <p:sp>
        <p:nvSpPr>
          <p:cNvPr id="5" name="AutoShape 2"/>
          <p:cNvSpPr>
            <a:spLocks noChangeArrowheads="1"/>
          </p:cNvSpPr>
          <p:nvPr/>
        </p:nvSpPr>
        <p:spPr bwMode="auto">
          <a:xfrm>
            <a:off x="456998" y="4147493"/>
            <a:ext cx="5834880" cy="1132966"/>
          </a:xfrm>
          <a:prstGeom prst="roundRect">
            <a:avLst>
              <a:gd name="adj" fmla="val 11741"/>
            </a:avLst>
          </a:prstGeom>
          <a:solidFill>
            <a:srgbClr val="984B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rtl="1">
              <a:tabLst>
                <a:tab pos="656650" algn="l"/>
                <a:tab pos="1313299" algn="l"/>
                <a:tab pos="1969949" algn="l"/>
                <a:tab pos="2626599" algn="l"/>
                <a:tab pos="3283248" algn="l"/>
                <a:tab pos="3939898" algn="l"/>
                <a:tab pos="4596548" algn="l"/>
                <a:tab pos="5253198" algn="l"/>
              </a:tabLst>
            </a:pPr>
            <a:r>
              <a:rPr lang="ar-EG" sz="2177" b="1" dirty="0">
                <a:solidFill>
                  <a:srgbClr val="FFFFFF"/>
                </a:solidFill>
              </a:rPr>
              <a:t>وتعني قدرة الفرد على إعطاء أكبر عدد ممكن من المعاني     أو الحلول لمشكلة أو العناوين لفقرة أو الاستعمالات المختلفة لشيء، مثال ذلك </a:t>
            </a:r>
            <a:endParaRPr lang="en-US" sz="2177" b="1" dirty="0">
              <a:solidFill>
                <a:srgbClr val="FFFFFF"/>
              </a:solidFill>
            </a:endParaRPr>
          </a:p>
        </p:txBody>
      </p:sp>
      <p:sp>
        <p:nvSpPr>
          <p:cNvPr id="6" name="AutoShape 5"/>
          <p:cNvSpPr>
            <a:spLocks noChangeArrowheads="1"/>
          </p:cNvSpPr>
          <p:nvPr/>
        </p:nvSpPr>
        <p:spPr bwMode="auto">
          <a:xfrm>
            <a:off x="6858114" y="2099882"/>
            <a:ext cx="1959523" cy="787680"/>
          </a:xfrm>
          <a:prstGeom prst="roundRect">
            <a:avLst>
              <a:gd name="adj" fmla="val 16667"/>
            </a:avLst>
          </a:prstGeom>
          <a:solidFill>
            <a:srgbClr val="4D357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nchor="ctr"/>
          <a:lstStyle/>
          <a:p>
            <a:pPr rtl="1">
              <a:lnSpc>
                <a:spcPct val="118000"/>
              </a:lnSpc>
              <a:tabLst>
                <a:tab pos="656650" algn="l"/>
              </a:tabLst>
            </a:pPr>
            <a:r>
              <a:rPr lang="ar-EG" sz="2177" b="1" dirty="0">
                <a:solidFill>
                  <a:srgbClr val="FFFFFF"/>
                </a:solidFill>
              </a:rPr>
              <a:t>الطلاقة اللفظية </a:t>
            </a:r>
            <a:endParaRPr lang="en-US" sz="2177" b="1" dirty="0">
              <a:solidFill>
                <a:srgbClr val="FFFFFF"/>
              </a:solidFill>
            </a:endParaRPr>
          </a:p>
        </p:txBody>
      </p:sp>
      <p:sp>
        <p:nvSpPr>
          <p:cNvPr id="7" name="AutoShape 6"/>
          <p:cNvSpPr>
            <a:spLocks noChangeArrowheads="1"/>
          </p:cNvSpPr>
          <p:nvPr/>
        </p:nvSpPr>
        <p:spPr bwMode="auto">
          <a:xfrm>
            <a:off x="6858114" y="4326615"/>
            <a:ext cx="1959523" cy="800640"/>
          </a:xfrm>
          <a:prstGeom prst="roundRect">
            <a:avLst>
              <a:gd name="adj" fmla="val 16667"/>
            </a:avLst>
          </a:prstGeom>
          <a:solidFill>
            <a:srgbClr val="984B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rtl="1">
              <a:lnSpc>
                <a:spcPct val="118000"/>
              </a:lnSpc>
              <a:tabLst>
                <a:tab pos="656650" algn="l"/>
              </a:tabLst>
            </a:pPr>
            <a:r>
              <a:rPr lang="ar-EG" sz="2177" b="1" dirty="0">
                <a:solidFill>
                  <a:srgbClr val="FFFFFF"/>
                </a:solidFill>
              </a:rPr>
              <a:t>الطلاقة الفكرية </a:t>
            </a:r>
            <a:endParaRPr lang="en-US" sz="2177" b="1" dirty="0">
              <a:solidFill>
                <a:srgbClr val="FFFFFF"/>
              </a:solidFill>
            </a:endParaRPr>
          </a:p>
        </p:txBody>
      </p:sp>
      <p:sp>
        <p:nvSpPr>
          <p:cNvPr id="2" name="Round Diagonal Corner Rectangle 1"/>
          <p:cNvSpPr/>
          <p:nvPr/>
        </p:nvSpPr>
        <p:spPr bwMode="auto">
          <a:xfrm>
            <a:off x="1371441" y="3167730"/>
            <a:ext cx="6401116" cy="587857"/>
          </a:xfrm>
          <a:prstGeom prst="round2Diag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944" tIns="41472" rIns="82944" bIns="41472" numCol="1" rtlCol="1" anchor="t" anchorCtr="0" compatLnSpc="1">
            <a:prstTxWarp prst="textNoShape">
              <a:avLst/>
            </a:prstTxWarp>
          </a:bodyPr>
          <a:lstStyle/>
          <a:p>
            <a:pPr algn="ctr" rtl="1"/>
            <a:r>
              <a:rPr lang="ar-EG" sz="2177" b="1" dirty="0">
                <a:solidFill>
                  <a:srgbClr val="FFFFFF"/>
                </a:solidFill>
              </a:rPr>
              <a:t>اكتب أكبر عدد ممكن من الكلمات تبدأ بحرف ع وتنتهي بحرف م</a:t>
            </a:r>
          </a:p>
        </p:txBody>
      </p:sp>
      <p:sp>
        <p:nvSpPr>
          <p:cNvPr id="9" name="Round Diagonal Corner Rectangle 8"/>
          <p:cNvSpPr/>
          <p:nvPr/>
        </p:nvSpPr>
        <p:spPr bwMode="auto">
          <a:xfrm>
            <a:off x="1371443" y="5519160"/>
            <a:ext cx="6401116" cy="587857"/>
          </a:xfrm>
          <a:prstGeom prst="round2Diag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944" tIns="41472" rIns="82944" bIns="41472" numCol="1" rtlCol="1" anchor="t" anchorCtr="0" compatLnSpc="1">
            <a:prstTxWarp prst="textNoShape">
              <a:avLst/>
            </a:prstTxWarp>
          </a:bodyPr>
          <a:lstStyle/>
          <a:p>
            <a:pPr algn="ctr" rtl="1"/>
            <a:r>
              <a:rPr lang="ar-EG" sz="2177" b="1" dirty="0">
                <a:solidFill>
                  <a:srgbClr val="FFFFFF"/>
                </a:solidFill>
              </a:rPr>
              <a:t>أكتب أكبر عدد ممكن لاستخدامات القلم عدا الكتابة</a:t>
            </a:r>
          </a:p>
        </p:txBody>
      </p:sp>
    </p:spTree>
    <p:extLst>
      <p:ext uri="{BB962C8B-B14F-4D97-AF65-F5344CB8AC3E}">
        <p14:creationId xmlns:p14="http://schemas.microsoft.com/office/powerpoint/2010/main" val="84260072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4"/>
          <p:cNvSpPr/>
          <p:nvPr/>
        </p:nvSpPr>
        <p:spPr>
          <a:xfrm>
            <a:off x="2287488" y="304800"/>
            <a:ext cx="4876800" cy="1380530"/>
          </a:xfrm>
          <a:prstGeom prst="rect">
            <a:avLst/>
          </a:prstGeom>
          <a:noFill/>
        </p:spPr>
        <p:txBody>
          <a:bodyPr wrap="none" lIns="91430" tIns="45715" rIns="91430" bIns="45715">
            <a:prstTxWarp prst="textWave1">
              <a:avLst>
                <a:gd name="adj1" fmla="val 6386"/>
                <a:gd name="adj2" fmla="val 0"/>
              </a:avLst>
            </a:prstTxWarp>
            <a:spAutoFit/>
          </a:bodyPr>
          <a:lstStyle/>
          <a:p>
            <a:pPr algn="ctr">
              <a:defRPr/>
            </a:pPr>
            <a:r>
              <a:rPr lang="ar-EG" sz="4800" b="1" dirty="0">
                <a:solidFill>
                  <a:schemeClr val="bg2">
                    <a:lumMod val="50000"/>
                  </a:schemeClr>
                </a:solidFill>
                <a:latin typeface="+mj-lt"/>
                <a:ea typeface="+mj-ea"/>
                <a:cs typeface="+mj-cs"/>
              </a:rPr>
              <a:t>لنبدأ البرنامج</a:t>
            </a:r>
            <a:endParaRPr lang="en-US" sz="4800" b="1" dirty="0">
              <a:solidFill>
                <a:schemeClr val="bg2">
                  <a:lumMod val="50000"/>
                </a:schemeClr>
              </a:solidFill>
              <a:latin typeface="+mj-lt"/>
              <a:ea typeface="+mj-ea"/>
              <a:cs typeface="+mj-cs"/>
            </a:endParaRPr>
          </a:p>
        </p:txBody>
      </p:sp>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888976"/>
            <a:ext cx="5184576" cy="38656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419390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0 0  L 0 -0.33302  E" pathEditMode="relative" ptsTypes="">
                                      <p:cBhvr>
                                        <p:cTn id="6" dur="5000" fill="hold"/>
                                        <p:tgtEl>
                                          <p:spTgt spid="2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4"/>
          <p:cNvSpPr txBox="1">
            <a:spLocks noChangeArrowheads="1"/>
          </p:cNvSpPr>
          <p:nvPr/>
        </p:nvSpPr>
        <p:spPr bwMode="auto">
          <a:xfrm>
            <a:off x="653762" y="131402"/>
            <a:ext cx="7935840" cy="682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628" b="1" dirty="0">
                <a:solidFill>
                  <a:srgbClr val="002060"/>
                </a:solidFill>
                <a:latin typeface="Arial Black" pitchFamily="34" charset="0"/>
              </a:rPr>
              <a:t>المرونة </a:t>
            </a:r>
          </a:p>
        </p:txBody>
      </p:sp>
      <p:sp>
        <p:nvSpPr>
          <p:cNvPr id="4" name="AutoShape 1"/>
          <p:cNvSpPr>
            <a:spLocks noChangeArrowheads="1"/>
          </p:cNvSpPr>
          <p:nvPr/>
        </p:nvSpPr>
        <p:spPr bwMode="auto">
          <a:xfrm>
            <a:off x="456998" y="2105641"/>
            <a:ext cx="5832000" cy="815040"/>
          </a:xfrm>
          <a:prstGeom prst="roundRect">
            <a:avLst>
              <a:gd name="adj" fmla="val 11741"/>
            </a:avLst>
          </a:prstGeom>
          <a:solidFill>
            <a:srgbClr val="4D357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nchor="ctr"/>
          <a:lstStyle/>
          <a:p>
            <a:pPr rtl="1">
              <a:tabLst>
                <a:tab pos="656650" algn="l"/>
                <a:tab pos="1313299" algn="l"/>
                <a:tab pos="1969949" algn="l"/>
                <a:tab pos="2626599" algn="l"/>
                <a:tab pos="3283248" algn="l"/>
                <a:tab pos="3939898" algn="l"/>
                <a:tab pos="4596548" algn="l"/>
                <a:tab pos="5253198" algn="l"/>
              </a:tabLst>
            </a:pPr>
            <a:r>
              <a:rPr lang="ar-EG" sz="2177" b="1" dirty="0">
                <a:solidFill>
                  <a:srgbClr val="FFFFFF"/>
                </a:solidFill>
              </a:rPr>
              <a:t>وتعني عندها يقوم الفرد بتحويل تفكيره إلى اتجاه آخر ويبدأ الحل بطريقة أخرى قد توصله إلى الحل النهائي </a:t>
            </a:r>
            <a:endParaRPr lang="en-US" sz="2177" b="1" dirty="0">
              <a:solidFill>
                <a:srgbClr val="FFFFFF"/>
              </a:solidFill>
            </a:endParaRPr>
          </a:p>
        </p:txBody>
      </p:sp>
      <p:sp>
        <p:nvSpPr>
          <p:cNvPr id="5" name="AutoShape 2"/>
          <p:cNvSpPr>
            <a:spLocks noChangeArrowheads="1"/>
          </p:cNvSpPr>
          <p:nvPr/>
        </p:nvSpPr>
        <p:spPr bwMode="auto">
          <a:xfrm>
            <a:off x="456998" y="4147493"/>
            <a:ext cx="5834880" cy="1132966"/>
          </a:xfrm>
          <a:prstGeom prst="roundRect">
            <a:avLst>
              <a:gd name="adj" fmla="val 11741"/>
            </a:avLst>
          </a:prstGeom>
          <a:solidFill>
            <a:srgbClr val="984B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rtl="1">
              <a:tabLst>
                <a:tab pos="656650" algn="l"/>
                <a:tab pos="1313299" algn="l"/>
                <a:tab pos="1969949" algn="l"/>
                <a:tab pos="2626599" algn="l"/>
                <a:tab pos="3283248" algn="l"/>
                <a:tab pos="3939898" algn="l"/>
                <a:tab pos="4596548" algn="l"/>
                <a:tab pos="5253198" algn="l"/>
              </a:tabLst>
            </a:pPr>
            <a:r>
              <a:rPr lang="ar-EG" sz="2177" b="1" dirty="0">
                <a:solidFill>
                  <a:srgbClr val="FFFFFF"/>
                </a:solidFill>
              </a:rPr>
              <a:t>وتشير إلى سرعة الفرد في إعطاء استجابات متنوعة تنتمي إلى اتجاه واحد أو مظهر واحد</a:t>
            </a:r>
            <a:endParaRPr lang="en-US" sz="2177" b="1" dirty="0">
              <a:solidFill>
                <a:srgbClr val="FFFFFF"/>
              </a:solidFill>
            </a:endParaRPr>
          </a:p>
        </p:txBody>
      </p:sp>
      <p:sp>
        <p:nvSpPr>
          <p:cNvPr id="6" name="AutoShape 5"/>
          <p:cNvSpPr>
            <a:spLocks noChangeArrowheads="1"/>
          </p:cNvSpPr>
          <p:nvPr/>
        </p:nvSpPr>
        <p:spPr bwMode="auto">
          <a:xfrm>
            <a:off x="6858114" y="2099882"/>
            <a:ext cx="1959523" cy="787680"/>
          </a:xfrm>
          <a:prstGeom prst="roundRect">
            <a:avLst>
              <a:gd name="adj" fmla="val 16667"/>
            </a:avLst>
          </a:prstGeom>
          <a:solidFill>
            <a:srgbClr val="4D357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nchor="ctr"/>
          <a:lstStyle/>
          <a:p>
            <a:pPr rtl="1">
              <a:lnSpc>
                <a:spcPct val="118000"/>
              </a:lnSpc>
              <a:tabLst>
                <a:tab pos="656650" algn="l"/>
              </a:tabLst>
            </a:pPr>
            <a:r>
              <a:rPr lang="ar-EG" sz="2177" b="1" dirty="0">
                <a:solidFill>
                  <a:srgbClr val="FFFFFF"/>
                </a:solidFill>
              </a:rPr>
              <a:t>مرونة التكيف </a:t>
            </a:r>
            <a:endParaRPr lang="en-US" sz="2177" b="1" dirty="0">
              <a:solidFill>
                <a:srgbClr val="FFFFFF"/>
              </a:solidFill>
            </a:endParaRPr>
          </a:p>
        </p:txBody>
      </p:sp>
      <p:sp>
        <p:nvSpPr>
          <p:cNvPr id="7" name="AutoShape 6"/>
          <p:cNvSpPr>
            <a:spLocks noChangeArrowheads="1"/>
          </p:cNvSpPr>
          <p:nvPr/>
        </p:nvSpPr>
        <p:spPr bwMode="auto">
          <a:xfrm>
            <a:off x="6858114" y="4326615"/>
            <a:ext cx="1959523" cy="800640"/>
          </a:xfrm>
          <a:prstGeom prst="roundRect">
            <a:avLst>
              <a:gd name="adj" fmla="val 16667"/>
            </a:avLst>
          </a:prstGeom>
          <a:solidFill>
            <a:srgbClr val="984B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rtl="1">
              <a:lnSpc>
                <a:spcPct val="118000"/>
              </a:lnSpc>
              <a:tabLst>
                <a:tab pos="656650" algn="l"/>
              </a:tabLst>
            </a:pPr>
            <a:r>
              <a:rPr lang="ar-EG" sz="2177" b="1" dirty="0">
                <a:solidFill>
                  <a:srgbClr val="FFFFFF"/>
                </a:solidFill>
              </a:rPr>
              <a:t>المرونة التلقائية </a:t>
            </a:r>
            <a:endParaRPr lang="en-US" sz="2177" b="1" dirty="0">
              <a:solidFill>
                <a:srgbClr val="FFFFFF"/>
              </a:solidFill>
            </a:endParaRPr>
          </a:p>
        </p:txBody>
      </p:sp>
    </p:spTree>
    <p:extLst>
      <p:ext uri="{BB962C8B-B14F-4D97-AF65-F5344CB8AC3E}">
        <p14:creationId xmlns:p14="http://schemas.microsoft.com/office/powerpoint/2010/main" val="57565600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4"/>
          <p:cNvSpPr txBox="1">
            <a:spLocks noChangeArrowheads="1"/>
          </p:cNvSpPr>
          <p:nvPr/>
        </p:nvSpPr>
        <p:spPr bwMode="auto">
          <a:xfrm>
            <a:off x="653762" y="131402"/>
            <a:ext cx="7935840" cy="682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628" b="1" dirty="0">
                <a:solidFill>
                  <a:srgbClr val="002060"/>
                </a:solidFill>
                <a:latin typeface="Arial Black" pitchFamily="34" charset="0"/>
              </a:rPr>
              <a:t>الأصالة </a:t>
            </a:r>
          </a:p>
        </p:txBody>
      </p:sp>
      <p:sp>
        <p:nvSpPr>
          <p:cNvPr id="38" name="AutoShape 2"/>
          <p:cNvSpPr>
            <a:spLocks noChangeArrowheads="1"/>
          </p:cNvSpPr>
          <p:nvPr/>
        </p:nvSpPr>
        <p:spPr bwMode="auto">
          <a:xfrm>
            <a:off x="1371443" y="3820905"/>
            <a:ext cx="6604718" cy="1502302"/>
          </a:xfrm>
          <a:prstGeom prst="roundRect">
            <a:avLst>
              <a:gd name="adj" fmla="val 11741"/>
            </a:avLst>
          </a:prstGeom>
          <a:solidFill>
            <a:srgbClr val="984B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algn="justLow" rtl="1">
              <a:tabLst>
                <a:tab pos="656650" algn="l"/>
                <a:tab pos="1313299" algn="l"/>
                <a:tab pos="1969949" algn="l"/>
                <a:tab pos="2626599" algn="l"/>
                <a:tab pos="3283248" algn="l"/>
                <a:tab pos="3939898" algn="l"/>
                <a:tab pos="4596548" algn="l"/>
                <a:tab pos="5253198" algn="l"/>
              </a:tabLst>
            </a:pPr>
            <a:r>
              <a:rPr lang="ar-EG" sz="2540" b="1" dirty="0">
                <a:solidFill>
                  <a:srgbClr val="FFFFFF"/>
                </a:solidFill>
              </a:rPr>
              <a:t>وتعني قدرة الفرد على إعطاء استجابات جديدة ومتنوعة، ونعتبر هذه الخاصية من أكثر الخصائص ارتباطا </a:t>
            </a:r>
            <a:br>
              <a:rPr lang="ar-EG" sz="2540" b="1" dirty="0">
                <a:solidFill>
                  <a:srgbClr val="FFFFFF"/>
                </a:solidFill>
              </a:rPr>
            </a:br>
            <a:r>
              <a:rPr lang="ar-EG" sz="2540" b="1" dirty="0">
                <a:solidFill>
                  <a:srgbClr val="FFFFFF"/>
                </a:solidFill>
              </a:rPr>
              <a:t> 				بالتفكير الإبداعي</a:t>
            </a:r>
          </a:p>
        </p:txBody>
      </p:sp>
    </p:spTree>
    <p:extLst>
      <p:ext uri="{BB962C8B-B14F-4D97-AF65-F5344CB8AC3E}">
        <p14:creationId xmlns:p14="http://schemas.microsoft.com/office/powerpoint/2010/main" val="133592754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4"/>
          <p:cNvSpPr txBox="1">
            <a:spLocks noChangeArrowheads="1"/>
          </p:cNvSpPr>
          <p:nvPr/>
        </p:nvSpPr>
        <p:spPr bwMode="auto">
          <a:xfrm>
            <a:off x="653762" y="131402"/>
            <a:ext cx="7935840" cy="682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628" b="1" dirty="0">
                <a:solidFill>
                  <a:srgbClr val="002060"/>
                </a:solidFill>
                <a:latin typeface="Arial Black" pitchFamily="34" charset="0"/>
              </a:rPr>
              <a:t>التحليل </a:t>
            </a:r>
          </a:p>
        </p:txBody>
      </p:sp>
      <p:sp>
        <p:nvSpPr>
          <p:cNvPr id="38" name="AutoShape 2"/>
          <p:cNvSpPr>
            <a:spLocks noChangeArrowheads="1"/>
          </p:cNvSpPr>
          <p:nvPr/>
        </p:nvSpPr>
        <p:spPr bwMode="auto">
          <a:xfrm>
            <a:off x="1371443" y="3820905"/>
            <a:ext cx="6604718" cy="1502302"/>
          </a:xfrm>
          <a:prstGeom prst="roundRect">
            <a:avLst>
              <a:gd name="adj" fmla="val 11741"/>
            </a:avLst>
          </a:prstGeom>
          <a:solidFill>
            <a:srgbClr val="984B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algn="justLow" rtl="1">
              <a:tabLst>
                <a:tab pos="656650" algn="l"/>
                <a:tab pos="1313299" algn="l"/>
                <a:tab pos="1969949" algn="l"/>
                <a:tab pos="2626599" algn="l"/>
                <a:tab pos="3283248" algn="l"/>
                <a:tab pos="3939898" algn="l"/>
                <a:tab pos="4596548" algn="l"/>
                <a:tab pos="5253198" algn="l"/>
              </a:tabLst>
            </a:pPr>
            <a:r>
              <a:rPr lang="ar-EG" sz="2540" b="1" dirty="0">
                <a:solidFill>
                  <a:srgbClr val="FFFFFF"/>
                </a:solidFill>
              </a:rPr>
              <a:t>ويعني قدرة الفرد على تحليل الكل إلى عناصره الأساسية، لذلك يوصف الفرد الذي عنده القدرة على التحليل بأنه الفرد ذو القدرة على التعرف على تفاصيل وأجزاء الشيء سواء </a:t>
            </a:r>
            <a:br>
              <a:rPr lang="ar-EG" sz="2540" b="1" dirty="0">
                <a:solidFill>
                  <a:srgbClr val="FFFFFF"/>
                </a:solidFill>
              </a:rPr>
            </a:br>
            <a:r>
              <a:rPr lang="ar-EG" sz="2540" b="1" dirty="0">
                <a:solidFill>
                  <a:srgbClr val="FFFFFF"/>
                </a:solidFill>
              </a:rPr>
              <a:t> 				أكان فكرة أو عملا</a:t>
            </a:r>
          </a:p>
        </p:txBody>
      </p:sp>
    </p:spTree>
    <p:extLst>
      <p:ext uri="{BB962C8B-B14F-4D97-AF65-F5344CB8AC3E}">
        <p14:creationId xmlns:p14="http://schemas.microsoft.com/office/powerpoint/2010/main" val="176062700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4"/>
          <p:cNvSpPr txBox="1">
            <a:spLocks noChangeArrowheads="1"/>
          </p:cNvSpPr>
          <p:nvPr/>
        </p:nvSpPr>
        <p:spPr bwMode="auto">
          <a:xfrm>
            <a:off x="653762" y="131402"/>
            <a:ext cx="7935840" cy="682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628" b="1" dirty="0">
                <a:solidFill>
                  <a:srgbClr val="002060"/>
                </a:solidFill>
                <a:latin typeface="Arial Black" pitchFamily="34" charset="0"/>
              </a:rPr>
              <a:t>التركيب </a:t>
            </a:r>
          </a:p>
        </p:txBody>
      </p:sp>
      <p:sp>
        <p:nvSpPr>
          <p:cNvPr id="38" name="AutoShape 2"/>
          <p:cNvSpPr>
            <a:spLocks noChangeArrowheads="1"/>
          </p:cNvSpPr>
          <p:nvPr/>
        </p:nvSpPr>
        <p:spPr bwMode="auto">
          <a:xfrm>
            <a:off x="1371443" y="3820905"/>
            <a:ext cx="6604718" cy="1828890"/>
          </a:xfrm>
          <a:prstGeom prst="roundRect">
            <a:avLst>
              <a:gd name="adj" fmla="val 11741"/>
            </a:avLst>
          </a:prstGeom>
          <a:solidFill>
            <a:srgbClr val="984B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algn="justLow" rtl="1">
              <a:tabLst>
                <a:tab pos="656650" algn="l"/>
                <a:tab pos="1313299" algn="l"/>
                <a:tab pos="1969949" algn="l"/>
                <a:tab pos="2626599" algn="l"/>
                <a:tab pos="3283248" algn="l"/>
                <a:tab pos="3939898" algn="l"/>
                <a:tab pos="4596548" algn="l"/>
                <a:tab pos="5253198" algn="l"/>
              </a:tabLst>
            </a:pPr>
            <a:r>
              <a:rPr lang="ar-EG" sz="2540" b="1" dirty="0">
                <a:solidFill>
                  <a:srgbClr val="FFFFFF"/>
                </a:solidFill>
              </a:rPr>
              <a:t>ويعني قدرة الفرد على تركيب العناصر وذلك لتكوين الشيء المتكامل حيث ويوصف الفرد الذي يتمتع بقدرة التركيب بأنه الفرد الذي لديه القدرة على إضافة الأجزاء أو التفصيلات</a:t>
            </a:r>
            <a:br>
              <a:rPr lang="ar-EG" sz="2540" b="1" dirty="0">
                <a:solidFill>
                  <a:srgbClr val="FFFFFF"/>
                </a:solidFill>
              </a:rPr>
            </a:br>
            <a:r>
              <a:rPr lang="ar-EG" sz="2540" b="1" dirty="0">
                <a:solidFill>
                  <a:srgbClr val="FFFFFF"/>
                </a:solidFill>
              </a:rPr>
              <a:t>إلى بعضها ليظهر الشيء على صورته المتكاملة سواء أكان  </a:t>
            </a:r>
            <a:br>
              <a:rPr lang="ar-EG" sz="2540" b="1" dirty="0">
                <a:solidFill>
                  <a:srgbClr val="FFFFFF"/>
                </a:solidFill>
              </a:rPr>
            </a:br>
            <a:r>
              <a:rPr lang="ar-EG" sz="2540" b="1" dirty="0">
                <a:solidFill>
                  <a:srgbClr val="FFFFFF"/>
                </a:solidFill>
              </a:rPr>
              <a:t> 				    فكرة أو عملا</a:t>
            </a:r>
          </a:p>
        </p:txBody>
      </p:sp>
    </p:spTree>
    <p:extLst>
      <p:ext uri="{BB962C8B-B14F-4D97-AF65-F5344CB8AC3E}">
        <p14:creationId xmlns:p14="http://schemas.microsoft.com/office/powerpoint/2010/main" val="243746993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4"/>
          <p:cNvSpPr txBox="1">
            <a:spLocks noChangeArrowheads="1"/>
          </p:cNvSpPr>
          <p:nvPr/>
        </p:nvSpPr>
        <p:spPr bwMode="auto">
          <a:xfrm>
            <a:off x="653762" y="131402"/>
            <a:ext cx="7935840" cy="682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628" b="1" dirty="0">
                <a:solidFill>
                  <a:srgbClr val="002060"/>
                </a:solidFill>
                <a:latin typeface="Arial Black" pitchFamily="34" charset="0"/>
              </a:rPr>
              <a:t>الاحتفاظ بالاتجاه </a:t>
            </a:r>
          </a:p>
        </p:txBody>
      </p:sp>
      <p:sp>
        <p:nvSpPr>
          <p:cNvPr id="38" name="AutoShape 2"/>
          <p:cNvSpPr>
            <a:spLocks noChangeArrowheads="1"/>
          </p:cNvSpPr>
          <p:nvPr/>
        </p:nvSpPr>
        <p:spPr bwMode="auto">
          <a:xfrm>
            <a:off x="1371443" y="3820905"/>
            <a:ext cx="6604718" cy="1828890"/>
          </a:xfrm>
          <a:prstGeom prst="roundRect">
            <a:avLst>
              <a:gd name="adj" fmla="val 11741"/>
            </a:avLst>
          </a:prstGeom>
          <a:solidFill>
            <a:srgbClr val="984B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algn="justLow" rtl="1">
              <a:tabLst>
                <a:tab pos="656650" algn="l"/>
                <a:tab pos="1313299" algn="l"/>
                <a:tab pos="1969949" algn="l"/>
                <a:tab pos="2626599" algn="l"/>
                <a:tab pos="3283248" algn="l"/>
                <a:tab pos="3939898" algn="l"/>
                <a:tab pos="4596548" algn="l"/>
                <a:tab pos="5253198" algn="l"/>
              </a:tabLst>
            </a:pPr>
            <a:r>
              <a:rPr lang="ar-EG" sz="2540" b="1" dirty="0">
                <a:solidFill>
                  <a:srgbClr val="FFFFFF"/>
                </a:solidFill>
              </a:rPr>
              <a:t>ويعني قدرة الفرد على تركيز انتباهه في المشكلة دون أن يكون للمشتتات تأثير على تفكيره، وأن تفاعله مع المشكلة يكون أقوى من المؤثرات الخارجية، مما يقوي من فرص  </a:t>
            </a:r>
            <a:br>
              <a:rPr lang="ar-EG" sz="2540" b="1" dirty="0">
                <a:solidFill>
                  <a:srgbClr val="FFFFFF"/>
                </a:solidFill>
              </a:rPr>
            </a:br>
            <a:r>
              <a:rPr lang="ar-EG" sz="2540" b="1" dirty="0">
                <a:solidFill>
                  <a:srgbClr val="FFFFFF"/>
                </a:solidFill>
              </a:rPr>
              <a:t> 		    النجاح في الوصول إلى الحل الصحيح</a:t>
            </a:r>
          </a:p>
        </p:txBody>
      </p:sp>
    </p:spTree>
    <p:extLst>
      <p:ext uri="{BB962C8B-B14F-4D97-AF65-F5344CB8AC3E}">
        <p14:creationId xmlns:p14="http://schemas.microsoft.com/office/powerpoint/2010/main" val="184506589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4"/>
          <p:cNvSpPr txBox="1">
            <a:spLocks noChangeArrowheads="1"/>
          </p:cNvSpPr>
          <p:nvPr/>
        </p:nvSpPr>
        <p:spPr bwMode="auto">
          <a:xfrm>
            <a:off x="653762" y="131402"/>
            <a:ext cx="7935840" cy="682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628" b="1" dirty="0">
                <a:solidFill>
                  <a:srgbClr val="002060"/>
                </a:solidFill>
                <a:latin typeface="Arial Black" pitchFamily="34" charset="0"/>
              </a:rPr>
              <a:t>الحساسية للمشكلات </a:t>
            </a:r>
          </a:p>
        </p:txBody>
      </p:sp>
      <p:sp>
        <p:nvSpPr>
          <p:cNvPr id="38" name="AutoShape 2"/>
          <p:cNvSpPr>
            <a:spLocks noChangeArrowheads="1"/>
          </p:cNvSpPr>
          <p:nvPr/>
        </p:nvSpPr>
        <p:spPr bwMode="auto">
          <a:xfrm>
            <a:off x="1371443" y="4212810"/>
            <a:ext cx="6604718" cy="1045080"/>
          </a:xfrm>
          <a:prstGeom prst="roundRect">
            <a:avLst>
              <a:gd name="adj" fmla="val 11741"/>
            </a:avLst>
          </a:prstGeom>
          <a:solidFill>
            <a:srgbClr val="984B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algn="justLow" rtl="1">
              <a:tabLst>
                <a:tab pos="656650" algn="l"/>
                <a:tab pos="1313299" algn="l"/>
                <a:tab pos="1969949" algn="l"/>
                <a:tab pos="2626599" algn="l"/>
                <a:tab pos="3283248" algn="l"/>
                <a:tab pos="3939898" algn="l"/>
                <a:tab pos="4596548" algn="l"/>
                <a:tab pos="5253198" algn="l"/>
              </a:tabLst>
            </a:pPr>
            <a:r>
              <a:rPr lang="ar-EG" sz="2540" b="1" dirty="0">
                <a:solidFill>
                  <a:srgbClr val="FFFFFF"/>
                </a:solidFill>
              </a:rPr>
              <a:t>وهي القدرة على إيجاد المشكلات واكتشافها وتحديد  </a:t>
            </a:r>
            <a:br>
              <a:rPr lang="ar-EG" sz="2540" b="1" dirty="0">
                <a:solidFill>
                  <a:srgbClr val="FFFFFF"/>
                </a:solidFill>
              </a:rPr>
            </a:br>
            <a:r>
              <a:rPr lang="ar-EG" sz="2540" b="1" dirty="0">
                <a:solidFill>
                  <a:srgbClr val="FFFFFF"/>
                </a:solidFill>
              </a:rPr>
              <a:t> 		المعلومات الناقصة، وطرح التساؤلات الجيدة</a:t>
            </a:r>
          </a:p>
        </p:txBody>
      </p:sp>
    </p:spTree>
    <p:extLst>
      <p:ext uri="{BB962C8B-B14F-4D97-AF65-F5344CB8AC3E}">
        <p14:creationId xmlns:p14="http://schemas.microsoft.com/office/powerpoint/2010/main" val="197922246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4"/>
          <p:cNvSpPr txBox="1">
            <a:spLocks noChangeArrowheads="1"/>
          </p:cNvSpPr>
          <p:nvPr/>
        </p:nvSpPr>
        <p:spPr bwMode="auto">
          <a:xfrm>
            <a:off x="653762" y="131402"/>
            <a:ext cx="7935840" cy="682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628" b="1" dirty="0">
                <a:solidFill>
                  <a:srgbClr val="002060"/>
                </a:solidFill>
                <a:latin typeface="Arial Black" pitchFamily="34" charset="0"/>
              </a:rPr>
              <a:t>تعريف المشكلات وتحديدها </a:t>
            </a:r>
          </a:p>
        </p:txBody>
      </p:sp>
      <p:sp>
        <p:nvSpPr>
          <p:cNvPr id="38" name="AutoShape 2"/>
          <p:cNvSpPr>
            <a:spLocks noChangeArrowheads="1"/>
          </p:cNvSpPr>
          <p:nvPr/>
        </p:nvSpPr>
        <p:spPr bwMode="auto">
          <a:xfrm>
            <a:off x="1371443" y="4212810"/>
            <a:ext cx="6604718" cy="1045080"/>
          </a:xfrm>
          <a:prstGeom prst="roundRect">
            <a:avLst>
              <a:gd name="adj" fmla="val 11741"/>
            </a:avLst>
          </a:prstGeom>
          <a:solidFill>
            <a:srgbClr val="984B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algn="justLow" rtl="1">
              <a:tabLst>
                <a:tab pos="656650" algn="l"/>
                <a:tab pos="1313299" algn="l"/>
                <a:tab pos="1969949" algn="l"/>
                <a:tab pos="2626599" algn="l"/>
                <a:tab pos="3283248" algn="l"/>
                <a:tab pos="3939898" algn="l"/>
                <a:tab pos="4596548" algn="l"/>
                <a:tab pos="5253198" algn="l"/>
              </a:tabLst>
            </a:pPr>
            <a:r>
              <a:rPr lang="ar-EG" sz="2540" b="1" dirty="0">
                <a:solidFill>
                  <a:srgbClr val="FFFFFF"/>
                </a:solidFill>
              </a:rPr>
              <a:t>ويعني تحديد وتعريف المشكلة الأساسية وكذلك تعريف  </a:t>
            </a:r>
            <a:br>
              <a:rPr lang="ar-EG" sz="2540" b="1" dirty="0">
                <a:solidFill>
                  <a:srgbClr val="FFFFFF"/>
                </a:solidFill>
              </a:rPr>
            </a:br>
            <a:r>
              <a:rPr lang="ar-EG" sz="2540" b="1" dirty="0">
                <a:solidFill>
                  <a:srgbClr val="FFFFFF"/>
                </a:solidFill>
              </a:rPr>
              <a:t> 				وتحديد المشكلات الفرعية</a:t>
            </a:r>
          </a:p>
        </p:txBody>
      </p:sp>
    </p:spTree>
    <p:extLst>
      <p:ext uri="{BB962C8B-B14F-4D97-AF65-F5344CB8AC3E}">
        <p14:creationId xmlns:p14="http://schemas.microsoft.com/office/powerpoint/2010/main" val="298416783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4"/>
          <p:cNvSpPr txBox="1">
            <a:spLocks noChangeArrowheads="1"/>
          </p:cNvSpPr>
          <p:nvPr/>
        </p:nvSpPr>
        <p:spPr bwMode="auto">
          <a:xfrm>
            <a:off x="653762" y="131402"/>
            <a:ext cx="7935840" cy="682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628" b="1" dirty="0">
                <a:solidFill>
                  <a:srgbClr val="002060"/>
                </a:solidFill>
                <a:latin typeface="Arial Black" pitchFamily="34" charset="0"/>
              </a:rPr>
              <a:t>التنبؤ </a:t>
            </a:r>
          </a:p>
        </p:txBody>
      </p:sp>
      <p:sp>
        <p:nvSpPr>
          <p:cNvPr id="38" name="AutoShape 2"/>
          <p:cNvSpPr>
            <a:spLocks noChangeArrowheads="1"/>
          </p:cNvSpPr>
          <p:nvPr/>
        </p:nvSpPr>
        <p:spPr bwMode="auto">
          <a:xfrm>
            <a:off x="1371443" y="4212810"/>
            <a:ext cx="6604718" cy="1045080"/>
          </a:xfrm>
          <a:prstGeom prst="roundRect">
            <a:avLst>
              <a:gd name="adj" fmla="val 11741"/>
            </a:avLst>
          </a:prstGeom>
          <a:solidFill>
            <a:srgbClr val="984B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algn="justLow" rtl="1">
              <a:tabLst>
                <a:tab pos="656650" algn="l"/>
                <a:tab pos="1313299" algn="l"/>
                <a:tab pos="1969949" algn="l"/>
                <a:tab pos="2626599" algn="l"/>
                <a:tab pos="3283248" algn="l"/>
                <a:tab pos="3939898" algn="l"/>
                <a:tab pos="4596548" algn="l"/>
                <a:tab pos="5253198" algn="l"/>
              </a:tabLst>
            </a:pPr>
            <a:r>
              <a:rPr lang="ar-EG" sz="2540" b="1" dirty="0">
                <a:solidFill>
                  <a:srgbClr val="FFFFFF"/>
                </a:solidFill>
              </a:rPr>
              <a:t>وهو قدرة الفرد على توقع النتائج والحلول المتقدمة </a:t>
            </a:r>
            <a:br>
              <a:rPr lang="ar-EG" sz="2540" b="1" dirty="0">
                <a:solidFill>
                  <a:srgbClr val="FFFFFF"/>
                </a:solidFill>
              </a:rPr>
            </a:br>
            <a:r>
              <a:rPr lang="ar-EG" sz="2540" b="1" dirty="0">
                <a:solidFill>
                  <a:srgbClr val="FFFFFF"/>
                </a:solidFill>
              </a:rPr>
              <a:t> 			  	 والبدائل الممكنة</a:t>
            </a:r>
          </a:p>
        </p:txBody>
      </p:sp>
    </p:spTree>
    <p:extLst>
      <p:ext uri="{BB962C8B-B14F-4D97-AF65-F5344CB8AC3E}">
        <p14:creationId xmlns:p14="http://schemas.microsoft.com/office/powerpoint/2010/main" val="190712819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4"/>
          <p:cNvSpPr txBox="1">
            <a:spLocks noChangeArrowheads="1"/>
          </p:cNvSpPr>
          <p:nvPr/>
        </p:nvSpPr>
        <p:spPr bwMode="auto">
          <a:xfrm>
            <a:off x="653762" y="131402"/>
            <a:ext cx="7935840" cy="682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628" b="1" dirty="0">
                <a:solidFill>
                  <a:srgbClr val="002060"/>
                </a:solidFill>
                <a:latin typeface="Arial Black" pitchFamily="34" charset="0"/>
              </a:rPr>
              <a:t>التفكير المنطقي </a:t>
            </a:r>
          </a:p>
        </p:txBody>
      </p:sp>
      <p:sp>
        <p:nvSpPr>
          <p:cNvPr id="38" name="AutoShape 2"/>
          <p:cNvSpPr>
            <a:spLocks noChangeArrowheads="1"/>
          </p:cNvSpPr>
          <p:nvPr/>
        </p:nvSpPr>
        <p:spPr bwMode="auto">
          <a:xfrm>
            <a:off x="1371443" y="3755587"/>
            <a:ext cx="6604718" cy="1959525"/>
          </a:xfrm>
          <a:prstGeom prst="roundRect">
            <a:avLst>
              <a:gd name="adj" fmla="val 11741"/>
            </a:avLst>
          </a:prstGeom>
          <a:solidFill>
            <a:srgbClr val="984B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algn="justLow" rtl="1">
              <a:tabLst>
                <a:tab pos="656650" algn="l"/>
                <a:tab pos="1313299" algn="l"/>
                <a:tab pos="1969949" algn="l"/>
                <a:tab pos="2626599" algn="l"/>
                <a:tab pos="3283248" algn="l"/>
                <a:tab pos="3939898" algn="l"/>
                <a:tab pos="4596548" algn="l"/>
                <a:tab pos="5253198" algn="l"/>
              </a:tabLst>
            </a:pPr>
            <a:r>
              <a:rPr lang="ar-EG" sz="2540" b="1" dirty="0">
                <a:solidFill>
                  <a:srgbClr val="FFFFFF"/>
                </a:solidFill>
              </a:rPr>
              <a:t>وهو قدرة الفرد على معرفة العوامل ذات العلاقة والارتباط بالمشكلة والعوامل التي ليس لها ارتباط بالمشكلة، كما يعني الانتقال بشكل متسلسل في خطوات حل المشكلة والوصول </a:t>
            </a:r>
            <a:br>
              <a:rPr lang="ar-EG" sz="2540" b="1" dirty="0">
                <a:solidFill>
                  <a:srgbClr val="FFFFFF"/>
                </a:solidFill>
              </a:rPr>
            </a:br>
            <a:r>
              <a:rPr lang="ar-EG" sz="2540" b="1" dirty="0">
                <a:solidFill>
                  <a:srgbClr val="FFFFFF"/>
                </a:solidFill>
              </a:rPr>
              <a:t> 			إلى نتائج ذات تسلسل واتساق منطقي</a:t>
            </a:r>
          </a:p>
        </p:txBody>
      </p:sp>
    </p:spTree>
    <p:extLst>
      <p:ext uri="{BB962C8B-B14F-4D97-AF65-F5344CB8AC3E}">
        <p14:creationId xmlns:p14="http://schemas.microsoft.com/office/powerpoint/2010/main" val="127798883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1"/>
          <p:cNvSpPr/>
          <p:nvPr/>
        </p:nvSpPr>
        <p:spPr bwMode="auto">
          <a:xfrm>
            <a:off x="1288493" y="2449237"/>
            <a:ext cx="6401114" cy="2090160"/>
          </a:xfrm>
          <a:prstGeom prst="wav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944" tIns="41472" rIns="82944" bIns="41472" numCol="1" rtlCol="1" anchor="t" anchorCtr="0" compatLnSpc="1">
            <a:prstTxWarp prst="textNoShape">
              <a:avLst/>
            </a:prstTxWarp>
          </a:bodyPr>
          <a:lstStyle/>
          <a:p>
            <a:pPr algn="ctr" rtl="1"/>
            <a:endParaRPr lang="ar-EG" sz="1089" b="1" dirty="0">
              <a:solidFill>
                <a:srgbClr val="002060"/>
              </a:solidFill>
            </a:endParaRPr>
          </a:p>
          <a:p>
            <a:pPr algn="ctr" rtl="1"/>
            <a:r>
              <a:rPr lang="ar-EG" sz="3991" b="1" dirty="0">
                <a:solidFill>
                  <a:srgbClr val="002060"/>
                </a:solidFill>
              </a:rPr>
              <a:t>كيف تكون مدير أو قائد مبدع</a:t>
            </a:r>
          </a:p>
        </p:txBody>
      </p:sp>
    </p:spTree>
    <p:extLst>
      <p:ext uri="{BB962C8B-B14F-4D97-AF65-F5344CB8AC3E}">
        <p14:creationId xmlns:p14="http://schemas.microsoft.com/office/powerpoint/2010/main" val="238878701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 descr="07CD1E3675BD4affA6CA63955D31575C# #AutoShape 3"/>
          <p:cNvSpPr>
            <a:spLocks noChangeArrowheads="1"/>
          </p:cNvSpPr>
          <p:nvPr/>
        </p:nvSpPr>
        <p:spPr bwMode="auto">
          <a:xfrm>
            <a:off x="762000" y="2059304"/>
            <a:ext cx="7524750" cy="2817496"/>
          </a:xfrm>
          <a:prstGeom prst="rect">
            <a:avLst/>
          </a:prstGeom>
          <a:solidFill>
            <a:schemeClr val="bg2">
              <a:lumMod val="60000"/>
              <a:lumOff val="40000"/>
              <a:alpha val="78000"/>
            </a:schemeClr>
          </a:solidFill>
          <a:ln w="12700">
            <a:solidFill>
              <a:schemeClr val="bg1"/>
            </a:solidFill>
            <a:miter lim="800000"/>
            <a:headEnd/>
            <a:tailEnd/>
          </a:ln>
        </p:spPr>
        <p:txBody>
          <a:bodyPr lIns="91430" tIns="45715" rIns="91430" bIns="45715" anchor="ctr"/>
          <a:lstStyle/>
          <a:p>
            <a:pPr algn="l" rtl="0"/>
            <a:endParaRPr lang="zh-CN" altLang="en-US">
              <a:latin typeface="Calibri" pitchFamily="34" charset="0"/>
            </a:endParaRPr>
          </a:p>
        </p:txBody>
      </p:sp>
      <p:sp>
        <p:nvSpPr>
          <p:cNvPr id="16" name="AutoShape 3" descr="D8FCD644EF414d608FD23FABDBB2453F# #AutoShape 3"/>
          <p:cNvSpPr>
            <a:spLocks noChangeArrowheads="1"/>
          </p:cNvSpPr>
          <p:nvPr/>
        </p:nvSpPr>
        <p:spPr bwMode="auto">
          <a:xfrm>
            <a:off x="866775" y="1887856"/>
            <a:ext cx="7315200" cy="2853690"/>
          </a:xfrm>
          <a:prstGeom prst="rect">
            <a:avLst/>
          </a:prstGeom>
          <a:solidFill>
            <a:schemeClr val="accent1">
              <a:lumMod val="40000"/>
              <a:lumOff val="60000"/>
              <a:alpha val="80000"/>
            </a:schemeClr>
          </a:solidFill>
          <a:ln w="12700">
            <a:solidFill>
              <a:schemeClr val="bg1"/>
            </a:solidFill>
            <a:miter lim="800000"/>
            <a:headEnd/>
            <a:tailEnd/>
          </a:ln>
        </p:spPr>
        <p:txBody>
          <a:bodyPr wrap="none" lIns="91430" tIns="45715" rIns="91430" bIns="45715" anchor="ctr"/>
          <a:lstStyle/>
          <a:p>
            <a:pPr rtl="1" eaLnBrk="0"/>
            <a:r>
              <a:rPr lang="ar-EG" altLang="zh-CN" sz="5000" b="1" dirty="0">
                <a:solidFill>
                  <a:srgbClr val="002060"/>
                </a:solidFill>
                <a:ea typeface="Microsoft YaHei" pitchFamily="34" charset="-122"/>
              </a:rPr>
              <a:t>اختبار</a:t>
            </a:r>
          </a:p>
          <a:p>
            <a:pPr rtl="1" eaLnBrk="0"/>
            <a:r>
              <a:rPr lang="ar-EG" altLang="zh-CN" sz="4400" b="1" dirty="0">
                <a:solidFill>
                  <a:srgbClr val="002060"/>
                </a:solidFill>
                <a:ea typeface="Microsoft YaHei" pitchFamily="34" charset="-122"/>
              </a:rPr>
              <a:t>هل أنت علي موعد مع النجاح الوظيفي ؟</a:t>
            </a:r>
          </a:p>
        </p:txBody>
      </p:sp>
      <p:sp>
        <p:nvSpPr>
          <p:cNvPr id="20" name="Rectangle 13" descr="FD1DDF730CE4456e89755B07FE1653D0# #Rectangle 13"/>
          <p:cNvSpPr>
            <a:spLocks noChangeArrowheads="1"/>
          </p:cNvSpPr>
          <p:nvPr/>
        </p:nvSpPr>
        <p:spPr bwMode="auto">
          <a:xfrm>
            <a:off x="1033465" y="2318384"/>
            <a:ext cx="6981825"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pPr algn="l" rtl="0"/>
            <a:endParaRPr lang="zh-CN" altLang="en-US">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185778585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Top)">
                                      <p:cBhvr>
                                        <p:cTn id="7" dur="500"/>
                                        <p:tgtEl>
                                          <p:spTgt spid="16"/>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lide(fromBottom)">
                                      <p:cBhvr>
                                        <p:cTn id="10" dur="500"/>
                                        <p:tgtEl>
                                          <p:spTgt spid="1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slide(fromBottom)">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16" grpId="0" animBg="1" autoUpdateAnimBg="0"/>
      <p:bldP spid="20"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4"/>
          <p:cNvSpPr txBox="1">
            <a:spLocks noChangeArrowheads="1"/>
          </p:cNvSpPr>
          <p:nvPr/>
        </p:nvSpPr>
        <p:spPr bwMode="auto">
          <a:xfrm>
            <a:off x="653762" y="131402"/>
            <a:ext cx="7935840" cy="682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628" b="1" dirty="0">
                <a:solidFill>
                  <a:srgbClr val="002060"/>
                </a:solidFill>
                <a:latin typeface="Arial Black" pitchFamily="34" charset="0"/>
              </a:rPr>
              <a:t>كيف تكون مدير أو قائد مبدع</a:t>
            </a:r>
          </a:p>
        </p:txBody>
      </p:sp>
      <p:sp>
        <p:nvSpPr>
          <p:cNvPr id="38" name="AutoShape 2"/>
          <p:cNvSpPr>
            <a:spLocks noChangeArrowheads="1"/>
          </p:cNvSpPr>
          <p:nvPr/>
        </p:nvSpPr>
        <p:spPr bwMode="auto">
          <a:xfrm>
            <a:off x="4310730" y="1926697"/>
            <a:ext cx="4049685" cy="3788415"/>
          </a:xfrm>
          <a:prstGeom prst="roundRect">
            <a:avLst>
              <a:gd name="adj" fmla="val 11741"/>
            </a:avLst>
          </a:prstGeom>
          <a:solidFill>
            <a:srgbClr val="984B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algn="justLow" rtl="1">
              <a:tabLst>
                <a:tab pos="656650" algn="l"/>
                <a:tab pos="1313299" algn="l"/>
                <a:tab pos="1969949" algn="l"/>
                <a:tab pos="2626599" algn="l"/>
                <a:tab pos="3283248" algn="l"/>
                <a:tab pos="3939898" algn="l"/>
                <a:tab pos="4596548" algn="l"/>
                <a:tab pos="5253198" algn="l"/>
              </a:tabLst>
            </a:pPr>
            <a:r>
              <a:rPr lang="ar-EG" sz="2540" b="1" dirty="0">
                <a:solidFill>
                  <a:srgbClr val="FFFFFF"/>
                </a:solidFill>
              </a:rPr>
              <a:t>لقد وضع الكثير من مدراء الشركات والمنظمات العالمية مجموعة من الآراء الرائدة في مجال الإبتكار والإبداع، وحتى تكون المنظمات نامية، وأساليبها مبدعة وخلاّقة، ينبغي مراعاة بعض المبادئ الأساسية فيها سواء كانوا مدراء أو أصحاب قرار، وهذه المبادئ عبارة عن النقاط التالية</a:t>
            </a:r>
          </a:p>
        </p:txBody>
      </p:sp>
      <p:pic>
        <p:nvPicPr>
          <p:cNvPr id="2" name="Picture 1"/>
          <p:cNvPicPr>
            <a:picLocks noChangeAspect="1"/>
          </p:cNvPicPr>
          <p:nvPr/>
        </p:nvPicPr>
        <p:blipFill>
          <a:blip r:embed="rId2">
            <a:clrChange>
              <a:clrFrom>
                <a:srgbClr val="FFFFFF"/>
              </a:clrFrom>
              <a:clrTo>
                <a:srgbClr val="FFFFFF">
                  <a:alpha val="0"/>
                </a:srgbClr>
              </a:clrTo>
            </a:clrChange>
          </a:blip>
          <a:stretch>
            <a:fillRect/>
          </a:stretch>
        </p:blipFill>
        <p:spPr>
          <a:xfrm>
            <a:off x="179512" y="2276872"/>
            <a:ext cx="3923292" cy="2910830"/>
          </a:xfrm>
          <a:prstGeom prst="rect">
            <a:avLst/>
          </a:prstGeom>
        </p:spPr>
      </p:pic>
    </p:spTree>
    <p:extLst>
      <p:ext uri="{BB962C8B-B14F-4D97-AF65-F5344CB8AC3E}">
        <p14:creationId xmlns:p14="http://schemas.microsoft.com/office/powerpoint/2010/main" val="94690788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4"/>
          <p:cNvSpPr txBox="1">
            <a:spLocks noChangeArrowheads="1"/>
          </p:cNvSpPr>
          <p:nvPr/>
        </p:nvSpPr>
        <p:spPr bwMode="auto">
          <a:xfrm>
            <a:off x="653762" y="131402"/>
            <a:ext cx="7935840" cy="682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628" b="1" dirty="0">
                <a:solidFill>
                  <a:srgbClr val="002060"/>
                </a:solidFill>
                <a:latin typeface="Arial Black" pitchFamily="34" charset="0"/>
              </a:rPr>
              <a:t>كيف تكون مدير أو قائد مبدع</a:t>
            </a:r>
          </a:p>
        </p:txBody>
      </p:sp>
      <p:sp>
        <p:nvSpPr>
          <p:cNvPr id="38" name="AutoShape 1"/>
          <p:cNvSpPr>
            <a:spLocks noChangeArrowheads="1"/>
          </p:cNvSpPr>
          <p:nvPr/>
        </p:nvSpPr>
        <p:spPr bwMode="auto">
          <a:xfrm>
            <a:off x="1349820" y="2105641"/>
            <a:ext cx="5832000" cy="815040"/>
          </a:xfrm>
          <a:prstGeom prst="roundRect">
            <a:avLst>
              <a:gd name="adj" fmla="val 11741"/>
            </a:avLst>
          </a:prstGeom>
          <a:solidFill>
            <a:srgbClr val="4D357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nchor="ctr"/>
          <a:lstStyle/>
          <a:p>
            <a:pPr rtl="1">
              <a:tabLst>
                <a:tab pos="656650" algn="l"/>
                <a:tab pos="1313299" algn="l"/>
                <a:tab pos="1969949" algn="l"/>
                <a:tab pos="2626599" algn="l"/>
                <a:tab pos="3283248" algn="l"/>
                <a:tab pos="3939898" algn="l"/>
                <a:tab pos="4596548" algn="l"/>
                <a:tab pos="5253198" algn="l"/>
              </a:tabLst>
            </a:pPr>
            <a:r>
              <a:rPr lang="ar-EG" sz="2177" b="1" dirty="0">
                <a:solidFill>
                  <a:srgbClr val="FFFFFF"/>
                </a:solidFill>
              </a:rPr>
              <a:t>	إفساح المجال لأيّة فكرة أن تولد وتنمو وتكبر ما دامت في الإتجاه الصحيح ،وما دام لم يتم القطع بعد بخطئها أو فشلها </a:t>
            </a:r>
            <a:endParaRPr lang="en-US" sz="2177" b="1" dirty="0">
              <a:solidFill>
                <a:srgbClr val="FFFFFF"/>
              </a:solidFill>
            </a:endParaRPr>
          </a:p>
        </p:txBody>
      </p:sp>
      <p:sp>
        <p:nvSpPr>
          <p:cNvPr id="39" name="AutoShape 2"/>
          <p:cNvSpPr>
            <a:spLocks noChangeArrowheads="1"/>
          </p:cNvSpPr>
          <p:nvPr/>
        </p:nvSpPr>
        <p:spPr bwMode="auto">
          <a:xfrm>
            <a:off x="1349820" y="3309482"/>
            <a:ext cx="5834880" cy="797760"/>
          </a:xfrm>
          <a:prstGeom prst="roundRect">
            <a:avLst>
              <a:gd name="adj" fmla="val 11741"/>
            </a:avLst>
          </a:prstGeom>
          <a:solidFill>
            <a:srgbClr val="984B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rtl="1">
              <a:tabLst>
                <a:tab pos="656650" algn="l"/>
                <a:tab pos="1313299" algn="l"/>
                <a:tab pos="1969949" algn="l"/>
                <a:tab pos="2626599" algn="l"/>
                <a:tab pos="3283248" algn="l"/>
                <a:tab pos="3939898" algn="l"/>
                <a:tab pos="4596548" algn="l"/>
                <a:tab pos="5253198" algn="l"/>
              </a:tabLst>
            </a:pPr>
            <a:r>
              <a:rPr lang="ar-EG" sz="2177" b="1" dirty="0">
                <a:solidFill>
                  <a:srgbClr val="FFFFFF"/>
                </a:solidFill>
              </a:rPr>
              <a:t>إن الأفراد مصدر قوة المنظمة ،والاعتناء بتنميتهم ورعايتهم يجعلها الأكبر والأفضل والأكثر إبتكاراً وربحاً </a:t>
            </a:r>
            <a:endParaRPr lang="en-US" sz="2177" b="1" dirty="0">
              <a:solidFill>
                <a:srgbClr val="FFFFFF"/>
              </a:solidFill>
            </a:endParaRPr>
          </a:p>
        </p:txBody>
      </p:sp>
      <p:sp>
        <p:nvSpPr>
          <p:cNvPr id="40" name="AutoShape 3"/>
          <p:cNvSpPr>
            <a:spLocks noChangeArrowheads="1"/>
          </p:cNvSpPr>
          <p:nvPr/>
        </p:nvSpPr>
        <p:spPr bwMode="auto">
          <a:xfrm>
            <a:off x="1349820" y="4532042"/>
            <a:ext cx="5834880" cy="819360"/>
          </a:xfrm>
          <a:prstGeom prst="roundRect">
            <a:avLst>
              <a:gd name="adj" fmla="val 11741"/>
            </a:avLst>
          </a:prstGeom>
          <a:solidFill>
            <a:srgbClr val="97979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rtl="1">
              <a:tabLst>
                <a:tab pos="656650" algn="l"/>
                <a:tab pos="1313299" algn="l"/>
                <a:tab pos="1969949" algn="l"/>
                <a:tab pos="2626599" algn="l"/>
                <a:tab pos="3283248" algn="l"/>
                <a:tab pos="3939898" algn="l"/>
                <a:tab pos="4596548" algn="l"/>
                <a:tab pos="5253198" algn="l"/>
              </a:tabLst>
            </a:pPr>
            <a:r>
              <a:rPr lang="ar-EG" sz="1996" dirty="0">
                <a:solidFill>
                  <a:srgbClr val="FFFFFF"/>
                </a:solidFill>
              </a:rPr>
              <a:t>	</a:t>
            </a:r>
            <a:r>
              <a:rPr lang="ar-EG" sz="2177" b="1" dirty="0">
                <a:solidFill>
                  <a:srgbClr val="FFFFFF"/>
                </a:solidFill>
              </a:rPr>
              <a:t>احترام الأفراد وتشجّيعهم وتنمّيتهم لإتاحة الفرص لهم للمشاركة في القرار وتحقيق النجاحات للمنظمة </a:t>
            </a:r>
            <a:endParaRPr lang="en-US" sz="2177" b="1" dirty="0">
              <a:solidFill>
                <a:srgbClr val="FFFFFF"/>
              </a:solidFill>
            </a:endParaRPr>
          </a:p>
        </p:txBody>
      </p:sp>
      <p:sp>
        <p:nvSpPr>
          <p:cNvPr id="41" name="AutoShape 5"/>
          <p:cNvSpPr>
            <a:spLocks noChangeArrowheads="1"/>
          </p:cNvSpPr>
          <p:nvPr/>
        </p:nvSpPr>
        <p:spPr bwMode="auto">
          <a:xfrm>
            <a:off x="7724048" y="2099882"/>
            <a:ext cx="832320" cy="787680"/>
          </a:xfrm>
          <a:prstGeom prst="roundRect">
            <a:avLst>
              <a:gd name="adj" fmla="val 16667"/>
            </a:avLst>
          </a:prstGeom>
          <a:solidFill>
            <a:srgbClr val="4D357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nchor="ctr"/>
          <a:lstStyle/>
          <a:p>
            <a:pPr>
              <a:lnSpc>
                <a:spcPct val="118000"/>
              </a:lnSpc>
              <a:tabLst>
                <a:tab pos="656650" algn="l"/>
              </a:tabLst>
            </a:pPr>
            <a:r>
              <a:rPr lang="en-US" sz="1996">
                <a:solidFill>
                  <a:srgbClr val="FFFFFF"/>
                </a:solidFill>
                <a:latin typeface="Arial Black" pitchFamily="34" charset="0"/>
              </a:rPr>
              <a:t>1</a:t>
            </a:r>
          </a:p>
        </p:txBody>
      </p:sp>
      <p:sp>
        <p:nvSpPr>
          <p:cNvPr id="42" name="AutoShape 6"/>
          <p:cNvSpPr>
            <a:spLocks noChangeArrowheads="1"/>
          </p:cNvSpPr>
          <p:nvPr/>
        </p:nvSpPr>
        <p:spPr bwMode="auto">
          <a:xfrm>
            <a:off x="7724048" y="3321000"/>
            <a:ext cx="832320" cy="800640"/>
          </a:xfrm>
          <a:prstGeom prst="roundRect">
            <a:avLst>
              <a:gd name="adj" fmla="val 16667"/>
            </a:avLst>
          </a:prstGeom>
          <a:solidFill>
            <a:srgbClr val="984B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a:lnSpc>
                <a:spcPct val="118000"/>
              </a:lnSpc>
              <a:tabLst>
                <a:tab pos="656650" algn="l"/>
              </a:tabLst>
            </a:pPr>
            <a:r>
              <a:rPr lang="en-US" sz="1996">
                <a:solidFill>
                  <a:srgbClr val="FFFFFF"/>
                </a:solidFill>
                <a:latin typeface="Arial Black" pitchFamily="34" charset="0"/>
              </a:rPr>
              <a:t>2</a:t>
            </a:r>
          </a:p>
        </p:txBody>
      </p:sp>
      <p:sp>
        <p:nvSpPr>
          <p:cNvPr id="43" name="AutoShape 7"/>
          <p:cNvSpPr>
            <a:spLocks noChangeArrowheads="1"/>
          </p:cNvSpPr>
          <p:nvPr/>
        </p:nvSpPr>
        <p:spPr bwMode="auto">
          <a:xfrm>
            <a:off x="7724048" y="4546441"/>
            <a:ext cx="832320" cy="822240"/>
          </a:xfrm>
          <a:prstGeom prst="roundRect">
            <a:avLst>
              <a:gd name="adj" fmla="val 16667"/>
            </a:avLst>
          </a:prstGeom>
          <a:solidFill>
            <a:srgbClr val="97979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a:lnSpc>
                <a:spcPct val="118000"/>
              </a:lnSpc>
              <a:tabLst>
                <a:tab pos="656650" algn="l"/>
              </a:tabLst>
            </a:pPr>
            <a:r>
              <a:rPr lang="en-US" sz="1996">
                <a:solidFill>
                  <a:srgbClr val="FFFFFF"/>
                </a:solidFill>
                <a:latin typeface="Arial Black" pitchFamily="34" charset="0"/>
              </a:rPr>
              <a:t>3</a:t>
            </a:r>
          </a:p>
        </p:txBody>
      </p:sp>
    </p:spTree>
    <p:extLst>
      <p:ext uri="{BB962C8B-B14F-4D97-AF65-F5344CB8AC3E}">
        <p14:creationId xmlns:p14="http://schemas.microsoft.com/office/powerpoint/2010/main" val="220733982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arn(inVertical)">
                                      <p:cBhvr>
                                        <p:cTn id="1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4"/>
          <p:cNvSpPr txBox="1">
            <a:spLocks noChangeArrowheads="1"/>
          </p:cNvSpPr>
          <p:nvPr/>
        </p:nvSpPr>
        <p:spPr bwMode="auto">
          <a:xfrm>
            <a:off x="653762" y="131402"/>
            <a:ext cx="7935840" cy="682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628" b="1" dirty="0">
                <a:solidFill>
                  <a:srgbClr val="002060"/>
                </a:solidFill>
                <a:latin typeface="Arial Black" pitchFamily="34" charset="0"/>
              </a:rPr>
              <a:t>كيف تكون مدير أو قائد مبدع</a:t>
            </a:r>
          </a:p>
        </p:txBody>
      </p:sp>
      <p:sp>
        <p:nvSpPr>
          <p:cNvPr id="38" name="AutoShape 1"/>
          <p:cNvSpPr>
            <a:spLocks noChangeArrowheads="1"/>
          </p:cNvSpPr>
          <p:nvPr/>
        </p:nvSpPr>
        <p:spPr bwMode="auto">
          <a:xfrm>
            <a:off x="1349820" y="2105641"/>
            <a:ext cx="5832000" cy="815040"/>
          </a:xfrm>
          <a:prstGeom prst="roundRect">
            <a:avLst>
              <a:gd name="adj" fmla="val 11741"/>
            </a:avLst>
          </a:prstGeom>
          <a:solidFill>
            <a:srgbClr val="4D357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nchor="ctr"/>
          <a:lstStyle/>
          <a:p>
            <a:pPr rtl="1">
              <a:tabLst>
                <a:tab pos="656650" algn="l"/>
                <a:tab pos="1313299" algn="l"/>
                <a:tab pos="1969949" algn="l"/>
                <a:tab pos="2626599" algn="l"/>
                <a:tab pos="3283248" algn="l"/>
                <a:tab pos="3939898" algn="l"/>
                <a:tab pos="4596548" algn="l"/>
                <a:tab pos="5253198" algn="l"/>
              </a:tabLst>
            </a:pPr>
            <a:r>
              <a:rPr lang="ar-EG" sz="2177" b="1" dirty="0">
                <a:solidFill>
                  <a:srgbClr val="FFFFFF"/>
                </a:solidFill>
              </a:rPr>
              <a:t>	تحويل العمل إلى شيء ممتع لا وظيفة فحسب ، ويكون كذلك إذا حوّلنا النشاط إلى مسؤولية ،والمسؤولية إلى طموحهم</a:t>
            </a:r>
            <a:endParaRPr lang="en-US" sz="2177" b="1" dirty="0">
              <a:solidFill>
                <a:srgbClr val="FFFFFF"/>
              </a:solidFill>
            </a:endParaRPr>
          </a:p>
        </p:txBody>
      </p:sp>
      <p:sp>
        <p:nvSpPr>
          <p:cNvPr id="39" name="AutoShape 2"/>
          <p:cNvSpPr>
            <a:spLocks noChangeArrowheads="1"/>
          </p:cNvSpPr>
          <p:nvPr/>
        </p:nvSpPr>
        <p:spPr bwMode="auto">
          <a:xfrm>
            <a:off x="1349820" y="3309482"/>
            <a:ext cx="5834880" cy="797760"/>
          </a:xfrm>
          <a:prstGeom prst="roundRect">
            <a:avLst>
              <a:gd name="adj" fmla="val 11741"/>
            </a:avLst>
          </a:prstGeom>
          <a:solidFill>
            <a:srgbClr val="984B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rtl="1">
              <a:tabLst>
                <a:tab pos="656650" algn="l"/>
                <a:tab pos="1313299" algn="l"/>
                <a:tab pos="1969949" algn="l"/>
                <a:tab pos="2626599" algn="l"/>
                <a:tab pos="3283248" algn="l"/>
                <a:tab pos="3939898" algn="l"/>
                <a:tab pos="4596548" algn="l"/>
                <a:tab pos="5253198" algn="l"/>
              </a:tabLst>
            </a:pPr>
            <a:r>
              <a:rPr lang="ar-EG" sz="2177" b="1" dirty="0">
                <a:solidFill>
                  <a:srgbClr val="FFFFFF"/>
                </a:solidFill>
              </a:rPr>
              <a:t>	لا ينبغي ترك الفكرة الجيدة التي تفتقد إلى آليات التنفيذ ،بل نضعها في البال ،وبين آونة وأخرى نعرضها للمناقشة</a:t>
            </a:r>
            <a:endParaRPr lang="en-US" sz="2177" b="1" dirty="0">
              <a:solidFill>
                <a:srgbClr val="FFFFFF"/>
              </a:solidFill>
            </a:endParaRPr>
          </a:p>
        </p:txBody>
      </p:sp>
      <p:sp>
        <p:nvSpPr>
          <p:cNvPr id="40" name="AutoShape 3"/>
          <p:cNvSpPr>
            <a:spLocks noChangeArrowheads="1"/>
          </p:cNvSpPr>
          <p:nvPr/>
        </p:nvSpPr>
        <p:spPr bwMode="auto">
          <a:xfrm>
            <a:off x="1349820" y="4364284"/>
            <a:ext cx="5834880" cy="1154877"/>
          </a:xfrm>
          <a:prstGeom prst="roundRect">
            <a:avLst>
              <a:gd name="adj" fmla="val 11741"/>
            </a:avLst>
          </a:prstGeom>
          <a:solidFill>
            <a:srgbClr val="97979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rtl="1">
              <a:tabLst>
                <a:tab pos="656650" algn="l"/>
                <a:tab pos="1313299" algn="l"/>
                <a:tab pos="1969949" algn="l"/>
                <a:tab pos="2626599" algn="l"/>
                <a:tab pos="3283248" algn="l"/>
                <a:tab pos="3939898" algn="l"/>
                <a:tab pos="4596548" algn="l"/>
                <a:tab pos="5253198" algn="l"/>
              </a:tabLst>
            </a:pPr>
            <a:r>
              <a:rPr lang="ar-EG" sz="1996" dirty="0">
                <a:solidFill>
                  <a:srgbClr val="FFFFFF"/>
                </a:solidFill>
              </a:rPr>
              <a:t>	</a:t>
            </a:r>
            <a:r>
              <a:rPr lang="ar-EG" sz="2177" b="1" dirty="0">
                <a:solidFill>
                  <a:srgbClr val="FFFFFF"/>
                </a:solidFill>
              </a:rPr>
              <a:t>يجب إعطاء التعلّم عن طريق العمل أهميّة بالغة لأنها الطريق الأفضل لتطوير الكفاءات وتوسيع النشاطات ودمج </a:t>
            </a:r>
            <a:br>
              <a:rPr lang="ar-EG" sz="2177" b="1" dirty="0">
                <a:solidFill>
                  <a:srgbClr val="FFFFFF"/>
                </a:solidFill>
              </a:rPr>
            </a:br>
            <a:r>
              <a:rPr lang="ar-EG" sz="2177" b="1" dirty="0">
                <a:solidFill>
                  <a:srgbClr val="FFFFFF"/>
                </a:solidFill>
              </a:rPr>
              <a:t>الأفراد بالمهام والوظائف</a:t>
            </a:r>
            <a:endParaRPr lang="en-US" sz="2177" b="1" dirty="0">
              <a:solidFill>
                <a:srgbClr val="FFFFFF"/>
              </a:solidFill>
            </a:endParaRPr>
          </a:p>
        </p:txBody>
      </p:sp>
      <p:sp>
        <p:nvSpPr>
          <p:cNvPr id="41" name="AutoShape 5"/>
          <p:cNvSpPr>
            <a:spLocks noChangeArrowheads="1"/>
          </p:cNvSpPr>
          <p:nvPr/>
        </p:nvSpPr>
        <p:spPr bwMode="auto">
          <a:xfrm>
            <a:off x="7724048" y="2099882"/>
            <a:ext cx="832320" cy="787680"/>
          </a:xfrm>
          <a:prstGeom prst="roundRect">
            <a:avLst>
              <a:gd name="adj" fmla="val 16667"/>
            </a:avLst>
          </a:prstGeom>
          <a:solidFill>
            <a:srgbClr val="4D357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nchor="ctr"/>
          <a:lstStyle/>
          <a:p>
            <a:pPr>
              <a:lnSpc>
                <a:spcPct val="118000"/>
              </a:lnSpc>
              <a:tabLst>
                <a:tab pos="656650" algn="l"/>
              </a:tabLst>
            </a:pPr>
            <a:r>
              <a:rPr lang="en-GB" sz="1996" dirty="0">
                <a:solidFill>
                  <a:srgbClr val="FFFFFF"/>
                </a:solidFill>
                <a:latin typeface="Arial Black" pitchFamily="34" charset="0"/>
              </a:rPr>
              <a:t>4</a:t>
            </a:r>
            <a:endParaRPr lang="en-US" sz="1996" dirty="0">
              <a:solidFill>
                <a:srgbClr val="FFFFFF"/>
              </a:solidFill>
              <a:latin typeface="Arial Black" pitchFamily="34" charset="0"/>
            </a:endParaRPr>
          </a:p>
        </p:txBody>
      </p:sp>
      <p:sp>
        <p:nvSpPr>
          <p:cNvPr id="42" name="AutoShape 6"/>
          <p:cNvSpPr>
            <a:spLocks noChangeArrowheads="1"/>
          </p:cNvSpPr>
          <p:nvPr/>
        </p:nvSpPr>
        <p:spPr bwMode="auto">
          <a:xfrm>
            <a:off x="7724048" y="3321000"/>
            <a:ext cx="832320" cy="800640"/>
          </a:xfrm>
          <a:prstGeom prst="roundRect">
            <a:avLst>
              <a:gd name="adj" fmla="val 16667"/>
            </a:avLst>
          </a:prstGeom>
          <a:solidFill>
            <a:srgbClr val="984B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a:lnSpc>
                <a:spcPct val="118000"/>
              </a:lnSpc>
              <a:tabLst>
                <a:tab pos="656650" algn="l"/>
              </a:tabLst>
            </a:pPr>
            <a:r>
              <a:rPr lang="en-US" sz="1996" dirty="0">
                <a:solidFill>
                  <a:srgbClr val="FFFFFF"/>
                </a:solidFill>
                <a:latin typeface="Arial Black" pitchFamily="34" charset="0"/>
              </a:rPr>
              <a:t>5</a:t>
            </a:r>
          </a:p>
        </p:txBody>
      </p:sp>
      <p:sp>
        <p:nvSpPr>
          <p:cNvPr id="43" name="AutoShape 7"/>
          <p:cNvSpPr>
            <a:spLocks noChangeArrowheads="1"/>
          </p:cNvSpPr>
          <p:nvPr/>
        </p:nvSpPr>
        <p:spPr bwMode="auto">
          <a:xfrm>
            <a:off x="7724048" y="4546441"/>
            <a:ext cx="832320" cy="822240"/>
          </a:xfrm>
          <a:prstGeom prst="roundRect">
            <a:avLst>
              <a:gd name="adj" fmla="val 16667"/>
            </a:avLst>
          </a:prstGeom>
          <a:solidFill>
            <a:srgbClr val="97979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a:lnSpc>
                <a:spcPct val="118000"/>
              </a:lnSpc>
              <a:tabLst>
                <a:tab pos="656650" algn="l"/>
              </a:tabLst>
            </a:pPr>
            <a:r>
              <a:rPr lang="en-US" sz="1996" dirty="0">
                <a:solidFill>
                  <a:srgbClr val="FFFFFF"/>
                </a:solidFill>
                <a:latin typeface="Arial Black" pitchFamily="34" charset="0"/>
              </a:rPr>
              <a:t>6</a:t>
            </a:r>
          </a:p>
        </p:txBody>
      </p:sp>
    </p:spTree>
    <p:extLst>
      <p:ext uri="{BB962C8B-B14F-4D97-AF65-F5344CB8AC3E}">
        <p14:creationId xmlns:p14="http://schemas.microsoft.com/office/powerpoint/2010/main" val="338973547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arn(inVertical)">
                                      <p:cBhvr>
                                        <p:cTn id="1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1"/>
          <p:cNvSpPr/>
          <p:nvPr/>
        </p:nvSpPr>
        <p:spPr bwMode="auto">
          <a:xfrm>
            <a:off x="1288493" y="2449237"/>
            <a:ext cx="6401114" cy="2090160"/>
          </a:xfrm>
          <a:prstGeom prst="wav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944" tIns="41472" rIns="82944" bIns="41472" numCol="1" rtlCol="1" anchor="t" anchorCtr="0" compatLnSpc="1">
            <a:prstTxWarp prst="textNoShape">
              <a:avLst/>
            </a:prstTxWarp>
          </a:bodyPr>
          <a:lstStyle/>
          <a:p>
            <a:pPr algn="ctr" rtl="1"/>
            <a:endParaRPr lang="ar-EG" sz="1089" b="1" dirty="0">
              <a:solidFill>
                <a:srgbClr val="002060"/>
              </a:solidFill>
            </a:endParaRPr>
          </a:p>
          <a:p>
            <a:pPr algn="ctr" rtl="1"/>
            <a:r>
              <a:rPr lang="ar-EG" sz="3991" b="1" dirty="0">
                <a:solidFill>
                  <a:srgbClr val="002060"/>
                </a:solidFill>
              </a:rPr>
              <a:t>كيف أحقق الابداع في مؤسستي</a:t>
            </a:r>
          </a:p>
        </p:txBody>
      </p:sp>
    </p:spTree>
    <p:extLst>
      <p:ext uri="{BB962C8B-B14F-4D97-AF65-F5344CB8AC3E}">
        <p14:creationId xmlns:p14="http://schemas.microsoft.com/office/powerpoint/2010/main" val="2402576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4"/>
          <p:cNvSpPr txBox="1">
            <a:spLocks noChangeArrowheads="1"/>
          </p:cNvSpPr>
          <p:nvPr/>
        </p:nvSpPr>
        <p:spPr bwMode="auto">
          <a:xfrm>
            <a:off x="653762" y="131402"/>
            <a:ext cx="7935840" cy="682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628" b="1" dirty="0">
                <a:solidFill>
                  <a:srgbClr val="002060"/>
                </a:solidFill>
                <a:latin typeface="Arial Black" pitchFamily="34" charset="0"/>
              </a:rPr>
              <a:t>	التحدي</a:t>
            </a:r>
          </a:p>
        </p:txBody>
      </p:sp>
      <p:sp>
        <p:nvSpPr>
          <p:cNvPr id="38" name="AutoShape 2"/>
          <p:cNvSpPr>
            <a:spLocks noChangeArrowheads="1"/>
          </p:cNvSpPr>
          <p:nvPr/>
        </p:nvSpPr>
        <p:spPr bwMode="auto">
          <a:xfrm>
            <a:off x="1371443" y="3755587"/>
            <a:ext cx="6604718" cy="1959525"/>
          </a:xfrm>
          <a:prstGeom prst="roundRect">
            <a:avLst>
              <a:gd name="adj" fmla="val 11741"/>
            </a:avLst>
          </a:prstGeom>
          <a:solidFill>
            <a:srgbClr val="984B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algn="justLow" rtl="1">
              <a:tabLst>
                <a:tab pos="656650" algn="l"/>
                <a:tab pos="1313299" algn="l"/>
                <a:tab pos="1969949" algn="l"/>
                <a:tab pos="2626599" algn="l"/>
                <a:tab pos="3283248" algn="l"/>
                <a:tab pos="3939898" algn="l"/>
                <a:tab pos="4596548" algn="l"/>
                <a:tab pos="5253198" algn="l"/>
              </a:tabLst>
            </a:pPr>
            <a:r>
              <a:rPr lang="ar-EG" sz="2540" b="1" dirty="0">
                <a:solidFill>
                  <a:srgbClr val="FFFFFF"/>
                </a:solidFill>
              </a:rPr>
              <a:t>عن طريق تعيين الشخص المناسب في الوظيفة المناسبة والتي تتصل بخبراته ومهاراته ، وذلك يؤدي إلى توقد شعلة الإبداع لديه ،كما أن التسكين في المكان غير المناسب يؤدي  </a:t>
            </a:r>
            <a:br>
              <a:rPr lang="ar-EG" sz="2540" b="1" dirty="0">
                <a:solidFill>
                  <a:srgbClr val="FFFFFF"/>
                </a:solidFill>
              </a:rPr>
            </a:br>
            <a:r>
              <a:rPr lang="ar-EG" sz="2540" b="1" dirty="0">
                <a:solidFill>
                  <a:srgbClr val="FFFFFF"/>
                </a:solidFill>
              </a:rPr>
              <a:t> 			 إلى الإحباط والشعور بالتهديد</a:t>
            </a:r>
          </a:p>
        </p:txBody>
      </p:sp>
    </p:spTree>
    <p:extLst>
      <p:ext uri="{BB962C8B-B14F-4D97-AF65-F5344CB8AC3E}">
        <p14:creationId xmlns:p14="http://schemas.microsoft.com/office/powerpoint/2010/main" val="47734470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4"/>
          <p:cNvSpPr txBox="1">
            <a:spLocks noChangeArrowheads="1"/>
          </p:cNvSpPr>
          <p:nvPr/>
        </p:nvSpPr>
        <p:spPr bwMode="auto">
          <a:xfrm>
            <a:off x="653762" y="131402"/>
            <a:ext cx="7935840" cy="682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628" b="1" dirty="0">
                <a:solidFill>
                  <a:srgbClr val="002060"/>
                </a:solidFill>
                <a:latin typeface="Arial Black" pitchFamily="34" charset="0"/>
              </a:rPr>
              <a:t>	الحرية </a:t>
            </a:r>
          </a:p>
        </p:txBody>
      </p:sp>
      <p:sp>
        <p:nvSpPr>
          <p:cNvPr id="38" name="AutoShape 2"/>
          <p:cNvSpPr>
            <a:spLocks noChangeArrowheads="1"/>
          </p:cNvSpPr>
          <p:nvPr/>
        </p:nvSpPr>
        <p:spPr bwMode="auto">
          <a:xfrm>
            <a:off x="1371443" y="3429000"/>
            <a:ext cx="6604718" cy="2286112"/>
          </a:xfrm>
          <a:prstGeom prst="roundRect">
            <a:avLst>
              <a:gd name="adj" fmla="val 11741"/>
            </a:avLst>
          </a:prstGeom>
          <a:solidFill>
            <a:srgbClr val="984B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algn="justLow" rtl="1">
              <a:tabLst>
                <a:tab pos="656650" algn="l"/>
                <a:tab pos="1313299" algn="l"/>
                <a:tab pos="1969949" algn="l"/>
                <a:tab pos="2626599" algn="l"/>
                <a:tab pos="3283248" algn="l"/>
                <a:tab pos="3939898" algn="l"/>
                <a:tab pos="4596548" algn="l"/>
                <a:tab pos="5253198" algn="l"/>
              </a:tabLst>
            </a:pPr>
            <a:r>
              <a:rPr lang="ar-EG" sz="2540" b="1" dirty="0">
                <a:solidFill>
                  <a:srgbClr val="FFFFFF"/>
                </a:solidFill>
              </a:rPr>
              <a:t>وتتمثل في إعطاء الموظف الفرصة لكي يقرر بنفسه كيف ينفذ المهمة المسندة إليه ، فذلك ينمي الحافز الذاتي وحاسة الملكية لديه ،وفي الواقع نجد بعض المديرين يغيرون الأهداف باستمرار أو أنهم يفشلون في تحديد الأهداف وآخرين يمنحون الحرية بالإسم فقط ويدعون أن الموظفين  </a:t>
            </a:r>
            <a:br>
              <a:rPr lang="ar-EG" sz="2540" b="1" dirty="0">
                <a:solidFill>
                  <a:srgbClr val="FFFFFF"/>
                </a:solidFill>
              </a:rPr>
            </a:br>
            <a:r>
              <a:rPr lang="ar-EG" sz="2540" b="1" dirty="0">
                <a:solidFill>
                  <a:srgbClr val="FFFFFF"/>
                </a:solidFill>
              </a:rPr>
              <a:t>     ليس لديهم المقدرة على التوصل لحلول إبداعية</a:t>
            </a:r>
          </a:p>
        </p:txBody>
      </p:sp>
    </p:spTree>
    <p:extLst>
      <p:ext uri="{BB962C8B-B14F-4D97-AF65-F5344CB8AC3E}">
        <p14:creationId xmlns:p14="http://schemas.microsoft.com/office/powerpoint/2010/main" val="226871297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4"/>
          <p:cNvSpPr txBox="1">
            <a:spLocks noChangeArrowheads="1"/>
          </p:cNvSpPr>
          <p:nvPr/>
        </p:nvSpPr>
        <p:spPr bwMode="auto">
          <a:xfrm>
            <a:off x="653762" y="131402"/>
            <a:ext cx="7935840" cy="682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628" b="1" dirty="0">
                <a:solidFill>
                  <a:srgbClr val="002060"/>
                </a:solidFill>
                <a:latin typeface="Arial Black" pitchFamily="34" charset="0"/>
              </a:rPr>
              <a:t>	الموارد</a:t>
            </a:r>
          </a:p>
        </p:txBody>
      </p:sp>
      <p:sp>
        <p:nvSpPr>
          <p:cNvPr id="38" name="AutoShape 2"/>
          <p:cNvSpPr>
            <a:spLocks noChangeArrowheads="1"/>
          </p:cNvSpPr>
          <p:nvPr/>
        </p:nvSpPr>
        <p:spPr bwMode="auto">
          <a:xfrm>
            <a:off x="1371443" y="3755587"/>
            <a:ext cx="6604718" cy="1959525"/>
          </a:xfrm>
          <a:prstGeom prst="roundRect">
            <a:avLst>
              <a:gd name="adj" fmla="val 11741"/>
            </a:avLst>
          </a:prstGeom>
          <a:solidFill>
            <a:srgbClr val="984B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algn="justLow" rtl="1">
              <a:tabLst>
                <a:tab pos="656650" algn="l"/>
                <a:tab pos="1313299" algn="l"/>
                <a:tab pos="1969949" algn="l"/>
                <a:tab pos="2626599" algn="l"/>
                <a:tab pos="3283248" algn="l"/>
                <a:tab pos="3939898" algn="l"/>
                <a:tab pos="4596548" algn="l"/>
                <a:tab pos="5253198" algn="l"/>
              </a:tabLst>
            </a:pPr>
            <a:r>
              <a:rPr lang="ar-EG" sz="2540" b="1" dirty="0">
                <a:solidFill>
                  <a:srgbClr val="FFFFFF"/>
                </a:solidFill>
              </a:rPr>
              <a:t>أهم موردين يؤثران على الإبداع هما: الوقت والمال ، وتوزيعهما يجب أن يكون بعناية فائقة لإطلاق شرارة الإبداع عند الجميع ،وعلى العكس فإن توزيعهما بشكل غير عادل  </a:t>
            </a:r>
            <a:br>
              <a:rPr lang="ar-EG" sz="2540" b="1" dirty="0">
                <a:solidFill>
                  <a:srgbClr val="FFFFFF"/>
                </a:solidFill>
              </a:rPr>
            </a:br>
            <a:r>
              <a:rPr lang="ar-EG" sz="2540" b="1" dirty="0">
                <a:solidFill>
                  <a:srgbClr val="FFFFFF"/>
                </a:solidFill>
              </a:rPr>
              <a:t>                       يؤدي إلي تثبيط الهمم </a:t>
            </a:r>
          </a:p>
        </p:txBody>
      </p:sp>
    </p:spTree>
    <p:extLst>
      <p:ext uri="{BB962C8B-B14F-4D97-AF65-F5344CB8AC3E}">
        <p14:creationId xmlns:p14="http://schemas.microsoft.com/office/powerpoint/2010/main" val="341501345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4"/>
          <p:cNvSpPr txBox="1">
            <a:spLocks noChangeArrowheads="1"/>
          </p:cNvSpPr>
          <p:nvPr/>
        </p:nvSpPr>
        <p:spPr bwMode="auto">
          <a:xfrm>
            <a:off x="653762" y="131402"/>
            <a:ext cx="7935840" cy="682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628" b="1" dirty="0">
                <a:solidFill>
                  <a:srgbClr val="002060"/>
                </a:solidFill>
                <a:latin typeface="Arial Black" pitchFamily="34" charset="0"/>
              </a:rPr>
              <a:t>	ملامح فرق العمل</a:t>
            </a:r>
          </a:p>
        </p:txBody>
      </p:sp>
      <p:sp>
        <p:nvSpPr>
          <p:cNvPr id="38" name="AutoShape 2"/>
          <p:cNvSpPr>
            <a:spLocks noChangeArrowheads="1"/>
          </p:cNvSpPr>
          <p:nvPr/>
        </p:nvSpPr>
        <p:spPr bwMode="auto">
          <a:xfrm>
            <a:off x="1371443" y="2449238"/>
            <a:ext cx="6604718" cy="1241032"/>
          </a:xfrm>
          <a:prstGeom prst="roundRect">
            <a:avLst>
              <a:gd name="adj" fmla="val 11741"/>
            </a:avLst>
          </a:prstGeom>
          <a:solidFill>
            <a:srgbClr val="984B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algn="justLow" rtl="1">
              <a:tabLst>
                <a:tab pos="656650" algn="l"/>
                <a:tab pos="1313299" algn="l"/>
                <a:tab pos="1969949" algn="l"/>
                <a:tab pos="2626599" algn="l"/>
                <a:tab pos="3283248" algn="l"/>
                <a:tab pos="3939898" algn="l"/>
                <a:tab pos="4596548" algn="l"/>
                <a:tab pos="5253198" algn="l"/>
              </a:tabLst>
            </a:pPr>
            <a:r>
              <a:rPr lang="ar-EG" sz="2540" b="1" dirty="0">
                <a:solidFill>
                  <a:srgbClr val="FFFFFF"/>
                </a:solidFill>
              </a:rPr>
              <a:t>كلما كان فريق العمل متآلفا ومتكاملا كلما أدى ذلك إلى مزيد من صقل مهارات التفكير الإبداعي وتبادل الخبرات </a:t>
            </a:r>
            <a:br>
              <a:rPr lang="ar-EG" sz="2540" b="1" dirty="0">
                <a:solidFill>
                  <a:srgbClr val="FFFFFF"/>
                </a:solidFill>
              </a:rPr>
            </a:br>
            <a:r>
              <a:rPr lang="ar-EG" sz="2540" b="1" dirty="0">
                <a:solidFill>
                  <a:srgbClr val="FFFFFF"/>
                </a:solidFill>
              </a:rPr>
              <a:t> 				ويكون ذلك من خلال </a:t>
            </a:r>
          </a:p>
        </p:txBody>
      </p:sp>
      <p:sp>
        <p:nvSpPr>
          <p:cNvPr id="2" name="Rectangle 1"/>
          <p:cNvSpPr/>
          <p:nvPr/>
        </p:nvSpPr>
        <p:spPr>
          <a:xfrm>
            <a:off x="653760" y="4343445"/>
            <a:ext cx="7935841" cy="1432443"/>
          </a:xfrm>
          <a:prstGeom prst="rect">
            <a:avLst/>
          </a:prstGeom>
        </p:spPr>
        <p:txBody>
          <a:bodyPr wrap="square">
            <a:spAutoFit/>
          </a:bodyPr>
          <a:lstStyle/>
          <a:p>
            <a:pPr algn="r" rtl="1"/>
            <a:r>
              <a:rPr lang="ar-EG" sz="2177" b="1" dirty="0">
                <a:solidFill>
                  <a:srgbClr val="002060"/>
                </a:solidFill>
              </a:rPr>
              <a:t>•	الرغبة الأكيدة للعضو في تحقيق أهداف الفريق . </a:t>
            </a:r>
          </a:p>
          <a:p>
            <a:pPr algn="r" rtl="1"/>
            <a:r>
              <a:rPr lang="ar-EG" sz="2177" b="1" dirty="0">
                <a:solidFill>
                  <a:srgbClr val="002060"/>
                </a:solidFill>
              </a:rPr>
              <a:t>•	مبادرة كل عضو إلى مساعدة الآخرين وخاصة في الظروف الصعبة . </a:t>
            </a:r>
          </a:p>
          <a:p>
            <a:pPr algn="r" rtl="1"/>
            <a:r>
              <a:rPr lang="ar-EG" sz="2177" b="1" dirty="0">
                <a:solidFill>
                  <a:srgbClr val="002060"/>
                </a:solidFill>
              </a:rPr>
              <a:t>•	ضرورة تعرف كل عضو على المعلومات المتخصصة التي يحضرها </a:t>
            </a:r>
            <a:br>
              <a:rPr lang="ar-EG" sz="2177" b="1" dirty="0">
                <a:solidFill>
                  <a:srgbClr val="002060"/>
                </a:solidFill>
              </a:rPr>
            </a:br>
            <a:r>
              <a:rPr lang="ar-EG" sz="2177" b="1" dirty="0">
                <a:solidFill>
                  <a:srgbClr val="002060"/>
                </a:solidFill>
              </a:rPr>
              <a:t> 	الأعضاء الآخرون للنقاش . </a:t>
            </a:r>
          </a:p>
        </p:txBody>
      </p:sp>
    </p:spTree>
    <p:extLst>
      <p:ext uri="{BB962C8B-B14F-4D97-AF65-F5344CB8AC3E}">
        <p14:creationId xmlns:p14="http://schemas.microsoft.com/office/powerpoint/2010/main" val="2385200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4"/>
          <p:cNvSpPr txBox="1">
            <a:spLocks noChangeArrowheads="1"/>
          </p:cNvSpPr>
          <p:nvPr/>
        </p:nvSpPr>
        <p:spPr bwMode="auto">
          <a:xfrm>
            <a:off x="653762" y="131402"/>
            <a:ext cx="7935840" cy="682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628" b="1" dirty="0">
                <a:solidFill>
                  <a:srgbClr val="002060"/>
                </a:solidFill>
                <a:latin typeface="Arial Black" pitchFamily="34" charset="0"/>
              </a:rPr>
              <a:t>	تشجيع المشرفين</a:t>
            </a:r>
          </a:p>
        </p:txBody>
      </p:sp>
      <p:sp>
        <p:nvSpPr>
          <p:cNvPr id="38" name="AutoShape 2"/>
          <p:cNvSpPr>
            <a:spLocks noChangeArrowheads="1"/>
          </p:cNvSpPr>
          <p:nvPr/>
        </p:nvSpPr>
        <p:spPr bwMode="auto">
          <a:xfrm>
            <a:off x="1371443" y="3363682"/>
            <a:ext cx="6604718" cy="2743335"/>
          </a:xfrm>
          <a:prstGeom prst="roundRect">
            <a:avLst>
              <a:gd name="adj" fmla="val 11741"/>
            </a:avLst>
          </a:prstGeom>
          <a:solidFill>
            <a:srgbClr val="984B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algn="justLow" rtl="1">
              <a:tabLst>
                <a:tab pos="656650" algn="l"/>
                <a:tab pos="1313299" algn="l"/>
                <a:tab pos="1969949" algn="l"/>
                <a:tab pos="2626599" algn="l"/>
                <a:tab pos="3283248" algn="l"/>
                <a:tab pos="3939898" algn="l"/>
                <a:tab pos="4596548" algn="l"/>
                <a:tab pos="5253198" algn="l"/>
              </a:tabLst>
            </a:pPr>
            <a:r>
              <a:rPr lang="ar-EG" sz="2540" b="1" dirty="0">
                <a:solidFill>
                  <a:srgbClr val="FFFFFF"/>
                </a:solidFill>
              </a:rPr>
              <a:t>حيث أن معظم المديرين دائما مشغولون ،وتحت ضغط النتائج يفوتهم تشجيع المجهودات المبدعة الناجحة وغير الناجحة ،فلابد من تحفيز الدافع الذاتي حتى يتبنى الموظف المهمة ويحرص عليها ويبدع فيها والمؤسسات الناجحة نادرا ما تربط بين الإبداع وبين مكافآت مالية محددة والمفترض أن يقابل المدير أو المشرف الأفكار الإبداعية بعقل متفتح وليس  </a:t>
            </a:r>
            <a:br>
              <a:rPr lang="ar-EG" sz="2540" b="1" dirty="0">
                <a:solidFill>
                  <a:srgbClr val="FFFFFF"/>
                </a:solidFill>
              </a:rPr>
            </a:br>
            <a:r>
              <a:rPr lang="ar-EG" sz="2540" b="1" dirty="0">
                <a:solidFill>
                  <a:srgbClr val="FFFFFF"/>
                </a:solidFill>
              </a:rPr>
              <a:t> 	     بالنقد أو بتأخير الرد أو بإظهار رد فعل يحطم الإبداع</a:t>
            </a:r>
          </a:p>
        </p:txBody>
      </p:sp>
    </p:spTree>
    <p:extLst>
      <p:ext uri="{BB962C8B-B14F-4D97-AF65-F5344CB8AC3E}">
        <p14:creationId xmlns:p14="http://schemas.microsoft.com/office/powerpoint/2010/main" val="233901670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4"/>
          <p:cNvSpPr txBox="1">
            <a:spLocks noChangeArrowheads="1"/>
          </p:cNvSpPr>
          <p:nvPr/>
        </p:nvSpPr>
        <p:spPr bwMode="auto">
          <a:xfrm>
            <a:off x="653762" y="131402"/>
            <a:ext cx="7935840" cy="682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628" b="1" dirty="0">
                <a:solidFill>
                  <a:srgbClr val="002060"/>
                </a:solidFill>
                <a:latin typeface="Arial Black" pitchFamily="34" charset="0"/>
              </a:rPr>
              <a:t>	دعم المنظمة</a:t>
            </a:r>
          </a:p>
        </p:txBody>
      </p:sp>
      <p:sp>
        <p:nvSpPr>
          <p:cNvPr id="38" name="AutoShape 2"/>
          <p:cNvSpPr>
            <a:spLocks noChangeArrowheads="1"/>
          </p:cNvSpPr>
          <p:nvPr/>
        </p:nvSpPr>
        <p:spPr bwMode="auto">
          <a:xfrm>
            <a:off x="1371443" y="3559635"/>
            <a:ext cx="6604718" cy="2351430"/>
          </a:xfrm>
          <a:prstGeom prst="roundRect">
            <a:avLst>
              <a:gd name="adj" fmla="val 11741"/>
            </a:avLst>
          </a:prstGeom>
          <a:solidFill>
            <a:srgbClr val="984B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algn="justLow" rtl="1">
              <a:tabLst>
                <a:tab pos="656650" algn="l"/>
                <a:tab pos="1313299" algn="l"/>
                <a:tab pos="1969949" algn="l"/>
                <a:tab pos="2626599" algn="l"/>
                <a:tab pos="3283248" algn="l"/>
                <a:tab pos="3939898" algn="l"/>
                <a:tab pos="4596548" algn="l"/>
                <a:tab pos="5253198" algn="l"/>
              </a:tabLst>
            </a:pPr>
            <a:r>
              <a:rPr lang="ar-EG" sz="2540" b="1" dirty="0">
                <a:solidFill>
                  <a:srgbClr val="FFFFFF"/>
                </a:solidFill>
              </a:rPr>
              <a:t>إن تشجيع المشرفين يبرز الإبداع ، ولكن الإبداع حقيقة يدعم حينما يهتم به قادة المنظمة الذين عليهم أن يضعوا نظاما أو قيما مؤكدة لتقديرالمجهودات الإبداعية واعتبار أن العمل المبدع هو قمة الأولويات ،كما أن المشاركة في المعلومات وفي إتخاذ القرارات والتعاون من القيم التي ترعى الإبداع</a:t>
            </a:r>
          </a:p>
        </p:txBody>
      </p:sp>
    </p:spTree>
    <p:extLst>
      <p:ext uri="{BB962C8B-B14F-4D97-AF65-F5344CB8AC3E}">
        <p14:creationId xmlns:p14="http://schemas.microsoft.com/office/powerpoint/2010/main" val="49990556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6270025"/>
              </p:ext>
            </p:extLst>
          </p:nvPr>
        </p:nvGraphicFramePr>
        <p:xfrm>
          <a:off x="0" y="-6"/>
          <a:ext cx="9144000" cy="6858005"/>
        </p:xfrm>
        <a:graphic>
          <a:graphicData uri="http://schemas.openxmlformats.org/drawingml/2006/table">
            <a:tbl>
              <a:tblPr rtl="1" firstRow="1" firstCol="1" bandRow="1">
                <a:tableStyleId>{5C22544A-7EE6-4342-B048-85BDC9FD1C3A}</a:tableStyleId>
              </a:tblPr>
              <a:tblGrid>
                <a:gridCol w="530352"/>
                <a:gridCol w="6764731"/>
                <a:gridCol w="570586"/>
                <a:gridCol w="687629"/>
                <a:gridCol w="590702"/>
              </a:tblGrid>
              <a:tr h="623455">
                <a:tc>
                  <a:txBody>
                    <a:bodyPr/>
                    <a:lstStyle/>
                    <a:p>
                      <a:pPr algn="ctr" rtl="1">
                        <a:lnSpc>
                          <a:spcPct val="115000"/>
                        </a:lnSpc>
                        <a:spcAft>
                          <a:spcPts val="1000"/>
                        </a:spcAft>
                      </a:pPr>
                      <a:r>
                        <a:rPr lang="ar-SA" sz="2000" dirty="0">
                          <a:effectLst/>
                        </a:rPr>
                        <a:t>م</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ar-SA" sz="2000">
                          <a:effectLst/>
                        </a:rPr>
                        <a:t>الجملة</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ar-SA" sz="2000">
                          <a:effectLst/>
                        </a:rPr>
                        <a:t>نادراً</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ar-SA" sz="2000">
                          <a:effectLst/>
                        </a:rPr>
                        <a:t>أحياناً</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ar-SA" sz="2000" dirty="0">
                          <a:effectLst/>
                        </a:rPr>
                        <a:t>كثيراً</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623455">
                <a:tc>
                  <a:txBody>
                    <a:bodyPr/>
                    <a:lstStyle/>
                    <a:p>
                      <a:pPr algn="ctr" rtl="1">
                        <a:lnSpc>
                          <a:spcPct val="115000"/>
                        </a:lnSpc>
                        <a:spcAft>
                          <a:spcPts val="1000"/>
                        </a:spcAft>
                      </a:pPr>
                      <a:r>
                        <a:rPr lang="ar-SA" sz="2000" dirty="0">
                          <a:effectLst/>
                        </a:rPr>
                        <a:t>1</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rtl="1">
                        <a:lnSpc>
                          <a:spcPct val="115000"/>
                        </a:lnSpc>
                        <a:spcAft>
                          <a:spcPts val="0"/>
                        </a:spcAft>
                      </a:pPr>
                      <a:r>
                        <a:rPr lang="ar-SA" sz="2000" b="1" dirty="0">
                          <a:solidFill>
                            <a:srgbClr val="002060"/>
                          </a:solidFill>
                          <a:effectLst/>
                          <a:latin typeface="Simplified Arabic" panose="02020603050405020304" pitchFamily="18" charset="-78"/>
                          <a:cs typeface="Simplified Arabic" panose="02020603050405020304" pitchFamily="18" charset="-78"/>
                        </a:rPr>
                        <a:t>أصل إلي العمل في الموعدد المحدد</a:t>
                      </a:r>
                      <a:endParaRPr lang="en-US" sz="1600" b="1" dirty="0">
                        <a:solidFill>
                          <a:srgbClr val="002060"/>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tc>
                <a:tc>
                  <a:txBody>
                    <a:bodyPr/>
                    <a:lstStyle/>
                    <a:p>
                      <a:pPr algn="ctr" rtl="1">
                        <a:lnSpc>
                          <a:spcPct val="115000"/>
                        </a:lnSpc>
                        <a:spcAft>
                          <a:spcPts val="1000"/>
                        </a:spcAft>
                      </a:pPr>
                      <a:r>
                        <a:rPr lang="ar-SA" sz="2000" b="1">
                          <a:solidFill>
                            <a:srgbClr val="002060"/>
                          </a:solidFill>
                          <a:effectLst/>
                          <a:latin typeface="Simplified Arabic" panose="02020603050405020304" pitchFamily="18" charset="-78"/>
                          <a:cs typeface="Simplified Arabic" panose="02020603050405020304" pitchFamily="18" charset="-78"/>
                        </a:rPr>
                        <a:t> </a:t>
                      </a:r>
                      <a:endParaRPr lang="en-US" sz="1600" b="1">
                        <a:solidFill>
                          <a:srgbClr val="002060"/>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tc>
                <a:tc>
                  <a:txBody>
                    <a:bodyPr/>
                    <a:lstStyle/>
                    <a:p>
                      <a:pPr algn="ctr" rtl="1">
                        <a:lnSpc>
                          <a:spcPct val="115000"/>
                        </a:lnSpc>
                        <a:spcAft>
                          <a:spcPts val="1000"/>
                        </a:spcAft>
                      </a:pPr>
                      <a:r>
                        <a:rPr lang="ar-SA" sz="2000" b="1">
                          <a:solidFill>
                            <a:srgbClr val="002060"/>
                          </a:solidFill>
                          <a:effectLst/>
                          <a:latin typeface="Simplified Arabic" panose="02020603050405020304" pitchFamily="18" charset="-78"/>
                          <a:cs typeface="Simplified Arabic" panose="02020603050405020304" pitchFamily="18" charset="-78"/>
                        </a:rPr>
                        <a:t> </a:t>
                      </a:r>
                      <a:endParaRPr lang="en-US" sz="1600" b="1">
                        <a:solidFill>
                          <a:srgbClr val="002060"/>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tc>
                <a:tc>
                  <a:txBody>
                    <a:bodyPr/>
                    <a:lstStyle/>
                    <a:p>
                      <a:pPr algn="ctr" rtl="1">
                        <a:lnSpc>
                          <a:spcPct val="115000"/>
                        </a:lnSpc>
                        <a:spcAft>
                          <a:spcPts val="1000"/>
                        </a:spcAft>
                      </a:pPr>
                      <a:r>
                        <a:rPr lang="ar-SA" sz="2000" b="1">
                          <a:solidFill>
                            <a:srgbClr val="002060"/>
                          </a:solidFill>
                          <a:effectLst/>
                          <a:latin typeface="Simplified Arabic" panose="02020603050405020304" pitchFamily="18" charset="-78"/>
                          <a:cs typeface="Simplified Arabic" panose="02020603050405020304" pitchFamily="18" charset="-78"/>
                        </a:rPr>
                        <a:t> </a:t>
                      </a:r>
                      <a:endParaRPr lang="en-US" sz="1600" b="1">
                        <a:solidFill>
                          <a:srgbClr val="002060"/>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tc>
              </a:tr>
              <a:tr h="623455">
                <a:tc>
                  <a:txBody>
                    <a:bodyPr/>
                    <a:lstStyle/>
                    <a:p>
                      <a:pPr algn="ctr" rtl="1">
                        <a:lnSpc>
                          <a:spcPct val="115000"/>
                        </a:lnSpc>
                        <a:spcAft>
                          <a:spcPts val="1000"/>
                        </a:spcAft>
                      </a:pPr>
                      <a:r>
                        <a:rPr lang="ar-SA" sz="2000" dirty="0">
                          <a:effectLst/>
                        </a:rPr>
                        <a:t>2</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rtl="1">
                        <a:lnSpc>
                          <a:spcPct val="115000"/>
                        </a:lnSpc>
                        <a:spcAft>
                          <a:spcPts val="0"/>
                        </a:spcAft>
                      </a:pPr>
                      <a:r>
                        <a:rPr lang="ar-SA" sz="2000" b="1" dirty="0">
                          <a:solidFill>
                            <a:srgbClr val="002060"/>
                          </a:solidFill>
                          <a:effectLst/>
                          <a:latin typeface="Simplified Arabic" panose="02020603050405020304" pitchFamily="18" charset="-78"/>
                          <a:cs typeface="Simplified Arabic" panose="02020603050405020304" pitchFamily="18" charset="-78"/>
                        </a:rPr>
                        <a:t>أحاول جاهدأ أن أعمل بأقصي جهد كل يوم </a:t>
                      </a:r>
                      <a:endParaRPr lang="en-US" sz="1600" b="1" dirty="0">
                        <a:solidFill>
                          <a:srgbClr val="002060"/>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tc>
                <a:tc>
                  <a:txBody>
                    <a:bodyPr/>
                    <a:lstStyle/>
                    <a:p>
                      <a:pPr algn="ctr" rtl="1">
                        <a:lnSpc>
                          <a:spcPct val="115000"/>
                        </a:lnSpc>
                        <a:spcAft>
                          <a:spcPts val="1000"/>
                        </a:spcAft>
                      </a:pPr>
                      <a:r>
                        <a:rPr lang="ar-SA" sz="2000" b="1">
                          <a:solidFill>
                            <a:srgbClr val="002060"/>
                          </a:solidFill>
                          <a:effectLst/>
                          <a:latin typeface="Simplified Arabic" panose="02020603050405020304" pitchFamily="18" charset="-78"/>
                          <a:cs typeface="Simplified Arabic" panose="02020603050405020304" pitchFamily="18" charset="-78"/>
                        </a:rPr>
                        <a:t> </a:t>
                      </a:r>
                      <a:endParaRPr lang="en-US" sz="1600" b="1">
                        <a:solidFill>
                          <a:srgbClr val="002060"/>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tc>
                <a:tc>
                  <a:txBody>
                    <a:bodyPr/>
                    <a:lstStyle/>
                    <a:p>
                      <a:pPr algn="ctr" rtl="1">
                        <a:lnSpc>
                          <a:spcPct val="115000"/>
                        </a:lnSpc>
                        <a:spcAft>
                          <a:spcPts val="1000"/>
                        </a:spcAft>
                      </a:pPr>
                      <a:r>
                        <a:rPr lang="ar-SA" sz="2000" b="1">
                          <a:solidFill>
                            <a:srgbClr val="002060"/>
                          </a:solidFill>
                          <a:effectLst/>
                          <a:latin typeface="Simplified Arabic" panose="02020603050405020304" pitchFamily="18" charset="-78"/>
                          <a:cs typeface="Simplified Arabic" panose="02020603050405020304" pitchFamily="18" charset="-78"/>
                        </a:rPr>
                        <a:t> </a:t>
                      </a:r>
                      <a:endParaRPr lang="en-US" sz="1600" b="1">
                        <a:solidFill>
                          <a:srgbClr val="002060"/>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tc>
                <a:tc>
                  <a:txBody>
                    <a:bodyPr/>
                    <a:lstStyle/>
                    <a:p>
                      <a:pPr algn="ctr" rtl="1">
                        <a:lnSpc>
                          <a:spcPct val="115000"/>
                        </a:lnSpc>
                        <a:spcAft>
                          <a:spcPts val="1000"/>
                        </a:spcAft>
                      </a:pPr>
                      <a:r>
                        <a:rPr lang="ar-SA" sz="2000" b="1">
                          <a:solidFill>
                            <a:srgbClr val="002060"/>
                          </a:solidFill>
                          <a:effectLst/>
                          <a:latin typeface="Simplified Arabic" panose="02020603050405020304" pitchFamily="18" charset="-78"/>
                          <a:cs typeface="Simplified Arabic" panose="02020603050405020304" pitchFamily="18" charset="-78"/>
                        </a:rPr>
                        <a:t> </a:t>
                      </a:r>
                      <a:endParaRPr lang="en-US" sz="1600" b="1">
                        <a:solidFill>
                          <a:srgbClr val="002060"/>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tc>
              </a:tr>
              <a:tr h="623455">
                <a:tc>
                  <a:txBody>
                    <a:bodyPr/>
                    <a:lstStyle/>
                    <a:p>
                      <a:pPr algn="ctr" rtl="1">
                        <a:lnSpc>
                          <a:spcPct val="115000"/>
                        </a:lnSpc>
                        <a:spcAft>
                          <a:spcPts val="1000"/>
                        </a:spcAft>
                      </a:pPr>
                      <a:r>
                        <a:rPr lang="ar-SA" sz="2000" dirty="0">
                          <a:effectLst/>
                        </a:rPr>
                        <a:t>3</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rtl="1">
                        <a:lnSpc>
                          <a:spcPct val="115000"/>
                        </a:lnSpc>
                        <a:spcAft>
                          <a:spcPts val="0"/>
                        </a:spcAft>
                      </a:pPr>
                      <a:r>
                        <a:rPr lang="ar-SA" sz="2000" b="1" dirty="0">
                          <a:solidFill>
                            <a:srgbClr val="002060"/>
                          </a:solidFill>
                          <a:effectLst/>
                          <a:latin typeface="Simplified Arabic" panose="02020603050405020304" pitchFamily="18" charset="-78"/>
                          <a:cs typeface="Simplified Arabic" panose="02020603050405020304" pitchFamily="18" charset="-78"/>
                        </a:rPr>
                        <a:t>أنا أخطط لوسيلة بديلة للذهاب إلي العمل حال تعطلت وسائل المواصلات </a:t>
                      </a:r>
                      <a:endParaRPr lang="en-US" sz="1600" b="1" dirty="0">
                        <a:solidFill>
                          <a:srgbClr val="002060"/>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tc>
                <a:tc>
                  <a:txBody>
                    <a:bodyPr/>
                    <a:lstStyle/>
                    <a:p>
                      <a:pPr algn="ctr" rtl="1">
                        <a:lnSpc>
                          <a:spcPct val="115000"/>
                        </a:lnSpc>
                        <a:spcAft>
                          <a:spcPts val="1000"/>
                        </a:spcAft>
                      </a:pPr>
                      <a:r>
                        <a:rPr lang="ar-SA" sz="2000" b="1">
                          <a:solidFill>
                            <a:srgbClr val="002060"/>
                          </a:solidFill>
                          <a:effectLst/>
                          <a:latin typeface="Simplified Arabic" panose="02020603050405020304" pitchFamily="18" charset="-78"/>
                          <a:cs typeface="Simplified Arabic" panose="02020603050405020304" pitchFamily="18" charset="-78"/>
                        </a:rPr>
                        <a:t> </a:t>
                      </a:r>
                      <a:endParaRPr lang="en-US" sz="1600" b="1">
                        <a:solidFill>
                          <a:srgbClr val="002060"/>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tc>
                <a:tc>
                  <a:txBody>
                    <a:bodyPr/>
                    <a:lstStyle/>
                    <a:p>
                      <a:pPr algn="ctr" rtl="1">
                        <a:lnSpc>
                          <a:spcPct val="115000"/>
                        </a:lnSpc>
                        <a:spcAft>
                          <a:spcPts val="1000"/>
                        </a:spcAft>
                      </a:pPr>
                      <a:r>
                        <a:rPr lang="ar-SA" sz="2000" b="1">
                          <a:solidFill>
                            <a:srgbClr val="002060"/>
                          </a:solidFill>
                          <a:effectLst/>
                          <a:latin typeface="Simplified Arabic" panose="02020603050405020304" pitchFamily="18" charset="-78"/>
                          <a:cs typeface="Simplified Arabic" panose="02020603050405020304" pitchFamily="18" charset="-78"/>
                        </a:rPr>
                        <a:t> </a:t>
                      </a:r>
                      <a:endParaRPr lang="en-US" sz="1600" b="1">
                        <a:solidFill>
                          <a:srgbClr val="002060"/>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tc>
                <a:tc>
                  <a:txBody>
                    <a:bodyPr/>
                    <a:lstStyle/>
                    <a:p>
                      <a:pPr algn="ctr" rtl="1">
                        <a:lnSpc>
                          <a:spcPct val="115000"/>
                        </a:lnSpc>
                        <a:spcAft>
                          <a:spcPts val="1000"/>
                        </a:spcAft>
                      </a:pPr>
                      <a:r>
                        <a:rPr lang="ar-SA" sz="2000" b="1">
                          <a:solidFill>
                            <a:srgbClr val="002060"/>
                          </a:solidFill>
                          <a:effectLst/>
                          <a:latin typeface="Simplified Arabic" panose="02020603050405020304" pitchFamily="18" charset="-78"/>
                          <a:cs typeface="Simplified Arabic" panose="02020603050405020304" pitchFamily="18" charset="-78"/>
                        </a:rPr>
                        <a:t> </a:t>
                      </a:r>
                      <a:endParaRPr lang="en-US" sz="1600" b="1">
                        <a:solidFill>
                          <a:srgbClr val="002060"/>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tc>
              </a:tr>
              <a:tr h="623455">
                <a:tc>
                  <a:txBody>
                    <a:bodyPr/>
                    <a:lstStyle/>
                    <a:p>
                      <a:pPr algn="ctr" rtl="1">
                        <a:lnSpc>
                          <a:spcPct val="115000"/>
                        </a:lnSpc>
                        <a:spcAft>
                          <a:spcPts val="1000"/>
                        </a:spcAft>
                      </a:pPr>
                      <a:r>
                        <a:rPr lang="ar-SA" sz="2000" dirty="0">
                          <a:effectLst/>
                        </a:rPr>
                        <a:t>4</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rtl="1">
                        <a:lnSpc>
                          <a:spcPct val="115000"/>
                        </a:lnSpc>
                        <a:spcAft>
                          <a:spcPts val="0"/>
                        </a:spcAft>
                      </a:pPr>
                      <a:r>
                        <a:rPr lang="ar-SA" sz="2000" b="1" dirty="0">
                          <a:solidFill>
                            <a:srgbClr val="002060"/>
                          </a:solidFill>
                          <a:effectLst/>
                          <a:latin typeface="Simplified Arabic" panose="02020603050405020304" pitchFamily="18" charset="-78"/>
                          <a:cs typeface="Simplified Arabic" panose="02020603050405020304" pitchFamily="18" charset="-78"/>
                        </a:rPr>
                        <a:t>أشعر بالتعب وأحياناً بالمرض في العمل وأتوق للحقول علي قيلولة </a:t>
                      </a:r>
                      <a:endParaRPr lang="en-US" sz="1600" b="1" dirty="0">
                        <a:solidFill>
                          <a:srgbClr val="002060"/>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tc>
                <a:tc>
                  <a:txBody>
                    <a:bodyPr/>
                    <a:lstStyle/>
                    <a:p>
                      <a:pPr algn="ctr" rtl="1">
                        <a:lnSpc>
                          <a:spcPct val="115000"/>
                        </a:lnSpc>
                        <a:spcAft>
                          <a:spcPts val="1000"/>
                        </a:spcAft>
                      </a:pPr>
                      <a:r>
                        <a:rPr lang="ar-SA" sz="2000" b="1">
                          <a:solidFill>
                            <a:srgbClr val="002060"/>
                          </a:solidFill>
                          <a:effectLst/>
                          <a:latin typeface="Simplified Arabic" panose="02020603050405020304" pitchFamily="18" charset="-78"/>
                          <a:cs typeface="Simplified Arabic" panose="02020603050405020304" pitchFamily="18" charset="-78"/>
                        </a:rPr>
                        <a:t> </a:t>
                      </a:r>
                      <a:endParaRPr lang="en-US" sz="1600" b="1">
                        <a:solidFill>
                          <a:srgbClr val="002060"/>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tc>
                <a:tc>
                  <a:txBody>
                    <a:bodyPr/>
                    <a:lstStyle/>
                    <a:p>
                      <a:pPr algn="ctr" rtl="1">
                        <a:lnSpc>
                          <a:spcPct val="115000"/>
                        </a:lnSpc>
                        <a:spcAft>
                          <a:spcPts val="1000"/>
                        </a:spcAft>
                      </a:pPr>
                      <a:r>
                        <a:rPr lang="ar-SA" sz="2000" b="1">
                          <a:solidFill>
                            <a:srgbClr val="002060"/>
                          </a:solidFill>
                          <a:effectLst/>
                          <a:latin typeface="Simplified Arabic" panose="02020603050405020304" pitchFamily="18" charset="-78"/>
                          <a:cs typeface="Simplified Arabic" panose="02020603050405020304" pitchFamily="18" charset="-78"/>
                        </a:rPr>
                        <a:t> </a:t>
                      </a:r>
                      <a:endParaRPr lang="en-US" sz="1600" b="1">
                        <a:solidFill>
                          <a:srgbClr val="002060"/>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tc>
                <a:tc>
                  <a:txBody>
                    <a:bodyPr/>
                    <a:lstStyle/>
                    <a:p>
                      <a:pPr algn="ctr" rtl="1">
                        <a:lnSpc>
                          <a:spcPct val="115000"/>
                        </a:lnSpc>
                        <a:spcAft>
                          <a:spcPts val="1000"/>
                        </a:spcAft>
                      </a:pPr>
                      <a:r>
                        <a:rPr lang="ar-SA" sz="2000" b="1">
                          <a:solidFill>
                            <a:srgbClr val="002060"/>
                          </a:solidFill>
                          <a:effectLst/>
                          <a:latin typeface="Simplified Arabic" panose="02020603050405020304" pitchFamily="18" charset="-78"/>
                          <a:cs typeface="Simplified Arabic" panose="02020603050405020304" pitchFamily="18" charset="-78"/>
                        </a:rPr>
                        <a:t> </a:t>
                      </a:r>
                      <a:endParaRPr lang="en-US" sz="1600" b="1">
                        <a:solidFill>
                          <a:srgbClr val="002060"/>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tc>
              </a:tr>
              <a:tr h="623455">
                <a:tc>
                  <a:txBody>
                    <a:bodyPr/>
                    <a:lstStyle/>
                    <a:p>
                      <a:pPr algn="ctr" rtl="1">
                        <a:lnSpc>
                          <a:spcPct val="115000"/>
                        </a:lnSpc>
                        <a:spcAft>
                          <a:spcPts val="1000"/>
                        </a:spcAft>
                      </a:pPr>
                      <a:r>
                        <a:rPr lang="ar-SA" sz="2000" dirty="0">
                          <a:effectLst/>
                        </a:rPr>
                        <a:t>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rtl="1">
                        <a:lnSpc>
                          <a:spcPct val="115000"/>
                        </a:lnSpc>
                        <a:spcAft>
                          <a:spcPts val="0"/>
                        </a:spcAft>
                      </a:pPr>
                      <a:r>
                        <a:rPr lang="ar-SA" sz="2000" b="1" dirty="0">
                          <a:solidFill>
                            <a:srgbClr val="002060"/>
                          </a:solidFill>
                          <a:effectLst/>
                          <a:latin typeface="Simplified Arabic" panose="02020603050405020304" pitchFamily="18" charset="-78"/>
                          <a:cs typeface="Simplified Arabic" panose="02020603050405020304" pitchFamily="18" charset="-78"/>
                        </a:rPr>
                        <a:t>أنا منسجم بشكل جيد مع </a:t>
                      </a:r>
                      <a:r>
                        <a:rPr lang="ar-SA" sz="2000" b="1" dirty="0" smtClean="0">
                          <a:solidFill>
                            <a:srgbClr val="002060"/>
                          </a:solidFill>
                          <a:effectLst/>
                          <a:latin typeface="Simplified Arabic" panose="02020603050405020304" pitchFamily="18" charset="-78"/>
                          <a:cs typeface="Simplified Arabic" panose="02020603050405020304" pitchFamily="18" charset="-78"/>
                        </a:rPr>
                        <a:t>زملائي </a:t>
                      </a:r>
                      <a:r>
                        <a:rPr lang="ar-SA" sz="2000" b="1" dirty="0">
                          <a:solidFill>
                            <a:srgbClr val="002060"/>
                          </a:solidFill>
                          <a:effectLst/>
                          <a:latin typeface="Simplified Arabic" panose="02020603050405020304" pitchFamily="18" charset="-78"/>
                          <a:cs typeface="Simplified Arabic" panose="02020603050405020304" pitchFamily="18" charset="-78"/>
                        </a:rPr>
                        <a:t>ورئيسي في اعمل </a:t>
                      </a:r>
                      <a:endParaRPr lang="en-US" sz="1600" b="1" dirty="0">
                        <a:solidFill>
                          <a:srgbClr val="002060"/>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tc>
                <a:tc>
                  <a:txBody>
                    <a:bodyPr/>
                    <a:lstStyle/>
                    <a:p>
                      <a:pPr algn="ctr" rtl="1">
                        <a:lnSpc>
                          <a:spcPct val="115000"/>
                        </a:lnSpc>
                        <a:spcAft>
                          <a:spcPts val="1000"/>
                        </a:spcAft>
                      </a:pPr>
                      <a:r>
                        <a:rPr lang="ar-SA" sz="2000" b="1">
                          <a:solidFill>
                            <a:srgbClr val="002060"/>
                          </a:solidFill>
                          <a:effectLst/>
                          <a:latin typeface="Simplified Arabic" panose="02020603050405020304" pitchFamily="18" charset="-78"/>
                          <a:cs typeface="Simplified Arabic" panose="02020603050405020304" pitchFamily="18" charset="-78"/>
                        </a:rPr>
                        <a:t> </a:t>
                      </a:r>
                      <a:endParaRPr lang="en-US" sz="1600" b="1">
                        <a:solidFill>
                          <a:srgbClr val="002060"/>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tc>
                <a:tc>
                  <a:txBody>
                    <a:bodyPr/>
                    <a:lstStyle/>
                    <a:p>
                      <a:pPr algn="ctr" rtl="1">
                        <a:lnSpc>
                          <a:spcPct val="115000"/>
                        </a:lnSpc>
                        <a:spcAft>
                          <a:spcPts val="1000"/>
                        </a:spcAft>
                      </a:pPr>
                      <a:r>
                        <a:rPr lang="ar-SA" sz="2000" b="1">
                          <a:solidFill>
                            <a:srgbClr val="002060"/>
                          </a:solidFill>
                          <a:effectLst/>
                          <a:latin typeface="Simplified Arabic" panose="02020603050405020304" pitchFamily="18" charset="-78"/>
                          <a:cs typeface="Simplified Arabic" panose="02020603050405020304" pitchFamily="18" charset="-78"/>
                        </a:rPr>
                        <a:t> </a:t>
                      </a:r>
                      <a:endParaRPr lang="en-US" sz="1600" b="1">
                        <a:solidFill>
                          <a:srgbClr val="002060"/>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tc>
                <a:tc>
                  <a:txBody>
                    <a:bodyPr/>
                    <a:lstStyle/>
                    <a:p>
                      <a:pPr algn="ctr" rtl="1">
                        <a:lnSpc>
                          <a:spcPct val="115000"/>
                        </a:lnSpc>
                        <a:spcAft>
                          <a:spcPts val="1000"/>
                        </a:spcAft>
                      </a:pPr>
                      <a:r>
                        <a:rPr lang="ar-SA" sz="2000" b="1">
                          <a:solidFill>
                            <a:srgbClr val="002060"/>
                          </a:solidFill>
                          <a:effectLst/>
                          <a:latin typeface="Simplified Arabic" panose="02020603050405020304" pitchFamily="18" charset="-78"/>
                          <a:cs typeface="Simplified Arabic" panose="02020603050405020304" pitchFamily="18" charset="-78"/>
                        </a:rPr>
                        <a:t> </a:t>
                      </a:r>
                      <a:endParaRPr lang="en-US" sz="1600" b="1">
                        <a:solidFill>
                          <a:srgbClr val="002060"/>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tc>
              </a:tr>
              <a:tr h="623455">
                <a:tc>
                  <a:txBody>
                    <a:bodyPr/>
                    <a:lstStyle/>
                    <a:p>
                      <a:pPr algn="ctr" rtl="1">
                        <a:lnSpc>
                          <a:spcPct val="115000"/>
                        </a:lnSpc>
                        <a:spcAft>
                          <a:spcPts val="1000"/>
                        </a:spcAft>
                      </a:pPr>
                      <a:r>
                        <a:rPr lang="ar-SA" sz="2000" dirty="0">
                          <a:effectLst/>
                        </a:rPr>
                        <a:t>6</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rtl="1">
                        <a:lnSpc>
                          <a:spcPct val="115000"/>
                        </a:lnSpc>
                        <a:spcAft>
                          <a:spcPts val="0"/>
                        </a:spcAft>
                      </a:pPr>
                      <a:r>
                        <a:rPr lang="ar-SA" sz="2000" b="1" dirty="0">
                          <a:solidFill>
                            <a:srgbClr val="002060"/>
                          </a:solidFill>
                          <a:effectLst/>
                          <a:latin typeface="Simplified Arabic" panose="02020603050405020304" pitchFamily="18" charset="-78"/>
                          <a:cs typeface="Simplified Arabic" panose="02020603050405020304" pitchFamily="18" charset="-78"/>
                        </a:rPr>
                        <a:t>أنا أتقبل الرقابة بدون مقاومة أو معارضة إلا إذا استدعي الموقف المجادلة </a:t>
                      </a:r>
                      <a:endParaRPr lang="en-US" sz="1600" b="1" dirty="0">
                        <a:solidFill>
                          <a:srgbClr val="002060"/>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tc>
                <a:tc>
                  <a:txBody>
                    <a:bodyPr/>
                    <a:lstStyle/>
                    <a:p>
                      <a:pPr algn="ctr" rtl="1">
                        <a:lnSpc>
                          <a:spcPct val="115000"/>
                        </a:lnSpc>
                        <a:spcAft>
                          <a:spcPts val="1000"/>
                        </a:spcAft>
                      </a:pPr>
                      <a:r>
                        <a:rPr lang="ar-SA" sz="2000" b="1">
                          <a:solidFill>
                            <a:srgbClr val="002060"/>
                          </a:solidFill>
                          <a:effectLst/>
                          <a:latin typeface="Simplified Arabic" panose="02020603050405020304" pitchFamily="18" charset="-78"/>
                          <a:cs typeface="Simplified Arabic" panose="02020603050405020304" pitchFamily="18" charset="-78"/>
                        </a:rPr>
                        <a:t> </a:t>
                      </a:r>
                      <a:endParaRPr lang="en-US" sz="1600" b="1">
                        <a:solidFill>
                          <a:srgbClr val="002060"/>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tc>
                <a:tc>
                  <a:txBody>
                    <a:bodyPr/>
                    <a:lstStyle/>
                    <a:p>
                      <a:pPr algn="ctr" rtl="1">
                        <a:lnSpc>
                          <a:spcPct val="115000"/>
                        </a:lnSpc>
                        <a:spcAft>
                          <a:spcPts val="1000"/>
                        </a:spcAft>
                      </a:pPr>
                      <a:r>
                        <a:rPr lang="ar-SA" sz="2000" b="1">
                          <a:solidFill>
                            <a:srgbClr val="002060"/>
                          </a:solidFill>
                          <a:effectLst/>
                          <a:latin typeface="Simplified Arabic" panose="02020603050405020304" pitchFamily="18" charset="-78"/>
                          <a:cs typeface="Simplified Arabic" panose="02020603050405020304" pitchFamily="18" charset="-78"/>
                        </a:rPr>
                        <a:t> </a:t>
                      </a:r>
                      <a:endParaRPr lang="en-US" sz="1600" b="1">
                        <a:solidFill>
                          <a:srgbClr val="002060"/>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tc>
                <a:tc>
                  <a:txBody>
                    <a:bodyPr/>
                    <a:lstStyle/>
                    <a:p>
                      <a:pPr algn="ctr" rtl="1">
                        <a:lnSpc>
                          <a:spcPct val="115000"/>
                        </a:lnSpc>
                        <a:spcAft>
                          <a:spcPts val="1000"/>
                        </a:spcAft>
                      </a:pPr>
                      <a:r>
                        <a:rPr lang="ar-SA" sz="2000" b="1">
                          <a:solidFill>
                            <a:srgbClr val="002060"/>
                          </a:solidFill>
                          <a:effectLst/>
                          <a:latin typeface="Simplified Arabic" panose="02020603050405020304" pitchFamily="18" charset="-78"/>
                          <a:cs typeface="Simplified Arabic" panose="02020603050405020304" pitchFamily="18" charset="-78"/>
                        </a:rPr>
                        <a:t> </a:t>
                      </a:r>
                      <a:endParaRPr lang="en-US" sz="1600" b="1">
                        <a:solidFill>
                          <a:srgbClr val="002060"/>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tc>
              </a:tr>
              <a:tr h="623455">
                <a:tc>
                  <a:txBody>
                    <a:bodyPr/>
                    <a:lstStyle/>
                    <a:p>
                      <a:pPr algn="ctr" rtl="1">
                        <a:lnSpc>
                          <a:spcPct val="115000"/>
                        </a:lnSpc>
                        <a:spcAft>
                          <a:spcPts val="1000"/>
                        </a:spcAft>
                      </a:pPr>
                      <a:r>
                        <a:rPr lang="ar-SA" sz="2000" dirty="0">
                          <a:effectLst/>
                        </a:rPr>
                        <a:t>7</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rtl="1">
                        <a:lnSpc>
                          <a:spcPct val="115000"/>
                        </a:lnSpc>
                        <a:spcAft>
                          <a:spcPts val="0"/>
                        </a:spcAft>
                      </a:pPr>
                      <a:r>
                        <a:rPr lang="ar-SA" sz="2000" b="1" dirty="0">
                          <a:solidFill>
                            <a:srgbClr val="002060"/>
                          </a:solidFill>
                          <a:effectLst/>
                          <a:latin typeface="Simplified Arabic" panose="02020603050405020304" pitchFamily="18" charset="-78"/>
                          <a:cs typeface="Simplified Arabic" panose="02020603050405020304" pitchFamily="18" charset="-78"/>
                        </a:rPr>
                        <a:t>أنا حاصل علي تعليم وتدريب وخبرة وظيفية كافية لللمنصب الذي أتولاه الآن </a:t>
                      </a:r>
                      <a:endParaRPr lang="en-US" sz="1600" b="1" dirty="0">
                        <a:solidFill>
                          <a:srgbClr val="002060"/>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tc>
                <a:tc>
                  <a:txBody>
                    <a:bodyPr/>
                    <a:lstStyle/>
                    <a:p>
                      <a:pPr algn="ctr" rtl="1">
                        <a:lnSpc>
                          <a:spcPct val="115000"/>
                        </a:lnSpc>
                        <a:spcAft>
                          <a:spcPts val="1000"/>
                        </a:spcAft>
                      </a:pPr>
                      <a:r>
                        <a:rPr lang="ar-SA" sz="2000" b="1">
                          <a:solidFill>
                            <a:srgbClr val="002060"/>
                          </a:solidFill>
                          <a:effectLst/>
                          <a:latin typeface="Simplified Arabic" panose="02020603050405020304" pitchFamily="18" charset="-78"/>
                          <a:cs typeface="Simplified Arabic" panose="02020603050405020304" pitchFamily="18" charset="-78"/>
                        </a:rPr>
                        <a:t> </a:t>
                      </a:r>
                      <a:endParaRPr lang="en-US" sz="1600" b="1">
                        <a:solidFill>
                          <a:srgbClr val="002060"/>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tc>
                <a:tc>
                  <a:txBody>
                    <a:bodyPr/>
                    <a:lstStyle/>
                    <a:p>
                      <a:pPr algn="ctr" rtl="1">
                        <a:lnSpc>
                          <a:spcPct val="115000"/>
                        </a:lnSpc>
                        <a:spcAft>
                          <a:spcPts val="1000"/>
                        </a:spcAft>
                      </a:pPr>
                      <a:r>
                        <a:rPr lang="ar-SA" sz="2000" b="1">
                          <a:solidFill>
                            <a:srgbClr val="002060"/>
                          </a:solidFill>
                          <a:effectLst/>
                          <a:latin typeface="Simplified Arabic" panose="02020603050405020304" pitchFamily="18" charset="-78"/>
                          <a:cs typeface="Simplified Arabic" panose="02020603050405020304" pitchFamily="18" charset="-78"/>
                        </a:rPr>
                        <a:t> </a:t>
                      </a:r>
                      <a:endParaRPr lang="en-US" sz="1600" b="1">
                        <a:solidFill>
                          <a:srgbClr val="002060"/>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tc>
                <a:tc>
                  <a:txBody>
                    <a:bodyPr/>
                    <a:lstStyle/>
                    <a:p>
                      <a:pPr algn="ctr" rtl="1">
                        <a:lnSpc>
                          <a:spcPct val="115000"/>
                        </a:lnSpc>
                        <a:spcAft>
                          <a:spcPts val="1000"/>
                        </a:spcAft>
                      </a:pPr>
                      <a:r>
                        <a:rPr lang="ar-SA" sz="2000" b="1">
                          <a:solidFill>
                            <a:srgbClr val="002060"/>
                          </a:solidFill>
                          <a:effectLst/>
                          <a:latin typeface="Simplified Arabic" panose="02020603050405020304" pitchFamily="18" charset="-78"/>
                          <a:cs typeface="Simplified Arabic" panose="02020603050405020304" pitchFamily="18" charset="-78"/>
                        </a:rPr>
                        <a:t> </a:t>
                      </a:r>
                      <a:endParaRPr lang="en-US" sz="1600" b="1">
                        <a:solidFill>
                          <a:srgbClr val="002060"/>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tc>
              </a:tr>
              <a:tr h="623455">
                <a:tc>
                  <a:txBody>
                    <a:bodyPr/>
                    <a:lstStyle/>
                    <a:p>
                      <a:pPr algn="ctr" rtl="1">
                        <a:lnSpc>
                          <a:spcPct val="115000"/>
                        </a:lnSpc>
                        <a:spcAft>
                          <a:spcPts val="1000"/>
                        </a:spcAft>
                      </a:pPr>
                      <a:r>
                        <a:rPr lang="ar-SA" sz="2000" dirty="0">
                          <a:effectLst/>
                        </a:rPr>
                        <a:t>8</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rtl="1">
                        <a:lnSpc>
                          <a:spcPct val="115000"/>
                        </a:lnSpc>
                        <a:spcAft>
                          <a:spcPts val="0"/>
                        </a:spcAft>
                      </a:pPr>
                      <a:r>
                        <a:rPr lang="ar-SA" sz="2000" b="1" dirty="0">
                          <a:solidFill>
                            <a:srgbClr val="002060"/>
                          </a:solidFill>
                          <a:effectLst/>
                          <a:latin typeface="Simplified Arabic" panose="02020603050405020304" pitchFamily="18" charset="-78"/>
                          <a:cs typeface="Simplified Arabic" panose="02020603050405020304" pitchFamily="18" charset="-78"/>
                        </a:rPr>
                        <a:t>لدي ولاء واحترام للشركة التي أعمل بها ولمنتجاتها </a:t>
                      </a:r>
                      <a:endParaRPr lang="en-US" sz="1600" b="1" dirty="0">
                        <a:solidFill>
                          <a:srgbClr val="002060"/>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tc>
                <a:tc>
                  <a:txBody>
                    <a:bodyPr/>
                    <a:lstStyle/>
                    <a:p>
                      <a:pPr algn="ctr" rtl="1">
                        <a:lnSpc>
                          <a:spcPct val="115000"/>
                        </a:lnSpc>
                        <a:spcAft>
                          <a:spcPts val="1000"/>
                        </a:spcAft>
                      </a:pPr>
                      <a:r>
                        <a:rPr lang="ar-SA" sz="2000" b="1">
                          <a:solidFill>
                            <a:srgbClr val="002060"/>
                          </a:solidFill>
                          <a:effectLst/>
                          <a:latin typeface="Simplified Arabic" panose="02020603050405020304" pitchFamily="18" charset="-78"/>
                          <a:cs typeface="Simplified Arabic" panose="02020603050405020304" pitchFamily="18" charset="-78"/>
                        </a:rPr>
                        <a:t> </a:t>
                      </a:r>
                      <a:endParaRPr lang="en-US" sz="1600" b="1">
                        <a:solidFill>
                          <a:srgbClr val="002060"/>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tc>
                <a:tc>
                  <a:txBody>
                    <a:bodyPr/>
                    <a:lstStyle/>
                    <a:p>
                      <a:pPr algn="ctr" rtl="1">
                        <a:lnSpc>
                          <a:spcPct val="115000"/>
                        </a:lnSpc>
                        <a:spcAft>
                          <a:spcPts val="1000"/>
                        </a:spcAft>
                      </a:pPr>
                      <a:r>
                        <a:rPr lang="ar-SA" sz="2000" b="1">
                          <a:solidFill>
                            <a:srgbClr val="002060"/>
                          </a:solidFill>
                          <a:effectLst/>
                          <a:latin typeface="Simplified Arabic" panose="02020603050405020304" pitchFamily="18" charset="-78"/>
                          <a:cs typeface="Simplified Arabic" panose="02020603050405020304" pitchFamily="18" charset="-78"/>
                        </a:rPr>
                        <a:t> </a:t>
                      </a:r>
                      <a:endParaRPr lang="en-US" sz="1600" b="1">
                        <a:solidFill>
                          <a:srgbClr val="002060"/>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tc>
                <a:tc>
                  <a:txBody>
                    <a:bodyPr/>
                    <a:lstStyle/>
                    <a:p>
                      <a:pPr algn="ctr" rtl="1">
                        <a:lnSpc>
                          <a:spcPct val="115000"/>
                        </a:lnSpc>
                        <a:spcAft>
                          <a:spcPts val="1000"/>
                        </a:spcAft>
                      </a:pPr>
                      <a:r>
                        <a:rPr lang="ar-SA" sz="2000" b="1">
                          <a:solidFill>
                            <a:srgbClr val="002060"/>
                          </a:solidFill>
                          <a:effectLst/>
                          <a:latin typeface="Simplified Arabic" panose="02020603050405020304" pitchFamily="18" charset="-78"/>
                          <a:cs typeface="Simplified Arabic" panose="02020603050405020304" pitchFamily="18" charset="-78"/>
                        </a:rPr>
                        <a:t> </a:t>
                      </a:r>
                      <a:endParaRPr lang="en-US" sz="1600" b="1">
                        <a:solidFill>
                          <a:srgbClr val="002060"/>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tc>
              </a:tr>
              <a:tr h="623455">
                <a:tc>
                  <a:txBody>
                    <a:bodyPr/>
                    <a:lstStyle/>
                    <a:p>
                      <a:pPr algn="ctr" rtl="1">
                        <a:lnSpc>
                          <a:spcPct val="115000"/>
                        </a:lnSpc>
                        <a:spcAft>
                          <a:spcPts val="1000"/>
                        </a:spcAft>
                      </a:pPr>
                      <a:r>
                        <a:rPr lang="ar-SA" sz="2000" dirty="0">
                          <a:effectLst/>
                        </a:rPr>
                        <a:t>9</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rtl="1">
                        <a:lnSpc>
                          <a:spcPct val="115000"/>
                        </a:lnSpc>
                        <a:spcAft>
                          <a:spcPts val="0"/>
                        </a:spcAft>
                      </a:pPr>
                      <a:r>
                        <a:rPr lang="ar-SA" sz="2000" b="1" dirty="0">
                          <a:solidFill>
                            <a:srgbClr val="002060"/>
                          </a:solidFill>
                          <a:effectLst/>
                          <a:latin typeface="Simplified Arabic" panose="02020603050405020304" pitchFamily="18" charset="-78"/>
                          <a:cs typeface="Simplified Arabic" panose="02020603050405020304" pitchFamily="18" charset="-78"/>
                        </a:rPr>
                        <a:t>إن مظهري دئماً مناسب وجاب</a:t>
                      </a:r>
                      <a:endParaRPr lang="en-US" sz="1600" b="1" dirty="0">
                        <a:solidFill>
                          <a:srgbClr val="002060"/>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tc>
                <a:tc>
                  <a:txBody>
                    <a:bodyPr/>
                    <a:lstStyle/>
                    <a:p>
                      <a:pPr algn="ctr" rtl="1">
                        <a:lnSpc>
                          <a:spcPct val="115000"/>
                        </a:lnSpc>
                        <a:spcAft>
                          <a:spcPts val="1000"/>
                        </a:spcAft>
                      </a:pPr>
                      <a:r>
                        <a:rPr lang="ar-SA" sz="2000" b="1" dirty="0">
                          <a:solidFill>
                            <a:srgbClr val="002060"/>
                          </a:solidFill>
                          <a:effectLst/>
                          <a:latin typeface="Simplified Arabic" panose="02020603050405020304" pitchFamily="18" charset="-78"/>
                          <a:cs typeface="Simplified Arabic" panose="02020603050405020304" pitchFamily="18" charset="-78"/>
                        </a:rPr>
                        <a:t> </a:t>
                      </a:r>
                      <a:endParaRPr lang="en-US" sz="1600" b="1" dirty="0">
                        <a:solidFill>
                          <a:srgbClr val="002060"/>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tc>
                <a:tc>
                  <a:txBody>
                    <a:bodyPr/>
                    <a:lstStyle/>
                    <a:p>
                      <a:pPr algn="ctr" rtl="1">
                        <a:lnSpc>
                          <a:spcPct val="115000"/>
                        </a:lnSpc>
                        <a:spcAft>
                          <a:spcPts val="1000"/>
                        </a:spcAft>
                      </a:pPr>
                      <a:r>
                        <a:rPr lang="ar-SA" sz="2000" b="1">
                          <a:solidFill>
                            <a:srgbClr val="002060"/>
                          </a:solidFill>
                          <a:effectLst/>
                          <a:latin typeface="Simplified Arabic" panose="02020603050405020304" pitchFamily="18" charset="-78"/>
                          <a:cs typeface="Simplified Arabic" panose="02020603050405020304" pitchFamily="18" charset="-78"/>
                        </a:rPr>
                        <a:t> </a:t>
                      </a:r>
                      <a:endParaRPr lang="en-US" sz="1600" b="1">
                        <a:solidFill>
                          <a:srgbClr val="002060"/>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tc>
                <a:tc>
                  <a:txBody>
                    <a:bodyPr/>
                    <a:lstStyle/>
                    <a:p>
                      <a:pPr algn="ctr" rtl="1">
                        <a:lnSpc>
                          <a:spcPct val="115000"/>
                        </a:lnSpc>
                        <a:spcAft>
                          <a:spcPts val="1000"/>
                        </a:spcAft>
                      </a:pPr>
                      <a:r>
                        <a:rPr lang="ar-SA" sz="2000" b="1">
                          <a:solidFill>
                            <a:srgbClr val="002060"/>
                          </a:solidFill>
                          <a:effectLst/>
                          <a:latin typeface="Simplified Arabic" panose="02020603050405020304" pitchFamily="18" charset="-78"/>
                          <a:cs typeface="Simplified Arabic" panose="02020603050405020304" pitchFamily="18" charset="-78"/>
                        </a:rPr>
                        <a:t> </a:t>
                      </a:r>
                      <a:endParaRPr lang="en-US" sz="1600" b="1">
                        <a:solidFill>
                          <a:srgbClr val="002060"/>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tc>
              </a:tr>
              <a:tr h="623455">
                <a:tc>
                  <a:txBody>
                    <a:bodyPr/>
                    <a:lstStyle/>
                    <a:p>
                      <a:pPr algn="ctr" rtl="1">
                        <a:lnSpc>
                          <a:spcPct val="115000"/>
                        </a:lnSpc>
                        <a:spcAft>
                          <a:spcPts val="1000"/>
                        </a:spcAft>
                      </a:pPr>
                      <a:r>
                        <a:rPr lang="ar-SA" sz="2000" dirty="0">
                          <a:effectLst/>
                        </a:rPr>
                        <a:t>10</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rtl="1">
                        <a:lnSpc>
                          <a:spcPct val="115000"/>
                        </a:lnSpc>
                        <a:spcAft>
                          <a:spcPts val="0"/>
                        </a:spcAft>
                      </a:pPr>
                      <a:r>
                        <a:rPr lang="ar-SA" sz="2000" b="1">
                          <a:solidFill>
                            <a:srgbClr val="002060"/>
                          </a:solidFill>
                          <a:effectLst/>
                          <a:latin typeface="Simplified Arabic" panose="02020603050405020304" pitchFamily="18" charset="-78"/>
                          <a:cs typeface="Simplified Arabic" panose="02020603050405020304" pitchFamily="18" charset="-78"/>
                        </a:rPr>
                        <a:t>إن سلوكي وأخلاقي ، متواضعتان ومهذبتان</a:t>
                      </a:r>
                      <a:endParaRPr lang="en-US" sz="1600" b="1">
                        <a:solidFill>
                          <a:srgbClr val="002060"/>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tc>
                <a:tc>
                  <a:txBody>
                    <a:bodyPr/>
                    <a:lstStyle/>
                    <a:p>
                      <a:pPr algn="ctr" rtl="1">
                        <a:lnSpc>
                          <a:spcPct val="115000"/>
                        </a:lnSpc>
                        <a:spcAft>
                          <a:spcPts val="1000"/>
                        </a:spcAft>
                      </a:pPr>
                      <a:r>
                        <a:rPr lang="ar-SA" sz="2000" b="1" dirty="0">
                          <a:solidFill>
                            <a:srgbClr val="002060"/>
                          </a:solidFill>
                          <a:effectLst/>
                          <a:latin typeface="Simplified Arabic" panose="02020603050405020304" pitchFamily="18" charset="-78"/>
                          <a:cs typeface="Simplified Arabic" panose="02020603050405020304" pitchFamily="18" charset="-78"/>
                        </a:rPr>
                        <a:t> </a:t>
                      </a:r>
                      <a:endParaRPr lang="en-US" sz="1600" b="1" dirty="0">
                        <a:solidFill>
                          <a:srgbClr val="002060"/>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tc>
                <a:tc>
                  <a:txBody>
                    <a:bodyPr/>
                    <a:lstStyle/>
                    <a:p>
                      <a:pPr algn="ctr" rtl="1">
                        <a:lnSpc>
                          <a:spcPct val="115000"/>
                        </a:lnSpc>
                        <a:spcAft>
                          <a:spcPts val="1000"/>
                        </a:spcAft>
                      </a:pPr>
                      <a:r>
                        <a:rPr lang="ar-SA" sz="2000" b="1" dirty="0">
                          <a:solidFill>
                            <a:srgbClr val="002060"/>
                          </a:solidFill>
                          <a:effectLst/>
                          <a:latin typeface="Simplified Arabic" panose="02020603050405020304" pitchFamily="18" charset="-78"/>
                          <a:cs typeface="Simplified Arabic" panose="02020603050405020304" pitchFamily="18" charset="-78"/>
                        </a:rPr>
                        <a:t> </a:t>
                      </a:r>
                      <a:endParaRPr lang="en-US" sz="1600" b="1" dirty="0">
                        <a:solidFill>
                          <a:srgbClr val="002060"/>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tc>
                <a:tc>
                  <a:txBody>
                    <a:bodyPr/>
                    <a:lstStyle/>
                    <a:p>
                      <a:pPr algn="ctr" rtl="1">
                        <a:lnSpc>
                          <a:spcPct val="115000"/>
                        </a:lnSpc>
                        <a:spcAft>
                          <a:spcPts val="1000"/>
                        </a:spcAft>
                      </a:pPr>
                      <a:r>
                        <a:rPr lang="ar-SA" sz="2000" b="1" dirty="0">
                          <a:solidFill>
                            <a:srgbClr val="002060"/>
                          </a:solidFill>
                          <a:effectLst/>
                          <a:latin typeface="Simplified Arabic" panose="02020603050405020304" pitchFamily="18" charset="-78"/>
                          <a:cs typeface="Simplified Arabic" panose="02020603050405020304" pitchFamily="18" charset="-78"/>
                        </a:rPr>
                        <a:t> </a:t>
                      </a:r>
                      <a:endParaRPr lang="en-US" sz="1600" b="1" dirty="0">
                        <a:solidFill>
                          <a:srgbClr val="002060"/>
                        </a:solidFill>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nchor="ctr"/>
                </a:tc>
              </a:tr>
            </a:tbl>
          </a:graphicData>
        </a:graphic>
      </p:graphicFrame>
    </p:spTree>
    <p:extLst>
      <p:ext uri="{BB962C8B-B14F-4D97-AF65-F5344CB8AC3E}">
        <p14:creationId xmlns:p14="http://schemas.microsoft.com/office/powerpoint/2010/main" val="397458675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4"/>
          <p:cNvSpPr txBox="1">
            <a:spLocks noChangeArrowheads="1"/>
          </p:cNvSpPr>
          <p:nvPr/>
        </p:nvSpPr>
        <p:spPr bwMode="auto">
          <a:xfrm>
            <a:off x="653762" y="131402"/>
            <a:ext cx="7935840" cy="682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628" b="1" dirty="0">
                <a:solidFill>
                  <a:srgbClr val="002060"/>
                </a:solidFill>
                <a:latin typeface="Arial Black" pitchFamily="34" charset="0"/>
              </a:rPr>
              <a:t>مقومات الإبداع الإداري</a:t>
            </a:r>
          </a:p>
        </p:txBody>
      </p:sp>
      <p:sp>
        <p:nvSpPr>
          <p:cNvPr id="38" name="AutoShape 2"/>
          <p:cNvSpPr>
            <a:spLocks noChangeArrowheads="1"/>
          </p:cNvSpPr>
          <p:nvPr/>
        </p:nvSpPr>
        <p:spPr bwMode="auto">
          <a:xfrm>
            <a:off x="5820401" y="2187968"/>
            <a:ext cx="2750986" cy="587857"/>
          </a:xfrm>
          <a:prstGeom prst="roundRect">
            <a:avLst>
              <a:gd name="adj" fmla="val 11741"/>
            </a:avLst>
          </a:prstGeom>
          <a:solidFill>
            <a:srgbClr val="984B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rtl="1">
              <a:tabLst>
                <a:tab pos="656650" algn="l"/>
                <a:tab pos="1313299" algn="l"/>
                <a:tab pos="1969949" algn="l"/>
                <a:tab pos="2626599" algn="l"/>
                <a:tab pos="3283248" algn="l"/>
                <a:tab pos="3939898" algn="l"/>
                <a:tab pos="4596548" algn="l"/>
                <a:tab pos="5253198" algn="l"/>
              </a:tabLst>
            </a:pPr>
            <a:r>
              <a:rPr lang="ar-EG" sz="2540" b="1" dirty="0">
                <a:solidFill>
                  <a:srgbClr val="FFFFFF"/>
                </a:solidFill>
              </a:rPr>
              <a:t>الذكـــــاء </a:t>
            </a:r>
          </a:p>
        </p:txBody>
      </p:sp>
      <p:sp>
        <p:nvSpPr>
          <p:cNvPr id="4" name="AutoShape 2"/>
          <p:cNvSpPr>
            <a:spLocks noChangeArrowheads="1"/>
          </p:cNvSpPr>
          <p:nvPr/>
        </p:nvSpPr>
        <p:spPr bwMode="auto">
          <a:xfrm>
            <a:off x="1102522" y="2187968"/>
            <a:ext cx="2750986" cy="587857"/>
          </a:xfrm>
          <a:prstGeom prst="roundRect">
            <a:avLst>
              <a:gd name="adj" fmla="val 11741"/>
            </a:avLst>
          </a:prstGeom>
          <a:solidFill>
            <a:srgbClr val="984B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rtl="1">
              <a:tabLst>
                <a:tab pos="656650" algn="l"/>
                <a:tab pos="1313299" algn="l"/>
                <a:tab pos="1969949" algn="l"/>
                <a:tab pos="2626599" algn="l"/>
                <a:tab pos="3283248" algn="l"/>
                <a:tab pos="3939898" algn="l"/>
                <a:tab pos="4596548" algn="l"/>
                <a:tab pos="5253198" algn="l"/>
              </a:tabLst>
            </a:pPr>
            <a:r>
              <a:rPr lang="ar-EG" sz="2540" b="1" dirty="0">
                <a:solidFill>
                  <a:srgbClr val="FFFFFF"/>
                </a:solidFill>
              </a:rPr>
              <a:t>الناحية الانفعالية </a:t>
            </a:r>
          </a:p>
        </p:txBody>
      </p:sp>
      <p:sp>
        <p:nvSpPr>
          <p:cNvPr id="5" name="AutoShape 2"/>
          <p:cNvSpPr>
            <a:spLocks noChangeArrowheads="1"/>
          </p:cNvSpPr>
          <p:nvPr/>
        </p:nvSpPr>
        <p:spPr bwMode="auto">
          <a:xfrm>
            <a:off x="5828052" y="3102413"/>
            <a:ext cx="2750986" cy="587857"/>
          </a:xfrm>
          <a:prstGeom prst="roundRect">
            <a:avLst>
              <a:gd name="adj" fmla="val 11741"/>
            </a:avLst>
          </a:prstGeom>
          <a:solidFill>
            <a:srgbClr val="984B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rtl="1">
              <a:tabLst>
                <a:tab pos="656650" algn="l"/>
                <a:tab pos="1313299" algn="l"/>
                <a:tab pos="1969949" algn="l"/>
                <a:tab pos="2626599" algn="l"/>
                <a:tab pos="3283248" algn="l"/>
                <a:tab pos="3939898" algn="l"/>
                <a:tab pos="4596548" algn="l"/>
                <a:tab pos="5253198" algn="l"/>
              </a:tabLst>
            </a:pPr>
            <a:r>
              <a:rPr lang="ar-EG" sz="2540" b="1" dirty="0">
                <a:solidFill>
                  <a:srgbClr val="FFFFFF"/>
                </a:solidFill>
              </a:rPr>
              <a:t>الدافعية </a:t>
            </a:r>
          </a:p>
        </p:txBody>
      </p:sp>
      <p:sp>
        <p:nvSpPr>
          <p:cNvPr id="6" name="AutoShape 2"/>
          <p:cNvSpPr>
            <a:spLocks noChangeArrowheads="1"/>
          </p:cNvSpPr>
          <p:nvPr/>
        </p:nvSpPr>
        <p:spPr bwMode="auto">
          <a:xfrm>
            <a:off x="1110173" y="3102413"/>
            <a:ext cx="2750986" cy="587857"/>
          </a:xfrm>
          <a:prstGeom prst="roundRect">
            <a:avLst>
              <a:gd name="adj" fmla="val 11741"/>
            </a:avLst>
          </a:prstGeom>
          <a:solidFill>
            <a:srgbClr val="984B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rtl="1">
              <a:tabLst>
                <a:tab pos="656650" algn="l"/>
                <a:tab pos="1313299" algn="l"/>
                <a:tab pos="1969949" algn="l"/>
                <a:tab pos="2626599" algn="l"/>
                <a:tab pos="3283248" algn="l"/>
                <a:tab pos="3939898" algn="l"/>
                <a:tab pos="4596548" algn="l"/>
                <a:tab pos="5253198" algn="l"/>
              </a:tabLst>
            </a:pPr>
            <a:r>
              <a:rPr lang="ar-EG" sz="2540" b="1" dirty="0">
                <a:solidFill>
                  <a:srgbClr val="FFFFFF"/>
                </a:solidFill>
              </a:rPr>
              <a:t>التعلم والمعرفة </a:t>
            </a:r>
          </a:p>
        </p:txBody>
      </p:sp>
      <p:sp>
        <p:nvSpPr>
          <p:cNvPr id="7" name="AutoShape 2"/>
          <p:cNvSpPr>
            <a:spLocks noChangeArrowheads="1"/>
          </p:cNvSpPr>
          <p:nvPr/>
        </p:nvSpPr>
        <p:spPr bwMode="auto">
          <a:xfrm>
            <a:off x="5835704" y="4016858"/>
            <a:ext cx="2750986" cy="587857"/>
          </a:xfrm>
          <a:prstGeom prst="roundRect">
            <a:avLst>
              <a:gd name="adj" fmla="val 11741"/>
            </a:avLst>
          </a:prstGeom>
          <a:solidFill>
            <a:srgbClr val="984B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rtl="1">
              <a:tabLst>
                <a:tab pos="656650" algn="l"/>
                <a:tab pos="1313299" algn="l"/>
                <a:tab pos="1969949" algn="l"/>
                <a:tab pos="2626599" algn="l"/>
                <a:tab pos="3283248" algn="l"/>
                <a:tab pos="3939898" algn="l"/>
                <a:tab pos="4596548" algn="l"/>
                <a:tab pos="5253198" algn="l"/>
              </a:tabLst>
            </a:pPr>
            <a:r>
              <a:rPr lang="ar-EG" sz="2540" b="1" dirty="0">
                <a:solidFill>
                  <a:srgbClr val="FFFFFF"/>
                </a:solidFill>
              </a:rPr>
              <a:t>التخيل الإبداعي </a:t>
            </a:r>
          </a:p>
        </p:txBody>
      </p:sp>
      <p:sp>
        <p:nvSpPr>
          <p:cNvPr id="8" name="AutoShape 2"/>
          <p:cNvSpPr>
            <a:spLocks noChangeArrowheads="1"/>
          </p:cNvSpPr>
          <p:nvPr/>
        </p:nvSpPr>
        <p:spPr bwMode="auto">
          <a:xfrm>
            <a:off x="1117825" y="4016858"/>
            <a:ext cx="2750986" cy="587857"/>
          </a:xfrm>
          <a:prstGeom prst="roundRect">
            <a:avLst>
              <a:gd name="adj" fmla="val 11741"/>
            </a:avLst>
          </a:prstGeom>
          <a:solidFill>
            <a:srgbClr val="984B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rtl="1">
              <a:tabLst>
                <a:tab pos="656650" algn="l"/>
                <a:tab pos="1313299" algn="l"/>
                <a:tab pos="1969949" algn="l"/>
                <a:tab pos="2626599" algn="l"/>
                <a:tab pos="3283248" algn="l"/>
                <a:tab pos="3939898" algn="l"/>
                <a:tab pos="4596548" algn="l"/>
                <a:tab pos="5253198" algn="l"/>
              </a:tabLst>
            </a:pPr>
            <a:r>
              <a:rPr lang="ar-EG" sz="2540" b="1" dirty="0">
                <a:solidFill>
                  <a:srgbClr val="FFFFFF"/>
                </a:solidFill>
              </a:rPr>
              <a:t>الناحية الاجتماعية </a:t>
            </a:r>
          </a:p>
        </p:txBody>
      </p:sp>
      <p:sp>
        <p:nvSpPr>
          <p:cNvPr id="9" name="AutoShape 2"/>
          <p:cNvSpPr>
            <a:spLocks noChangeArrowheads="1"/>
          </p:cNvSpPr>
          <p:nvPr/>
        </p:nvSpPr>
        <p:spPr bwMode="auto">
          <a:xfrm>
            <a:off x="5843355" y="4931302"/>
            <a:ext cx="2750986" cy="783810"/>
          </a:xfrm>
          <a:prstGeom prst="roundRect">
            <a:avLst>
              <a:gd name="adj" fmla="val 11741"/>
            </a:avLst>
          </a:prstGeom>
          <a:solidFill>
            <a:srgbClr val="984B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rtl="1">
              <a:tabLst>
                <a:tab pos="656650" algn="l"/>
                <a:tab pos="1313299" algn="l"/>
                <a:tab pos="1969949" algn="l"/>
                <a:tab pos="2626599" algn="l"/>
                <a:tab pos="3283248" algn="l"/>
                <a:tab pos="3939898" algn="l"/>
                <a:tab pos="4596548" algn="l"/>
                <a:tab pos="5253198" algn="l"/>
              </a:tabLst>
            </a:pPr>
            <a:r>
              <a:rPr lang="ar-EG" sz="2540" b="1" dirty="0">
                <a:solidFill>
                  <a:srgbClr val="FFFFFF"/>
                </a:solidFill>
              </a:rPr>
              <a:t>الظروف النفسية والاجتماعية </a:t>
            </a:r>
          </a:p>
        </p:txBody>
      </p:sp>
      <p:sp>
        <p:nvSpPr>
          <p:cNvPr id="10" name="AutoShape 2"/>
          <p:cNvSpPr>
            <a:spLocks noChangeArrowheads="1"/>
          </p:cNvSpPr>
          <p:nvPr/>
        </p:nvSpPr>
        <p:spPr bwMode="auto">
          <a:xfrm>
            <a:off x="1125476" y="4931302"/>
            <a:ext cx="2750986" cy="783810"/>
          </a:xfrm>
          <a:prstGeom prst="roundRect">
            <a:avLst>
              <a:gd name="adj" fmla="val 11741"/>
            </a:avLst>
          </a:prstGeom>
          <a:solidFill>
            <a:srgbClr val="984B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rtl="1">
              <a:tabLst>
                <a:tab pos="656650" algn="l"/>
                <a:tab pos="1313299" algn="l"/>
                <a:tab pos="1969949" algn="l"/>
                <a:tab pos="2626599" algn="l"/>
                <a:tab pos="3283248" algn="l"/>
                <a:tab pos="3939898" algn="l"/>
                <a:tab pos="4596548" algn="l"/>
                <a:tab pos="5253198" algn="l"/>
              </a:tabLst>
            </a:pPr>
            <a:r>
              <a:rPr lang="ar-EG" sz="2540" b="1" dirty="0">
                <a:solidFill>
                  <a:srgbClr val="FFFFFF"/>
                </a:solidFill>
              </a:rPr>
              <a:t>الزمن </a:t>
            </a:r>
          </a:p>
        </p:txBody>
      </p:sp>
    </p:spTree>
    <p:extLst>
      <p:ext uri="{BB962C8B-B14F-4D97-AF65-F5344CB8AC3E}">
        <p14:creationId xmlns:p14="http://schemas.microsoft.com/office/powerpoint/2010/main" val="167624840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 grpId="0" animBg="1"/>
      <p:bldP spid="5" grpId="0" animBg="1"/>
      <p:bldP spid="6" grpId="0" animBg="1"/>
      <p:bldP spid="7" grpId="0" animBg="1"/>
      <p:bldP spid="8" grpId="0" animBg="1"/>
      <p:bldP spid="9" grpId="0" animBg="1"/>
      <p:bldP spid="10"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1"/>
          <p:cNvSpPr/>
          <p:nvPr/>
        </p:nvSpPr>
        <p:spPr bwMode="auto">
          <a:xfrm>
            <a:off x="1288493" y="2449237"/>
            <a:ext cx="6401114" cy="2090160"/>
          </a:xfrm>
          <a:prstGeom prst="wav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944" tIns="41472" rIns="82944" bIns="41472" numCol="1" rtlCol="1" anchor="t" anchorCtr="0" compatLnSpc="1">
            <a:prstTxWarp prst="textNoShape">
              <a:avLst/>
            </a:prstTxWarp>
          </a:bodyPr>
          <a:lstStyle/>
          <a:p>
            <a:pPr algn="ctr" rtl="1"/>
            <a:endParaRPr lang="ar-EG" sz="1089" b="1" dirty="0">
              <a:solidFill>
                <a:srgbClr val="002060"/>
              </a:solidFill>
            </a:endParaRPr>
          </a:p>
          <a:p>
            <a:pPr algn="ctr" rtl="1"/>
            <a:r>
              <a:rPr lang="ar-EG" sz="3991" b="1" dirty="0">
                <a:solidFill>
                  <a:srgbClr val="002060"/>
                </a:solidFill>
              </a:rPr>
              <a:t>خصائص المدير المبدع</a:t>
            </a:r>
          </a:p>
        </p:txBody>
      </p:sp>
    </p:spTree>
    <p:extLst>
      <p:ext uri="{BB962C8B-B14F-4D97-AF65-F5344CB8AC3E}">
        <p14:creationId xmlns:p14="http://schemas.microsoft.com/office/powerpoint/2010/main" val="365434529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4"/>
          <p:cNvSpPr txBox="1">
            <a:spLocks noChangeArrowheads="1"/>
          </p:cNvSpPr>
          <p:nvPr/>
        </p:nvSpPr>
        <p:spPr bwMode="auto">
          <a:xfrm>
            <a:off x="653762" y="131402"/>
            <a:ext cx="7935840" cy="682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628" b="1" dirty="0">
                <a:solidFill>
                  <a:srgbClr val="002060"/>
                </a:solidFill>
                <a:latin typeface="Arial Black" pitchFamily="34" charset="0"/>
              </a:rPr>
              <a:t>خصائص المدير المبدع</a:t>
            </a:r>
          </a:p>
        </p:txBody>
      </p:sp>
      <p:sp>
        <p:nvSpPr>
          <p:cNvPr id="38" name="AutoShape 1"/>
          <p:cNvSpPr>
            <a:spLocks noChangeArrowheads="1"/>
          </p:cNvSpPr>
          <p:nvPr/>
        </p:nvSpPr>
        <p:spPr bwMode="auto">
          <a:xfrm>
            <a:off x="1349820" y="2105641"/>
            <a:ext cx="5832000" cy="815040"/>
          </a:xfrm>
          <a:prstGeom prst="roundRect">
            <a:avLst>
              <a:gd name="adj" fmla="val 11741"/>
            </a:avLst>
          </a:prstGeom>
          <a:solidFill>
            <a:srgbClr val="4D357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nchor="ctr"/>
          <a:lstStyle/>
          <a:p>
            <a:pPr rtl="1">
              <a:tabLst>
                <a:tab pos="656650" algn="l"/>
                <a:tab pos="1313299" algn="l"/>
                <a:tab pos="1969949" algn="l"/>
                <a:tab pos="2626599" algn="l"/>
                <a:tab pos="3283248" algn="l"/>
                <a:tab pos="3939898" algn="l"/>
                <a:tab pos="4596548" algn="l"/>
                <a:tab pos="5253198" algn="l"/>
              </a:tabLst>
            </a:pPr>
            <a:r>
              <a:rPr lang="ar-EG" sz="2177" b="1" dirty="0">
                <a:solidFill>
                  <a:srgbClr val="FFFFFF"/>
                </a:solidFill>
              </a:rPr>
              <a:t>	القدرة على اكتشاف علاقات جديدة وإنطاقها والإفصاح عنها</a:t>
            </a:r>
            <a:endParaRPr lang="en-US" sz="2177" b="1" dirty="0">
              <a:solidFill>
                <a:srgbClr val="FFFFFF"/>
              </a:solidFill>
            </a:endParaRPr>
          </a:p>
        </p:txBody>
      </p:sp>
      <p:sp>
        <p:nvSpPr>
          <p:cNvPr id="39" name="AutoShape 2"/>
          <p:cNvSpPr>
            <a:spLocks noChangeArrowheads="1"/>
          </p:cNvSpPr>
          <p:nvPr/>
        </p:nvSpPr>
        <p:spPr bwMode="auto">
          <a:xfrm>
            <a:off x="1349820" y="3309482"/>
            <a:ext cx="5834880" cy="797760"/>
          </a:xfrm>
          <a:prstGeom prst="roundRect">
            <a:avLst>
              <a:gd name="adj" fmla="val 11741"/>
            </a:avLst>
          </a:prstGeom>
          <a:solidFill>
            <a:srgbClr val="984B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rtl="1">
              <a:tabLst>
                <a:tab pos="656650" algn="l"/>
                <a:tab pos="1313299" algn="l"/>
                <a:tab pos="1969949" algn="l"/>
                <a:tab pos="2626599" algn="l"/>
                <a:tab pos="3283248" algn="l"/>
                <a:tab pos="3939898" algn="l"/>
                <a:tab pos="4596548" algn="l"/>
                <a:tab pos="5253198" algn="l"/>
              </a:tabLst>
            </a:pPr>
            <a:r>
              <a:rPr lang="ar-EG" sz="2177" b="1" dirty="0">
                <a:solidFill>
                  <a:srgbClr val="FFFFFF"/>
                </a:solidFill>
              </a:rPr>
              <a:t>	يعتمد على التفكير الإحاطي الذي له أكثر من حل </a:t>
            </a:r>
            <a:endParaRPr lang="en-US" sz="2177" b="1" dirty="0">
              <a:solidFill>
                <a:srgbClr val="FFFFFF"/>
              </a:solidFill>
            </a:endParaRPr>
          </a:p>
        </p:txBody>
      </p:sp>
      <p:sp>
        <p:nvSpPr>
          <p:cNvPr id="40" name="AutoShape 3"/>
          <p:cNvSpPr>
            <a:spLocks noChangeArrowheads="1"/>
          </p:cNvSpPr>
          <p:nvPr/>
        </p:nvSpPr>
        <p:spPr bwMode="auto">
          <a:xfrm>
            <a:off x="1349820" y="4532042"/>
            <a:ext cx="5834880" cy="819360"/>
          </a:xfrm>
          <a:prstGeom prst="roundRect">
            <a:avLst>
              <a:gd name="adj" fmla="val 11741"/>
            </a:avLst>
          </a:prstGeom>
          <a:solidFill>
            <a:srgbClr val="97979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rtl="1">
              <a:tabLst>
                <a:tab pos="656650" algn="l"/>
                <a:tab pos="1313299" algn="l"/>
                <a:tab pos="1969949" algn="l"/>
                <a:tab pos="2626599" algn="l"/>
                <a:tab pos="3283248" algn="l"/>
                <a:tab pos="3939898" algn="l"/>
                <a:tab pos="4596548" algn="l"/>
                <a:tab pos="5253198" algn="l"/>
              </a:tabLst>
            </a:pPr>
            <a:r>
              <a:rPr lang="ar-EG" sz="1996" dirty="0">
                <a:solidFill>
                  <a:srgbClr val="FFFFFF"/>
                </a:solidFill>
              </a:rPr>
              <a:t>	</a:t>
            </a:r>
            <a:r>
              <a:rPr lang="ar-EG" sz="2177" b="1" dirty="0">
                <a:solidFill>
                  <a:srgbClr val="FFFFFF"/>
                </a:solidFill>
              </a:rPr>
              <a:t>قادر على النظر إلى الأمور من زوايا مختلفة</a:t>
            </a:r>
            <a:endParaRPr lang="en-US" sz="2177" b="1" dirty="0">
              <a:solidFill>
                <a:srgbClr val="FFFFFF"/>
              </a:solidFill>
            </a:endParaRPr>
          </a:p>
        </p:txBody>
      </p:sp>
      <p:sp>
        <p:nvSpPr>
          <p:cNvPr id="41" name="AutoShape 5"/>
          <p:cNvSpPr>
            <a:spLocks noChangeArrowheads="1"/>
          </p:cNvSpPr>
          <p:nvPr/>
        </p:nvSpPr>
        <p:spPr bwMode="auto">
          <a:xfrm>
            <a:off x="7724048" y="2099882"/>
            <a:ext cx="832320" cy="787680"/>
          </a:xfrm>
          <a:prstGeom prst="roundRect">
            <a:avLst>
              <a:gd name="adj" fmla="val 16667"/>
            </a:avLst>
          </a:prstGeom>
          <a:solidFill>
            <a:srgbClr val="4D357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nchor="ctr"/>
          <a:lstStyle/>
          <a:p>
            <a:pPr>
              <a:lnSpc>
                <a:spcPct val="118000"/>
              </a:lnSpc>
              <a:tabLst>
                <a:tab pos="656650" algn="l"/>
              </a:tabLst>
            </a:pPr>
            <a:r>
              <a:rPr lang="en-US" sz="1996">
                <a:solidFill>
                  <a:srgbClr val="FFFFFF"/>
                </a:solidFill>
                <a:latin typeface="Arial Black" pitchFamily="34" charset="0"/>
              </a:rPr>
              <a:t>1</a:t>
            </a:r>
          </a:p>
        </p:txBody>
      </p:sp>
      <p:sp>
        <p:nvSpPr>
          <p:cNvPr id="42" name="AutoShape 6"/>
          <p:cNvSpPr>
            <a:spLocks noChangeArrowheads="1"/>
          </p:cNvSpPr>
          <p:nvPr/>
        </p:nvSpPr>
        <p:spPr bwMode="auto">
          <a:xfrm>
            <a:off x="7724048" y="3321000"/>
            <a:ext cx="832320" cy="800640"/>
          </a:xfrm>
          <a:prstGeom prst="roundRect">
            <a:avLst>
              <a:gd name="adj" fmla="val 16667"/>
            </a:avLst>
          </a:prstGeom>
          <a:solidFill>
            <a:srgbClr val="984B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a:lnSpc>
                <a:spcPct val="118000"/>
              </a:lnSpc>
              <a:tabLst>
                <a:tab pos="656650" algn="l"/>
              </a:tabLst>
            </a:pPr>
            <a:r>
              <a:rPr lang="en-US" sz="1996">
                <a:solidFill>
                  <a:srgbClr val="FFFFFF"/>
                </a:solidFill>
                <a:latin typeface="Arial Black" pitchFamily="34" charset="0"/>
              </a:rPr>
              <a:t>2</a:t>
            </a:r>
          </a:p>
        </p:txBody>
      </p:sp>
      <p:sp>
        <p:nvSpPr>
          <p:cNvPr id="43" name="AutoShape 7"/>
          <p:cNvSpPr>
            <a:spLocks noChangeArrowheads="1"/>
          </p:cNvSpPr>
          <p:nvPr/>
        </p:nvSpPr>
        <p:spPr bwMode="auto">
          <a:xfrm>
            <a:off x="7724048" y="4546441"/>
            <a:ext cx="832320" cy="822240"/>
          </a:xfrm>
          <a:prstGeom prst="roundRect">
            <a:avLst>
              <a:gd name="adj" fmla="val 16667"/>
            </a:avLst>
          </a:prstGeom>
          <a:solidFill>
            <a:srgbClr val="97979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a:lnSpc>
                <a:spcPct val="118000"/>
              </a:lnSpc>
              <a:tabLst>
                <a:tab pos="656650" algn="l"/>
              </a:tabLst>
            </a:pPr>
            <a:r>
              <a:rPr lang="en-US" sz="1996">
                <a:solidFill>
                  <a:srgbClr val="FFFFFF"/>
                </a:solidFill>
                <a:latin typeface="Arial Black" pitchFamily="34" charset="0"/>
              </a:rPr>
              <a:t>3</a:t>
            </a:r>
          </a:p>
        </p:txBody>
      </p:sp>
    </p:spTree>
    <p:extLst>
      <p:ext uri="{BB962C8B-B14F-4D97-AF65-F5344CB8AC3E}">
        <p14:creationId xmlns:p14="http://schemas.microsoft.com/office/powerpoint/2010/main" val="371674086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arn(inVertical)">
                                      <p:cBhvr>
                                        <p:cTn id="1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4"/>
          <p:cNvSpPr txBox="1">
            <a:spLocks noChangeArrowheads="1"/>
          </p:cNvSpPr>
          <p:nvPr/>
        </p:nvSpPr>
        <p:spPr bwMode="auto">
          <a:xfrm>
            <a:off x="653762" y="131402"/>
            <a:ext cx="7935840" cy="682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algn="ctr" rtl="1" eaLnBrk="1">
              <a:lnSpc>
                <a:spcPct val="118000"/>
              </a:lnSpc>
            </a:pPr>
            <a:r>
              <a:rPr lang="ar-EG" sz="3628" b="1" dirty="0">
                <a:solidFill>
                  <a:srgbClr val="002060"/>
                </a:solidFill>
                <a:latin typeface="Arial Black" pitchFamily="34" charset="0"/>
              </a:rPr>
              <a:t>خصائص المدير المبدع</a:t>
            </a:r>
          </a:p>
        </p:txBody>
      </p:sp>
      <p:sp>
        <p:nvSpPr>
          <p:cNvPr id="38" name="AutoShape 1"/>
          <p:cNvSpPr>
            <a:spLocks noChangeArrowheads="1"/>
          </p:cNvSpPr>
          <p:nvPr/>
        </p:nvSpPr>
        <p:spPr bwMode="auto">
          <a:xfrm>
            <a:off x="1349820" y="2105641"/>
            <a:ext cx="5832000" cy="815040"/>
          </a:xfrm>
          <a:prstGeom prst="roundRect">
            <a:avLst>
              <a:gd name="adj" fmla="val 11741"/>
            </a:avLst>
          </a:prstGeom>
          <a:solidFill>
            <a:srgbClr val="4D357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nchor="ctr"/>
          <a:lstStyle/>
          <a:p>
            <a:pPr rtl="1">
              <a:tabLst>
                <a:tab pos="656650" algn="l"/>
                <a:tab pos="1313299" algn="l"/>
                <a:tab pos="1969949" algn="l"/>
                <a:tab pos="2626599" algn="l"/>
                <a:tab pos="3283248" algn="l"/>
                <a:tab pos="3939898" algn="l"/>
                <a:tab pos="4596548" algn="l"/>
                <a:tab pos="5253198" algn="l"/>
              </a:tabLst>
            </a:pPr>
            <a:r>
              <a:rPr lang="ar-EG" sz="2177" b="1" dirty="0">
                <a:solidFill>
                  <a:srgbClr val="FFFFFF"/>
                </a:solidFill>
              </a:rPr>
              <a:t>	قابل للانتقال من النظرية إلى التطبيق</a:t>
            </a:r>
            <a:endParaRPr lang="en-US" sz="2177" b="1" dirty="0">
              <a:solidFill>
                <a:srgbClr val="FFFFFF"/>
              </a:solidFill>
            </a:endParaRPr>
          </a:p>
        </p:txBody>
      </p:sp>
      <p:sp>
        <p:nvSpPr>
          <p:cNvPr id="39" name="AutoShape 2"/>
          <p:cNvSpPr>
            <a:spLocks noChangeArrowheads="1"/>
          </p:cNvSpPr>
          <p:nvPr/>
        </p:nvSpPr>
        <p:spPr bwMode="auto">
          <a:xfrm>
            <a:off x="1349820" y="3309482"/>
            <a:ext cx="5834880" cy="797760"/>
          </a:xfrm>
          <a:prstGeom prst="roundRect">
            <a:avLst>
              <a:gd name="adj" fmla="val 11741"/>
            </a:avLst>
          </a:prstGeom>
          <a:solidFill>
            <a:srgbClr val="984B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rtl="1">
              <a:tabLst>
                <a:tab pos="656650" algn="l"/>
                <a:tab pos="1313299" algn="l"/>
                <a:tab pos="1969949" algn="l"/>
                <a:tab pos="2626599" algn="l"/>
                <a:tab pos="3283248" algn="l"/>
                <a:tab pos="3939898" algn="l"/>
                <a:tab pos="4596548" algn="l"/>
                <a:tab pos="5253198" algn="l"/>
              </a:tabLst>
            </a:pPr>
            <a:r>
              <a:rPr lang="ar-EG" sz="2177" b="1" dirty="0">
                <a:solidFill>
                  <a:srgbClr val="FFFFFF"/>
                </a:solidFill>
              </a:rPr>
              <a:t>	جعل المعلمين ينفذون إعمالهم بأسلوب المتعة والتشويق</a:t>
            </a:r>
            <a:endParaRPr lang="en-US" sz="2177" b="1" dirty="0">
              <a:solidFill>
                <a:srgbClr val="FFFFFF"/>
              </a:solidFill>
            </a:endParaRPr>
          </a:p>
        </p:txBody>
      </p:sp>
      <p:sp>
        <p:nvSpPr>
          <p:cNvPr id="40" name="AutoShape 3"/>
          <p:cNvSpPr>
            <a:spLocks noChangeArrowheads="1"/>
          </p:cNvSpPr>
          <p:nvPr/>
        </p:nvSpPr>
        <p:spPr bwMode="auto">
          <a:xfrm>
            <a:off x="1349820" y="4532042"/>
            <a:ext cx="5834880" cy="819360"/>
          </a:xfrm>
          <a:prstGeom prst="roundRect">
            <a:avLst>
              <a:gd name="adj" fmla="val 11741"/>
            </a:avLst>
          </a:prstGeom>
          <a:solidFill>
            <a:srgbClr val="97979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rtl="1">
              <a:tabLst>
                <a:tab pos="656650" algn="l"/>
                <a:tab pos="1313299" algn="l"/>
                <a:tab pos="1969949" algn="l"/>
                <a:tab pos="2626599" algn="l"/>
                <a:tab pos="3283248" algn="l"/>
                <a:tab pos="3939898" algn="l"/>
                <a:tab pos="4596548" algn="l"/>
                <a:tab pos="5253198" algn="l"/>
              </a:tabLst>
            </a:pPr>
            <a:r>
              <a:rPr lang="ar-EG" sz="1996" dirty="0">
                <a:solidFill>
                  <a:srgbClr val="FFFFFF"/>
                </a:solidFill>
              </a:rPr>
              <a:t>	</a:t>
            </a:r>
            <a:r>
              <a:rPr lang="ar-EG" sz="2177" b="1" dirty="0">
                <a:solidFill>
                  <a:srgbClr val="FFFFFF"/>
                </a:solidFill>
              </a:rPr>
              <a:t>لا يشترط الجدة للآخرين بل يكفي أن تكون جديدة لنفسه أولا</a:t>
            </a:r>
            <a:endParaRPr lang="en-US" sz="2177" b="1" dirty="0">
              <a:solidFill>
                <a:srgbClr val="FFFFFF"/>
              </a:solidFill>
            </a:endParaRPr>
          </a:p>
        </p:txBody>
      </p:sp>
      <p:sp>
        <p:nvSpPr>
          <p:cNvPr id="41" name="AutoShape 5"/>
          <p:cNvSpPr>
            <a:spLocks noChangeArrowheads="1"/>
          </p:cNvSpPr>
          <p:nvPr/>
        </p:nvSpPr>
        <p:spPr bwMode="auto">
          <a:xfrm>
            <a:off x="7724048" y="2099882"/>
            <a:ext cx="832320" cy="787680"/>
          </a:xfrm>
          <a:prstGeom prst="roundRect">
            <a:avLst>
              <a:gd name="adj" fmla="val 16667"/>
            </a:avLst>
          </a:prstGeom>
          <a:solidFill>
            <a:srgbClr val="4D357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nchor="ctr"/>
          <a:lstStyle/>
          <a:p>
            <a:pPr>
              <a:lnSpc>
                <a:spcPct val="118000"/>
              </a:lnSpc>
              <a:tabLst>
                <a:tab pos="656650" algn="l"/>
              </a:tabLst>
            </a:pPr>
            <a:r>
              <a:rPr lang="en-US" sz="1996">
                <a:solidFill>
                  <a:srgbClr val="FFFFFF"/>
                </a:solidFill>
                <a:latin typeface="Arial Black" pitchFamily="34" charset="0"/>
              </a:rPr>
              <a:t>1</a:t>
            </a:r>
          </a:p>
        </p:txBody>
      </p:sp>
      <p:sp>
        <p:nvSpPr>
          <p:cNvPr id="42" name="AutoShape 6"/>
          <p:cNvSpPr>
            <a:spLocks noChangeArrowheads="1"/>
          </p:cNvSpPr>
          <p:nvPr/>
        </p:nvSpPr>
        <p:spPr bwMode="auto">
          <a:xfrm>
            <a:off x="7724048" y="3321000"/>
            <a:ext cx="832320" cy="800640"/>
          </a:xfrm>
          <a:prstGeom prst="roundRect">
            <a:avLst>
              <a:gd name="adj" fmla="val 16667"/>
            </a:avLst>
          </a:prstGeom>
          <a:solidFill>
            <a:srgbClr val="984B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a:lnSpc>
                <a:spcPct val="118000"/>
              </a:lnSpc>
              <a:tabLst>
                <a:tab pos="656650" algn="l"/>
              </a:tabLst>
            </a:pPr>
            <a:r>
              <a:rPr lang="en-US" sz="1996">
                <a:solidFill>
                  <a:srgbClr val="FFFFFF"/>
                </a:solidFill>
                <a:latin typeface="Arial Black" pitchFamily="34" charset="0"/>
              </a:rPr>
              <a:t>2</a:t>
            </a:r>
          </a:p>
        </p:txBody>
      </p:sp>
      <p:sp>
        <p:nvSpPr>
          <p:cNvPr id="43" name="AutoShape 7"/>
          <p:cNvSpPr>
            <a:spLocks noChangeArrowheads="1"/>
          </p:cNvSpPr>
          <p:nvPr/>
        </p:nvSpPr>
        <p:spPr bwMode="auto">
          <a:xfrm>
            <a:off x="7724048" y="4546441"/>
            <a:ext cx="832320" cy="822240"/>
          </a:xfrm>
          <a:prstGeom prst="roundRect">
            <a:avLst>
              <a:gd name="adj" fmla="val 16667"/>
            </a:avLst>
          </a:prstGeom>
          <a:solidFill>
            <a:srgbClr val="97979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a:lnSpc>
                <a:spcPct val="118000"/>
              </a:lnSpc>
              <a:tabLst>
                <a:tab pos="656650" algn="l"/>
              </a:tabLst>
            </a:pPr>
            <a:r>
              <a:rPr lang="en-US" sz="1996">
                <a:solidFill>
                  <a:srgbClr val="FFFFFF"/>
                </a:solidFill>
                <a:latin typeface="Arial Black" pitchFamily="34" charset="0"/>
              </a:rPr>
              <a:t>3</a:t>
            </a:r>
          </a:p>
        </p:txBody>
      </p:sp>
    </p:spTree>
    <p:extLst>
      <p:ext uri="{BB962C8B-B14F-4D97-AF65-F5344CB8AC3E}">
        <p14:creationId xmlns:p14="http://schemas.microsoft.com/office/powerpoint/2010/main" val="126219930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arn(inVertical)">
                                      <p:cBhvr>
                                        <p:cTn id="1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 descr="07CD1E3675BD4affA6CA63955D31575C# #AutoShape 3"/>
          <p:cNvSpPr>
            <a:spLocks noChangeArrowheads="1"/>
          </p:cNvSpPr>
          <p:nvPr/>
        </p:nvSpPr>
        <p:spPr bwMode="auto">
          <a:xfrm>
            <a:off x="762000" y="2059304"/>
            <a:ext cx="7524750" cy="2817496"/>
          </a:xfrm>
          <a:prstGeom prst="rect">
            <a:avLst/>
          </a:prstGeom>
          <a:solidFill>
            <a:schemeClr val="bg2">
              <a:lumMod val="60000"/>
              <a:lumOff val="40000"/>
              <a:alpha val="78000"/>
            </a:schemeClr>
          </a:solidFill>
          <a:ln w="12700">
            <a:solidFill>
              <a:schemeClr val="bg1"/>
            </a:solidFill>
            <a:miter lim="800000"/>
            <a:headEnd/>
            <a:tailEnd/>
          </a:ln>
        </p:spPr>
        <p:txBody>
          <a:bodyPr lIns="91430" tIns="45715" rIns="91430" bIns="45715" anchor="ctr"/>
          <a:lstStyle/>
          <a:p>
            <a:pPr algn="l" rtl="0"/>
            <a:endParaRPr lang="zh-CN" altLang="en-US">
              <a:latin typeface="Calibri" pitchFamily="34" charset="0"/>
            </a:endParaRPr>
          </a:p>
        </p:txBody>
      </p:sp>
      <p:sp>
        <p:nvSpPr>
          <p:cNvPr id="16" name="AutoShape 3" descr="D8FCD644EF414d608FD23FABDBB2453F# #AutoShape 3"/>
          <p:cNvSpPr>
            <a:spLocks noChangeArrowheads="1"/>
          </p:cNvSpPr>
          <p:nvPr/>
        </p:nvSpPr>
        <p:spPr bwMode="auto">
          <a:xfrm>
            <a:off x="866775" y="1887856"/>
            <a:ext cx="7315200" cy="2853690"/>
          </a:xfrm>
          <a:prstGeom prst="rect">
            <a:avLst/>
          </a:prstGeom>
          <a:solidFill>
            <a:schemeClr val="accent1">
              <a:lumMod val="40000"/>
              <a:lumOff val="60000"/>
              <a:alpha val="80000"/>
            </a:schemeClr>
          </a:solidFill>
          <a:ln w="12700">
            <a:solidFill>
              <a:schemeClr val="bg1"/>
            </a:solidFill>
            <a:miter lim="800000"/>
            <a:headEnd/>
            <a:tailEnd/>
          </a:ln>
        </p:spPr>
        <p:txBody>
          <a:bodyPr wrap="none" lIns="91430" tIns="45715" rIns="91430" bIns="45715" anchor="ctr"/>
          <a:lstStyle/>
          <a:p>
            <a:pPr rtl="1" eaLnBrk="0"/>
            <a:r>
              <a:rPr lang="ar-EG" altLang="zh-CN" sz="5000" b="1" dirty="0">
                <a:solidFill>
                  <a:srgbClr val="002060"/>
                </a:solidFill>
                <a:ea typeface="Microsoft YaHei" pitchFamily="34" charset="-122"/>
              </a:rPr>
              <a:t>مفهوم الصراع وطبيعته</a:t>
            </a:r>
            <a:endParaRPr lang="ar-EG" altLang="zh-CN" sz="4400" b="1" dirty="0">
              <a:solidFill>
                <a:srgbClr val="002060"/>
              </a:solidFill>
              <a:ea typeface="Microsoft YaHei" pitchFamily="34" charset="-122"/>
            </a:endParaRPr>
          </a:p>
        </p:txBody>
      </p:sp>
      <p:sp>
        <p:nvSpPr>
          <p:cNvPr id="20" name="Rectangle 13" descr="FD1DDF730CE4456e89755B07FE1653D0# #Rectangle 13"/>
          <p:cNvSpPr>
            <a:spLocks noChangeArrowheads="1"/>
          </p:cNvSpPr>
          <p:nvPr/>
        </p:nvSpPr>
        <p:spPr bwMode="auto">
          <a:xfrm>
            <a:off x="1033465" y="2318384"/>
            <a:ext cx="6981825"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pPr algn="l" rtl="0"/>
            <a:endParaRPr lang="zh-CN" altLang="en-US">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220074228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Top)">
                                      <p:cBhvr>
                                        <p:cTn id="7" dur="500"/>
                                        <p:tgtEl>
                                          <p:spTgt spid="16"/>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lide(fromBottom)">
                                      <p:cBhvr>
                                        <p:cTn id="10" dur="500"/>
                                        <p:tgtEl>
                                          <p:spTgt spid="14"/>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slide(fromBottom)">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16" grpId="0" animBg="1" autoUpdateAnimBg="0"/>
      <p:bldP spid="20" grpId="0"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27984" y="479573"/>
            <a:ext cx="4572000" cy="5262979"/>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ar-EG" dirty="0">
                <a:solidFill>
                  <a:srgbClr val="002060"/>
                </a:solidFill>
              </a:rPr>
              <a:t>الصراع التنظيمي هو أحد الأشكال الرئيسية للتفاعل ويمكن أيضاً تعريف الصراع بأنه إرباك أو تعطيل للعمل ولوسائل اتخاذ القرارات بشكل يؤدي إلى صعوبة المفاضلة والاختيار بين البدائل ، وحيث أشار معظم الكتاب إلى أن وجود الصراع عند مستوى معين يعتبر حافز ويعتبر أيضاً أحد مصادر القوة لرفع الأداء الوظيفي للأفراد والجماعات ولكن وصول الصراع إلى مستوى عالي يترتب عليه آثار سلبية أكثر منها إيجابية .</a:t>
            </a:r>
          </a:p>
        </p:txBody>
      </p:sp>
      <p:pic>
        <p:nvPicPr>
          <p:cNvPr id="2" name="Picture 1"/>
          <p:cNvPicPr>
            <a:picLocks noChangeAspect="1"/>
          </p:cNvPicPr>
          <p:nvPr/>
        </p:nvPicPr>
        <p:blipFill>
          <a:blip r:embed="rId3"/>
          <a:stretch>
            <a:fillRect/>
          </a:stretch>
        </p:blipFill>
        <p:spPr>
          <a:xfrm>
            <a:off x="467544" y="836712"/>
            <a:ext cx="3619500" cy="4752528"/>
          </a:xfrm>
          <a:prstGeom prst="rect">
            <a:avLst/>
          </a:prstGeom>
        </p:spPr>
      </p:pic>
    </p:spTree>
    <p:extLst>
      <p:ext uri="{BB962C8B-B14F-4D97-AF65-F5344CB8AC3E}">
        <p14:creationId xmlns:p14="http://schemas.microsoft.com/office/powerpoint/2010/main" val="163868860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4"/>
          <p:cNvSpPr txBox="1">
            <a:spLocks noChangeArrowheads="1"/>
          </p:cNvSpPr>
          <p:nvPr/>
        </p:nvSpPr>
        <p:spPr bwMode="auto">
          <a:xfrm>
            <a:off x="653762" y="131402"/>
            <a:ext cx="7935840" cy="682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rtl="1" eaLnBrk="1">
              <a:lnSpc>
                <a:spcPct val="118000"/>
              </a:lnSpc>
            </a:pPr>
            <a:r>
              <a:rPr lang="ar-EG" sz="3628" b="1" dirty="0">
                <a:solidFill>
                  <a:srgbClr val="002060"/>
                </a:solidFill>
                <a:latin typeface="Arial Black" pitchFamily="34" charset="0"/>
              </a:rPr>
              <a:t>مراحل تطور الصراع </a:t>
            </a:r>
          </a:p>
        </p:txBody>
      </p:sp>
      <p:sp>
        <p:nvSpPr>
          <p:cNvPr id="38" name="AutoShape 1"/>
          <p:cNvSpPr>
            <a:spLocks noChangeArrowheads="1"/>
          </p:cNvSpPr>
          <p:nvPr/>
        </p:nvSpPr>
        <p:spPr bwMode="auto">
          <a:xfrm>
            <a:off x="1349820" y="2105641"/>
            <a:ext cx="5832000" cy="815040"/>
          </a:xfrm>
          <a:prstGeom prst="roundRect">
            <a:avLst>
              <a:gd name="adj" fmla="val 11741"/>
            </a:avLst>
          </a:prstGeom>
          <a:solidFill>
            <a:srgbClr val="4D357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nchor="ctr"/>
          <a:lstStyle/>
          <a:p>
            <a:pPr rtl="1">
              <a:tabLst>
                <a:tab pos="656650" algn="l"/>
                <a:tab pos="1313299" algn="l"/>
                <a:tab pos="1969949" algn="l"/>
                <a:tab pos="2626599" algn="l"/>
                <a:tab pos="3283248" algn="l"/>
                <a:tab pos="3939898" algn="l"/>
                <a:tab pos="4596548" algn="l"/>
                <a:tab pos="5253198" algn="l"/>
              </a:tabLst>
            </a:pPr>
            <a:r>
              <a:rPr lang="ar-EG" b="1" dirty="0">
                <a:solidFill>
                  <a:srgbClr val="FFFFFF"/>
                </a:solidFill>
              </a:rPr>
              <a:t>أولاً : المرحلة التقليدية </a:t>
            </a:r>
            <a:endParaRPr lang="en-US" b="1" dirty="0">
              <a:solidFill>
                <a:srgbClr val="FFFFFF"/>
              </a:solidFill>
            </a:endParaRPr>
          </a:p>
        </p:txBody>
      </p:sp>
      <p:sp>
        <p:nvSpPr>
          <p:cNvPr id="39" name="AutoShape 2"/>
          <p:cNvSpPr>
            <a:spLocks noChangeArrowheads="1"/>
          </p:cNvSpPr>
          <p:nvPr/>
        </p:nvSpPr>
        <p:spPr bwMode="auto">
          <a:xfrm>
            <a:off x="1349820" y="3309482"/>
            <a:ext cx="5834880" cy="797760"/>
          </a:xfrm>
          <a:prstGeom prst="roundRect">
            <a:avLst>
              <a:gd name="adj" fmla="val 11741"/>
            </a:avLst>
          </a:prstGeom>
          <a:solidFill>
            <a:srgbClr val="984B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rtl="1">
              <a:tabLst>
                <a:tab pos="656650" algn="l"/>
                <a:tab pos="1313299" algn="l"/>
                <a:tab pos="1969949" algn="l"/>
                <a:tab pos="2626599" algn="l"/>
                <a:tab pos="3283248" algn="l"/>
                <a:tab pos="3939898" algn="l"/>
                <a:tab pos="4596548" algn="l"/>
                <a:tab pos="5253198" algn="l"/>
              </a:tabLst>
            </a:pPr>
            <a:r>
              <a:rPr lang="ar-EG" b="1" dirty="0">
                <a:solidFill>
                  <a:srgbClr val="FFFFFF"/>
                </a:solidFill>
              </a:rPr>
              <a:t>ثانياً : مرحلة الفكر السلوكي </a:t>
            </a:r>
            <a:endParaRPr lang="en-US" b="1" dirty="0">
              <a:solidFill>
                <a:srgbClr val="FFFFFF"/>
              </a:solidFill>
            </a:endParaRPr>
          </a:p>
        </p:txBody>
      </p:sp>
      <p:sp>
        <p:nvSpPr>
          <p:cNvPr id="40" name="AutoShape 3"/>
          <p:cNvSpPr>
            <a:spLocks noChangeArrowheads="1"/>
          </p:cNvSpPr>
          <p:nvPr/>
        </p:nvSpPr>
        <p:spPr bwMode="auto">
          <a:xfrm>
            <a:off x="1349820" y="4532042"/>
            <a:ext cx="5834880" cy="819360"/>
          </a:xfrm>
          <a:prstGeom prst="roundRect">
            <a:avLst>
              <a:gd name="adj" fmla="val 11741"/>
            </a:avLst>
          </a:prstGeom>
          <a:solidFill>
            <a:srgbClr val="97979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rtl="1">
              <a:tabLst>
                <a:tab pos="656650" algn="l"/>
                <a:tab pos="1313299" algn="l"/>
                <a:tab pos="1969949" algn="l"/>
                <a:tab pos="2626599" algn="l"/>
                <a:tab pos="3283248" algn="l"/>
                <a:tab pos="3939898" algn="l"/>
                <a:tab pos="4596548" algn="l"/>
                <a:tab pos="5253198" algn="l"/>
              </a:tabLst>
            </a:pPr>
            <a:r>
              <a:rPr lang="ar-EG" b="1" dirty="0">
                <a:solidFill>
                  <a:srgbClr val="FFFFFF"/>
                </a:solidFill>
              </a:rPr>
              <a:t>ثالثاً : المدرسة التفاعلية </a:t>
            </a:r>
            <a:endParaRPr lang="en-US" b="1" dirty="0">
              <a:solidFill>
                <a:srgbClr val="FFFFFF"/>
              </a:solidFill>
            </a:endParaRPr>
          </a:p>
        </p:txBody>
      </p:sp>
      <p:sp>
        <p:nvSpPr>
          <p:cNvPr id="41" name="AutoShape 5"/>
          <p:cNvSpPr>
            <a:spLocks noChangeArrowheads="1"/>
          </p:cNvSpPr>
          <p:nvPr/>
        </p:nvSpPr>
        <p:spPr bwMode="auto">
          <a:xfrm>
            <a:off x="7724048" y="2099882"/>
            <a:ext cx="832320" cy="787680"/>
          </a:xfrm>
          <a:prstGeom prst="roundRect">
            <a:avLst>
              <a:gd name="adj" fmla="val 16667"/>
            </a:avLst>
          </a:prstGeom>
          <a:solidFill>
            <a:srgbClr val="4D357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nchor="ctr"/>
          <a:lstStyle/>
          <a:p>
            <a:pPr>
              <a:lnSpc>
                <a:spcPct val="118000"/>
              </a:lnSpc>
              <a:tabLst>
                <a:tab pos="656650" algn="l"/>
              </a:tabLst>
            </a:pPr>
            <a:r>
              <a:rPr lang="en-US" sz="1996">
                <a:solidFill>
                  <a:srgbClr val="FFFFFF"/>
                </a:solidFill>
                <a:latin typeface="Arial Black" pitchFamily="34" charset="0"/>
              </a:rPr>
              <a:t>1</a:t>
            </a:r>
          </a:p>
        </p:txBody>
      </p:sp>
      <p:sp>
        <p:nvSpPr>
          <p:cNvPr id="42" name="AutoShape 6"/>
          <p:cNvSpPr>
            <a:spLocks noChangeArrowheads="1"/>
          </p:cNvSpPr>
          <p:nvPr/>
        </p:nvSpPr>
        <p:spPr bwMode="auto">
          <a:xfrm>
            <a:off x="7724048" y="3321000"/>
            <a:ext cx="832320" cy="800640"/>
          </a:xfrm>
          <a:prstGeom prst="roundRect">
            <a:avLst>
              <a:gd name="adj" fmla="val 16667"/>
            </a:avLst>
          </a:prstGeom>
          <a:solidFill>
            <a:srgbClr val="984B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a:lnSpc>
                <a:spcPct val="118000"/>
              </a:lnSpc>
              <a:tabLst>
                <a:tab pos="656650" algn="l"/>
              </a:tabLst>
            </a:pPr>
            <a:r>
              <a:rPr lang="en-US" sz="1996">
                <a:solidFill>
                  <a:srgbClr val="FFFFFF"/>
                </a:solidFill>
                <a:latin typeface="Arial Black" pitchFamily="34" charset="0"/>
              </a:rPr>
              <a:t>2</a:t>
            </a:r>
          </a:p>
        </p:txBody>
      </p:sp>
      <p:sp>
        <p:nvSpPr>
          <p:cNvPr id="43" name="AutoShape 7"/>
          <p:cNvSpPr>
            <a:spLocks noChangeArrowheads="1"/>
          </p:cNvSpPr>
          <p:nvPr/>
        </p:nvSpPr>
        <p:spPr bwMode="auto">
          <a:xfrm>
            <a:off x="7724048" y="4546441"/>
            <a:ext cx="832320" cy="822240"/>
          </a:xfrm>
          <a:prstGeom prst="roundRect">
            <a:avLst>
              <a:gd name="adj" fmla="val 16667"/>
            </a:avLst>
          </a:prstGeom>
          <a:solidFill>
            <a:srgbClr val="97979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a:lnSpc>
                <a:spcPct val="118000"/>
              </a:lnSpc>
              <a:tabLst>
                <a:tab pos="656650" algn="l"/>
              </a:tabLst>
            </a:pPr>
            <a:r>
              <a:rPr lang="en-US" sz="1996">
                <a:solidFill>
                  <a:srgbClr val="FFFFFF"/>
                </a:solidFill>
                <a:latin typeface="Arial Black" pitchFamily="34" charset="0"/>
              </a:rPr>
              <a:t>3</a:t>
            </a:r>
          </a:p>
        </p:txBody>
      </p:sp>
    </p:spTree>
    <p:extLst>
      <p:ext uri="{BB962C8B-B14F-4D97-AF65-F5344CB8AC3E}">
        <p14:creationId xmlns:p14="http://schemas.microsoft.com/office/powerpoint/2010/main" val="232131422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arn(inVertical)">
                                      <p:cBhvr>
                                        <p:cTn id="1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4716016" y="304800"/>
            <a:ext cx="4199384" cy="838200"/>
          </a:xfrm>
          <a:prstGeom prst="foldedCorner">
            <a:avLst/>
          </a:prstGeom>
        </p:spPr>
        <p:style>
          <a:lnRef idx="1">
            <a:schemeClr val="accent2"/>
          </a:lnRef>
          <a:fillRef idx="2">
            <a:schemeClr val="accent2"/>
          </a:fillRef>
          <a:effectRef idx="1">
            <a:schemeClr val="accent2"/>
          </a:effectRef>
          <a:fontRef idx="minor">
            <a:schemeClr val="dk1"/>
          </a:fontRef>
        </p:style>
        <p:txBody>
          <a:bodyPr rtlCol="1" anchor="ctr"/>
          <a:lstStyle/>
          <a:p>
            <a:pPr rtl="1"/>
            <a:r>
              <a:rPr lang="ar-EG" sz="3200" b="1" dirty="0">
                <a:solidFill>
                  <a:srgbClr val="002060"/>
                </a:solidFill>
              </a:rPr>
              <a:t>مستويات الصراع التنظيمي </a:t>
            </a:r>
          </a:p>
        </p:txBody>
      </p:sp>
      <p:sp>
        <p:nvSpPr>
          <p:cNvPr id="39" name="Rectangle 13" descr="FD1DDF730CE4456e89755B07FE1653D0# #Rectangle 13"/>
          <p:cNvSpPr>
            <a:spLocks noChangeArrowheads="1"/>
          </p:cNvSpPr>
          <p:nvPr/>
        </p:nvSpPr>
        <p:spPr bwMode="auto">
          <a:xfrm>
            <a:off x="4867841" y="1889075"/>
            <a:ext cx="319507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endParaRPr lang="zh-CN" altLang="en-US" sz="1600">
              <a:solidFill>
                <a:srgbClr val="FFFFFF"/>
              </a:solidFill>
              <a:latin typeface="Microsoft YaHei" pitchFamily="34" charset="-122"/>
              <a:ea typeface="Microsoft YaHei" pitchFamily="34" charset="-122"/>
            </a:endParaRPr>
          </a:p>
        </p:txBody>
      </p:sp>
      <p:grpSp>
        <p:nvGrpSpPr>
          <p:cNvPr id="40" name="Group 2"/>
          <p:cNvGrpSpPr>
            <a:grpSpLocks/>
          </p:cNvGrpSpPr>
          <p:nvPr/>
        </p:nvGrpSpPr>
        <p:grpSpPr bwMode="auto">
          <a:xfrm>
            <a:off x="4932040" y="1788840"/>
            <a:ext cx="3888432" cy="546777"/>
            <a:chOff x="0" y="0"/>
            <a:chExt cx="6561756" cy="546060"/>
          </a:xfrm>
        </p:grpSpPr>
        <p:sp>
          <p:nvSpPr>
            <p:cNvPr id="41" name="AutoShape 3"/>
            <p:cNvSpPr>
              <a:spLocks noChangeArrowheads="1"/>
            </p:cNvSpPr>
            <p:nvPr/>
          </p:nvSpPr>
          <p:spPr bwMode="auto">
            <a:xfrm>
              <a:off x="0" y="192074"/>
              <a:ext cx="6561756" cy="353986"/>
            </a:xfrm>
            <a:prstGeom prst="rect">
              <a:avLst/>
            </a:prstGeom>
            <a:gradFill rotWithShape="1">
              <a:gsLst>
                <a:gs pos="0">
                  <a:srgbClr val="FF0174">
                    <a:tint val="50000"/>
                    <a:satMod val="300000"/>
                  </a:srgbClr>
                </a:gs>
                <a:gs pos="35000">
                  <a:srgbClr val="FF0174">
                    <a:tint val="37000"/>
                    <a:satMod val="300000"/>
                  </a:srgbClr>
                </a:gs>
                <a:gs pos="100000">
                  <a:srgbClr val="FF0174">
                    <a:tint val="15000"/>
                    <a:satMod val="350000"/>
                  </a:srgbClr>
                </a:gs>
              </a:gsLst>
              <a:lin ang="16200000" scaled="1"/>
            </a:gradFill>
            <a:ln w="9525" cap="flat" cmpd="sng" algn="ctr">
              <a:solidFill>
                <a:srgbClr val="FF0174">
                  <a:shade val="95000"/>
                  <a:satMod val="105000"/>
                </a:srgbClr>
              </a:solidFill>
              <a:prstDash val="solid"/>
              <a:headEnd/>
              <a:tailEnd/>
            </a:ln>
            <a:effectLst>
              <a:outerShdw blurRad="40000" dist="20000" dir="5400000" rotWithShape="0">
                <a:srgbClr val="000000">
                  <a:alpha val="38000"/>
                </a:srgbClr>
              </a:outerShdw>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800" b="0" i="0" u="none" strike="noStrike" kern="0" cap="none" spc="0" normalizeH="0" baseline="0" noProof="0" smtClean="0">
                <a:ln>
                  <a:noFill/>
                </a:ln>
                <a:solidFill>
                  <a:srgbClr val="808080"/>
                </a:solidFill>
                <a:effectLst/>
                <a:uLnTx/>
                <a:uFillTx/>
                <a:latin typeface="Microsoft Sans Serif"/>
              </a:endParaRPr>
            </a:p>
          </p:txBody>
        </p:sp>
        <p:sp>
          <p:nvSpPr>
            <p:cNvPr id="42" name="AutoShape 3"/>
            <p:cNvSpPr>
              <a:spLocks noChangeArrowheads="1"/>
            </p:cNvSpPr>
            <p:nvPr/>
          </p:nvSpPr>
          <p:spPr bwMode="auto">
            <a:xfrm>
              <a:off x="64331" y="0"/>
              <a:ext cx="6433094" cy="482482"/>
            </a:xfrm>
            <a:prstGeom prst="rect">
              <a:avLst/>
            </a:prstGeom>
            <a:solidFill>
              <a:srgbClr val="FF0174">
                <a:alpha val="70000"/>
              </a:srgbClr>
            </a:solidFill>
            <a:ln w="38100" cap="flat" cmpd="sng" algn="ctr">
              <a:solidFill>
                <a:srgbClr val="FFFFFF"/>
              </a:solidFill>
              <a:prstDash val="solid"/>
              <a:headEnd/>
              <a:tailEnd/>
            </a:ln>
            <a:effectLst>
              <a:outerShdw blurRad="40000" dist="20000" dir="5400000" rotWithShape="0">
                <a:srgbClr val="000000">
                  <a:alpha val="38000"/>
                </a:srgbClr>
              </a:outerShdw>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2000" b="0" i="0" u="none" strike="noStrike" kern="0" cap="none" spc="0" normalizeH="0" baseline="0" noProof="0" smtClean="0">
                <a:ln>
                  <a:noFill/>
                </a:ln>
                <a:solidFill>
                  <a:srgbClr val="808080"/>
                </a:solidFill>
                <a:effectLst/>
                <a:uLnTx/>
                <a:uFillTx/>
                <a:latin typeface="Microsoft Sans Serif"/>
                <a:ea typeface="Microsoft YaHei" pitchFamily="34" charset="-122"/>
              </a:endParaRPr>
            </a:p>
          </p:txBody>
        </p:sp>
        <p:sp>
          <p:nvSpPr>
            <p:cNvPr id="43" name="Rectangle 13"/>
            <p:cNvSpPr>
              <a:spLocks noChangeArrowheads="1"/>
            </p:cNvSpPr>
            <p:nvPr/>
          </p:nvSpPr>
          <p:spPr bwMode="auto">
            <a:xfrm>
              <a:off x="64331" y="42335"/>
              <a:ext cx="6433094" cy="46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rtl="1"/>
              <a:r>
                <a:rPr lang="ar-EG" altLang="zh-CN" sz="2400" b="1" kern="0" dirty="0">
                  <a:solidFill>
                    <a:srgbClr val="FFFFFF"/>
                  </a:solidFill>
                </a:rPr>
                <a:t>على المستوى الفردي </a:t>
              </a:r>
              <a:endParaRPr kumimoji="0" lang="ar-EG" altLang="zh-CN" sz="2400" b="1" i="0" u="none" strike="noStrike" kern="0" cap="none" spc="0" normalizeH="0" baseline="0" noProof="0" dirty="0" smtClean="0">
                <a:ln>
                  <a:noFill/>
                </a:ln>
                <a:solidFill>
                  <a:srgbClr val="FFFFFF"/>
                </a:solidFill>
                <a:effectLst/>
                <a:uLnTx/>
                <a:uFillTx/>
                <a:latin typeface="Arial" charset="0"/>
              </a:endParaRPr>
            </a:p>
          </p:txBody>
        </p:sp>
      </p:grpSp>
      <p:sp>
        <p:nvSpPr>
          <p:cNvPr id="44" name="Rectangle 13" descr="FD1DDF730CE4456e89755B07FE1653D0# #Rectangle 13"/>
          <p:cNvSpPr>
            <a:spLocks noChangeArrowheads="1"/>
          </p:cNvSpPr>
          <p:nvPr/>
        </p:nvSpPr>
        <p:spPr bwMode="auto">
          <a:xfrm>
            <a:off x="107504" y="1889075"/>
            <a:ext cx="319507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endParaRPr lang="zh-CN" altLang="en-US" sz="1600">
              <a:solidFill>
                <a:srgbClr val="FFFFFF"/>
              </a:solidFill>
              <a:latin typeface="Microsoft YaHei" pitchFamily="34" charset="-122"/>
              <a:ea typeface="Microsoft YaHei" pitchFamily="34" charset="-122"/>
            </a:endParaRPr>
          </a:p>
        </p:txBody>
      </p:sp>
      <p:grpSp>
        <p:nvGrpSpPr>
          <p:cNvPr id="45" name="Group 2"/>
          <p:cNvGrpSpPr>
            <a:grpSpLocks/>
          </p:cNvGrpSpPr>
          <p:nvPr/>
        </p:nvGrpSpPr>
        <p:grpSpPr bwMode="auto">
          <a:xfrm>
            <a:off x="171703" y="1788840"/>
            <a:ext cx="3888432" cy="546777"/>
            <a:chOff x="0" y="0"/>
            <a:chExt cx="6561756" cy="546060"/>
          </a:xfrm>
        </p:grpSpPr>
        <p:sp>
          <p:nvSpPr>
            <p:cNvPr id="46" name="AutoShape 3"/>
            <p:cNvSpPr>
              <a:spLocks noChangeArrowheads="1"/>
            </p:cNvSpPr>
            <p:nvPr/>
          </p:nvSpPr>
          <p:spPr bwMode="auto">
            <a:xfrm>
              <a:off x="0" y="192074"/>
              <a:ext cx="6561756" cy="353986"/>
            </a:xfrm>
            <a:prstGeom prst="rect">
              <a:avLst/>
            </a:prstGeom>
            <a:gradFill rotWithShape="1">
              <a:gsLst>
                <a:gs pos="0">
                  <a:srgbClr val="FF0174">
                    <a:tint val="50000"/>
                    <a:satMod val="300000"/>
                  </a:srgbClr>
                </a:gs>
                <a:gs pos="35000">
                  <a:srgbClr val="FF0174">
                    <a:tint val="37000"/>
                    <a:satMod val="300000"/>
                  </a:srgbClr>
                </a:gs>
                <a:gs pos="100000">
                  <a:srgbClr val="FF0174">
                    <a:tint val="15000"/>
                    <a:satMod val="350000"/>
                  </a:srgbClr>
                </a:gs>
              </a:gsLst>
              <a:lin ang="16200000" scaled="1"/>
            </a:gradFill>
            <a:ln w="9525" cap="flat" cmpd="sng" algn="ctr">
              <a:solidFill>
                <a:srgbClr val="FF0174">
                  <a:shade val="95000"/>
                  <a:satMod val="105000"/>
                </a:srgbClr>
              </a:solidFill>
              <a:prstDash val="solid"/>
              <a:headEnd/>
              <a:tailEnd/>
            </a:ln>
            <a:effectLst>
              <a:outerShdw blurRad="40000" dist="20000" dir="5400000" rotWithShape="0">
                <a:srgbClr val="000000">
                  <a:alpha val="38000"/>
                </a:srgbClr>
              </a:outerShdw>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800" b="0" i="0" u="none" strike="noStrike" kern="0" cap="none" spc="0" normalizeH="0" baseline="0" noProof="0" smtClean="0">
                <a:ln>
                  <a:noFill/>
                </a:ln>
                <a:solidFill>
                  <a:srgbClr val="808080"/>
                </a:solidFill>
                <a:effectLst/>
                <a:uLnTx/>
                <a:uFillTx/>
                <a:latin typeface="Microsoft Sans Serif"/>
              </a:endParaRPr>
            </a:p>
          </p:txBody>
        </p:sp>
        <p:sp>
          <p:nvSpPr>
            <p:cNvPr id="47" name="AutoShape 3"/>
            <p:cNvSpPr>
              <a:spLocks noChangeArrowheads="1"/>
            </p:cNvSpPr>
            <p:nvPr/>
          </p:nvSpPr>
          <p:spPr bwMode="auto">
            <a:xfrm>
              <a:off x="64331" y="0"/>
              <a:ext cx="6433094" cy="482482"/>
            </a:xfrm>
            <a:prstGeom prst="rect">
              <a:avLst/>
            </a:prstGeom>
            <a:solidFill>
              <a:srgbClr val="FF0174">
                <a:alpha val="70000"/>
              </a:srgbClr>
            </a:solidFill>
            <a:ln w="38100" cap="flat" cmpd="sng" algn="ctr">
              <a:solidFill>
                <a:srgbClr val="FFFFFF"/>
              </a:solidFill>
              <a:prstDash val="solid"/>
              <a:headEnd/>
              <a:tailEnd/>
            </a:ln>
            <a:effectLst>
              <a:outerShdw blurRad="40000" dist="20000" dir="5400000" rotWithShape="0">
                <a:srgbClr val="000000">
                  <a:alpha val="38000"/>
                </a:srgbClr>
              </a:outerShdw>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2000" b="0" i="0" u="none" strike="noStrike" kern="0" cap="none" spc="0" normalizeH="0" baseline="0" noProof="0" smtClean="0">
                <a:ln>
                  <a:noFill/>
                </a:ln>
                <a:solidFill>
                  <a:srgbClr val="808080"/>
                </a:solidFill>
                <a:effectLst/>
                <a:uLnTx/>
                <a:uFillTx/>
                <a:latin typeface="Microsoft Sans Serif"/>
                <a:ea typeface="Microsoft YaHei" pitchFamily="34" charset="-122"/>
              </a:endParaRPr>
            </a:p>
          </p:txBody>
        </p:sp>
        <p:sp>
          <p:nvSpPr>
            <p:cNvPr id="48" name="Rectangle 13"/>
            <p:cNvSpPr>
              <a:spLocks noChangeArrowheads="1"/>
            </p:cNvSpPr>
            <p:nvPr/>
          </p:nvSpPr>
          <p:spPr bwMode="auto">
            <a:xfrm>
              <a:off x="64331" y="42335"/>
              <a:ext cx="6433094" cy="46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rtl="1"/>
              <a:r>
                <a:rPr lang="ar-EG" altLang="zh-CN" sz="2400" b="1" kern="0" dirty="0">
                  <a:solidFill>
                    <a:srgbClr val="FFFFFF"/>
                  </a:solidFill>
                </a:rPr>
                <a:t>على المستوى الجماعي </a:t>
              </a:r>
              <a:endParaRPr kumimoji="0" lang="ar-EG" altLang="zh-CN" sz="2400" b="1" i="0" u="none" strike="noStrike" kern="0" cap="none" spc="0" normalizeH="0" baseline="0" noProof="0" dirty="0" smtClean="0">
                <a:ln>
                  <a:noFill/>
                </a:ln>
                <a:solidFill>
                  <a:srgbClr val="FFFFFF"/>
                </a:solidFill>
                <a:effectLst/>
                <a:uLnTx/>
                <a:uFillTx/>
                <a:latin typeface="Arial" charset="0"/>
              </a:endParaRPr>
            </a:p>
          </p:txBody>
        </p:sp>
      </p:grpSp>
      <p:sp>
        <p:nvSpPr>
          <p:cNvPr id="49" name="Round Diagonal Corner Rectangle 48"/>
          <p:cNvSpPr/>
          <p:nvPr/>
        </p:nvSpPr>
        <p:spPr bwMode="auto">
          <a:xfrm>
            <a:off x="5148064" y="2436912"/>
            <a:ext cx="3346254" cy="2592288"/>
          </a:xfrm>
          <a:prstGeom prst="round2DiagRect">
            <a:avLst/>
          </a:prstGeom>
          <a:solidFill>
            <a:srgbClr val="FFFFFF"/>
          </a:solidFill>
          <a:ln w="25400" cap="flat" cmpd="sng" algn="ctr">
            <a:solidFill>
              <a:srgbClr val="FF0174"/>
            </a:solidFill>
            <a:prstDash val="solid"/>
          </a:ln>
          <a:effectLst/>
          <a:extLst/>
        </p:spPr>
        <p:txBody>
          <a:bodyPr vert="horz" wrap="none" lIns="91440" tIns="45720" rIns="91440" bIns="45720" numCol="1" rtlCol="1"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ar-EG" sz="2800" b="0" i="0" u="none" strike="noStrike" kern="0" cap="none" spc="0" normalizeH="0" baseline="0" noProof="0" dirty="0" smtClean="0">
              <a:ln>
                <a:noFill/>
              </a:ln>
              <a:solidFill>
                <a:srgbClr val="808080"/>
              </a:solidFill>
              <a:effectLst/>
              <a:uLnTx/>
              <a:uFillTx/>
              <a:latin typeface="Arial" charset="0"/>
            </a:endParaRPr>
          </a:p>
        </p:txBody>
      </p:sp>
      <p:sp>
        <p:nvSpPr>
          <p:cNvPr id="50" name="TextBox 49"/>
          <p:cNvSpPr txBox="1"/>
          <p:nvPr/>
        </p:nvSpPr>
        <p:spPr>
          <a:xfrm>
            <a:off x="5148064" y="3277433"/>
            <a:ext cx="3346254" cy="1015663"/>
          </a:xfrm>
          <a:prstGeom prst="rect">
            <a:avLst/>
          </a:prstGeom>
          <a:noFill/>
        </p:spPr>
        <p:txBody>
          <a:bodyPr wrap="square" rtlCol="1">
            <a:spAutoFit/>
          </a:bodyPr>
          <a:lstStyle/>
          <a:p>
            <a:pPr rtl="1"/>
            <a:r>
              <a:rPr lang="ar-SA" sz="2000" b="1" dirty="0">
                <a:solidFill>
                  <a:srgbClr val="880B3C"/>
                </a:solidFill>
              </a:rPr>
              <a:t>يتكون عندما لا يستطيع فردان أو أكثر التوصل إلى اتفاق حول هدف أو موضوع </a:t>
            </a:r>
            <a:r>
              <a:rPr lang="ar-SA" sz="2000" b="1" dirty="0" smtClean="0">
                <a:solidFill>
                  <a:srgbClr val="880B3C"/>
                </a:solidFill>
              </a:rPr>
              <a:t>ما</a:t>
            </a:r>
            <a:endParaRPr lang="ar-EG" sz="2000" dirty="0">
              <a:solidFill>
                <a:srgbClr val="880B3C"/>
              </a:solidFill>
              <a:latin typeface="Arial" charset="0"/>
            </a:endParaRPr>
          </a:p>
        </p:txBody>
      </p:sp>
      <p:sp>
        <p:nvSpPr>
          <p:cNvPr id="51" name="Round Diagonal Corner Rectangle 50"/>
          <p:cNvSpPr/>
          <p:nvPr/>
        </p:nvSpPr>
        <p:spPr bwMode="auto">
          <a:xfrm>
            <a:off x="395536" y="2436912"/>
            <a:ext cx="3346254" cy="2592288"/>
          </a:xfrm>
          <a:prstGeom prst="round2DiagRect">
            <a:avLst/>
          </a:prstGeom>
          <a:solidFill>
            <a:srgbClr val="FFFFFF"/>
          </a:solidFill>
          <a:ln w="25400" cap="flat" cmpd="sng" algn="ctr">
            <a:solidFill>
              <a:srgbClr val="FF0174"/>
            </a:solidFill>
            <a:prstDash val="solid"/>
          </a:ln>
          <a:effectLst/>
          <a:extLst/>
        </p:spPr>
        <p:txBody>
          <a:bodyPr vert="horz" wrap="none" lIns="91440" tIns="45720" rIns="91440" bIns="45720" numCol="1" rtlCol="1"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ar-EG" sz="2800" b="0" i="0" u="none" strike="noStrike" kern="0" cap="none" spc="0" normalizeH="0" baseline="0" noProof="0" dirty="0" smtClean="0">
              <a:ln>
                <a:noFill/>
              </a:ln>
              <a:solidFill>
                <a:srgbClr val="808080"/>
              </a:solidFill>
              <a:effectLst/>
              <a:uLnTx/>
              <a:uFillTx/>
              <a:latin typeface="Arial" charset="0"/>
            </a:endParaRPr>
          </a:p>
        </p:txBody>
      </p:sp>
      <p:sp>
        <p:nvSpPr>
          <p:cNvPr id="52" name="TextBox 51"/>
          <p:cNvSpPr txBox="1"/>
          <p:nvPr/>
        </p:nvSpPr>
        <p:spPr>
          <a:xfrm>
            <a:off x="395536" y="3099137"/>
            <a:ext cx="3346254" cy="1323439"/>
          </a:xfrm>
          <a:prstGeom prst="rect">
            <a:avLst/>
          </a:prstGeom>
          <a:noFill/>
        </p:spPr>
        <p:txBody>
          <a:bodyPr wrap="square" rtlCol="1">
            <a:spAutoFit/>
          </a:bodyPr>
          <a:lstStyle/>
          <a:p>
            <a:pPr algn="justLow" rtl="1"/>
            <a:r>
              <a:rPr lang="ar-SA" sz="2000" b="1" dirty="0">
                <a:solidFill>
                  <a:srgbClr val="880B3C"/>
                </a:solidFill>
              </a:rPr>
              <a:t>يحدث عندما يواجه الفرد موقفاً يتطلب منه اختيار بديل من عدة بدائل أو ترك البدائل الأخرى لعدم قدرته على </a:t>
            </a:r>
            <a:r>
              <a:rPr lang="ar-EG" sz="2000" b="1" dirty="0" smtClean="0">
                <a:solidFill>
                  <a:srgbClr val="880B3C"/>
                </a:solidFill>
              </a:rPr>
              <a:t> </a:t>
            </a:r>
            <a:br>
              <a:rPr lang="ar-EG" sz="2000" b="1" dirty="0" smtClean="0">
                <a:solidFill>
                  <a:srgbClr val="880B3C"/>
                </a:solidFill>
              </a:rPr>
            </a:br>
            <a:r>
              <a:rPr lang="ar-EG" sz="2000" b="1" dirty="0" smtClean="0">
                <a:solidFill>
                  <a:srgbClr val="880B3C"/>
                </a:solidFill>
              </a:rPr>
              <a:t>                  </a:t>
            </a:r>
            <a:r>
              <a:rPr lang="ar-SA" sz="2000" b="1" dirty="0" smtClean="0">
                <a:solidFill>
                  <a:srgbClr val="880B3C"/>
                </a:solidFill>
              </a:rPr>
              <a:t>تحقيقها </a:t>
            </a:r>
            <a:endParaRPr lang="ar-SA" sz="2000" b="1" dirty="0">
              <a:solidFill>
                <a:srgbClr val="880B3C"/>
              </a:solidFill>
              <a:latin typeface="Arial" charset="0"/>
            </a:endParaRPr>
          </a:p>
        </p:txBody>
      </p:sp>
    </p:spTree>
    <p:extLst>
      <p:ext uri="{BB962C8B-B14F-4D97-AF65-F5344CB8AC3E}">
        <p14:creationId xmlns:p14="http://schemas.microsoft.com/office/powerpoint/2010/main" val="1576423147"/>
      </p:ext>
    </p:extLst>
  </p:cSld>
  <p:clrMapOvr>
    <a:masterClrMapping/>
  </p:clrMapOvr>
  <mc:AlternateContent xmlns:mc="http://schemas.openxmlformats.org/markup-compatibility/2006" xmlns:p14="http://schemas.microsoft.com/office/powerpoint/2010/main">
    <mc:Choice Requires="p14">
      <p:transition spd="slow" p14:dur="1200">
        <p14:prism dir="r"/>
        <p:sndAc>
          <p:endSnd/>
        </p:sndAc>
      </p:transition>
    </mc:Choice>
    <mc:Fallback xmlns="">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000" fill="hold"/>
                                        <p:tgtEl>
                                          <p:spTgt spid="40"/>
                                        </p:tgtEl>
                                        <p:attrNameLst>
                                          <p:attrName>ppt_x</p:attrName>
                                        </p:attrNameLst>
                                      </p:cBhvr>
                                      <p:tavLst>
                                        <p:tav tm="0">
                                          <p:val>
                                            <p:strVal val="#ppt_x"/>
                                          </p:val>
                                        </p:tav>
                                        <p:tav tm="100000">
                                          <p:val>
                                            <p:strVal val="#ppt_x"/>
                                          </p:val>
                                        </p:tav>
                                      </p:tavLst>
                                    </p:anim>
                                    <p:anim calcmode="lin" valueType="num">
                                      <p:cBhvr additive="base">
                                        <p:cTn id="12" dur="1000" fill="hold"/>
                                        <p:tgtEl>
                                          <p:spTgt spid="40"/>
                                        </p:tgtEl>
                                        <p:attrNameLst>
                                          <p:attrName>ppt_y</p:attrName>
                                        </p:attrNameLst>
                                      </p:cBhvr>
                                      <p:tavLst>
                                        <p:tav tm="0">
                                          <p:val>
                                            <p:strVal val="1+#ppt_h/2"/>
                                          </p:val>
                                        </p:tav>
                                        <p:tav tm="100000">
                                          <p:val>
                                            <p:strVal val="#ppt_y"/>
                                          </p:val>
                                        </p:tav>
                                      </p:tavLst>
                                    </p:anim>
                                  </p:childTnLst>
                                </p:cTn>
                              </p:par>
                              <p:par>
                                <p:cTn id="13" presetID="21" presetClass="entr" presetSubtype="1"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heel(1)">
                                      <p:cBhvr>
                                        <p:cTn id="15" dur="2000"/>
                                        <p:tgtEl>
                                          <p:spTgt spid="49"/>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wheel(1)">
                                      <p:cBhvr>
                                        <p:cTn id="18" dur="2000"/>
                                        <p:tgtEl>
                                          <p:spTgt spid="50"/>
                                        </p:tgtEl>
                                      </p:cBhvr>
                                    </p:animEffect>
                                  </p:childTnLst>
                                </p:cTn>
                              </p:par>
                            </p:childTnLst>
                          </p:cTn>
                        </p:par>
                        <p:par>
                          <p:cTn id="19" fill="hold">
                            <p:stCondLst>
                              <p:cond delay="2000"/>
                            </p:stCondLst>
                            <p:childTnLst>
                              <p:par>
                                <p:cTn id="20" presetID="23" presetClass="entr" presetSubtype="16" fill="hold" nodeType="after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childTnLst>
                                </p:cTn>
                              </p:par>
                              <p:par>
                                <p:cTn id="24" presetID="2" presetClass="entr" presetSubtype="4"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additive="base">
                                        <p:cTn id="26" dur="1000" fill="hold"/>
                                        <p:tgtEl>
                                          <p:spTgt spid="45"/>
                                        </p:tgtEl>
                                        <p:attrNameLst>
                                          <p:attrName>ppt_x</p:attrName>
                                        </p:attrNameLst>
                                      </p:cBhvr>
                                      <p:tavLst>
                                        <p:tav tm="0">
                                          <p:val>
                                            <p:strVal val="#ppt_x"/>
                                          </p:val>
                                        </p:tav>
                                        <p:tav tm="100000">
                                          <p:val>
                                            <p:strVal val="#ppt_x"/>
                                          </p:val>
                                        </p:tav>
                                      </p:tavLst>
                                    </p:anim>
                                    <p:anim calcmode="lin" valueType="num">
                                      <p:cBhvr additive="base">
                                        <p:cTn id="27" dur="1000" fill="hold"/>
                                        <p:tgtEl>
                                          <p:spTgt spid="45"/>
                                        </p:tgtEl>
                                        <p:attrNameLst>
                                          <p:attrName>ppt_y</p:attrName>
                                        </p:attrNameLst>
                                      </p:cBhvr>
                                      <p:tavLst>
                                        <p:tav tm="0">
                                          <p:val>
                                            <p:strVal val="1+#ppt_h/2"/>
                                          </p:val>
                                        </p:tav>
                                        <p:tav tm="100000">
                                          <p:val>
                                            <p:strVal val="#ppt_y"/>
                                          </p:val>
                                        </p:tav>
                                      </p:tavLst>
                                    </p:anim>
                                  </p:childTnLst>
                                </p:cTn>
                              </p:par>
                              <p:par>
                                <p:cTn id="28" presetID="21" presetClass="entr" presetSubtype="1" fill="hold" grpId="0" nodeType="with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wheel(1)">
                                      <p:cBhvr>
                                        <p:cTn id="30" dur="2000"/>
                                        <p:tgtEl>
                                          <p:spTgt spid="51"/>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wheel(1)">
                                      <p:cBhvr>
                                        <p:cTn id="33"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p:bldP spid="51" grpId="0" animBg="1"/>
      <p:bldP spid="52"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4716016" y="304800"/>
            <a:ext cx="4199384" cy="838200"/>
          </a:xfrm>
          <a:prstGeom prst="foldedCorner">
            <a:avLst/>
          </a:prstGeom>
        </p:spPr>
        <p:style>
          <a:lnRef idx="1">
            <a:schemeClr val="accent2"/>
          </a:lnRef>
          <a:fillRef idx="2">
            <a:schemeClr val="accent2"/>
          </a:fillRef>
          <a:effectRef idx="1">
            <a:schemeClr val="accent2"/>
          </a:effectRef>
          <a:fontRef idx="minor">
            <a:schemeClr val="dk1"/>
          </a:fontRef>
        </p:style>
        <p:txBody>
          <a:bodyPr rtlCol="1" anchor="ctr"/>
          <a:lstStyle/>
          <a:p>
            <a:pPr rtl="1"/>
            <a:r>
              <a:rPr lang="ar-EG" sz="3200" b="1" dirty="0">
                <a:solidFill>
                  <a:srgbClr val="002060"/>
                </a:solidFill>
              </a:rPr>
              <a:t>مستويات الصراع التنظيمي </a:t>
            </a:r>
          </a:p>
        </p:txBody>
      </p:sp>
      <p:sp>
        <p:nvSpPr>
          <p:cNvPr id="39" name="Rectangle 13" descr="FD1DDF730CE4456e89755B07FE1653D0# #Rectangle 13"/>
          <p:cNvSpPr>
            <a:spLocks noChangeArrowheads="1"/>
          </p:cNvSpPr>
          <p:nvPr/>
        </p:nvSpPr>
        <p:spPr bwMode="auto">
          <a:xfrm>
            <a:off x="4867841" y="1889075"/>
            <a:ext cx="319507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endParaRPr lang="zh-CN" altLang="en-US" sz="1600">
              <a:solidFill>
                <a:srgbClr val="FFFFFF"/>
              </a:solidFill>
              <a:latin typeface="Microsoft YaHei" pitchFamily="34" charset="-122"/>
              <a:ea typeface="Microsoft YaHei" pitchFamily="34" charset="-122"/>
            </a:endParaRPr>
          </a:p>
        </p:txBody>
      </p:sp>
      <p:grpSp>
        <p:nvGrpSpPr>
          <p:cNvPr id="40" name="Group 2"/>
          <p:cNvGrpSpPr>
            <a:grpSpLocks/>
          </p:cNvGrpSpPr>
          <p:nvPr/>
        </p:nvGrpSpPr>
        <p:grpSpPr bwMode="auto">
          <a:xfrm>
            <a:off x="4932040" y="1788840"/>
            <a:ext cx="3888432" cy="546777"/>
            <a:chOff x="0" y="0"/>
            <a:chExt cx="6561756" cy="546060"/>
          </a:xfrm>
        </p:grpSpPr>
        <p:sp>
          <p:nvSpPr>
            <p:cNvPr id="41" name="AutoShape 3"/>
            <p:cNvSpPr>
              <a:spLocks noChangeArrowheads="1"/>
            </p:cNvSpPr>
            <p:nvPr/>
          </p:nvSpPr>
          <p:spPr bwMode="auto">
            <a:xfrm>
              <a:off x="0" y="192074"/>
              <a:ext cx="6561756" cy="353986"/>
            </a:xfrm>
            <a:prstGeom prst="rect">
              <a:avLst/>
            </a:prstGeom>
            <a:gradFill rotWithShape="1">
              <a:gsLst>
                <a:gs pos="0">
                  <a:srgbClr val="FF0174">
                    <a:tint val="50000"/>
                    <a:satMod val="300000"/>
                  </a:srgbClr>
                </a:gs>
                <a:gs pos="35000">
                  <a:srgbClr val="FF0174">
                    <a:tint val="37000"/>
                    <a:satMod val="300000"/>
                  </a:srgbClr>
                </a:gs>
                <a:gs pos="100000">
                  <a:srgbClr val="FF0174">
                    <a:tint val="15000"/>
                    <a:satMod val="350000"/>
                  </a:srgbClr>
                </a:gs>
              </a:gsLst>
              <a:lin ang="16200000" scaled="1"/>
            </a:gradFill>
            <a:ln w="9525" cap="flat" cmpd="sng" algn="ctr">
              <a:solidFill>
                <a:srgbClr val="FF0174">
                  <a:shade val="95000"/>
                  <a:satMod val="105000"/>
                </a:srgbClr>
              </a:solidFill>
              <a:prstDash val="solid"/>
              <a:headEnd/>
              <a:tailEnd/>
            </a:ln>
            <a:effectLst>
              <a:outerShdw blurRad="40000" dist="20000" dir="5400000" rotWithShape="0">
                <a:srgbClr val="000000">
                  <a:alpha val="38000"/>
                </a:srgbClr>
              </a:outerShdw>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800" b="0" i="0" u="none" strike="noStrike" kern="0" cap="none" spc="0" normalizeH="0" baseline="0" noProof="0" smtClean="0">
                <a:ln>
                  <a:noFill/>
                </a:ln>
                <a:solidFill>
                  <a:srgbClr val="808080"/>
                </a:solidFill>
                <a:effectLst/>
                <a:uLnTx/>
                <a:uFillTx/>
                <a:latin typeface="Microsoft Sans Serif"/>
              </a:endParaRPr>
            </a:p>
          </p:txBody>
        </p:sp>
        <p:sp>
          <p:nvSpPr>
            <p:cNvPr id="42" name="AutoShape 3"/>
            <p:cNvSpPr>
              <a:spLocks noChangeArrowheads="1"/>
            </p:cNvSpPr>
            <p:nvPr/>
          </p:nvSpPr>
          <p:spPr bwMode="auto">
            <a:xfrm>
              <a:off x="64331" y="0"/>
              <a:ext cx="6433094" cy="482482"/>
            </a:xfrm>
            <a:prstGeom prst="rect">
              <a:avLst/>
            </a:prstGeom>
            <a:solidFill>
              <a:srgbClr val="FF0174">
                <a:alpha val="70000"/>
              </a:srgbClr>
            </a:solidFill>
            <a:ln w="38100" cap="flat" cmpd="sng" algn="ctr">
              <a:solidFill>
                <a:srgbClr val="FFFFFF"/>
              </a:solidFill>
              <a:prstDash val="solid"/>
              <a:headEnd/>
              <a:tailEnd/>
            </a:ln>
            <a:effectLst>
              <a:outerShdw blurRad="40000" dist="20000" dir="5400000" rotWithShape="0">
                <a:srgbClr val="000000">
                  <a:alpha val="38000"/>
                </a:srgbClr>
              </a:outerShdw>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2000" b="0" i="0" u="none" strike="noStrike" kern="0" cap="none" spc="0" normalizeH="0" baseline="0" noProof="0" smtClean="0">
                <a:ln>
                  <a:noFill/>
                </a:ln>
                <a:solidFill>
                  <a:srgbClr val="808080"/>
                </a:solidFill>
                <a:effectLst/>
                <a:uLnTx/>
                <a:uFillTx/>
                <a:latin typeface="Microsoft Sans Serif"/>
                <a:ea typeface="Microsoft YaHei" pitchFamily="34" charset="-122"/>
              </a:endParaRPr>
            </a:p>
          </p:txBody>
        </p:sp>
        <p:sp>
          <p:nvSpPr>
            <p:cNvPr id="43" name="Rectangle 13"/>
            <p:cNvSpPr>
              <a:spLocks noChangeArrowheads="1"/>
            </p:cNvSpPr>
            <p:nvPr/>
          </p:nvSpPr>
          <p:spPr bwMode="auto">
            <a:xfrm>
              <a:off x="64331" y="42335"/>
              <a:ext cx="6433094" cy="46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rtl="1"/>
              <a:r>
                <a:rPr lang="ar-EG" altLang="zh-CN" sz="2400" b="1" kern="0" dirty="0">
                  <a:solidFill>
                    <a:srgbClr val="FFFFFF"/>
                  </a:solidFill>
                </a:rPr>
                <a:t>على المستوى التنظيمي </a:t>
              </a:r>
              <a:endParaRPr kumimoji="0" lang="ar-EG" altLang="zh-CN" sz="2400" b="1" i="0" u="none" strike="noStrike" kern="0" cap="none" spc="0" normalizeH="0" baseline="0" noProof="0" dirty="0" smtClean="0">
                <a:ln>
                  <a:noFill/>
                </a:ln>
                <a:solidFill>
                  <a:srgbClr val="FFFFFF"/>
                </a:solidFill>
                <a:effectLst/>
                <a:uLnTx/>
                <a:uFillTx/>
                <a:latin typeface="Arial" charset="0"/>
              </a:endParaRPr>
            </a:p>
          </p:txBody>
        </p:sp>
      </p:grpSp>
      <p:sp>
        <p:nvSpPr>
          <p:cNvPr id="44" name="Rectangle 13" descr="FD1DDF730CE4456e89755B07FE1653D0# #Rectangle 13"/>
          <p:cNvSpPr>
            <a:spLocks noChangeArrowheads="1"/>
          </p:cNvSpPr>
          <p:nvPr/>
        </p:nvSpPr>
        <p:spPr bwMode="auto">
          <a:xfrm>
            <a:off x="107504" y="1889075"/>
            <a:ext cx="319507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endParaRPr lang="zh-CN" altLang="en-US" sz="1600">
              <a:solidFill>
                <a:srgbClr val="FFFFFF"/>
              </a:solidFill>
              <a:latin typeface="Microsoft YaHei" pitchFamily="34" charset="-122"/>
              <a:ea typeface="Microsoft YaHei" pitchFamily="34" charset="-122"/>
            </a:endParaRPr>
          </a:p>
        </p:txBody>
      </p:sp>
      <p:grpSp>
        <p:nvGrpSpPr>
          <p:cNvPr id="45" name="Group 2"/>
          <p:cNvGrpSpPr>
            <a:grpSpLocks/>
          </p:cNvGrpSpPr>
          <p:nvPr/>
        </p:nvGrpSpPr>
        <p:grpSpPr bwMode="auto">
          <a:xfrm>
            <a:off x="171703" y="1788840"/>
            <a:ext cx="3888432" cy="546777"/>
            <a:chOff x="0" y="0"/>
            <a:chExt cx="6561756" cy="546060"/>
          </a:xfrm>
        </p:grpSpPr>
        <p:sp>
          <p:nvSpPr>
            <p:cNvPr id="46" name="AutoShape 3"/>
            <p:cNvSpPr>
              <a:spLocks noChangeArrowheads="1"/>
            </p:cNvSpPr>
            <p:nvPr/>
          </p:nvSpPr>
          <p:spPr bwMode="auto">
            <a:xfrm>
              <a:off x="0" y="192074"/>
              <a:ext cx="6561756" cy="353986"/>
            </a:xfrm>
            <a:prstGeom prst="rect">
              <a:avLst/>
            </a:prstGeom>
            <a:gradFill rotWithShape="1">
              <a:gsLst>
                <a:gs pos="0">
                  <a:srgbClr val="FF0174">
                    <a:tint val="50000"/>
                    <a:satMod val="300000"/>
                  </a:srgbClr>
                </a:gs>
                <a:gs pos="35000">
                  <a:srgbClr val="FF0174">
                    <a:tint val="37000"/>
                    <a:satMod val="300000"/>
                  </a:srgbClr>
                </a:gs>
                <a:gs pos="100000">
                  <a:srgbClr val="FF0174">
                    <a:tint val="15000"/>
                    <a:satMod val="350000"/>
                  </a:srgbClr>
                </a:gs>
              </a:gsLst>
              <a:lin ang="16200000" scaled="1"/>
            </a:gradFill>
            <a:ln w="9525" cap="flat" cmpd="sng" algn="ctr">
              <a:solidFill>
                <a:srgbClr val="FF0174">
                  <a:shade val="95000"/>
                  <a:satMod val="105000"/>
                </a:srgbClr>
              </a:solidFill>
              <a:prstDash val="solid"/>
              <a:headEnd/>
              <a:tailEnd/>
            </a:ln>
            <a:effectLst>
              <a:outerShdw blurRad="40000" dist="20000" dir="5400000" rotWithShape="0">
                <a:srgbClr val="000000">
                  <a:alpha val="38000"/>
                </a:srgbClr>
              </a:outerShdw>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800" b="0" i="0" u="none" strike="noStrike" kern="0" cap="none" spc="0" normalizeH="0" baseline="0" noProof="0" smtClean="0">
                <a:ln>
                  <a:noFill/>
                </a:ln>
                <a:solidFill>
                  <a:srgbClr val="808080"/>
                </a:solidFill>
                <a:effectLst/>
                <a:uLnTx/>
                <a:uFillTx/>
                <a:latin typeface="Microsoft Sans Serif"/>
              </a:endParaRPr>
            </a:p>
          </p:txBody>
        </p:sp>
        <p:sp>
          <p:nvSpPr>
            <p:cNvPr id="47" name="AutoShape 3"/>
            <p:cNvSpPr>
              <a:spLocks noChangeArrowheads="1"/>
            </p:cNvSpPr>
            <p:nvPr/>
          </p:nvSpPr>
          <p:spPr bwMode="auto">
            <a:xfrm>
              <a:off x="64331" y="0"/>
              <a:ext cx="6433094" cy="482482"/>
            </a:xfrm>
            <a:prstGeom prst="rect">
              <a:avLst/>
            </a:prstGeom>
            <a:solidFill>
              <a:srgbClr val="FF0174">
                <a:alpha val="70000"/>
              </a:srgbClr>
            </a:solidFill>
            <a:ln w="38100" cap="flat" cmpd="sng" algn="ctr">
              <a:solidFill>
                <a:srgbClr val="FFFFFF"/>
              </a:solidFill>
              <a:prstDash val="solid"/>
              <a:headEnd/>
              <a:tailEnd/>
            </a:ln>
            <a:effectLst>
              <a:outerShdw blurRad="40000" dist="20000" dir="5400000" rotWithShape="0">
                <a:srgbClr val="000000">
                  <a:alpha val="38000"/>
                </a:srgbClr>
              </a:outerShdw>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2000" b="0" i="0" u="none" strike="noStrike" kern="0" cap="none" spc="0" normalizeH="0" baseline="0" noProof="0" smtClean="0">
                <a:ln>
                  <a:noFill/>
                </a:ln>
                <a:solidFill>
                  <a:srgbClr val="808080"/>
                </a:solidFill>
                <a:effectLst/>
                <a:uLnTx/>
                <a:uFillTx/>
                <a:latin typeface="Microsoft Sans Serif"/>
                <a:ea typeface="Microsoft YaHei" pitchFamily="34" charset="-122"/>
              </a:endParaRPr>
            </a:p>
          </p:txBody>
        </p:sp>
        <p:sp>
          <p:nvSpPr>
            <p:cNvPr id="48" name="Rectangle 13"/>
            <p:cNvSpPr>
              <a:spLocks noChangeArrowheads="1"/>
            </p:cNvSpPr>
            <p:nvPr/>
          </p:nvSpPr>
          <p:spPr bwMode="auto">
            <a:xfrm>
              <a:off x="64331" y="42335"/>
              <a:ext cx="6433094" cy="46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rtl="1"/>
              <a:r>
                <a:rPr lang="ar-EG" altLang="zh-CN" sz="2400" b="1" kern="0" dirty="0">
                  <a:solidFill>
                    <a:srgbClr val="FFFFFF"/>
                  </a:solidFill>
                </a:rPr>
                <a:t>الصراع بين الجماعات </a:t>
              </a:r>
              <a:endParaRPr kumimoji="0" lang="ar-EG" altLang="zh-CN" sz="2400" b="1" i="0" u="none" strike="noStrike" kern="0" cap="none" spc="0" normalizeH="0" baseline="0" noProof="0" dirty="0" smtClean="0">
                <a:ln>
                  <a:noFill/>
                </a:ln>
                <a:solidFill>
                  <a:srgbClr val="FFFFFF"/>
                </a:solidFill>
                <a:effectLst/>
                <a:uLnTx/>
                <a:uFillTx/>
                <a:latin typeface="Arial" charset="0"/>
              </a:endParaRPr>
            </a:p>
          </p:txBody>
        </p:sp>
      </p:grpSp>
      <p:sp>
        <p:nvSpPr>
          <p:cNvPr id="49" name="Round Diagonal Corner Rectangle 48"/>
          <p:cNvSpPr/>
          <p:nvPr/>
        </p:nvSpPr>
        <p:spPr bwMode="auto">
          <a:xfrm>
            <a:off x="5148064" y="2436912"/>
            <a:ext cx="3346254" cy="2592288"/>
          </a:xfrm>
          <a:prstGeom prst="round2DiagRect">
            <a:avLst/>
          </a:prstGeom>
          <a:solidFill>
            <a:srgbClr val="FFFFFF"/>
          </a:solidFill>
          <a:ln w="25400" cap="flat" cmpd="sng" algn="ctr">
            <a:solidFill>
              <a:srgbClr val="FF0174"/>
            </a:solidFill>
            <a:prstDash val="solid"/>
          </a:ln>
          <a:effectLst/>
          <a:extLst/>
        </p:spPr>
        <p:txBody>
          <a:bodyPr vert="horz" wrap="none" lIns="91440" tIns="45720" rIns="91440" bIns="45720" numCol="1" rtlCol="1"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ar-EG" sz="2800" b="0" i="0" u="none" strike="noStrike" kern="0" cap="none" spc="0" normalizeH="0" baseline="0" noProof="0" dirty="0" smtClean="0">
              <a:ln>
                <a:noFill/>
              </a:ln>
              <a:solidFill>
                <a:srgbClr val="808080"/>
              </a:solidFill>
              <a:effectLst/>
              <a:uLnTx/>
              <a:uFillTx/>
              <a:latin typeface="Arial" charset="0"/>
            </a:endParaRPr>
          </a:p>
        </p:txBody>
      </p:sp>
      <p:sp>
        <p:nvSpPr>
          <p:cNvPr id="50" name="TextBox 49"/>
          <p:cNvSpPr txBox="1"/>
          <p:nvPr/>
        </p:nvSpPr>
        <p:spPr>
          <a:xfrm>
            <a:off x="5148064" y="3041665"/>
            <a:ext cx="3346254" cy="1323439"/>
          </a:xfrm>
          <a:prstGeom prst="rect">
            <a:avLst/>
          </a:prstGeom>
          <a:noFill/>
        </p:spPr>
        <p:txBody>
          <a:bodyPr wrap="square" rtlCol="1">
            <a:spAutoFit/>
          </a:bodyPr>
          <a:lstStyle/>
          <a:p>
            <a:pPr rtl="1"/>
            <a:r>
              <a:rPr lang="ar-SA" sz="2000" b="1" dirty="0">
                <a:solidFill>
                  <a:srgbClr val="880B3C"/>
                </a:solidFill>
              </a:rPr>
              <a:t>يظهر في حالة وجود اختلاف في وجهات النظر أو في حالة الوصول إلى استنتاجات مختلفة بين الأفراد حول موضوع ما داخل الوحدة </a:t>
            </a:r>
            <a:endParaRPr lang="ar-EG" sz="2000" dirty="0">
              <a:solidFill>
                <a:srgbClr val="880B3C"/>
              </a:solidFill>
              <a:latin typeface="Arial" charset="0"/>
            </a:endParaRPr>
          </a:p>
        </p:txBody>
      </p:sp>
      <p:sp>
        <p:nvSpPr>
          <p:cNvPr id="51" name="Round Diagonal Corner Rectangle 50"/>
          <p:cNvSpPr/>
          <p:nvPr/>
        </p:nvSpPr>
        <p:spPr bwMode="auto">
          <a:xfrm>
            <a:off x="395536" y="2436912"/>
            <a:ext cx="3346254" cy="2592288"/>
          </a:xfrm>
          <a:prstGeom prst="round2DiagRect">
            <a:avLst/>
          </a:prstGeom>
          <a:solidFill>
            <a:srgbClr val="FFFFFF"/>
          </a:solidFill>
          <a:ln w="25400" cap="flat" cmpd="sng" algn="ctr">
            <a:solidFill>
              <a:srgbClr val="FF0174"/>
            </a:solidFill>
            <a:prstDash val="solid"/>
          </a:ln>
          <a:effectLst/>
          <a:extLst/>
        </p:spPr>
        <p:txBody>
          <a:bodyPr vert="horz" wrap="none" lIns="91440" tIns="45720" rIns="91440" bIns="45720" numCol="1" rtlCol="1"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ar-EG" sz="2800" b="0" i="0" u="none" strike="noStrike" kern="0" cap="none" spc="0" normalizeH="0" baseline="0" noProof="0" dirty="0" smtClean="0">
              <a:ln>
                <a:noFill/>
              </a:ln>
              <a:solidFill>
                <a:srgbClr val="808080"/>
              </a:solidFill>
              <a:effectLst/>
              <a:uLnTx/>
              <a:uFillTx/>
              <a:latin typeface="Arial" charset="0"/>
            </a:endParaRPr>
          </a:p>
        </p:txBody>
      </p:sp>
      <p:sp>
        <p:nvSpPr>
          <p:cNvPr id="52" name="TextBox 51"/>
          <p:cNvSpPr txBox="1"/>
          <p:nvPr/>
        </p:nvSpPr>
        <p:spPr>
          <a:xfrm>
            <a:off x="395536" y="3099137"/>
            <a:ext cx="3346254" cy="1015663"/>
          </a:xfrm>
          <a:prstGeom prst="rect">
            <a:avLst/>
          </a:prstGeom>
          <a:noFill/>
        </p:spPr>
        <p:txBody>
          <a:bodyPr wrap="square" rtlCol="1">
            <a:spAutoFit/>
          </a:bodyPr>
          <a:lstStyle/>
          <a:p>
            <a:pPr algn="justLow" rtl="1"/>
            <a:r>
              <a:rPr lang="ar-SA" sz="2000" b="1" dirty="0">
                <a:solidFill>
                  <a:srgbClr val="880B3C"/>
                </a:solidFill>
              </a:rPr>
              <a:t>يظهر عندما يكون هناك اختلاف بين أفراد التنظيم في الآراء والأهداف أو </a:t>
            </a:r>
            <a:r>
              <a:rPr lang="ar-EG" sz="2000" b="1" dirty="0" smtClean="0">
                <a:solidFill>
                  <a:srgbClr val="880B3C"/>
                </a:solidFill>
              </a:rPr>
              <a:t> </a:t>
            </a:r>
            <a:br>
              <a:rPr lang="ar-EG" sz="2000" b="1" dirty="0" smtClean="0">
                <a:solidFill>
                  <a:srgbClr val="880B3C"/>
                </a:solidFill>
              </a:rPr>
            </a:br>
            <a:r>
              <a:rPr lang="ar-EG" sz="2000" b="1" dirty="0" smtClean="0">
                <a:solidFill>
                  <a:srgbClr val="880B3C"/>
                </a:solidFill>
              </a:rPr>
              <a:t> 	</a:t>
            </a:r>
            <a:r>
              <a:rPr lang="ar-SA" sz="2000" b="1" dirty="0" smtClean="0">
                <a:solidFill>
                  <a:srgbClr val="880B3C"/>
                </a:solidFill>
              </a:rPr>
              <a:t>في </a:t>
            </a:r>
            <a:r>
              <a:rPr lang="ar-SA" sz="2000" b="1" dirty="0">
                <a:solidFill>
                  <a:srgbClr val="880B3C"/>
                </a:solidFill>
              </a:rPr>
              <a:t>آليات </a:t>
            </a:r>
            <a:r>
              <a:rPr lang="ar-SA" sz="2000" b="1" dirty="0" smtClean="0">
                <a:solidFill>
                  <a:srgbClr val="880B3C"/>
                </a:solidFill>
              </a:rPr>
              <a:t>العمل</a:t>
            </a:r>
            <a:endParaRPr lang="ar-SA" sz="2000" b="1" dirty="0">
              <a:solidFill>
                <a:srgbClr val="880B3C"/>
              </a:solidFill>
              <a:latin typeface="Arial" charset="0"/>
            </a:endParaRPr>
          </a:p>
        </p:txBody>
      </p:sp>
    </p:spTree>
    <p:extLst>
      <p:ext uri="{BB962C8B-B14F-4D97-AF65-F5344CB8AC3E}">
        <p14:creationId xmlns:p14="http://schemas.microsoft.com/office/powerpoint/2010/main" val="4279978434"/>
      </p:ext>
    </p:extLst>
  </p:cSld>
  <p:clrMapOvr>
    <a:masterClrMapping/>
  </p:clrMapOvr>
  <mc:AlternateContent xmlns:mc="http://schemas.openxmlformats.org/markup-compatibility/2006" xmlns:p14="http://schemas.microsoft.com/office/powerpoint/2010/main">
    <mc:Choice Requires="p14">
      <p:transition spd="slow" p14:dur="1200">
        <p14:prism dir="r"/>
        <p:sndAc>
          <p:endSnd/>
        </p:sndAc>
      </p:transition>
    </mc:Choice>
    <mc:Fallback xmlns="">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000" fill="hold"/>
                                        <p:tgtEl>
                                          <p:spTgt spid="40"/>
                                        </p:tgtEl>
                                        <p:attrNameLst>
                                          <p:attrName>ppt_x</p:attrName>
                                        </p:attrNameLst>
                                      </p:cBhvr>
                                      <p:tavLst>
                                        <p:tav tm="0">
                                          <p:val>
                                            <p:strVal val="#ppt_x"/>
                                          </p:val>
                                        </p:tav>
                                        <p:tav tm="100000">
                                          <p:val>
                                            <p:strVal val="#ppt_x"/>
                                          </p:val>
                                        </p:tav>
                                      </p:tavLst>
                                    </p:anim>
                                    <p:anim calcmode="lin" valueType="num">
                                      <p:cBhvr additive="base">
                                        <p:cTn id="12" dur="1000" fill="hold"/>
                                        <p:tgtEl>
                                          <p:spTgt spid="40"/>
                                        </p:tgtEl>
                                        <p:attrNameLst>
                                          <p:attrName>ppt_y</p:attrName>
                                        </p:attrNameLst>
                                      </p:cBhvr>
                                      <p:tavLst>
                                        <p:tav tm="0">
                                          <p:val>
                                            <p:strVal val="1+#ppt_h/2"/>
                                          </p:val>
                                        </p:tav>
                                        <p:tav tm="100000">
                                          <p:val>
                                            <p:strVal val="#ppt_y"/>
                                          </p:val>
                                        </p:tav>
                                      </p:tavLst>
                                    </p:anim>
                                  </p:childTnLst>
                                </p:cTn>
                              </p:par>
                              <p:par>
                                <p:cTn id="13" presetID="21" presetClass="entr" presetSubtype="1"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heel(1)">
                                      <p:cBhvr>
                                        <p:cTn id="15" dur="2000"/>
                                        <p:tgtEl>
                                          <p:spTgt spid="49"/>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wheel(1)">
                                      <p:cBhvr>
                                        <p:cTn id="18" dur="2000"/>
                                        <p:tgtEl>
                                          <p:spTgt spid="50"/>
                                        </p:tgtEl>
                                      </p:cBhvr>
                                    </p:animEffect>
                                  </p:childTnLst>
                                </p:cTn>
                              </p:par>
                            </p:childTnLst>
                          </p:cTn>
                        </p:par>
                        <p:par>
                          <p:cTn id="19" fill="hold">
                            <p:stCondLst>
                              <p:cond delay="2000"/>
                            </p:stCondLst>
                            <p:childTnLst>
                              <p:par>
                                <p:cTn id="20" presetID="23" presetClass="entr" presetSubtype="16" fill="hold" nodeType="after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childTnLst>
                                </p:cTn>
                              </p:par>
                              <p:par>
                                <p:cTn id="24" presetID="2" presetClass="entr" presetSubtype="4"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additive="base">
                                        <p:cTn id="26" dur="1000" fill="hold"/>
                                        <p:tgtEl>
                                          <p:spTgt spid="45"/>
                                        </p:tgtEl>
                                        <p:attrNameLst>
                                          <p:attrName>ppt_x</p:attrName>
                                        </p:attrNameLst>
                                      </p:cBhvr>
                                      <p:tavLst>
                                        <p:tav tm="0">
                                          <p:val>
                                            <p:strVal val="#ppt_x"/>
                                          </p:val>
                                        </p:tav>
                                        <p:tav tm="100000">
                                          <p:val>
                                            <p:strVal val="#ppt_x"/>
                                          </p:val>
                                        </p:tav>
                                      </p:tavLst>
                                    </p:anim>
                                    <p:anim calcmode="lin" valueType="num">
                                      <p:cBhvr additive="base">
                                        <p:cTn id="27" dur="1000" fill="hold"/>
                                        <p:tgtEl>
                                          <p:spTgt spid="45"/>
                                        </p:tgtEl>
                                        <p:attrNameLst>
                                          <p:attrName>ppt_y</p:attrName>
                                        </p:attrNameLst>
                                      </p:cBhvr>
                                      <p:tavLst>
                                        <p:tav tm="0">
                                          <p:val>
                                            <p:strVal val="1+#ppt_h/2"/>
                                          </p:val>
                                        </p:tav>
                                        <p:tav tm="100000">
                                          <p:val>
                                            <p:strVal val="#ppt_y"/>
                                          </p:val>
                                        </p:tav>
                                      </p:tavLst>
                                    </p:anim>
                                  </p:childTnLst>
                                </p:cTn>
                              </p:par>
                              <p:par>
                                <p:cTn id="28" presetID="21" presetClass="entr" presetSubtype="1" fill="hold" grpId="0" nodeType="with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wheel(1)">
                                      <p:cBhvr>
                                        <p:cTn id="30" dur="2000"/>
                                        <p:tgtEl>
                                          <p:spTgt spid="51"/>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wheel(1)">
                                      <p:cBhvr>
                                        <p:cTn id="33"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p:bldP spid="51" grpId="0" animBg="1"/>
      <p:bldP spid="52"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4"/>
          <p:cNvSpPr txBox="1">
            <a:spLocks noChangeArrowheads="1"/>
          </p:cNvSpPr>
          <p:nvPr/>
        </p:nvSpPr>
        <p:spPr bwMode="auto">
          <a:xfrm>
            <a:off x="653762" y="131402"/>
            <a:ext cx="7935840" cy="682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5pPr>
            <a:lvl6pPr marL="25146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6pPr>
            <a:lvl7pPr marL="29718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7pPr>
            <a:lvl8pPr marL="34290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8pPr>
            <a:lvl9pPr marL="3886200" indent="-228600" algn="l" defTabSz="449263" rtl="0" eaLnBrk="0" fontAlgn="base" hangingPunct="0">
              <a:lnSpc>
                <a:spcPct val="93000"/>
              </a:lnSpc>
              <a:spcBef>
                <a:spcPct val="0"/>
              </a:spcBef>
              <a:spcAft>
                <a:spcPct val="0"/>
              </a:spcAft>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SimSun" pitchFamily="2" charset="-122"/>
              </a:defRPr>
            </a:lvl9pPr>
          </a:lstStyle>
          <a:p>
            <a:pPr rtl="1" eaLnBrk="1">
              <a:lnSpc>
                <a:spcPct val="118000"/>
              </a:lnSpc>
            </a:pPr>
            <a:r>
              <a:rPr lang="ar-EG" sz="3628" b="1" dirty="0">
                <a:solidFill>
                  <a:srgbClr val="002060"/>
                </a:solidFill>
                <a:latin typeface="Arial Black" pitchFamily="34" charset="0"/>
              </a:rPr>
              <a:t>مصادر الصراع التنظيي</a:t>
            </a:r>
          </a:p>
        </p:txBody>
      </p:sp>
      <p:sp>
        <p:nvSpPr>
          <p:cNvPr id="38" name="AutoShape 1"/>
          <p:cNvSpPr>
            <a:spLocks noChangeArrowheads="1"/>
          </p:cNvSpPr>
          <p:nvPr/>
        </p:nvSpPr>
        <p:spPr bwMode="auto">
          <a:xfrm>
            <a:off x="1349820" y="2105641"/>
            <a:ext cx="5832000" cy="815040"/>
          </a:xfrm>
          <a:prstGeom prst="roundRect">
            <a:avLst>
              <a:gd name="adj" fmla="val 11741"/>
            </a:avLst>
          </a:prstGeom>
          <a:solidFill>
            <a:srgbClr val="4D357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nchor="ctr"/>
          <a:lstStyle/>
          <a:p>
            <a:pPr rtl="1">
              <a:tabLst>
                <a:tab pos="656650" algn="l"/>
                <a:tab pos="1313299" algn="l"/>
                <a:tab pos="1969949" algn="l"/>
                <a:tab pos="2626599" algn="l"/>
                <a:tab pos="3283248" algn="l"/>
                <a:tab pos="3939898" algn="l"/>
                <a:tab pos="4596548" algn="l"/>
                <a:tab pos="5253198" algn="l"/>
              </a:tabLst>
            </a:pPr>
            <a:r>
              <a:rPr lang="ar-EG" b="1" dirty="0">
                <a:solidFill>
                  <a:srgbClr val="FFFFFF"/>
                </a:solidFill>
              </a:rPr>
              <a:t>مشكلات الاتصالات الإدارية </a:t>
            </a:r>
            <a:endParaRPr lang="en-US" b="1" dirty="0">
              <a:solidFill>
                <a:srgbClr val="FFFFFF"/>
              </a:solidFill>
            </a:endParaRPr>
          </a:p>
        </p:txBody>
      </p:sp>
      <p:sp>
        <p:nvSpPr>
          <p:cNvPr id="39" name="AutoShape 2"/>
          <p:cNvSpPr>
            <a:spLocks noChangeArrowheads="1"/>
          </p:cNvSpPr>
          <p:nvPr/>
        </p:nvSpPr>
        <p:spPr bwMode="auto">
          <a:xfrm>
            <a:off x="1349820" y="3309482"/>
            <a:ext cx="5834880" cy="797760"/>
          </a:xfrm>
          <a:prstGeom prst="roundRect">
            <a:avLst>
              <a:gd name="adj" fmla="val 11741"/>
            </a:avLst>
          </a:prstGeom>
          <a:solidFill>
            <a:srgbClr val="984B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rtl="1">
              <a:tabLst>
                <a:tab pos="656650" algn="l"/>
                <a:tab pos="1313299" algn="l"/>
                <a:tab pos="1969949" algn="l"/>
                <a:tab pos="2626599" algn="l"/>
                <a:tab pos="3283248" algn="l"/>
                <a:tab pos="3939898" algn="l"/>
                <a:tab pos="4596548" algn="l"/>
                <a:tab pos="5253198" algn="l"/>
              </a:tabLst>
            </a:pPr>
            <a:r>
              <a:rPr lang="ar-EG" b="1" dirty="0">
                <a:solidFill>
                  <a:srgbClr val="FFFFFF"/>
                </a:solidFill>
              </a:rPr>
              <a:t>معوقات التنظيم أو المشكلات التي يسببها </a:t>
            </a:r>
            <a:r>
              <a:rPr lang="ar-EG" b="1" dirty="0" smtClean="0">
                <a:solidFill>
                  <a:srgbClr val="FFFFFF"/>
                </a:solidFill>
              </a:rPr>
              <a:t/>
            </a:r>
            <a:br>
              <a:rPr lang="ar-EG" b="1" dirty="0" smtClean="0">
                <a:solidFill>
                  <a:srgbClr val="FFFFFF"/>
                </a:solidFill>
              </a:rPr>
            </a:br>
            <a:r>
              <a:rPr lang="ar-EG" b="1" dirty="0" smtClean="0">
                <a:solidFill>
                  <a:srgbClr val="FFFFFF"/>
                </a:solidFill>
              </a:rPr>
              <a:t>البناء </a:t>
            </a:r>
            <a:r>
              <a:rPr lang="ar-EG" b="1" dirty="0">
                <a:solidFill>
                  <a:srgbClr val="FFFFFF"/>
                </a:solidFill>
              </a:rPr>
              <a:t>التنظيمي </a:t>
            </a:r>
            <a:endParaRPr lang="en-US" b="1" dirty="0">
              <a:solidFill>
                <a:srgbClr val="FFFFFF"/>
              </a:solidFill>
            </a:endParaRPr>
          </a:p>
        </p:txBody>
      </p:sp>
      <p:sp>
        <p:nvSpPr>
          <p:cNvPr id="40" name="AutoShape 3"/>
          <p:cNvSpPr>
            <a:spLocks noChangeArrowheads="1"/>
          </p:cNvSpPr>
          <p:nvPr/>
        </p:nvSpPr>
        <p:spPr bwMode="auto">
          <a:xfrm>
            <a:off x="1349820" y="4532042"/>
            <a:ext cx="5834880" cy="819360"/>
          </a:xfrm>
          <a:prstGeom prst="roundRect">
            <a:avLst>
              <a:gd name="adj" fmla="val 11741"/>
            </a:avLst>
          </a:prstGeom>
          <a:solidFill>
            <a:srgbClr val="97979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rtl="1">
              <a:tabLst>
                <a:tab pos="656650" algn="l"/>
                <a:tab pos="1313299" algn="l"/>
                <a:tab pos="1969949" algn="l"/>
                <a:tab pos="2626599" algn="l"/>
                <a:tab pos="3283248" algn="l"/>
                <a:tab pos="3939898" algn="l"/>
                <a:tab pos="4596548" algn="l"/>
                <a:tab pos="5253198" algn="l"/>
              </a:tabLst>
            </a:pPr>
            <a:r>
              <a:rPr lang="ar-EG" b="1" dirty="0">
                <a:solidFill>
                  <a:srgbClr val="FFFFFF"/>
                </a:solidFill>
              </a:rPr>
              <a:t>معوقات أو مشكلات تسببها البيئة </a:t>
            </a:r>
            <a:endParaRPr lang="en-US" b="1" dirty="0">
              <a:solidFill>
                <a:srgbClr val="FFFFFF"/>
              </a:solidFill>
            </a:endParaRPr>
          </a:p>
        </p:txBody>
      </p:sp>
      <p:sp>
        <p:nvSpPr>
          <p:cNvPr id="41" name="AutoShape 5"/>
          <p:cNvSpPr>
            <a:spLocks noChangeArrowheads="1"/>
          </p:cNvSpPr>
          <p:nvPr/>
        </p:nvSpPr>
        <p:spPr bwMode="auto">
          <a:xfrm>
            <a:off x="7724048" y="2099882"/>
            <a:ext cx="832320" cy="787680"/>
          </a:xfrm>
          <a:prstGeom prst="roundRect">
            <a:avLst>
              <a:gd name="adj" fmla="val 16667"/>
            </a:avLst>
          </a:prstGeom>
          <a:solidFill>
            <a:srgbClr val="4D357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nchor="ctr"/>
          <a:lstStyle/>
          <a:p>
            <a:pPr>
              <a:lnSpc>
                <a:spcPct val="118000"/>
              </a:lnSpc>
              <a:tabLst>
                <a:tab pos="656650" algn="l"/>
              </a:tabLst>
            </a:pPr>
            <a:r>
              <a:rPr lang="en-US" sz="1996">
                <a:solidFill>
                  <a:srgbClr val="FFFFFF"/>
                </a:solidFill>
                <a:latin typeface="Arial Black" pitchFamily="34" charset="0"/>
              </a:rPr>
              <a:t>1</a:t>
            </a:r>
          </a:p>
        </p:txBody>
      </p:sp>
      <p:sp>
        <p:nvSpPr>
          <p:cNvPr id="42" name="AutoShape 6"/>
          <p:cNvSpPr>
            <a:spLocks noChangeArrowheads="1"/>
          </p:cNvSpPr>
          <p:nvPr/>
        </p:nvSpPr>
        <p:spPr bwMode="auto">
          <a:xfrm>
            <a:off x="7724048" y="3321000"/>
            <a:ext cx="832320" cy="800640"/>
          </a:xfrm>
          <a:prstGeom prst="roundRect">
            <a:avLst>
              <a:gd name="adj" fmla="val 16667"/>
            </a:avLst>
          </a:prstGeom>
          <a:solidFill>
            <a:srgbClr val="984B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a:lnSpc>
                <a:spcPct val="118000"/>
              </a:lnSpc>
              <a:tabLst>
                <a:tab pos="656650" algn="l"/>
              </a:tabLst>
            </a:pPr>
            <a:r>
              <a:rPr lang="en-US" sz="1996">
                <a:solidFill>
                  <a:srgbClr val="FFFFFF"/>
                </a:solidFill>
                <a:latin typeface="Arial Black" pitchFamily="34" charset="0"/>
              </a:rPr>
              <a:t>2</a:t>
            </a:r>
          </a:p>
        </p:txBody>
      </p:sp>
      <p:sp>
        <p:nvSpPr>
          <p:cNvPr id="43" name="AutoShape 7"/>
          <p:cNvSpPr>
            <a:spLocks noChangeArrowheads="1"/>
          </p:cNvSpPr>
          <p:nvPr/>
        </p:nvSpPr>
        <p:spPr bwMode="auto">
          <a:xfrm>
            <a:off x="7724048" y="4546441"/>
            <a:ext cx="832320" cy="822240"/>
          </a:xfrm>
          <a:prstGeom prst="roundRect">
            <a:avLst>
              <a:gd name="adj" fmla="val 16667"/>
            </a:avLst>
          </a:prstGeom>
          <a:solidFill>
            <a:srgbClr val="97979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02" tIns="48983" rIns="89802" bIns="48983" anchor="ctr"/>
          <a:lstStyle/>
          <a:p>
            <a:pPr>
              <a:lnSpc>
                <a:spcPct val="118000"/>
              </a:lnSpc>
              <a:tabLst>
                <a:tab pos="656650" algn="l"/>
              </a:tabLst>
            </a:pPr>
            <a:r>
              <a:rPr lang="en-US" sz="1996">
                <a:solidFill>
                  <a:srgbClr val="FFFFFF"/>
                </a:solidFill>
                <a:latin typeface="Arial Black" pitchFamily="34" charset="0"/>
              </a:rPr>
              <a:t>3</a:t>
            </a:r>
          </a:p>
        </p:txBody>
      </p:sp>
    </p:spTree>
    <p:extLst>
      <p:ext uri="{BB962C8B-B14F-4D97-AF65-F5344CB8AC3E}">
        <p14:creationId xmlns:p14="http://schemas.microsoft.com/office/powerpoint/2010/main" val="99384488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arn(inVertical)">
                                      <p:cBhvr>
                                        <p:cTn id="1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Lst>
  </p:timing>
</p:sld>
</file>

<file path=ppt/theme/theme1.xml><?xml version="1.0" encoding="utf-8"?>
<a:theme xmlns:a="http://schemas.openxmlformats.org/drawingml/2006/main" name="powerpoint-template">
  <a:themeElements>
    <a:clrScheme name="">
      <a:dk1>
        <a:srgbClr val="808080"/>
      </a:dk1>
      <a:lt1>
        <a:srgbClr val="FFFFFF"/>
      </a:lt1>
      <a:dk2>
        <a:srgbClr val="808080"/>
      </a:dk2>
      <a:lt2>
        <a:srgbClr val="880B3C"/>
      </a:lt2>
      <a:accent1>
        <a:srgbClr val="FF0174"/>
      </a:accent1>
      <a:accent2>
        <a:srgbClr val="F96F1C"/>
      </a:accent2>
      <a:accent3>
        <a:srgbClr val="FFFFFF"/>
      </a:accent3>
      <a:accent4>
        <a:srgbClr val="6C6C6C"/>
      </a:accent4>
      <a:accent5>
        <a:srgbClr val="FFAABC"/>
      </a:accent5>
      <a:accent6>
        <a:srgbClr val="E26418"/>
      </a:accent6>
      <a:hlink>
        <a:srgbClr val="FFBF07"/>
      </a:hlink>
      <a:folHlink>
        <a:srgbClr val="808080"/>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1038</TotalTime>
  <Words>3254</Words>
  <Application>Microsoft Office PowerPoint</Application>
  <PresentationFormat>On-screen Show (4:3)</PresentationFormat>
  <Paragraphs>599</Paragraphs>
  <Slides>106</Slides>
  <Notes>36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106</vt:i4>
      </vt:variant>
    </vt:vector>
  </HeadingPairs>
  <TitlesOfParts>
    <vt:vector size="120" baseType="lpstr">
      <vt:lpstr>Arial Unicode MS</vt:lpstr>
      <vt:lpstr>Microsoft YaHei</vt:lpstr>
      <vt:lpstr>SimSun</vt:lpstr>
      <vt:lpstr>Arial</vt:lpstr>
      <vt:lpstr>Arial Black</vt:lpstr>
      <vt:lpstr>Calibri</vt:lpstr>
      <vt:lpstr>HY헤드라인M</vt:lpstr>
      <vt:lpstr>Microsoft Sans Serif</vt:lpstr>
      <vt:lpstr>Simplified Arabic</vt:lpstr>
      <vt:lpstr>Times New Roman</vt:lpstr>
      <vt:lpstr>Verdana</vt:lpstr>
      <vt:lpstr>Wingdings</vt:lpstr>
      <vt:lpstr>幼圆</vt:lpstr>
      <vt:lpstr>powerpoint-template</vt:lpstr>
      <vt:lpstr>اسرار النجاح فى العمل الادارى</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نلقاكم فى دورات اخرى</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HP</dc:creator>
  <cp:lastModifiedBy>amal salah</cp:lastModifiedBy>
  <cp:revision>270</cp:revision>
  <dcterms:created xsi:type="dcterms:W3CDTF">2013-09-21T03:43:08Z</dcterms:created>
  <dcterms:modified xsi:type="dcterms:W3CDTF">2014-10-20T22:40:07Z</dcterms:modified>
</cp:coreProperties>
</file>