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 id="2147484008" r:id="rId2"/>
  </p:sldMasterIdLst>
  <p:sldIdLst>
    <p:sldId id="516" r:id="rId3"/>
    <p:sldId id="514" r:id="rId4"/>
    <p:sldId id="289" r:id="rId5"/>
    <p:sldId id="288" r:id="rId6"/>
    <p:sldId id="292" r:id="rId7"/>
    <p:sldId id="319" r:id="rId8"/>
    <p:sldId id="314" r:id="rId9"/>
    <p:sldId id="315" r:id="rId10"/>
    <p:sldId id="316" r:id="rId11"/>
    <p:sldId id="320" r:id="rId12"/>
    <p:sldId id="318"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9" r:id="rId31"/>
    <p:sldId id="338"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5" r:id="rId46"/>
    <p:sldId id="354"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 id="379" r:id="rId71"/>
    <p:sldId id="381" r:id="rId72"/>
    <p:sldId id="382" r:id="rId73"/>
    <p:sldId id="380" r:id="rId74"/>
    <p:sldId id="383" r:id="rId75"/>
    <p:sldId id="384" r:id="rId76"/>
    <p:sldId id="385" r:id="rId77"/>
    <p:sldId id="386" r:id="rId78"/>
    <p:sldId id="387" r:id="rId79"/>
    <p:sldId id="388" r:id="rId80"/>
    <p:sldId id="389" r:id="rId81"/>
    <p:sldId id="390" r:id="rId82"/>
    <p:sldId id="391" r:id="rId83"/>
    <p:sldId id="392" r:id="rId84"/>
    <p:sldId id="393" r:id="rId85"/>
    <p:sldId id="394" r:id="rId86"/>
    <p:sldId id="395" r:id="rId87"/>
    <p:sldId id="396" r:id="rId88"/>
    <p:sldId id="397" r:id="rId89"/>
    <p:sldId id="398" r:id="rId90"/>
    <p:sldId id="399" r:id="rId91"/>
    <p:sldId id="400" r:id="rId92"/>
    <p:sldId id="401" r:id="rId93"/>
    <p:sldId id="402" r:id="rId94"/>
    <p:sldId id="403" r:id="rId95"/>
    <p:sldId id="404" r:id="rId96"/>
    <p:sldId id="405" r:id="rId97"/>
    <p:sldId id="406" r:id="rId98"/>
    <p:sldId id="407" r:id="rId99"/>
    <p:sldId id="408" r:id="rId100"/>
    <p:sldId id="409" r:id="rId101"/>
    <p:sldId id="410" r:id="rId102"/>
    <p:sldId id="411" r:id="rId103"/>
    <p:sldId id="412" r:id="rId104"/>
    <p:sldId id="413" r:id="rId105"/>
    <p:sldId id="414" r:id="rId106"/>
    <p:sldId id="415" r:id="rId107"/>
    <p:sldId id="416" r:id="rId108"/>
    <p:sldId id="417" r:id="rId109"/>
    <p:sldId id="418" r:id="rId110"/>
    <p:sldId id="419" r:id="rId111"/>
    <p:sldId id="420" r:id="rId112"/>
    <p:sldId id="421" r:id="rId113"/>
    <p:sldId id="422" r:id="rId114"/>
    <p:sldId id="423" r:id="rId115"/>
    <p:sldId id="424" r:id="rId116"/>
    <p:sldId id="425" r:id="rId117"/>
    <p:sldId id="426" r:id="rId118"/>
    <p:sldId id="427" r:id="rId119"/>
    <p:sldId id="428" r:id="rId120"/>
    <p:sldId id="429" r:id="rId121"/>
    <p:sldId id="430" r:id="rId122"/>
    <p:sldId id="431" r:id="rId123"/>
    <p:sldId id="432" r:id="rId124"/>
    <p:sldId id="433" r:id="rId125"/>
    <p:sldId id="434" r:id="rId126"/>
    <p:sldId id="435" r:id="rId127"/>
    <p:sldId id="436" r:id="rId128"/>
    <p:sldId id="437" r:id="rId129"/>
    <p:sldId id="438" r:id="rId130"/>
    <p:sldId id="439" r:id="rId131"/>
    <p:sldId id="440" r:id="rId132"/>
    <p:sldId id="441" r:id="rId133"/>
    <p:sldId id="442" r:id="rId134"/>
    <p:sldId id="443" r:id="rId135"/>
    <p:sldId id="444" r:id="rId136"/>
    <p:sldId id="445" r:id="rId137"/>
    <p:sldId id="446" r:id="rId138"/>
    <p:sldId id="447" r:id="rId139"/>
    <p:sldId id="448" r:id="rId140"/>
    <p:sldId id="449" r:id="rId141"/>
    <p:sldId id="450" r:id="rId142"/>
    <p:sldId id="451" r:id="rId143"/>
    <p:sldId id="452" r:id="rId144"/>
    <p:sldId id="453" r:id="rId145"/>
    <p:sldId id="454" r:id="rId146"/>
    <p:sldId id="455" r:id="rId147"/>
    <p:sldId id="456" r:id="rId148"/>
    <p:sldId id="457" r:id="rId149"/>
    <p:sldId id="458" r:id="rId150"/>
    <p:sldId id="459" r:id="rId151"/>
    <p:sldId id="460" r:id="rId152"/>
    <p:sldId id="462" r:id="rId153"/>
    <p:sldId id="461" r:id="rId154"/>
    <p:sldId id="463" r:id="rId155"/>
    <p:sldId id="464" r:id="rId156"/>
    <p:sldId id="465" r:id="rId157"/>
    <p:sldId id="466" r:id="rId158"/>
    <p:sldId id="467" r:id="rId159"/>
    <p:sldId id="468" r:id="rId160"/>
    <p:sldId id="469" r:id="rId161"/>
    <p:sldId id="470" r:id="rId162"/>
    <p:sldId id="471" r:id="rId163"/>
    <p:sldId id="472" r:id="rId164"/>
    <p:sldId id="473" r:id="rId165"/>
    <p:sldId id="474" r:id="rId166"/>
    <p:sldId id="475" r:id="rId167"/>
    <p:sldId id="476" r:id="rId168"/>
    <p:sldId id="477" r:id="rId169"/>
    <p:sldId id="478" r:id="rId170"/>
    <p:sldId id="479" r:id="rId171"/>
    <p:sldId id="480" r:id="rId172"/>
    <p:sldId id="481" r:id="rId173"/>
    <p:sldId id="482" r:id="rId174"/>
    <p:sldId id="483" r:id="rId175"/>
    <p:sldId id="484" r:id="rId176"/>
    <p:sldId id="485" r:id="rId177"/>
    <p:sldId id="486" r:id="rId178"/>
    <p:sldId id="487" r:id="rId179"/>
    <p:sldId id="488" r:id="rId180"/>
    <p:sldId id="489" r:id="rId181"/>
    <p:sldId id="490" r:id="rId182"/>
    <p:sldId id="512" r:id="rId1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33CCFF"/>
    <a:srgbClr val="9999FF"/>
    <a:srgbClr val="66FF66"/>
    <a:srgbClr val="FF6699"/>
    <a:srgbClr val="FF9801"/>
    <a:srgbClr val="FFCC00"/>
    <a:srgbClr val="FF3399"/>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CC4A3-526C-4EF7-B6D5-F9834E9ABD6C}" type="doc">
      <dgm:prSet loTypeId="urn:microsoft.com/office/officeart/2008/layout/HorizontalMultiLevelHierarchy" loCatId="hierarchy" qsTypeId="urn:microsoft.com/office/officeart/2005/8/quickstyle/simple1" qsCatId="simple" csTypeId="urn:microsoft.com/office/officeart/2005/8/colors/accent5_5" csCatId="accent5" phldr="1"/>
      <dgm:spPr/>
      <dgm:t>
        <a:bodyPr/>
        <a:lstStyle/>
        <a:p>
          <a:pPr rtl="1"/>
          <a:endParaRPr lang="ar-EG"/>
        </a:p>
      </dgm:t>
    </dgm:pt>
    <dgm:pt modelId="{3613DE56-2F02-45EE-A8F1-5A5853AD75B1}">
      <dgm:prSet phldrT="[Text]"/>
      <dgm:spPr/>
      <dgm:t>
        <a:bodyPr/>
        <a:lstStyle/>
        <a:p>
          <a:pPr rtl="1"/>
          <a:r>
            <a:rPr lang="ar-EG" dirty="0" smtClean="0"/>
            <a:t>الثلاث مداخل للانتماء</a:t>
          </a:r>
          <a:endParaRPr lang="ar-EG" dirty="0"/>
        </a:p>
      </dgm:t>
    </dgm:pt>
    <dgm:pt modelId="{1BBD6EEB-9690-410B-8076-BBBC2C7D02F4}" type="parTrans" cxnId="{4A882301-2852-4546-8F97-F703E8A76F2E}">
      <dgm:prSet/>
      <dgm:spPr/>
      <dgm:t>
        <a:bodyPr/>
        <a:lstStyle/>
        <a:p>
          <a:pPr rtl="1"/>
          <a:endParaRPr lang="ar-EG"/>
        </a:p>
      </dgm:t>
    </dgm:pt>
    <dgm:pt modelId="{92DF6FFE-8963-4DC7-B402-B4B1881C4CD0}" type="sibTrans" cxnId="{4A882301-2852-4546-8F97-F703E8A76F2E}">
      <dgm:prSet/>
      <dgm:spPr/>
      <dgm:t>
        <a:bodyPr/>
        <a:lstStyle/>
        <a:p>
          <a:pPr rtl="1"/>
          <a:endParaRPr lang="ar-EG"/>
        </a:p>
      </dgm:t>
    </dgm:pt>
    <dgm:pt modelId="{DAE298AC-667D-4A39-BD5B-C6058BB550DE}">
      <dgm:prSet phldrT="[Text]"/>
      <dgm:spPr/>
      <dgm:t>
        <a:bodyPr/>
        <a:lstStyle/>
        <a:p>
          <a:pPr rtl="1"/>
          <a:r>
            <a:rPr lang="ar-EG" b="1" dirty="0" smtClean="0"/>
            <a:t>المدخل التبادل</a:t>
          </a:r>
          <a:endParaRPr lang="ar-EG" dirty="0"/>
        </a:p>
      </dgm:t>
    </dgm:pt>
    <dgm:pt modelId="{9ABD79E1-E29B-402E-94D4-3AD4FEA680D1}" type="parTrans" cxnId="{8B373080-1B48-4D2C-8926-FB1D91C420BC}">
      <dgm:prSet/>
      <dgm:spPr/>
      <dgm:t>
        <a:bodyPr/>
        <a:lstStyle/>
        <a:p>
          <a:pPr rtl="1"/>
          <a:endParaRPr lang="ar-EG"/>
        </a:p>
      </dgm:t>
    </dgm:pt>
    <dgm:pt modelId="{AE57F1FC-CBD9-4719-B77E-BFE2BB58F41A}" type="sibTrans" cxnId="{8B373080-1B48-4D2C-8926-FB1D91C420BC}">
      <dgm:prSet/>
      <dgm:spPr/>
      <dgm:t>
        <a:bodyPr/>
        <a:lstStyle/>
        <a:p>
          <a:pPr rtl="1"/>
          <a:endParaRPr lang="ar-EG"/>
        </a:p>
      </dgm:t>
    </dgm:pt>
    <dgm:pt modelId="{9BCB6364-1F99-4932-B3DB-784B2CB67FC1}">
      <dgm:prSet phldrT="[Text]"/>
      <dgm:spPr/>
      <dgm:t>
        <a:bodyPr/>
        <a:lstStyle/>
        <a:p>
          <a:pPr rtl="1"/>
          <a:r>
            <a:rPr lang="ar-EG" b="1" dirty="0" smtClean="0"/>
            <a:t>المدخل النفسي</a:t>
          </a:r>
          <a:endParaRPr lang="ar-EG" dirty="0"/>
        </a:p>
      </dgm:t>
    </dgm:pt>
    <dgm:pt modelId="{C9FB5698-2659-4698-B495-CDA27CDD0B3C}" type="parTrans" cxnId="{79D1D8C8-158F-4A1C-B49A-9A2CDF572079}">
      <dgm:prSet/>
      <dgm:spPr/>
      <dgm:t>
        <a:bodyPr/>
        <a:lstStyle/>
        <a:p>
          <a:pPr rtl="1"/>
          <a:endParaRPr lang="ar-EG"/>
        </a:p>
      </dgm:t>
    </dgm:pt>
    <dgm:pt modelId="{4F4D2B82-2687-4F73-B35C-999D31B5A869}" type="sibTrans" cxnId="{79D1D8C8-158F-4A1C-B49A-9A2CDF572079}">
      <dgm:prSet/>
      <dgm:spPr/>
      <dgm:t>
        <a:bodyPr/>
        <a:lstStyle/>
        <a:p>
          <a:pPr rtl="1"/>
          <a:endParaRPr lang="ar-EG"/>
        </a:p>
      </dgm:t>
    </dgm:pt>
    <dgm:pt modelId="{7EFCC22A-738F-4DE1-9A31-D0AA804F72D2}">
      <dgm:prSet phldrT="[Text]"/>
      <dgm:spPr/>
      <dgm:t>
        <a:bodyPr/>
        <a:lstStyle/>
        <a:p>
          <a:pPr rtl="1"/>
          <a:r>
            <a:rPr lang="ar-EG" b="1" dirty="0" smtClean="0"/>
            <a:t>المدخل النفسي</a:t>
          </a:r>
          <a:endParaRPr lang="ar-EG" dirty="0"/>
        </a:p>
      </dgm:t>
    </dgm:pt>
    <dgm:pt modelId="{41CA97D0-DF4D-456D-ADD1-8C8DDA635629}" type="parTrans" cxnId="{02DDD94A-269D-430A-840E-4B2B9D723506}">
      <dgm:prSet/>
      <dgm:spPr/>
      <dgm:t>
        <a:bodyPr/>
        <a:lstStyle/>
        <a:p>
          <a:pPr rtl="1"/>
          <a:endParaRPr lang="ar-EG"/>
        </a:p>
      </dgm:t>
    </dgm:pt>
    <dgm:pt modelId="{540F281B-3931-4485-A5EB-C6DDAFB2988F}" type="sibTrans" cxnId="{02DDD94A-269D-430A-840E-4B2B9D723506}">
      <dgm:prSet/>
      <dgm:spPr/>
      <dgm:t>
        <a:bodyPr/>
        <a:lstStyle/>
        <a:p>
          <a:pPr rtl="1"/>
          <a:endParaRPr lang="ar-EG"/>
        </a:p>
      </dgm:t>
    </dgm:pt>
    <dgm:pt modelId="{F3AA62C2-1B97-4515-B7C4-4DC0B84B9A5B}" type="pres">
      <dgm:prSet presAssocID="{E32CC4A3-526C-4EF7-B6D5-F9834E9ABD6C}" presName="Name0" presStyleCnt="0">
        <dgm:presLayoutVars>
          <dgm:chPref val="1"/>
          <dgm:dir/>
          <dgm:animOne val="branch"/>
          <dgm:animLvl val="lvl"/>
          <dgm:resizeHandles val="exact"/>
        </dgm:presLayoutVars>
      </dgm:prSet>
      <dgm:spPr/>
      <dgm:t>
        <a:bodyPr/>
        <a:lstStyle/>
        <a:p>
          <a:pPr rtl="1"/>
          <a:endParaRPr lang="ar-EG"/>
        </a:p>
      </dgm:t>
    </dgm:pt>
    <dgm:pt modelId="{16777009-972E-4C30-B761-755713F8052D}" type="pres">
      <dgm:prSet presAssocID="{3613DE56-2F02-45EE-A8F1-5A5853AD75B1}" presName="root1" presStyleCnt="0"/>
      <dgm:spPr/>
    </dgm:pt>
    <dgm:pt modelId="{5693377F-F0AF-4351-AC1B-45A6052AF4E1}" type="pres">
      <dgm:prSet presAssocID="{3613DE56-2F02-45EE-A8F1-5A5853AD75B1}" presName="LevelOneTextNode" presStyleLbl="node0" presStyleIdx="0" presStyleCnt="1">
        <dgm:presLayoutVars>
          <dgm:chPref val="3"/>
        </dgm:presLayoutVars>
      </dgm:prSet>
      <dgm:spPr/>
      <dgm:t>
        <a:bodyPr/>
        <a:lstStyle/>
        <a:p>
          <a:pPr rtl="1"/>
          <a:endParaRPr lang="ar-EG"/>
        </a:p>
      </dgm:t>
    </dgm:pt>
    <dgm:pt modelId="{EC34E801-4A4A-496B-85FE-8C180326E430}" type="pres">
      <dgm:prSet presAssocID="{3613DE56-2F02-45EE-A8F1-5A5853AD75B1}" presName="level2hierChild" presStyleCnt="0"/>
      <dgm:spPr/>
    </dgm:pt>
    <dgm:pt modelId="{6CA5E257-1375-4B31-BA4D-832AC96E3FDC}" type="pres">
      <dgm:prSet presAssocID="{9ABD79E1-E29B-402E-94D4-3AD4FEA680D1}" presName="conn2-1" presStyleLbl="parChTrans1D2" presStyleIdx="0" presStyleCnt="3"/>
      <dgm:spPr/>
      <dgm:t>
        <a:bodyPr/>
        <a:lstStyle/>
        <a:p>
          <a:pPr rtl="1"/>
          <a:endParaRPr lang="ar-EG"/>
        </a:p>
      </dgm:t>
    </dgm:pt>
    <dgm:pt modelId="{EE3E80AD-B2FD-4DD0-A991-310C90254FC9}" type="pres">
      <dgm:prSet presAssocID="{9ABD79E1-E29B-402E-94D4-3AD4FEA680D1}" presName="connTx" presStyleLbl="parChTrans1D2" presStyleIdx="0" presStyleCnt="3"/>
      <dgm:spPr/>
      <dgm:t>
        <a:bodyPr/>
        <a:lstStyle/>
        <a:p>
          <a:pPr rtl="1"/>
          <a:endParaRPr lang="ar-EG"/>
        </a:p>
      </dgm:t>
    </dgm:pt>
    <dgm:pt modelId="{C303284A-0A16-4802-9DD5-6F9BA9D48855}" type="pres">
      <dgm:prSet presAssocID="{DAE298AC-667D-4A39-BD5B-C6058BB550DE}" presName="root2" presStyleCnt="0"/>
      <dgm:spPr/>
    </dgm:pt>
    <dgm:pt modelId="{37804188-FC54-48EC-B396-742176BE49D3}" type="pres">
      <dgm:prSet presAssocID="{DAE298AC-667D-4A39-BD5B-C6058BB550DE}" presName="LevelTwoTextNode" presStyleLbl="node2" presStyleIdx="0" presStyleCnt="3">
        <dgm:presLayoutVars>
          <dgm:chPref val="3"/>
        </dgm:presLayoutVars>
      </dgm:prSet>
      <dgm:spPr/>
      <dgm:t>
        <a:bodyPr/>
        <a:lstStyle/>
        <a:p>
          <a:pPr rtl="1"/>
          <a:endParaRPr lang="ar-EG"/>
        </a:p>
      </dgm:t>
    </dgm:pt>
    <dgm:pt modelId="{71F074C2-41CA-4B8F-A096-9BB38D65A8EA}" type="pres">
      <dgm:prSet presAssocID="{DAE298AC-667D-4A39-BD5B-C6058BB550DE}" presName="level3hierChild" presStyleCnt="0"/>
      <dgm:spPr/>
    </dgm:pt>
    <dgm:pt modelId="{86FF7A21-BEA5-431F-A231-3134E3704B59}" type="pres">
      <dgm:prSet presAssocID="{C9FB5698-2659-4698-B495-CDA27CDD0B3C}" presName="conn2-1" presStyleLbl="parChTrans1D2" presStyleIdx="1" presStyleCnt="3"/>
      <dgm:spPr/>
      <dgm:t>
        <a:bodyPr/>
        <a:lstStyle/>
        <a:p>
          <a:pPr rtl="1"/>
          <a:endParaRPr lang="ar-EG"/>
        </a:p>
      </dgm:t>
    </dgm:pt>
    <dgm:pt modelId="{4E28E253-97C2-4A28-A51A-0C4FBF267CE9}" type="pres">
      <dgm:prSet presAssocID="{C9FB5698-2659-4698-B495-CDA27CDD0B3C}" presName="connTx" presStyleLbl="parChTrans1D2" presStyleIdx="1" presStyleCnt="3"/>
      <dgm:spPr/>
      <dgm:t>
        <a:bodyPr/>
        <a:lstStyle/>
        <a:p>
          <a:pPr rtl="1"/>
          <a:endParaRPr lang="ar-EG"/>
        </a:p>
      </dgm:t>
    </dgm:pt>
    <dgm:pt modelId="{D2472E7C-290F-4722-ABD4-21D1D0184BF0}" type="pres">
      <dgm:prSet presAssocID="{9BCB6364-1F99-4932-B3DB-784B2CB67FC1}" presName="root2" presStyleCnt="0"/>
      <dgm:spPr/>
    </dgm:pt>
    <dgm:pt modelId="{EFEF833E-DECD-46F9-A5EE-D0C949EA43EF}" type="pres">
      <dgm:prSet presAssocID="{9BCB6364-1F99-4932-B3DB-784B2CB67FC1}" presName="LevelTwoTextNode" presStyleLbl="node2" presStyleIdx="1" presStyleCnt="3">
        <dgm:presLayoutVars>
          <dgm:chPref val="3"/>
        </dgm:presLayoutVars>
      </dgm:prSet>
      <dgm:spPr/>
      <dgm:t>
        <a:bodyPr/>
        <a:lstStyle/>
        <a:p>
          <a:pPr rtl="1"/>
          <a:endParaRPr lang="ar-EG"/>
        </a:p>
      </dgm:t>
    </dgm:pt>
    <dgm:pt modelId="{ED300AA4-E24B-4D12-9EC7-1565D1CA0C38}" type="pres">
      <dgm:prSet presAssocID="{9BCB6364-1F99-4932-B3DB-784B2CB67FC1}" presName="level3hierChild" presStyleCnt="0"/>
      <dgm:spPr/>
    </dgm:pt>
    <dgm:pt modelId="{59E612C5-F9C9-4D8C-B174-007CF92C1700}" type="pres">
      <dgm:prSet presAssocID="{41CA97D0-DF4D-456D-ADD1-8C8DDA635629}" presName="conn2-1" presStyleLbl="parChTrans1D2" presStyleIdx="2" presStyleCnt="3"/>
      <dgm:spPr/>
      <dgm:t>
        <a:bodyPr/>
        <a:lstStyle/>
        <a:p>
          <a:pPr rtl="1"/>
          <a:endParaRPr lang="ar-EG"/>
        </a:p>
      </dgm:t>
    </dgm:pt>
    <dgm:pt modelId="{BABEECC5-F689-434C-9EAF-D0CE87D7126D}" type="pres">
      <dgm:prSet presAssocID="{41CA97D0-DF4D-456D-ADD1-8C8DDA635629}" presName="connTx" presStyleLbl="parChTrans1D2" presStyleIdx="2" presStyleCnt="3"/>
      <dgm:spPr/>
      <dgm:t>
        <a:bodyPr/>
        <a:lstStyle/>
        <a:p>
          <a:pPr rtl="1"/>
          <a:endParaRPr lang="ar-EG"/>
        </a:p>
      </dgm:t>
    </dgm:pt>
    <dgm:pt modelId="{114890C2-EE62-4D7D-ABE2-A2C653B31F39}" type="pres">
      <dgm:prSet presAssocID="{7EFCC22A-738F-4DE1-9A31-D0AA804F72D2}" presName="root2" presStyleCnt="0"/>
      <dgm:spPr/>
    </dgm:pt>
    <dgm:pt modelId="{27AF0C98-C9D4-4C15-BA13-7CE9315BFEC0}" type="pres">
      <dgm:prSet presAssocID="{7EFCC22A-738F-4DE1-9A31-D0AA804F72D2}" presName="LevelTwoTextNode" presStyleLbl="node2" presStyleIdx="2" presStyleCnt="3">
        <dgm:presLayoutVars>
          <dgm:chPref val="3"/>
        </dgm:presLayoutVars>
      </dgm:prSet>
      <dgm:spPr/>
      <dgm:t>
        <a:bodyPr/>
        <a:lstStyle/>
        <a:p>
          <a:pPr rtl="1"/>
          <a:endParaRPr lang="ar-EG"/>
        </a:p>
      </dgm:t>
    </dgm:pt>
    <dgm:pt modelId="{BF659598-995D-4EE5-83E3-EB5F6F2A82BD}" type="pres">
      <dgm:prSet presAssocID="{7EFCC22A-738F-4DE1-9A31-D0AA804F72D2}" presName="level3hierChild" presStyleCnt="0"/>
      <dgm:spPr/>
    </dgm:pt>
  </dgm:ptLst>
  <dgm:cxnLst>
    <dgm:cxn modelId="{371A3E53-03DB-4F53-86B5-7AAE38E0A47B}" type="presOf" srcId="{9ABD79E1-E29B-402E-94D4-3AD4FEA680D1}" destId="{EE3E80AD-B2FD-4DD0-A991-310C90254FC9}" srcOrd="1" destOrd="0" presId="urn:microsoft.com/office/officeart/2008/layout/HorizontalMultiLevelHierarchy"/>
    <dgm:cxn modelId="{B6E57314-1FE8-4F4B-AF3E-3058474AC583}" type="presOf" srcId="{DAE298AC-667D-4A39-BD5B-C6058BB550DE}" destId="{37804188-FC54-48EC-B396-742176BE49D3}" srcOrd="0" destOrd="0" presId="urn:microsoft.com/office/officeart/2008/layout/HorizontalMultiLevelHierarchy"/>
    <dgm:cxn modelId="{4A882301-2852-4546-8F97-F703E8A76F2E}" srcId="{E32CC4A3-526C-4EF7-B6D5-F9834E9ABD6C}" destId="{3613DE56-2F02-45EE-A8F1-5A5853AD75B1}" srcOrd="0" destOrd="0" parTransId="{1BBD6EEB-9690-410B-8076-BBBC2C7D02F4}" sibTransId="{92DF6FFE-8963-4DC7-B402-B4B1881C4CD0}"/>
    <dgm:cxn modelId="{8B373080-1B48-4D2C-8926-FB1D91C420BC}" srcId="{3613DE56-2F02-45EE-A8F1-5A5853AD75B1}" destId="{DAE298AC-667D-4A39-BD5B-C6058BB550DE}" srcOrd="0" destOrd="0" parTransId="{9ABD79E1-E29B-402E-94D4-3AD4FEA680D1}" sibTransId="{AE57F1FC-CBD9-4719-B77E-BFE2BB58F41A}"/>
    <dgm:cxn modelId="{4746EDA5-EA85-4D5F-BE25-A1DB3A0BBCF3}" type="presOf" srcId="{41CA97D0-DF4D-456D-ADD1-8C8DDA635629}" destId="{59E612C5-F9C9-4D8C-B174-007CF92C1700}" srcOrd="0" destOrd="0" presId="urn:microsoft.com/office/officeart/2008/layout/HorizontalMultiLevelHierarchy"/>
    <dgm:cxn modelId="{AE5E5E09-B4CD-4B94-BA23-17873D613A7F}" type="presOf" srcId="{E32CC4A3-526C-4EF7-B6D5-F9834E9ABD6C}" destId="{F3AA62C2-1B97-4515-B7C4-4DC0B84B9A5B}" srcOrd="0" destOrd="0" presId="urn:microsoft.com/office/officeart/2008/layout/HorizontalMultiLevelHierarchy"/>
    <dgm:cxn modelId="{47CFB877-0318-4538-913A-D652D01B8A0C}" type="presOf" srcId="{3613DE56-2F02-45EE-A8F1-5A5853AD75B1}" destId="{5693377F-F0AF-4351-AC1B-45A6052AF4E1}" srcOrd="0" destOrd="0" presId="urn:microsoft.com/office/officeart/2008/layout/HorizontalMultiLevelHierarchy"/>
    <dgm:cxn modelId="{F7417151-47AA-4830-A15F-0F2B6A261EFA}" type="presOf" srcId="{7EFCC22A-738F-4DE1-9A31-D0AA804F72D2}" destId="{27AF0C98-C9D4-4C15-BA13-7CE9315BFEC0}" srcOrd="0" destOrd="0" presId="urn:microsoft.com/office/officeart/2008/layout/HorizontalMultiLevelHierarchy"/>
    <dgm:cxn modelId="{02DDD94A-269D-430A-840E-4B2B9D723506}" srcId="{3613DE56-2F02-45EE-A8F1-5A5853AD75B1}" destId="{7EFCC22A-738F-4DE1-9A31-D0AA804F72D2}" srcOrd="2" destOrd="0" parTransId="{41CA97D0-DF4D-456D-ADD1-8C8DDA635629}" sibTransId="{540F281B-3931-4485-A5EB-C6DDAFB2988F}"/>
    <dgm:cxn modelId="{79D1D8C8-158F-4A1C-B49A-9A2CDF572079}" srcId="{3613DE56-2F02-45EE-A8F1-5A5853AD75B1}" destId="{9BCB6364-1F99-4932-B3DB-784B2CB67FC1}" srcOrd="1" destOrd="0" parTransId="{C9FB5698-2659-4698-B495-CDA27CDD0B3C}" sibTransId="{4F4D2B82-2687-4F73-B35C-999D31B5A869}"/>
    <dgm:cxn modelId="{2B112602-8C39-44FC-A873-D26638DCB497}" type="presOf" srcId="{9ABD79E1-E29B-402E-94D4-3AD4FEA680D1}" destId="{6CA5E257-1375-4B31-BA4D-832AC96E3FDC}" srcOrd="0" destOrd="0" presId="urn:microsoft.com/office/officeart/2008/layout/HorizontalMultiLevelHierarchy"/>
    <dgm:cxn modelId="{63BA75A1-F6BA-4392-A3AA-9439F2BF4C2A}" type="presOf" srcId="{C9FB5698-2659-4698-B495-CDA27CDD0B3C}" destId="{4E28E253-97C2-4A28-A51A-0C4FBF267CE9}" srcOrd="1" destOrd="0" presId="urn:microsoft.com/office/officeart/2008/layout/HorizontalMultiLevelHierarchy"/>
    <dgm:cxn modelId="{D7D18DC3-AE36-44EB-A96E-740060B32C17}" type="presOf" srcId="{C9FB5698-2659-4698-B495-CDA27CDD0B3C}" destId="{86FF7A21-BEA5-431F-A231-3134E3704B59}" srcOrd="0" destOrd="0" presId="urn:microsoft.com/office/officeart/2008/layout/HorizontalMultiLevelHierarchy"/>
    <dgm:cxn modelId="{B6D8102F-6FB0-4CA1-A80A-278984019D3B}" type="presOf" srcId="{9BCB6364-1F99-4932-B3DB-784B2CB67FC1}" destId="{EFEF833E-DECD-46F9-A5EE-D0C949EA43EF}" srcOrd="0" destOrd="0" presId="urn:microsoft.com/office/officeart/2008/layout/HorizontalMultiLevelHierarchy"/>
    <dgm:cxn modelId="{40A028A1-6BEF-4905-B4B4-30F42456C896}" type="presOf" srcId="{41CA97D0-DF4D-456D-ADD1-8C8DDA635629}" destId="{BABEECC5-F689-434C-9EAF-D0CE87D7126D}" srcOrd="1" destOrd="0" presId="urn:microsoft.com/office/officeart/2008/layout/HorizontalMultiLevelHierarchy"/>
    <dgm:cxn modelId="{545F4A30-8F43-46BE-90D0-FA5F9BCB5A8F}" type="presParOf" srcId="{F3AA62C2-1B97-4515-B7C4-4DC0B84B9A5B}" destId="{16777009-972E-4C30-B761-755713F8052D}" srcOrd="0" destOrd="0" presId="urn:microsoft.com/office/officeart/2008/layout/HorizontalMultiLevelHierarchy"/>
    <dgm:cxn modelId="{6100B33D-4125-44CD-AF65-7C8A13826B86}" type="presParOf" srcId="{16777009-972E-4C30-B761-755713F8052D}" destId="{5693377F-F0AF-4351-AC1B-45A6052AF4E1}" srcOrd="0" destOrd="0" presId="urn:microsoft.com/office/officeart/2008/layout/HorizontalMultiLevelHierarchy"/>
    <dgm:cxn modelId="{92A52EE9-0DE9-47C9-A12A-F442F80F25D9}" type="presParOf" srcId="{16777009-972E-4C30-B761-755713F8052D}" destId="{EC34E801-4A4A-496B-85FE-8C180326E430}" srcOrd="1" destOrd="0" presId="urn:microsoft.com/office/officeart/2008/layout/HorizontalMultiLevelHierarchy"/>
    <dgm:cxn modelId="{DA60BA5C-8A55-4B80-8552-BE3EA8781352}" type="presParOf" srcId="{EC34E801-4A4A-496B-85FE-8C180326E430}" destId="{6CA5E257-1375-4B31-BA4D-832AC96E3FDC}" srcOrd="0" destOrd="0" presId="urn:microsoft.com/office/officeart/2008/layout/HorizontalMultiLevelHierarchy"/>
    <dgm:cxn modelId="{5923B9FB-0CDF-40A6-A7AA-3715E82D15A2}" type="presParOf" srcId="{6CA5E257-1375-4B31-BA4D-832AC96E3FDC}" destId="{EE3E80AD-B2FD-4DD0-A991-310C90254FC9}" srcOrd="0" destOrd="0" presId="urn:microsoft.com/office/officeart/2008/layout/HorizontalMultiLevelHierarchy"/>
    <dgm:cxn modelId="{9D475F5A-A80C-4D85-ABF8-A088D5D24519}" type="presParOf" srcId="{EC34E801-4A4A-496B-85FE-8C180326E430}" destId="{C303284A-0A16-4802-9DD5-6F9BA9D48855}" srcOrd="1" destOrd="0" presId="urn:microsoft.com/office/officeart/2008/layout/HorizontalMultiLevelHierarchy"/>
    <dgm:cxn modelId="{BA0EB0A7-2E45-4C1B-AAE1-201A69EAB98D}" type="presParOf" srcId="{C303284A-0A16-4802-9DD5-6F9BA9D48855}" destId="{37804188-FC54-48EC-B396-742176BE49D3}" srcOrd="0" destOrd="0" presId="urn:microsoft.com/office/officeart/2008/layout/HorizontalMultiLevelHierarchy"/>
    <dgm:cxn modelId="{E7DE0960-E7E0-4879-803F-475AFB2725CF}" type="presParOf" srcId="{C303284A-0A16-4802-9DD5-6F9BA9D48855}" destId="{71F074C2-41CA-4B8F-A096-9BB38D65A8EA}" srcOrd="1" destOrd="0" presId="urn:microsoft.com/office/officeart/2008/layout/HorizontalMultiLevelHierarchy"/>
    <dgm:cxn modelId="{21226974-CFC9-4F02-9B77-4EFBC9CE3128}" type="presParOf" srcId="{EC34E801-4A4A-496B-85FE-8C180326E430}" destId="{86FF7A21-BEA5-431F-A231-3134E3704B59}" srcOrd="2" destOrd="0" presId="urn:microsoft.com/office/officeart/2008/layout/HorizontalMultiLevelHierarchy"/>
    <dgm:cxn modelId="{1EC76B85-D244-4AFF-882A-A1B6069C4E9B}" type="presParOf" srcId="{86FF7A21-BEA5-431F-A231-3134E3704B59}" destId="{4E28E253-97C2-4A28-A51A-0C4FBF267CE9}" srcOrd="0" destOrd="0" presId="urn:microsoft.com/office/officeart/2008/layout/HorizontalMultiLevelHierarchy"/>
    <dgm:cxn modelId="{8BCC8102-8929-47FB-9B64-6A9A226A8844}" type="presParOf" srcId="{EC34E801-4A4A-496B-85FE-8C180326E430}" destId="{D2472E7C-290F-4722-ABD4-21D1D0184BF0}" srcOrd="3" destOrd="0" presId="urn:microsoft.com/office/officeart/2008/layout/HorizontalMultiLevelHierarchy"/>
    <dgm:cxn modelId="{2A4A6174-5658-4B26-807C-6A9E58187CDA}" type="presParOf" srcId="{D2472E7C-290F-4722-ABD4-21D1D0184BF0}" destId="{EFEF833E-DECD-46F9-A5EE-D0C949EA43EF}" srcOrd="0" destOrd="0" presId="urn:microsoft.com/office/officeart/2008/layout/HorizontalMultiLevelHierarchy"/>
    <dgm:cxn modelId="{E80D4A76-C68C-49B4-9B20-C403CC515D6E}" type="presParOf" srcId="{D2472E7C-290F-4722-ABD4-21D1D0184BF0}" destId="{ED300AA4-E24B-4D12-9EC7-1565D1CA0C38}" srcOrd="1" destOrd="0" presId="urn:microsoft.com/office/officeart/2008/layout/HorizontalMultiLevelHierarchy"/>
    <dgm:cxn modelId="{E4B68A99-5883-40CE-836E-D7197678CB64}" type="presParOf" srcId="{EC34E801-4A4A-496B-85FE-8C180326E430}" destId="{59E612C5-F9C9-4D8C-B174-007CF92C1700}" srcOrd="4" destOrd="0" presId="urn:microsoft.com/office/officeart/2008/layout/HorizontalMultiLevelHierarchy"/>
    <dgm:cxn modelId="{6A3651C9-D6E3-4C31-8A49-ECC0D0A0074F}" type="presParOf" srcId="{59E612C5-F9C9-4D8C-B174-007CF92C1700}" destId="{BABEECC5-F689-434C-9EAF-D0CE87D7126D}" srcOrd="0" destOrd="0" presId="urn:microsoft.com/office/officeart/2008/layout/HorizontalMultiLevelHierarchy"/>
    <dgm:cxn modelId="{0375438E-90CE-458B-86C9-BC6F7D05CFE2}" type="presParOf" srcId="{EC34E801-4A4A-496B-85FE-8C180326E430}" destId="{114890C2-EE62-4D7D-ABE2-A2C653B31F39}" srcOrd="5" destOrd="0" presId="urn:microsoft.com/office/officeart/2008/layout/HorizontalMultiLevelHierarchy"/>
    <dgm:cxn modelId="{486DF2AC-33B8-46A2-8887-8363D493B108}" type="presParOf" srcId="{114890C2-EE62-4D7D-ABE2-A2C653B31F39}" destId="{27AF0C98-C9D4-4C15-BA13-7CE9315BFEC0}" srcOrd="0" destOrd="0" presId="urn:microsoft.com/office/officeart/2008/layout/HorizontalMultiLevelHierarchy"/>
    <dgm:cxn modelId="{200AB645-7919-4F8F-B349-64992CC6E553}" type="presParOf" srcId="{114890C2-EE62-4D7D-ABE2-A2C653B31F39}" destId="{BF659598-995D-4EE5-83E3-EB5F6F2A82BD}"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2CC4A3-526C-4EF7-B6D5-F9834E9ABD6C}" type="doc">
      <dgm:prSet loTypeId="urn:microsoft.com/office/officeart/2008/layout/HorizontalMultiLevelHierarchy" loCatId="hierarchy" qsTypeId="urn:microsoft.com/office/officeart/2005/8/quickstyle/simple1" qsCatId="simple" csTypeId="urn:microsoft.com/office/officeart/2005/8/colors/accent5_5" csCatId="accent5" phldr="1"/>
      <dgm:spPr/>
      <dgm:t>
        <a:bodyPr/>
        <a:lstStyle/>
        <a:p>
          <a:pPr rtl="1"/>
          <a:endParaRPr lang="ar-EG"/>
        </a:p>
      </dgm:t>
    </dgm:pt>
    <dgm:pt modelId="{3613DE56-2F02-45EE-A8F1-5A5853AD75B1}">
      <dgm:prSet phldrT="[Text]"/>
      <dgm:spPr/>
      <dgm:t>
        <a:bodyPr/>
        <a:lstStyle/>
        <a:p>
          <a:pPr rtl="1"/>
          <a:r>
            <a:rPr lang="ar-EG" dirty="0" smtClean="0"/>
            <a:t>الثلاث عناصر للانتماء</a:t>
          </a:r>
          <a:endParaRPr lang="ar-EG" dirty="0"/>
        </a:p>
      </dgm:t>
    </dgm:pt>
    <dgm:pt modelId="{1BBD6EEB-9690-410B-8076-BBBC2C7D02F4}" type="parTrans" cxnId="{4A882301-2852-4546-8F97-F703E8A76F2E}">
      <dgm:prSet/>
      <dgm:spPr/>
      <dgm:t>
        <a:bodyPr/>
        <a:lstStyle/>
        <a:p>
          <a:pPr rtl="1"/>
          <a:endParaRPr lang="ar-EG"/>
        </a:p>
      </dgm:t>
    </dgm:pt>
    <dgm:pt modelId="{92DF6FFE-8963-4DC7-B402-B4B1881C4CD0}" type="sibTrans" cxnId="{4A882301-2852-4546-8F97-F703E8A76F2E}">
      <dgm:prSet/>
      <dgm:spPr/>
      <dgm:t>
        <a:bodyPr/>
        <a:lstStyle/>
        <a:p>
          <a:pPr rtl="1"/>
          <a:endParaRPr lang="ar-EG"/>
        </a:p>
      </dgm:t>
    </dgm:pt>
    <dgm:pt modelId="{DAE298AC-667D-4A39-BD5B-C6058BB550DE}">
      <dgm:prSet phldrT="[Text]"/>
      <dgm:spPr/>
      <dgm:t>
        <a:bodyPr/>
        <a:lstStyle/>
        <a:p>
          <a:pPr rtl="1"/>
          <a:r>
            <a:rPr lang="ar-EG" b="1" dirty="0" smtClean="0"/>
            <a:t>قبول القيم وأهداف المنظمة </a:t>
          </a:r>
          <a:endParaRPr lang="ar-EG" dirty="0"/>
        </a:p>
      </dgm:t>
    </dgm:pt>
    <dgm:pt modelId="{9ABD79E1-E29B-402E-94D4-3AD4FEA680D1}" type="parTrans" cxnId="{8B373080-1B48-4D2C-8926-FB1D91C420BC}">
      <dgm:prSet/>
      <dgm:spPr/>
      <dgm:t>
        <a:bodyPr/>
        <a:lstStyle/>
        <a:p>
          <a:pPr rtl="1"/>
          <a:endParaRPr lang="ar-EG"/>
        </a:p>
      </dgm:t>
    </dgm:pt>
    <dgm:pt modelId="{AE57F1FC-CBD9-4719-B77E-BFE2BB58F41A}" type="sibTrans" cxnId="{8B373080-1B48-4D2C-8926-FB1D91C420BC}">
      <dgm:prSet/>
      <dgm:spPr/>
      <dgm:t>
        <a:bodyPr/>
        <a:lstStyle/>
        <a:p>
          <a:pPr rtl="1"/>
          <a:endParaRPr lang="ar-EG"/>
        </a:p>
      </dgm:t>
    </dgm:pt>
    <dgm:pt modelId="{9BCB6364-1F99-4932-B3DB-784B2CB67FC1}">
      <dgm:prSet phldrT="[Text]"/>
      <dgm:spPr/>
      <dgm:t>
        <a:bodyPr/>
        <a:lstStyle/>
        <a:p>
          <a:pPr rtl="1"/>
          <a:r>
            <a:rPr lang="ar-EG" b="1" dirty="0" smtClean="0"/>
            <a:t>رغبة الفرد من بذل جهود غير عادية لصالح المنظمة </a:t>
          </a:r>
          <a:endParaRPr lang="ar-EG" dirty="0"/>
        </a:p>
      </dgm:t>
    </dgm:pt>
    <dgm:pt modelId="{C9FB5698-2659-4698-B495-CDA27CDD0B3C}" type="parTrans" cxnId="{79D1D8C8-158F-4A1C-B49A-9A2CDF572079}">
      <dgm:prSet/>
      <dgm:spPr/>
      <dgm:t>
        <a:bodyPr/>
        <a:lstStyle/>
        <a:p>
          <a:pPr rtl="1"/>
          <a:endParaRPr lang="ar-EG"/>
        </a:p>
      </dgm:t>
    </dgm:pt>
    <dgm:pt modelId="{4F4D2B82-2687-4F73-B35C-999D31B5A869}" type="sibTrans" cxnId="{79D1D8C8-158F-4A1C-B49A-9A2CDF572079}">
      <dgm:prSet/>
      <dgm:spPr/>
      <dgm:t>
        <a:bodyPr/>
        <a:lstStyle/>
        <a:p>
          <a:pPr rtl="1"/>
          <a:endParaRPr lang="ar-EG"/>
        </a:p>
      </dgm:t>
    </dgm:pt>
    <dgm:pt modelId="{7EFCC22A-738F-4DE1-9A31-D0AA804F72D2}">
      <dgm:prSet phldrT="[Text]"/>
      <dgm:spPr/>
      <dgm:t>
        <a:bodyPr/>
        <a:lstStyle/>
        <a:p>
          <a:pPr rtl="1"/>
          <a:r>
            <a:rPr lang="ar-EG" b="1" dirty="0" smtClean="0"/>
            <a:t>رغبة الفرد في الحفاظ على عضوية المنظمة </a:t>
          </a:r>
          <a:endParaRPr lang="ar-EG" dirty="0"/>
        </a:p>
      </dgm:t>
    </dgm:pt>
    <dgm:pt modelId="{41CA97D0-DF4D-456D-ADD1-8C8DDA635629}" type="parTrans" cxnId="{02DDD94A-269D-430A-840E-4B2B9D723506}">
      <dgm:prSet/>
      <dgm:spPr/>
      <dgm:t>
        <a:bodyPr/>
        <a:lstStyle/>
        <a:p>
          <a:pPr rtl="1"/>
          <a:endParaRPr lang="ar-EG"/>
        </a:p>
      </dgm:t>
    </dgm:pt>
    <dgm:pt modelId="{540F281B-3931-4485-A5EB-C6DDAFB2988F}" type="sibTrans" cxnId="{02DDD94A-269D-430A-840E-4B2B9D723506}">
      <dgm:prSet/>
      <dgm:spPr/>
      <dgm:t>
        <a:bodyPr/>
        <a:lstStyle/>
        <a:p>
          <a:pPr rtl="1"/>
          <a:endParaRPr lang="ar-EG"/>
        </a:p>
      </dgm:t>
    </dgm:pt>
    <dgm:pt modelId="{F3AA62C2-1B97-4515-B7C4-4DC0B84B9A5B}" type="pres">
      <dgm:prSet presAssocID="{E32CC4A3-526C-4EF7-B6D5-F9834E9ABD6C}" presName="Name0" presStyleCnt="0">
        <dgm:presLayoutVars>
          <dgm:chPref val="1"/>
          <dgm:dir/>
          <dgm:animOne val="branch"/>
          <dgm:animLvl val="lvl"/>
          <dgm:resizeHandles val="exact"/>
        </dgm:presLayoutVars>
      </dgm:prSet>
      <dgm:spPr/>
      <dgm:t>
        <a:bodyPr/>
        <a:lstStyle/>
        <a:p>
          <a:pPr rtl="1"/>
          <a:endParaRPr lang="ar-EG"/>
        </a:p>
      </dgm:t>
    </dgm:pt>
    <dgm:pt modelId="{16777009-972E-4C30-B761-755713F8052D}" type="pres">
      <dgm:prSet presAssocID="{3613DE56-2F02-45EE-A8F1-5A5853AD75B1}" presName="root1" presStyleCnt="0"/>
      <dgm:spPr/>
    </dgm:pt>
    <dgm:pt modelId="{5693377F-F0AF-4351-AC1B-45A6052AF4E1}" type="pres">
      <dgm:prSet presAssocID="{3613DE56-2F02-45EE-A8F1-5A5853AD75B1}" presName="LevelOneTextNode" presStyleLbl="node0" presStyleIdx="0" presStyleCnt="1">
        <dgm:presLayoutVars>
          <dgm:chPref val="3"/>
        </dgm:presLayoutVars>
      </dgm:prSet>
      <dgm:spPr/>
      <dgm:t>
        <a:bodyPr/>
        <a:lstStyle/>
        <a:p>
          <a:pPr rtl="1"/>
          <a:endParaRPr lang="ar-EG"/>
        </a:p>
      </dgm:t>
    </dgm:pt>
    <dgm:pt modelId="{EC34E801-4A4A-496B-85FE-8C180326E430}" type="pres">
      <dgm:prSet presAssocID="{3613DE56-2F02-45EE-A8F1-5A5853AD75B1}" presName="level2hierChild" presStyleCnt="0"/>
      <dgm:spPr/>
    </dgm:pt>
    <dgm:pt modelId="{6CA5E257-1375-4B31-BA4D-832AC96E3FDC}" type="pres">
      <dgm:prSet presAssocID="{9ABD79E1-E29B-402E-94D4-3AD4FEA680D1}" presName="conn2-1" presStyleLbl="parChTrans1D2" presStyleIdx="0" presStyleCnt="3"/>
      <dgm:spPr/>
      <dgm:t>
        <a:bodyPr/>
        <a:lstStyle/>
        <a:p>
          <a:pPr rtl="1"/>
          <a:endParaRPr lang="ar-EG"/>
        </a:p>
      </dgm:t>
    </dgm:pt>
    <dgm:pt modelId="{EE3E80AD-B2FD-4DD0-A991-310C90254FC9}" type="pres">
      <dgm:prSet presAssocID="{9ABD79E1-E29B-402E-94D4-3AD4FEA680D1}" presName="connTx" presStyleLbl="parChTrans1D2" presStyleIdx="0" presStyleCnt="3"/>
      <dgm:spPr/>
      <dgm:t>
        <a:bodyPr/>
        <a:lstStyle/>
        <a:p>
          <a:pPr rtl="1"/>
          <a:endParaRPr lang="ar-EG"/>
        </a:p>
      </dgm:t>
    </dgm:pt>
    <dgm:pt modelId="{C303284A-0A16-4802-9DD5-6F9BA9D48855}" type="pres">
      <dgm:prSet presAssocID="{DAE298AC-667D-4A39-BD5B-C6058BB550DE}" presName="root2" presStyleCnt="0"/>
      <dgm:spPr/>
    </dgm:pt>
    <dgm:pt modelId="{37804188-FC54-48EC-B396-742176BE49D3}" type="pres">
      <dgm:prSet presAssocID="{DAE298AC-667D-4A39-BD5B-C6058BB550DE}" presName="LevelTwoTextNode" presStyleLbl="node2" presStyleIdx="0" presStyleCnt="3" custScaleX="284700">
        <dgm:presLayoutVars>
          <dgm:chPref val="3"/>
        </dgm:presLayoutVars>
      </dgm:prSet>
      <dgm:spPr/>
      <dgm:t>
        <a:bodyPr/>
        <a:lstStyle/>
        <a:p>
          <a:pPr rtl="1"/>
          <a:endParaRPr lang="ar-EG"/>
        </a:p>
      </dgm:t>
    </dgm:pt>
    <dgm:pt modelId="{71F074C2-41CA-4B8F-A096-9BB38D65A8EA}" type="pres">
      <dgm:prSet presAssocID="{DAE298AC-667D-4A39-BD5B-C6058BB550DE}" presName="level3hierChild" presStyleCnt="0"/>
      <dgm:spPr/>
    </dgm:pt>
    <dgm:pt modelId="{86FF7A21-BEA5-431F-A231-3134E3704B59}" type="pres">
      <dgm:prSet presAssocID="{C9FB5698-2659-4698-B495-CDA27CDD0B3C}" presName="conn2-1" presStyleLbl="parChTrans1D2" presStyleIdx="1" presStyleCnt="3"/>
      <dgm:spPr/>
      <dgm:t>
        <a:bodyPr/>
        <a:lstStyle/>
        <a:p>
          <a:pPr rtl="1"/>
          <a:endParaRPr lang="ar-EG"/>
        </a:p>
      </dgm:t>
    </dgm:pt>
    <dgm:pt modelId="{4E28E253-97C2-4A28-A51A-0C4FBF267CE9}" type="pres">
      <dgm:prSet presAssocID="{C9FB5698-2659-4698-B495-CDA27CDD0B3C}" presName="connTx" presStyleLbl="parChTrans1D2" presStyleIdx="1" presStyleCnt="3"/>
      <dgm:spPr/>
      <dgm:t>
        <a:bodyPr/>
        <a:lstStyle/>
        <a:p>
          <a:pPr rtl="1"/>
          <a:endParaRPr lang="ar-EG"/>
        </a:p>
      </dgm:t>
    </dgm:pt>
    <dgm:pt modelId="{D2472E7C-290F-4722-ABD4-21D1D0184BF0}" type="pres">
      <dgm:prSet presAssocID="{9BCB6364-1F99-4932-B3DB-784B2CB67FC1}" presName="root2" presStyleCnt="0"/>
      <dgm:spPr/>
    </dgm:pt>
    <dgm:pt modelId="{EFEF833E-DECD-46F9-A5EE-D0C949EA43EF}" type="pres">
      <dgm:prSet presAssocID="{9BCB6364-1F99-4932-B3DB-784B2CB67FC1}" presName="LevelTwoTextNode" presStyleLbl="node2" presStyleIdx="1" presStyleCnt="3" custScaleX="284700">
        <dgm:presLayoutVars>
          <dgm:chPref val="3"/>
        </dgm:presLayoutVars>
      </dgm:prSet>
      <dgm:spPr/>
      <dgm:t>
        <a:bodyPr/>
        <a:lstStyle/>
        <a:p>
          <a:pPr rtl="1"/>
          <a:endParaRPr lang="ar-EG"/>
        </a:p>
      </dgm:t>
    </dgm:pt>
    <dgm:pt modelId="{ED300AA4-E24B-4D12-9EC7-1565D1CA0C38}" type="pres">
      <dgm:prSet presAssocID="{9BCB6364-1F99-4932-B3DB-784B2CB67FC1}" presName="level3hierChild" presStyleCnt="0"/>
      <dgm:spPr/>
    </dgm:pt>
    <dgm:pt modelId="{59E612C5-F9C9-4D8C-B174-007CF92C1700}" type="pres">
      <dgm:prSet presAssocID="{41CA97D0-DF4D-456D-ADD1-8C8DDA635629}" presName="conn2-1" presStyleLbl="parChTrans1D2" presStyleIdx="2" presStyleCnt="3"/>
      <dgm:spPr/>
      <dgm:t>
        <a:bodyPr/>
        <a:lstStyle/>
        <a:p>
          <a:pPr rtl="1"/>
          <a:endParaRPr lang="ar-EG"/>
        </a:p>
      </dgm:t>
    </dgm:pt>
    <dgm:pt modelId="{BABEECC5-F689-434C-9EAF-D0CE87D7126D}" type="pres">
      <dgm:prSet presAssocID="{41CA97D0-DF4D-456D-ADD1-8C8DDA635629}" presName="connTx" presStyleLbl="parChTrans1D2" presStyleIdx="2" presStyleCnt="3"/>
      <dgm:spPr/>
      <dgm:t>
        <a:bodyPr/>
        <a:lstStyle/>
        <a:p>
          <a:pPr rtl="1"/>
          <a:endParaRPr lang="ar-EG"/>
        </a:p>
      </dgm:t>
    </dgm:pt>
    <dgm:pt modelId="{114890C2-EE62-4D7D-ABE2-A2C653B31F39}" type="pres">
      <dgm:prSet presAssocID="{7EFCC22A-738F-4DE1-9A31-D0AA804F72D2}" presName="root2" presStyleCnt="0"/>
      <dgm:spPr/>
    </dgm:pt>
    <dgm:pt modelId="{27AF0C98-C9D4-4C15-BA13-7CE9315BFEC0}" type="pres">
      <dgm:prSet presAssocID="{7EFCC22A-738F-4DE1-9A31-D0AA804F72D2}" presName="LevelTwoTextNode" presStyleLbl="node2" presStyleIdx="2" presStyleCnt="3" custScaleX="284700">
        <dgm:presLayoutVars>
          <dgm:chPref val="3"/>
        </dgm:presLayoutVars>
      </dgm:prSet>
      <dgm:spPr/>
      <dgm:t>
        <a:bodyPr/>
        <a:lstStyle/>
        <a:p>
          <a:pPr rtl="1"/>
          <a:endParaRPr lang="ar-EG"/>
        </a:p>
      </dgm:t>
    </dgm:pt>
    <dgm:pt modelId="{BF659598-995D-4EE5-83E3-EB5F6F2A82BD}" type="pres">
      <dgm:prSet presAssocID="{7EFCC22A-738F-4DE1-9A31-D0AA804F72D2}" presName="level3hierChild" presStyleCnt="0"/>
      <dgm:spPr/>
    </dgm:pt>
  </dgm:ptLst>
  <dgm:cxnLst>
    <dgm:cxn modelId="{80198945-714B-4AC4-A489-D614B6AE0D9A}" type="presOf" srcId="{E32CC4A3-526C-4EF7-B6D5-F9834E9ABD6C}" destId="{F3AA62C2-1B97-4515-B7C4-4DC0B84B9A5B}" srcOrd="0" destOrd="0" presId="urn:microsoft.com/office/officeart/2008/layout/HorizontalMultiLevelHierarchy"/>
    <dgm:cxn modelId="{64C98F25-CC06-4617-95BA-B11A50B02E11}" type="presOf" srcId="{7EFCC22A-738F-4DE1-9A31-D0AA804F72D2}" destId="{27AF0C98-C9D4-4C15-BA13-7CE9315BFEC0}" srcOrd="0" destOrd="0" presId="urn:microsoft.com/office/officeart/2008/layout/HorizontalMultiLevelHierarchy"/>
    <dgm:cxn modelId="{A7688388-6CC3-4C31-BE6F-2C68FBF39E70}" type="presOf" srcId="{9ABD79E1-E29B-402E-94D4-3AD4FEA680D1}" destId="{EE3E80AD-B2FD-4DD0-A991-310C90254FC9}" srcOrd="1" destOrd="0" presId="urn:microsoft.com/office/officeart/2008/layout/HorizontalMultiLevelHierarchy"/>
    <dgm:cxn modelId="{4A882301-2852-4546-8F97-F703E8A76F2E}" srcId="{E32CC4A3-526C-4EF7-B6D5-F9834E9ABD6C}" destId="{3613DE56-2F02-45EE-A8F1-5A5853AD75B1}" srcOrd="0" destOrd="0" parTransId="{1BBD6EEB-9690-410B-8076-BBBC2C7D02F4}" sibTransId="{92DF6FFE-8963-4DC7-B402-B4B1881C4CD0}"/>
    <dgm:cxn modelId="{E7EE60FA-AC33-4A9E-8F00-D7D581523447}" type="presOf" srcId="{41CA97D0-DF4D-456D-ADD1-8C8DDA635629}" destId="{BABEECC5-F689-434C-9EAF-D0CE87D7126D}" srcOrd="1" destOrd="0" presId="urn:microsoft.com/office/officeart/2008/layout/HorizontalMultiLevelHierarchy"/>
    <dgm:cxn modelId="{E6CF554B-D0E8-484B-BF38-60634DAC21F3}" type="presOf" srcId="{41CA97D0-DF4D-456D-ADD1-8C8DDA635629}" destId="{59E612C5-F9C9-4D8C-B174-007CF92C1700}" srcOrd="0" destOrd="0" presId="urn:microsoft.com/office/officeart/2008/layout/HorizontalMultiLevelHierarchy"/>
    <dgm:cxn modelId="{8B373080-1B48-4D2C-8926-FB1D91C420BC}" srcId="{3613DE56-2F02-45EE-A8F1-5A5853AD75B1}" destId="{DAE298AC-667D-4A39-BD5B-C6058BB550DE}" srcOrd="0" destOrd="0" parTransId="{9ABD79E1-E29B-402E-94D4-3AD4FEA680D1}" sibTransId="{AE57F1FC-CBD9-4719-B77E-BFE2BB58F41A}"/>
    <dgm:cxn modelId="{86840D24-67C1-404A-AE74-1FF87D1C8574}" type="presOf" srcId="{9BCB6364-1F99-4932-B3DB-784B2CB67FC1}" destId="{EFEF833E-DECD-46F9-A5EE-D0C949EA43EF}" srcOrd="0" destOrd="0" presId="urn:microsoft.com/office/officeart/2008/layout/HorizontalMultiLevelHierarchy"/>
    <dgm:cxn modelId="{66F991F1-7F1D-4665-8164-42EB97E5A13C}" type="presOf" srcId="{C9FB5698-2659-4698-B495-CDA27CDD0B3C}" destId="{86FF7A21-BEA5-431F-A231-3134E3704B59}" srcOrd="0" destOrd="0" presId="urn:microsoft.com/office/officeart/2008/layout/HorizontalMultiLevelHierarchy"/>
    <dgm:cxn modelId="{69BBC3C7-28B4-47AF-9FC4-8139D102F861}" type="presOf" srcId="{DAE298AC-667D-4A39-BD5B-C6058BB550DE}" destId="{37804188-FC54-48EC-B396-742176BE49D3}" srcOrd="0" destOrd="0" presId="urn:microsoft.com/office/officeart/2008/layout/HorizontalMultiLevelHierarchy"/>
    <dgm:cxn modelId="{DD6655EB-AF34-4D2B-89B4-0724589177B3}" type="presOf" srcId="{9ABD79E1-E29B-402E-94D4-3AD4FEA680D1}" destId="{6CA5E257-1375-4B31-BA4D-832AC96E3FDC}" srcOrd="0" destOrd="0" presId="urn:microsoft.com/office/officeart/2008/layout/HorizontalMultiLevelHierarchy"/>
    <dgm:cxn modelId="{9435332B-34E9-4DBF-A990-594DF4B57D30}" type="presOf" srcId="{C9FB5698-2659-4698-B495-CDA27CDD0B3C}" destId="{4E28E253-97C2-4A28-A51A-0C4FBF267CE9}" srcOrd="1" destOrd="0" presId="urn:microsoft.com/office/officeart/2008/layout/HorizontalMultiLevelHierarchy"/>
    <dgm:cxn modelId="{02DDD94A-269D-430A-840E-4B2B9D723506}" srcId="{3613DE56-2F02-45EE-A8F1-5A5853AD75B1}" destId="{7EFCC22A-738F-4DE1-9A31-D0AA804F72D2}" srcOrd="2" destOrd="0" parTransId="{41CA97D0-DF4D-456D-ADD1-8C8DDA635629}" sibTransId="{540F281B-3931-4485-A5EB-C6DDAFB2988F}"/>
    <dgm:cxn modelId="{79D1D8C8-158F-4A1C-B49A-9A2CDF572079}" srcId="{3613DE56-2F02-45EE-A8F1-5A5853AD75B1}" destId="{9BCB6364-1F99-4932-B3DB-784B2CB67FC1}" srcOrd="1" destOrd="0" parTransId="{C9FB5698-2659-4698-B495-CDA27CDD0B3C}" sibTransId="{4F4D2B82-2687-4F73-B35C-999D31B5A869}"/>
    <dgm:cxn modelId="{36E371B7-7354-43DA-941B-3EC6057B5D8A}" type="presOf" srcId="{3613DE56-2F02-45EE-A8F1-5A5853AD75B1}" destId="{5693377F-F0AF-4351-AC1B-45A6052AF4E1}" srcOrd="0" destOrd="0" presId="urn:microsoft.com/office/officeart/2008/layout/HorizontalMultiLevelHierarchy"/>
    <dgm:cxn modelId="{98C969FC-97B1-4CAA-9DE8-AA32C3671F26}" type="presParOf" srcId="{F3AA62C2-1B97-4515-B7C4-4DC0B84B9A5B}" destId="{16777009-972E-4C30-B761-755713F8052D}" srcOrd="0" destOrd="0" presId="urn:microsoft.com/office/officeart/2008/layout/HorizontalMultiLevelHierarchy"/>
    <dgm:cxn modelId="{C76646B6-24F8-4B0C-8FF9-C794500CEAD1}" type="presParOf" srcId="{16777009-972E-4C30-B761-755713F8052D}" destId="{5693377F-F0AF-4351-AC1B-45A6052AF4E1}" srcOrd="0" destOrd="0" presId="urn:microsoft.com/office/officeart/2008/layout/HorizontalMultiLevelHierarchy"/>
    <dgm:cxn modelId="{9A430276-D68F-468B-8CCC-8FEB4FAF8A28}" type="presParOf" srcId="{16777009-972E-4C30-B761-755713F8052D}" destId="{EC34E801-4A4A-496B-85FE-8C180326E430}" srcOrd="1" destOrd="0" presId="urn:microsoft.com/office/officeart/2008/layout/HorizontalMultiLevelHierarchy"/>
    <dgm:cxn modelId="{B504456C-D1D9-4B26-B0D2-FAD98A062998}" type="presParOf" srcId="{EC34E801-4A4A-496B-85FE-8C180326E430}" destId="{6CA5E257-1375-4B31-BA4D-832AC96E3FDC}" srcOrd="0" destOrd="0" presId="urn:microsoft.com/office/officeart/2008/layout/HorizontalMultiLevelHierarchy"/>
    <dgm:cxn modelId="{B9B5D6BA-698C-4CB4-A0DB-0E0BB295323B}" type="presParOf" srcId="{6CA5E257-1375-4B31-BA4D-832AC96E3FDC}" destId="{EE3E80AD-B2FD-4DD0-A991-310C90254FC9}" srcOrd="0" destOrd="0" presId="urn:microsoft.com/office/officeart/2008/layout/HorizontalMultiLevelHierarchy"/>
    <dgm:cxn modelId="{63E570AD-CE54-4F10-8384-9D6AA891484D}" type="presParOf" srcId="{EC34E801-4A4A-496B-85FE-8C180326E430}" destId="{C303284A-0A16-4802-9DD5-6F9BA9D48855}" srcOrd="1" destOrd="0" presId="urn:microsoft.com/office/officeart/2008/layout/HorizontalMultiLevelHierarchy"/>
    <dgm:cxn modelId="{A5508C6A-8468-4C4F-B9F0-5DD400633B93}" type="presParOf" srcId="{C303284A-0A16-4802-9DD5-6F9BA9D48855}" destId="{37804188-FC54-48EC-B396-742176BE49D3}" srcOrd="0" destOrd="0" presId="urn:microsoft.com/office/officeart/2008/layout/HorizontalMultiLevelHierarchy"/>
    <dgm:cxn modelId="{C9BD1414-94D9-4E31-8DD3-90AC47D1BFA7}" type="presParOf" srcId="{C303284A-0A16-4802-9DD5-6F9BA9D48855}" destId="{71F074C2-41CA-4B8F-A096-9BB38D65A8EA}" srcOrd="1" destOrd="0" presId="urn:microsoft.com/office/officeart/2008/layout/HorizontalMultiLevelHierarchy"/>
    <dgm:cxn modelId="{B33EED43-F1B1-451A-B7B4-FC6AE34F3734}" type="presParOf" srcId="{EC34E801-4A4A-496B-85FE-8C180326E430}" destId="{86FF7A21-BEA5-431F-A231-3134E3704B59}" srcOrd="2" destOrd="0" presId="urn:microsoft.com/office/officeart/2008/layout/HorizontalMultiLevelHierarchy"/>
    <dgm:cxn modelId="{DB33C945-576A-450A-9D0B-43B4FFE179C1}" type="presParOf" srcId="{86FF7A21-BEA5-431F-A231-3134E3704B59}" destId="{4E28E253-97C2-4A28-A51A-0C4FBF267CE9}" srcOrd="0" destOrd="0" presId="urn:microsoft.com/office/officeart/2008/layout/HorizontalMultiLevelHierarchy"/>
    <dgm:cxn modelId="{9F3B5B82-0E2D-4874-88FD-6D3C3A829A7E}" type="presParOf" srcId="{EC34E801-4A4A-496B-85FE-8C180326E430}" destId="{D2472E7C-290F-4722-ABD4-21D1D0184BF0}" srcOrd="3" destOrd="0" presId="urn:microsoft.com/office/officeart/2008/layout/HorizontalMultiLevelHierarchy"/>
    <dgm:cxn modelId="{8C062A06-443F-444D-A3CA-EC2F94777E66}" type="presParOf" srcId="{D2472E7C-290F-4722-ABD4-21D1D0184BF0}" destId="{EFEF833E-DECD-46F9-A5EE-D0C949EA43EF}" srcOrd="0" destOrd="0" presId="urn:microsoft.com/office/officeart/2008/layout/HorizontalMultiLevelHierarchy"/>
    <dgm:cxn modelId="{6A94B70E-17C1-4E6D-B218-98005270B83B}" type="presParOf" srcId="{D2472E7C-290F-4722-ABD4-21D1D0184BF0}" destId="{ED300AA4-E24B-4D12-9EC7-1565D1CA0C38}" srcOrd="1" destOrd="0" presId="urn:microsoft.com/office/officeart/2008/layout/HorizontalMultiLevelHierarchy"/>
    <dgm:cxn modelId="{3B56608A-914C-4A78-A3BF-A5C6BF9DD3D3}" type="presParOf" srcId="{EC34E801-4A4A-496B-85FE-8C180326E430}" destId="{59E612C5-F9C9-4D8C-B174-007CF92C1700}" srcOrd="4" destOrd="0" presId="urn:microsoft.com/office/officeart/2008/layout/HorizontalMultiLevelHierarchy"/>
    <dgm:cxn modelId="{B36BBA8C-D1E1-4B75-8FE8-CBA5B4D1EB7E}" type="presParOf" srcId="{59E612C5-F9C9-4D8C-B174-007CF92C1700}" destId="{BABEECC5-F689-434C-9EAF-D0CE87D7126D}" srcOrd="0" destOrd="0" presId="urn:microsoft.com/office/officeart/2008/layout/HorizontalMultiLevelHierarchy"/>
    <dgm:cxn modelId="{49015748-A7B7-45DC-B251-6D045D433D2E}" type="presParOf" srcId="{EC34E801-4A4A-496B-85FE-8C180326E430}" destId="{114890C2-EE62-4D7D-ABE2-A2C653B31F39}" srcOrd="5" destOrd="0" presId="urn:microsoft.com/office/officeart/2008/layout/HorizontalMultiLevelHierarchy"/>
    <dgm:cxn modelId="{80B4512C-F41E-464E-9589-B982A7171E3A}" type="presParOf" srcId="{114890C2-EE62-4D7D-ABE2-A2C653B31F39}" destId="{27AF0C98-C9D4-4C15-BA13-7CE9315BFEC0}" srcOrd="0" destOrd="0" presId="urn:microsoft.com/office/officeart/2008/layout/HorizontalMultiLevelHierarchy"/>
    <dgm:cxn modelId="{5C9BB272-FB8A-49FE-A637-B6CCBC651713}" type="presParOf" srcId="{114890C2-EE62-4D7D-ABE2-A2C653B31F39}" destId="{BF659598-995D-4EE5-83E3-EB5F6F2A82BD}"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2CC4A3-526C-4EF7-B6D5-F9834E9ABD6C}" type="doc">
      <dgm:prSet loTypeId="urn:microsoft.com/office/officeart/2008/layout/HorizontalMultiLevelHierarchy" loCatId="hierarchy" qsTypeId="urn:microsoft.com/office/officeart/2005/8/quickstyle/simple1" qsCatId="simple" csTypeId="urn:microsoft.com/office/officeart/2005/8/colors/accent5_5" csCatId="accent5" phldr="1"/>
      <dgm:spPr/>
      <dgm:t>
        <a:bodyPr/>
        <a:lstStyle/>
        <a:p>
          <a:pPr rtl="1"/>
          <a:endParaRPr lang="ar-EG"/>
        </a:p>
      </dgm:t>
    </dgm:pt>
    <dgm:pt modelId="{3613DE56-2F02-45EE-A8F1-5A5853AD75B1}">
      <dgm:prSet phldrT="[Text]"/>
      <dgm:spPr/>
      <dgm:t>
        <a:bodyPr/>
        <a:lstStyle/>
        <a:p>
          <a:pPr rtl="1"/>
          <a:r>
            <a:rPr lang="ar-EG" dirty="0" smtClean="0"/>
            <a:t>العنصرين الرئيسيين</a:t>
          </a:r>
          <a:endParaRPr lang="ar-EG" dirty="0"/>
        </a:p>
      </dgm:t>
    </dgm:pt>
    <dgm:pt modelId="{1BBD6EEB-9690-410B-8076-BBBC2C7D02F4}" type="parTrans" cxnId="{4A882301-2852-4546-8F97-F703E8A76F2E}">
      <dgm:prSet/>
      <dgm:spPr/>
      <dgm:t>
        <a:bodyPr/>
        <a:lstStyle/>
        <a:p>
          <a:pPr rtl="1"/>
          <a:endParaRPr lang="ar-EG"/>
        </a:p>
      </dgm:t>
    </dgm:pt>
    <dgm:pt modelId="{92DF6FFE-8963-4DC7-B402-B4B1881C4CD0}" type="sibTrans" cxnId="{4A882301-2852-4546-8F97-F703E8A76F2E}">
      <dgm:prSet/>
      <dgm:spPr/>
      <dgm:t>
        <a:bodyPr/>
        <a:lstStyle/>
        <a:p>
          <a:pPr rtl="1"/>
          <a:endParaRPr lang="ar-EG"/>
        </a:p>
      </dgm:t>
    </dgm:pt>
    <dgm:pt modelId="{DAE298AC-667D-4A39-BD5B-C6058BB550DE}">
      <dgm:prSet phldrT="[Text]"/>
      <dgm:spPr/>
      <dgm:t>
        <a:bodyPr/>
        <a:lstStyle/>
        <a:p>
          <a:pPr rtl="1"/>
          <a:r>
            <a:rPr lang="ar-EG" b="1" dirty="0" smtClean="0"/>
            <a:t>الانتماء الاستمراري </a:t>
          </a:r>
          <a:endParaRPr lang="ar-EG" dirty="0"/>
        </a:p>
      </dgm:t>
    </dgm:pt>
    <dgm:pt modelId="{9ABD79E1-E29B-402E-94D4-3AD4FEA680D1}" type="parTrans" cxnId="{8B373080-1B48-4D2C-8926-FB1D91C420BC}">
      <dgm:prSet/>
      <dgm:spPr/>
      <dgm:t>
        <a:bodyPr/>
        <a:lstStyle/>
        <a:p>
          <a:pPr rtl="1"/>
          <a:endParaRPr lang="ar-EG"/>
        </a:p>
      </dgm:t>
    </dgm:pt>
    <dgm:pt modelId="{AE57F1FC-CBD9-4719-B77E-BFE2BB58F41A}" type="sibTrans" cxnId="{8B373080-1B48-4D2C-8926-FB1D91C420BC}">
      <dgm:prSet/>
      <dgm:spPr/>
      <dgm:t>
        <a:bodyPr/>
        <a:lstStyle/>
        <a:p>
          <a:pPr rtl="1"/>
          <a:endParaRPr lang="ar-EG"/>
        </a:p>
      </dgm:t>
    </dgm:pt>
    <dgm:pt modelId="{9BCB6364-1F99-4932-B3DB-784B2CB67FC1}">
      <dgm:prSet phldrT="[Text]"/>
      <dgm:spPr/>
      <dgm:t>
        <a:bodyPr/>
        <a:lstStyle/>
        <a:p>
          <a:pPr rtl="1"/>
          <a:r>
            <a:rPr lang="ar-EG" b="1" dirty="0" smtClean="0"/>
            <a:t>الانتماء العاطفي </a:t>
          </a:r>
          <a:endParaRPr lang="ar-EG" dirty="0"/>
        </a:p>
      </dgm:t>
    </dgm:pt>
    <dgm:pt modelId="{C9FB5698-2659-4698-B495-CDA27CDD0B3C}" type="parTrans" cxnId="{79D1D8C8-158F-4A1C-B49A-9A2CDF572079}">
      <dgm:prSet/>
      <dgm:spPr/>
      <dgm:t>
        <a:bodyPr/>
        <a:lstStyle/>
        <a:p>
          <a:pPr rtl="1"/>
          <a:endParaRPr lang="ar-EG"/>
        </a:p>
      </dgm:t>
    </dgm:pt>
    <dgm:pt modelId="{4F4D2B82-2687-4F73-B35C-999D31B5A869}" type="sibTrans" cxnId="{79D1D8C8-158F-4A1C-B49A-9A2CDF572079}">
      <dgm:prSet/>
      <dgm:spPr/>
      <dgm:t>
        <a:bodyPr/>
        <a:lstStyle/>
        <a:p>
          <a:pPr rtl="1"/>
          <a:endParaRPr lang="ar-EG"/>
        </a:p>
      </dgm:t>
    </dgm:pt>
    <dgm:pt modelId="{F3AA62C2-1B97-4515-B7C4-4DC0B84B9A5B}" type="pres">
      <dgm:prSet presAssocID="{E32CC4A3-526C-4EF7-B6D5-F9834E9ABD6C}" presName="Name0" presStyleCnt="0">
        <dgm:presLayoutVars>
          <dgm:chPref val="1"/>
          <dgm:dir/>
          <dgm:animOne val="branch"/>
          <dgm:animLvl val="lvl"/>
          <dgm:resizeHandles val="exact"/>
        </dgm:presLayoutVars>
      </dgm:prSet>
      <dgm:spPr/>
      <dgm:t>
        <a:bodyPr/>
        <a:lstStyle/>
        <a:p>
          <a:pPr rtl="1"/>
          <a:endParaRPr lang="ar-EG"/>
        </a:p>
      </dgm:t>
    </dgm:pt>
    <dgm:pt modelId="{16777009-972E-4C30-B761-755713F8052D}" type="pres">
      <dgm:prSet presAssocID="{3613DE56-2F02-45EE-A8F1-5A5853AD75B1}" presName="root1" presStyleCnt="0"/>
      <dgm:spPr/>
    </dgm:pt>
    <dgm:pt modelId="{5693377F-F0AF-4351-AC1B-45A6052AF4E1}" type="pres">
      <dgm:prSet presAssocID="{3613DE56-2F02-45EE-A8F1-5A5853AD75B1}" presName="LevelOneTextNode" presStyleLbl="node0" presStyleIdx="0" presStyleCnt="1" custScaleY="77778">
        <dgm:presLayoutVars>
          <dgm:chPref val="3"/>
        </dgm:presLayoutVars>
      </dgm:prSet>
      <dgm:spPr/>
      <dgm:t>
        <a:bodyPr/>
        <a:lstStyle/>
        <a:p>
          <a:pPr rtl="1"/>
          <a:endParaRPr lang="ar-EG"/>
        </a:p>
      </dgm:t>
    </dgm:pt>
    <dgm:pt modelId="{EC34E801-4A4A-496B-85FE-8C180326E430}" type="pres">
      <dgm:prSet presAssocID="{3613DE56-2F02-45EE-A8F1-5A5853AD75B1}" presName="level2hierChild" presStyleCnt="0"/>
      <dgm:spPr/>
    </dgm:pt>
    <dgm:pt modelId="{6CA5E257-1375-4B31-BA4D-832AC96E3FDC}" type="pres">
      <dgm:prSet presAssocID="{9ABD79E1-E29B-402E-94D4-3AD4FEA680D1}" presName="conn2-1" presStyleLbl="parChTrans1D2" presStyleIdx="0" presStyleCnt="2"/>
      <dgm:spPr/>
      <dgm:t>
        <a:bodyPr/>
        <a:lstStyle/>
        <a:p>
          <a:pPr rtl="1"/>
          <a:endParaRPr lang="ar-EG"/>
        </a:p>
      </dgm:t>
    </dgm:pt>
    <dgm:pt modelId="{EE3E80AD-B2FD-4DD0-A991-310C90254FC9}" type="pres">
      <dgm:prSet presAssocID="{9ABD79E1-E29B-402E-94D4-3AD4FEA680D1}" presName="connTx" presStyleLbl="parChTrans1D2" presStyleIdx="0" presStyleCnt="2"/>
      <dgm:spPr/>
      <dgm:t>
        <a:bodyPr/>
        <a:lstStyle/>
        <a:p>
          <a:pPr rtl="1"/>
          <a:endParaRPr lang="ar-EG"/>
        </a:p>
      </dgm:t>
    </dgm:pt>
    <dgm:pt modelId="{C303284A-0A16-4802-9DD5-6F9BA9D48855}" type="pres">
      <dgm:prSet presAssocID="{DAE298AC-667D-4A39-BD5B-C6058BB550DE}" presName="root2" presStyleCnt="0"/>
      <dgm:spPr/>
    </dgm:pt>
    <dgm:pt modelId="{37804188-FC54-48EC-B396-742176BE49D3}" type="pres">
      <dgm:prSet presAssocID="{DAE298AC-667D-4A39-BD5B-C6058BB550DE}" presName="LevelTwoTextNode" presStyleLbl="node2" presStyleIdx="0" presStyleCnt="2" custScaleX="284700">
        <dgm:presLayoutVars>
          <dgm:chPref val="3"/>
        </dgm:presLayoutVars>
      </dgm:prSet>
      <dgm:spPr/>
      <dgm:t>
        <a:bodyPr/>
        <a:lstStyle/>
        <a:p>
          <a:pPr rtl="1"/>
          <a:endParaRPr lang="ar-EG"/>
        </a:p>
      </dgm:t>
    </dgm:pt>
    <dgm:pt modelId="{71F074C2-41CA-4B8F-A096-9BB38D65A8EA}" type="pres">
      <dgm:prSet presAssocID="{DAE298AC-667D-4A39-BD5B-C6058BB550DE}" presName="level3hierChild" presStyleCnt="0"/>
      <dgm:spPr/>
    </dgm:pt>
    <dgm:pt modelId="{86FF7A21-BEA5-431F-A231-3134E3704B59}" type="pres">
      <dgm:prSet presAssocID="{C9FB5698-2659-4698-B495-CDA27CDD0B3C}" presName="conn2-1" presStyleLbl="parChTrans1D2" presStyleIdx="1" presStyleCnt="2"/>
      <dgm:spPr/>
      <dgm:t>
        <a:bodyPr/>
        <a:lstStyle/>
        <a:p>
          <a:pPr rtl="1"/>
          <a:endParaRPr lang="ar-EG"/>
        </a:p>
      </dgm:t>
    </dgm:pt>
    <dgm:pt modelId="{4E28E253-97C2-4A28-A51A-0C4FBF267CE9}" type="pres">
      <dgm:prSet presAssocID="{C9FB5698-2659-4698-B495-CDA27CDD0B3C}" presName="connTx" presStyleLbl="parChTrans1D2" presStyleIdx="1" presStyleCnt="2"/>
      <dgm:spPr/>
      <dgm:t>
        <a:bodyPr/>
        <a:lstStyle/>
        <a:p>
          <a:pPr rtl="1"/>
          <a:endParaRPr lang="ar-EG"/>
        </a:p>
      </dgm:t>
    </dgm:pt>
    <dgm:pt modelId="{D2472E7C-290F-4722-ABD4-21D1D0184BF0}" type="pres">
      <dgm:prSet presAssocID="{9BCB6364-1F99-4932-B3DB-784B2CB67FC1}" presName="root2" presStyleCnt="0"/>
      <dgm:spPr/>
    </dgm:pt>
    <dgm:pt modelId="{EFEF833E-DECD-46F9-A5EE-D0C949EA43EF}" type="pres">
      <dgm:prSet presAssocID="{9BCB6364-1F99-4932-B3DB-784B2CB67FC1}" presName="LevelTwoTextNode" presStyleLbl="node2" presStyleIdx="1" presStyleCnt="2" custScaleX="284700">
        <dgm:presLayoutVars>
          <dgm:chPref val="3"/>
        </dgm:presLayoutVars>
      </dgm:prSet>
      <dgm:spPr/>
      <dgm:t>
        <a:bodyPr/>
        <a:lstStyle/>
        <a:p>
          <a:pPr rtl="1"/>
          <a:endParaRPr lang="ar-EG"/>
        </a:p>
      </dgm:t>
    </dgm:pt>
    <dgm:pt modelId="{ED300AA4-E24B-4D12-9EC7-1565D1CA0C38}" type="pres">
      <dgm:prSet presAssocID="{9BCB6364-1F99-4932-B3DB-784B2CB67FC1}" presName="level3hierChild" presStyleCnt="0"/>
      <dgm:spPr/>
    </dgm:pt>
  </dgm:ptLst>
  <dgm:cxnLst>
    <dgm:cxn modelId="{41F759C3-77D6-4C75-A6A5-141006AE1B96}" type="presOf" srcId="{C9FB5698-2659-4698-B495-CDA27CDD0B3C}" destId="{4E28E253-97C2-4A28-A51A-0C4FBF267CE9}" srcOrd="1" destOrd="0" presId="urn:microsoft.com/office/officeart/2008/layout/HorizontalMultiLevelHierarchy"/>
    <dgm:cxn modelId="{94C82900-6856-4B4E-A1E9-FB7285175098}" type="presOf" srcId="{E32CC4A3-526C-4EF7-B6D5-F9834E9ABD6C}" destId="{F3AA62C2-1B97-4515-B7C4-4DC0B84B9A5B}" srcOrd="0" destOrd="0" presId="urn:microsoft.com/office/officeart/2008/layout/HorizontalMultiLevelHierarchy"/>
    <dgm:cxn modelId="{6996EEF0-CB39-499C-BC4F-4ACB996B5A9A}" type="presOf" srcId="{9ABD79E1-E29B-402E-94D4-3AD4FEA680D1}" destId="{6CA5E257-1375-4B31-BA4D-832AC96E3FDC}" srcOrd="0" destOrd="0" presId="urn:microsoft.com/office/officeart/2008/layout/HorizontalMultiLevelHierarchy"/>
    <dgm:cxn modelId="{8B373080-1B48-4D2C-8926-FB1D91C420BC}" srcId="{3613DE56-2F02-45EE-A8F1-5A5853AD75B1}" destId="{DAE298AC-667D-4A39-BD5B-C6058BB550DE}" srcOrd="0" destOrd="0" parTransId="{9ABD79E1-E29B-402E-94D4-3AD4FEA680D1}" sibTransId="{AE57F1FC-CBD9-4719-B77E-BFE2BB58F41A}"/>
    <dgm:cxn modelId="{6810BE7E-FC54-4A8E-B010-EAA79042DBA3}" type="presOf" srcId="{C9FB5698-2659-4698-B495-CDA27CDD0B3C}" destId="{86FF7A21-BEA5-431F-A231-3134E3704B59}" srcOrd="0" destOrd="0" presId="urn:microsoft.com/office/officeart/2008/layout/HorizontalMultiLevelHierarchy"/>
    <dgm:cxn modelId="{18949C78-47A1-4447-8525-9914AF6C8A48}" type="presOf" srcId="{3613DE56-2F02-45EE-A8F1-5A5853AD75B1}" destId="{5693377F-F0AF-4351-AC1B-45A6052AF4E1}" srcOrd="0" destOrd="0" presId="urn:microsoft.com/office/officeart/2008/layout/HorizontalMultiLevelHierarchy"/>
    <dgm:cxn modelId="{79D1D8C8-158F-4A1C-B49A-9A2CDF572079}" srcId="{3613DE56-2F02-45EE-A8F1-5A5853AD75B1}" destId="{9BCB6364-1F99-4932-B3DB-784B2CB67FC1}" srcOrd="1" destOrd="0" parTransId="{C9FB5698-2659-4698-B495-CDA27CDD0B3C}" sibTransId="{4F4D2B82-2687-4F73-B35C-999D31B5A869}"/>
    <dgm:cxn modelId="{B610ADBD-86DC-4F36-803E-D40A2E61E805}" type="presOf" srcId="{9ABD79E1-E29B-402E-94D4-3AD4FEA680D1}" destId="{EE3E80AD-B2FD-4DD0-A991-310C90254FC9}" srcOrd="1" destOrd="0" presId="urn:microsoft.com/office/officeart/2008/layout/HorizontalMultiLevelHierarchy"/>
    <dgm:cxn modelId="{4A882301-2852-4546-8F97-F703E8A76F2E}" srcId="{E32CC4A3-526C-4EF7-B6D5-F9834E9ABD6C}" destId="{3613DE56-2F02-45EE-A8F1-5A5853AD75B1}" srcOrd="0" destOrd="0" parTransId="{1BBD6EEB-9690-410B-8076-BBBC2C7D02F4}" sibTransId="{92DF6FFE-8963-4DC7-B402-B4B1881C4CD0}"/>
    <dgm:cxn modelId="{12164E86-C1F9-4152-BB6A-9BBD7CD93948}" type="presOf" srcId="{DAE298AC-667D-4A39-BD5B-C6058BB550DE}" destId="{37804188-FC54-48EC-B396-742176BE49D3}" srcOrd="0" destOrd="0" presId="urn:microsoft.com/office/officeart/2008/layout/HorizontalMultiLevelHierarchy"/>
    <dgm:cxn modelId="{841464BB-D8E0-45A7-8A28-9A73694242F5}" type="presOf" srcId="{9BCB6364-1F99-4932-B3DB-784B2CB67FC1}" destId="{EFEF833E-DECD-46F9-A5EE-D0C949EA43EF}" srcOrd="0" destOrd="0" presId="urn:microsoft.com/office/officeart/2008/layout/HorizontalMultiLevelHierarchy"/>
    <dgm:cxn modelId="{FC0B182A-36B9-4E8C-8986-79E776BA12AC}" type="presParOf" srcId="{F3AA62C2-1B97-4515-B7C4-4DC0B84B9A5B}" destId="{16777009-972E-4C30-B761-755713F8052D}" srcOrd="0" destOrd="0" presId="urn:microsoft.com/office/officeart/2008/layout/HorizontalMultiLevelHierarchy"/>
    <dgm:cxn modelId="{28A3302D-A52A-4556-9C64-670F7D432E63}" type="presParOf" srcId="{16777009-972E-4C30-B761-755713F8052D}" destId="{5693377F-F0AF-4351-AC1B-45A6052AF4E1}" srcOrd="0" destOrd="0" presId="urn:microsoft.com/office/officeart/2008/layout/HorizontalMultiLevelHierarchy"/>
    <dgm:cxn modelId="{B4231BB9-B675-45CE-854B-4C15652BB500}" type="presParOf" srcId="{16777009-972E-4C30-B761-755713F8052D}" destId="{EC34E801-4A4A-496B-85FE-8C180326E430}" srcOrd="1" destOrd="0" presId="urn:microsoft.com/office/officeart/2008/layout/HorizontalMultiLevelHierarchy"/>
    <dgm:cxn modelId="{98CEC17F-DE4D-4D93-BA3F-EA9C6909D7E6}" type="presParOf" srcId="{EC34E801-4A4A-496B-85FE-8C180326E430}" destId="{6CA5E257-1375-4B31-BA4D-832AC96E3FDC}" srcOrd="0" destOrd="0" presId="urn:microsoft.com/office/officeart/2008/layout/HorizontalMultiLevelHierarchy"/>
    <dgm:cxn modelId="{395D63B7-0AC6-4B38-B6FD-1D59DAB85A40}" type="presParOf" srcId="{6CA5E257-1375-4B31-BA4D-832AC96E3FDC}" destId="{EE3E80AD-B2FD-4DD0-A991-310C90254FC9}" srcOrd="0" destOrd="0" presId="urn:microsoft.com/office/officeart/2008/layout/HorizontalMultiLevelHierarchy"/>
    <dgm:cxn modelId="{1F7345F9-483A-4B10-B933-61AF128AFDBD}" type="presParOf" srcId="{EC34E801-4A4A-496B-85FE-8C180326E430}" destId="{C303284A-0A16-4802-9DD5-6F9BA9D48855}" srcOrd="1" destOrd="0" presId="urn:microsoft.com/office/officeart/2008/layout/HorizontalMultiLevelHierarchy"/>
    <dgm:cxn modelId="{090BBEEC-D5CA-4B59-AFC7-30AD341D3530}" type="presParOf" srcId="{C303284A-0A16-4802-9DD5-6F9BA9D48855}" destId="{37804188-FC54-48EC-B396-742176BE49D3}" srcOrd="0" destOrd="0" presId="urn:microsoft.com/office/officeart/2008/layout/HorizontalMultiLevelHierarchy"/>
    <dgm:cxn modelId="{9658C115-AF44-4F3F-BE51-6593B022E975}" type="presParOf" srcId="{C303284A-0A16-4802-9DD5-6F9BA9D48855}" destId="{71F074C2-41CA-4B8F-A096-9BB38D65A8EA}" srcOrd="1" destOrd="0" presId="urn:microsoft.com/office/officeart/2008/layout/HorizontalMultiLevelHierarchy"/>
    <dgm:cxn modelId="{96642733-A4FE-46D1-A352-BD8E9CB2B2A5}" type="presParOf" srcId="{EC34E801-4A4A-496B-85FE-8C180326E430}" destId="{86FF7A21-BEA5-431F-A231-3134E3704B59}" srcOrd="2" destOrd="0" presId="urn:microsoft.com/office/officeart/2008/layout/HorizontalMultiLevelHierarchy"/>
    <dgm:cxn modelId="{6FF5EEB5-C4C3-4B7B-99E2-8478ABFA9132}" type="presParOf" srcId="{86FF7A21-BEA5-431F-A231-3134E3704B59}" destId="{4E28E253-97C2-4A28-A51A-0C4FBF267CE9}" srcOrd="0" destOrd="0" presId="urn:microsoft.com/office/officeart/2008/layout/HorizontalMultiLevelHierarchy"/>
    <dgm:cxn modelId="{C5A492E0-4303-4758-9440-A3AADE1E69B0}" type="presParOf" srcId="{EC34E801-4A4A-496B-85FE-8C180326E430}" destId="{D2472E7C-290F-4722-ABD4-21D1D0184BF0}" srcOrd="3" destOrd="0" presId="urn:microsoft.com/office/officeart/2008/layout/HorizontalMultiLevelHierarchy"/>
    <dgm:cxn modelId="{2F714CDA-FA33-43FA-B10E-2C89FD9197FE}" type="presParOf" srcId="{D2472E7C-290F-4722-ABD4-21D1D0184BF0}" destId="{EFEF833E-DECD-46F9-A5EE-D0C949EA43EF}" srcOrd="0" destOrd="0" presId="urn:microsoft.com/office/officeart/2008/layout/HorizontalMultiLevelHierarchy"/>
    <dgm:cxn modelId="{D5774541-55F7-4D9E-B6B9-38E1E048B4EA}" type="presParOf" srcId="{D2472E7C-290F-4722-ABD4-21D1D0184BF0}" destId="{ED300AA4-E24B-4D12-9EC7-1565D1CA0C38}"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24936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217307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131906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عنوان، ونص،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1325563"/>
          </a:xfrm>
          <a:prstGeom prst="rect">
            <a:avLst/>
          </a:prstGeom>
        </p:spPr>
        <p:txBody>
          <a:bodyPr/>
          <a:lstStyle/>
          <a:p>
            <a:r>
              <a:rPr lang="ar-SA" smtClean="0"/>
              <a:t>انقر لتحرير نمط العنوان الرئيسي</a:t>
            </a:r>
            <a:endParaRPr lang="ar-EG"/>
          </a:p>
        </p:txBody>
      </p:sp>
      <p:sp>
        <p:nvSpPr>
          <p:cNvPr id="3" name="عنصر نائب للنص 2"/>
          <p:cNvSpPr>
            <a:spLocks noGrp="1"/>
          </p:cNvSpPr>
          <p:nvPr>
            <p:ph type="body" sz="half" idx="1"/>
          </p:nvPr>
        </p:nvSpPr>
        <p:spPr>
          <a:xfrm>
            <a:off x="628650" y="1825625"/>
            <a:ext cx="3867150" cy="4351338"/>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خطط 3"/>
          <p:cNvSpPr>
            <a:spLocks noGrp="1"/>
          </p:cNvSpPr>
          <p:nvPr>
            <p:ph type="chart" sz="half" idx="2"/>
          </p:nvPr>
        </p:nvSpPr>
        <p:spPr>
          <a:xfrm>
            <a:off x="4648200" y="1825625"/>
            <a:ext cx="3867150" cy="4351338"/>
          </a:xfrm>
          <a:prstGeom prst="rect">
            <a:avLst/>
          </a:prstGeom>
        </p:spPr>
        <p:txBody>
          <a:bodyPr/>
          <a:lstStyle/>
          <a:p>
            <a:endParaRPr lang="ar-EG"/>
          </a:p>
        </p:txBody>
      </p:sp>
    </p:spTree>
    <p:extLst>
      <p:ext uri="{BB962C8B-B14F-4D97-AF65-F5344CB8AC3E}">
        <p14:creationId xmlns:p14="http://schemas.microsoft.com/office/powerpoint/2010/main" xmlns="" val="3573578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831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5344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55036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73576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0043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85758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161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3653502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5667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036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2087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890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234012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364644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212023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221377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424121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138252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xmlns="" val="278457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3/18/2015</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3446585417"/>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07" r:id="rId12"/>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8843684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audio" Target="../media/audio11.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0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10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0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10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0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0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0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0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eg"/></Relationships>
</file>

<file path=ppt/slides/_rels/slide1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2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2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jpeg"/></Relationships>
</file>

<file path=ppt/slides/_rels/slide1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3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3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3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3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5.jpeg"/></Relationships>
</file>

<file path=ppt/slides/_rels/slide1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4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4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0.jpeg"/></Relationships>
</file>

<file path=ppt/slides/_rels/slide1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4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5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52.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5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5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jpeg"/></Relationships>
</file>

<file path=ppt/slides/_rels/slide1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6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6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6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6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jpeg"/></Relationships>
</file>

<file path=ppt/slides/_rels/slide17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7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7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7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21.jpeg"/></Relationships>
</file>

<file path=ppt/slides/_rels/slide1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7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8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1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audio" Target="../media/audio11.wav"/></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image" Target="../media/image3.jpeg"/><Relationship Id="rId7" Type="http://schemas.openxmlformats.org/officeDocument/2006/relationships/slide" Target="slide105.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 Target="slide70.xml"/><Relationship Id="rId5" Type="http://schemas.openxmlformats.org/officeDocument/2006/relationships/slide" Target="slide41.xml"/><Relationship Id="rId10" Type="http://schemas.openxmlformats.org/officeDocument/2006/relationships/audio" Target="../media/audio11.wav"/><Relationship Id="rId4" Type="http://schemas.openxmlformats.org/officeDocument/2006/relationships/slide" Target="slide3.xml"/><Relationship Id="rId9"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4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diagramDrawing" Target="../diagrams/drawing1.xml"/><Relationship Id="rId4" Type="http://schemas.openxmlformats.org/officeDocument/2006/relationships/diagramData" Target="../diagrams/data1.xml"/><Relationship Id="rId9" Type="http://schemas.openxmlformats.org/officeDocument/2006/relationships/audio" Target="../media/audio11.wav"/></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4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diagramDrawing" Target="../diagrams/drawing2.xml"/><Relationship Id="rId4" Type="http://schemas.openxmlformats.org/officeDocument/2006/relationships/diagramData" Target="../diagrams/data2.xml"/><Relationship Id="rId9" Type="http://schemas.openxmlformats.org/officeDocument/2006/relationships/audio" Target="../media/audio11.wav"/></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4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diagramDrawing" Target="../diagrams/drawing3.xml"/><Relationship Id="rId4" Type="http://schemas.openxmlformats.org/officeDocument/2006/relationships/diagramData" Target="../diagrams/data3.xml"/><Relationship Id="rId9" Type="http://schemas.openxmlformats.org/officeDocument/2006/relationships/audio" Target="../media/audio11.wav"/></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11.wav"/><Relationship Id="rId5" Type="http://schemas.openxmlformats.org/officeDocument/2006/relationships/slide" Target="slide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8.jpeg"/></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8.jpeg"/></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8.jpeg"/></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6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8.jpeg"/></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7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7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7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8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8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8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8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8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8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8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8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8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9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9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9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9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9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9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9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_rels/slide9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slide" Target="slide1.xml"/></Relationships>
</file>

<file path=ppt/slides/_rels/slide9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مربع نص 12"/>
          <p:cNvSpPr txBox="1"/>
          <p:nvPr/>
        </p:nvSpPr>
        <p:spPr>
          <a:xfrm>
            <a:off x="1619672" y="4470737"/>
            <a:ext cx="5857892" cy="1015663"/>
          </a:xfrm>
          <a:prstGeom prst="rect">
            <a:avLst/>
          </a:prstGeom>
          <a:noFill/>
        </p:spPr>
        <p:txBody>
          <a:bodyPr wrap="square" rtlCol="1">
            <a:spAutoFit/>
          </a:bodyPr>
          <a:lstStyle/>
          <a:p>
            <a:pPr algn="ctr"/>
            <a:r>
              <a:rPr lang="ar-EG" sz="6000" b="1" dirty="0" smtClean="0">
                <a:ln w="17780" cmpd="sng">
                  <a:solidFill>
                    <a:srgbClr val="4F81BD">
                      <a:tint val="3000"/>
                    </a:srgbClr>
                  </a:solidFill>
                  <a:prstDash val="solid"/>
                  <a:miter lim="800000"/>
                </a:ln>
                <a:solidFill>
                  <a:srgbClr val="4F81BD">
                    <a:lumMod val="50000"/>
                  </a:srgbClr>
                </a:solidFill>
                <a:effectLst>
                  <a:outerShdw blurRad="55000" dist="50800" dir="5400000" algn="tl">
                    <a:srgbClr val="000000">
                      <a:alpha val="33000"/>
                    </a:srgbClr>
                  </a:outerShdw>
                </a:effectLst>
                <a:cs typeface="FS_Rajab" pitchFamily="2" charset="-78"/>
              </a:rPr>
              <a:t>الولاء والرضا الوظيفى</a:t>
            </a:r>
            <a:endParaRPr lang="ar-SA" sz="7200" b="1" dirty="0">
              <a:ln w="17780" cmpd="sng">
                <a:solidFill>
                  <a:srgbClr val="4F81BD">
                    <a:tint val="3000"/>
                  </a:srgbClr>
                </a:solidFill>
                <a:prstDash val="solid"/>
                <a:miter lim="800000"/>
              </a:ln>
              <a:solidFill>
                <a:srgbClr val="4F81BD">
                  <a:lumMod val="50000"/>
                </a:srgbClr>
              </a:solidFill>
              <a:effectLst>
                <a:outerShdw blurRad="55000" dist="50800" dir="5400000" algn="tl">
                  <a:srgbClr val="000000">
                    <a:alpha val="33000"/>
                  </a:srgbClr>
                </a:outerShdw>
              </a:effectLst>
              <a:latin typeface="Vivaldi" pitchFamily="66" charset="0"/>
              <a:cs typeface="FS_Rajab" pitchFamily="2" charset="-78"/>
            </a:endParaRPr>
          </a:p>
        </p:txBody>
      </p:sp>
    </p:spTree>
    <p:extLst>
      <p:ext uri="{BB962C8B-B14F-4D97-AF65-F5344CB8AC3E}">
        <p14:creationId xmlns:p14="http://schemas.microsoft.com/office/powerpoint/2010/main" xmlns="" val="396237845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4"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a:endParaRPr lang="en-US" b="1" dirty="0" smtClean="0">
              <a:solidFill>
                <a:schemeClr val="bg1"/>
              </a:solidFill>
            </a:endParaRPr>
          </a:p>
          <a:p>
            <a:pPr marL="0" indent="0" algn="ctr">
              <a:buNone/>
            </a:pPr>
            <a:r>
              <a:rPr lang="ar-EG" altLang="en-US" sz="5000" b="1" dirty="0">
                <a:solidFill>
                  <a:schemeClr val="bg1"/>
                </a:solidFill>
              </a:rPr>
              <a:t>خصائص الرضا الوظيفي</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91578644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228600" y="685800"/>
            <a:ext cx="8610600" cy="5715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justLow" rtl="1"/>
            <a:r>
              <a:rPr lang="ar-EG" sz="3200" b="1" dirty="0">
                <a:solidFill>
                  <a:schemeClr val="tx1"/>
                </a:solidFill>
                <a:latin typeface="GE SS TV Bold" pitchFamily="18" charset="-78"/>
                <a:ea typeface="GE SS TV Bold" pitchFamily="18" charset="-78"/>
                <a:cs typeface="GE SS TV Bold" pitchFamily="18" charset="-78"/>
              </a:rPr>
              <a:t>أن إدارة الثقافات تعني القدرة على تغييرها لتناسب مع المعطيات والمستجدات التي يقتضيها تغير الظروف الاقتصادية والاجتماعية والتكنولوجية, فالبدايات للتحكم في نوعية الثقافة التنظيمية تبدأ بعليمات التعيين والممارسات الإدارية ، وعمليات التطبيع المختلفة ، فمن خلال هذه الآليات يمكن تغيير الموظفين غير القادرين على مواكبة الثقافة الجديدة ، بآخرين يؤمنون بها أو قادرين وراغبين في التمشي معها, ويرى البعض أن عملية التغيير في الثقافة السائدة ، أمر يستلزم وقتا طويلا ويواجه مقاومة عنيفة ، لا سيما إذا </a:t>
            </a:r>
            <a:r>
              <a:rPr lang="ar-EG" sz="3200" b="1" dirty="0" smtClean="0">
                <a:solidFill>
                  <a:schemeClr val="tx1"/>
                </a:solidFill>
                <a:latin typeface="GE SS TV Bold" pitchFamily="18" charset="-78"/>
                <a:ea typeface="GE SS TV Bold" pitchFamily="18" charset="-78"/>
                <a:cs typeface="GE SS TV Bold" pitchFamily="18" charset="-78"/>
              </a:rPr>
              <a:t>كانت </a:t>
            </a:r>
            <a:r>
              <a:rPr lang="ar-EG" sz="3200" b="1" dirty="0">
                <a:solidFill>
                  <a:schemeClr val="tx1"/>
                </a:solidFill>
                <a:latin typeface="GE SS TV Bold" pitchFamily="18" charset="-78"/>
                <a:ea typeface="GE SS TV Bold" pitchFamily="18" charset="-78"/>
                <a:cs typeface="GE SS TV Bold" pitchFamily="18" charset="-78"/>
              </a:rPr>
              <a:t>الثقافة المراد تغييرها ثقافة قوية متأسسة  وراسخة في </a:t>
            </a:r>
            <a:endParaRPr lang="ar-EG" sz="3200" b="1" dirty="0" smtClean="0">
              <a:solidFill>
                <a:schemeClr val="tx1"/>
              </a:solidFill>
              <a:latin typeface="GE SS TV Bold" pitchFamily="18" charset="-78"/>
              <a:ea typeface="GE SS TV Bold" pitchFamily="18" charset="-78"/>
              <a:cs typeface="GE SS TV Bold" pitchFamily="18" charset="-78"/>
            </a:endParaRPr>
          </a:p>
          <a:p>
            <a:pPr algn="ctr" rtl="1"/>
            <a:r>
              <a:rPr lang="ar-EG" sz="3200" b="1" dirty="0" smtClean="0">
                <a:solidFill>
                  <a:schemeClr val="tx1"/>
                </a:solidFill>
                <a:latin typeface="GE SS TV Bold" pitchFamily="18" charset="-78"/>
                <a:ea typeface="GE SS TV Bold" pitchFamily="18" charset="-78"/>
                <a:cs typeface="GE SS TV Bold" pitchFamily="18" charset="-78"/>
              </a:rPr>
              <a:t>أذهان </a:t>
            </a:r>
            <a:r>
              <a:rPr lang="ar-EG" sz="3200" b="1" dirty="0">
                <a:solidFill>
                  <a:schemeClr val="tx1"/>
                </a:solidFill>
                <a:latin typeface="GE SS TV Bold" pitchFamily="18" charset="-78"/>
                <a:ea typeface="GE SS TV Bold" pitchFamily="18" charset="-78"/>
                <a:cs typeface="GE SS TV Bold" pitchFamily="18" charset="-78"/>
              </a:rPr>
              <a:t>العاملين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Home 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Beginning 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81282652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r>
              <a:rPr lang="ar-EG" altLang="en-US" sz="5000" b="1" dirty="0">
                <a:solidFill>
                  <a:schemeClr val="bg1"/>
                </a:solidFill>
              </a:rPr>
              <a:t>العوامل التي تساعد في تغيير الثقافة التنظيمية </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66647280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381000" y="685800"/>
            <a:ext cx="77724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طبيعة الأزمات الحقيقة أو المتوقعة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229600" y="685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مستطيل مستدير الزوايا 6"/>
          <p:cNvSpPr/>
          <p:nvPr/>
        </p:nvSpPr>
        <p:spPr bwMode="auto">
          <a:xfrm>
            <a:off x="381000" y="1905000"/>
            <a:ext cx="77724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التغيير في القيادة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229600" y="1905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381000" y="3124200"/>
            <a:ext cx="77724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مرحلة التطور التي تعيشها المنظمة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229600" y="3124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381000" y="4191000"/>
            <a:ext cx="77724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حجم التنظيم</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229600" y="4191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381000" y="5410200"/>
            <a:ext cx="77724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قوة الثقافة الحالية وتعددها</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229600" y="5410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6" name="Action Button: End 1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Home 1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Action Button: Beginning 1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92951442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r>
              <a:rPr lang="ar-EG" altLang="en-US" sz="5000" b="1" dirty="0">
                <a:solidFill>
                  <a:schemeClr val="bg1"/>
                </a:solidFill>
              </a:rPr>
              <a:t>الثقافات التنظيمية ، والثمتيلات الاجتماعية </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61936188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457200" y="1447800"/>
            <a:ext cx="7772400" cy="16764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تساعدنا نظرية التمثيل الاجتماعي في فهم المعتقدات والافتراضات المشتركة تمثل سمات مميزة للثقافات التنظيمية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1828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457200" y="4114800"/>
            <a:ext cx="7772400" cy="17526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a:solidFill>
                  <a:schemeClr val="tx1"/>
                </a:solidFill>
                <a:latin typeface="GE SS TV Bold" pitchFamily="18" charset="-78"/>
                <a:ea typeface="GE SS TV Bold" pitchFamily="18" charset="-78"/>
                <a:cs typeface="GE SS TV Bold" pitchFamily="18" charset="-78"/>
              </a:rPr>
              <a:t>كما تساعدنا رؤية الثقافة التنظيمية بهذه الطريقة على فهم الثقافات كمجموعات محبوسة, فيمكن أن تكون الثمتيلات الاجتماعية التنظيمية كبيرة الحجم</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4648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2477483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ضغوط العمل\image\pptbackgrounds.net uploads 3d-villain-powerpoint-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667000" y="2514600"/>
            <a:ext cx="3733800" cy="1323439"/>
          </a:xfrm>
          <a:prstGeom prst="rect">
            <a:avLst/>
          </a:prstGeom>
          <a:noFill/>
        </p:spPr>
        <p:txBody>
          <a:bodyPr wrap="square" rtlCol="1">
            <a:spAutoFit/>
          </a:bodyPr>
          <a:lstStyle/>
          <a:p>
            <a:pPr algn="ctr" rtl="1"/>
            <a:r>
              <a:rPr lang="ar-EG" sz="4000" dirty="0" smtClean="0">
                <a:solidFill>
                  <a:srgbClr val="002060"/>
                </a:solidFill>
              </a:rPr>
              <a:t>اهلا وسهلا بكم في اليوم التدريبى الرابع</a:t>
            </a:r>
            <a:endParaRPr lang="ar-EG" sz="4000" dirty="0">
              <a:solidFill>
                <a:srgbClr val="002060"/>
              </a:solidFill>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49775398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smtClean="0">
                <a:solidFill>
                  <a:schemeClr val="bg1"/>
                </a:solidFill>
              </a:rPr>
              <a:t>المنظمة </a:t>
            </a:r>
            <a:r>
              <a:rPr lang="ar-EG" altLang="en-US" sz="5000" b="1" dirty="0">
                <a:solidFill>
                  <a:schemeClr val="bg1"/>
                </a:solidFill>
              </a:rPr>
              <a:t>المتعلمة</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51325897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1295400"/>
            <a:ext cx="7772400" cy="12192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المنظمات تتعلم كما يتعلم الإنسان ، في البداية يفهم ما حوله ومن ثم يصبح الجدارة التي تعتمد عليها المنظمة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1600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5334000" y="304800"/>
            <a:ext cx="36576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4000" b="1" dirty="0">
                <a:solidFill>
                  <a:schemeClr val="tx1"/>
                </a:solidFill>
                <a:latin typeface="GE SS TV Bold" pitchFamily="18" charset="-78"/>
                <a:ea typeface="GE SS TV Bold" pitchFamily="18" charset="-78"/>
                <a:cs typeface="GE SS TV Bold" pitchFamily="18" charset="-78"/>
              </a:rPr>
              <a:t>المنظمة المتعلمة</a:t>
            </a:r>
            <a:endParaRPr lang="ar-TN" sz="40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2666999"/>
            <a:ext cx="7772400" cy="1617617"/>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وبقدر ما كان القرن الماضي قرن المنظمة التي تحتضن الانسان من المهد الى اللحد فأن القرن الحالي هو قرن المنظمة التي تتعلم من افضل ممارسات الآخرين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3124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457200" y="4495800"/>
            <a:ext cx="7772400" cy="1628503"/>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كانت المشكلة الاساسية التي تواجه عمل المنظمات خلال القرن الماضي مشكلة مهارية تنفيذية بالدرجة الأولى ، انطلاقا من مبدأ التخصص وتقسيم العمل التقليدي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4953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4" name="Action Button: End 1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Home 1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20727619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762000"/>
            <a:ext cx="7772400" cy="1828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ان التعلم هو القاعدة الحقيقية للابتكار ، ويمكن للتعلم ان يكون ابتكاريا وهو ما اسماه بيتر دراكر </a:t>
            </a:r>
            <a:r>
              <a:rPr lang="en-GB" sz="3200" b="1" dirty="0" err="1">
                <a:solidFill>
                  <a:schemeClr val="tx1"/>
                </a:solidFill>
                <a:latin typeface="GE SS TV Bold" pitchFamily="18" charset="-78"/>
                <a:ea typeface="GE SS TV Bold" pitchFamily="18" charset="-78"/>
                <a:cs typeface="GE SS TV Bold" pitchFamily="18" charset="-78"/>
              </a:rPr>
              <a:t>Drucker</a:t>
            </a:r>
            <a:r>
              <a:rPr lang="en-GB" sz="3200" b="1" dirty="0">
                <a:solidFill>
                  <a:schemeClr val="tx1"/>
                </a:solidFill>
                <a:latin typeface="GE SS TV Bold" pitchFamily="18" charset="-78"/>
                <a:ea typeface="GE SS TV Bold" pitchFamily="18" charset="-78"/>
                <a:cs typeface="GE SS TV Bold" pitchFamily="18" charset="-78"/>
              </a:rPr>
              <a:t> </a:t>
            </a:r>
            <a:r>
              <a:rPr lang="ar-EG" sz="3200" b="1" dirty="0">
                <a:solidFill>
                  <a:schemeClr val="tx1"/>
                </a:solidFill>
                <a:latin typeface="GE SS TV Bold" pitchFamily="18" charset="-78"/>
                <a:ea typeface="GE SS TV Bold" pitchFamily="18" charset="-78"/>
                <a:cs typeface="GE SS TV Bold" pitchFamily="18" charset="-78"/>
              </a:rPr>
              <a:t>بالتقليد الابتكاري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1371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3124200"/>
            <a:ext cx="7772400" cy="12192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تسعى المنظمات لتطوير عامليها من خلال التدريب </a:t>
            </a:r>
            <a:r>
              <a:rPr lang="en-GB" sz="3200" b="1" dirty="0">
                <a:solidFill>
                  <a:schemeClr val="tx1"/>
                </a:solidFill>
                <a:latin typeface="GE SS TV Bold" pitchFamily="18" charset="-78"/>
                <a:ea typeface="GE SS TV Bold" pitchFamily="18" charset="-78"/>
                <a:cs typeface="GE SS TV Bold" pitchFamily="18" charset="-78"/>
              </a:rPr>
              <a:t>Training </a:t>
            </a:r>
            <a:r>
              <a:rPr lang="ar-EG" sz="3200" b="1" dirty="0">
                <a:solidFill>
                  <a:schemeClr val="tx1"/>
                </a:solidFill>
                <a:latin typeface="GE SS TV Bold" pitchFamily="18" charset="-78"/>
                <a:ea typeface="GE SS TV Bold" pitchFamily="18" charset="-78"/>
                <a:cs typeface="GE SS TV Bold" pitchFamily="18" charset="-78"/>
              </a:rPr>
              <a:t>واكتساب المهارات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3429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457200" y="4876800"/>
            <a:ext cx="7772400" cy="13716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ان التدريب يحمل بعدا آليا في نقل المهارة التي تتمثل في مجموعة الحركات في التعامل مع الآلة من اجل الانتاج</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5257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9" name="Action Button: End 8">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3008068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685800"/>
            <a:ext cx="7772400" cy="2209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ان التدريب والتعليم يمكن الحصول عليها خارج موقع العمل في حين ان التعلم هو معرفة خاصة لايمكن ان تتم الا في داخل العمل وسياقه وبالتفاعل مع افراده واشيائه وقيمه واسراره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1447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7</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3505200"/>
            <a:ext cx="7772400" cy="23622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كذلك فأن التدريب والتعليم ينصبان على المهارات والمعارف العامة ، وهما يحملان قدرا من التغيير المرتبط بالفهم الخارجي لما يقوم به الفرد ، وهذا ما يمثله البعد المعلوماتي في عملية تكوين الاتجاهات او تغييرها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4419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8</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9" name="Action Button: End 8">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Action Button: Home 11">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Beginning 1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81267190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p:cNvSpPr>
            <a:spLocks noChangeArrowheads="1"/>
          </p:cNvSpPr>
          <p:nvPr/>
        </p:nvSpPr>
        <p:spPr bwMode="auto">
          <a:xfrm>
            <a:off x="5638800" y="2105025"/>
            <a:ext cx="2945364" cy="1144589"/>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تعدد مفاهيم </a:t>
            </a:r>
          </a:p>
          <a:p>
            <a:pPr algn="ctr" rtl="1"/>
            <a:r>
              <a:rPr lang="ar-EG" sz="3200" b="1" dirty="0">
                <a:solidFill>
                  <a:schemeClr val="bg1"/>
                </a:solidFill>
                <a:latin typeface="GE SS TV Bold" pitchFamily="18" charset="-78"/>
                <a:ea typeface="GE SS TV Bold" pitchFamily="18" charset="-78"/>
                <a:cs typeface="GE SS TV Bold" pitchFamily="18" charset="-78"/>
              </a:rPr>
              <a:t>طرق القياس</a:t>
            </a:r>
          </a:p>
        </p:txBody>
      </p:sp>
      <p:sp>
        <p:nvSpPr>
          <p:cNvPr id="5" name="AutoShape 7"/>
          <p:cNvSpPr>
            <a:spLocks noChangeArrowheads="1"/>
          </p:cNvSpPr>
          <p:nvPr/>
        </p:nvSpPr>
        <p:spPr bwMode="auto">
          <a:xfrm>
            <a:off x="76200" y="2105025"/>
            <a:ext cx="2945364" cy="1144589"/>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r>
              <a:rPr lang="ar-EG" sz="2600" b="1" dirty="0">
                <a:solidFill>
                  <a:schemeClr val="bg1"/>
                </a:solidFill>
                <a:latin typeface="GE SS TV Bold" pitchFamily="18" charset="-78"/>
                <a:ea typeface="GE SS TV Bold" pitchFamily="18" charset="-78"/>
                <a:cs typeface="GE SS TV Bold" pitchFamily="18" charset="-78"/>
              </a:rPr>
              <a:t>النظر إلى الرضا الوظيفي </a:t>
            </a:r>
          </a:p>
          <a:p>
            <a:pPr algn="ctr" rtl="1"/>
            <a:r>
              <a:rPr lang="ar-EG" sz="2700" b="1" dirty="0">
                <a:solidFill>
                  <a:schemeClr val="bg1"/>
                </a:solidFill>
                <a:latin typeface="GE SS TV Bold" pitchFamily="18" charset="-78"/>
                <a:ea typeface="GE SS TV Bold" pitchFamily="18" charset="-78"/>
                <a:cs typeface="GE SS TV Bold" pitchFamily="18" charset="-78"/>
              </a:rPr>
              <a:t>على أنه موضوع فردي</a:t>
            </a:r>
          </a:p>
        </p:txBody>
      </p:sp>
      <p:sp>
        <p:nvSpPr>
          <p:cNvPr id="7" name="AutoShape 9"/>
          <p:cNvSpPr>
            <a:spLocks noChangeAspect="1" noChangeArrowheads="1" noTextEdit="1"/>
          </p:cNvSpPr>
          <p:nvPr/>
        </p:nvSpPr>
        <p:spPr bwMode="auto">
          <a:xfrm>
            <a:off x="3053727" y="2005013"/>
            <a:ext cx="909638"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8" name="Unknown Shape"/>
          <p:cNvSpPr>
            <a:spLocks/>
          </p:cNvSpPr>
          <p:nvPr/>
        </p:nvSpPr>
        <p:spPr bwMode="auto">
          <a:xfrm>
            <a:off x="3053727" y="200818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sp>
        <p:nvSpPr>
          <p:cNvPr id="9" name="AutoShape 11"/>
          <p:cNvSpPr>
            <a:spLocks noChangeAspect="1" noChangeArrowheads="1" noTextEdit="1"/>
          </p:cNvSpPr>
          <p:nvPr/>
        </p:nvSpPr>
        <p:spPr bwMode="auto">
          <a:xfrm flipH="1">
            <a:off x="4699966" y="2005013"/>
            <a:ext cx="909637"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10" name="Unknown Shape"/>
          <p:cNvSpPr>
            <a:spLocks/>
          </p:cNvSpPr>
          <p:nvPr/>
        </p:nvSpPr>
        <p:spPr bwMode="auto">
          <a:xfrm flipH="1">
            <a:off x="4706316" y="2008189"/>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grpSp>
        <p:nvGrpSpPr>
          <p:cNvPr id="11" name="Group 13"/>
          <p:cNvGrpSpPr>
            <a:grpSpLocks/>
          </p:cNvGrpSpPr>
          <p:nvPr/>
        </p:nvGrpSpPr>
        <p:grpSpPr bwMode="auto">
          <a:xfrm>
            <a:off x="2879102" y="381000"/>
            <a:ext cx="2998788" cy="1601788"/>
            <a:chOff x="0" y="0"/>
            <a:chExt cx="1889" cy="1009"/>
          </a:xfrm>
        </p:grpSpPr>
        <p:grpSp>
          <p:nvGrpSpPr>
            <p:cNvPr id="12" name="Group 14"/>
            <p:cNvGrpSpPr>
              <a:grpSpLocks/>
            </p:cNvGrpSpPr>
            <p:nvPr/>
          </p:nvGrpSpPr>
          <p:grpSpPr bwMode="auto">
            <a:xfrm>
              <a:off x="0" y="0"/>
              <a:ext cx="1889" cy="1009"/>
              <a:chOff x="0" y="0"/>
              <a:chExt cx="1889" cy="1009"/>
            </a:xfrm>
          </p:grpSpPr>
          <p:grpSp>
            <p:nvGrpSpPr>
              <p:cNvPr id="14" name="Group 15"/>
              <p:cNvGrpSpPr>
                <a:grpSpLocks/>
              </p:cNvGrpSpPr>
              <p:nvPr/>
            </p:nvGrpSpPr>
            <p:grpSpPr bwMode="auto">
              <a:xfrm>
                <a:off x="0" y="90"/>
                <a:ext cx="1889" cy="919"/>
                <a:chOff x="0" y="0"/>
                <a:chExt cx="1926" cy="937"/>
              </a:xfrm>
            </p:grpSpPr>
            <p:sp>
              <p:nvSpPr>
                <p:cNvPr id="19" name="Oval 16"/>
                <p:cNvSpPr>
                  <a:spLocks noChangeArrowheads="1"/>
                </p:cNvSpPr>
                <p:nvPr/>
              </p:nvSpPr>
              <p:spPr bwMode="auto">
                <a:xfrm>
                  <a:off x="21" y="30"/>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0" name="Oval 17"/>
                <p:cNvSpPr>
                  <a:spLocks noChangeArrowheads="1"/>
                </p:cNvSpPr>
                <p:nvPr/>
              </p:nvSpPr>
              <p:spPr bwMode="auto">
                <a:xfrm>
                  <a:off x="0" y="0"/>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grpSp>
          <p:sp>
            <p:nvSpPr>
              <p:cNvPr id="15" name="Oval 18"/>
              <p:cNvSpPr>
                <a:spLocks noChangeArrowheads="1"/>
              </p:cNvSpPr>
              <p:nvPr/>
            </p:nvSpPr>
            <p:spPr bwMode="auto">
              <a:xfrm>
                <a:off x="89" y="0"/>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6" name="Oval 19"/>
              <p:cNvSpPr>
                <a:spLocks noChangeArrowheads="1"/>
              </p:cNvSpPr>
              <p:nvPr/>
            </p:nvSpPr>
            <p:spPr bwMode="auto">
              <a:xfrm>
                <a:off x="111" y="5"/>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7" name="Oval 20"/>
              <p:cNvSpPr>
                <a:spLocks noChangeArrowheads="1"/>
              </p:cNvSpPr>
              <p:nvPr/>
            </p:nvSpPr>
            <p:spPr bwMode="auto">
              <a:xfrm>
                <a:off x="128" y="13"/>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8" name="Oval 21"/>
              <p:cNvSpPr>
                <a:spLocks noChangeArrowheads="1"/>
              </p:cNvSpPr>
              <p:nvPr/>
            </p:nvSpPr>
            <p:spPr bwMode="auto">
              <a:xfrm>
                <a:off x="211" y="30"/>
                <a:ext cx="1382" cy="624"/>
              </a:xfrm>
              <a:prstGeom prst="ellipse">
                <a:avLst/>
              </a:prstGeom>
              <a:gradFill rotWithShape="1">
                <a:gsLst>
                  <a:gs pos="0">
                    <a:schemeClr val="accent1">
                      <a:gamma/>
                      <a:tint val="0"/>
                      <a:invGamma/>
                    </a:schemeClr>
                  </a:gs>
                  <a:gs pos="100000">
                    <a:schemeClr val="accent1">
                      <a:alpha val="37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13" name="Text Box 22"/>
            <p:cNvSpPr txBox="1">
              <a:spLocks noChangeArrowheads="1"/>
            </p:cNvSpPr>
            <p:nvPr/>
          </p:nvSpPr>
          <p:spPr bwMode="auto">
            <a:xfrm>
              <a:off x="427" y="126"/>
              <a:ext cx="975"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ar-EG" sz="3200" b="1" dirty="0" smtClean="0"/>
                <a:t>الخصائص</a:t>
              </a:r>
              <a:endParaRPr lang="en-US" sz="3200" dirty="0"/>
            </a:p>
          </p:txBody>
        </p:sp>
      </p:grpSp>
      <p:pic>
        <p:nvPicPr>
          <p:cNvPr id="3074" name="Picture 2" descr="F:\دينى\work\صور\National_health_accounts-web_pages.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5193" y="3393510"/>
            <a:ext cx="2543175" cy="2790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5" name="Picture 3" descr="F:\دينى\work\صور\566445.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4800" y="3393510"/>
            <a:ext cx="2510478" cy="2790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1" name="Action Button: End 20">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Home 21">
            <a:hlinkClick r:id="rId7"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Action Button: Beginning 2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59742471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8"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1000" fill="hold"/>
                                        <p:tgtEl>
                                          <p:spTgt spid="3074"/>
                                        </p:tgtEl>
                                        <p:attrNameLst>
                                          <p:attrName>ppt_w</p:attrName>
                                        </p:attrNameLst>
                                      </p:cBhvr>
                                      <p:tavLst>
                                        <p:tav tm="0">
                                          <p:val>
                                            <p:fltVal val="0"/>
                                          </p:val>
                                        </p:tav>
                                        <p:tav tm="100000">
                                          <p:val>
                                            <p:strVal val="#ppt_w"/>
                                          </p:val>
                                        </p:tav>
                                      </p:tavLst>
                                    </p:anim>
                                    <p:anim calcmode="lin" valueType="num">
                                      <p:cBhvr>
                                        <p:cTn id="24" dur="1000" fill="hold"/>
                                        <p:tgtEl>
                                          <p:spTgt spid="3074"/>
                                        </p:tgtEl>
                                        <p:attrNameLst>
                                          <p:attrName>ppt_h</p:attrName>
                                        </p:attrNameLst>
                                      </p:cBhvr>
                                      <p:tavLst>
                                        <p:tav tm="0">
                                          <p:val>
                                            <p:fltVal val="0"/>
                                          </p:val>
                                        </p:tav>
                                        <p:tav tm="100000">
                                          <p:val>
                                            <p:strVal val="#ppt_h"/>
                                          </p:val>
                                        </p:tav>
                                      </p:tavLst>
                                    </p:anim>
                                    <p:anim calcmode="lin" valueType="num">
                                      <p:cBhvr>
                                        <p:cTn id="25" dur="1000" fill="hold"/>
                                        <p:tgtEl>
                                          <p:spTgt spid="3074"/>
                                        </p:tgtEl>
                                        <p:attrNameLst>
                                          <p:attrName>style.rotation</p:attrName>
                                        </p:attrNameLst>
                                      </p:cBhvr>
                                      <p:tavLst>
                                        <p:tav tm="0">
                                          <p:val>
                                            <p:fltVal val="90"/>
                                          </p:val>
                                        </p:tav>
                                        <p:tav tm="100000">
                                          <p:val>
                                            <p:fltVal val="0"/>
                                          </p:val>
                                        </p:tav>
                                      </p:tavLst>
                                    </p:anim>
                                    <p:animEffect transition="in" filter="fade">
                                      <p:cBhvr>
                                        <p:cTn id="26" dur="10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p:cTn id="31" dur="1000" fill="hold"/>
                                        <p:tgtEl>
                                          <p:spTgt spid="3075"/>
                                        </p:tgtEl>
                                        <p:attrNameLst>
                                          <p:attrName>ppt_w</p:attrName>
                                        </p:attrNameLst>
                                      </p:cBhvr>
                                      <p:tavLst>
                                        <p:tav tm="0">
                                          <p:val>
                                            <p:fltVal val="0"/>
                                          </p:val>
                                        </p:tav>
                                        <p:tav tm="100000">
                                          <p:val>
                                            <p:strVal val="#ppt_w"/>
                                          </p:val>
                                        </p:tav>
                                      </p:tavLst>
                                    </p:anim>
                                    <p:anim calcmode="lin" valueType="num">
                                      <p:cBhvr>
                                        <p:cTn id="32" dur="1000" fill="hold"/>
                                        <p:tgtEl>
                                          <p:spTgt spid="3075"/>
                                        </p:tgtEl>
                                        <p:attrNameLst>
                                          <p:attrName>ppt_h</p:attrName>
                                        </p:attrNameLst>
                                      </p:cBhvr>
                                      <p:tavLst>
                                        <p:tav tm="0">
                                          <p:val>
                                            <p:fltVal val="0"/>
                                          </p:val>
                                        </p:tav>
                                        <p:tav tm="100000">
                                          <p:val>
                                            <p:strVal val="#ppt_h"/>
                                          </p:val>
                                        </p:tav>
                                      </p:tavLst>
                                    </p:anim>
                                    <p:anim calcmode="lin" valueType="num">
                                      <p:cBhvr>
                                        <p:cTn id="33" dur="1000" fill="hold"/>
                                        <p:tgtEl>
                                          <p:spTgt spid="3075"/>
                                        </p:tgtEl>
                                        <p:attrNameLst>
                                          <p:attrName>style.rotation</p:attrName>
                                        </p:attrNameLst>
                                      </p:cBhvr>
                                      <p:tavLst>
                                        <p:tav tm="0">
                                          <p:val>
                                            <p:fltVal val="90"/>
                                          </p:val>
                                        </p:tav>
                                        <p:tav tm="100000">
                                          <p:val>
                                            <p:fltVal val="0"/>
                                          </p:val>
                                        </p:tav>
                                      </p:tavLst>
                                    </p:anim>
                                    <p:animEffect transition="in" filter="fade">
                                      <p:cBhvr>
                                        <p:cTn id="34"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533400"/>
            <a:ext cx="7772400" cy="21336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واذا كان الإبداع </a:t>
            </a:r>
            <a:r>
              <a:rPr lang="en-GB" sz="3200" b="1" dirty="0">
                <a:solidFill>
                  <a:schemeClr val="tx1"/>
                </a:solidFill>
                <a:latin typeface="GE SS TV Bold" pitchFamily="18" charset="-78"/>
                <a:ea typeface="GE SS TV Bold" pitchFamily="18" charset="-78"/>
                <a:cs typeface="GE SS TV Bold" pitchFamily="18" charset="-78"/>
              </a:rPr>
              <a:t>Invention </a:t>
            </a:r>
            <a:r>
              <a:rPr lang="ar-EG" sz="3200" b="1" dirty="0">
                <a:solidFill>
                  <a:schemeClr val="tx1"/>
                </a:solidFill>
                <a:latin typeface="GE SS TV Bold" pitchFamily="18" charset="-78"/>
                <a:ea typeface="GE SS TV Bold" pitchFamily="18" charset="-78"/>
                <a:cs typeface="GE SS TV Bold" pitchFamily="18" charset="-78"/>
              </a:rPr>
              <a:t>هو التفكير بالأشياء الجديدة ، والابتكار </a:t>
            </a:r>
            <a:r>
              <a:rPr lang="en-GB" sz="3200" b="1" dirty="0">
                <a:solidFill>
                  <a:schemeClr val="tx1"/>
                </a:solidFill>
                <a:latin typeface="GE SS TV Bold" pitchFamily="18" charset="-78"/>
                <a:ea typeface="GE SS TV Bold" pitchFamily="18" charset="-78"/>
                <a:cs typeface="GE SS TV Bold" pitchFamily="18" charset="-78"/>
              </a:rPr>
              <a:t>Innovation </a:t>
            </a:r>
            <a:r>
              <a:rPr lang="ar-EG" sz="3200" b="1" dirty="0">
                <a:solidFill>
                  <a:schemeClr val="tx1"/>
                </a:solidFill>
                <a:latin typeface="GE SS TV Bold" pitchFamily="18" charset="-78"/>
                <a:ea typeface="GE SS TV Bold" pitchFamily="18" charset="-78"/>
                <a:cs typeface="GE SS TV Bold" pitchFamily="18" charset="-78"/>
              </a:rPr>
              <a:t>هو القيام بعمل اشياء جديدة ، فأن التعلم هو اكتساب قدرة هؤلاء المبتكرين على القيام بعمل هذه الاشياء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1143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9</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3200400"/>
            <a:ext cx="7772400" cy="2971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وحسب توماس ستيوارت </a:t>
            </a:r>
            <a:r>
              <a:rPr lang="en-GB" sz="3200" b="1" dirty="0" err="1">
                <a:solidFill>
                  <a:schemeClr val="tx1"/>
                </a:solidFill>
                <a:latin typeface="GE SS TV Bold" pitchFamily="18" charset="-78"/>
                <a:ea typeface="GE SS TV Bold" pitchFamily="18" charset="-78"/>
                <a:cs typeface="GE SS TV Bold" pitchFamily="18" charset="-78"/>
              </a:rPr>
              <a:t>T.Stewart</a:t>
            </a:r>
            <a:r>
              <a:rPr lang="en-GB" sz="3200" b="1" dirty="0">
                <a:solidFill>
                  <a:schemeClr val="tx1"/>
                </a:solidFill>
                <a:latin typeface="GE SS TV Bold" pitchFamily="18" charset="-78"/>
                <a:ea typeface="GE SS TV Bold" pitchFamily="18" charset="-78"/>
                <a:cs typeface="GE SS TV Bold" pitchFamily="18" charset="-78"/>
              </a:rPr>
              <a:t> </a:t>
            </a:r>
            <a:r>
              <a:rPr lang="ar-EG" sz="3200" b="1" dirty="0">
                <a:solidFill>
                  <a:schemeClr val="tx1"/>
                </a:solidFill>
                <a:latin typeface="GE SS TV Bold" pitchFamily="18" charset="-78"/>
                <a:ea typeface="GE SS TV Bold" pitchFamily="18" charset="-78"/>
                <a:cs typeface="GE SS TV Bold" pitchFamily="18" charset="-78"/>
              </a:rPr>
              <a:t>مؤلف كتاب (رأس المال الفكري- ثروة المنظمات) فأن من اهم المؤشرات في تكنولوجيا ادارة المعرفة هي انها يمكن ان تقود الى الاستثمار في الأنظمة من اجل اعادة استخدام المعرفة عندما يكون جوهر عمل الشركة هو الابتكار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43434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000" b="1" dirty="0" smtClean="0">
                <a:solidFill>
                  <a:schemeClr val="tx1"/>
                </a:solidFill>
                <a:latin typeface="GE SS TV Bold" pitchFamily="18" charset="-78"/>
                <a:ea typeface="GE SS TV Bold" pitchFamily="18" charset="-78"/>
                <a:cs typeface="GE SS TV Bold" pitchFamily="18" charset="-78"/>
              </a:rPr>
              <a:t>10</a:t>
            </a:r>
            <a:endParaRPr lang="ar-EG" sz="2000" b="1" dirty="0">
              <a:solidFill>
                <a:schemeClr val="tx1"/>
              </a:solidFill>
              <a:latin typeface="GE SS TV Bold" pitchFamily="18" charset="-78"/>
              <a:ea typeface="GE SS TV Bold" pitchFamily="18" charset="-78"/>
              <a:cs typeface="GE SS TV Bold" pitchFamily="18" charset="-78"/>
            </a:endParaRPr>
          </a:p>
        </p:txBody>
      </p:sp>
      <p:sp>
        <p:nvSpPr>
          <p:cNvPr id="9" name="Action Button: End 8">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Action Button: Home 11">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Beginning 1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61237301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أهمية التعلم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56601595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2133600"/>
            <a:ext cx="8382000" cy="38862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لابد ان ينعكس التعلم ايجابيا على نتائج الأعمال بما يجعل من هذا التعلم اداة فعالة في ايجاد وتطوير الميزة التنافسية , ان قوى التغيير الخارجي للمنظمة المتمثلة في السوق والقوانين والتكنولوجيا وسوق العمل والمتغيرات الاقتصادية ، تتطلب التعلم من اجل اجراء التغييرات الداخلية في الهياكل والمعدات والموارد البشرية ، والتي تنعكس على القدرات الجوهرية للشركة فتثري ميزتها التنافسية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5334000" y="304800"/>
            <a:ext cx="36576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4000" b="1" dirty="0">
                <a:solidFill>
                  <a:schemeClr val="tx1"/>
                </a:solidFill>
                <a:latin typeface="GE SS TV Bold" pitchFamily="18" charset="-78"/>
                <a:ea typeface="GE SS TV Bold" pitchFamily="18" charset="-78"/>
                <a:cs typeface="GE SS TV Bold" pitchFamily="18" charset="-78"/>
              </a:rPr>
              <a:t>أهمية التعلم </a:t>
            </a:r>
            <a:endParaRPr lang="ar-TN" sz="4000" b="1" dirty="0">
              <a:solidFill>
                <a:schemeClr val="tx1"/>
              </a:solidFill>
              <a:latin typeface="GE SS TV Bold" pitchFamily="18" charset="-78"/>
              <a:ea typeface="GE SS TV Bold" pitchFamily="18" charset="-78"/>
              <a:cs typeface="GE SS TV Bold" pitchFamily="18" charset="-78"/>
            </a:endParaRPr>
          </a:p>
        </p:txBody>
      </p:sp>
      <p:sp>
        <p:nvSpPr>
          <p:cNvPr id="5" name="Action Button: End 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Home 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Beginning 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97584295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التعلم ألابتكاري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55980594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1447800"/>
            <a:ext cx="8382000" cy="50292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justLow" rtl="1"/>
            <a:r>
              <a:rPr lang="ar-EG" sz="2800" b="1" dirty="0">
                <a:solidFill>
                  <a:schemeClr val="tx1"/>
                </a:solidFill>
                <a:latin typeface="GE SS TV Bold" pitchFamily="18" charset="-78"/>
                <a:ea typeface="GE SS TV Bold" pitchFamily="18" charset="-78"/>
                <a:cs typeface="GE SS TV Bold" pitchFamily="18" charset="-78"/>
              </a:rPr>
              <a:t>خلافا للرؤية التقليدية بأن التعلم هو عملية تأتي بعد مرتبة الأبتكار .. فأن الرؤية الخلاقة للتعلم ترى ان التعلم يمكن ان يكون ابتكاريا . وهو ما تحدث عنه بيتر دراكر </a:t>
            </a:r>
            <a:r>
              <a:rPr lang="en-GB" sz="2800" b="1" dirty="0">
                <a:solidFill>
                  <a:schemeClr val="tx1"/>
                </a:solidFill>
                <a:latin typeface="GE SS TV Bold" pitchFamily="18" charset="-78"/>
                <a:ea typeface="GE SS TV Bold" pitchFamily="18" charset="-78"/>
                <a:cs typeface="GE SS TV Bold" pitchFamily="18" charset="-78"/>
              </a:rPr>
              <a:t>P. </a:t>
            </a:r>
            <a:r>
              <a:rPr lang="en-GB" sz="2800" b="1" dirty="0" err="1">
                <a:solidFill>
                  <a:schemeClr val="tx1"/>
                </a:solidFill>
                <a:latin typeface="GE SS TV Bold" pitchFamily="18" charset="-78"/>
                <a:ea typeface="GE SS TV Bold" pitchFamily="18" charset="-78"/>
                <a:cs typeface="GE SS TV Bold" pitchFamily="18" charset="-78"/>
              </a:rPr>
              <a:t>Drucker</a:t>
            </a:r>
            <a:r>
              <a:rPr lang="en-GB" sz="2800" b="1" dirty="0">
                <a:solidFill>
                  <a:schemeClr val="tx1"/>
                </a:solidFill>
                <a:latin typeface="GE SS TV Bold" pitchFamily="18" charset="-78"/>
                <a:ea typeface="GE SS TV Bold" pitchFamily="18" charset="-78"/>
                <a:cs typeface="GE SS TV Bold" pitchFamily="18" charset="-78"/>
              </a:rPr>
              <a:t> </a:t>
            </a:r>
            <a:r>
              <a:rPr lang="ar-EG" sz="2800" b="1" dirty="0">
                <a:solidFill>
                  <a:schemeClr val="tx1"/>
                </a:solidFill>
                <a:latin typeface="GE SS TV Bold" pitchFamily="18" charset="-78"/>
                <a:ea typeface="GE SS TV Bold" pitchFamily="18" charset="-78"/>
                <a:cs typeface="GE SS TV Bold" pitchFamily="18" charset="-78"/>
              </a:rPr>
              <a:t>واسماه التقليد الابتكاري الذي تمارسه الشركات اليابانية وان الابتكار مهما كان جذريا او تدريجيا فأن قاعدته القوية هي التعلم الذي يحول الابتكار من نشاط متخصص او ممارسة فردية لمبتكر الى نمط سلوكي وممارسة في كل الشركة وان القواعد الجديدة هي ابتكار متعلم في كل الشركة ، حتى اذا انتج مشروعات فاشلة.  اذ ان التجربة الاسوأ ليست الفاشلة ، وانما التجربة التي لم يتم التعلم منها ، حيث ان اكبر خسارة هي عند عدم التعلم من الماضي ، فالذين لايتذكرون الماضي </a:t>
            </a:r>
            <a:endParaRPr lang="ar-EG" sz="2800" b="1" dirty="0" smtClean="0">
              <a:solidFill>
                <a:schemeClr val="tx1"/>
              </a:solidFill>
              <a:latin typeface="GE SS TV Bold" pitchFamily="18" charset="-78"/>
              <a:ea typeface="GE SS TV Bold" pitchFamily="18" charset="-78"/>
              <a:cs typeface="GE SS TV Bold" pitchFamily="18" charset="-78"/>
            </a:endParaRPr>
          </a:p>
          <a:p>
            <a:pPr algn="ctr" rtl="1"/>
            <a:r>
              <a:rPr lang="ar-EG" sz="2800" b="1" dirty="0" smtClean="0">
                <a:solidFill>
                  <a:schemeClr val="tx1"/>
                </a:solidFill>
                <a:latin typeface="GE SS TV Bold" pitchFamily="18" charset="-78"/>
                <a:ea typeface="GE SS TV Bold" pitchFamily="18" charset="-78"/>
                <a:cs typeface="GE SS TV Bold" pitchFamily="18" charset="-78"/>
              </a:rPr>
              <a:t>محكوم </a:t>
            </a:r>
            <a:r>
              <a:rPr lang="ar-EG" sz="2800" b="1" dirty="0">
                <a:solidFill>
                  <a:schemeClr val="tx1"/>
                </a:solidFill>
                <a:latin typeface="GE SS TV Bold" pitchFamily="18" charset="-78"/>
                <a:ea typeface="GE SS TV Bold" pitchFamily="18" charset="-78"/>
                <a:cs typeface="GE SS TV Bold" pitchFamily="18" charset="-78"/>
              </a:rPr>
              <a:t>عليهم بأعادته</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5334000" y="304800"/>
            <a:ext cx="36576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4000" b="1" dirty="0">
                <a:solidFill>
                  <a:schemeClr val="tx1"/>
                </a:solidFill>
                <a:latin typeface="GE SS TV Bold" pitchFamily="18" charset="-78"/>
                <a:ea typeface="GE SS TV Bold" pitchFamily="18" charset="-78"/>
                <a:cs typeface="GE SS TV Bold" pitchFamily="18" charset="-78"/>
              </a:rPr>
              <a:t>أهمية التعلم </a:t>
            </a:r>
            <a:endParaRPr lang="ar-TN" sz="4000" b="1" dirty="0">
              <a:solidFill>
                <a:schemeClr val="tx1"/>
              </a:solidFill>
              <a:latin typeface="GE SS TV Bold" pitchFamily="18" charset="-78"/>
              <a:ea typeface="GE SS TV Bold" pitchFamily="18" charset="-78"/>
              <a:cs typeface="GE SS TV Bold" pitchFamily="18" charset="-78"/>
            </a:endParaRPr>
          </a:p>
        </p:txBody>
      </p:sp>
      <p:sp>
        <p:nvSpPr>
          <p:cNvPr id="5" name="Action Button: End 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Home 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Beginning 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58229333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التعلم السريع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75574742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304800" y="1447800"/>
            <a:ext cx="8534400" cy="42672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a:solidFill>
                  <a:schemeClr val="tx1"/>
                </a:solidFill>
                <a:latin typeface="GE SS TV Bold" pitchFamily="18" charset="-78"/>
                <a:ea typeface="GE SS TV Bold" pitchFamily="18" charset="-78"/>
                <a:cs typeface="GE SS TV Bold" pitchFamily="18" charset="-78"/>
              </a:rPr>
              <a:t>نعيش في حقبة القرن الواحد والعشرين عصر المعرفة العالية السرعة والتعلم السريع . ففي ظل تزايد عدد المتنافسين وتعاظم المنافسة القائمة على المعرفة ، اذ ان العمليات المعرفية اسرع من العمليات المادية ، وان الاقتباس واستنساخ التجارب المعرفية اسرع من الاقتباس المادي ، اضافة الى ان الانترنيت جعل التعلم عن بعد عبر القارات يتم بسرعة الضوء, لهذا اصبحت الشركات اكثر تقبلا للتجارب والمشروعات الجديدة واكثر تقبلا للفشل والنجاح ، واصبحت اكثر اهتماما بالدروس المتعلمة التي لابد من نشــرها وتوظيفها في تجاربها ومشروعاتها اللاحقة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5334000" y="304800"/>
            <a:ext cx="36576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4000" b="1" dirty="0">
                <a:solidFill>
                  <a:schemeClr val="tx1"/>
                </a:solidFill>
                <a:latin typeface="GE SS TV Bold" pitchFamily="18" charset="-78"/>
                <a:ea typeface="GE SS TV Bold" pitchFamily="18" charset="-78"/>
                <a:cs typeface="GE SS TV Bold" pitchFamily="18" charset="-78"/>
              </a:rPr>
              <a:t>التعلم السريع </a:t>
            </a:r>
            <a:endParaRPr lang="ar-TN" sz="4000" b="1" dirty="0">
              <a:solidFill>
                <a:schemeClr val="tx1"/>
              </a:solidFill>
              <a:latin typeface="GE SS TV Bold" pitchFamily="18" charset="-78"/>
              <a:ea typeface="GE SS TV Bold" pitchFamily="18" charset="-78"/>
              <a:cs typeface="GE SS TV Bold" pitchFamily="18" charset="-78"/>
            </a:endParaRPr>
          </a:p>
        </p:txBody>
      </p:sp>
      <p:sp>
        <p:nvSpPr>
          <p:cNvPr id="5" name="Action Button: End 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Home 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Beginning 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06149582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تصنيف التعلم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07150164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228600" y="1447800"/>
            <a:ext cx="8610600" cy="47244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a:solidFill>
                  <a:schemeClr val="tx1"/>
                </a:solidFill>
                <a:latin typeface="GE SS TV Bold" pitchFamily="18" charset="-78"/>
                <a:ea typeface="GE SS TV Bold" pitchFamily="18" charset="-78"/>
                <a:cs typeface="GE SS TV Bold" pitchFamily="18" charset="-78"/>
              </a:rPr>
              <a:t>التعلم الاعتيادي هو الذي يسود في فترات الاستقرار التنظيمي ويدعم هذا الاستقرار ، في حين ان التعلم الاستثنائي العالي </a:t>
            </a:r>
            <a:r>
              <a:rPr lang="en-GB" sz="3000" b="1" dirty="0" err="1">
                <a:solidFill>
                  <a:schemeClr val="tx1"/>
                </a:solidFill>
                <a:latin typeface="GE SS TV Bold" pitchFamily="18" charset="-78"/>
                <a:ea typeface="GE SS TV Bold" pitchFamily="18" charset="-78"/>
                <a:cs typeface="GE SS TV Bold" pitchFamily="18" charset="-78"/>
              </a:rPr>
              <a:t>Heigh</a:t>
            </a:r>
            <a:r>
              <a:rPr lang="en-GB" sz="3000" b="1" dirty="0">
                <a:solidFill>
                  <a:schemeClr val="tx1"/>
                </a:solidFill>
                <a:latin typeface="GE SS TV Bold" pitchFamily="18" charset="-78"/>
                <a:ea typeface="GE SS TV Bold" pitchFamily="18" charset="-78"/>
                <a:cs typeface="GE SS TV Bold" pitchFamily="18" charset="-78"/>
              </a:rPr>
              <a:t> Learning </a:t>
            </a:r>
            <a:r>
              <a:rPr lang="ar-EG" sz="3000" b="1" dirty="0">
                <a:solidFill>
                  <a:schemeClr val="tx1"/>
                </a:solidFill>
                <a:latin typeface="GE SS TV Bold" pitchFamily="18" charset="-78"/>
                <a:ea typeface="GE SS TV Bold" pitchFamily="18" charset="-78"/>
                <a:cs typeface="GE SS TV Bold" pitchFamily="18" charset="-78"/>
              </a:rPr>
              <a:t>الذي يظهر في فترات التغيير والتحول التنظيمي والابتكارات الجذرية في الشركة اذ يترافق مع ادخال المفاهيم والقواعد الجديدة التي تهز بعمق المفاهيم القديمة ، فيكون هذا التعلم بمثابة انشاء للنظام الجديد في قلب الاضطراب الذي جاء به التغيير الجذري في الشركة . والتعليم العالي هو تعلم خلاق يميز الأفراد في الظروف الجديدة للتغيير ، كما يميز الأفراد اللامعين الذين يتعلمون بوتيرة النمو الأسي من تجاربهم الخاصة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5334000" y="304800"/>
            <a:ext cx="36576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4000" b="1" dirty="0">
                <a:solidFill>
                  <a:schemeClr val="tx1"/>
                </a:solidFill>
                <a:latin typeface="GE SS TV Bold" pitchFamily="18" charset="-78"/>
                <a:ea typeface="GE SS TV Bold" pitchFamily="18" charset="-78"/>
                <a:cs typeface="GE SS TV Bold" pitchFamily="18" charset="-78"/>
              </a:rPr>
              <a:t>تصنيف التعلم </a:t>
            </a:r>
            <a:endParaRPr lang="ar-TN" sz="4000" b="1" dirty="0">
              <a:solidFill>
                <a:schemeClr val="tx1"/>
              </a:solidFill>
              <a:latin typeface="GE SS TV Bold" pitchFamily="18" charset="-78"/>
              <a:ea typeface="GE SS TV Bold" pitchFamily="18" charset="-78"/>
              <a:cs typeface="GE SS TV Bold" pitchFamily="18" charset="-78"/>
            </a:endParaRPr>
          </a:p>
        </p:txBody>
      </p:sp>
      <p:sp>
        <p:nvSpPr>
          <p:cNvPr id="5" name="Action Button: End 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Home 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Beginning 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47856533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228600" y="1905000"/>
            <a:ext cx="6096000" cy="2209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600" b="1" dirty="0">
                <a:solidFill>
                  <a:schemeClr val="tx1"/>
                </a:solidFill>
                <a:latin typeface="GE SS TV Bold" pitchFamily="18" charset="-78"/>
                <a:ea typeface="GE SS TV Bold" pitchFamily="18" charset="-78"/>
                <a:cs typeface="GE SS TV Bold" pitchFamily="18" charset="-78"/>
              </a:rPr>
              <a:t>ويتم بالاستجابة للاحداث التي تواجه الافراد او الشركة ، وهو يدور حول التقليد او الاستنساخ للاحداث التي تواجه الافراد او الشركة ، وهو يدور حول التقليد او الاستننساخ من الغير ، وتمثل كما يرى سينج مجرد خطوة اولى بأتجاه منظمة التعلم </a:t>
            </a:r>
            <a:endParaRPr lang="ar-TN" sz="2600" b="1" dirty="0">
              <a:solidFill>
                <a:schemeClr val="tx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838200" y="228600"/>
            <a:ext cx="7391400" cy="15240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4000" b="1" dirty="0">
                <a:solidFill>
                  <a:schemeClr val="tx1"/>
                </a:solidFill>
                <a:latin typeface="GE SS TV Bold" pitchFamily="18" charset="-78"/>
                <a:ea typeface="GE SS TV Bold" pitchFamily="18" charset="-78"/>
                <a:cs typeface="GE SS TV Bold" pitchFamily="18" charset="-78"/>
              </a:rPr>
              <a:t>وهناك تصنيف آخر قدمه بيتر سينج </a:t>
            </a:r>
            <a:r>
              <a:rPr lang="en-GB" sz="4000" b="1" dirty="0" err="1">
                <a:solidFill>
                  <a:schemeClr val="tx1"/>
                </a:solidFill>
                <a:latin typeface="GE SS TV Bold" pitchFamily="18" charset="-78"/>
                <a:ea typeface="GE SS TV Bold" pitchFamily="18" charset="-78"/>
                <a:cs typeface="GE SS TV Bold" pitchFamily="18" charset="-78"/>
              </a:rPr>
              <a:t>P.M.Senge</a:t>
            </a:r>
            <a:r>
              <a:rPr lang="en-GB" sz="4000" b="1" dirty="0">
                <a:solidFill>
                  <a:schemeClr val="tx1"/>
                </a:solidFill>
                <a:latin typeface="GE SS TV Bold" pitchFamily="18" charset="-78"/>
                <a:ea typeface="GE SS TV Bold" pitchFamily="18" charset="-78"/>
                <a:cs typeface="GE SS TV Bold" pitchFamily="18" charset="-78"/>
              </a:rPr>
              <a:t> </a:t>
            </a:r>
            <a:r>
              <a:rPr lang="ar-EG" sz="4000" b="1" dirty="0">
                <a:solidFill>
                  <a:schemeClr val="tx1"/>
                </a:solidFill>
                <a:latin typeface="GE SS TV Bold" pitchFamily="18" charset="-78"/>
                <a:ea typeface="GE SS TV Bold" pitchFamily="18" charset="-78"/>
                <a:cs typeface="GE SS TV Bold" pitchFamily="18" charset="-78"/>
              </a:rPr>
              <a:t>يصنف التعلم الى نوعين </a:t>
            </a:r>
            <a:endParaRPr lang="ar-TN" sz="4000" b="1" dirty="0">
              <a:solidFill>
                <a:schemeClr val="tx1"/>
              </a:solidFill>
              <a:latin typeface="GE SS TV Bold" pitchFamily="18" charset="-78"/>
              <a:ea typeface="GE SS TV Bold" pitchFamily="18" charset="-78"/>
              <a:cs typeface="GE SS TV Bold" pitchFamily="18" charset="-78"/>
            </a:endParaRPr>
          </a:p>
        </p:txBody>
      </p:sp>
      <p:sp>
        <p:nvSpPr>
          <p:cNvPr id="2" name="Pentagon 1"/>
          <p:cNvSpPr/>
          <p:nvPr/>
        </p:nvSpPr>
        <p:spPr>
          <a:xfrm flipH="1">
            <a:off x="6477000" y="2590800"/>
            <a:ext cx="2133600" cy="762000"/>
          </a:xfrm>
          <a:prstGeom prst="homePlat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900" b="1" dirty="0" smtClean="0">
              <a:solidFill>
                <a:schemeClr val="tx1"/>
              </a:solidFill>
              <a:latin typeface="GE SS TV Bold" pitchFamily="18" charset="-78"/>
              <a:ea typeface="GE SS TV Bold" pitchFamily="18" charset="-78"/>
              <a:cs typeface="GE SS TV Bold" pitchFamily="18" charset="-78"/>
            </a:endParaRPr>
          </a:p>
          <a:p>
            <a:pPr algn="ctr" rtl="1"/>
            <a:r>
              <a:rPr lang="ar-EG" sz="2600" b="1" dirty="0" smtClean="0">
                <a:solidFill>
                  <a:schemeClr val="tx1"/>
                </a:solidFill>
                <a:latin typeface="GE SS TV Bold" pitchFamily="18" charset="-78"/>
                <a:ea typeface="GE SS TV Bold" pitchFamily="18" charset="-78"/>
                <a:cs typeface="GE SS TV Bold" pitchFamily="18" charset="-78"/>
              </a:rPr>
              <a:t>تعلم </a:t>
            </a:r>
            <a:r>
              <a:rPr lang="ar-EG" sz="2600" b="1" dirty="0">
                <a:solidFill>
                  <a:schemeClr val="tx1"/>
                </a:solidFill>
                <a:latin typeface="GE SS TV Bold" pitchFamily="18" charset="-78"/>
                <a:ea typeface="GE SS TV Bold" pitchFamily="18" charset="-78"/>
                <a:cs typeface="GE SS TV Bold" pitchFamily="18" charset="-78"/>
              </a:rPr>
              <a:t>تكيفي </a:t>
            </a:r>
          </a:p>
        </p:txBody>
      </p:sp>
      <p:sp>
        <p:nvSpPr>
          <p:cNvPr id="6" name="مستطيل مستدير الزوايا 6"/>
          <p:cNvSpPr/>
          <p:nvPr/>
        </p:nvSpPr>
        <p:spPr bwMode="auto">
          <a:xfrm>
            <a:off x="228600" y="4419600"/>
            <a:ext cx="6096000" cy="1828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600" b="1" dirty="0">
                <a:solidFill>
                  <a:schemeClr val="tx1"/>
                </a:solidFill>
                <a:latin typeface="GE SS TV Bold" pitchFamily="18" charset="-78"/>
                <a:ea typeface="GE SS TV Bold" pitchFamily="18" charset="-78"/>
                <a:cs typeface="GE SS TV Bold" pitchFamily="18" charset="-78"/>
              </a:rPr>
              <a:t>وهو التعلم الخلاق ويقوم على الإبداع </a:t>
            </a:r>
            <a:r>
              <a:rPr lang="en-GB" sz="2600" b="1" dirty="0" smtClean="0">
                <a:solidFill>
                  <a:schemeClr val="tx1"/>
                </a:solidFill>
                <a:latin typeface="GE SS TV Bold" pitchFamily="18" charset="-78"/>
                <a:ea typeface="GE SS TV Bold" pitchFamily="18" charset="-78"/>
                <a:cs typeface="GE SS TV Bold" pitchFamily="18" charset="-78"/>
              </a:rPr>
              <a:t>Creation </a:t>
            </a:r>
            <a:r>
              <a:rPr lang="ar-EG" sz="2600" b="1" dirty="0">
                <a:solidFill>
                  <a:schemeClr val="tx1"/>
                </a:solidFill>
                <a:latin typeface="GE SS TV Bold" pitchFamily="18" charset="-78"/>
                <a:ea typeface="GE SS TV Bold" pitchFamily="18" charset="-78"/>
                <a:cs typeface="GE SS TV Bold" pitchFamily="18" charset="-78"/>
              </a:rPr>
              <a:t>لأنه يتطلب الافكار الجديدة في الشركة ، والطرق الجديدة في البيئة ، لذا فهو يوسع قدرات الشركة نحو </a:t>
            </a:r>
            <a:endParaRPr lang="ar-EG" sz="2600" b="1" dirty="0" smtClean="0">
              <a:solidFill>
                <a:schemeClr val="tx1"/>
              </a:solidFill>
              <a:latin typeface="GE SS TV Bold" pitchFamily="18" charset="-78"/>
              <a:ea typeface="GE SS TV Bold" pitchFamily="18" charset="-78"/>
              <a:cs typeface="GE SS TV Bold" pitchFamily="18" charset="-78"/>
            </a:endParaRPr>
          </a:p>
          <a:p>
            <a:pPr algn="ctr" rtl="1"/>
            <a:r>
              <a:rPr lang="ar-EG" sz="2600" b="1" dirty="0" smtClean="0">
                <a:solidFill>
                  <a:schemeClr val="tx1"/>
                </a:solidFill>
                <a:latin typeface="GE SS TV Bold" pitchFamily="18" charset="-78"/>
                <a:ea typeface="GE SS TV Bold" pitchFamily="18" charset="-78"/>
                <a:cs typeface="GE SS TV Bold" pitchFamily="18" charset="-78"/>
              </a:rPr>
              <a:t>الفرص </a:t>
            </a:r>
            <a:r>
              <a:rPr lang="ar-EG" sz="2600" b="1" dirty="0">
                <a:solidFill>
                  <a:schemeClr val="tx1"/>
                </a:solidFill>
                <a:latin typeface="GE SS TV Bold" pitchFamily="18" charset="-78"/>
                <a:ea typeface="GE SS TV Bold" pitchFamily="18" charset="-78"/>
                <a:cs typeface="GE SS TV Bold" pitchFamily="18" charset="-78"/>
              </a:rPr>
              <a:t>المتاحة </a:t>
            </a:r>
            <a:endParaRPr lang="ar-TN" sz="2600" b="1" dirty="0">
              <a:solidFill>
                <a:schemeClr val="tx1"/>
              </a:solidFill>
              <a:latin typeface="GE SS TV Bold" pitchFamily="18" charset="-78"/>
              <a:ea typeface="GE SS TV Bold" pitchFamily="18" charset="-78"/>
              <a:cs typeface="GE SS TV Bold" pitchFamily="18" charset="-78"/>
            </a:endParaRPr>
          </a:p>
        </p:txBody>
      </p:sp>
      <p:sp>
        <p:nvSpPr>
          <p:cNvPr id="8" name="Pentagon 7"/>
          <p:cNvSpPr/>
          <p:nvPr/>
        </p:nvSpPr>
        <p:spPr>
          <a:xfrm flipH="1">
            <a:off x="6477000" y="4953000"/>
            <a:ext cx="2133600" cy="762000"/>
          </a:xfrm>
          <a:prstGeom prst="homePlat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900" b="1" dirty="0" smtClean="0">
              <a:solidFill>
                <a:schemeClr val="tx1"/>
              </a:solidFill>
              <a:latin typeface="GE SS TV Bold" pitchFamily="18" charset="-78"/>
              <a:ea typeface="GE SS TV Bold" pitchFamily="18" charset="-78"/>
              <a:cs typeface="GE SS TV Bold" pitchFamily="18" charset="-78"/>
            </a:endParaRPr>
          </a:p>
          <a:p>
            <a:pPr algn="ctr" rtl="1"/>
            <a:r>
              <a:rPr lang="ar-EG" sz="2600" b="1" dirty="0">
                <a:solidFill>
                  <a:schemeClr val="tx1"/>
                </a:solidFill>
                <a:latin typeface="GE SS TV Bold" pitchFamily="18" charset="-78"/>
                <a:ea typeface="GE SS TV Bold" pitchFamily="18" charset="-78"/>
                <a:cs typeface="GE SS TV Bold" pitchFamily="18" charset="-78"/>
              </a:rPr>
              <a:t>التعلم التوليدي </a:t>
            </a:r>
          </a:p>
        </p:txBody>
      </p:sp>
      <p:sp>
        <p:nvSpPr>
          <p:cNvPr id="10" name="Action Button: End 9">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Action Button: Home 10">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Action Button: Beginning 11">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70195606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p:cNvSpPr>
            <a:spLocks noChangeArrowheads="1"/>
          </p:cNvSpPr>
          <p:nvPr/>
        </p:nvSpPr>
        <p:spPr bwMode="auto">
          <a:xfrm>
            <a:off x="5638800" y="2105025"/>
            <a:ext cx="2945364" cy="2238375"/>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الرضا الوظيفي يتعلق بالعديد من الجوانب المتداخلة للسلوك الإنساني</a:t>
            </a:r>
          </a:p>
        </p:txBody>
      </p:sp>
      <p:sp>
        <p:nvSpPr>
          <p:cNvPr id="5" name="AutoShape 7"/>
          <p:cNvSpPr>
            <a:spLocks noChangeArrowheads="1"/>
          </p:cNvSpPr>
          <p:nvPr/>
        </p:nvSpPr>
        <p:spPr bwMode="auto">
          <a:xfrm>
            <a:off x="76200" y="2105025"/>
            <a:ext cx="2945364" cy="2238375"/>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b="1" dirty="0" smtClean="0">
              <a:solidFill>
                <a:schemeClr val="bg1"/>
              </a:solidFill>
              <a:latin typeface="GE SS TV Bold" pitchFamily="18" charset="-78"/>
              <a:ea typeface="GE SS TV Bold" pitchFamily="18" charset="-78"/>
              <a:cs typeface="GE SS TV Bold" pitchFamily="18" charset="-78"/>
            </a:endParaRPr>
          </a:p>
          <a:p>
            <a:pPr algn="ctr" rtl="1"/>
            <a:r>
              <a:rPr lang="ar-EG" sz="3200" b="1" dirty="0" smtClean="0">
                <a:solidFill>
                  <a:schemeClr val="bg1"/>
                </a:solidFill>
                <a:latin typeface="GE SS TV Bold" pitchFamily="18" charset="-78"/>
                <a:ea typeface="GE SS TV Bold" pitchFamily="18" charset="-78"/>
                <a:cs typeface="GE SS TV Bold" pitchFamily="18" charset="-78"/>
              </a:rPr>
              <a:t>الرضا </a:t>
            </a:r>
            <a:r>
              <a:rPr lang="ar-EG" sz="3200" b="1" dirty="0">
                <a:solidFill>
                  <a:schemeClr val="bg1"/>
                </a:solidFill>
                <a:latin typeface="GE SS TV Bold" pitchFamily="18" charset="-78"/>
                <a:ea typeface="GE SS TV Bold" pitchFamily="18" charset="-78"/>
                <a:cs typeface="GE SS TV Bold" pitchFamily="18" charset="-78"/>
              </a:rPr>
              <a:t>الوظيفي حالة من القناعة والقبول</a:t>
            </a:r>
          </a:p>
        </p:txBody>
      </p:sp>
      <p:sp>
        <p:nvSpPr>
          <p:cNvPr id="7" name="AutoShape 9"/>
          <p:cNvSpPr>
            <a:spLocks noChangeAspect="1" noChangeArrowheads="1" noTextEdit="1"/>
          </p:cNvSpPr>
          <p:nvPr/>
        </p:nvSpPr>
        <p:spPr bwMode="auto">
          <a:xfrm>
            <a:off x="3053727" y="2005013"/>
            <a:ext cx="909638"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8" name="Unknown Shape"/>
          <p:cNvSpPr>
            <a:spLocks/>
          </p:cNvSpPr>
          <p:nvPr/>
        </p:nvSpPr>
        <p:spPr bwMode="auto">
          <a:xfrm>
            <a:off x="3053727" y="2008189"/>
            <a:ext cx="903288" cy="187801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sp>
        <p:nvSpPr>
          <p:cNvPr id="9" name="AutoShape 11"/>
          <p:cNvSpPr>
            <a:spLocks noChangeAspect="1" noChangeArrowheads="1" noTextEdit="1"/>
          </p:cNvSpPr>
          <p:nvPr/>
        </p:nvSpPr>
        <p:spPr bwMode="auto">
          <a:xfrm flipH="1">
            <a:off x="4699966" y="2005013"/>
            <a:ext cx="909637"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10" name="Unknown Shape"/>
          <p:cNvSpPr>
            <a:spLocks/>
          </p:cNvSpPr>
          <p:nvPr/>
        </p:nvSpPr>
        <p:spPr bwMode="auto">
          <a:xfrm flipH="1">
            <a:off x="4706315" y="2008189"/>
            <a:ext cx="903287" cy="187801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grpSp>
        <p:nvGrpSpPr>
          <p:cNvPr id="11" name="Group 13"/>
          <p:cNvGrpSpPr>
            <a:grpSpLocks/>
          </p:cNvGrpSpPr>
          <p:nvPr/>
        </p:nvGrpSpPr>
        <p:grpSpPr bwMode="auto">
          <a:xfrm>
            <a:off x="2879102" y="381000"/>
            <a:ext cx="2998788" cy="1601788"/>
            <a:chOff x="0" y="0"/>
            <a:chExt cx="1889" cy="1009"/>
          </a:xfrm>
        </p:grpSpPr>
        <p:grpSp>
          <p:nvGrpSpPr>
            <p:cNvPr id="12" name="Group 14"/>
            <p:cNvGrpSpPr>
              <a:grpSpLocks/>
            </p:cNvGrpSpPr>
            <p:nvPr/>
          </p:nvGrpSpPr>
          <p:grpSpPr bwMode="auto">
            <a:xfrm>
              <a:off x="0" y="0"/>
              <a:ext cx="1889" cy="1009"/>
              <a:chOff x="0" y="0"/>
              <a:chExt cx="1889" cy="1009"/>
            </a:xfrm>
          </p:grpSpPr>
          <p:grpSp>
            <p:nvGrpSpPr>
              <p:cNvPr id="14" name="Group 15"/>
              <p:cNvGrpSpPr>
                <a:grpSpLocks/>
              </p:cNvGrpSpPr>
              <p:nvPr/>
            </p:nvGrpSpPr>
            <p:grpSpPr bwMode="auto">
              <a:xfrm>
                <a:off x="0" y="90"/>
                <a:ext cx="1889" cy="919"/>
                <a:chOff x="0" y="0"/>
                <a:chExt cx="1926" cy="937"/>
              </a:xfrm>
            </p:grpSpPr>
            <p:sp>
              <p:nvSpPr>
                <p:cNvPr id="19" name="Oval 16"/>
                <p:cNvSpPr>
                  <a:spLocks noChangeArrowheads="1"/>
                </p:cNvSpPr>
                <p:nvPr/>
              </p:nvSpPr>
              <p:spPr bwMode="auto">
                <a:xfrm>
                  <a:off x="21" y="30"/>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0" name="Oval 17"/>
                <p:cNvSpPr>
                  <a:spLocks noChangeArrowheads="1"/>
                </p:cNvSpPr>
                <p:nvPr/>
              </p:nvSpPr>
              <p:spPr bwMode="auto">
                <a:xfrm>
                  <a:off x="0" y="0"/>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grpSp>
          <p:sp>
            <p:nvSpPr>
              <p:cNvPr id="15" name="Oval 18"/>
              <p:cNvSpPr>
                <a:spLocks noChangeArrowheads="1"/>
              </p:cNvSpPr>
              <p:nvPr/>
            </p:nvSpPr>
            <p:spPr bwMode="auto">
              <a:xfrm>
                <a:off x="89" y="0"/>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6" name="Oval 19"/>
              <p:cNvSpPr>
                <a:spLocks noChangeArrowheads="1"/>
              </p:cNvSpPr>
              <p:nvPr/>
            </p:nvSpPr>
            <p:spPr bwMode="auto">
              <a:xfrm>
                <a:off x="111" y="5"/>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7" name="Oval 20"/>
              <p:cNvSpPr>
                <a:spLocks noChangeArrowheads="1"/>
              </p:cNvSpPr>
              <p:nvPr/>
            </p:nvSpPr>
            <p:spPr bwMode="auto">
              <a:xfrm>
                <a:off x="128" y="13"/>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8" name="Oval 21"/>
              <p:cNvSpPr>
                <a:spLocks noChangeArrowheads="1"/>
              </p:cNvSpPr>
              <p:nvPr/>
            </p:nvSpPr>
            <p:spPr bwMode="auto">
              <a:xfrm>
                <a:off x="211" y="30"/>
                <a:ext cx="1382" cy="624"/>
              </a:xfrm>
              <a:prstGeom prst="ellipse">
                <a:avLst/>
              </a:prstGeom>
              <a:gradFill rotWithShape="1">
                <a:gsLst>
                  <a:gs pos="0">
                    <a:schemeClr val="accent1">
                      <a:gamma/>
                      <a:tint val="0"/>
                      <a:invGamma/>
                    </a:schemeClr>
                  </a:gs>
                  <a:gs pos="100000">
                    <a:schemeClr val="accent1">
                      <a:alpha val="37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13" name="Text Box 22"/>
            <p:cNvSpPr txBox="1">
              <a:spLocks noChangeArrowheads="1"/>
            </p:cNvSpPr>
            <p:nvPr/>
          </p:nvSpPr>
          <p:spPr bwMode="auto">
            <a:xfrm>
              <a:off x="427" y="126"/>
              <a:ext cx="975"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ar-EG" sz="3200" b="1" dirty="0" smtClean="0"/>
                <a:t>الخصائص</a:t>
              </a:r>
              <a:endParaRPr lang="en-US" sz="3200" dirty="0"/>
            </a:p>
          </p:txBody>
        </p:sp>
      </p:grpSp>
      <p:pic>
        <p:nvPicPr>
          <p:cNvPr id="4098" name="Picture 2" descr="F:\دينى\work\صور\workatnight4-saidaonline.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96982" y="4572000"/>
            <a:ext cx="34290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099" name="Picture 3" descr="F:\دينى\work\صور\large_1237994456.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8600" y="4572000"/>
            <a:ext cx="34290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1" name="Action Button: End 20">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Home 21">
            <a:hlinkClick r:id="rId7"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Action Button: Beginning 2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87215418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8"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p:cTn id="23" dur="1000" fill="hold"/>
                                        <p:tgtEl>
                                          <p:spTgt spid="4098"/>
                                        </p:tgtEl>
                                        <p:attrNameLst>
                                          <p:attrName>ppt_w</p:attrName>
                                        </p:attrNameLst>
                                      </p:cBhvr>
                                      <p:tavLst>
                                        <p:tav tm="0">
                                          <p:val>
                                            <p:fltVal val="0"/>
                                          </p:val>
                                        </p:tav>
                                        <p:tav tm="100000">
                                          <p:val>
                                            <p:strVal val="#ppt_w"/>
                                          </p:val>
                                        </p:tav>
                                      </p:tavLst>
                                    </p:anim>
                                    <p:anim calcmode="lin" valueType="num">
                                      <p:cBhvr>
                                        <p:cTn id="24" dur="1000" fill="hold"/>
                                        <p:tgtEl>
                                          <p:spTgt spid="4098"/>
                                        </p:tgtEl>
                                        <p:attrNameLst>
                                          <p:attrName>ppt_h</p:attrName>
                                        </p:attrNameLst>
                                      </p:cBhvr>
                                      <p:tavLst>
                                        <p:tav tm="0">
                                          <p:val>
                                            <p:fltVal val="0"/>
                                          </p:val>
                                        </p:tav>
                                        <p:tav tm="100000">
                                          <p:val>
                                            <p:strVal val="#ppt_h"/>
                                          </p:val>
                                        </p:tav>
                                      </p:tavLst>
                                    </p:anim>
                                    <p:anim calcmode="lin" valueType="num">
                                      <p:cBhvr>
                                        <p:cTn id="25" dur="1000" fill="hold"/>
                                        <p:tgtEl>
                                          <p:spTgt spid="4098"/>
                                        </p:tgtEl>
                                        <p:attrNameLst>
                                          <p:attrName>style.rotation</p:attrName>
                                        </p:attrNameLst>
                                      </p:cBhvr>
                                      <p:tavLst>
                                        <p:tav tm="0">
                                          <p:val>
                                            <p:fltVal val="90"/>
                                          </p:val>
                                        </p:tav>
                                        <p:tav tm="100000">
                                          <p:val>
                                            <p:fltVal val="0"/>
                                          </p:val>
                                        </p:tav>
                                      </p:tavLst>
                                    </p:anim>
                                    <p:animEffect transition="in" filter="fade">
                                      <p:cBhvr>
                                        <p:cTn id="26" dur="1000"/>
                                        <p:tgtEl>
                                          <p:spTgt spid="409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p:cTn id="31" dur="1000" fill="hold"/>
                                        <p:tgtEl>
                                          <p:spTgt spid="4099"/>
                                        </p:tgtEl>
                                        <p:attrNameLst>
                                          <p:attrName>ppt_w</p:attrName>
                                        </p:attrNameLst>
                                      </p:cBhvr>
                                      <p:tavLst>
                                        <p:tav tm="0">
                                          <p:val>
                                            <p:fltVal val="0"/>
                                          </p:val>
                                        </p:tav>
                                        <p:tav tm="100000">
                                          <p:val>
                                            <p:strVal val="#ppt_w"/>
                                          </p:val>
                                        </p:tav>
                                      </p:tavLst>
                                    </p:anim>
                                    <p:anim calcmode="lin" valueType="num">
                                      <p:cBhvr>
                                        <p:cTn id="32" dur="1000" fill="hold"/>
                                        <p:tgtEl>
                                          <p:spTgt spid="4099"/>
                                        </p:tgtEl>
                                        <p:attrNameLst>
                                          <p:attrName>ppt_h</p:attrName>
                                        </p:attrNameLst>
                                      </p:cBhvr>
                                      <p:tavLst>
                                        <p:tav tm="0">
                                          <p:val>
                                            <p:fltVal val="0"/>
                                          </p:val>
                                        </p:tav>
                                        <p:tav tm="100000">
                                          <p:val>
                                            <p:strVal val="#ppt_h"/>
                                          </p:val>
                                        </p:tav>
                                      </p:tavLst>
                                    </p:anim>
                                    <p:anim calcmode="lin" valueType="num">
                                      <p:cBhvr>
                                        <p:cTn id="33" dur="1000" fill="hold"/>
                                        <p:tgtEl>
                                          <p:spTgt spid="4099"/>
                                        </p:tgtEl>
                                        <p:attrNameLst>
                                          <p:attrName>style.rotation</p:attrName>
                                        </p:attrNameLst>
                                      </p:cBhvr>
                                      <p:tavLst>
                                        <p:tav tm="0">
                                          <p:val>
                                            <p:fltVal val="90"/>
                                          </p:val>
                                        </p:tav>
                                        <p:tav tm="100000">
                                          <p:val>
                                            <p:fltVal val="0"/>
                                          </p:val>
                                        </p:tav>
                                      </p:tavLst>
                                    </p:anim>
                                    <p:animEffect transition="in" filter="fade">
                                      <p:cBhvr>
                                        <p:cTn id="34"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smtClean="0">
                <a:solidFill>
                  <a:schemeClr val="bg1"/>
                </a:solidFill>
              </a:rPr>
              <a:t>المنظمة </a:t>
            </a:r>
            <a:r>
              <a:rPr lang="ar-EG" altLang="en-US" sz="5000" b="1" dirty="0">
                <a:solidFill>
                  <a:schemeClr val="bg1"/>
                </a:solidFill>
              </a:rPr>
              <a:t>المتعلمة</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85635643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1447800"/>
            <a:ext cx="7772400" cy="1828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منظمة التعلم او المنظمة المتعلمة نمط جديد انتشر مؤخرا ليحل محل الأشكال التقليدية, ويعود هذا التحول الى تطور الخبرة الادارية في التعامل مع قدرات العامل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20574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5334000" y="304800"/>
            <a:ext cx="36576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4000" b="1" dirty="0">
                <a:solidFill>
                  <a:schemeClr val="tx1"/>
                </a:solidFill>
                <a:latin typeface="GE SS TV Bold" pitchFamily="18" charset="-78"/>
                <a:ea typeface="GE SS TV Bold" pitchFamily="18" charset="-78"/>
                <a:cs typeface="GE SS TV Bold" pitchFamily="18" charset="-78"/>
              </a:rPr>
              <a:t>المنظمة المتعلمة </a:t>
            </a:r>
            <a:endParaRPr lang="ar-TN" sz="40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3733800"/>
            <a:ext cx="7772400" cy="17526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وفي حالتي التركيز على الزبون العامل فأن التعلم هو القاسم المشترك الذي يجب توسيعه ليشمل الشركة كلها ، أي بيئتها الداخلية والخارجية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4267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2" name="Action Button: End 11">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Home 12">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Beginning 13">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3621749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152400"/>
            <a:ext cx="7772400" cy="2971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a:solidFill>
                  <a:schemeClr val="tx1"/>
                </a:solidFill>
                <a:latin typeface="GE SS TV Bold" pitchFamily="18" charset="-78"/>
                <a:ea typeface="GE SS TV Bold" pitchFamily="18" charset="-78"/>
                <a:cs typeface="GE SS TV Bold" pitchFamily="18" charset="-78"/>
              </a:rPr>
              <a:t>تطور تكنولوجيا المعلومات </a:t>
            </a:r>
            <a:r>
              <a:rPr lang="en-GB" sz="3000" b="1" dirty="0">
                <a:solidFill>
                  <a:schemeClr val="tx1"/>
                </a:solidFill>
                <a:latin typeface="GE SS TV Bold" pitchFamily="18" charset="-78"/>
                <a:ea typeface="GE SS TV Bold" pitchFamily="18" charset="-78"/>
                <a:cs typeface="GE SS TV Bold" pitchFamily="18" charset="-78"/>
              </a:rPr>
              <a:t>IT </a:t>
            </a:r>
            <a:r>
              <a:rPr lang="ar-EG" sz="3000" b="1" dirty="0">
                <a:solidFill>
                  <a:schemeClr val="tx1"/>
                </a:solidFill>
                <a:latin typeface="GE SS TV Bold" pitchFamily="18" charset="-78"/>
                <a:ea typeface="GE SS TV Bold" pitchFamily="18" charset="-78"/>
                <a:cs typeface="GE SS TV Bold" pitchFamily="18" charset="-78"/>
              </a:rPr>
              <a:t>والانترنيت التي اوجدت القدرة على التشبيك </a:t>
            </a:r>
            <a:r>
              <a:rPr lang="en-GB" sz="3000" b="1" dirty="0" err="1">
                <a:solidFill>
                  <a:schemeClr val="tx1"/>
                </a:solidFill>
                <a:latin typeface="GE SS TV Bold" pitchFamily="18" charset="-78"/>
                <a:ea typeface="GE SS TV Bold" pitchFamily="18" charset="-78"/>
                <a:cs typeface="GE SS TV Bold" pitchFamily="18" charset="-78"/>
              </a:rPr>
              <a:t>Hyperconnection</a:t>
            </a:r>
            <a:r>
              <a:rPr lang="en-GB" sz="3000" b="1" dirty="0">
                <a:solidFill>
                  <a:schemeClr val="tx1"/>
                </a:solidFill>
                <a:latin typeface="GE SS TV Bold" pitchFamily="18" charset="-78"/>
                <a:ea typeface="GE SS TV Bold" pitchFamily="18" charset="-78"/>
                <a:cs typeface="GE SS TV Bold" pitchFamily="18" charset="-78"/>
              </a:rPr>
              <a:t> </a:t>
            </a:r>
            <a:r>
              <a:rPr lang="ar-EG" sz="3000" b="1" dirty="0">
                <a:solidFill>
                  <a:schemeClr val="tx1"/>
                </a:solidFill>
                <a:latin typeface="GE SS TV Bold" pitchFamily="18" charset="-78"/>
                <a:ea typeface="GE SS TV Bold" pitchFamily="18" charset="-78"/>
                <a:cs typeface="GE SS TV Bold" pitchFamily="18" charset="-78"/>
              </a:rPr>
              <a:t>بين المنظمة والبيئتين الداخلية والخارجية ، وهو ما يجعل التعليم ممارسة آنية ومستمرة ، كما يشكل دافعا نوعيا للابتكار المستمر كضرورة لتحقيق الميزة التنافسية في عصر الثورة المعلوماتية واقتصاد المعرفة</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12954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3276600"/>
            <a:ext cx="7772400" cy="30480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a:solidFill>
                  <a:schemeClr val="tx1"/>
                </a:solidFill>
                <a:latin typeface="GE SS TV Bold" pitchFamily="18" charset="-78"/>
                <a:ea typeface="GE SS TV Bold" pitchFamily="18" charset="-78"/>
                <a:cs typeface="GE SS TV Bold" pitchFamily="18" charset="-78"/>
              </a:rPr>
              <a:t>التطور في ادارة المعرفة من خلال التحول من المنظمات التقليدية التي تجعل المعرفة مسؤولية الادارة ، الى منظمات التعلم التي تجعلها مسؤولية الجميع لتقاسم المعرفة وانشاء القيمة .. وصولا الى الادارة الالكترونية القائمة على الانترنيت تحفيزا للعلم بين العاملين ، وبين الشركة والزبائن والعالم اجمع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4419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4</a:t>
            </a:r>
          </a:p>
        </p:txBody>
      </p:sp>
      <p:sp>
        <p:nvSpPr>
          <p:cNvPr id="9" name="Action Button: End 8">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Action Button: Home 11">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Beginning 1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40839106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مفهوم المنظمة المتعلمة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16011508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1447800"/>
            <a:ext cx="7772400" cy="12192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التعلم التنظيمي يعني تحسين الأنشطة من خلال المعرفة والفهم الأفضل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16764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4191000" y="304800"/>
            <a:ext cx="48006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4000" b="1" dirty="0">
                <a:solidFill>
                  <a:schemeClr val="tx1"/>
                </a:solidFill>
                <a:latin typeface="GE SS TV Bold" pitchFamily="18" charset="-78"/>
                <a:ea typeface="GE SS TV Bold" pitchFamily="18" charset="-78"/>
                <a:cs typeface="GE SS TV Bold" pitchFamily="18" charset="-78"/>
              </a:rPr>
              <a:t>مفهوم المنظمة المتعلمة </a:t>
            </a:r>
            <a:endParaRPr lang="ar-TN" sz="40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3276600"/>
            <a:ext cx="7772400" cy="28194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وتعرف منظمة التعلم بأنها المنظمة التي طورت القدرة على التكيف والتغير المستمر لأن جميع اعضائها يقومون بدور فعال في تحديد وحل القضايا المختلفة المرتبطة بالعمل الا ان هذا التعريف يقتصر على حل مشكلات العمل التي لاتمثل الا الحلقة الاولى في التعلم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4267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2" name="Action Button: End 11">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Home 12">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Beginning 13">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93762504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304800"/>
            <a:ext cx="7772400" cy="1828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كما تعرف منظمة التعلم : بأنها المنظمة الماهرة في انشاء واكتساب ونقل المعرفة وتعديل السلوك بما يعكس المعرفة والرؤى الجديدة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838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2438400"/>
            <a:ext cx="7772400" cy="12192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ولا يقتصر هذا التعرف على مستوى نقل المعرفة وفهمها بل على السلوك واعادة بناء المنظمة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2667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457200" y="4038600"/>
            <a:ext cx="7772400" cy="22860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كما تعرف بأنها المنظمة التي فيها كل واحد من العاملين يقوم بتحديد وحل المشكلات بما يجعل المشكلات المنظمة قادرة على ان تجرب وتغير وتحسن بأستمرار من اجل زيادة قدرتها على النمو والتعلم وانجاز اغراضها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4876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9" name="Action Button: End 8">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62699478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1066800"/>
            <a:ext cx="7772400" cy="22860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لقد اشير لمصطلح المنظمات المتعلمة لأول مرة من قبل بيتر سينج الذي عرف تلك المنظمات بأنها المنظمات التي يوسع فيها الأفراد بأستمرار من قدراتهم على خلق النتائج التي يريدونها فعلا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1981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3886200"/>
            <a:ext cx="7772400" cy="1828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ويمكن ايضا تعريف المنظمات المتعلمة بأنها تلك المنظمات التي تقوم بشكل مسبق بأكتساب وايجاد ونقل المعرفة الجديدة التي تقوم بتغيير سلوكها بأستمرار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4419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7</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9" name="Action Button: End 8">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Action Button: Home 11">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Beginning 1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66538415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1600" b="1" dirty="0" smtClean="0">
              <a:solidFill>
                <a:schemeClr val="bg1"/>
              </a:solidFill>
            </a:endParaRPr>
          </a:p>
          <a:p>
            <a:pPr marL="0" indent="0" algn="ctr">
              <a:spcBef>
                <a:spcPts val="0"/>
              </a:spcBef>
              <a:buNone/>
            </a:pPr>
            <a:r>
              <a:rPr lang="ar-EG" altLang="en-US" sz="5000" b="1" dirty="0">
                <a:solidFill>
                  <a:schemeClr val="bg1"/>
                </a:solidFill>
              </a:rPr>
              <a:t>أي انها تقوم بأستمرار </a:t>
            </a:r>
            <a:endParaRPr lang="ar-EG" altLang="en-US" sz="5000" b="1" dirty="0" smtClean="0">
              <a:solidFill>
                <a:schemeClr val="bg1"/>
              </a:solidFill>
            </a:endParaRPr>
          </a:p>
          <a:p>
            <a:pPr marL="0" indent="0" algn="ctr">
              <a:spcBef>
                <a:spcPts val="0"/>
              </a:spcBef>
              <a:buNone/>
            </a:pPr>
            <a:r>
              <a:rPr lang="ar-EG" altLang="en-US" sz="5000" b="1" dirty="0" smtClean="0">
                <a:solidFill>
                  <a:schemeClr val="bg1"/>
                </a:solidFill>
              </a:rPr>
              <a:t>بما </a:t>
            </a:r>
            <a:r>
              <a:rPr lang="ar-EG" altLang="en-US" sz="5000" b="1" dirty="0">
                <a:solidFill>
                  <a:schemeClr val="bg1"/>
                </a:solidFill>
              </a:rPr>
              <a:t>يأتي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74797789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6096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اكتساب افكار ومعارف جديدة وتعلمها</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609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18288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a:solidFill>
                  <a:schemeClr val="tx1"/>
                </a:solidFill>
                <a:latin typeface="GE SS TV Bold" pitchFamily="18" charset="-78"/>
                <a:ea typeface="GE SS TV Bold" pitchFamily="18" charset="-78"/>
                <a:cs typeface="GE SS TV Bold" pitchFamily="18" charset="-78"/>
              </a:rPr>
              <a:t>تحويل ونقل تلك المعرفة الى كافة انحاء واقسام المنظمة وافرادها</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1828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2" name="مستطيل مستدير الزوايا 6"/>
          <p:cNvSpPr/>
          <p:nvPr/>
        </p:nvSpPr>
        <p:spPr bwMode="auto">
          <a:xfrm>
            <a:off x="457200" y="30480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400" b="1" dirty="0">
                <a:solidFill>
                  <a:schemeClr val="tx1"/>
                </a:solidFill>
                <a:latin typeface="GE SS TV Bold" pitchFamily="18" charset="-78"/>
                <a:ea typeface="GE SS TV Bold" pitchFamily="18" charset="-78"/>
                <a:cs typeface="GE SS TV Bold" pitchFamily="18" charset="-78"/>
              </a:rPr>
              <a:t>التبادل الحر والمستمر للأفكار والمعلومات والمعارف بين اعضاء المنظمة</a:t>
            </a:r>
            <a:endParaRPr lang="ar-TN" sz="24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3048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457200" y="43434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تغيير السلوك التنظيمي نتيجة هذه المعارف الجديدة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43434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6" name="مستطيل مستدير الزوايا 6"/>
          <p:cNvSpPr/>
          <p:nvPr/>
        </p:nvSpPr>
        <p:spPr bwMode="auto">
          <a:xfrm>
            <a:off x="457200" y="53340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قياس نتائج التغيير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7" name="Oval 16"/>
          <p:cNvSpPr/>
          <p:nvPr/>
        </p:nvSpPr>
        <p:spPr>
          <a:xfrm>
            <a:off x="8305800" y="5334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8" name="Action Button: End 1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Action Button: Home 18">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0" name="Action Button: Beginning 1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42203808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fontScale="925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1000" b="1" dirty="0" smtClean="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r>
              <a:rPr lang="ar-EG" altLang="en-US" sz="5000" b="1" dirty="0" smtClean="0">
                <a:solidFill>
                  <a:schemeClr val="bg1"/>
                </a:solidFill>
              </a:rPr>
              <a:t>وهنالك </a:t>
            </a:r>
            <a:r>
              <a:rPr lang="ar-EG" altLang="en-US" sz="5000" b="1" dirty="0">
                <a:solidFill>
                  <a:schemeClr val="bg1"/>
                </a:solidFill>
              </a:rPr>
              <a:t>عدد من الخصائص لزيادة إمكانية هذه المنظمات على التعلم وتحقيق تغيير ناجح منها</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91646849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p:cNvSpPr>
            <a:spLocks noChangeArrowheads="1"/>
          </p:cNvSpPr>
          <p:nvPr/>
        </p:nvSpPr>
        <p:spPr bwMode="auto">
          <a:xfrm>
            <a:off x="5638800" y="2105025"/>
            <a:ext cx="2945364" cy="2238375"/>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للرضا عن العمل ارتباط بسياق تنظيم العمل والنظام الاجتماعي</a:t>
            </a:r>
          </a:p>
        </p:txBody>
      </p:sp>
      <p:sp>
        <p:nvSpPr>
          <p:cNvPr id="5" name="AutoShape 7"/>
          <p:cNvSpPr>
            <a:spLocks noChangeArrowheads="1"/>
          </p:cNvSpPr>
          <p:nvPr/>
        </p:nvSpPr>
        <p:spPr bwMode="auto">
          <a:xfrm>
            <a:off x="76200" y="2105025"/>
            <a:ext cx="2945364" cy="2238375"/>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r>
              <a:rPr lang="ar-EG" sz="3100" b="1" dirty="0" smtClean="0">
                <a:solidFill>
                  <a:schemeClr val="bg1"/>
                </a:solidFill>
                <a:latin typeface="GE SS TV Bold" pitchFamily="18" charset="-78"/>
                <a:ea typeface="GE SS TV Bold" pitchFamily="18" charset="-78"/>
                <a:cs typeface="GE SS TV Bold" pitchFamily="18" charset="-78"/>
              </a:rPr>
              <a:t>رضا </a:t>
            </a:r>
            <a:r>
              <a:rPr lang="ar-EG" sz="3100" b="1" dirty="0">
                <a:solidFill>
                  <a:schemeClr val="bg1"/>
                </a:solidFill>
                <a:latin typeface="GE SS TV Bold" pitchFamily="18" charset="-78"/>
                <a:ea typeface="GE SS TV Bold" pitchFamily="18" charset="-78"/>
                <a:cs typeface="GE SS TV Bold" pitchFamily="18" charset="-78"/>
              </a:rPr>
              <a:t>الفرد عن عنصر معين ليس دليلا على رضاه عن العناصر الأخرى</a:t>
            </a:r>
          </a:p>
        </p:txBody>
      </p:sp>
      <p:sp>
        <p:nvSpPr>
          <p:cNvPr id="7" name="AutoShape 9"/>
          <p:cNvSpPr>
            <a:spLocks noChangeAspect="1" noChangeArrowheads="1" noTextEdit="1"/>
          </p:cNvSpPr>
          <p:nvPr/>
        </p:nvSpPr>
        <p:spPr bwMode="auto">
          <a:xfrm>
            <a:off x="3053727" y="2005013"/>
            <a:ext cx="909638"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8" name="Unknown Shape"/>
          <p:cNvSpPr>
            <a:spLocks/>
          </p:cNvSpPr>
          <p:nvPr/>
        </p:nvSpPr>
        <p:spPr bwMode="auto">
          <a:xfrm>
            <a:off x="3053727" y="2008189"/>
            <a:ext cx="903288" cy="187801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sp>
        <p:nvSpPr>
          <p:cNvPr id="9" name="AutoShape 11"/>
          <p:cNvSpPr>
            <a:spLocks noChangeAspect="1" noChangeArrowheads="1" noTextEdit="1"/>
          </p:cNvSpPr>
          <p:nvPr/>
        </p:nvSpPr>
        <p:spPr bwMode="auto">
          <a:xfrm flipH="1">
            <a:off x="4699966" y="2005013"/>
            <a:ext cx="909637"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10" name="Unknown Shape"/>
          <p:cNvSpPr>
            <a:spLocks/>
          </p:cNvSpPr>
          <p:nvPr/>
        </p:nvSpPr>
        <p:spPr bwMode="auto">
          <a:xfrm flipH="1">
            <a:off x="4706315" y="2008189"/>
            <a:ext cx="903287" cy="187801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grpSp>
        <p:nvGrpSpPr>
          <p:cNvPr id="11" name="Group 13"/>
          <p:cNvGrpSpPr>
            <a:grpSpLocks/>
          </p:cNvGrpSpPr>
          <p:nvPr/>
        </p:nvGrpSpPr>
        <p:grpSpPr bwMode="auto">
          <a:xfrm>
            <a:off x="2879102" y="381000"/>
            <a:ext cx="2998788" cy="1601788"/>
            <a:chOff x="0" y="0"/>
            <a:chExt cx="1889" cy="1009"/>
          </a:xfrm>
        </p:grpSpPr>
        <p:grpSp>
          <p:nvGrpSpPr>
            <p:cNvPr id="12" name="Group 14"/>
            <p:cNvGrpSpPr>
              <a:grpSpLocks/>
            </p:cNvGrpSpPr>
            <p:nvPr/>
          </p:nvGrpSpPr>
          <p:grpSpPr bwMode="auto">
            <a:xfrm>
              <a:off x="0" y="0"/>
              <a:ext cx="1889" cy="1009"/>
              <a:chOff x="0" y="0"/>
              <a:chExt cx="1889" cy="1009"/>
            </a:xfrm>
          </p:grpSpPr>
          <p:grpSp>
            <p:nvGrpSpPr>
              <p:cNvPr id="14" name="Group 15"/>
              <p:cNvGrpSpPr>
                <a:grpSpLocks/>
              </p:cNvGrpSpPr>
              <p:nvPr/>
            </p:nvGrpSpPr>
            <p:grpSpPr bwMode="auto">
              <a:xfrm>
                <a:off x="0" y="90"/>
                <a:ext cx="1889" cy="919"/>
                <a:chOff x="0" y="0"/>
                <a:chExt cx="1926" cy="937"/>
              </a:xfrm>
            </p:grpSpPr>
            <p:sp>
              <p:nvSpPr>
                <p:cNvPr id="19" name="Oval 16"/>
                <p:cNvSpPr>
                  <a:spLocks noChangeArrowheads="1"/>
                </p:cNvSpPr>
                <p:nvPr/>
              </p:nvSpPr>
              <p:spPr bwMode="auto">
                <a:xfrm>
                  <a:off x="21" y="30"/>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0" name="Oval 17"/>
                <p:cNvSpPr>
                  <a:spLocks noChangeArrowheads="1"/>
                </p:cNvSpPr>
                <p:nvPr/>
              </p:nvSpPr>
              <p:spPr bwMode="auto">
                <a:xfrm>
                  <a:off x="0" y="0"/>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grpSp>
          <p:sp>
            <p:nvSpPr>
              <p:cNvPr id="15" name="Oval 18"/>
              <p:cNvSpPr>
                <a:spLocks noChangeArrowheads="1"/>
              </p:cNvSpPr>
              <p:nvPr/>
            </p:nvSpPr>
            <p:spPr bwMode="auto">
              <a:xfrm>
                <a:off x="89" y="0"/>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6" name="Oval 19"/>
              <p:cNvSpPr>
                <a:spLocks noChangeArrowheads="1"/>
              </p:cNvSpPr>
              <p:nvPr/>
            </p:nvSpPr>
            <p:spPr bwMode="auto">
              <a:xfrm>
                <a:off x="111" y="5"/>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7" name="Oval 20"/>
              <p:cNvSpPr>
                <a:spLocks noChangeArrowheads="1"/>
              </p:cNvSpPr>
              <p:nvPr/>
            </p:nvSpPr>
            <p:spPr bwMode="auto">
              <a:xfrm>
                <a:off x="128" y="13"/>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8" name="Oval 21"/>
              <p:cNvSpPr>
                <a:spLocks noChangeArrowheads="1"/>
              </p:cNvSpPr>
              <p:nvPr/>
            </p:nvSpPr>
            <p:spPr bwMode="auto">
              <a:xfrm>
                <a:off x="211" y="30"/>
                <a:ext cx="1382" cy="624"/>
              </a:xfrm>
              <a:prstGeom prst="ellipse">
                <a:avLst/>
              </a:prstGeom>
              <a:gradFill rotWithShape="1">
                <a:gsLst>
                  <a:gs pos="0">
                    <a:schemeClr val="accent1">
                      <a:gamma/>
                      <a:tint val="0"/>
                      <a:invGamma/>
                    </a:schemeClr>
                  </a:gs>
                  <a:gs pos="100000">
                    <a:schemeClr val="accent1">
                      <a:alpha val="37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13" name="Text Box 22"/>
            <p:cNvSpPr txBox="1">
              <a:spLocks noChangeArrowheads="1"/>
            </p:cNvSpPr>
            <p:nvPr/>
          </p:nvSpPr>
          <p:spPr bwMode="auto">
            <a:xfrm>
              <a:off x="427" y="126"/>
              <a:ext cx="975"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ar-EG" sz="3200" b="1" dirty="0" smtClean="0"/>
                <a:t>الخصائص</a:t>
              </a:r>
              <a:endParaRPr lang="en-US" sz="3200" dirty="0"/>
            </a:p>
          </p:txBody>
        </p:sp>
      </p:grpSp>
      <p:pic>
        <p:nvPicPr>
          <p:cNvPr id="5122" name="Picture 2" descr="F:\دينى\work\صور\5.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53404" y="4495800"/>
            <a:ext cx="3385796"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3" name="Picture 3" descr="F:\دينى\work\صور\الرضا.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50190" y="4495800"/>
            <a:ext cx="3431210"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1" name="Action Button: End 20">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Home 21">
            <a:hlinkClick r:id="rId7"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Action Button: Beginning 2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74456518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8"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p:cTn id="23" dur="1000" fill="hold"/>
                                        <p:tgtEl>
                                          <p:spTgt spid="5122"/>
                                        </p:tgtEl>
                                        <p:attrNameLst>
                                          <p:attrName>ppt_w</p:attrName>
                                        </p:attrNameLst>
                                      </p:cBhvr>
                                      <p:tavLst>
                                        <p:tav tm="0">
                                          <p:val>
                                            <p:fltVal val="0"/>
                                          </p:val>
                                        </p:tav>
                                        <p:tav tm="100000">
                                          <p:val>
                                            <p:strVal val="#ppt_w"/>
                                          </p:val>
                                        </p:tav>
                                      </p:tavLst>
                                    </p:anim>
                                    <p:anim calcmode="lin" valueType="num">
                                      <p:cBhvr>
                                        <p:cTn id="24" dur="1000" fill="hold"/>
                                        <p:tgtEl>
                                          <p:spTgt spid="5122"/>
                                        </p:tgtEl>
                                        <p:attrNameLst>
                                          <p:attrName>ppt_h</p:attrName>
                                        </p:attrNameLst>
                                      </p:cBhvr>
                                      <p:tavLst>
                                        <p:tav tm="0">
                                          <p:val>
                                            <p:fltVal val="0"/>
                                          </p:val>
                                        </p:tav>
                                        <p:tav tm="100000">
                                          <p:val>
                                            <p:strVal val="#ppt_h"/>
                                          </p:val>
                                        </p:tav>
                                      </p:tavLst>
                                    </p:anim>
                                    <p:anim calcmode="lin" valueType="num">
                                      <p:cBhvr>
                                        <p:cTn id="25" dur="1000" fill="hold"/>
                                        <p:tgtEl>
                                          <p:spTgt spid="5122"/>
                                        </p:tgtEl>
                                        <p:attrNameLst>
                                          <p:attrName>style.rotation</p:attrName>
                                        </p:attrNameLst>
                                      </p:cBhvr>
                                      <p:tavLst>
                                        <p:tav tm="0">
                                          <p:val>
                                            <p:fltVal val="90"/>
                                          </p:val>
                                        </p:tav>
                                        <p:tav tm="100000">
                                          <p:val>
                                            <p:fltVal val="0"/>
                                          </p:val>
                                        </p:tav>
                                      </p:tavLst>
                                    </p:anim>
                                    <p:animEffect transition="in" filter="fade">
                                      <p:cBhvr>
                                        <p:cTn id="26" dur="1000"/>
                                        <p:tgtEl>
                                          <p:spTgt spid="5122"/>
                                        </p:tgtEl>
                                      </p:cBhvr>
                                    </p:animEffect>
                                  </p:childTnLst>
                                </p:cTn>
                              </p:par>
                              <p:par>
                                <p:cTn id="27" presetID="31" presetClass="entr" presetSubtype="0" fill="hold" nodeType="withEffect">
                                  <p:stCondLst>
                                    <p:cond delay="0"/>
                                  </p:stCondLst>
                                  <p:childTnLst>
                                    <p:set>
                                      <p:cBhvr>
                                        <p:cTn id="28" dur="1" fill="hold">
                                          <p:stCondLst>
                                            <p:cond delay="0"/>
                                          </p:stCondLst>
                                        </p:cTn>
                                        <p:tgtEl>
                                          <p:spTgt spid="5123"/>
                                        </p:tgtEl>
                                        <p:attrNameLst>
                                          <p:attrName>style.visibility</p:attrName>
                                        </p:attrNameLst>
                                      </p:cBhvr>
                                      <p:to>
                                        <p:strVal val="visible"/>
                                      </p:to>
                                    </p:set>
                                    <p:anim calcmode="lin" valueType="num">
                                      <p:cBhvr>
                                        <p:cTn id="29" dur="1000" fill="hold"/>
                                        <p:tgtEl>
                                          <p:spTgt spid="5123"/>
                                        </p:tgtEl>
                                        <p:attrNameLst>
                                          <p:attrName>ppt_w</p:attrName>
                                        </p:attrNameLst>
                                      </p:cBhvr>
                                      <p:tavLst>
                                        <p:tav tm="0">
                                          <p:val>
                                            <p:fltVal val="0"/>
                                          </p:val>
                                        </p:tav>
                                        <p:tav tm="100000">
                                          <p:val>
                                            <p:strVal val="#ppt_w"/>
                                          </p:val>
                                        </p:tav>
                                      </p:tavLst>
                                    </p:anim>
                                    <p:anim calcmode="lin" valueType="num">
                                      <p:cBhvr>
                                        <p:cTn id="30" dur="1000" fill="hold"/>
                                        <p:tgtEl>
                                          <p:spTgt spid="5123"/>
                                        </p:tgtEl>
                                        <p:attrNameLst>
                                          <p:attrName>ppt_h</p:attrName>
                                        </p:attrNameLst>
                                      </p:cBhvr>
                                      <p:tavLst>
                                        <p:tav tm="0">
                                          <p:val>
                                            <p:fltVal val="0"/>
                                          </p:val>
                                        </p:tav>
                                        <p:tav tm="100000">
                                          <p:val>
                                            <p:strVal val="#ppt_h"/>
                                          </p:val>
                                        </p:tav>
                                      </p:tavLst>
                                    </p:anim>
                                    <p:anim calcmode="lin" valueType="num">
                                      <p:cBhvr>
                                        <p:cTn id="31" dur="1000" fill="hold"/>
                                        <p:tgtEl>
                                          <p:spTgt spid="5123"/>
                                        </p:tgtEl>
                                        <p:attrNameLst>
                                          <p:attrName>style.rotation</p:attrName>
                                        </p:attrNameLst>
                                      </p:cBhvr>
                                      <p:tavLst>
                                        <p:tav tm="0">
                                          <p:val>
                                            <p:fltVal val="90"/>
                                          </p:val>
                                        </p:tav>
                                        <p:tav tm="100000">
                                          <p:val>
                                            <p:fltVal val="0"/>
                                          </p:val>
                                        </p:tav>
                                      </p:tavLst>
                                    </p:anim>
                                    <p:animEffect transition="in" filter="fade">
                                      <p:cBhvr>
                                        <p:cTn id="32"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3810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التدوير والنقل المستمر للمديرين على الوظائف المختلفة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381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13716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التدريب المستمر للعاملين</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1371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2" name="مستطيل مستدير الزوايا 6"/>
          <p:cNvSpPr/>
          <p:nvPr/>
        </p:nvSpPr>
        <p:spPr bwMode="auto">
          <a:xfrm>
            <a:off x="457200" y="23622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جعل القرارات لامركزية قدر الإمكان</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2362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457200" y="33528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التشجيع على تمازج الخبرات المختلفة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3352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8" name="مستطيل مستدير الزوايا 6"/>
          <p:cNvSpPr/>
          <p:nvPr/>
        </p:nvSpPr>
        <p:spPr bwMode="auto">
          <a:xfrm>
            <a:off x="457200" y="44196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قدرة عالية على تحمل الأخطاء والاستفادة منها</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9" name="Oval 18"/>
          <p:cNvSpPr/>
          <p:nvPr/>
        </p:nvSpPr>
        <p:spPr>
          <a:xfrm>
            <a:off x="8305800" y="4419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20" name="مستطيل مستدير الزوايا 6"/>
          <p:cNvSpPr/>
          <p:nvPr/>
        </p:nvSpPr>
        <p:spPr bwMode="auto">
          <a:xfrm>
            <a:off x="457200" y="54102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الانفتاح والتقبل لوجهات النظر المختلفة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1" name="Oval 20"/>
          <p:cNvSpPr/>
          <p:nvPr/>
        </p:nvSpPr>
        <p:spPr>
          <a:xfrm>
            <a:off x="8305800" y="5410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6" name="Action Button: End 1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Home 1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Beginning 21">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61443765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السمات والمميزات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402796998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11430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تفكير النظم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1143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21336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البراعة الشخصية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2133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2" name="مستطيل مستدير الزوايا 6"/>
          <p:cNvSpPr/>
          <p:nvPr/>
        </p:nvSpPr>
        <p:spPr bwMode="auto">
          <a:xfrm>
            <a:off x="457200" y="31242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النماذج الذهنية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3124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457200" y="41148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بناء الرؤية المتقاسمة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4114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8" name="مستطيل مستدير الزوايا 6"/>
          <p:cNvSpPr/>
          <p:nvPr/>
        </p:nvSpPr>
        <p:spPr bwMode="auto">
          <a:xfrm>
            <a:off x="457200" y="51816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بناء الفريق ، فالهرمية تعمل ضد التعلم اذ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9" name="Oval 18"/>
          <p:cNvSpPr/>
          <p:nvPr/>
        </p:nvSpPr>
        <p:spPr>
          <a:xfrm>
            <a:off x="8305800" y="5181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6" name="Action Button: End 1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Home 1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0" name="Action Button: Beginning 1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19512552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8" grpId="0" animBg="1"/>
      <p:bldP spid="19"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وحددها ديفيد غارفين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1313141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10668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حل المشكلات بطريق منهجي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1066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20574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التجريب الخلاق</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20574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2" name="مستطيل مستدير الزوايا 6"/>
          <p:cNvSpPr/>
          <p:nvPr/>
        </p:nvSpPr>
        <p:spPr bwMode="auto">
          <a:xfrm>
            <a:off x="457200" y="30480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التعلم من التجربة الماضية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3048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457200" y="40386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التعلم من افضل الممارسات لدى الآخرين</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4038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8" name="مستطيل مستدير الزوايا 6"/>
          <p:cNvSpPr/>
          <p:nvPr/>
        </p:nvSpPr>
        <p:spPr bwMode="auto">
          <a:xfrm>
            <a:off x="457200" y="51054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نقل المعرفة بسرعة وفاعلية في كل المنظمة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9" name="Oval 18"/>
          <p:cNvSpPr/>
          <p:nvPr/>
        </p:nvSpPr>
        <p:spPr>
          <a:xfrm>
            <a:off x="8305800" y="51054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6" name="Action Button: End 1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Home 1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0" name="Action Button: Beginning 1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43210793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8" grpId="0" animBg="1"/>
      <p:bldP spid="19"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r>
              <a:rPr lang="ar-EG" altLang="en-US" sz="5000" b="1" dirty="0" smtClean="0">
                <a:solidFill>
                  <a:schemeClr val="bg1"/>
                </a:solidFill>
              </a:rPr>
              <a:t>كما </a:t>
            </a:r>
            <a:r>
              <a:rPr lang="ar-EG" altLang="en-US" sz="5000" b="1" dirty="0">
                <a:solidFill>
                  <a:schemeClr val="bg1"/>
                </a:solidFill>
              </a:rPr>
              <a:t>حددها ريتشارد دافت بستة عناصر متفاعلة شبكيا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07359816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3810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القيادة المصممة والمعلمة والراعية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381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13716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الاستراتيجية التشاركية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1371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2" name="مستطيل مستدير الزوايا 6"/>
          <p:cNvSpPr/>
          <p:nvPr/>
        </p:nvSpPr>
        <p:spPr bwMode="auto">
          <a:xfrm>
            <a:off x="457200" y="23622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الهيكل القائم على الفريق ( التنظيم </a:t>
            </a:r>
            <a:r>
              <a:rPr lang="ar-EG" sz="3200" b="1" dirty="0" smtClean="0">
                <a:solidFill>
                  <a:schemeClr val="tx1"/>
                </a:solidFill>
                <a:latin typeface="GE SS TV Bold" pitchFamily="18" charset="-78"/>
                <a:ea typeface="GE SS TV Bold" pitchFamily="18" charset="-78"/>
                <a:cs typeface="GE SS TV Bold" pitchFamily="18" charset="-78"/>
              </a:rPr>
              <a:t>الشبكي)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2362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457200" y="33528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الثقافة التكيفية القوية ( الانفتاح والتقاسم الثقافي </a:t>
            </a:r>
            <a:r>
              <a:rPr lang="ar-EG" sz="3200" b="1" dirty="0" smtClean="0">
                <a:solidFill>
                  <a:schemeClr val="tx1"/>
                </a:solidFill>
                <a:latin typeface="GE SS TV Bold" pitchFamily="18" charset="-78"/>
                <a:ea typeface="GE SS TV Bold" pitchFamily="18" charset="-78"/>
                <a:cs typeface="GE SS TV Bold" pitchFamily="18" charset="-78"/>
              </a:rPr>
              <a:t>)</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3352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8" name="مستطيل مستدير الزوايا 6"/>
          <p:cNvSpPr/>
          <p:nvPr/>
        </p:nvSpPr>
        <p:spPr bwMode="auto">
          <a:xfrm>
            <a:off x="457200" y="44196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التمكين الاداري للعاملين</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9" name="Oval 18"/>
          <p:cNvSpPr/>
          <p:nvPr/>
        </p:nvSpPr>
        <p:spPr>
          <a:xfrm>
            <a:off x="8305800" y="4419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6" name="مستطيل مستدير الزوايا 6"/>
          <p:cNvSpPr/>
          <p:nvPr/>
        </p:nvSpPr>
        <p:spPr bwMode="auto">
          <a:xfrm>
            <a:off x="457200" y="54102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a:solidFill>
                  <a:schemeClr val="tx1"/>
                </a:solidFill>
                <a:latin typeface="GE SS TV Bold" pitchFamily="18" charset="-78"/>
                <a:ea typeface="GE SS TV Bold" pitchFamily="18" charset="-78"/>
                <a:cs typeface="GE SS TV Bold" pitchFamily="18" charset="-78"/>
              </a:rPr>
              <a:t>المعلومات المفتوحة من خلال طلب واكتساب المعرفة وتوليدها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17" name="Oval 16"/>
          <p:cNvSpPr/>
          <p:nvPr/>
        </p:nvSpPr>
        <p:spPr>
          <a:xfrm>
            <a:off x="8305800" y="5410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20" name="Action Button: End 19">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Action Button: Home 20">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Beginning 21">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4607832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8" grpId="0" animBg="1"/>
      <p:bldP spid="19" grpId="0" animBg="1"/>
      <p:bldP spid="16" grpId="0" animBg="1"/>
      <p:bldP spid="1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الذاكرة التنظيمية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98529848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1219200"/>
            <a:ext cx="7772400" cy="13716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لاتعلم تنظيمي بدون ذاكرة تنظيمية ، فالأشياء التي لاعلاقة لها بأعمال المنظمة لن يكون لها دلالة تنظيمية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1524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3276600"/>
            <a:ext cx="7772400" cy="24384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فالذاكرة التنظيمية توجد لدى الأفراد اصحاب الذاكرة </a:t>
            </a:r>
            <a:r>
              <a:rPr lang="ar-EG" sz="3200" b="1" dirty="0" smtClean="0">
                <a:solidFill>
                  <a:schemeClr val="tx1"/>
                </a:solidFill>
                <a:latin typeface="GE SS TV Bold" pitchFamily="18" charset="-78"/>
                <a:ea typeface="GE SS TV Bold" pitchFamily="18" charset="-78"/>
                <a:cs typeface="GE SS TV Bold" pitchFamily="18" charset="-78"/>
              </a:rPr>
              <a:t>الفعالة وفي </a:t>
            </a:r>
            <a:r>
              <a:rPr lang="ar-EG" sz="3200" b="1" dirty="0">
                <a:solidFill>
                  <a:schemeClr val="tx1"/>
                </a:solidFill>
                <a:latin typeface="GE SS TV Bold" pitchFamily="18" charset="-78"/>
                <a:ea typeface="GE SS TV Bold" pitchFamily="18" charset="-78"/>
                <a:cs typeface="GE SS TV Bold" pitchFamily="18" charset="-78"/>
              </a:rPr>
              <a:t>ثقافة الشركة . وفي المعرفة الصريحة المسجلة في الشركة بشكل وثائق وقواعد بيانات وبرامجيات وفي استراتيجيات وسياسات الشركة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4191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9" name="Action Button: End 8">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Action Button: Home 11">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Beginning 1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88482505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التعلم الاجتماعي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94584012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a:endParaRPr lang="en-US" b="1" dirty="0" smtClean="0">
              <a:solidFill>
                <a:schemeClr val="bg1"/>
              </a:solidFill>
            </a:endParaRPr>
          </a:p>
          <a:p>
            <a:pPr marL="0" indent="0" algn="ctr">
              <a:buNone/>
            </a:pPr>
            <a:r>
              <a:rPr lang="ar-EG" altLang="en-US" sz="5000" b="1" dirty="0">
                <a:solidFill>
                  <a:schemeClr val="bg1"/>
                </a:solidFill>
              </a:rPr>
              <a:t>عوامل الرضا الوظيفي</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47761368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مستطيل مستدير الزوايا 6"/>
          <p:cNvSpPr/>
          <p:nvPr/>
        </p:nvSpPr>
        <p:spPr bwMode="auto">
          <a:xfrm>
            <a:off x="228600" y="914400"/>
            <a:ext cx="8534400" cy="53340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a:solidFill>
                  <a:schemeClr val="tx1"/>
                </a:solidFill>
                <a:latin typeface="GE SS TV Bold" pitchFamily="18" charset="-78"/>
                <a:ea typeface="GE SS TV Bold" pitchFamily="18" charset="-78"/>
                <a:cs typeface="GE SS TV Bold" pitchFamily="18" charset="-78"/>
              </a:rPr>
              <a:t>ان التعلم وان كان ذاتيا الا انه لايتم الا في اطار اجتماعي ومن خلال التفاعلات المختلفة مع الآخرين وبسياقات محددة ، وهذا مضمون نظرية التعلم الاجتماعي . فهذه النظرية تقوم على اساس ان التعلم يتحقق من خلال التفاعل مع الآخرين ولا يجري في فراغ ففي الشركات ذات الثقافات المحافظة يكون التعلم السلبي سائدا ، وهذا النمط ينحى نحو المحافظة على الحالة القائمة ومبادئها وافتراضاتها ، مما يمنع التعلم اللاحق لكل من يخالفه ومثل ذلك يؤسس للحلقة المفرغة </a:t>
            </a:r>
            <a:r>
              <a:rPr lang="en-GB" sz="2800" b="1" dirty="0">
                <a:solidFill>
                  <a:schemeClr val="tx1"/>
                </a:solidFill>
                <a:latin typeface="GE SS TV Bold" pitchFamily="18" charset="-78"/>
                <a:ea typeface="GE SS TV Bold" pitchFamily="18" charset="-78"/>
                <a:cs typeface="GE SS TV Bold" pitchFamily="18" charset="-78"/>
              </a:rPr>
              <a:t>Vicious cycle </a:t>
            </a:r>
            <a:r>
              <a:rPr lang="ar-EG" sz="2800" b="1" dirty="0">
                <a:solidFill>
                  <a:schemeClr val="tx1"/>
                </a:solidFill>
                <a:latin typeface="GE SS TV Bold" pitchFamily="18" charset="-78"/>
                <a:ea typeface="GE SS TV Bold" pitchFamily="18" charset="-78"/>
                <a:cs typeface="GE SS TV Bold" pitchFamily="18" charset="-78"/>
              </a:rPr>
              <a:t>للتعلم السلبي المعيق للتغيير </a:t>
            </a:r>
            <a:r>
              <a:rPr lang="ar-EG" sz="2800" b="1" dirty="0" smtClean="0">
                <a:solidFill>
                  <a:schemeClr val="tx1"/>
                </a:solidFill>
                <a:latin typeface="GE SS TV Bold" pitchFamily="18" charset="-78"/>
                <a:ea typeface="GE SS TV Bold" pitchFamily="18" charset="-78"/>
                <a:cs typeface="GE SS TV Bold" pitchFamily="18" charset="-78"/>
              </a:rPr>
              <a:t>خلافا </a:t>
            </a:r>
            <a:r>
              <a:rPr lang="ar-EG" sz="2800" b="1" dirty="0">
                <a:solidFill>
                  <a:schemeClr val="tx1"/>
                </a:solidFill>
                <a:latin typeface="GE SS TV Bold" pitchFamily="18" charset="-78"/>
                <a:ea typeface="GE SS TV Bold" pitchFamily="18" charset="-78"/>
                <a:cs typeface="GE SS TV Bold" pitchFamily="18" charset="-78"/>
              </a:rPr>
              <a:t>للشركات ذات الثقافات المرنة الموجهة للتعلم بشكله الايجابي في ظل علاقات اجتماعية تشجع على التعلم بدورة متفاعلة تؤسس للحلقة الحميدة </a:t>
            </a:r>
            <a:r>
              <a:rPr lang="en-GB" sz="2800" b="1" dirty="0">
                <a:solidFill>
                  <a:schemeClr val="tx1"/>
                </a:solidFill>
                <a:latin typeface="GE SS TV Bold" pitchFamily="18" charset="-78"/>
                <a:ea typeface="GE SS TV Bold" pitchFamily="18" charset="-78"/>
                <a:cs typeface="GE SS TV Bold" pitchFamily="18" charset="-78"/>
              </a:rPr>
              <a:t>Virtuous cycle </a:t>
            </a:r>
            <a:r>
              <a:rPr lang="ar-EG" sz="2800" b="1" dirty="0">
                <a:solidFill>
                  <a:schemeClr val="tx1"/>
                </a:solidFill>
                <a:latin typeface="GE SS TV Bold" pitchFamily="18" charset="-78"/>
                <a:ea typeface="GE SS TV Bold" pitchFamily="18" charset="-78"/>
                <a:cs typeface="GE SS TV Bold" pitchFamily="18" charset="-78"/>
              </a:rPr>
              <a:t>للتعلم الايجابي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8420718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مفارقة التعلم والابتكار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49836376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304800"/>
            <a:ext cx="7772400" cy="11811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ان الحلقة السلبية للتعلم تطرح من خلال منهجها المحافظ ما يسمى بمفارقة التعلم والابتكار</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8" name="Oval 7"/>
          <p:cNvSpPr/>
          <p:nvPr/>
        </p:nvSpPr>
        <p:spPr>
          <a:xfrm>
            <a:off x="8305800" y="5334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1828800"/>
            <a:ext cx="7772400" cy="2209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ولذلك يستدعي الأمر تفتحا واعيا في بيئة العمل والعلاقات الاجتماعية لتشجيع الابداع والمبدعين المجددين بشكل واع يرعى هذه العملية الضرورية لتجدد دورة حياة الشركة واستمراريتها وتقدمها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2514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9" name="مستطيل مستدير الزوايا 6"/>
          <p:cNvSpPr/>
          <p:nvPr/>
        </p:nvSpPr>
        <p:spPr bwMode="auto">
          <a:xfrm>
            <a:off x="457200" y="4343400"/>
            <a:ext cx="7772400" cy="19812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a:solidFill>
                  <a:schemeClr val="tx1"/>
                </a:solidFill>
                <a:latin typeface="GE SS TV Bold" pitchFamily="18" charset="-78"/>
                <a:ea typeface="GE SS TV Bold" pitchFamily="18" charset="-78"/>
                <a:cs typeface="GE SS TV Bold" pitchFamily="18" charset="-78"/>
              </a:rPr>
              <a:t>ان منحنى التعلم المبني على حلقة التعلم الحميدة يضمن نجاحات متواصلة ومتصاعدة بشكل جدلي لولبي وبخاصة عند تحقيق ولاء العاملين وشدهم الى الشركة بوسائل ادارية انسانية متفتحة تهدف الى المحافظة عليهم وتعظيم شأنهم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49530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3" name="Action Button: End 1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43242123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9" grpId="0" animBg="1"/>
      <p:bldP spid="12"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accent5">
                  <a:lumMod val="60000"/>
                  <a:lumOff val="40000"/>
                </a:schemeClr>
              </a:gs>
              <a:gs pos="50000">
                <a:schemeClr val="accent4">
                  <a:lumMod val="60000"/>
                  <a:lumOff val="40000"/>
                  <a:alpha val="83000"/>
                </a:schemeClr>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القيمة التنافسية والتعلم </a:t>
            </a: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64628497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57200" y="1066800"/>
            <a:ext cx="8305800" cy="47244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ان تحقيق القيمة او الميزة التنافسية يكمن في قدرة الشركة على التفوق على المنافسين في احد مجالات الأداء الاستراتيجي ويعتمد ذلك بشكل اساسي على معدل التعلم الذي يحقق خفضا ملموسا في كلف الانتاج ويشكل ميزة تنافسية في قيادة التكلفة . كذلك يتحقق من خلال الابتكار وادخال الأساليب الجديدة في الانتاج والخدمات التي لن تتحقق الا بوجود موجة جديدة من التعلم ليشكلا تفاعلا جدليا يفضي الى رافعة حلزونية في اتجاه تزايد القيمة او الميزة التنافسية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0037217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419100" y="381000"/>
            <a:ext cx="8229600" cy="7620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a:solidFill>
                  <a:schemeClr val="tx1"/>
                </a:solidFill>
                <a:latin typeface="GE SS TV Bold" pitchFamily="18" charset="-78"/>
                <a:ea typeface="GE SS TV Bold" pitchFamily="18" charset="-78"/>
                <a:cs typeface="GE SS TV Bold" pitchFamily="18" charset="-78"/>
              </a:rPr>
              <a:t>وهنالك شروط تمثل القاعدة الاساسية لتوليد القيمة التنافسية واهمها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457200" y="16002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التعلم المستمر</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1600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457200" y="25908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التعلم مسؤولية الجميع</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2590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4" name="مستطيل مستدير الزوايا 6"/>
          <p:cNvSpPr/>
          <p:nvPr/>
        </p:nvSpPr>
        <p:spPr bwMode="auto">
          <a:xfrm>
            <a:off x="457200" y="3581400"/>
            <a:ext cx="7772400" cy="11430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تيسير مصادر التعلم والحصول على المعرفة والخبرات داخل وخارج الشركة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3733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8" name="مستطيل مستدير الزوايا 6"/>
          <p:cNvSpPr/>
          <p:nvPr/>
        </p:nvSpPr>
        <p:spPr bwMode="auto">
          <a:xfrm>
            <a:off x="457200" y="4953000"/>
            <a:ext cx="7772400" cy="12192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ثقافة التعلم التكيفية المستجيبة للتغيرات البيئية التي تتسم بالانفتاح وتحفيز التقاسم والشفافية وتقبل الفشل</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9" name="Oval 18"/>
          <p:cNvSpPr/>
          <p:nvPr/>
        </p:nvSpPr>
        <p:spPr>
          <a:xfrm>
            <a:off x="8305800" y="52578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6" name="Action Button: End 1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Home 1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0" name="Action Button: Beginning 1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40485886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8" grpId="0" animBg="1"/>
      <p:bldP spid="19"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Customers\ناهد الحنبلى\الولاء الوظيفى\aurora-colorful-wave-design-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مستطيل مستدير الزوايا 6"/>
          <p:cNvSpPr/>
          <p:nvPr/>
        </p:nvSpPr>
        <p:spPr bwMode="auto">
          <a:xfrm>
            <a:off x="457200" y="19812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منهجية تحويل التعلم الى قيمة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19812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8" name="مستطيل مستدير الزوايا 6"/>
          <p:cNvSpPr/>
          <p:nvPr/>
        </p:nvSpPr>
        <p:spPr bwMode="auto">
          <a:xfrm>
            <a:off x="457200" y="4419600"/>
            <a:ext cx="7772400" cy="685800"/>
          </a:xfrm>
          <a:prstGeom prst="roundRect">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اقامة معايير لقياس ومتابعة التعلم بأستمرار</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9" name="Oval 18"/>
          <p:cNvSpPr/>
          <p:nvPr/>
        </p:nvSpPr>
        <p:spPr>
          <a:xfrm>
            <a:off x="8305800" y="4419600"/>
            <a:ext cx="685800" cy="685800"/>
          </a:xfrm>
          <a:prstGeom prst="ellipse">
            <a:avLst/>
          </a:prstGeom>
          <a:gradFill>
            <a:gsLst>
              <a:gs pos="0">
                <a:srgbClr val="7030A0"/>
              </a:gs>
              <a:gs pos="50000">
                <a:srgbClr val="00B0F0"/>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95929074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ضغوط العمل\image\pptbackgrounds.net uploads 3d-villain-powerpoint-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667000" y="2514600"/>
            <a:ext cx="3733800" cy="1323439"/>
          </a:xfrm>
          <a:prstGeom prst="rect">
            <a:avLst/>
          </a:prstGeom>
          <a:noFill/>
        </p:spPr>
        <p:txBody>
          <a:bodyPr wrap="square" rtlCol="1">
            <a:spAutoFit/>
          </a:bodyPr>
          <a:lstStyle/>
          <a:p>
            <a:pPr algn="ctr" rtl="1"/>
            <a:r>
              <a:rPr lang="ar-EG" sz="4000" dirty="0" smtClean="0">
                <a:solidFill>
                  <a:srgbClr val="002060"/>
                </a:solidFill>
              </a:rPr>
              <a:t>اهلا وسهلا بكم في اليوم التدريبى الخامس</a:t>
            </a:r>
            <a:endParaRPr lang="ar-EG" sz="4000" dirty="0">
              <a:solidFill>
                <a:srgbClr val="002060"/>
              </a:solidFill>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27525009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الحافز الإنساني</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326537796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1981200"/>
            <a:ext cx="7772400" cy="12192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يعبر مفهوم الحافز عن العامل أو الأسلوب الذي يؤدي بالفرد الى رفع مستوى أداءه في عمله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2209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5029200" y="381000"/>
            <a:ext cx="35052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الحافز الإنساني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3810000"/>
            <a:ext cx="7772400" cy="12954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إن كل شخص من الأفراد العاملين يمتلك في داخله قوى </a:t>
            </a:r>
            <a:r>
              <a:rPr lang="ar-EG" sz="3200" b="1" dirty="0" smtClean="0">
                <a:solidFill>
                  <a:schemeClr val="tx1"/>
                </a:solidFill>
                <a:latin typeface="GE SS TV Bold" pitchFamily="18" charset="-78"/>
                <a:ea typeface="GE SS TV Bold" pitchFamily="18" charset="-78"/>
                <a:cs typeface="GE SS TV Bold" pitchFamily="18" charset="-78"/>
              </a:rPr>
              <a:t/>
            </a:r>
            <a:br>
              <a:rPr lang="ar-EG" sz="3200" b="1" dirty="0" smtClean="0">
                <a:solidFill>
                  <a:schemeClr val="tx1"/>
                </a:solidFill>
                <a:latin typeface="GE SS TV Bold" pitchFamily="18" charset="-78"/>
                <a:ea typeface="GE SS TV Bold" pitchFamily="18" charset="-78"/>
                <a:cs typeface="GE SS TV Bold" pitchFamily="18" charset="-78"/>
              </a:rPr>
            </a:br>
            <a:r>
              <a:rPr lang="ar-EG" sz="3200" b="1" dirty="0" smtClean="0">
                <a:solidFill>
                  <a:schemeClr val="tx1"/>
                </a:solidFill>
                <a:latin typeface="GE SS TV Bold" pitchFamily="18" charset="-78"/>
                <a:ea typeface="GE SS TV Bold" pitchFamily="18" charset="-78"/>
                <a:cs typeface="GE SS TV Bold" pitchFamily="18" charset="-78"/>
              </a:rPr>
              <a:t>أو </a:t>
            </a:r>
            <a:r>
              <a:rPr lang="ar-EG" sz="3200" b="1" dirty="0">
                <a:solidFill>
                  <a:schemeClr val="tx1"/>
                </a:solidFill>
                <a:latin typeface="GE SS TV Bold" pitchFamily="18" charset="-78"/>
                <a:ea typeface="GE SS TV Bold" pitchFamily="18" charset="-78"/>
                <a:cs typeface="GE SS TV Bold" pitchFamily="18" charset="-78"/>
              </a:rPr>
              <a:t>طاقة كامنة أو طاقة محركة تدفعه الى القيام بالأعمال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40386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3" name="Action Button: End 1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234862164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257300" y="1828800"/>
            <a:ext cx="6629400" cy="2743200"/>
          </a:xfrm>
          <a:prstGeom prst="horizontalScroll">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400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smtClean="0">
                <a:solidFill>
                  <a:schemeClr val="bg1"/>
                </a:solidFill>
                <a:latin typeface="GE SS TV Bold" pitchFamily="18" charset="-78"/>
                <a:ea typeface="GE SS TV Bold" pitchFamily="18" charset="-78"/>
                <a:cs typeface="GE SS TV Bold" pitchFamily="18" charset="-78"/>
              </a:rPr>
              <a:t>العوامل </a:t>
            </a:r>
            <a:r>
              <a:rPr lang="ar-EG" sz="5000" b="1" dirty="0">
                <a:solidFill>
                  <a:schemeClr val="bg1"/>
                </a:solidFill>
                <a:latin typeface="GE SS TV Bold" pitchFamily="18" charset="-78"/>
                <a:ea typeface="GE SS TV Bold" pitchFamily="18" charset="-78"/>
                <a:cs typeface="GE SS TV Bold" pitchFamily="18" charset="-78"/>
              </a:rPr>
              <a:t>الخاصة بالفرد</a:t>
            </a: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389171958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مستطيل مستدير الزوايا 6"/>
          <p:cNvSpPr/>
          <p:nvPr/>
        </p:nvSpPr>
        <p:spPr bwMode="auto">
          <a:xfrm>
            <a:off x="457200" y="1371600"/>
            <a:ext cx="7772400" cy="17526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أما الحافزية على العمل فهي تخص إدارة المنظمة حيث هي عملية أستثمار دافعية الأفراد وتمييز أداءهم وتحديد مستوياته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17526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457200" y="3810000"/>
            <a:ext cx="7772400" cy="2209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إن جودة عملية التحفيز وتحقيق أهدافها المرجوة منها تعبر عن مستوى المهارة وحسن القيادة الذي تتمتع به إدارة المنظمة في تحقيق أقصى استثمار لهذه العملية في تحقيق أهداف المنظمة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6" name="Oval 15"/>
          <p:cNvSpPr/>
          <p:nvPr/>
        </p:nvSpPr>
        <p:spPr>
          <a:xfrm>
            <a:off x="8305800" y="4495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202995144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fontScale="925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r>
              <a:rPr lang="ar-EG" altLang="en-US" sz="5000" b="1" dirty="0" smtClean="0">
                <a:solidFill>
                  <a:schemeClr val="bg1"/>
                </a:solidFill>
              </a:rPr>
              <a:t>وعندما </a:t>
            </a:r>
            <a:r>
              <a:rPr lang="ar-EG" altLang="en-US" sz="5000" b="1" dirty="0">
                <a:solidFill>
                  <a:schemeClr val="bg1"/>
                </a:solidFill>
              </a:rPr>
              <a:t>يكون نظام التحفيز ذو مستوى جيد وعملي فإنه سيحقق العوائد التالية بشكل عام </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116925719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utoShape 4"/>
          <p:cNvSpPr>
            <a:spLocks noChangeArrowheads="1"/>
          </p:cNvSpPr>
          <p:nvPr/>
        </p:nvSpPr>
        <p:spPr bwMode="auto">
          <a:xfrm>
            <a:off x="5817636" y="2105025"/>
            <a:ext cx="2945364" cy="1144589"/>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1400" b="1" dirty="0" smtClean="0">
              <a:solidFill>
                <a:schemeClr val="bg1"/>
              </a:solidFill>
              <a:latin typeface="GE SS TV Bold" pitchFamily="18" charset="-78"/>
              <a:ea typeface="GE SS TV Bold" pitchFamily="18" charset="-78"/>
              <a:cs typeface="GE SS TV Bold" pitchFamily="18" charset="-78"/>
            </a:endParaRPr>
          </a:p>
          <a:p>
            <a:pPr algn="ctr" rtl="1"/>
            <a:r>
              <a:rPr lang="ar-EG" sz="3200" b="1" dirty="0" smtClean="0">
                <a:solidFill>
                  <a:schemeClr val="bg1"/>
                </a:solidFill>
                <a:latin typeface="GE SS TV Bold" pitchFamily="18" charset="-78"/>
                <a:ea typeface="GE SS TV Bold" pitchFamily="18" charset="-78"/>
                <a:cs typeface="GE SS TV Bold" pitchFamily="18" charset="-78"/>
              </a:rPr>
              <a:t>بالنسبة </a:t>
            </a:r>
            <a:r>
              <a:rPr lang="ar-EG" sz="3200" b="1" dirty="0">
                <a:solidFill>
                  <a:schemeClr val="bg1"/>
                </a:solidFill>
                <a:latin typeface="GE SS TV Bold" pitchFamily="18" charset="-78"/>
                <a:ea typeface="GE SS TV Bold" pitchFamily="18" charset="-78"/>
                <a:cs typeface="GE SS TV Bold" pitchFamily="18" charset="-78"/>
              </a:rPr>
              <a:t>للمنظمة </a:t>
            </a:r>
          </a:p>
        </p:txBody>
      </p:sp>
      <p:sp>
        <p:nvSpPr>
          <p:cNvPr id="8" name="AutoShape 7"/>
          <p:cNvSpPr>
            <a:spLocks noChangeArrowheads="1"/>
          </p:cNvSpPr>
          <p:nvPr/>
        </p:nvSpPr>
        <p:spPr bwMode="auto">
          <a:xfrm>
            <a:off x="255036" y="2105025"/>
            <a:ext cx="2945364" cy="1144589"/>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1400" b="1" dirty="0" smtClean="0">
              <a:solidFill>
                <a:schemeClr val="bg1"/>
              </a:solidFill>
              <a:latin typeface="GE SS TV Bold" pitchFamily="18" charset="-78"/>
              <a:ea typeface="GE SS TV Bold" pitchFamily="18" charset="-78"/>
              <a:cs typeface="GE SS TV Bold" pitchFamily="18" charset="-78"/>
            </a:endParaRPr>
          </a:p>
          <a:p>
            <a:pPr algn="ctr" rtl="1"/>
            <a:r>
              <a:rPr lang="ar-EG" sz="3200" b="1" dirty="0" smtClean="0">
                <a:solidFill>
                  <a:schemeClr val="bg1"/>
                </a:solidFill>
                <a:latin typeface="GE SS TV Bold" pitchFamily="18" charset="-78"/>
                <a:ea typeface="GE SS TV Bold" pitchFamily="18" charset="-78"/>
                <a:cs typeface="GE SS TV Bold" pitchFamily="18" charset="-78"/>
              </a:rPr>
              <a:t>بالنسبة </a:t>
            </a:r>
            <a:r>
              <a:rPr lang="ar-EG" sz="3200" b="1" dirty="0">
                <a:solidFill>
                  <a:schemeClr val="bg1"/>
                </a:solidFill>
                <a:latin typeface="GE SS TV Bold" pitchFamily="18" charset="-78"/>
                <a:ea typeface="GE SS TV Bold" pitchFamily="18" charset="-78"/>
                <a:cs typeface="GE SS TV Bold" pitchFamily="18" charset="-78"/>
              </a:rPr>
              <a:t>للعاملين </a:t>
            </a:r>
          </a:p>
        </p:txBody>
      </p:sp>
      <p:sp>
        <p:nvSpPr>
          <p:cNvPr id="9" name="AutoShape 9"/>
          <p:cNvSpPr>
            <a:spLocks noChangeAspect="1" noChangeArrowheads="1" noTextEdit="1"/>
          </p:cNvSpPr>
          <p:nvPr/>
        </p:nvSpPr>
        <p:spPr bwMode="auto">
          <a:xfrm>
            <a:off x="3232563" y="2005013"/>
            <a:ext cx="909638"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10" name="Unknown Shape"/>
          <p:cNvSpPr>
            <a:spLocks/>
          </p:cNvSpPr>
          <p:nvPr/>
        </p:nvSpPr>
        <p:spPr bwMode="auto">
          <a:xfrm>
            <a:off x="3232563" y="200818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sp>
        <p:nvSpPr>
          <p:cNvPr id="11" name="AutoShape 11"/>
          <p:cNvSpPr>
            <a:spLocks noChangeAspect="1" noChangeArrowheads="1" noTextEdit="1"/>
          </p:cNvSpPr>
          <p:nvPr/>
        </p:nvSpPr>
        <p:spPr bwMode="auto">
          <a:xfrm flipH="1">
            <a:off x="4878802" y="2005013"/>
            <a:ext cx="909637"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12" name="Unknown Shape"/>
          <p:cNvSpPr>
            <a:spLocks/>
          </p:cNvSpPr>
          <p:nvPr/>
        </p:nvSpPr>
        <p:spPr bwMode="auto">
          <a:xfrm flipH="1">
            <a:off x="4885152" y="2008189"/>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grpSp>
        <p:nvGrpSpPr>
          <p:cNvPr id="17" name="Group 13"/>
          <p:cNvGrpSpPr>
            <a:grpSpLocks/>
          </p:cNvGrpSpPr>
          <p:nvPr/>
        </p:nvGrpSpPr>
        <p:grpSpPr bwMode="auto">
          <a:xfrm>
            <a:off x="3057938" y="381000"/>
            <a:ext cx="2998788" cy="1601788"/>
            <a:chOff x="0" y="0"/>
            <a:chExt cx="1889" cy="1009"/>
          </a:xfrm>
        </p:grpSpPr>
        <p:grpSp>
          <p:nvGrpSpPr>
            <p:cNvPr id="18" name="Group 14"/>
            <p:cNvGrpSpPr>
              <a:grpSpLocks/>
            </p:cNvGrpSpPr>
            <p:nvPr/>
          </p:nvGrpSpPr>
          <p:grpSpPr bwMode="auto">
            <a:xfrm>
              <a:off x="0" y="0"/>
              <a:ext cx="1889" cy="1009"/>
              <a:chOff x="0" y="0"/>
              <a:chExt cx="1889" cy="1009"/>
            </a:xfrm>
          </p:grpSpPr>
          <p:grpSp>
            <p:nvGrpSpPr>
              <p:cNvPr id="20" name="Group 15"/>
              <p:cNvGrpSpPr>
                <a:grpSpLocks/>
              </p:cNvGrpSpPr>
              <p:nvPr/>
            </p:nvGrpSpPr>
            <p:grpSpPr bwMode="auto">
              <a:xfrm>
                <a:off x="0" y="90"/>
                <a:ext cx="1889" cy="919"/>
                <a:chOff x="0" y="0"/>
                <a:chExt cx="1926" cy="937"/>
              </a:xfrm>
            </p:grpSpPr>
            <p:sp>
              <p:nvSpPr>
                <p:cNvPr id="25" name="Oval 16"/>
                <p:cNvSpPr>
                  <a:spLocks noChangeArrowheads="1"/>
                </p:cNvSpPr>
                <p:nvPr/>
              </p:nvSpPr>
              <p:spPr bwMode="auto">
                <a:xfrm>
                  <a:off x="21" y="30"/>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6" name="Oval 17"/>
                <p:cNvSpPr>
                  <a:spLocks noChangeArrowheads="1"/>
                </p:cNvSpPr>
                <p:nvPr/>
              </p:nvSpPr>
              <p:spPr bwMode="auto">
                <a:xfrm>
                  <a:off x="0" y="0"/>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grpSp>
          <p:sp>
            <p:nvSpPr>
              <p:cNvPr id="21" name="Oval 18"/>
              <p:cNvSpPr>
                <a:spLocks noChangeArrowheads="1"/>
              </p:cNvSpPr>
              <p:nvPr/>
            </p:nvSpPr>
            <p:spPr bwMode="auto">
              <a:xfrm>
                <a:off x="89" y="0"/>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22" name="Oval 19"/>
              <p:cNvSpPr>
                <a:spLocks noChangeArrowheads="1"/>
              </p:cNvSpPr>
              <p:nvPr/>
            </p:nvSpPr>
            <p:spPr bwMode="auto">
              <a:xfrm>
                <a:off x="111" y="5"/>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23" name="Oval 20"/>
              <p:cNvSpPr>
                <a:spLocks noChangeArrowheads="1"/>
              </p:cNvSpPr>
              <p:nvPr/>
            </p:nvSpPr>
            <p:spPr bwMode="auto">
              <a:xfrm>
                <a:off x="128" y="13"/>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24" name="Oval 21"/>
              <p:cNvSpPr>
                <a:spLocks noChangeArrowheads="1"/>
              </p:cNvSpPr>
              <p:nvPr/>
            </p:nvSpPr>
            <p:spPr bwMode="auto">
              <a:xfrm>
                <a:off x="211" y="30"/>
                <a:ext cx="1382" cy="624"/>
              </a:xfrm>
              <a:prstGeom prst="ellipse">
                <a:avLst/>
              </a:prstGeom>
              <a:gradFill rotWithShape="1">
                <a:gsLst>
                  <a:gs pos="0">
                    <a:schemeClr val="accent1">
                      <a:gamma/>
                      <a:tint val="0"/>
                      <a:invGamma/>
                    </a:schemeClr>
                  </a:gs>
                  <a:gs pos="100000">
                    <a:schemeClr val="accent1">
                      <a:alpha val="37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19" name="Text Box 22"/>
            <p:cNvSpPr txBox="1">
              <a:spLocks noChangeArrowheads="1"/>
            </p:cNvSpPr>
            <p:nvPr/>
          </p:nvSpPr>
          <p:spPr bwMode="auto">
            <a:xfrm>
              <a:off x="560" y="126"/>
              <a:ext cx="706"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ar-EG" sz="3200" b="1" dirty="0" smtClean="0"/>
                <a:t>التحفيز</a:t>
              </a:r>
              <a:endParaRPr lang="en-US" sz="3200" dirty="0"/>
            </a:p>
          </p:txBody>
        </p:sp>
      </p:grpSp>
      <p:pic>
        <p:nvPicPr>
          <p:cNvPr id="1026" name="Picture 2" descr="F:\دينى\work\صور\imaتسفges.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04204" y="3505200"/>
            <a:ext cx="2543175" cy="2438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1027" name="Picture 3" descr="F:\دينى\work\صور\workers2.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1000" y="3505200"/>
            <a:ext cx="2523350" cy="2438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29" name="Action Button: End 28">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0" name="Action Button: Home 29">
            <a:hlinkClick r:id="rId7"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1" name="Action Button: Beginning 30">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185464813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8"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p:cTn id="23" dur="1000" fill="hold"/>
                                        <p:tgtEl>
                                          <p:spTgt spid="1027"/>
                                        </p:tgtEl>
                                        <p:attrNameLst>
                                          <p:attrName>ppt_w</p:attrName>
                                        </p:attrNameLst>
                                      </p:cBhvr>
                                      <p:tavLst>
                                        <p:tav tm="0">
                                          <p:val>
                                            <p:fltVal val="0"/>
                                          </p:val>
                                        </p:tav>
                                        <p:tav tm="100000">
                                          <p:val>
                                            <p:strVal val="#ppt_w"/>
                                          </p:val>
                                        </p:tav>
                                      </p:tavLst>
                                    </p:anim>
                                    <p:anim calcmode="lin" valueType="num">
                                      <p:cBhvr>
                                        <p:cTn id="24" dur="1000" fill="hold"/>
                                        <p:tgtEl>
                                          <p:spTgt spid="1027"/>
                                        </p:tgtEl>
                                        <p:attrNameLst>
                                          <p:attrName>ppt_h</p:attrName>
                                        </p:attrNameLst>
                                      </p:cBhvr>
                                      <p:tavLst>
                                        <p:tav tm="0">
                                          <p:val>
                                            <p:fltVal val="0"/>
                                          </p:val>
                                        </p:tav>
                                        <p:tav tm="100000">
                                          <p:val>
                                            <p:strVal val="#ppt_h"/>
                                          </p:val>
                                        </p:tav>
                                      </p:tavLst>
                                    </p:anim>
                                    <p:anim calcmode="lin" valueType="num">
                                      <p:cBhvr>
                                        <p:cTn id="25" dur="1000" fill="hold"/>
                                        <p:tgtEl>
                                          <p:spTgt spid="1027"/>
                                        </p:tgtEl>
                                        <p:attrNameLst>
                                          <p:attrName>style.rotation</p:attrName>
                                        </p:attrNameLst>
                                      </p:cBhvr>
                                      <p:tavLst>
                                        <p:tav tm="0">
                                          <p:val>
                                            <p:fltVal val="90"/>
                                          </p:val>
                                        </p:tav>
                                        <p:tav tm="100000">
                                          <p:val>
                                            <p:fltVal val="0"/>
                                          </p:val>
                                        </p:tav>
                                      </p:tavLst>
                                    </p:anim>
                                    <p:animEffect transition="in" filter="fade">
                                      <p:cBhvr>
                                        <p:cTn id="26" dur="1000"/>
                                        <p:tgtEl>
                                          <p:spTgt spid="1027"/>
                                        </p:tgtEl>
                                      </p:cBhvr>
                                    </p:animEffect>
                                  </p:childTnLst>
                                </p:cTn>
                              </p:par>
                              <p:par>
                                <p:cTn id="27" presetID="3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1000" fill="hold"/>
                                        <p:tgtEl>
                                          <p:spTgt spid="1026"/>
                                        </p:tgtEl>
                                        <p:attrNameLst>
                                          <p:attrName>ppt_w</p:attrName>
                                        </p:attrNameLst>
                                      </p:cBhvr>
                                      <p:tavLst>
                                        <p:tav tm="0">
                                          <p:val>
                                            <p:fltVal val="0"/>
                                          </p:val>
                                        </p:tav>
                                        <p:tav tm="100000">
                                          <p:val>
                                            <p:strVal val="#ppt_w"/>
                                          </p:val>
                                        </p:tav>
                                      </p:tavLst>
                                    </p:anim>
                                    <p:anim calcmode="lin" valueType="num">
                                      <p:cBhvr>
                                        <p:cTn id="30" dur="1000" fill="hold"/>
                                        <p:tgtEl>
                                          <p:spTgt spid="1026"/>
                                        </p:tgtEl>
                                        <p:attrNameLst>
                                          <p:attrName>ppt_h</p:attrName>
                                        </p:attrNameLst>
                                      </p:cBhvr>
                                      <p:tavLst>
                                        <p:tav tm="0">
                                          <p:val>
                                            <p:fltVal val="0"/>
                                          </p:val>
                                        </p:tav>
                                        <p:tav tm="100000">
                                          <p:val>
                                            <p:strVal val="#ppt_h"/>
                                          </p:val>
                                        </p:tav>
                                      </p:tavLst>
                                    </p:anim>
                                    <p:anim calcmode="lin" valueType="num">
                                      <p:cBhvr>
                                        <p:cTn id="31" dur="1000" fill="hold"/>
                                        <p:tgtEl>
                                          <p:spTgt spid="1026"/>
                                        </p:tgtEl>
                                        <p:attrNameLst>
                                          <p:attrName>style.rotation</p:attrName>
                                        </p:attrNameLst>
                                      </p:cBhvr>
                                      <p:tavLst>
                                        <p:tav tm="0">
                                          <p:val>
                                            <p:fltVal val="90"/>
                                          </p:val>
                                        </p:tav>
                                        <p:tav tm="100000">
                                          <p:val>
                                            <p:fltVal val="0"/>
                                          </p:val>
                                        </p:tav>
                                      </p:tavLst>
                                    </p:anim>
                                    <p:animEffect transition="in" filter="fade">
                                      <p:cBhvr>
                                        <p:cTn id="3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1000" b="1" dirty="0" smtClean="0">
              <a:solidFill>
                <a:schemeClr val="bg1"/>
              </a:solidFill>
            </a:endParaRPr>
          </a:p>
          <a:p>
            <a:pPr marL="0" indent="0" algn="ctr">
              <a:spcBef>
                <a:spcPts val="0"/>
              </a:spcBef>
              <a:buNone/>
            </a:pPr>
            <a:r>
              <a:rPr lang="ar-EG" altLang="en-US" sz="5000" b="1" dirty="0">
                <a:solidFill>
                  <a:schemeClr val="bg1"/>
                </a:solidFill>
              </a:rPr>
              <a:t>التفسير النفسي لتأثير الحافز على العاملين </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76437212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152400"/>
            <a:ext cx="7772400" cy="11430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إن العديد من المشاريع أو الأعمال الناجحة لم تعتمد بشكل مباشر على أن يكون شكل الحافز مادي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3810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1447800"/>
            <a:ext cx="7772400" cy="32004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إن من الطرق الصحيحة التي لجأت لها المنظمات في العصر الحديث هو إجراء دراسة عميقة للعوامل والرغبات النفسية للعاملين حيث أن إدارة المنظمة الحريصة تقوم على إشباع رغبات العاملين لغرض كسب ولائهم وإخلاصهم في العمل إضافة الى ضمان قدرتهم على تقديم أفضل أكفأ المستويات في الأداء</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26670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3" name="مستطيل مستدير الزوايا 6"/>
          <p:cNvSpPr/>
          <p:nvPr/>
        </p:nvSpPr>
        <p:spPr bwMode="auto">
          <a:xfrm>
            <a:off x="457200" y="4800600"/>
            <a:ext cx="7772400" cy="16764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إن أسلوب التحفيز الفعال هو الذي يعمل على إثارة الدوافع التي ترغب فيها المنظمة والتي تحفز العاملين الى القيام بالأعمال التي تفضل المنظمة زيادة مستوى أدائها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53340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Action Button: End 9">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Home 1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350364675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1000" b="1" dirty="0" smtClean="0">
              <a:solidFill>
                <a:schemeClr val="bg1"/>
              </a:solidFill>
            </a:endParaRPr>
          </a:p>
          <a:p>
            <a:pPr marL="0" indent="0" algn="ctr">
              <a:spcBef>
                <a:spcPts val="0"/>
              </a:spcBef>
              <a:buNone/>
            </a:pPr>
            <a:endParaRPr lang="ar-EG" altLang="en-US" sz="1000" b="1" dirty="0" smtClean="0">
              <a:solidFill>
                <a:schemeClr val="bg1"/>
              </a:solidFill>
            </a:endParaRPr>
          </a:p>
          <a:p>
            <a:pPr marL="0" indent="0" algn="ctr">
              <a:spcBef>
                <a:spcPts val="0"/>
              </a:spcBef>
              <a:buNone/>
            </a:pPr>
            <a:r>
              <a:rPr lang="ar-EG" altLang="en-US" sz="5000" b="1" dirty="0">
                <a:solidFill>
                  <a:schemeClr val="bg1"/>
                </a:solidFill>
              </a:rPr>
              <a:t>شروط الحافز الجيد</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22454498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381000"/>
            <a:ext cx="7772400" cy="17145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يجب أن يكون نظام التحفيز قادراً على إيجاد آلية مناسبة تتحقق من خلالها حالة الترابط والتوئمة بين الفرد ووظيفته أو مهنته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914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2362200"/>
            <a:ext cx="7772400" cy="1828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يجب أن يكون نظام التحفيز يتسم بالعدالة والشفافية لكي يكون فعالاً في توفير الفرص للجميع وبالتالي تحقيق أهدافه التي وضع من أجلها ومنها تحقيق الرضا الوظيفي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2819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3" name="مستطيل مستدير الزوايا 6"/>
          <p:cNvSpPr/>
          <p:nvPr/>
        </p:nvSpPr>
        <p:spPr bwMode="auto">
          <a:xfrm>
            <a:off x="457200" y="4572000"/>
            <a:ext cx="7772400" cy="16764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بما إن كل نوع من التحفيز يلائم وقت وظرف معين للعاملين ، لذا يجب اختيار نظام التحفيز بشكل يلائم الظروف المعينة للعاملين وما تحدده رغباتهم المختلفة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50292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Action Button: End 9">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Home 1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338751005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1295400"/>
            <a:ext cx="7772400" cy="16764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بما إنه من غير الممكن أن يتساوى عطاء ومجهود العاملين جميعهم بمستوى واحد ، حيث يختلف الأداء من واحد الى آخر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17526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3352800"/>
            <a:ext cx="7772400" cy="22860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بعد وضع وتصميم نظام التحفيز الملائم ، يجب أن يلاحظ مدى تأثيره على أداء العاملين وتحقيق أهداف المنظمة ، فلابد من تسجيل تقدم معين أكبر من السابق </a:t>
            </a:r>
            <a:r>
              <a:rPr lang="ar-EG" sz="3200" b="1" dirty="0" smtClean="0">
                <a:solidFill>
                  <a:schemeClr val="tx1"/>
                </a:solidFill>
                <a:latin typeface="GE SS TV Bold" pitchFamily="18" charset="-78"/>
                <a:ea typeface="GE SS TV Bold" pitchFamily="18" charset="-78"/>
                <a:cs typeface="GE SS TV Bold" pitchFamily="18" charset="-78"/>
              </a:rPr>
              <a:t>نتيجة</a:t>
            </a:r>
          </a:p>
          <a:p>
            <a:pPr algn="ctr" rtl="1"/>
            <a:r>
              <a:rPr lang="ar-EG" sz="3200" b="1" dirty="0" smtClean="0">
                <a:solidFill>
                  <a:schemeClr val="tx1"/>
                </a:solidFill>
                <a:latin typeface="GE SS TV Bold" pitchFamily="18" charset="-78"/>
                <a:ea typeface="GE SS TV Bold" pitchFamily="18" charset="-78"/>
                <a:cs typeface="GE SS TV Bold" pitchFamily="18" charset="-78"/>
              </a:rPr>
              <a:t> </a:t>
            </a:r>
            <a:r>
              <a:rPr lang="ar-EG" sz="3200" b="1" dirty="0">
                <a:solidFill>
                  <a:schemeClr val="tx1"/>
                </a:solidFill>
                <a:latin typeface="GE SS TV Bold" pitchFamily="18" charset="-78"/>
                <a:ea typeface="GE SS TV Bold" pitchFamily="18" charset="-78"/>
                <a:cs typeface="GE SS TV Bold" pitchFamily="18" charset="-78"/>
              </a:rPr>
              <a:t>وجود التحفيز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4114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Home 9">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Beginning 1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77131668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r>
              <a:rPr lang="ar-EG" altLang="en-US" sz="5000" b="1" dirty="0" smtClean="0">
                <a:solidFill>
                  <a:schemeClr val="bg1"/>
                </a:solidFill>
              </a:rPr>
              <a:t>وتتنوع </a:t>
            </a:r>
            <a:r>
              <a:rPr lang="ar-EG" altLang="en-US" sz="5000" b="1" dirty="0">
                <a:solidFill>
                  <a:schemeClr val="bg1"/>
                </a:solidFill>
              </a:rPr>
              <a:t>الحوافز وتنقسم الى عدة أنواع معتمدة على عدة مفاهيم لتستند عليها </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278378537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15240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حوافز مالية مثل الراتب الشهري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15240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5029200" y="381000"/>
            <a:ext cx="35052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حوافز خارجية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2667000"/>
            <a:ext cx="7772400" cy="12192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خدمات مالية ما بعد التقاعد مثل الراتب التقاعدي ، والدعم الأحتماعي والأنساني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28956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3" name="مستطيل مستدير الزوايا 6"/>
          <p:cNvSpPr/>
          <p:nvPr/>
        </p:nvSpPr>
        <p:spPr bwMode="auto">
          <a:xfrm>
            <a:off x="457200" y="4114800"/>
            <a:ext cx="7772400" cy="17526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العلاقات العامة : حيث توفر فرص توفر إنشاء علاقات إجتماعية من خلال لعب دور في المجتمع العملي أو في أي محفل في المنظمة مما يؤدي ذلك الى تطوير القابليات</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45720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Action Button: End 1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Home 1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Beginning 1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19703311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p:cNvSpPr>
            <a:spLocks noChangeArrowheads="1"/>
          </p:cNvSpPr>
          <p:nvPr/>
        </p:nvSpPr>
        <p:spPr bwMode="auto">
          <a:xfrm>
            <a:off x="5638800" y="2105025"/>
            <a:ext cx="2945364" cy="1323975"/>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2000" b="1" dirty="0" smtClean="0">
              <a:solidFill>
                <a:schemeClr val="bg1"/>
              </a:solidFill>
              <a:latin typeface="GE SS TV Bold" pitchFamily="18" charset="-78"/>
              <a:ea typeface="GE SS TV Bold" pitchFamily="18" charset="-78"/>
              <a:cs typeface="GE SS TV Bold" pitchFamily="18" charset="-78"/>
            </a:endParaRPr>
          </a:p>
          <a:p>
            <a:pPr algn="ctr" rtl="1"/>
            <a:r>
              <a:rPr lang="ar-EG" sz="3200" b="1" dirty="0" smtClean="0">
                <a:solidFill>
                  <a:schemeClr val="bg1"/>
                </a:solidFill>
                <a:latin typeface="GE SS TV Bold" pitchFamily="18" charset="-78"/>
                <a:ea typeface="GE SS TV Bold" pitchFamily="18" charset="-78"/>
                <a:cs typeface="GE SS TV Bold" pitchFamily="18" charset="-78"/>
              </a:rPr>
              <a:t>حاجات </a:t>
            </a:r>
            <a:r>
              <a:rPr lang="ar-EG" sz="3200" b="1" dirty="0">
                <a:solidFill>
                  <a:schemeClr val="bg1"/>
                </a:solidFill>
                <a:latin typeface="GE SS TV Bold" pitchFamily="18" charset="-78"/>
                <a:ea typeface="GE SS TV Bold" pitchFamily="18" charset="-78"/>
                <a:cs typeface="GE SS TV Bold" pitchFamily="18" charset="-78"/>
              </a:rPr>
              <a:t>الفرد</a:t>
            </a:r>
          </a:p>
        </p:txBody>
      </p:sp>
      <p:sp>
        <p:nvSpPr>
          <p:cNvPr id="5" name="AutoShape 7"/>
          <p:cNvSpPr>
            <a:spLocks noChangeArrowheads="1"/>
          </p:cNvSpPr>
          <p:nvPr/>
        </p:nvSpPr>
        <p:spPr bwMode="auto">
          <a:xfrm>
            <a:off x="76200" y="2105025"/>
            <a:ext cx="2945364" cy="1323975"/>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600" b="1" dirty="0" smtClean="0">
              <a:solidFill>
                <a:schemeClr val="bg1"/>
              </a:solidFill>
              <a:latin typeface="GE SS TV Bold" pitchFamily="18" charset="-78"/>
              <a:ea typeface="GE SS TV Bold" pitchFamily="18" charset="-78"/>
              <a:cs typeface="GE SS TV Bold" pitchFamily="18" charset="-78"/>
            </a:endParaRPr>
          </a:p>
          <a:p>
            <a:pPr algn="ctr" rtl="1"/>
            <a:r>
              <a:rPr lang="ar-EG" sz="3200" b="1" dirty="0" smtClean="0">
                <a:solidFill>
                  <a:schemeClr val="bg1"/>
                </a:solidFill>
                <a:latin typeface="GE SS TV Bold" pitchFamily="18" charset="-78"/>
                <a:ea typeface="GE SS TV Bold" pitchFamily="18" charset="-78"/>
                <a:cs typeface="GE SS TV Bold" pitchFamily="18" charset="-78"/>
              </a:rPr>
              <a:t>اتفاق </a:t>
            </a:r>
            <a:r>
              <a:rPr lang="ar-EG" sz="3200" b="1" dirty="0">
                <a:solidFill>
                  <a:schemeClr val="bg1"/>
                </a:solidFill>
                <a:latin typeface="GE SS TV Bold" pitchFamily="18" charset="-78"/>
                <a:ea typeface="GE SS TV Bold" pitchFamily="18" charset="-78"/>
                <a:cs typeface="GE SS TV Bold" pitchFamily="18" charset="-78"/>
              </a:rPr>
              <a:t>العمل مع قيم الفرد</a:t>
            </a:r>
          </a:p>
        </p:txBody>
      </p:sp>
      <p:sp>
        <p:nvSpPr>
          <p:cNvPr id="7" name="AutoShape 9"/>
          <p:cNvSpPr>
            <a:spLocks noChangeAspect="1" noChangeArrowheads="1" noTextEdit="1"/>
          </p:cNvSpPr>
          <p:nvPr/>
        </p:nvSpPr>
        <p:spPr bwMode="auto">
          <a:xfrm>
            <a:off x="3053727" y="2005013"/>
            <a:ext cx="909638"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8" name="Unknown Shape"/>
          <p:cNvSpPr>
            <a:spLocks/>
          </p:cNvSpPr>
          <p:nvPr/>
        </p:nvSpPr>
        <p:spPr bwMode="auto">
          <a:xfrm>
            <a:off x="3053727" y="2008190"/>
            <a:ext cx="903288" cy="111082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sp>
        <p:nvSpPr>
          <p:cNvPr id="9" name="AutoShape 11"/>
          <p:cNvSpPr>
            <a:spLocks noChangeAspect="1" noChangeArrowheads="1" noTextEdit="1"/>
          </p:cNvSpPr>
          <p:nvPr/>
        </p:nvSpPr>
        <p:spPr bwMode="auto">
          <a:xfrm flipH="1">
            <a:off x="4699966" y="2005013"/>
            <a:ext cx="909637"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10" name="Unknown Shape"/>
          <p:cNvSpPr>
            <a:spLocks/>
          </p:cNvSpPr>
          <p:nvPr/>
        </p:nvSpPr>
        <p:spPr bwMode="auto">
          <a:xfrm flipH="1">
            <a:off x="4706312" y="2008190"/>
            <a:ext cx="903287" cy="111082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grpSp>
        <p:nvGrpSpPr>
          <p:cNvPr id="11" name="Group 13"/>
          <p:cNvGrpSpPr>
            <a:grpSpLocks/>
          </p:cNvGrpSpPr>
          <p:nvPr/>
        </p:nvGrpSpPr>
        <p:grpSpPr bwMode="auto">
          <a:xfrm>
            <a:off x="2879102" y="381000"/>
            <a:ext cx="2998788" cy="1601788"/>
            <a:chOff x="0" y="0"/>
            <a:chExt cx="1889" cy="1009"/>
          </a:xfrm>
        </p:grpSpPr>
        <p:grpSp>
          <p:nvGrpSpPr>
            <p:cNvPr id="12" name="Group 14"/>
            <p:cNvGrpSpPr>
              <a:grpSpLocks/>
            </p:cNvGrpSpPr>
            <p:nvPr/>
          </p:nvGrpSpPr>
          <p:grpSpPr bwMode="auto">
            <a:xfrm>
              <a:off x="0" y="0"/>
              <a:ext cx="1889" cy="1009"/>
              <a:chOff x="0" y="0"/>
              <a:chExt cx="1889" cy="1009"/>
            </a:xfrm>
          </p:grpSpPr>
          <p:grpSp>
            <p:nvGrpSpPr>
              <p:cNvPr id="14" name="Group 15"/>
              <p:cNvGrpSpPr>
                <a:grpSpLocks/>
              </p:cNvGrpSpPr>
              <p:nvPr/>
            </p:nvGrpSpPr>
            <p:grpSpPr bwMode="auto">
              <a:xfrm>
                <a:off x="0" y="90"/>
                <a:ext cx="1889" cy="919"/>
                <a:chOff x="0" y="0"/>
                <a:chExt cx="1926" cy="937"/>
              </a:xfrm>
            </p:grpSpPr>
            <p:sp>
              <p:nvSpPr>
                <p:cNvPr id="19" name="Oval 16"/>
                <p:cNvSpPr>
                  <a:spLocks noChangeArrowheads="1"/>
                </p:cNvSpPr>
                <p:nvPr/>
              </p:nvSpPr>
              <p:spPr bwMode="auto">
                <a:xfrm>
                  <a:off x="21" y="30"/>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0" name="Oval 17"/>
                <p:cNvSpPr>
                  <a:spLocks noChangeArrowheads="1"/>
                </p:cNvSpPr>
                <p:nvPr/>
              </p:nvSpPr>
              <p:spPr bwMode="auto">
                <a:xfrm>
                  <a:off x="0" y="0"/>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grpSp>
          <p:sp>
            <p:nvSpPr>
              <p:cNvPr id="15" name="Oval 18"/>
              <p:cNvSpPr>
                <a:spLocks noChangeArrowheads="1"/>
              </p:cNvSpPr>
              <p:nvPr/>
            </p:nvSpPr>
            <p:spPr bwMode="auto">
              <a:xfrm>
                <a:off x="89" y="0"/>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6" name="Oval 19"/>
              <p:cNvSpPr>
                <a:spLocks noChangeArrowheads="1"/>
              </p:cNvSpPr>
              <p:nvPr/>
            </p:nvSpPr>
            <p:spPr bwMode="auto">
              <a:xfrm>
                <a:off x="111" y="5"/>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7" name="Oval 20"/>
              <p:cNvSpPr>
                <a:spLocks noChangeArrowheads="1"/>
              </p:cNvSpPr>
              <p:nvPr/>
            </p:nvSpPr>
            <p:spPr bwMode="auto">
              <a:xfrm>
                <a:off x="128" y="13"/>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8" name="Oval 21"/>
              <p:cNvSpPr>
                <a:spLocks noChangeArrowheads="1"/>
              </p:cNvSpPr>
              <p:nvPr/>
            </p:nvSpPr>
            <p:spPr bwMode="auto">
              <a:xfrm>
                <a:off x="211" y="30"/>
                <a:ext cx="1382" cy="624"/>
              </a:xfrm>
              <a:prstGeom prst="ellipse">
                <a:avLst/>
              </a:prstGeom>
              <a:gradFill rotWithShape="1">
                <a:gsLst>
                  <a:gs pos="0">
                    <a:schemeClr val="accent1">
                      <a:gamma/>
                      <a:tint val="0"/>
                      <a:invGamma/>
                    </a:schemeClr>
                  </a:gs>
                  <a:gs pos="100000">
                    <a:schemeClr val="accent1">
                      <a:alpha val="37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13" name="Text Box 22"/>
            <p:cNvSpPr txBox="1">
              <a:spLocks noChangeArrowheads="1"/>
            </p:cNvSpPr>
            <p:nvPr/>
          </p:nvSpPr>
          <p:spPr bwMode="auto">
            <a:xfrm>
              <a:off x="552" y="126"/>
              <a:ext cx="724"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ar-EG" sz="3200" b="1" dirty="0" smtClean="0"/>
                <a:t>العوامل</a:t>
              </a:r>
              <a:endParaRPr lang="en-US" sz="3200" dirty="0"/>
            </a:p>
          </p:txBody>
        </p:sp>
      </p:grpSp>
      <p:pic>
        <p:nvPicPr>
          <p:cNvPr id="6146" name="Picture 2" descr="F:\دينى\work\صور\imللللللages.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95309" y="3657600"/>
            <a:ext cx="3188856" cy="2438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6147" name="Picture 3" descr="F:\دينى\work\صور\3D-Character-5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400" y="3733800"/>
            <a:ext cx="3164509" cy="2438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1" name="Action Button: End 20">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Home 21">
            <a:hlinkClick r:id="rId7"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Action Button: Beginning 2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22291690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8"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 calcmode="lin" valueType="num">
                                      <p:cBhvr>
                                        <p:cTn id="23" dur="1000" fill="hold"/>
                                        <p:tgtEl>
                                          <p:spTgt spid="6146"/>
                                        </p:tgtEl>
                                        <p:attrNameLst>
                                          <p:attrName>ppt_w</p:attrName>
                                        </p:attrNameLst>
                                      </p:cBhvr>
                                      <p:tavLst>
                                        <p:tav tm="0">
                                          <p:val>
                                            <p:fltVal val="0"/>
                                          </p:val>
                                        </p:tav>
                                        <p:tav tm="100000">
                                          <p:val>
                                            <p:strVal val="#ppt_w"/>
                                          </p:val>
                                        </p:tav>
                                      </p:tavLst>
                                    </p:anim>
                                    <p:anim calcmode="lin" valueType="num">
                                      <p:cBhvr>
                                        <p:cTn id="24" dur="1000" fill="hold"/>
                                        <p:tgtEl>
                                          <p:spTgt spid="6146"/>
                                        </p:tgtEl>
                                        <p:attrNameLst>
                                          <p:attrName>ppt_h</p:attrName>
                                        </p:attrNameLst>
                                      </p:cBhvr>
                                      <p:tavLst>
                                        <p:tav tm="0">
                                          <p:val>
                                            <p:fltVal val="0"/>
                                          </p:val>
                                        </p:tav>
                                        <p:tav tm="100000">
                                          <p:val>
                                            <p:strVal val="#ppt_h"/>
                                          </p:val>
                                        </p:tav>
                                      </p:tavLst>
                                    </p:anim>
                                    <p:anim calcmode="lin" valueType="num">
                                      <p:cBhvr>
                                        <p:cTn id="25" dur="1000" fill="hold"/>
                                        <p:tgtEl>
                                          <p:spTgt spid="6146"/>
                                        </p:tgtEl>
                                        <p:attrNameLst>
                                          <p:attrName>style.rotation</p:attrName>
                                        </p:attrNameLst>
                                      </p:cBhvr>
                                      <p:tavLst>
                                        <p:tav tm="0">
                                          <p:val>
                                            <p:fltVal val="90"/>
                                          </p:val>
                                        </p:tav>
                                        <p:tav tm="100000">
                                          <p:val>
                                            <p:fltVal val="0"/>
                                          </p:val>
                                        </p:tav>
                                      </p:tavLst>
                                    </p:anim>
                                    <p:animEffect transition="in" filter="fade">
                                      <p:cBhvr>
                                        <p:cTn id="26" dur="1000"/>
                                        <p:tgtEl>
                                          <p:spTgt spid="6146"/>
                                        </p:tgtEl>
                                      </p:cBhvr>
                                    </p:animEffect>
                                  </p:childTnLst>
                                </p:cTn>
                              </p:par>
                              <p:par>
                                <p:cTn id="27" presetID="31" presetClass="entr" presetSubtype="0" fill="hold" nodeType="withEffect">
                                  <p:stCondLst>
                                    <p:cond delay="0"/>
                                  </p:stCondLst>
                                  <p:childTnLst>
                                    <p:set>
                                      <p:cBhvr>
                                        <p:cTn id="28" dur="1" fill="hold">
                                          <p:stCondLst>
                                            <p:cond delay="0"/>
                                          </p:stCondLst>
                                        </p:cTn>
                                        <p:tgtEl>
                                          <p:spTgt spid="6147"/>
                                        </p:tgtEl>
                                        <p:attrNameLst>
                                          <p:attrName>style.visibility</p:attrName>
                                        </p:attrNameLst>
                                      </p:cBhvr>
                                      <p:to>
                                        <p:strVal val="visible"/>
                                      </p:to>
                                    </p:set>
                                    <p:anim calcmode="lin" valueType="num">
                                      <p:cBhvr>
                                        <p:cTn id="29" dur="1000" fill="hold"/>
                                        <p:tgtEl>
                                          <p:spTgt spid="6147"/>
                                        </p:tgtEl>
                                        <p:attrNameLst>
                                          <p:attrName>ppt_w</p:attrName>
                                        </p:attrNameLst>
                                      </p:cBhvr>
                                      <p:tavLst>
                                        <p:tav tm="0">
                                          <p:val>
                                            <p:fltVal val="0"/>
                                          </p:val>
                                        </p:tav>
                                        <p:tav tm="100000">
                                          <p:val>
                                            <p:strVal val="#ppt_w"/>
                                          </p:val>
                                        </p:tav>
                                      </p:tavLst>
                                    </p:anim>
                                    <p:anim calcmode="lin" valueType="num">
                                      <p:cBhvr>
                                        <p:cTn id="30" dur="1000" fill="hold"/>
                                        <p:tgtEl>
                                          <p:spTgt spid="6147"/>
                                        </p:tgtEl>
                                        <p:attrNameLst>
                                          <p:attrName>ppt_h</p:attrName>
                                        </p:attrNameLst>
                                      </p:cBhvr>
                                      <p:tavLst>
                                        <p:tav tm="0">
                                          <p:val>
                                            <p:fltVal val="0"/>
                                          </p:val>
                                        </p:tav>
                                        <p:tav tm="100000">
                                          <p:val>
                                            <p:strVal val="#ppt_h"/>
                                          </p:val>
                                        </p:tav>
                                      </p:tavLst>
                                    </p:anim>
                                    <p:anim calcmode="lin" valueType="num">
                                      <p:cBhvr>
                                        <p:cTn id="31" dur="1000" fill="hold"/>
                                        <p:tgtEl>
                                          <p:spTgt spid="6147"/>
                                        </p:tgtEl>
                                        <p:attrNameLst>
                                          <p:attrName>style.rotation</p:attrName>
                                        </p:attrNameLst>
                                      </p:cBhvr>
                                      <p:tavLst>
                                        <p:tav tm="0">
                                          <p:val>
                                            <p:fltVal val="90"/>
                                          </p:val>
                                        </p:tav>
                                        <p:tav tm="100000">
                                          <p:val>
                                            <p:fltVal val="0"/>
                                          </p:val>
                                        </p:tav>
                                      </p:tavLst>
                                    </p:anim>
                                    <p:animEffect transition="in" filter="fade">
                                      <p:cBhvr>
                                        <p:cTn id="32"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1828800"/>
            <a:ext cx="7772400" cy="13716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المزايا الإضافية : كالإجازة المدفوعة ، علاوات التأمين الصحي والتغذية والتنقلات والمكافئات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21336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3886200"/>
            <a:ext cx="7772400" cy="12954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الترقيات الوظيفية : الى مناصب أعلى أو مستوى أفضل في المعاملة الوظيفية كالخدمات المقدمة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41910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Home 9">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Beginning 1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56526230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2057400"/>
            <a:ext cx="7772400" cy="2971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ويقصد بها الحوافز التي تتعلق بشكل مباشر بالأنتماء الى العمل أو الوظيفة الموجودة كما تمثل تقدير الموظف لحجم المسؤولية الملقاة على عاتقه والذي يقوده الى توفير كل أسباب النجاح في إدارة وأداء هذه الوظيفة بمستوى يرضيه ويرضي مسؤوله أو إدارته العليا</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5029200" y="381000"/>
            <a:ext cx="35052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حوافز </a:t>
            </a:r>
            <a:r>
              <a:rPr lang="ar-EG" sz="3200" b="1" dirty="0" smtClean="0">
                <a:solidFill>
                  <a:schemeClr val="tx1"/>
                </a:solidFill>
                <a:latin typeface="GE SS TV Bold" pitchFamily="18" charset="-78"/>
                <a:ea typeface="GE SS TV Bold" pitchFamily="18" charset="-78"/>
                <a:cs typeface="GE SS TV Bold" pitchFamily="18" charset="-78"/>
              </a:rPr>
              <a:t>داخلية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5" name="Action Button: End 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Home 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Beginning 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381610562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buNone/>
            </a:pPr>
            <a:endParaRPr lang="ar-EG" altLang="en-US" sz="2400" b="1" dirty="0">
              <a:solidFill>
                <a:schemeClr val="bg1"/>
              </a:solidFill>
            </a:endParaRPr>
          </a:p>
          <a:p>
            <a:pPr marL="0" indent="0" algn="ctr">
              <a:spcBef>
                <a:spcPts val="0"/>
              </a:spcBef>
              <a:buNone/>
            </a:pPr>
            <a:r>
              <a:rPr lang="ar-EG" altLang="en-US" sz="5000" b="1" dirty="0">
                <a:solidFill>
                  <a:schemeClr val="bg1"/>
                </a:solidFill>
              </a:rPr>
              <a:t>سلوك الدافعية</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344081432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152400"/>
            <a:ext cx="7772400" cy="12192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هي القوة التي تحرك وتثير الفرد؛ لكي يؤدي العمل، أي قوة الحماس أو الرغبة للقيام بمهمة العمل</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3810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1676400"/>
            <a:ext cx="7772400" cy="1066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مجموعة من العوامل الداخلية النشطة، والقوة الموجهة لتصرفات الإنسان</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1828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7" name="مستطيل مستدير الزوايا 6"/>
          <p:cNvSpPr/>
          <p:nvPr/>
        </p:nvSpPr>
        <p:spPr bwMode="auto">
          <a:xfrm>
            <a:off x="457200" y="2971800"/>
            <a:ext cx="7772400" cy="16002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إن الأداء الإنساني يمكن تعريفه أساسًا على أنه يتحدد بمستوى الدافعية والقدرة وتفاعلهما معًا، بمعنى: الأداء = الدافعية × القدرة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Oval 9"/>
          <p:cNvSpPr/>
          <p:nvPr/>
        </p:nvSpPr>
        <p:spPr>
          <a:xfrm>
            <a:off x="8305800" y="3352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3" name="مستطيل مستدير الزوايا 6"/>
          <p:cNvSpPr/>
          <p:nvPr/>
        </p:nvSpPr>
        <p:spPr bwMode="auto">
          <a:xfrm>
            <a:off x="457200" y="4800600"/>
            <a:ext cx="7772400" cy="16764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أى أنه حتى لو استطاعت المنظمة الحصول على أفراد ممتازين يتمتعون بقدرات ومهارات عالية، وحتى لو عملت على تنمية هذه القدرات</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5257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Action Button: End 1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Home 1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Beginning 1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422324520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7" grpId="0" animBg="1"/>
      <p:bldP spid="10" grpId="0" animBg="1"/>
      <p:bldP spid="13" grpId="0" animBg="1"/>
      <p:bldP spid="1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buNone/>
            </a:pPr>
            <a:endParaRPr lang="ar-EG" altLang="en-US" sz="2400" b="1" dirty="0">
              <a:solidFill>
                <a:schemeClr val="bg1"/>
              </a:solidFill>
            </a:endParaRPr>
          </a:p>
          <a:p>
            <a:pPr marL="0" indent="0" algn="ctr">
              <a:spcBef>
                <a:spcPts val="0"/>
              </a:spcBef>
              <a:buNone/>
            </a:pPr>
            <a:r>
              <a:rPr lang="ar-EG" altLang="en-US" sz="5000" b="1" dirty="0">
                <a:solidFill>
                  <a:schemeClr val="bg1"/>
                </a:solidFill>
              </a:rPr>
              <a:t>علاقة الحاجة بالدوافع </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285069093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152400" y="304800"/>
            <a:ext cx="8686800" cy="62484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تمثل الحاجة غير المشبعة قوة كامنة داخل الإنسان تحثه على التصرف بحثاً من إشباع هذه الحاجات ، فالحاجات قوة دافعة لسلوك الفرد ، فاحتياج الأفراد للمأكل والمأوى ( الحاجات الأساسية ) يمل قوة دافعة لهم للبحث عن وسيلة لإشباع هذه الحاجات ، ولذلك كان السلوك الأول للإنسان قديماً هو الصيد والبحث عن مقام للإقامة ، وفى العصر الحديث أصبح العمل للكثيرين منا مصدراً أساسياً للحصول على الحاجات الأولية ، لما يوفره من دخل مادى يمكن للفرد من شراء هذه الحاجات وتوفيرها, ولا يوفر العمل إشباعاً للحاجات الأساسية فقط ، بل نجد أنه يمثل مصدر لإشباع معظم الحاجات ، فهو يوفر حاجات الأمن ، والعلاقات مع الغير ، والمركز والمكانة ، واحترام الذات وإثباتها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284359742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buNone/>
            </a:pPr>
            <a:endParaRPr lang="ar-EG" altLang="en-US" sz="2400" b="1" dirty="0">
              <a:solidFill>
                <a:schemeClr val="bg1"/>
              </a:solidFill>
            </a:endParaRPr>
          </a:p>
          <a:p>
            <a:pPr marL="0" indent="0" algn="ctr">
              <a:spcBef>
                <a:spcPts val="0"/>
              </a:spcBef>
              <a:buNone/>
            </a:pPr>
            <a:r>
              <a:rPr lang="ar-EG" altLang="en-US" sz="5000" b="1" dirty="0">
                <a:solidFill>
                  <a:schemeClr val="bg1"/>
                </a:solidFill>
              </a:rPr>
              <a:t>أشكال السلوك الدافعي</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393431273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1371600" y="1828800"/>
            <a:ext cx="59436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السلوك المتمم أو الكامل</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7543800" y="1828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1371600" y="3200400"/>
            <a:ext cx="59436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السلوك الإجرائي أو الوسيلي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7543800" y="3200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7" name="مستطيل مستدير الزوايا 6"/>
          <p:cNvSpPr/>
          <p:nvPr/>
        </p:nvSpPr>
        <p:spPr bwMode="auto">
          <a:xfrm>
            <a:off x="1371600" y="4419600"/>
            <a:ext cx="59436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السلوك الإحلالي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Oval 9"/>
          <p:cNvSpPr/>
          <p:nvPr/>
        </p:nvSpPr>
        <p:spPr>
          <a:xfrm>
            <a:off x="7543800" y="44196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3" name="Action Button: End 1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284855482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7" grpId="0" animBg="1"/>
      <p:bldP spid="10"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buNone/>
            </a:pPr>
            <a:endParaRPr lang="ar-EG" altLang="en-US" sz="2400" b="1" dirty="0">
              <a:solidFill>
                <a:schemeClr val="bg1"/>
              </a:solidFill>
            </a:endParaRPr>
          </a:p>
          <a:p>
            <a:pPr marL="0" indent="0" algn="ctr">
              <a:spcBef>
                <a:spcPts val="0"/>
              </a:spcBef>
              <a:buNone/>
            </a:pPr>
            <a:r>
              <a:rPr lang="ar-EG" altLang="en-US" sz="5000" b="1" dirty="0">
                <a:solidFill>
                  <a:schemeClr val="bg1"/>
                </a:solidFill>
              </a:rPr>
              <a:t>مشاكل عملية الدافعية</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135033691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381000"/>
            <a:ext cx="7772400" cy="12954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يختلف التعبير عن الدوافع الإنسانية من حضارة إلى أخرى، ومن فرد لآخر في نفس الحضارة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685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20574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تعبر أشكال سلوك مختلفة عن دوافع متشابهة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2057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7" name="مستطيل مستدير الزوايا 6"/>
          <p:cNvSpPr/>
          <p:nvPr/>
        </p:nvSpPr>
        <p:spPr bwMode="auto">
          <a:xfrm>
            <a:off x="457200" y="32766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تعبر أشكال سلوك متشابهة عن دوافع مختلفة في طبيعتها</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Oval 9"/>
          <p:cNvSpPr/>
          <p:nvPr/>
        </p:nvSpPr>
        <p:spPr>
          <a:xfrm>
            <a:off x="8305800" y="32766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3" name="مستطيل مستدير الزوايا 6"/>
          <p:cNvSpPr/>
          <p:nvPr/>
        </p:nvSpPr>
        <p:spPr bwMode="auto">
          <a:xfrm>
            <a:off x="457200" y="43434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قد تتخذ الدوافع أشكال مضللة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4343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457200" y="54102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قد يعبر سلوك واحد عن دوافع متعددة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6" name="Oval 15"/>
          <p:cNvSpPr/>
          <p:nvPr/>
        </p:nvSpPr>
        <p:spPr>
          <a:xfrm>
            <a:off x="8305800" y="54102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7" name="Action Button: End 1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Action Button: Home 1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Action Button: Beginning 1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142065020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7" grpId="0" animBg="1"/>
      <p:bldP spid="10"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p:cNvSpPr>
            <a:spLocks noChangeArrowheads="1"/>
          </p:cNvSpPr>
          <p:nvPr/>
        </p:nvSpPr>
        <p:spPr bwMode="auto">
          <a:xfrm>
            <a:off x="5638800" y="2105025"/>
            <a:ext cx="2945364" cy="1323975"/>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الشعور </a:t>
            </a:r>
            <a:r>
              <a:rPr lang="ar-EG" sz="3200" b="1" dirty="0">
                <a:solidFill>
                  <a:schemeClr val="bg1"/>
                </a:solidFill>
                <a:latin typeface="GE SS TV Bold" pitchFamily="18" charset="-78"/>
                <a:ea typeface="GE SS TV Bold" pitchFamily="18" charset="-78"/>
                <a:cs typeface="GE SS TV Bold" pitchFamily="18" charset="-78"/>
              </a:rPr>
              <a:t>باحترام الذات</a:t>
            </a:r>
          </a:p>
        </p:txBody>
      </p:sp>
      <p:sp>
        <p:nvSpPr>
          <p:cNvPr id="5" name="AutoShape 7"/>
          <p:cNvSpPr>
            <a:spLocks noChangeArrowheads="1"/>
          </p:cNvSpPr>
          <p:nvPr/>
        </p:nvSpPr>
        <p:spPr bwMode="auto">
          <a:xfrm>
            <a:off x="76200" y="2105025"/>
            <a:ext cx="2945364" cy="1323975"/>
          </a:xfrm>
          <a:prstGeom prst="roundRect">
            <a:avLst>
              <a:gd name="adj" fmla="val 16667"/>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600" b="1" dirty="0" smtClean="0">
              <a:solidFill>
                <a:schemeClr val="bg1"/>
              </a:solidFill>
              <a:latin typeface="GE SS TV Bold" pitchFamily="18" charset="-78"/>
              <a:ea typeface="GE SS TV Bold" pitchFamily="18" charset="-78"/>
              <a:cs typeface="GE SS TV Bold" pitchFamily="18" charset="-78"/>
            </a:endParaRPr>
          </a:p>
          <a:p>
            <a:pPr algn="ctr" rtl="1"/>
            <a:r>
              <a:rPr lang="ar-EG" sz="3200" b="1" dirty="0">
                <a:solidFill>
                  <a:schemeClr val="bg1"/>
                </a:solidFill>
                <a:latin typeface="GE SS TV Bold" pitchFamily="18" charset="-78"/>
                <a:ea typeface="GE SS TV Bold" pitchFamily="18" charset="-78"/>
                <a:cs typeface="GE SS TV Bold" pitchFamily="18" charset="-78"/>
              </a:rPr>
              <a:t>خصائص شخصية الفرد وظروفه</a:t>
            </a:r>
          </a:p>
        </p:txBody>
      </p:sp>
      <p:sp>
        <p:nvSpPr>
          <p:cNvPr id="7" name="AutoShape 9"/>
          <p:cNvSpPr>
            <a:spLocks noChangeAspect="1" noChangeArrowheads="1" noTextEdit="1"/>
          </p:cNvSpPr>
          <p:nvPr/>
        </p:nvSpPr>
        <p:spPr bwMode="auto">
          <a:xfrm>
            <a:off x="3053727" y="2005013"/>
            <a:ext cx="909638"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8" name="Unknown Shape"/>
          <p:cNvSpPr>
            <a:spLocks/>
          </p:cNvSpPr>
          <p:nvPr/>
        </p:nvSpPr>
        <p:spPr bwMode="auto">
          <a:xfrm>
            <a:off x="3053727" y="2008190"/>
            <a:ext cx="903288" cy="111082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sp>
        <p:nvSpPr>
          <p:cNvPr id="9" name="AutoShape 11"/>
          <p:cNvSpPr>
            <a:spLocks noChangeAspect="1" noChangeArrowheads="1" noTextEdit="1"/>
          </p:cNvSpPr>
          <p:nvPr/>
        </p:nvSpPr>
        <p:spPr bwMode="auto">
          <a:xfrm flipH="1">
            <a:off x="4699966" y="2005013"/>
            <a:ext cx="909637"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EG">
              <a:solidFill>
                <a:srgbClr val="FFFFFF"/>
              </a:solidFill>
            </a:endParaRPr>
          </a:p>
        </p:txBody>
      </p:sp>
      <p:sp>
        <p:nvSpPr>
          <p:cNvPr id="10" name="Unknown Shape"/>
          <p:cNvSpPr>
            <a:spLocks/>
          </p:cNvSpPr>
          <p:nvPr/>
        </p:nvSpPr>
        <p:spPr bwMode="auto">
          <a:xfrm flipH="1">
            <a:off x="4706312" y="2008190"/>
            <a:ext cx="903287" cy="111082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grpSp>
        <p:nvGrpSpPr>
          <p:cNvPr id="11" name="Group 13"/>
          <p:cNvGrpSpPr>
            <a:grpSpLocks/>
          </p:cNvGrpSpPr>
          <p:nvPr/>
        </p:nvGrpSpPr>
        <p:grpSpPr bwMode="auto">
          <a:xfrm>
            <a:off x="2879102" y="381000"/>
            <a:ext cx="2998788" cy="1601788"/>
            <a:chOff x="0" y="0"/>
            <a:chExt cx="1889" cy="1009"/>
          </a:xfrm>
        </p:grpSpPr>
        <p:grpSp>
          <p:nvGrpSpPr>
            <p:cNvPr id="12" name="Group 14"/>
            <p:cNvGrpSpPr>
              <a:grpSpLocks/>
            </p:cNvGrpSpPr>
            <p:nvPr/>
          </p:nvGrpSpPr>
          <p:grpSpPr bwMode="auto">
            <a:xfrm>
              <a:off x="0" y="0"/>
              <a:ext cx="1889" cy="1009"/>
              <a:chOff x="0" y="0"/>
              <a:chExt cx="1889" cy="1009"/>
            </a:xfrm>
          </p:grpSpPr>
          <p:grpSp>
            <p:nvGrpSpPr>
              <p:cNvPr id="14" name="Group 15"/>
              <p:cNvGrpSpPr>
                <a:grpSpLocks/>
              </p:cNvGrpSpPr>
              <p:nvPr/>
            </p:nvGrpSpPr>
            <p:grpSpPr bwMode="auto">
              <a:xfrm>
                <a:off x="0" y="90"/>
                <a:ext cx="1889" cy="919"/>
                <a:chOff x="0" y="0"/>
                <a:chExt cx="1926" cy="937"/>
              </a:xfrm>
            </p:grpSpPr>
            <p:sp>
              <p:nvSpPr>
                <p:cNvPr id="19" name="Oval 16"/>
                <p:cNvSpPr>
                  <a:spLocks noChangeArrowheads="1"/>
                </p:cNvSpPr>
                <p:nvPr/>
              </p:nvSpPr>
              <p:spPr bwMode="auto">
                <a:xfrm>
                  <a:off x="21" y="30"/>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sp>
              <p:nvSpPr>
                <p:cNvPr id="20" name="Oval 17"/>
                <p:cNvSpPr>
                  <a:spLocks noChangeArrowheads="1"/>
                </p:cNvSpPr>
                <p:nvPr/>
              </p:nvSpPr>
              <p:spPr bwMode="auto">
                <a:xfrm>
                  <a:off x="0" y="0"/>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EG">
                    <a:solidFill>
                      <a:srgbClr val="FFFFFF"/>
                    </a:solidFill>
                  </a:endParaRPr>
                </a:p>
              </p:txBody>
            </p:sp>
          </p:grpSp>
          <p:sp>
            <p:nvSpPr>
              <p:cNvPr id="15" name="Oval 18"/>
              <p:cNvSpPr>
                <a:spLocks noChangeArrowheads="1"/>
              </p:cNvSpPr>
              <p:nvPr/>
            </p:nvSpPr>
            <p:spPr bwMode="auto">
              <a:xfrm>
                <a:off x="89" y="0"/>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6" name="Oval 19"/>
              <p:cNvSpPr>
                <a:spLocks noChangeArrowheads="1"/>
              </p:cNvSpPr>
              <p:nvPr/>
            </p:nvSpPr>
            <p:spPr bwMode="auto">
              <a:xfrm>
                <a:off x="111" y="5"/>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7" name="Oval 20"/>
              <p:cNvSpPr>
                <a:spLocks noChangeArrowheads="1"/>
              </p:cNvSpPr>
              <p:nvPr/>
            </p:nvSpPr>
            <p:spPr bwMode="auto">
              <a:xfrm>
                <a:off x="128" y="13"/>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sp>
            <p:nvSpPr>
              <p:cNvPr id="18" name="Oval 21"/>
              <p:cNvSpPr>
                <a:spLocks noChangeArrowheads="1"/>
              </p:cNvSpPr>
              <p:nvPr/>
            </p:nvSpPr>
            <p:spPr bwMode="auto">
              <a:xfrm>
                <a:off x="211" y="30"/>
                <a:ext cx="1382" cy="624"/>
              </a:xfrm>
              <a:prstGeom prst="ellipse">
                <a:avLst/>
              </a:prstGeom>
              <a:gradFill rotWithShape="1">
                <a:gsLst>
                  <a:gs pos="0">
                    <a:schemeClr val="accent1">
                      <a:gamma/>
                      <a:tint val="0"/>
                      <a:invGamma/>
                    </a:schemeClr>
                  </a:gs>
                  <a:gs pos="100000">
                    <a:schemeClr val="accent1">
                      <a:alpha val="37999"/>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l" rtl="0" fontAlgn="base">
                  <a:spcBef>
                    <a:spcPct val="0"/>
                  </a:spcBef>
                  <a:spcAft>
                    <a:spcPct val="0"/>
                  </a:spcAft>
                </a:pPr>
                <a:endParaRPr lang="ar-EG">
                  <a:solidFill>
                    <a:srgbClr val="FFFFFF"/>
                  </a:solidFill>
                </a:endParaRPr>
              </a:p>
            </p:txBody>
          </p:sp>
        </p:grpSp>
        <p:sp>
          <p:nvSpPr>
            <p:cNvPr id="13" name="Text Box 22"/>
            <p:cNvSpPr txBox="1">
              <a:spLocks noChangeArrowheads="1"/>
            </p:cNvSpPr>
            <p:nvPr/>
          </p:nvSpPr>
          <p:spPr bwMode="auto">
            <a:xfrm>
              <a:off x="552" y="126"/>
              <a:ext cx="724"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ar-EG" sz="3200" b="1" dirty="0" smtClean="0"/>
                <a:t>العوامل</a:t>
              </a:r>
              <a:endParaRPr lang="en-US" sz="3200" dirty="0"/>
            </a:p>
          </p:txBody>
        </p:sp>
      </p:grpSp>
      <p:pic>
        <p:nvPicPr>
          <p:cNvPr id="7170" name="Picture 2" descr="F:\دينى\work\صور\respect-051206_a.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0990" y="3810000"/>
            <a:ext cx="3380410" cy="2438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7171" name="Picture 3" descr="F:\دينى\work\صور\imتمages.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10200" y="3826701"/>
            <a:ext cx="3380410" cy="242169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1" name="Action Button: End 20">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Home 21">
            <a:hlinkClick r:id="rId7"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Action Button: Beginning 2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409116856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8"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anim calcmode="lin" valueType="num">
                                      <p:cBhvr>
                                        <p:cTn id="23" dur="1000" fill="hold"/>
                                        <p:tgtEl>
                                          <p:spTgt spid="7171"/>
                                        </p:tgtEl>
                                        <p:attrNameLst>
                                          <p:attrName>ppt_w</p:attrName>
                                        </p:attrNameLst>
                                      </p:cBhvr>
                                      <p:tavLst>
                                        <p:tav tm="0">
                                          <p:val>
                                            <p:fltVal val="0"/>
                                          </p:val>
                                        </p:tav>
                                        <p:tav tm="100000">
                                          <p:val>
                                            <p:strVal val="#ppt_w"/>
                                          </p:val>
                                        </p:tav>
                                      </p:tavLst>
                                    </p:anim>
                                    <p:anim calcmode="lin" valueType="num">
                                      <p:cBhvr>
                                        <p:cTn id="24" dur="1000" fill="hold"/>
                                        <p:tgtEl>
                                          <p:spTgt spid="7171"/>
                                        </p:tgtEl>
                                        <p:attrNameLst>
                                          <p:attrName>ppt_h</p:attrName>
                                        </p:attrNameLst>
                                      </p:cBhvr>
                                      <p:tavLst>
                                        <p:tav tm="0">
                                          <p:val>
                                            <p:fltVal val="0"/>
                                          </p:val>
                                        </p:tav>
                                        <p:tav tm="100000">
                                          <p:val>
                                            <p:strVal val="#ppt_h"/>
                                          </p:val>
                                        </p:tav>
                                      </p:tavLst>
                                    </p:anim>
                                    <p:anim calcmode="lin" valueType="num">
                                      <p:cBhvr>
                                        <p:cTn id="25" dur="1000" fill="hold"/>
                                        <p:tgtEl>
                                          <p:spTgt spid="7171"/>
                                        </p:tgtEl>
                                        <p:attrNameLst>
                                          <p:attrName>style.rotation</p:attrName>
                                        </p:attrNameLst>
                                      </p:cBhvr>
                                      <p:tavLst>
                                        <p:tav tm="0">
                                          <p:val>
                                            <p:fltVal val="90"/>
                                          </p:val>
                                        </p:tav>
                                        <p:tav tm="100000">
                                          <p:val>
                                            <p:fltVal val="0"/>
                                          </p:val>
                                        </p:tav>
                                      </p:tavLst>
                                    </p:anim>
                                    <p:animEffect transition="in" filter="fade">
                                      <p:cBhvr>
                                        <p:cTn id="26" dur="1000"/>
                                        <p:tgtEl>
                                          <p:spTgt spid="7171"/>
                                        </p:tgtEl>
                                      </p:cBhvr>
                                    </p:animEffect>
                                  </p:childTnLst>
                                </p:cTn>
                              </p:par>
                              <p:par>
                                <p:cTn id="27" presetID="31" presetClass="entr" presetSubtype="0"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1000" fill="hold"/>
                                        <p:tgtEl>
                                          <p:spTgt spid="7170"/>
                                        </p:tgtEl>
                                        <p:attrNameLst>
                                          <p:attrName>ppt_w</p:attrName>
                                        </p:attrNameLst>
                                      </p:cBhvr>
                                      <p:tavLst>
                                        <p:tav tm="0">
                                          <p:val>
                                            <p:fltVal val="0"/>
                                          </p:val>
                                        </p:tav>
                                        <p:tav tm="100000">
                                          <p:val>
                                            <p:strVal val="#ppt_w"/>
                                          </p:val>
                                        </p:tav>
                                      </p:tavLst>
                                    </p:anim>
                                    <p:anim calcmode="lin" valueType="num">
                                      <p:cBhvr>
                                        <p:cTn id="30" dur="1000" fill="hold"/>
                                        <p:tgtEl>
                                          <p:spTgt spid="7170"/>
                                        </p:tgtEl>
                                        <p:attrNameLst>
                                          <p:attrName>ppt_h</p:attrName>
                                        </p:attrNameLst>
                                      </p:cBhvr>
                                      <p:tavLst>
                                        <p:tav tm="0">
                                          <p:val>
                                            <p:fltVal val="0"/>
                                          </p:val>
                                        </p:tav>
                                        <p:tav tm="100000">
                                          <p:val>
                                            <p:strVal val="#ppt_h"/>
                                          </p:val>
                                        </p:tav>
                                      </p:tavLst>
                                    </p:anim>
                                    <p:anim calcmode="lin" valueType="num">
                                      <p:cBhvr>
                                        <p:cTn id="31" dur="1000" fill="hold"/>
                                        <p:tgtEl>
                                          <p:spTgt spid="7170"/>
                                        </p:tgtEl>
                                        <p:attrNameLst>
                                          <p:attrName>style.rotation</p:attrName>
                                        </p:attrNameLst>
                                      </p:cBhvr>
                                      <p:tavLst>
                                        <p:tav tm="0">
                                          <p:val>
                                            <p:fltVal val="90"/>
                                          </p:val>
                                        </p:tav>
                                        <p:tav tm="100000">
                                          <p:val>
                                            <p:fltVal val="0"/>
                                          </p:val>
                                        </p:tav>
                                      </p:tavLst>
                                    </p:anim>
                                    <p:animEffect transition="in" filter="fade">
                                      <p:cBhvr>
                                        <p:cTn id="32"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buNone/>
            </a:pPr>
            <a:endParaRPr lang="ar-EG" altLang="en-US" sz="2400" b="1" dirty="0">
              <a:solidFill>
                <a:schemeClr val="bg1"/>
              </a:solidFill>
            </a:endParaRPr>
          </a:p>
          <a:p>
            <a:pPr marL="0" indent="0" algn="ctr">
              <a:spcBef>
                <a:spcPts val="0"/>
              </a:spcBef>
              <a:buNone/>
            </a:pPr>
            <a:r>
              <a:rPr lang="ar-EG" altLang="en-US" sz="5000" b="1" dirty="0">
                <a:solidFill>
                  <a:schemeClr val="bg1"/>
                </a:solidFill>
              </a:rPr>
              <a:t>أنواع الدوافع</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387716051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133600" y="2057400"/>
            <a:ext cx="44196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الدوافع الأولية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6781800" y="2057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2133600" y="3429000"/>
            <a:ext cx="44196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الدوافع العامة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6781800" y="34290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7" name="مستطيل مستدير الزوايا 6"/>
          <p:cNvSpPr/>
          <p:nvPr/>
        </p:nvSpPr>
        <p:spPr bwMode="auto">
          <a:xfrm>
            <a:off x="2133600" y="4648200"/>
            <a:ext cx="44196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الدوافع الثانوية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Oval 9"/>
          <p:cNvSpPr/>
          <p:nvPr/>
        </p:nvSpPr>
        <p:spPr>
          <a:xfrm>
            <a:off x="6781800" y="46482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3" name="Action Button: End 1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197482573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7" grpId="0" animBg="1"/>
      <p:bldP spid="10"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buNone/>
            </a:pPr>
            <a:endParaRPr lang="ar-EG" altLang="en-US" sz="2400" b="1" dirty="0">
              <a:solidFill>
                <a:schemeClr val="bg1"/>
              </a:solidFill>
            </a:endParaRPr>
          </a:p>
          <a:p>
            <a:pPr marL="0" indent="0" algn="ctr">
              <a:spcBef>
                <a:spcPts val="0"/>
              </a:spcBef>
              <a:buNone/>
            </a:pPr>
            <a:r>
              <a:rPr lang="ar-EG" altLang="en-US" sz="5000" b="1" dirty="0">
                <a:solidFill>
                  <a:schemeClr val="bg1"/>
                </a:solidFill>
              </a:rPr>
              <a:t>سلوك المواطنة التنظيمى</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14704056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16002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استمالة الأفراد وتحفيزهم للالتحاق بالمنظمة والبقاء بها</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16002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2590800"/>
            <a:ext cx="7772400" cy="12192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يجب على الأفراد أداء متطلبات أدوارهم المحددة والمطلوبة منهم بطريقة صحيحة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2819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7" name="مستطيل مستدير الزوايا 6"/>
          <p:cNvSpPr/>
          <p:nvPr/>
        </p:nvSpPr>
        <p:spPr bwMode="auto">
          <a:xfrm>
            <a:off x="457200" y="4191000"/>
            <a:ext cx="7772400" cy="12192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يجب على الأفراد ممارسة نشاط ابتكارى يتعدى نشاطهم الرئيسى بالمنظمة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Oval 9"/>
          <p:cNvSpPr/>
          <p:nvPr/>
        </p:nvSpPr>
        <p:spPr>
          <a:xfrm>
            <a:off x="8305800" y="44196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3" name="Action Button: End 1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64680218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7" grpId="0" animBg="1"/>
      <p:bldP spid="10"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spcBef>
                <a:spcPts val="0"/>
              </a:spcBef>
              <a:buNone/>
            </a:pPr>
            <a:r>
              <a:rPr lang="ar-EG" altLang="en-US" sz="5000" b="1" dirty="0" smtClean="0">
                <a:solidFill>
                  <a:schemeClr val="bg1"/>
                </a:solidFill>
              </a:rPr>
              <a:t>خصائص </a:t>
            </a:r>
            <a:r>
              <a:rPr lang="ar-EG" altLang="en-US" sz="5000" b="1" dirty="0">
                <a:solidFill>
                  <a:schemeClr val="bg1"/>
                </a:solidFill>
              </a:rPr>
              <a:t>لسلوك المواطنة التنظيمى </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255136244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685800"/>
            <a:ext cx="7772400" cy="1066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أنه سلوك اختيارى ، فهو لا يوجد فى وصف الوظيفة الخاصة بالفرد</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685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2057400"/>
            <a:ext cx="7772400" cy="1066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أنه سلوك تطوعى ينبع من الأدوار الإضافية التى يمكن أن يقوم به الفرد</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2057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7" name="مستطيل مستدير الزوايا 6"/>
          <p:cNvSpPr/>
          <p:nvPr/>
        </p:nvSpPr>
        <p:spPr bwMode="auto">
          <a:xfrm>
            <a:off x="457200" y="35814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أنه يسهم فى زيادة فعالية المنظمة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Oval 9"/>
          <p:cNvSpPr/>
          <p:nvPr/>
        </p:nvSpPr>
        <p:spPr>
          <a:xfrm>
            <a:off x="8305800" y="3581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3" name="مستطيل مستدير الزوايا 6"/>
          <p:cNvSpPr/>
          <p:nvPr/>
        </p:nvSpPr>
        <p:spPr bwMode="auto">
          <a:xfrm>
            <a:off x="457200" y="47244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لا يتم مكافأته من خلال نظم الحوافز الرسمية بالمنظمة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4724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Action Button: End 1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Home 1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Beginning 1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161988920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7" grpId="0" animBg="1"/>
      <p:bldP spid="10" grpId="0" animBg="1"/>
      <p:bldP spid="13" grpId="0" animBg="1"/>
      <p:bldP spid="14"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33CCFF"/>
              </a:gs>
              <a:gs pos="47000">
                <a:srgbClr val="92D050">
                  <a:alpha val="84000"/>
                </a:srgbClr>
              </a:gs>
              <a:gs pos="100000">
                <a:schemeClr val="accent5">
                  <a:lumMod val="60000"/>
                  <a:lumOff val="40000"/>
                </a:schemeClr>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6" name="Picture 5"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2800" b="1" dirty="0" smtClean="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سلوك الإلتزام التنظيمى </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386527145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2362200"/>
            <a:ext cx="7772400" cy="38100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ينتج عن اتجاهات الفرد نحو التنظيم الذي يعمل فيه ما يسمى "بالالتزام التنظيمي". ويتعلق هذا المفهوم بدرجة اندماج الفرد بالمنظمة واهتمامه بالاستمرار فيها. ويختلف هذا المفهوم عن مصطلح "الرضا الوظيفي" حيث الفرد قد يكون راضياً عن عمله ولكنه يكره المنظمة التي يعمل فيها ويود ممارسة نفس العمل في منظمة أخرى والعكس صحيح</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5029200" y="381000"/>
            <a:ext cx="35052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سلوك الإلتزام التنظيمى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5" name="Action Button: End 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Home 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Beginning 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69917115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25908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احتمال ترك الموظف الملتزم للعمل ضئيل</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2590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39624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الموظف الملتزم أكثر رغبة في التضحية من أجل المنظمة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3962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15" name="مستطيل مستدير الزوايا 6"/>
          <p:cNvSpPr/>
          <p:nvPr/>
        </p:nvSpPr>
        <p:spPr bwMode="auto">
          <a:xfrm>
            <a:off x="5029200" y="304800"/>
            <a:ext cx="35052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أهمية الالتزام التنظيمي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Action Button: End 9">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Home 12">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Beginning 13">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217870010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5"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1828800" y="1981200"/>
            <a:ext cx="50292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الالتزام الاستمراري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7162800" y="19812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1828800" y="3352800"/>
            <a:ext cx="50292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الالتزام العاطفي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7162800" y="33528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7" name="مستطيل مستدير الزوايا 6"/>
          <p:cNvSpPr/>
          <p:nvPr/>
        </p:nvSpPr>
        <p:spPr bwMode="auto">
          <a:xfrm>
            <a:off x="1828800" y="4572000"/>
            <a:ext cx="50292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الالتزام المعياري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Oval 9"/>
          <p:cNvSpPr/>
          <p:nvPr/>
        </p:nvSpPr>
        <p:spPr>
          <a:xfrm>
            <a:off x="7162800" y="45720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5029200" y="304800"/>
            <a:ext cx="35052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أنواع الالتزام التنظيمي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Action Button: End 1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222498020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7" grpId="0" animBg="1"/>
      <p:bldP spid="10"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257300" y="1828800"/>
            <a:ext cx="6629400" cy="2743200"/>
          </a:xfrm>
          <a:prstGeom prst="horizontalScroll">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400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a:solidFill>
                  <a:schemeClr val="bg1"/>
                </a:solidFill>
                <a:latin typeface="GE SS TV Bold" pitchFamily="18" charset="-78"/>
                <a:ea typeface="GE SS TV Bold" pitchFamily="18" charset="-78"/>
                <a:cs typeface="GE SS TV Bold" pitchFamily="18" charset="-78"/>
              </a:rPr>
              <a:t>محتوى الوظيفة</a:t>
            </a: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8597686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57200" y="1295400"/>
            <a:ext cx="7772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الإثـراء الوظيفي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12954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2667000"/>
            <a:ext cx="7772400" cy="12192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إيجاد نوع من التوافق بين مصلحة الشركة ومصالح العاملين</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28956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2</a:t>
            </a:r>
          </a:p>
        </p:txBody>
      </p:sp>
      <p:sp>
        <p:nvSpPr>
          <p:cNvPr id="7" name="مستطيل مستدير الزوايا 6"/>
          <p:cNvSpPr/>
          <p:nvPr/>
        </p:nvSpPr>
        <p:spPr bwMode="auto">
          <a:xfrm>
            <a:off x="457200" y="4724400"/>
            <a:ext cx="7772400" cy="11430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استقطاب واختيار الموظفين الجدد الذين تتوافق قيمهم مع قيم المنظمـة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0" name="Oval 9"/>
          <p:cNvSpPr/>
          <p:nvPr/>
        </p:nvSpPr>
        <p:spPr>
          <a:xfrm>
            <a:off x="8305800" y="4953000"/>
            <a:ext cx="685800" cy="685800"/>
          </a:xfrm>
          <a:prstGeom prst="ellipse">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4191000" y="304800"/>
            <a:ext cx="4343400" cy="685800"/>
          </a:xfrm>
          <a:prstGeom prst="roundRect">
            <a:avLst/>
          </a:prstGeom>
          <a:gradFill>
            <a:gsLst>
              <a:gs pos="0">
                <a:srgbClr val="7030A0"/>
              </a:gs>
              <a:gs pos="50000">
                <a:srgbClr val="33CCFF"/>
              </a:gs>
              <a:gs pos="100000">
                <a:srgbClr val="33CCCC"/>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مداخل تنمية الالتزام التنظيمي</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Action Button: End 1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1"/>
                </a:solidFill>
                <a:cs typeface="+mn-cs"/>
              </a:rPr>
              <a:t>-</a:t>
            </a:r>
            <a:endParaRPr lang="ar-EG" sz="1600" b="1" dirty="0">
              <a:solidFill>
                <a:schemeClr val="bg1"/>
              </a:solidFill>
              <a:cs typeface="+mn-cs"/>
            </a:endParaRPr>
          </a:p>
        </p:txBody>
      </p:sp>
    </p:spTree>
    <p:extLst>
      <p:ext uri="{BB962C8B-B14F-4D97-AF65-F5344CB8AC3E}">
        <p14:creationId xmlns:p14="http://schemas.microsoft.com/office/powerpoint/2010/main" xmlns="" val="379085155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7" grpId="0" animBg="1"/>
      <p:bldP spid="10" grpId="0" animBg="1"/>
      <p:bldP spid="15"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دينى\work\صور\HD-wallpaper-Otife-blue-flower-ppt-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14"/>
          <p:cNvSpPr>
            <a:spLocks noChangeArrowheads="1"/>
          </p:cNvSpPr>
          <p:nvPr/>
        </p:nvSpPr>
        <p:spPr bwMode="auto">
          <a:xfrm>
            <a:off x="-35370" y="1862822"/>
            <a:ext cx="907186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sz="6000" b="1" i="1" dirty="0">
                <a:solidFill>
                  <a:schemeClr val="bg1"/>
                </a:solidFill>
                <a:ea typeface="Microsoft YaHei" pitchFamily="34" charset="-122"/>
              </a:rPr>
              <a:t>نلقاكم فى مواد علمية اخرى ,,, </a:t>
            </a:r>
            <a:endParaRPr lang="en-US" sz="6000" b="1" i="1" dirty="0">
              <a:solidFill>
                <a:schemeClr val="bg1"/>
              </a:solidFill>
              <a:ea typeface="Microsoft YaHei" pitchFamily="34" charset="-122"/>
            </a:endParaRPr>
          </a:p>
        </p:txBody>
      </p:sp>
    </p:spTree>
    <p:extLst>
      <p:ext uri="{BB962C8B-B14F-4D97-AF65-F5344CB8AC3E}">
        <p14:creationId xmlns:p14="http://schemas.microsoft.com/office/powerpoint/2010/main" xmlns="" val="2013238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4"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مستدير الزوايا 6"/>
          <p:cNvSpPr/>
          <p:nvPr/>
        </p:nvSpPr>
        <p:spPr bwMode="auto">
          <a:xfrm>
            <a:off x="215900" y="2743200"/>
            <a:ext cx="7937500" cy="28956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100" b="1" dirty="0">
                <a:solidFill>
                  <a:schemeClr val="bg1"/>
                </a:solidFill>
                <a:latin typeface="GE SS TV Bold" pitchFamily="18" charset="-78"/>
                <a:ea typeface="GE SS TV Bold" pitchFamily="18" charset="-78"/>
                <a:cs typeface="GE SS TV Bold" pitchFamily="18" charset="-78"/>
              </a:rPr>
              <a:t>فبعض الأعمال تحتاج إلى الدقة وسرعة التنفيذ فربما يكون مستوى الرضا فيها منخفض مقارنة بالأعمال التي يمكن للعامل أن يقوم فيها بمهام متعددة ويوجد فيها إثراء وظيفي وتمكنه من الأداء بطريقة فيها قدراته وإمكاناته وخبراته وإبداعاته، وكل ذلك ينعكس في شكل رضا وظيفي عالي</a:t>
            </a:r>
            <a:endParaRPr lang="ar-TN" sz="3100" b="1" dirty="0">
              <a:solidFill>
                <a:schemeClr val="bg1"/>
              </a:solidFill>
              <a:latin typeface="GE SS TV Bold" pitchFamily="18" charset="-78"/>
              <a:ea typeface="GE SS TV Bold" pitchFamily="18" charset="-78"/>
              <a:cs typeface="GE SS TV Bold" pitchFamily="18" charset="-78"/>
            </a:endParaRPr>
          </a:p>
        </p:txBody>
      </p:sp>
      <p:sp>
        <p:nvSpPr>
          <p:cNvPr id="5" name="Oval 4"/>
          <p:cNvSpPr/>
          <p:nvPr/>
        </p:nvSpPr>
        <p:spPr>
          <a:xfrm>
            <a:off x="8229600" y="37338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2</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6" name="مستطيل مستدير الزوايا 6"/>
          <p:cNvSpPr/>
          <p:nvPr/>
        </p:nvSpPr>
        <p:spPr bwMode="auto">
          <a:xfrm>
            <a:off x="228600" y="685800"/>
            <a:ext cx="7937500" cy="17526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من العوامل التي تلعب دوراً هاماً في تحديد الرضا لوظيفي محتوى الوظيفة نفسها من حيث نوعها ومهامها والنسق الذي تسير عليه</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7" name="Oval 6"/>
          <p:cNvSpPr/>
          <p:nvPr/>
        </p:nvSpPr>
        <p:spPr>
          <a:xfrm>
            <a:off x="8242300" y="11430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1</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28320878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دينى\work\صور\super-cool-powerpoint-templat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圆角矩形 4">
            <a:hlinkClick r:id="rId4" action="ppaction://hlinksldjump"/>
          </p:cNvPr>
          <p:cNvSpPr>
            <a:spLocks noChangeArrowheads="1"/>
          </p:cNvSpPr>
          <p:nvPr/>
        </p:nvSpPr>
        <p:spPr bwMode="auto">
          <a:xfrm>
            <a:off x="2235436" y="743230"/>
            <a:ext cx="4633980" cy="642938"/>
          </a:xfrm>
          <a:prstGeom prst="roundRect">
            <a:avLst>
              <a:gd name="adj" fmla="val 16667"/>
            </a:avLst>
          </a:prstGeom>
          <a:gradFill>
            <a:gsLst>
              <a:gs pos="0">
                <a:srgbClr val="00B0F0"/>
              </a:gs>
              <a:gs pos="50000">
                <a:srgbClr val="00B0F0"/>
              </a:gs>
              <a:gs pos="100000">
                <a:schemeClr val="tx2">
                  <a:lumMod val="60000"/>
                  <a:lumOff val="40000"/>
                </a:schemeClr>
              </a:gs>
            </a:gsLst>
            <a:lin ang="5400000" scaled="0"/>
          </a:gra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1" fontAlgn="base" latinLnBrk="1">
              <a:spcBef>
                <a:spcPct val="0"/>
              </a:spcBef>
              <a:spcAft>
                <a:spcPct val="0"/>
              </a:spcAft>
            </a:pPr>
            <a:r>
              <a:rPr lang="ar-EG" altLang="zh-CN" sz="3000" b="1" dirty="0" smtClean="0">
                <a:solidFill>
                  <a:prstClr val="white"/>
                </a:solidFill>
                <a:latin typeface="Arial" panose="020B0604020202020204" pitchFamily="34" charset="0"/>
                <a:ea typeface="SimSun" panose="02010600030101010101" pitchFamily="2" charset="-122"/>
              </a:rPr>
              <a:t>اليوم التدريبى الاول</a:t>
            </a:r>
            <a:endParaRPr lang="ar-EG" altLang="zh-CN" dirty="0">
              <a:latin typeface="Gulim" panose="020B0600000101010101" pitchFamily="34" charset="-127"/>
              <a:ea typeface="Gulim" panose="020B0600000101010101" pitchFamily="34" charset="-127"/>
            </a:endParaRPr>
          </a:p>
        </p:txBody>
      </p:sp>
      <p:sp>
        <p:nvSpPr>
          <p:cNvPr id="9" name="圆角矩形 4">
            <a:hlinkClick r:id="rId5" action="ppaction://hlinksldjump"/>
          </p:cNvPr>
          <p:cNvSpPr>
            <a:spLocks noChangeArrowheads="1"/>
          </p:cNvSpPr>
          <p:nvPr/>
        </p:nvSpPr>
        <p:spPr bwMode="auto">
          <a:xfrm>
            <a:off x="2251632" y="1863538"/>
            <a:ext cx="4633980" cy="642938"/>
          </a:xfrm>
          <a:prstGeom prst="roundRect">
            <a:avLst>
              <a:gd name="adj" fmla="val 16667"/>
            </a:avLst>
          </a:prstGeom>
          <a:gradFill>
            <a:gsLst>
              <a:gs pos="0">
                <a:srgbClr val="00B0F0"/>
              </a:gs>
              <a:gs pos="50000">
                <a:srgbClr val="00B0F0"/>
              </a:gs>
              <a:gs pos="100000">
                <a:schemeClr val="tx2">
                  <a:lumMod val="60000"/>
                  <a:lumOff val="40000"/>
                </a:schemeClr>
              </a:gs>
            </a:gsLst>
            <a:lin ang="5400000" scaled="0"/>
          </a:gra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1" fontAlgn="base" latinLnBrk="1">
              <a:spcBef>
                <a:spcPct val="0"/>
              </a:spcBef>
              <a:spcAft>
                <a:spcPct val="0"/>
              </a:spcAft>
            </a:pPr>
            <a:r>
              <a:rPr lang="ar-EG" altLang="zh-CN" sz="3000" b="1" dirty="0">
                <a:solidFill>
                  <a:prstClr val="white"/>
                </a:solidFill>
                <a:latin typeface="Arial" panose="020B0604020202020204" pitchFamily="34" charset="0"/>
                <a:ea typeface="SimSun" panose="02010600030101010101" pitchFamily="2" charset="-122"/>
              </a:rPr>
              <a:t>اليوم التدريبى </a:t>
            </a:r>
            <a:r>
              <a:rPr lang="ar-EG" altLang="zh-CN" sz="3000" b="1" dirty="0" smtClean="0">
                <a:solidFill>
                  <a:prstClr val="white"/>
                </a:solidFill>
                <a:latin typeface="Arial" panose="020B0604020202020204" pitchFamily="34" charset="0"/>
                <a:ea typeface="SimSun" panose="02010600030101010101" pitchFamily="2" charset="-122"/>
              </a:rPr>
              <a:t>الثانى</a:t>
            </a:r>
            <a:endParaRPr lang="ar-EG" altLang="zh-CN" sz="3000" b="1" dirty="0">
              <a:solidFill>
                <a:prstClr val="white"/>
              </a:solidFill>
              <a:latin typeface="Arial" panose="020B0604020202020204" pitchFamily="34" charset="0"/>
              <a:ea typeface="SimSun" panose="02010600030101010101" pitchFamily="2" charset="-122"/>
            </a:endParaRPr>
          </a:p>
        </p:txBody>
      </p:sp>
      <p:sp>
        <p:nvSpPr>
          <p:cNvPr id="10" name="圆角矩形 4">
            <a:hlinkClick r:id="rId6" action="ppaction://hlinksldjump"/>
          </p:cNvPr>
          <p:cNvSpPr>
            <a:spLocks noChangeArrowheads="1"/>
          </p:cNvSpPr>
          <p:nvPr/>
        </p:nvSpPr>
        <p:spPr bwMode="auto">
          <a:xfrm>
            <a:off x="2267828" y="2983846"/>
            <a:ext cx="4633980" cy="642938"/>
          </a:xfrm>
          <a:prstGeom prst="roundRect">
            <a:avLst>
              <a:gd name="adj" fmla="val 16667"/>
            </a:avLst>
          </a:prstGeom>
          <a:gradFill>
            <a:gsLst>
              <a:gs pos="0">
                <a:srgbClr val="00B0F0"/>
              </a:gs>
              <a:gs pos="50000">
                <a:srgbClr val="00B0F0"/>
              </a:gs>
              <a:gs pos="100000">
                <a:schemeClr val="tx2">
                  <a:lumMod val="60000"/>
                  <a:lumOff val="40000"/>
                </a:schemeClr>
              </a:gs>
            </a:gsLst>
            <a:lin ang="5400000" scaled="0"/>
          </a:gra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1" fontAlgn="base" latinLnBrk="1">
              <a:spcBef>
                <a:spcPct val="0"/>
              </a:spcBef>
              <a:spcAft>
                <a:spcPct val="0"/>
              </a:spcAft>
            </a:pPr>
            <a:r>
              <a:rPr lang="ar-EG" altLang="zh-CN" sz="3000" b="1" dirty="0">
                <a:solidFill>
                  <a:prstClr val="white"/>
                </a:solidFill>
                <a:latin typeface="Arial" panose="020B0604020202020204" pitchFamily="34" charset="0"/>
                <a:ea typeface="SimSun" panose="02010600030101010101" pitchFamily="2" charset="-122"/>
              </a:rPr>
              <a:t>اليوم التدريبى </a:t>
            </a:r>
            <a:r>
              <a:rPr lang="ar-EG" altLang="zh-CN" sz="3000" b="1" dirty="0" smtClean="0">
                <a:solidFill>
                  <a:prstClr val="white"/>
                </a:solidFill>
                <a:latin typeface="Arial" panose="020B0604020202020204" pitchFamily="34" charset="0"/>
                <a:ea typeface="SimSun" panose="02010600030101010101" pitchFamily="2" charset="-122"/>
              </a:rPr>
              <a:t>الثالث</a:t>
            </a:r>
            <a:endParaRPr lang="ar-EG" altLang="zh-CN" sz="3000" b="1" dirty="0">
              <a:solidFill>
                <a:prstClr val="white"/>
              </a:solidFill>
              <a:latin typeface="Arial" panose="020B0604020202020204" pitchFamily="34" charset="0"/>
              <a:ea typeface="SimSun" panose="02010600030101010101" pitchFamily="2" charset="-122"/>
            </a:endParaRPr>
          </a:p>
        </p:txBody>
      </p:sp>
      <p:sp>
        <p:nvSpPr>
          <p:cNvPr id="11" name="圆角矩形 4">
            <a:hlinkClick r:id="rId7" action="ppaction://hlinksldjump"/>
          </p:cNvPr>
          <p:cNvSpPr>
            <a:spLocks noChangeArrowheads="1"/>
          </p:cNvSpPr>
          <p:nvPr/>
        </p:nvSpPr>
        <p:spPr bwMode="auto">
          <a:xfrm>
            <a:off x="2284024" y="4104154"/>
            <a:ext cx="4633980" cy="642938"/>
          </a:xfrm>
          <a:prstGeom prst="roundRect">
            <a:avLst>
              <a:gd name="adj" fmla="val 16667"/>
            </a:avLst>
          </a:prstGeom>
          <a:gradFill>
            <a:gsLst>
              <a:gs pos="0">
                <a:srgbClr val="00B0F0"/>
              </a:gs>
              <a:gs pos="50000">
                <a:srgbClr val="00B0F0"/>
              </a:gs>
              <a:gs pos="100000">
                <a:schemeClr val="tx2">
                  <a:lumMod val="60000"/>
                  <a:lumOff val="40000"/>
                </a:schemeClr>
              </a:gs>
            </a:gsLst>
            <a:lin ang="5400000" scaled="0"/>
          </a:gra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1" fontAlgn="base" latinLnBrk="1">
              <a:spcBef>
                <a:spcPct val="0"/>
              </a:spcBef>
              <a:spcAft>
                <a:spcPct val="0"/>
              </a:spcAft>
            </a:pPr>
            <a:r>
              <a:rPr lang="ar-EG" altLang="zh-CN" sz="3000" b="1" dirty="0">
                <a:solidFill>
                  <a:prstClr val="white"/>
                </a:solidFill>
                <a:latin typeface="Arial" panose="020B0604020202020204" pitchFamily="34" charset="0"/>
                <a:ea typeface="SimSun" panose="02010600030101010101" pitchFamily="2" charset="-122"/>
              </a:rPr>
              <a:t>اليوم التدريبى </a:t>
            </a:r>
            <a:r>
              <a:rPr lang="ar-EG" altLang="zh-CN" sz="3000" b="1" dirty="0" smtClean="0">
                <a:solidFill>
                  <a:prstClr val="white"/>
                </a:solidFill>
                <a:latin typeface="Arial" panose="020B0604020202020204" pitchFamily="34" charset="0"/>
                <a:ea typeface="SimSun" panose="02010600030101010101" pitchFamily="2" charset="-122"/>
              </a:rPr>
              <a:t>الرابع</a:t>
            </a:r>
            <a:endParaRPr lang="ar-EG" altLang="zh-CN" sz="3000" b="1" dirty="0">
              <a:solidFill>
                <a:prstClr val="white"/>
              </a:solidFill>
              <a:latin typeface="Arial" panose="020B0604020202020204" pitchFamily="34" charset="0"/>
              <a:ea typeface="SimSun" panose="02010600030101010101" pitchFamily="2" charset="-122"/>
            </a:endParaRPr>
          </a:p>
        </p:txBody>
      </p:sp>
      <p:sp>
        <p:nvSpPr>
          <p:cNvPr id="12" name="圆角矩形 4">
            <a:hlinkClick r:id="rId8" action="ppaction://hlinksldjump"/>
          </p:cNvPr>
          <p:cNvSpPr>
            <a:spLocks noChangeArrowheads="1"/>
          </p:cNvSpPr>
          <p:nvPr/>
        </p:nvSpPr>
        <p:spPr bwMode="auto">
          <a:xfrm>
            <a:off x="2300220" y="5224462"/>
            <a:ext cx="4633980" cy="642938"/>
          </a:xfrm>
          <a:prstGeom prst="roundRect">
            <a:avLst>
              <a:gd name="adj" fmla="val 16667"/>
            </a:avLst>
          </a:prstGeom>
          <a:gradFill>
            <a:gsLst>
              <a:gs pos="0">
                <a:srgbClr val="00B0F0"/>
              </a:gs>
              <a:gs pos="50000">
                <a:srgbClr val="00B0F0"/>
              </a:gs>
              <a:gs pos="100000">
                <a:schemeClr val="tx2">
                  <a:lumMod val="60000"/>
                  <a:lumOff val="40000"/>
                </a:schemeClr>
              </a:gs>
            </a:gsLst>
            <a:lin ang="5400000" scaled="0"/>
          </a:gra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1" fontAlgn="base" latinLnBrk="1">
              <a:spcBef>
                <a:spcPct val="0"/>
              </a:spcBef>
              <a:spcAft>
                <a:spcPct val="0"/>
              </a:spcAft>
            </a:pPr>
            <a:r>
              <a:rPr lang="ar-EG" altLang="zh-CN" sz="3000" b="1" dirty="0">
                <a:solidFill>
                  <a:prstClr val="white"/>
                </a:solidFill>
                <a:latin typeface="Arial" panose="020B0604020202020204" pitchFamily="34" charset="0"/>
                <a:ea typeface="SimSun" panose="02010600030101010101" pitchFamily="2" charset="-122"/>
              </a:rPr>
              <a:t>اليوم التدريبى </a:t>
            </a:r>
            <a:r>
              <a:rPr lang="ar-EG" altLang="zh-CN" sz="3000" b="1" dirty="0" smtClean="0">
                <a:solidFill>
                  <a:prstClr val="white"/>
                </a:solidFill>
                <a:latin typeface="Arial" panose="020B0604020202020204" pitchFamily="34" charset="0"/>
                <a:ea typeface="SimSun" panose="02010600030101010101" pitchFamily="2" charset="-122"/>
              </a:rPr>
              <a:t>الخامس</a:t>
            </a:r>
            <a:endParaRPr lang="ar-EG" altLang="zh-CN" sz="3000" b="1" dirty="0">
              <a:solidFill>
                <a:prstClr val="white"/>
              </a:solidFill>
              <a:latin typeface="Arial" panose="020B0604020202020204" pitchFamily="34" charset="0"/>
              <a:ea typeface="SimSun" panose="02010600030101010101" pitchFamily="2" charset="-122"/>
            </a:endParaRPr>
          </a:p>
        </p:txBody>
      </p:sp>
      <p:sp>
        <p:nvSpPr>
          <p:cNvPr id="14" name="Action Button: End 1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Home 14">
            <a:hlinkClick r:id="rId9"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20254246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10"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257300" y="1828800"/>
            <a:ext cx="6629400" cy="2743200"/>
          </a:xfrm>
          <a:prstGeom prst="horizontalScroll">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400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a:solidFill>
                  <a:schemeClr val="bg1"/>
                </a:solidFill>
                <a:latin typeface="GE SS TV Bold" pitchFamily="18" charset="-78"/>
                <a:ea typeface="GE SS TV Bold" pitchFamily="18" charset="-78"/>
                <a:cs typeface="GE SS TV Bold" pitchFamily="18" charset="-78"/>
              </a:rPr>
              <a:t>عوامل خاصة بالأداء</a:t>
            </a: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59962488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مستدير الزوايا 6"/>
          <p:cNvSpPr/>
          <p:nvPr/>
        </p:nvSpPr>
        <p:spPr bwMode="auto">
          <a:xfrm>
            <a:off x="215900" y="3200400"/>
            <a:ext cx="7937500" cy="23622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إدراك الفرد بأن حوافز ومكافآت العمل ذات أهمية وقيمة بالنسبة له وإدراكهم بالعدالة في التوزيع بالنسبة للعوائد ومكافآت العمل أي أنه يتناسب مع ما يقدمه من عمل للدائرة بالنسبة للآخرين</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5" name="Oval 4"/>
          <p:cNvSpPr/>
          <p:nvPr/>
        </p:nvSpPr>
        <p:spPr>
          <a:xfrm>
            <a:off x="8229600" y="4038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2</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6" name="مستطيل مستدير الزوايا 6"/>
          <p:cNvSpPr/>
          <p:nvPr/>
        </p:nvSpPr>
        <p:spPr bwMode="auto">
          <a:xfrm>
            <a:off x="228600" y="685800"/>
            <a:ext cx="7937500" cy="17526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ارتباط الأداء بمكافآت وحوافز العمل وشعور الفرد بأن قدراته تساعده على تحقيق الأداء المطلوب بما يتواءم مع الأهداف المحددة</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7" name="Oval 6"/>
          <p:cNvSpPr/>
          <p:nvPr/>
        </p:nvSpPr>
        <p:spPr>
          <a:xfrm>
            <a:off x="8242300" y="11430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1</a:t>
            </a: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58406162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257300" y="1828800"/>
            <a:ext cx="6629400" cy="2743200"/>
          </a:xfrm>
          <a:prstGeom prst="horizontalScroll">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100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smtClean="0">
                <a:solidFill>
                  <a:schemeClr val="bg1"/>
                </a:solidFill>
                <a:latin typeface="GE SS TV Bold" pitchFamily="18" charset="-78"/>
                <a:ea typeface="GE SS TV Bold" pitchFamily="18" charset="-78"/>
                <a:cs typeface="GE SS TV Bold" pitchFamily="18" charset="-78"/>
              </a:rPr>
              <a:t>مستوى </a:t>
            </a:r>
            <a:r>
              <a:rPr lang="ar-EG" sz="5000" b="1" dirty="0">
                <a:solidFill>
                  <a:schemeClr val="bg1"/>
                </a:solidFill>
                <a:latin typeface="GE SS TV Bold" pitchFamily="18" charset="-78"/>
                <a:ea typeface="GE SS TV Bold" pitchFamily="18" charset="-78"/>
                <a:cs typeface="GE SS TV Bold" pitchFamily="18" charset="-78"/>
              </a:rPr>
              <a:t>الإنجاز الذي يحققه الفرد</a:t>
            </a: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91051689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228600" y="1524000"/>
            <a:ext cx="8382000" cy="38862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وهو مدى ما يترتب على الجهد الذي يبذله الفرد من خلال أداءه لعمله والنتائج التي يتوصل إليها كالرضا والإنتاجية والتسيب الوظيفي ودورات العمل، فبعض الأفراد قد لا يكتفي بأداء العمل فقط ولكن قد يكون لديه رغبة في إنجاز أعمال تتفق مع أهداف معينة فكلما كانت درجة الطموح مساوية أو قريبة من الأهداف التي تم تحقيقها كلما كان الرضا بصورة جيدة وأكبر</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Beginning 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79270007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257300" y="1828800"/>
            <a:ext cx="6629400" cy="2743200"/>
          </a:xfrm>
          <a:prstGeom prst="horizontalScroll">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360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smtClean="0">
                <a:solidFill>
                  <a:schemeClr val="bg1"/>
                </a:solidFill>
                <a:latin typeface="GE SS TV Bold" pitchFamily="18" charset="-78"/>
                <a:ea typeface="GE SS TV Bold" pitchFamily="18" charset="-78"/>
                <a:cs typeface="GE SS TV Bold" pitchFamily="18" charset="-78"/>
              </a:rPr>
              <a:t>العوامل </a:t>
            </a:r>
            <a:r>
              <a:rPr lang="ar-EG" sz="5000" b="1" dirty="0">
                <a:solidFill>
                  <a:schemeClr val="bg1"/>
                </a:solidFill>
                <a:latin typeface="GE SS TV Bold" pitchFamily="18" charset="-78"/>
                <a:ea typeface="GE SS TV Bold" pitchFamily="18" charset="-78"/>
                <a:cs typeface="GE SS TV Bold" pitchFamily="18" charset="-78"/>
              </a:rPr>
              <a:t>التنظيمية</a:t>
            </a: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76749343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228600" y="990600"/>
            <a:ext cx="8382000" cy="4953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وتشمل الأنظمة والإجراءات والرواتب والحوافز المادية والمعنوية ونوع القيادة وأساليب اتخاذ القرار والإشراف والرقابة والعلاقات بين الزملاء وعلاقة كل ذلك ببيئة وظروف ونوع العمل وقد أكدت الدراسات والأبحاث أن الدخل المالي إذا كان مناسبا للفرد فإنه قد يحقق درجة عالية من الرضا وكذلك مركز الفرد التنظيمي ذلك المركز الذي يتيح له النمو ويوجد فيه فرص للترقي بالإضافة إلى نمط الإشراف السائد ودرجة الرقابة التي تفرض على أوجه النشاط التي يمارسها الفرد</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Beginning 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33744880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257300" y="1828800"/>
            <a:ext cx="6629400" cy="2743200"/>
          </a:xfrm>
          <a:prstGeom prst="horizontalScroll">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110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smtClean="0">
                <a:solidFill>
                  <a:schemeClr val="bg1"/>
                </a:solidFill>
                <a:latin typeface="GE SS TV Bold" pitchFamily="18" charset="-78"/>
                <a:ea typeface="GE SS TV Bold" pitchFamily="18" charset="-78"/>
                <a:cs typeface="GE SS TV Bold" pitchFamily="18" charset="-78"/>
              </a:rPr>
              <a:t>وهناك </a:t>
            </a:r>
            <a:r>
              <a:rPr lang="ar-EG" sz="5000" b="1" dirty="0">
                <a:solidFill>
                  <a:schemeClr val="bg1"/>
                </a:solidFill>
                <a:latin typeface="GE SS TV Bold" pitchFamily="18" charset="-78"/>
                <a:ea typeface="GE SS TV Bold" pitchFamily="18" charset="-78"/>
                <a:cs typeface="GE SS TV Bold" pitchFamily="18" charset="-78"/>
              </a:rPr>
              <a:t>عوامل هامة </a:t>
            </a:r>
            <a:endParaRPr lang="ar-EG" sz="500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smtClean="0">
                <a:solidFill>
                  <a:schemeClr val="bg1"/>
                </a:solidFill>
                <a:latin typeface="GE SS TV Bold" pitchFamily="18" charset="-78"/>
                <a:ea typeface="GE SS TV Bold" pitchFamily="18" charset="-78"/>
                <a:cs typeface="GE SS TV Bold" pitchFamily="18" charset="-78"/>
              </a:rPr>
              <a:t>للرضا الوظيفي</a:t>
            </a:r>
            <a:endParaRPr lang="ar-EG" sz="5000" b="1" dirty="0">
              <a:solidFill>
                <a:schemeClr val="bg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74263795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990600" y="685800"/>
            <a:ext cx="6413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كفاية الإشراف المباشر</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7" name="Oval 6"/>
          <p:cNvSpPr/>
          <p:nvPr/>
        </p:nvSpPr>
        <p:spPr>
          <a:xfrm>
            <a:off x="7848600" y="609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1</a:t>
            </a:r>
          </a:p>
        </p:txBody>
      </p:sp>
      <p:sp>
        <p:nvSpPr>
          <p:cNvPr id="8" name="مستطيل مستدير الزوايا 6"/>
          <p:cNvSpPr/>
          <p:nvPr/>
        </p:nvSpPr>
        <p:spPr bwMode="auto">
          <a:xfrm>
            <a:off x="990600" y="1828800"/>
            <a:ext cx="6413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الرضا عن العمل نفسه</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9" name="Oval 8"/>
          <p:cNvSpPr/>
          <p:nvPr/>
        </p:nvSpPr>
        <p:spPr>
          <a:xfrm>
            <a:off x="7848600" y="1752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2</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990600" y="2971800"/>
            <a:ext cx="6413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الاندماج مع الزملاء في العمل</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1" name="Oval 10"/>
          <p:cNvSpPr/>
          <p:nvPr/>
        </p:nvSpPr>
        <p:spPr>
          <a:xfrm>
            <a:off x="7848600" y="2895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3</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990600" y="4114800"/>
            <a:ext cx="6413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عدالة المكافآت الاقتصادية وغيرها</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3" name="Oval 12"/>
          <p:cNvSpPr/>
          <p:nvPr/>
        </p:nvSpPr>
        <p:spPr>
          <a:xfrm>
            <a:off x="7848600" y="4038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4</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990600" y="5257800"/>
            <a:ext cx="6413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الحالة الصحية والبدنية والذهنية</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5" name="Oval 14"/>
          <p:cNvSpPr/>
          <p:nvPr/>
        </p:nvSpPr>
        <p:spPr>
          <a:xfrm>
            <a:off x="7848600" y="5181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5</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6" name="Action Button: End 1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Home 1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Action Button: Beginning 1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15733188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257300" y="1828800"/>
            <a:ext cx="6629400" cy="2743200"/>
          </a:xfrm>
          <a:prstGeom prst="horizontalScroll">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140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smtClean="0">
                <a:solidFill>
                  <a:schemeClr val="bg1"/>
                </a:solidFill>
                <a:latin typeface="GE SS TV Bold" pitchFamily="18" charset="-78"/>
                <a:ea typeface="GE SS TV Bold" pitchFamily="18" charset="-78"/>
                <a:cs typeface="GE SS TV Bold" pitchFamily="18" charset="-78"/>
              </a:rPr>
              <a:t>الرضا </a:t>
            </a:r>
            <a:r>
              <a:rPr lang="ar-EG" sz="5000" b="1" dirty="0">
                <a:solidFill>
                  <a:schemeClr val="bg1"/>
                </a:solidFill>
                <a:latin typeface="GE SS TV Bold" pitchFamily="18" charset="-78"/>
                <a:ea typeface="GE SS TV Bold" pitchFamily="18" charset="-78"/>
                <a:cs typeface="GE SS TV Bold" pitchFamily="18" charset="-78"/>
              </a:rPr>
              <a:t>الوظيفي يتشكل من عوامل الرضا التالية</a:t>
            </a: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60599399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228600" y="685800"/>
            <a:ext cx="7937500" cy="1143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الرضا عن الوظيفة وفرص الإثراء الوظيفي المحققة للوظيفة</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7" name="Oval 6"/>
          <p:cNvSpPr/>
          <p:nvPr/>
        </p:nvSpPr>
        <p:spPr>
          <a:xfrm>
            <a:off x="8242300" y="8382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1</a:t>
            </a:r>
          </a:p>
        </p:txBody>
      </p:sp>
      <p:sp>
        <p:nvSpPr>
          <p:cNvPr id="8" name="مستطيل مستدير الزوايا 6"/>
          <p:cNvSpPr/>
          <p:nvPr/>
        </p:nvSpPr>
        <p:spPr bwMode="auto">
          <a:xfrm>
            <a:off x="228600" y="2209800"/>
            <a:ext cx="7937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الرضا عن الأجر وملحقاته</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9" name="Oval 8"/>
          <p:cNvSpPr/>
          <p:nvPr/>
        </p:nvSpPr>
        <p:spPr>
          <a:xfrm>
            <a:off x="8242300" y="2133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2</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228600" y="3352800"/>
            <a:ext cx="7937500" cy="1143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الرضا عن علاقات العمل (الرضا عن زملاء العمل، الرضا عن الرؤساء، الرضا عن المرؤوسين</a:t>
            </a:r>
            <a:r>
              <a:rPr lang="ar-EG" sz="3200" b="1" dirty="0" smtClean="0">
                <a:solidFill>
                  <a:schemeClr val="bg1"/>
                </a:solidFill>
                <a:latin typeface="GE SS TV Bold" pitchFamily="18" charset="-78"/>
                <a:ea typeface="GE SS TV Bold" pitchFamily="18" charset="-78"/>
                <a:cs typeface="GE SS TV Bold" pitchFamily="18" charset="-78"/>
              </a:rPr>
              <a:t>)</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1" name="Oval 10"/>
          <p:cNvSpPr/>
          <p:nvPr/>
        </p:nvSpPr>
        <p:spPr>
          <a:xfrm>
            <a:off x="8229600" y="35052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3</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4953000"/>
            <a:ext cx="7937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الرضا عن أساليب الإشراف والتوصية والقيادة</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3" name="Oval 12"/>
          <p:cNvSpPr/>
          <p:nvPr/>
        </p:nvSpPr>
        <p:spPr>
          <a:xfrm>
            <a:off x="8242300" y="48768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4</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4" name="Action Button: End 1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Home 1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56403769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ضغوط العمل\image\pptbackgrounds.net uploads 3d-villain-powerpoint-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667000" y="2514600"/>
            <a:ext cx="3733800" cy="1323439"/>
          </a:xfrm>
          <a:prstGeom prst="rect">
            <a:avLst/>
          </a:prstGeom>
          <a:noFill/>
        </p:spPr>
        <p:txBody>
          <a:bodyPr wrap="square" rtlCol="1">
            <a:spAutoFit/>
          </a:bodyPr>
          <a:lstStyle/>
          <a:p>
            <a:pPr algn="ctr" rtl="1"/>
            <a:r>
              <a:rPr lang="ar-EG" sz="4000" dirty="0" smtClean="0">
                <a:solidFill>
                  <a:srgbClr val="002060"/>
                </a:solidFill>
              </a:rPr>
              <a:t>اهلا وسهلا بكم في اليوم التدريبى الأول </a:t>
            </a:r>
            <a:endParaRPr lang="ar-EG" sz="4000" dirty="0">
              <a:solidFill>
                <a:srgbClr val="002060"/>
              </a:solidFill>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340515659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228600" y="1143000"/>
            <a:ext cx="7937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الرضا عن بيئة العمل المادية</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7" name="Oval 6"/>
          <p:cNvSpPr/>
          <p:nvPr/>
        </p:nvSpPr>
        <p:spPr>
          <a:xfrm>
            <a:off x="8242300" y="10668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5</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8" name="مستطيل مستدير الزوايا 6"/>
          <p:cNvSpPr/>
          <p:nvPr/>
        </p:nvSpPr>
        <p:spPr bwMode="auto">
          <a:xfrm>
            <a:off x="228600" y="2286000"/>
            <a:ext cx="7937500" cy="10668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الرضا عن سياسات الأفراد (الرضا عن تقييم الأداء، الرضا عن نظام الترقي) </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9" name="Oval 8"/>
          <p:cNvSpPr/>
          <p:nvPr/>
        </p:nvSpPr>
        <p:spPr>
          <a:xfrm>
            <a:off x="8242300" y="23622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600</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228600" y="3733800"/>
            <a:ext cx="7937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الرضا عن طرق التحفيز وأسسهم ومعاييرهم</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1" name="Oval 10"/>
          <p:cNvSpPr/>
          <p:nvPr/>
        </p:nvSpPr>
        <p:spPr>
          <a:xfrm>
            <a:off x="8242300" y="3657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7</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4876800"/>
            <a:ext cx="7937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الرضا عن الخدمات التي تقدم للأفراد العاملين</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3" name="Oval 12"/>
          <p:cNvSpPr/>
          <p:nvPr/>
        </p:nvSpPr>
        <p:spPr>
          <a:xfrm>
            <a:off x="8242300" y="4800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8</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4" name="Action Button: End 1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Home 1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25469449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257300" y="1828800"/>
            <a:ext cx="6629400" cy="2743200"/>
          </a:xfrm>
          <a:prstGeom prst="horizontalScroll">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105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smtClean="0">
                <a:solidFill>
                  <a:schemeClr val="bg1"/>
                </a:solidFill>
                <a:latin typeface="GE SS TV Bold" pitchFamily="18" charset="-78"/>
                <a:ea typeface="GE SS TV Bold" pitchFamily="18" charset="-78"/>
                <a:cs typeface="GE SS TV Bold" pitchFamily="18" charset="-78"/>
              </a:rPr>
              <a:t>ستة </a:t>
            </a:r>
            <a:r>
              <a:rPr lang="ar-EG" sz="5000" b="1" dirty="0">
                <a:solidFill>
                  <a:schemeClr val="bg1"/>
                </a:solidFill>
                <a:latin typeface="GE SS TV Bold" pitchFamily="18" charset="-78"/>
                <a:ea typeface="GE SS TV Bold" pitchFamily="18" charset="-78"/>
                <a:cs typeface="GE SS TV Bold" pitchFamily="18" charset="-78"/>
              </a:rPr>
              <a:t>عوامل مهمة للرضا الوظيفي </a:t>
            </a: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13737756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1295400" y="2133600"/>
            <a:ext cx="58039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كفاءة الإشراف المباشر</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7" name="Oval 6"/>
          <p:cNvSpPr/>
          <p:nvPr/>
        </p:nvSpPr>
        <p:spPr>
          <a:xfrm>
            <a:off x="7467600" y="20574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1</a:t>
            </a:r>
          </a:p>
        </p:txBody>
      </p:sp>
      <p:sp>
        <p:nvSpPr>
          <p:cNvPr id="8" name="مستطيل مستدير الزوايا 6"/>
          <p:cNvSpPr/>
          <p:nvPr/>
        </p:nvSpPr>
        <p:spPr bwMode="auto">
          <a:xfrm>
            <a:off x="1295400" y="3276600"/>
            <a:ext cx="58039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الرضا عن العمل نفسه</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9" name="Oval 8"/>
          <p:cNvSpPr/>
          <p:nvPr/>
        </p:nvSpPr>
        <p:spPr>
          <a:xfrm>
            <a:off x="7467600" y="32004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2</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1295400" y="4419600"/>
            <a:ext cx="58039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الاندماج مع الزملاء في العمل</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1" name="Oval 10"/>
          <p:cNvSpPr/>
          <p:nvPr/>
        </p:nvSpPr>
        <p:spPr>
          <a:xfrm>
            <a:off x="7467600" y="43434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3</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1079500" y="381000"/>
            <a:ext cx="62357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العوامل المتصلة مباشرة بالعمل</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2" name="Action Button: End 11">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Home 12">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86538168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1460500" y="2133600"/>
            <a:ext cx="54737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توفير الأهداف في التنظيم</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7" name="Oval 6"/>
          <p:cNvSpPr/>
          <p:nvPr/>
        </p:nvSpPr>
        <p:spPr>
          <a:xfrm>
            <a:off x="7086600" y="20574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1</a:t>
            </a:r>
          </a:p>
        </p:txBody>
      </p:sp>
      <p:sp>
        <p:nvSpPr>
          <p:cNvPr id="8" name="مستطيل مستدير الزوايا 6"/>
          <p:cNvSpPr/>
          <p:nvPr/>
        </p:nvSpPr>
        <p:spPr bwMode="auto">
          <a:xfrm>
            <a:off x="1460500" y="3276600"/>
            <a:ext cx="54737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المكافأة الاقتصادية المنصفة</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9" name="Oval 8"/>
          <p:cNvSpPr/>
          <p:nvPr/>
        </p:nvSpPr>
        <p:spPr>
          <a:xfrm>
            <a:off x="7086600" y="32004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2</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1460500" y="4419600"/>
            <a:ext cx="54737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الحالة الصحية البدنية والذهنية</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1" name="Oval 10"/>
          <p:cNvSpPr/>
          <p:nvPr/>
        </p:nvSpPr>
        <p:spPr>
          <a:xfrm>
            <a:off x="7086600" y="43434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3</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1079500" y="381000"/>
            <a:ext cx="62357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العوامل المتصلة بظروف أو جوانب أخرى</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2" name="Action Button: End 11">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Home 12">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43448868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257300" y="1828800"/>
            <a:ext cx="6629400" cy="2743200"/>
          </a:xfrm>
          <a:prstGeom prst="horizontalScroll">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140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smtClean="0">
                <a:solidFill>
                  <a:schemeClr val="bg1"/>
                </a:solidFill>
                <a:latin typeface="GE SS TV Bold" pitchFamily="18" charset="-78"/>
                <a:ea typeface="GE SS TV Bold" pitchFamily="18" charset="-78"/>
                <a:cs typeface="GE SS TV Bold" pitchFamily="18" charset="-78"/>
              </a:rPr>
              <a:t>من </a:t>
            </a:r>
            <a:r>
              <a:rPr lang="ar-EG" sz="5000" b="1" dirty="0">
                <a:solidFill>
                  <a:schemeClr val="bg1"/>
                </a:solidFill>
                <a:latin typeface="GE SS TV Bold" pitchFamily="18" charset="-78"/>
                <a:ea typeface="GE SS TV Bold" pitchFamily="18" charset="-78"/>
                <a:cs typeface="GE SS TV Bold" pitchFamily="18" charset="-78"/>
              </a:rPr>
              <a:t>العوامل المؤثرة على رضا الأفراد</a:t>
            </a: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1844342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228600" y="1447800"/>
            <a:ext cx="7937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الاستقرار في العمل</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7" name="Oval 6"/>
          <p:cNvSpPr/>
          <p:nvPr/>
        </p:nvSpPr>
        <p:spPr>
          <a:xfrm>
            <a:off x="8242300" y="1371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1</a:t>
            </a:r>
          </a:p>
        </p:txBody>
      </p:sp>
      <p:sp>
        <p:nvSpPr>
          <p:cNvPr id="8" name="مستطيل مستدير الزوايا 6"/>
          <p:cNvSpPr/>
          <p:nvPr/>
        </p:nvSpPr>
        <p:spPr bwMode="auto">
          <a:xfrm>
            <a:off x="228600" y="2590800"/>
            <a:ext cx="7937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ظروف العمل</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9" name="Oval 8"/>
          <p:cNvSpPr/>
          <p:nvPr/>
        </p:nvSpPr>
        <p:spPr>
          <a:xfrm>
            <a:off x="8242300" y="2514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2</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228600" y="3733800"/>
            <a:ext cx="7937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تقدير العمل المنجز</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1" name="Oval 10"/>
          <p:cNvSpPr/>
          <p:nvPr/>
        </p:nvSpPr>
        <p:spPr>
          <a:xfrm>
            <a:off x="8242300" y="3657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3</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4876800"/>
            <a:ext cx="79375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المزايا المتحصل عليها خلاف الأجر</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3" name="Oval 12"/>
          <p:cNvSpPr/>
          <p:nvPr/>
        </p:nvSpPr>
        <p:spPr>
          <a:xfrm>
            <a:off x="8242300" y="4800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4</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4" name="Action Button: End 1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Home 1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28099853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7000"/>
                            </p:stCondLst>
                            <p:childTnLst>
                              <p:par>
                                <p:cTn id="54" presetID="31"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257300" y="1828800"/>
            <a:ext cx="6629400" cy="2743200"/>
          </a:xfrm>
          <a:prstGeom prst="horizontalScroll">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endParaRPr lang="ar-EG" sz="1200" b="1" dirty="0" smtClean="0">
              <a:solidFill>
                <a:schemeClr val="bg1"/>
              </a:solidFill>
              <a:latin typeface="GE SS TV Bold" pitchFamily="18" charset="-78"/>
              <a:ea typeface="GE SS TV Bold" pitchFamily="18" charset="-78"/>
              <a:cs typeface="GE SS TV Bold" pitchFamily="18" charset="-78"/>
            </a:endParaRPr>
          </a:p>
          <a:p>
            <a:pPr algn="ctr" rtl="1"/>
            <a:r>
              <a:rPr lang="ar-EG" sz="5000" b="1" dirty="0" smtClean="0">
                <a:solidFill>
                  <a:schemeClr val="bg1"/>
                </a:solidFill>
                <a:latin typeface="GE SS TV Bold" pitchFamily="18" charset="-78"/>
                <a:ea typeface="GE SS TV Bold" pitchFamily="18" charset="-78"/>
                <a:cs typeface="GE SS TV Bold" pitchFamily="18" charset="-78"/>
              </a:rPr>
              <a:t>العلاقة </a:t>
            </a:r>
            <a:r>
              <a:rPr lang="ar-EG" sz="5000" b="1" dirty="0">
                <a:solidFill>
                  <a:schemeClr val="bg1"/>
                </a:solidFill>
                <a:latin typeface="GE SS TV Bold" pitchFamily="18" charset="-78"/>
                <a:ea typeface="GE SS TV Bold" pitchFamily="18" charset="-78"/>
                <a:cs typeface="GE SS TV Bold" pitchFamily="18" charset="-78"/>
              </a:rPr>
              <a:t>بين الرضا الوظيفي والأداء</a:t>
            </a: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8366320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228600" y="1752600"/>
            <a:ext cx="7937500" cy="27432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هذا الاتجاه ظهر نتيجة تجارب وأبحاث "اهوثورن" في الثلاثينات حيث تم التركيز على العلاقات الإنسانية وزاد الاهتمام بالعاملين من خلال سماع شكواهم وحل مشكلاتهم وإشباع حاجاتهم المادية والمعنوية وثم تشجيع  العاملين للمشاركة في الإدارة</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7" name="Oval 6"/>
          <p:cNvSpPr/>
          <p:nvPr/>
        </p:nvSpPr>
        <p:spPr>
          <a:xfrm>
            <a:off x="8242300" y="2514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1</a:t>
            </a:r>
          </a:p>
        </p:txBody>
      </p:sp>
      <p:sp>
        <p:nvSpPr>
          <p:cNvPr id="14" name="مستطيل مستدير الزوايا 6"/>
          <p:cNvSpPr/>
          <p:nvPr/>
        </p:nvSpPr>
        <p:spPr bwMode="auto">
          <a:xfrm>
            <a:off x="1993900" y="381000"/>
            <a:ext cx="44069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الاتجاه الأول</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4876800"/>
            <a:ext cx="7937500" cy="12192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وكان الهدف من ذلك هو رفع روحهم المعنوية التي بدورها تؤدي إلى زيادة الإنتاجية </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3" name="Oval 12"/>
          <p:cNvSpPr/>
          <p:nvPr/>
        </p:nvSpPr>
        <p:spPr>
          <a:xfrm>
            <a:off x="8242300" y="51054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2</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17291157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228600" y="1752600"/>
            <a:ext cx="8610600" cy="44196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فيؤكد أنه لا توجد علاقة مباشرة بين الرضا والأداء حيث أكدت نتائج بعض الأبحاث في الخمسينات والستينات أن ثمة حالات ومواقف يكون فيها العاملون على درجة كبيرة من الروح المعنوية غير أنهم يكونوا أقل إنتاجا كما ظهرت مواقف عكس ذلك حيث يكون العاملون على درجة منخفضة من الروح المعنوية غير أن إنتاجيتهم تكون عالية وأكد أنه يمكن زيادة إنتاجية الفرد بالضغط أو استخدام الأسلوب الدكتاتوري بالإدارة وبذلك يكون الإنتاج مرتفع والرضا الوظيفي متدني</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1993900" y="381000"/>
            <a:ext cx="44069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الاتجاه </a:t>
            </a:r>
            <a:r>
              <a:rPr lang="ar-EG" sz="3200" b="1" dirty="0" smtClean="0">
                <a:solidFill>
                  <a:schemeClr val="bg1"/>
                </a:solidFill>
                <a:latin typeface="GE SS TV Bold" pitchFamily="18" charset="-78"/>
                <a:ea typeface="GE SS TV Bold" pitchFamily="18" charset="-78"/>
                <a:cs typeface="GE SS TV Bold" pitchFamily="18" charset="-78"/>
              </a:rPr>
              <a:t>الثانى</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5" name="Action Button: End 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Home 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Beginning 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70871499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228600" y="2971800"/>
            <a:ext cx="8610600" cy="19812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يرى أن الرضا الوظيفي يحقق الأداء العالي القبول بعوائد إيجابية(حوافز) مثل الأجر والترقية والعلاقات الطيبة في حالة إدراك العامل أن هذه العوائد مرهونة بمستوى معين من الأداء</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1993900" y="381000"/>
            <a:ext cx="4406900" cy="762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الاتجاه </a:t>
            </a:r>
            <a:r>
              <a:rPr lang="ar-EG" sz="3200" b="1" dirty="0" smtClean="0">
                <a:solidFill>
                  <a:schemeClr val="bg1"/>
                </a:solidFill>
                <a:latin typeface="GE SS TV Bold" pitchFamily="18" charset="-78"/>
                <a:ea typeface="GE SS TV Bold" pitchFamily="18" charset="-78"/>
                <a:cs typeface="GE SS TV Bold" pitchFamily="18" charset="-78"/>
              </a:rPr>
              <a:t>الثالث</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5" name="Action Button: End 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Home 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Beginning 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408857403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a:endParaRPr lang="en-US" b="1" dirty="0" smtClean="0">
              <a:solidFill>
                <a:schemeClr val="bg1"/>
              </a:solidFill>
            </a:endParaRPr>
          </a:p>
          <a:p>
            <a:pPr marL="0" indent="0" algn="ctr">
              <a:buNone/>
            </a:pPr>
            <a:r>
              <a:rPr lang="ar-EG" altLang="en-US" sz="5000" b="1" dirty="0">
                <a:solidFill>
                  <a:schemeClr val="bg1"/>
                </a:solidFill>
              </a:rPr>
              <a:t>الرضا الوظيفي </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407707096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228600" y="1219200"/>
            <a:ext cx="8610600" cy="41148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وعموما عندما يكون الموظف غير راضي عن عمله فإن ذلك ينعكس على سلوكه فيقل التزامه بالعمل الذي يؤديه ويضعف ولاءه للمنظمة التي يعمل بها فينتج عن ذلك انسحاب الموظف من عمله نفسيا من خلال شرود الذهن والاستغراق في أحلام اليقظة أو ينسحب جسميا من خلال التأخر عن العمل والخروج مبكرا أو تمديد أوقات الاستراحات والغياب وتعطيل العمل وقد يصل سلوك الموظف الغير راضي إلى محاولة الانتقام من المنظمة </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Beginning 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98552671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ضغوط العمل\image\pptbackgrounds.net uploads 3d-villain-powerpoint-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667000" y="2514600"/>
            <a:ext cx="3733800" cy="1323439"/>
          </a:xfrm>
          <a:prstGeom prst="rect">
            <a:avLst/>
          </a:prstGeom>
          <a:noFill/>
        </p:spPr>
        <p:txBody>
          <a:bodyPr wrap="square" rtlCol="1">
            <a:spAutoFit/>
          </a:bodyPr>
          <a:lstStyle/>
          <a:p>
            <a:pPr algn="ctr" rtl="1"/>
            <a:r>
              <a:rPr lang="ar-EG" sz="4000" dirty="0" smtClean="0">
                <a:solidFill>
                  <a:srgbClr val="002060"/>
                </a:solidFill>
              </a:rPr>
              <a:t>اهلا وسهلا بكم في اليوم التدريبى الثانى</a:t>
            </a:r>
            <a:endParaRPr lang="ar-EG" sz="4000" dirty="0">
              <a:solidFill>
                <a:srgbClr val="002060"/>
              </a:solidFill>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399271625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دينى\work\Customers\ناهد الحنبلى\الولاء الوظيفى\lines-abstract-lines-green-orange-yellow-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alpha val="20000"/>
                  <a:lumMod val="19000"/>
                  <a:lumOff val="81000"/>
                </a:srgbClr>
              </a:gs>
              <a:gs pos="50000">
                <a:srgbClr val="FF9801"/>
              </a:gs>
              <a:gs pos="100000">
                <a:srgbClr val="FFCC00"/>
              </a:gs>
            </a:gsLst>
            <a:lin ang="8100000" scaled="1"/>
          </a:gradFill>
          <a:ln w="38100">
            <a:solidFill>
              <a:srgbClr val="FFC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a:endParaRPr lang="en-US" b="1" dirty="0" smtClean="0">
              <a:solidFill>
                <a:schemeClr val="bg1"/>
              </a:solidFill>
            </a:endParaRPr>
          </a:p>
          <a:p>
            <a:pPr marL="0" indent="0" algn="ctr">
              <a:buNone/>
            </a:pPr>
            <a:r>
              <a:rPr lang="ar-EG" altLang="en-US" sz="5000" b="1" dirty="0">
                <a:solidFill>
                  <a:schemeClr val="bg1"/>
                </a:solidFill>
              </a:rPr>
              <a:t>الانتماء التنظيمي</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39966788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مستدير الزوايا 8"/>
          <p:cNvSpPr/>
          <p:nvPr/>
        </p:nvSpPr>
        <p:spPr bwMode="auto">
          <a:xfrm>
            <a:off x="5029200" y="838200"/>
            <a:ext cx="3898987" cy="785019"/>
          </a:xfrm>
          <a:prstGeom prst="roundRect">
            <a:avLst/>
          </a:prstGeom>
          <a:solidFill>
            <a:srgbClr val="FF9801"/>
          </a:soli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auto">
              <a:spcBef>
                <a:spcPct val="50000"/>
              </a:spcBef>
              <a:spcAft>
                <a:spcPts val="0"/>
              </a:spcAft>
              <a:defRPr/>
            </a:pPr>
            <a:r>
              <a:rPr lang="ar-EG" sz="4000" b="1" dirty="0">
                <a:solidFill>
                  <a:schemeClr val="bg1"/>
                </a:solidFill>
                <a:latin typeface="GE SS TV Bold" pitchFamily="18" charset="-78"/>
                <a:ea typeface="GE SS TV Bold" pitchFamily="18" charset="-78"/>
                <a:cs typeface="GE SS TV Bold" pitchFamily="18" charset="-78"/>
              </a:rPr>
              <a:t>الانتماء التنظيمي</a:t>
            </a:r>
          </a:p>
        </p:txBody>
      </p:sp>
      <p:sp>
        <p:nvSpPr>
          <p:cNvPr id="6" name="مستطيل مستدير الزوايا 6"/>
          <p:cNvSpPr/>
          <p:nvPr/>
        </p:nvSpPr>
        <p:spPr bwMode="auto">
          <a:xfrm>
            <a:off x="215900" y="2286000"/>
            <a:ext cx="8820150" cy="3997325"/>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إن الانتماء أحد الأهداف الإنسانية الذي تسعى جميع المنظمات إلى تحقيقه لما له من آثار إيجابية في الفرد والمنظمة في الوقت نفسه، حيث يساعد على استقرار العمل فضلاً عن تنمية الدوافع الإيجابية لدى العاملين وزيادة رضاهم, فالعديد من الدراسات العربية والأجنبية تناولت الانتماء التنظيمي</a:t>
            </a:r>
            <a:r>
              <a:rPr lang="en-GB" sz="3000" b="1" dirty="0">
                <a:solidFill>
                  <a:schemeClr val="tx1"/>
                </a:solidFill>
                <a:latin typeface="GE SS TV Bold" pitchFamily="18" charset="-78"/>
                <a:ea typeface="GE SS TV Bold" pitchFamily="18" charset="-78"/>
                <a:cs typeface="GE SS TV Bold" pitchFamily="18" charset="-78"/>
              </a:rPr>
              <a:t>organizational commitment , </a:t>
            </a:r>
            <a:r>
              <a:rPr lang="ar-EG" sz="3000" b="1" dirty="0">
                <a:solidFill>
                  <a:schemeClr val="tx1"/>
                </a:solidFill>
                <a:latin typeface="GE SS TV Bold" pitchFamily="18" charset="-78"/>
                <a:ea typeface="GE SS TV Bold" pitchFamily="18" charset="-78"/>
                <a:cs typeface="GE SS TV Bold" pitchFamily="18" charset="-78"/>
              </a:rPr>
              <a:t>وهو ما يشير إلى مدى الإخلاص والولاء التي يبديها الفرد تجاه عمله وانعكاس ذلك على تقبل الفرد أهداف المنظمة التي يعمل بها وتفانيه ورغبته القوية وجهده المتواصل لتحقيق أهدافها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83466362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125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152400" y="1219200"/>
            <a:ext cx="8820150" cy="2133599"/>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وهنا يكون سلوك الموظفة أو الموظف يفوق السلوك المتوقع منه من جانب المنظمة, حيث يكون لدى الفرد الرغبة في إعطاء جزء من وقته وجهده من أجل الإسهام في نجاح المنظمة واستمرارها والاستعداد لبذل مجهود أكبر والقيام بأعمال تطوعية وتحمل مسؤوليات إضافية</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7" name="مستطيل مستدير الزوايا 6"/>
          <p:cNvSpPr/>
          <p:nvPr/>
        </p:nvSpPr>
        <p:spPr bwMode="auto">
          <a:xfrm>
            <a:off x="165100" y="3810001"/>
            <a:ext cx="8820150" cy="2133599"/>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ومفهوم الانتماء التنظيمي مختلف تماماً عن مفهوم الرضا عن العمل، مشيرا إلى أن الفرد قد يكون راضياً عن عمله ولكنه يكره المنظمة التي يعمل فيها ويرغب في ممارسة العمل نفسه في منظمة أخرى</a:t>
            </a:r>
            <a:r>
              <a:rPr lang="ar-EG" sz="3000" b="1" dirty="0" smtClean="0">
                <a:solidFill>
                  <a:schemeClr val="tx1"/>
                </a:solidFill>
                <a:latin typeface="GE SS TV Bold" pitchFamily="18" charset="-78"/>
                <a:ea typeface="GE SS TV Bold" pitchFamily="18" charset="-78"/>
                <a:cs typeface="GE SS TV Bold" pitchFamily="18" charset="-78"/>
              </a:rPr>
              <a:t>,</a:t>
            </a:r>
            <a:br>
              <a:rPr lang="ar-EG" sz="3000" b="1" dirty="0" smtClean="0">
                <a:solidFill>
                  <a:schemeClr val="tx1"/>
                </a:solidFill>
                <a:latin typeface="GE SS TV Bold" pitchFamily="18" charset="-78"/>
                <a:ea typeface="GE SS TV Bold" pitchFamily="18" charset="-78"/>
                <a:cs typeface="GE SS TV Bold" pitchFamily="18" charset="-78"/>
              </a:rPr>
            </a:br>
            <a:r>
              <a:rPr lang="ar-EG" sz="3000" b="1" dirty="0" smtClean="0">
                <a:solidFill>
                  <a:schemeClr val="tx1"/>
                </a:solidFill>
                <a:latin typeface="GE SS TV Bold" pitchFamily="18" charset="-78"/>
                <a:ea typeface="GE SS TV Bold" pitchFamily="18" charset="-78"/>
                <a:cs typeface="GE SS TV Bold" pitchFamily="18" charset="-78"/>
              </a:rPr>
              <a:t> </a:t>
            </a:r>
            <a:r>
              <a:rPr lang="ar-EG" sz="3000" b="1" dirty="0">
                <a:solidFill>
                  <a:schemeClr val="tx1"/>
                </a:solidFill>
                <a:latin typeface="GE SS TV Bold" pitchFamily="18" charset="-78"/>
                <a:ea typeface="GE SS TV Bold" pitchFamily="18" charset="-78"/>
                <a:cs typeface="GE SS TV Bold" pitchFamily="18" charset="-78"/>
              </a:rPr>
              <a:t>والعكس صحيح</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45204929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152400" y="533400"/>
            <a:ext cx="8820150" cy="12954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smtClean="0">
                <a:solidFill>
                  <a:schemeClr val="tx1"/>
                </a:solidFill>
                <a:latin typeface="GE SS TV Bold" pitchFamily="18" charset="-78"/>
                <a:ea typeface="GE SS TV Bold" pitchFamily="18" charset="-78"/>
                <a:cs typeface="GE SS TV Bold" pitchFamily="18" charset="-78"/>
              </a:rPr>
              <a:t>تعددت </a:t>
            </a:r>
            <a:r>
              <a:rPr lang="ar-EG" sz="3000" b="1" dirty="0">
                <a:solidFill>
                  <a:schemeClr val="tx1"/>
                </a:solidFill>
                <a:latin typeface="GE SS TV Bold" pitchFamily="18" charset="-78"/>
                <a:ea typeface="GE SS TV Bold" pitchFamily="18" charset="-78"/>
                <a:cs typeface="GE SS TV Bold" pitchFamily="18" charset="-78"/>
              </a:rPr>
              <a:t>وتنوعت مفاهيم الانتماء التنظيمي وقد أتفق الباحثون على أن مفاهيم الانتماء يمكن أن تندرج تحت ثلاث مداخل وهى </a:t>
            </a:r>
            <a:endParaRPr lang="ar-TN" sz="3000" b="1" dirty="0">
              <a:solidFill>
                <a:schemeClr val="tx1"/>
              </a:solidFill>
              <a:latin typeface="GE SS TV Bold" pitchFamily="18" charset="-78"/>
              <a:ea typeface="GE SS TV Bold" pitchFamily="18" charset="-78"/>
              <a:cs typeface="GE SS TV Bold" pitchFamily="18" charset="-78"/>
            </a:endParaRPr>
          </a:p>
        </p:txBody>
      </p:sp>
      <p:graphicFrame>
        <p:nvGraphicFramePr>
          <p:cNvPr id="2" name="Diagram 1"/>
          <p:cNvGraphicFramePr/>
          <p:nvPr>
            <p:extLst>
              <p:ext uri="{D42A27DB-BD31-4B8C-83A1-F6EECF244321}">
                <p14:modId xmlns:p14="http://schemas.microsoft.com/office/powerpoint/2010/main" xmlns="" val="2316734781"/>
              </p:ext>
            </p:extLst>
          </p:nvPr>
        </p:nvGraphicFramePr>
        <p:xfrm>
          <a:off x="381000" y="2006600"/>
          <a:ext cx="8077200"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8"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60355389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9"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مستدير الزوايا 8"/>
          <p:cNvSpPr/>
          <p:nvPr/>
        </p:nvSpPr>
        <p:spPr bwMode="auto">
          <a:xfrm>
            <a:off x="5029200" y="304800"/>
            <a:ext cx="3898987" cy="785019"/>
          </a:xfrm>
          <a:prstGeom prst="roundRect">
            <a:avLst/>
          </a:prstGeom>
          <a:solidFill>
            <a:srgbClr val="FF9801"/>
          </a:soli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auto">
              <a:spcBef>
                <a:spcPct val="50000"/>
              </a:spcBef>
              <a:spcAft>
                <a:spcPts val="0"/>
              </a:spcAft>
              <a:defRPr/>
            </a:pPr>
            <a:r>
              <a:rPr lang="ar-EG" sz="4000" b="1" dirty="0">
                <a:solidFill>
                  <a:schemeClr val="bg1"/>
                </a:solidFill>
                <a:latin typeface="GE SS TV Bold" pitchFamily="18" charset="-78"/>
                <a:ea typeface="GE SS TV Bold" pitchFamily="18" charset="-78"/>
                <a:cs typeface="GE SS TV Bold" pitchFamily="18" charset="-78"/>
              </a:rPr>
              <a:t>مدخل التبادل</a:t>
            </a:r>
          </a:p>
        </p:txBody>
      </p:sp>
      <p:sp>
        <p:nvSpPr>
          <p:cNvPr id="6" name="مستطيل مستدير الزوايا 6"/>
          <p:cNvSpPr/>
          <p:nvPr/>
        </p:nvSpPr>
        <p:spPr bwMode="auto">
          <a:xfrm>
            <a:off x="152400" y="1371600"/>
            <a:ext cx="8820150" cy="33528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يعتمد هذا المدخل على مفهوم الانتماء التنظيمي الذي قدمه بيكر 1960 والذي أوضح أن الانتماء التنظيمي يعكس ارتباط الفرد بالمنظمة وعدم رغبته في تركها نتيجة لوجود منافع أو فوائد ""</a:t>
            </a:r>
            <a:r>
              <a:rPr lang="en-GB" sz="3000" b="1" dirty="0" err="1">
                <a:solidFill>
                  <a:schemeClr val="tx1"/>
                </a:solidFill>
                <a:latin typeface="GE SS TV Bold" pitchFamily="18" charset="-78"/>
                <a:ea typeface="GE SS TV Bold" pitchFamily="18" charset="-78"/>
                <a:cs typeface="GE SS TV Bold" pitchFamily="18" charset="-78"/>
              </a:rPr>
              <a:t>Sidebets</a:t>
            </a:r>
            <a:r>
              <a:rPr lang="en-GB" sz="3000" b="1" dirty="0">
                <a:solidFill>
                  <a:schemeClr val="tx1"/>
                </a:solidFill>
                <a:latin typeface="GE SS TV Bold" pitchFamily="18" charset="-78"/>
                <a:ea typeface="GE SS TV Bold" pitchFamily="18" charset="-78"/>
                <a:cs typeface="GE SS TV Bold" pitchFamily="18" charset="-78"/>
              </a:rPr>
              <a:t> </a:t>
            </a:r>
            <a:r>
              <a:rPr lang="ar-EG" sz="3000" b="1" dirty="0">
                <a:solidFill>
                  <a:schemeClr val="tx1"/>
                </a:solidFill>
                <a:latin typeface="GE SS TV Bold" pitchFamily="18" charset="-78"/>
                <a:ea typeface="GE SS TV Bold" pitchFamily="18" charset="-78"/>
                <a:cs typeface="GE SS TV Bold" pitchFamily="18" charset="-78"/>
              </a:rPr>
              <a:t>سيفقدها إذا ترك المنظمة, ولا تقتصر هذه المنافع والفوائد على الناحية المادية فقط بل تمتد لتشمل الناحية المعنوية أيضا مثل مركز الشخص في المنظمة أو الصداقات التي كونها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7" name="مستطيل مستدير الزوايا 6"/>
          <p:cNvSpPr/>
          <p:nvPr/>
        </p:nvSpPr>
        <p:spPr bwMode="auto">
          <a:xfrm>
            <a:off x="167927" y="4953000"/>
            <a:ext cx="8820150" cy="12192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1"/>
          <a:lstStyle/>
          <a:p>
            <a:pPr algn="ctr" rtl="1">
              <a:defRPr/>
            </a:pPr>
            <a:r>
              <a:rPr lang="ar-EG" sz="2800" b="1" dirty="0">
                <a:solidFill>
                  <a:schemeClr val="tx1"/>
                </a:solidFill>
                <a:latin typeface="GE SS TV Bold" pitchFamily="18" charset="-78"/>
                <a:ea typeface="GE SS TV Bold" pitchFamily="18" charset="-78"/>
                <a:cs typeface="GE SS TV Bold" pitchFamily="18" charset="-78"/>
              </a:rPr>
              <a:t>تعريف </a:t>
            </a:r>
            <a:r>
              <a:rPr lang="ar-EG" sz="2800" b="1" dirty="0" smtClean="0">
                <a:solidFill>
                  <a:schemeClr val="tx1"/>
                </a:solidFill>
                <a:latin typeface="GE SS TV Bold" pitchFamily="18" charset="-78"/>
                <a:ea typeface="GE SS TV Bold" pitchFamily="18" charset="-78"/>
                <a:cs typeface="GE SS TV Bold" pitchFamily="18" charset="-78"/>
              </a:rPr>
              <a:t>(</a:t>
            </a:r>
            <a:r>
              <a:rPr lang="en-GB" sz="2800" b="1" dirty="0" smtClean="0">
                <a:solidFill>
                  <a:schemeClr val="tx1"/>
                </a:solidFill>
                <a:latin typeface="GE SS TV Bold" pitchFamily="18" charset="-78"/>
                <a:ea typeface="GE SS TV Bold" pitchFamily="18" charset="-78"/>
                <a:cs typeface="GE SS TV Bold" pitchFamily="18" charset="-78"/>
              </a:rPr>
              <a:t> (</a:t>
            </a:r>
            <a:r>
              <a:rPr lang="en-GB" sz="2800" b="1" dirty="0" err="1" smtClean="0">
                <a:solidFill>
                  <a:schemeClr val="tx1"/>
                </a:solidFill>
                <a:latin typeface="GE SS TV Bold" pitchFamily="18" charset="-78"/>
                <a:ea typeface="GE SS TV Bold" pitchFamily="18" charset="-78"/>
                <a:cs typeface="GE SS TV Bold" pitchFamily="18" charset="-78"/>
              </a:rPr>
              <a:t>Hrebiniak</a:t>
            </a:r>
            <a:r>
              <a:rPr lang="en-GB" sz="2800" b="1" dirty="0" smtClean="0">
                <a:solidFill>
                  <a:schemeClr val="tx1"/>
                </a:solidFill>
                <a:latin typeface="GE SS TV Bold" pitchFamily="18" charset="-78"/>
                <a:ea typeface="GE SS TV Bold" pitchFamily="18" charset="-78"/>
                <a:cs typeface="GE SS TV Bold" pitchFamily="18" charset="-78"/>
              </a:rPr>
              <a:t> </a:t>
            </a:r>
            <a:r>
              <a:rPr lang="en-GB" sz="2800" b="1" dirty="0">
                <a:solidFill>
                  <a:schemeClr val="tx1"/>
                </a:solidFill>
                <a:latin typeface="GE SS TV Bold" pitchFamily="18" charset="-78"/>
                <a:ea typeface="GE SS TV Bold" pitchFamily="18" charset="-78"/>
                <a:cs typeface="GE SS TV Bold" pitchFamily="18" charset="-78"/>
              </a:rPr>
              <a:t>and </a:t>
            </a:r>
            <a:r>
              <a:rPr lang="en-GB" sz="2800" b="1" dirty="0" err="1" smtClean="0">
                <a:solidFill>
                  <a:schemeClr val="tx1"/>
                </a:solidFill>
                <a:latin typeface="GE SS TV Bold" pitchFamily="18" charset="-78"/>
                <a:ea typeface="GE SS TV Bold" pitchFamily="18" charset="-78"/>
                <a:cs typeface="GE SS TV Bold" pitchFamily="18" charset="-78"/>
              </a:rPr>
              <a:t>Alluto</a:t>
            </a:r>
            <a:r>
              <a:rPr lang="ar-EG" sz="2800" b="1" dirty="0" smtClean="0">
                <a:solidFill>
                  <a:schemeClr val="tx1"/>
                </a:solidFill>
                <a:latin typeface="GE SS TV Bold" pitchFamily="18" charset="-78"/>
                <a:ea typeface="GE SS TV Bold" pitchFamily="18" charset="-78"/>
                <a:cs typeface="GE SS TV Bold" pitchFamily="18" charset="-78"/>
              </a:rPr>
              <a:t>الانتماء </a:t>
            </a:r>
            <a:r>
              <a:rPr lang="ar-EG" sz="2800" b="1" dirty="0">
                <a:solidFill>
                  <a:schemeClr val="tx1"/>
                </a:solidFill>
                <a:latin typeface="GE SS TV Bold" pitchFamily="18" charset="-78"/>
                <a:ea typeface="GE SS TV Bold" pitchFamily="18" charset="-78"/>
                <a:cs typeface="GE SS TV Bold" pitchFamily="18" charset="-78"/>
              </a:rPr>
              <a:t>التنظيمي هي ظاهرة تنشأ نتيجة لعلاقات التبادل بين الفرد والمنظمة وتستمر باستمرار هذه العلاقة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8" name="Action Button: End 7">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50654413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مستدير الزوايا 8"/>
          <p:cNvSpPr/>
          <p:nvPr/>
        </p:nvSpPr>
        <p:spPr bwMode="auto">
          <a:xfrm>
            <a:off x="5029200" y="304800"/>
            <a:ext cx="3898987" cy="785019"/>
          </a:xfrm>
          <a:prstGeom prst="roundRect">
            <a:avLst/>
          </a:prstGeom>
          <a:solidFill>
            <a:srgbClr val="FF9801"/>
          </a:soli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auto">
              <a:spcBef>
                <a:spcPct val="50000"/>
              </a:spcBef>
              <a:spcAft>
                <a:spcPts val="0"/>
              </a:spcAft>
              <a:defRPr/>
            </a:pPr>
            <a:r>
              <a:rPr lang="ar-EG" sz="4000" b="1" dirty="0">
                <a:solidFill>
                  <a:schemeClr val="bg1"/>
                </a:solidFill>
                <a:latin typeface="GE SS TV Bold" pitchFamily="18" charset="-78"/>
                <a:ea typeface="GE SS TV Bold" pitchFamily="18" charset="-78"/>
                <a:cs typeface="GE SS TV Bold" pitchFamily="18" charset="-78"/>
              </a:rPr>
              <a:t>المدخل النفسي </a:t>
            </a:r>
          </a:p>
        </p:txBody>
      </p:sp>
      <p:sp>
        <p:nvSpPr>
          <p:cNvPr id="6" name="مستطيل مستدير الزوايا 6"/>
          <p:cNvSpPr/>
          <p:nvPr/>
        </p:nvSpPr>
        <p:spPr bwMode="auto">
          <a:xfrm>
            <a:off x="152400" y="1371600"/>
            <a:ext cx="8820150" cy="16764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يعتمد هذا المدخل على مفهوم الانتماء التنظيمي الذي قدمه </a:t>
            </a:r>
            <a:r>
              <a:rPr lang="en-GB" sz="3000" b="1" dirty="0">
                <a:solidFill>
                  <a:schemeClr val="tx1"/>
                </a:solidFill>
                <a:latin typeface="GE SS TV Bold" pitchFamily="18" charset="-78"/>
                <a:ea typeface="GE SS TV Bold" pitchFamily="18" charset="-78"/>
                <a:cs typeface="GE SS TV Bold" pitchFamily="18" charset="-78"/>
              </a:rPr>
              <a:t>Porter </a:t>
            </a:r>
            <a:r>
              <a:rPr lang="ar-EG" sz="3000" b="1" dirty="0">
                <a:solidFill>
                  <a:schemeClr val="tx1"/>
                </a:solidFill>
                <a:latin typeface="GE SS TV Bold" pitchFamily="18" charset="-78"/>
                <a:ea typeface="GE SS TV Bold" pitchFamily="18" charset="-78"/>
                <a:cs typeface="GE SS TV Bold" pitchFamily="18" charset="-78"/>
              </a:rPr>
              <a:t>وزملائه عام 1974 </a:t>
            </a:r>
            <a:r>
              <a:rPr lang="ar-EG" sz="3000" b="1" dirty="0" smtClean="0">
                <a:solidFill>
                  <a:schemeClr val="tx1"/>
                </a:solidFill>
                <a:latin typeface="GE SS TV Bold" pitchFamily="18" charset="-78"/>
                <a:ea typeface="GE SS TV Bold" pitchFamily="18" charset="-78"/>
                <a:cs typeface="GE SS TV Bold" pitchFamily="18" charset="-78"/>
              </a:rPr>
              <a:t>ووفقا </a:t>
            </a:r>
            <a:r>
              <a:rPr lang="ar-EG" sz="3000" b="1" dirty="0">
                <a:solidFill>
                  <a:schemeClr val="tx1"/>
                </a:solidFill>
                <a:latin typeface="GE SS TV Bold" pitchFamily="18" charset="-78"/>
                <a:ea typeface="GE SS TV Bold" pitchFamily="18" charset="-78"/>
                <a:cs typeface="GE SS TV Bold" pitchFamily="18" charset="-78"/>
              </a:rPr>
              <a:t>لهذا المدخل فإن الانتماء التنظيمي يمكن وصفه من خلال ثلاثة عناصر </a:t>
            </a:r>
            <a:endParaRPr lang="ar-TN" sz="3000" b="1" dirty="0">
              <a:solidFill>
                <a:schemeClr val="tx1"/>
              </a:solidFill>
              <a:latin typeface="GE SS TV Bold" pitchFamily="18" charset="-78"/>
              <a:ea typeface="GE SS TV Bold" pitchFamily="18" charset="-78"/>
              <a:cs typeface="GE SS TV Bold" pitchFamily="18" charset="-78"/>
            </a:endParaRPr>
          </a:p>
        </p:txBody>
      </p:sp>
      <p:graphicFrame>
        <p:nvGraphicFramePr>
          <p:cNvPr id="8" name="Diagram 7"/>
          <p:cNvGraphicFramePr/>
          <p:nvPr>
            <p:extLst>
              <p:ext uri="{D42A27DB-BD31-4B8C-83A1-F6EECF244321}">
                <p14:modId xmlns:p14="http://schemas.microsoft.com/office/powerpoint/2010/main" xmlns="" val="3039857933"/>
              </p:ext>
            </p:extLst>
          </p:nvPr>
        </p:nvGraphicFramePr>
        <p:xfrm>
          <a:off x="381000" y="3048000"/>
          <a:ext cx="80772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8"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33039952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9"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105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مستطيل مستدير الزوايا 6"/>
          <p:cNvSpPr/>
          <p:nvPr/>
        </p:nvSpPr>
        <p:spPr bwMode="auto">
          <a:xfrm>
            <a:off x="167927" y="2667000"/>
            <a:ext cx="8820150" cy="12192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1"/>
          <a:lstStyle/>
          <a:p>
            <a:pPr algn="ctr" rtl="1">
              <a:defRPr/>
            </a:pPr>
            <a:r>
              <a:rPr lang="ar-EG" sz="2800" b="1" dirty="0">
                <a:solidFill>
                  <a:schemeClr val="tx1"/>
                </a:solidFill>
                <a:latin typeface="GE SS TV Bold" pitchFamily="18" charset="-78"/>
                <a:ea typeface="GE SS TV Bold" pitchFamily="18" charset="-78"/>
                <a:cs typeface="GE SS TV Bold" pitchFamily="18" charset="-78"/>
              </a:rPr>
              <a:t>تعريف </a:t>
            </a:r>
            <a:r>
              <a:rPr lang="ar-EG" sz="2800" b="1" dirty="0" smtClean="0">
                <a:solidFill>
                  <a:schemeClr val="tx1"/>
                </a:solidFill>
                <a:latin typeface="GE SS TV Bold" pitchFamily="18" charset="-78"/>
                <a:ea typeface="GE SS TV Bold" pitchFamily="18" charset="-78"/>
                <a:cs typeface="GE SS TV Bold" pitchFamily="18" charset="-78"/>
              </a:rPr>
              <a:t>(</a:t>
            </a:r>
            <a:r>
              <a:rPr lang="en-GB" sz="2800" b="1" dirty="0" smtClean="0">
                <a:solidFill>
                  <a:schemeClr val="tx1"/>
                </a:solidFill>
                <a:latin typeface="GE SS TV Bold" pitchFamily="18" charset="-78"/>
                <a:ea typeface="GE SS TV Bold" pitchFamily="18" charset="-78"/>
                <a:cs typeface="GE SS TV Bold" pitchFamily="18" charset="-78"/>
              </a:rPr>
              <a:t> (Porter </a:t>
            </a:r>
            <a:r>
              <a:rPr lang="en-GB" sz="2800" b="1" dirty="0">
                <a:solidFill>
                  <a:schemeClr val="tx1"/>
                </a:solidFill>
                <a:latin typeface="GE SS TV Bold" pitchFamily="18" charset="-78"/>
                <a:ea typeface="GE SS TV Bold" pitchFamily="18" charset="-78"/>
                <a:cs typeface="GE SS TV Bold" pitchFamily="18" charset="-78"/>
              </a:rPr>
              <a:t>et al </a:t>
            </a:r>
            <a:r>
              <a:rPr lang="ar-EG" sz="2800" b="1" dirty="0" smtClean="0">
                <a:solidFill>
                  <a:schemeClr val="tx1"/>
                </a:solidFill>
                <a:latin typeface="GE SS TV Bold" pitchFamily="18" charset="-78"/>
                <a:ea typeface="GE SS TV Bold" pitchFamily="18" charset="-78"/>
                <a:cs typeface="GE SS TV Bold" pitchFamily="18" charset="-78"/>
              </a:rPr>
              <a:t>الانتماء </a:t>
            </a:r>
            <a:r>
              <a:rPr lang="ar-EG" sz="2800" b="1" dirty="0">
                <a:solidFill>
                  <a:schemeClr val="tx1"/>
                </a:solidFill>
                <a:latin typeface="GE SS TV Bold" pitchFamily="18" charset="-78"/>
                <a:ea typeface="GE SS TV Bold" pitchFamily="18" charset="-78"/>
                <a:cs typeface="GE SS TV Bold" pitchFamily="18" charset="-78"/>
              </a:rPr>
              <a:t>التنظيمي عبارة عن القوة النسبية لمدى اندماج الفرد في منظمة معينه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Home 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Beginning 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54404269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مستدير الزوايا 8"/>
          <p:cNvSpPr/>
          <p:nvPr/>
        </p:nvSpPr>
        <p:spPr bwMode="auto">
          <a:xfrm>
            <a:off x="5029200" y="304800"/>
            <a:ext cx="3898987" cy="785019"/>
          </a:xfrm>
          <a:prstGeom prst="roundRect">
            <a:avLst/>
          </a:prstGeom>
          <a:solidFill>
            <a:srgbClr val="FF9801"/>
          </a:soli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auto">
              <a:spcBef>
                <a:spcPct val="50000"/>
              </a:spcBef>
              <a:spcAft>
                <a:spcPts val="0"/>
              </a:spcAft>
              <a:defRPr/>
            </a:pPr>
            <a:r>
              <a:rPr lang="ar-EG" sz="4000" b="1" dirty="0">
                <a:solidFill>
                  <a:schemeClr val="bg1"/>
                </a:solidFill>
                <a:latin typeface="GE SS TV Bold" pitchFamily="18" charset="-78"/>
                <a:ea typeface="GE SS TV Bold" pitchFamily="18" charset="-78"/>
                <a:cs typeface="GE SS TV Bold" pitchFamily="18" charset="-78"/>
              </a:rPr>
              <a:t>المدخل المشترك </a:t>
            </a:r>
          </a:p>
        </p:txBody>
      </p:sp>
      <p:sp>
        <p:nvSpPr>
          <p:cNvPr id="6" name="مستطيل مستدير الزوايا 6"/>
          <p:cNvSpPr/>
          <p:nvPr/>
        </p:nvSpPr>
        <p:spPr bwMode="auto">
          <a:xfrm>
            <a:off x="152400" y="1371600"/>
            <a:ext cx="8820150" cy="20574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يرى إبصار المدخل المشترك أن كلاً من مدخل التبادل والمدخل النفسي لا يصلح بمفردة لتفسير الانتماء التنظيمي وبالتالي قام </a:t>
            </a:r>
            <a:r>
              <a:rPr lang="en-GB" sz="3000" b="1" dirty="0">
                <a:solidFill>
                  <a:schemeClr val="tx1"/>
                </a:solidFill>
                <a:latin typeface="GE SS TV Bold" pitchFamily="18" charset="-78"/>
                <a:ea typeface="GE SS TV Bold" pitchFamily="18" charset="-78"/>
                <a:cs typeface="GE SS TV Bold" pitchFamily="18" charset="-78"/>
              </a:rPr>
              <a:t>Allen and Meyer </a:t>
            </a:r>
            <a:r>
              <a:rPr lang="ar-EG" sz="3000" b="1" dirty="0">
                <a:solidFill>
                  <a:schemeClr val="tx1"/>
                </a:solidFill>
                <a:latin typeface="GE SS TV Bold" pitchFamily="18" charset="-78"/>
                <a:ea typeface="GE SS TV Bold" pitchFamily="18" charset="-78"/>
                <a:cs typeface="GE SS TV Bold" pitchFamily="18" charset="-78"/>
              </a:rPr>
              <a:t>سنة 1984 بتقديم المدخل المشترك ووفقا لهذا المدخل فإن الانتماء التنظيمي يعتبر ذا بعدين رئيسيين هماً</a:t>
            </a:r>
            <a:endParaRPr lang="ar-TN" sz="3000" b="1" dirty="0">
              <a:solidFill>
                <a:schemeClr val="tx1"/>
              </a:solidFill>
              <a:latin typeface="GE SS TV Bold" pitchFamily="18" charset="-78"/>
              <a:ea typeface="GE SS TV Bold" pitchFamily="18" charset="-78"/>
              <a:cs typeface="GE SS TV Bold" pitchFamily="18" charset="-78"/>
            </a:endParaRPr>
          </a:p>
        </p:txBody>
      </p:sp>
      <p:graphicFrame>
        <p:nvGraphicFramePr>
          <p:cNvPr id="8" name="Diagram 7"/>
          <p:cNvGraphicFramePr/>
          <p:nvPr>
            <p:extLst>
              <p:ext uri="{D42A27DB-BD31-4B8C-83A1-F6EECF244321}">
                <p14:modId xmlns:p14="http://schemas.microsoft.com/office/powerpoint/2010/main" xmlns="" val="2357494493"/>
              </p:ext>
            </p:extLst>
          </p:nvPr>
        </p:nvGraphicFramePr>
        <p:xfrm>
          <a:off x="381000" y="3124200"/>
          <a:ext cx="80772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Home 8">
            <a:hlinkClick r:id="rId8"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Beginning 9">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26018274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9"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مستدير الزوايا 8"/>
          <p:cNvSpPr/>
          <p:nvPr/>
        </p:nvSpPr>
        <p:spPr bwMode="auto">
          <a:xfrm>
            <a:off x="5029200" y="1424781"/>
            <a:ext cx="3898987" cy="785019"/>
          </a:xfrm>
          <a:prstGeom prst="roundRect">
            <a:avLst/>
          </a:prstGeom>
          <a:solidFill>
            <a:srgbClr val="9999FF"/>
          </a:soli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r" rtl="1" fontAlgn="auto">
              <a:spcBef>
                <a:spcPct val="50000"/>
              </a:spcBef>
              <a:spcAft>
                <a:spcPts val="0"/>
              </a:spcAft>
              <a:defRPr/>
            </a:pPr>
            <a:r>
              <a:rPr lang="ar-EG" sz="4000" b="1" dirty="0">
                <a:solidFill>
                  <a:schemeClr val="bg1"/>
                </a:solidFill>
                <a:latin typeface="GE SS TV Bold" pitchFamily="18" charset="-78"/>
                <a:ea typeface="GE SS TV Bold" pitchFamily="18" charset="-78"/>
                <a:cs typeface="GE SS TV Bold" pitchFamily="18" charset="-78"/>
              </a:rPr>
              <a:t>مفهوم الرضا الوظيفي </a:t>
            </a:r>
          </a:p>
        </p:txBody>
      </p:sp>
      <p:sp>
        <p:nvSpPr>
          <p:cNvPr id="6" name="مستطيل مستدير الزوايا 6"/>
          <p:cNvSpPr/>
          <p:nvPr/>
        </p:nvSpPr>
        <p:spPr bwMode="auto">
          <a:xfrm>
            <a:off x="215900" y="3886200"/>
            <a:ext cx="8820150" cy="2479676"/>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حصيلة لمجموعة العوامل ذات الصلة والعمل الوظيفي والتي تقاس أساساً بقبول الفرد ذلك العمل بارتياح ورضا نفس وفاعلية بالإنتاج نتيجة للشعور الوجداني الذي يمكن للفرد من القيام بعمله دون ملل أو ضيق</a:t>
            </a:r>
            <a:endParaRPr lang="ar-TN" sz="3200" b="1" dirty="0">
              <a:solidFill>
                <a:schemeClr val="bg1"/>
              </a:solidFill>
              <a:latin typeface="GE SS TV Bold" pitchFamily="18" charset="-78"/>
              <a:ea typeface="GE SS TV Bold" pitchFamily="18" charset="-78"/>
              <a:cs typeface="GE SS TV Bold" pitchFamily="18" charset="-78"/>
            </a:endParaRPr>
          </a:p>
        </p:txBody>
      </p:sp>
      <p:pic>
        <p:nvPicPr>
          <p:cNvPr id="2050" name="Picture 2" descr="F:\دينى\work\صور\15585_thumb.png.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6944" y="328474"/>
            <a:ext cx="4542790" cy="31120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5"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421086105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6"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1300"/>
                            </p:stCondLst>
                            <p:childTnLst>
                              <p:par>
                                <p:cTn id="12" presetID="31"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fltVal val="0"/>
                                          </p:val>
                                        </p:tav>
                                        <p:tav tm="100000">
                                          <p:val>
                                            <p:strVal val="#ppt_w"/>
                                          </p:val>
                                        </p:tav>
                                      </p:tavLst>
                                    </p:anim>
                                    <p:anim calcmode="lin" valueType="num">
                                      <p:cBhvr>
                                        <p:cTn id="15" dur="1000" fill="hold"/>
                                        <p:tgtEl>
                                          <p:spTgt spid="2050"/>
                                        </p:tgtEl>
                                        <p:attrNameLst>
                                          <p:attrName>ppt_h</p:attrName>
                                        </p:attrNameLst>
                                      </p:cBhvr>
                                      <p:tavLst>
                                        <p:tav tm="0">
                                          <p:val>
                                            <p:fltVal val="0"/>
                                          </p:val>
                                        </p:tav>
                                        <p:tav tm="100000">
                                          <p:val>
                                            <p:strVal val="#ppt_h"/>
                                          </p:val>
                                        </p:tav>
                                      </p:tavLst>
                                    </p:anim>
                                    <p:anim calcmode="lin" valueType="num">
                                      <p:cBhvr>
                                        <p:cTn id="16" dur="1000" fill="hold"/>
                                        <p:tgtEl>
                                          <p:spTgt spid="2050"/>
                                        </p:tgtEl>
                                        <p:attrNameLst>
                                          <p:attrName>style.rotation</p:attrName>
                                        </p:attrNameLst>
                                      </p:cBhvr>
                                      <p:tavLst>
                                        <p:tav tm="0">
                                          <p:val>
                                            <p:fltVal val="90"/>
                                          </p:val>
                                        </p:tav>
                                        <p:tav tm="100000">
                                          <p:val>
                                            <p:fltVal val="0"/>
                                          </p:val>
                                        </p:tav>
                                      </p:tavLst>
                                    </p:anim>
                                    <p:animEffect transition="in" filter="fade">
                                      <p:cBhvr>
                                        <p:cTn id="17" dur="1000"/>
                                        <p:tgtEl>
                                          <p:spTgt spid="2050"/>
                                        </p:tgtEl>
                                      </p:cBhvr>
                                    </p:animEffect>
                                  </p:childTnLst>
                                </p:cTn>
                              </p:par>
                            </p:childTnLst>
                          </p:cTn>
                        </p:par>
                        <p:par>
                          <p:cTn id="18" fill="hold">
                            <p:stCondLst>
                              <p:cond delay="23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دينى\work\Customers\ناهد الحنبلى\الولاء الوظيفى\lines-abstract-lines-green-orange-yellow-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alpha val="20000"/>
                  <a:lumMod val="19000"/>
                  <a:lumOff val="81000"/>
                </a:srgbClr>
              </a:gs>
              <a:gs pos="50000">
                <a:srgbClr val="FF9801"/>
              </a:gs>
              <a:gs pos="100000">
                <a:srgbClr val="FFCC00"/>
              </a:gs>
            </a:gsLst>
            <a:lin ang="8100000" scaled="1"/>
          </a:gradFill>
          <a:ln w="38100">
            <a:solidFill>
              <a:srgbClr val="FFC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a:endParaRPr lang="en-US" b="1" dirty="0" smtClean="0">
              <a:solidFill>
                <a:schemeClr val="bg1"/>
              </a:solidFill>
            </a:endParaRPr>
          </a:p>
          <a:p>
            <a:pPr marL="0" indent="0" algn="ctr">
              <a:buNone/>
            </a:pPr>
            <a:r>
              <a:rPr lang="ar-EG" altLang="en-US" sz="5000" b="1" dirty="0">
                <a:solidFill>
                  <a:schemeClr val="bg1"/>
                </a:solidFill>
              </a:rPr>
              <a:t>سلوك الولاء التنظيمى </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76011968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152400" y="1143000"/>
            <a:ext cx="8001000" cy="9906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إن مصطلح الولاء لايقتصر على شريحة معينة من البشر إلا أنه يمكن أن يكون أكثر استخداماً في حالة المستويات الوظيفية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2" name="Oval 1"/>
          <p:cNvSpPr/>
          <p:nvPr/>
        </p:nvSpPr>
        <p:spPr>
          <a:xfrm>
            <a:off x="8229600" y="1143000"/>
            <a:ext cx="838200" cy="9144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1</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8" name="مستطيل مستدير الزوايا 6"/>
          <p:cNvSpPr/>
          <p:nvPr/>
        </p:nvSpPr>
        <p:spPr bwMode="auto">
          <a:xfrm>
            <a:off x="152400" y="2743200"/>
            <a:ext cx="8001000" cy="9906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وفي الحقيقة إن مصطلح الولاء يعني في مجال آخر نوع من الإخلاص والوفاء المطلق لولي الأمر مهما كان نوعه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229600" y="2743200"/>
            <a:ext cx="838200" cy="9144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2</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152400" y="4267200"/>
            <a:ext cx="8001000" cy="16002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إن تغليب سلطة القرابة والصداقة والمحسوبية في إختيار العاملين دون الأعتماد على أسس الكفاءة كمعيار للإختيار سيؤدي الى تقهقر العمل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229600" y="4648200"/>
            <a:ext cx="838200" cy="9144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3</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2" name="Action Button: End 11">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Home 12">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Beginning 13">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36002131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152400" y="1143000"/>
            <a:ext cx="8001000" cy="9906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800" b="1" dirty="0">
                <a:solidFill>
                  <a:schemeClr val="tx1"/>
                </a:solidFill>
                <a:latin typeface="GE SS TV Bold" pitchFamily="18" charset="-78"/>
                <a:ea typeface="GE SS TV Bold" pitchFamily="18" charset="-78"/>
                <a:cs typeface="GE SS TV Bold" pitchFamily="18" charset="-78"/>
              </a:rPr>
              <a:t>إن الكفاءة ليست شيئاً من السهل الحصول عليه ، فهي مزيج سحري من التعب والجهد والخبرة وزمن طويل من المعايشة مع الأحداث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2" name="Oval 1"/>
          <p:cNvSpPr/>
          <p:nvPr/>
        </p:nvSpPr>
        <p:spPr>
          <a:xfrm>
            <a:off x="8229600" y="1143000"/>
            <a:ext cx="838200" cy="9144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4</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8" name="مستطيل مستدير الزوايا 6"/>
          <p:cNvSpPr/>
          <p:nvPr/>
        </p:nvSpPr>
        <p:spPr bwMode="auto">
          <a:xfrm>
            <a:off x="152400" y="2743200"/>
            <a:ext cx="8001000" cy="9906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إن الولاء الوظيفي الحقيقي في المؤسسات كان ثمرة جهود مضنية دأبت عليها الإدارات المختلفة لتحقيقه في سلوك العاملين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229600" y="2743200"/>
            <a:ext cx="838200" cy="9144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5</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152400" y="4267200"/>
            <a:ext cx="8001000" cy="16002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700" b="1" dirty="0">
                <a:solidFill>
                  <a:schemeClr val="tx1"/>
                </a:solidFill>
                <a:latin typeface="GE SS TV Bold" pitchFamily="18" charset="-78"/>
                <a:ea typeface="GE SS TV Bold" pitchFamily="18" charset="-78"/>
                <a:cs typeface="GE SS TV Bold" pitchFamily="18" charset="-78"/>
              </a:rPr>
              <a:t>إن الولاء الحقيقي الذي يتحقق في العاملين على نطاق كل المستويات الإدارية أو القيادية في المنظمة ينتج عنه حصول المنظمة على ملاكات وظيفية قادرة على الأستمرار بالعمل وتنميته وتطويره </a:t>
            </a:r>
            <a:endParaRPr lang="ar-TN" sz="27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229600" y="4648200"/>
            <a:ext cx="838200" cy="9144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6</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2" name="Action Button: End 11">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Home 12">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Beginning 13">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30195687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152400" y="1143000"/>
            <a:ext cx="8001000" cy="9906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800" b="1" dirty="0">
                <a:solidFill>
                  <a:schemeClr val="tx1"/>
                </a:solidFill>
                <a:latin typeface="GE SS TV Bold" pitchFamily="18" charset="-78"/>
                <a:ea typeface="GE SS TV Bold" pitchFamily="18" charset="-78"/>
                <a:cs typeface="GE SS TV Bold" pitchFamily="18" charset="-78"/>
              </a:rPr>
              <a:t>إن هذا الولاء الذي يصل الى هذه الدرجة من الرقي لا يمكن للمنظمة أن تحققه بسهولة فهو قد نتج بسبب جهود جبارة وذكاء إداري متميز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2" name="Oval 1"/>
          <p:cNvSpPr/>
          <p:nvPr/>
        </p:nvSpPr>
        <p:spPr>
          <a:xfrm>
            <a:off x="8229600" y="1143000"/>
            <a:ext cx="838200" cy="9144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7</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8" name="مستطيل مستدير الزوايا 6"/>
          <p:cNvSpPr/>
          <p:nvPr/>
        </p:nvSpPr>
        <p:spPr bwMode="auto">
          <a:xfrm>
            <a:off x="152400" y="2743200"/>
            <a:ext cx="8001000" cy="9906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إن بناء وتأسيس المنظمة على أساس الولاء قبل الكفاءة لا يمكن أن يكون ذا مغزى خصوصاً في عالم أقتصادي متقلب ومنافس</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229600" y="2743200"/>
            <a:ext cx="838200" cy="9144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8</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152400" y="4572000"/>
            <a:ext cx="8001000" cy="10668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700" b="1" dirty="0">
                <a:solidFill>
                  <a:schemeClr val="tx1"/>
                </a:solidFill>
                <a:latin typeface="GE SS TV Bold" pitchFamily="18" charset="-78"/>
                <a:ea typeface="GE SS TV Bold" pitchFamily="18" charset="-78"/>
                <a:cs typeface="GE SS TV Bold" pitchFamily="18" charset="-78"/>
              </a:rPr>
              <a:t>إن أصحاب العقول الإدارية النيرة قادرين على أن يصنعوا الولاء في نفس كل العاملين معهم </a:t>
            </a:r>
            <a:endParaRPr lang="ar-TN" sz="27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229600" y="4648200"/>
            <a:ext cx="838200" cy="9144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9</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2" name="Action Button: End 11">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Home 12">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Beginning 13">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52820491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دينى\work\Customers\ناهد الحنبلى\الولاء الوظيفى\lines-abstract-lines-green-orange-yellow-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alpha val="20000"/>
                  <a:lumMod val="19000"/>
                  <a:lumOff val="81000"/>
                </a:srgbClr>
              </a:gs>
              <a:gs pos="50000">
                <a:srgbClr val="FF9801"/>
              </a:gs>
              <a:gs pos="100000">
                <a:srgbClr val="FFCC00"/>
              </a:gs>
            </a:gsLst>
            <a:lin ang="8100000" scaled="1"/>
          </a:gradFill>
          <a:ln w="38100">
            <a:solidFill>
              <a:srgbClr val="FFC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a:endParaRPr lang="en-US" sz="2000" b="1" dirty="0" smtClean="0">
              <a:solidFill>
                <a:schemeClr val="bg1"/>
              </a:solidFill>
            </a:endParaRPr>
          </a:p>
          <a:p>
            <a:pPr marL="0" indent="0" algn="ctr">
              <a:buNone/>
            </a:pPr>
            <a:r>
              <a:rPr lang="ar-EG" altLang="en-US" sz="5000" b="1" dirty="0">
                <a:solidFill>
                  <a:schemeClr val="bg1"/>
                </a:solidFill>
              </a:rPr>
              <a:t>كيف تصنع المنظمة الولاء في أنفس العاملين ؟</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06738768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152400" y="609600"/>
            <a:ext cx="8763000" cy="56388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100" b="1" dirty="0">
                <a:solidFill>
                  <a:schemeClr val="tx1"/>
                </a:solidFill>
                <a:latin typeface="GE SS TV Bold" pitchFamily="18" charset="-78"/>
                <a:ea typeface="GE SS TV Bold" pitchFamily="18" charset="-78"/>
                <a:cs typeface="GE SS TV Bold" pitchFamily="18" charset="-78"/>
              </a:rPr>
              <a:t>ليس بصعب على أية منظمة الأهتمام بعامليها وتلبية رغباتهم بما يعزز قدرتهم الوظيفية ، وهذه الرغبات لا تتعدى المعقول مما تتطلبه سبل الأحترام والتقدير في العمل إضافة الى متطلبات الحياة المعيشية والميل نحو تحقيق معيشة الرفاه أو حتى مستوى الكفاف المعقول لعائلة العامل أو الموظف ، إضافة الى إفساح المجال للعاملين لتطوير قابلياتهم ومكاسبهم الثقافية من خلال الدعم التدريبي والتعليم المستمر ، فما دامت المنظمة تحقق أرباحاً عالية ومادام العاملون يقدمون كل قدراتهم العقلية والبدنية بما يخدم نجاح وتحقيق أهداف منظمتهم فلم لا يحصلون على التحفيز المناسب وبما يقوي من عود ولائهم لمنظمتهم ، ويؤكد ديمومة وأستمرارية نجاح المنظمة في عملها وإنتاجها ؟</a:t>
            </a:r>
            <a:endParaRPr lang="ar-TN" sz="3100" b="1" dirty="0">
              <a:solidFill>
                <a:schemeClr val="tx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Home 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Beginning 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57994925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دينى\work\Customers\ناهد الحنبلى\الولاء الوظيفى\lines-abstract-lines-green-orange-yellow-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alpha val="20000"/>
                  <a:lumMod val="19000"/>
                  <a:lumOff val="81000"/>
                </a:srgbClr>
              </a:gs>
              <a:gs pos="50000">
                <a:srgbClr val="FF9801"/>
              </a:gs>
              <a:gs pos="100000">
                <a:srgbClr val="FFCC00"/>
              </a:gs>
            </a:gsLst>
            <a:lin ang="8100000" scaled="1"/>
          </a:gradFill>
          <a:ln w="38100">
            <a:solidFill>
              <a:srgbClr val="FFC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fontScale="925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a:buNone/>
            </a:pPr>
            <a:r>
              <a:rPr lang="ar-EG" altLang="en-US" sz="5000" b="1" dirty="0" smtClean="0">
                <a:solidFill>
                  <a:schemeClr val="bg1"/>
                </a:solidFill>
              </a:rPr>
              <a:t>ومن </a:t>
            </a:r>
            <a:r>
              <a:rPr lang="ar-EG" altLang="en-US" sz="5000" b="1" dirty="0">
                <a:solidFill>
                  <a:schemeClr val="bg1"/>
                </a:solidFill>
              </a:rPr>
              <a:t>أهم المجالات التي يمكن للمنظمة أستثمارها في طاقاتها البشرية لتعزيز حالة الولاء هي </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52715756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381000" y="1828800"/>
            <a:ext cx="8001000" cy="32766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800" b="1" dirty="0">
                <a:solidFill>
                  <a:schemeClr val="tx1"/>
                </a:solidFill>
                <a:latin typeface="GE SS TV Bold" pitchFamily="18" charset="-78"/>
                <a:ea typeface="GE SS TV Bold" pitchFamily="18" charset="-78"/>
                <a:cs typeface="GE SS TV Bold" pitchFamily="18" charset="-78"/>
              </a:rPr>
              <a:t>تعزيز التعويضات غير المباشرة وهي التي يقصد بها كل ما تقدمه المنظمة للعاملين معها عدا التعويض المباشر ( الراتب ) ، وهي عبارة عن عدد من الخدمات والضمانات التي تساعد الموظف في حياته الوظيفية والمعيشية وتحقق له نوع من الراحة والأطمئنان على مستقبل عمله مع هذه المنظمة ، حيث سيشعر الموظف أن منظمته تسعى الى إرضاءه لأنه جزء مهم من بناءها وليس مجرد عدد معين فيها</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Home 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Beginning 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38618281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xEl>
                                              <p:pRg st="0" end="0"/>
                                            </p:txEl>
                                          </p:spTgt>
                                        </p:tgtEl>
                                        <p:attrNameLst>
                                          <p:attrName>ppt_x</p:attrName>
                                          <p:attrName>ppt_y</p:attrName>
                                        </p:attrNameLst>
                                      </p:cBhvr>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6"/>
          <p:cNvSpPr/>
          <p:nvPr/>
        </p:nvSpPr>
        <p:spPr bwMode="auto">
          <a:xfrm>
            <a:off x="2286000" y="228600"/>
            <a:ext cx="4495800" cy="7620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800" b="1" dirty="0">
                <a:solidFill>
                  <a:schemeClr val="tx1"/>
                </a:solidFill>
                <a:latin typeface="GE SS TV Bold" pitchFamily="18" charset="-78"/>
                <a:ea typeface="GE SS TV Bold" pitchFamily="18" charset="-78"/>
                <a:cs typeface="GE SS TV Bold" pitchFamily="18" charset="-78"/>
              </a:rPr>
              <a:t>ومن أهم هذه التعويضات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8" name="مستطيل مستدير الزوايا 6"/>
          <p:cNvSpPr/>
          <p:nvPr/>
        </p:nvSpPr>
        <p:spPr bwMode="auto">
          <a:xfrm>
            <a:off x="228600" y="121920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الراتب التقاعدي</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12192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1</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238125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800" b="1" dirty="0">
                <a:solidFill>
                  <a:schemeClr val="tx1"/>
                </a:solidFill>
                <a:latin typeface="GE SS TV Bold" pitchFamily="18" charset="-78"/>
                <a:ea typeface="GE SS TV Bold" pitchFamily="18" charset="-78"/>
                <a:cs typeface="GE SS TV Bold" pitchFamily="18" charset="-78"/>
              </a:rPr>
              <a:t>برامج التأمين الصحي والأجتماعي والـتأمين ضد الحوادث وغيرها</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238125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2</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228600" y="350520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مكافئات المقترحات البناءة وخاصة عند تحسن الأداء والأنتاج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35052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3</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6" name="مستطيل مستدير الزوايا 6"/>
          <p:cNvSpPr/>
          <p:nvPr/>
        </p:nvSpPr>
        <p:spPr bwMode="auto">
          <a:xfrm>
            <a:off x="228600" y="459105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برامج الخدمات الأجتماعية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7" name="Oval 16"/>
          <p:cNvSpPr/>
          <p:nvPr/>
        </p:nvSpPr>
        <p:spPr>
          <a:xfrm>
            <a:off x="8305800" y="459105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4</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8" name="مستطيل مستدير الزوايا 6"/>
          <p:cNvSpPr/>
          <p:nvPr/>
        </p:nvSpPr>
        <p:spPr bwMode="auto">
          <a:xfrm>
            <a:off x="228600" y="565785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مشاريع الإسكان للموظفين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9" name="Oval 18"/>
          <p:cNvSpPr/>
          <p:nvPr/>
        </p:nvSpPr>
        <p:spPr>
          <a:xfrm>
            <a:off x="8305800" y="565785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5</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20" name="Action Button: End 19">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Action Button: Home 20">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Beginning 21">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71029960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28600" y="68580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برامج توفير الأجهزة المنزلية المدعومة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6858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6</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184785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برامج التسليف بدون فوائد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184785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7</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228600" y="297180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خدمات المواصلات للمنظمة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29718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8</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6" name="مستطيل مستدير الزوايا 6"/>
          <p:cNvSpPr/>
          <p:nvPr/>
        </p:nvSpPr>
        <p:spPr bwMode="auto">
          <a:xfrm>
            <a:off x="228600" y="3962400"/>
            <a:ext cx="8001000" cy="10668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برامج توفير دعم التعليم لأبناء العاملين وفرص تعليمية جامعية مجانية للمتفوقين منهم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7" name="Oval 16"/>
          <p:cNvSpPr/>
          <p:nvPr/>
        </p:nvSpPr>
        <p:spPr>
          <a:xfrm>
            <a:off x="8305800" y="41148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9</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8" name="مستطيل مستدير الزوايا 6"/>
          <p:cNvSpPr/>
          <p:nvPr/>
        </p:nvSpPr>
        <p:spPr bwMode="auto">
          <a:xfrm>
            <a:off x="228600" y="535305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الخدمات الصحية المتنوعة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9" name="Oval 18"/>
          <p:cNvSpPr/>
          <p:nvPr/>
        </p:nvSpPr>
        <p:spPr>
          <a:xfrm>
            <a:off x="8305800" y="535305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000" b="1" dirty="0" smtClean="0">
                <a:solidFill>
                  <a:schemeClr val="tx1"/>
                </a:solidFill>
                <a:latin typeface="GE SS TV Bold" pitchFamily="18" charset="-78"/>
                <a:ea typeface="GE SS TV Bold" pitchFamily="18" charset="-78"/>
                <a:cs typeface="GE SS TV Bold" pitchFamily="18" charset="-78"/>
              </a:rPr>
              <a:t>10</a:t>
            </a:r>
            <a:endParaRPr lang="ar-EG" sz="2000" b="1" dirty="0">
              <a:solidFill>
                <a:schemeClr val="tx1"/>
              </a:solidFill>
              <a:latin typeface="GE SS TV Bold" pitchFamily="18" charset="-78"/>
              <a:ea typeface="GE SS TV Bold" pitchFamily="18" charset="-78"/>
              <a:cs typeface="GE SS TV Bold" pitchFamily="18" charset="-78"/>
            </a:endParaRPr>
          </a:p>
        </p:txBody>
      </p:sp>
      <p:sp>
        <p:nvSpPr>
          <p:cNvPr id="20" name="Action Button: End 19">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Action Button: Home 20">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Beginning 21">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32072503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endParaRPr lang="ar-EG" sz="32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b="1" dirty="0" smtClean="0">
              <a:solidFill>
                <a:schemeClr val="bg1"/>
              </a:solidFill>
            </a:endParaRPr>
          </a:p>
          <a:p>
            <a:pPr marL="0" indent="0" algn="ctr"/>
            <a:endParaRPr lang="en-US" b="1" dirty="0" smtClean="0">
              <a:solidFill>
                <a:schemeClr val="bg1"/>
              </a:solidFill>
            </a:endParaRPr>
          </a:p>
          <a:p>
            <a:pPr marL="0" indent="0" algn="ctr">
              <a:buNone/>
            </a:pPr>
            <a:r>
              <a:rPr lang="ar-EG" altLang="en-US" sz="5000" b="1" dirty="0">
                <a:solidFill>
                  <a:schemeClr val="bg1"/>
                </a:solidFill>
              </a:rPr>
              <a:t>أهمية الرضا الوظيفي</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00068412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دينى\work\Customers\ناهد الحنبلى\الولاء الوظيفى\lines-abstract-lines-green-orange-yellow-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alpha val="20000"/>
                  <a:lumMod val="19000"/>
                  <a:lumOff val="81000"/>
                </a:srgbClr>
              </a:gs>
              <a:gs pos="50000">
                <a:srgbClr val="FF9801"/>
              </a:gs>
              <a:gs pos="100000">
                <a:srgbClr val="FFCC00"/>
              </a:gs>
            </a:gsLst>
            <a:lin ang="8100000" scaled="1"/>
          </a:gradFill>
          <a:ln w="38100">
            <a:solidFill>
              <a:srgbClr val="FFC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sz="200" b="1" dirty="0" smtClean="0">
              <a:solidFill>
                <a:schemeClr val="bg1"/>
              </a:solidFill>
            </a:endParaRPr>
          </a:p>
          <a:p>
            <a:pPr marL="0" indent="0" algn="ctr">
              <a:buNone/>
            </a:pPr>
            <a:r>
              <a:rPr lang="ar-EG" sz="3600" b="1" dirty="0" smtClean="0">
                <a:solidFill>
                  <a:schemeClr val="bg1"/>
                </a:solidFill>
              </a:rPr>
              <a:t>تسعى المنظمة بتوطيد أواصر الولاء في نفوس العاملين معها بواسطة برامج مدروسة ومخططة وذلك لأنها عندما تفقد الولاء عند العاملين فإنها ستفقد أموراً عديدة منها على سبيل المثال </a:t>
            </a:r>
            <a:endParaRPr lang="ar-EG" altLang="en-US" sz="6000" b="1" dirty="0">
              <a:solidFill>
                <a:schemeClr val="bg1"/>
              </a:solidFill>
            </a:endParaRP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92949647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28600" y="457200"/>
            <a:ext cx="8001000" cy="11430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ستفقد أموال كثيرة صرفت على التدريب والتأهيل للعاملين </a:t>
            </a:r>
            <a:r>
              <a:rPr lang="ar-EG" sz="3000" b="1" dirty="0" smtClean="0">
                <a:solidFill>
                  <a:schemeClr val="tx1"/>
                </a:solidFill>
                <a:latin typeface="GE SS TV Bold" pitchFamily="18" charset="-78"/>
                <a:ea typeface="GE SS TV Bold" pitchFamily="18" charset="-78"/>
                <a:cs typeface="GE SS TV Bold" pitchFamily="18" charset="-78"/>
              </a:rPr>
              <a:t>السابقين بكافة </a:t>
            </a:r>
            <a:r>
              <a:rPr lang="ar-EG" sz="3000" b="1" dirty="0">
                <a:solidFill>
                  <a:schemeClr val="tx1"/>
                </a:solidFill>
                <a:latin typeface="GE SS TV Bold" pitchFamily="18" charset="-78"/>
                <a:ea typeface="GE SS TV Bold" pitchFamily="18" charset="-78"/>
                <a:cs typeface="GE SS TV Bold" pitchFamily="18" charset="-78"/>
              </a:rPr>
              <a:t>مستوياتهم </a:t>
            </a:r>
          </a:p>
        </p:txBody>
      </p:sp>
      <p:sp>
        <p:nvSpPr>
          <p:cNvPr id="9" name="Oval 8"/>
          <p:cNvSpPr/>
          <p:nvPr/>
        </p:nvSpPr>
        <p:spPr>
          <a:xfrm>
            <a:off x="8305800" y="6858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1</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1943100"/>
            <a:ext cx="8001000" cy="11049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ستفقد الكفاءة التي لا يمكن تعويضها بسهولة والتي استغرقت سنين للحصول على مستواها الحالي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21336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2</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228600" y="3371850"/>
            <a:ext cx="8001000" cy="15811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سيكون خسارة في الوقت الذي استغرقته المنظمة لتدريب وتعليم عامليها وتعايشهم مع أعمالهم بشكل إندماجي مما يسبب تعلقهم فيه ومحاولاتهم تطويره وتحسين الأداء فيه لأنهم قد فهموه</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37338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3</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20" name="مستطيل مستدير الزوايا 6"/>
          <p:cNvSpPr/>
          <p:nvPr/>
        </p:nvSpPr>
        <p:spPr bwMode="auto">
          <a:xfrm>
            <a:off x="228600" y="5181600"/>
            <a:ext cx="8001000" cy="11430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سيزيد حجم الإنفاق اللازم لتعويض الكفاءات المهاجرة </a:t>
            </a:r>
            <a:endParaRPr lang="ar-EG" sz="3000" b="1" dirty="0" smtClean="0">
              <a:solidFill>
                <a:schemeClr val="tx1"/>
              </a:solidFill>
              <a:latin typeface="GE SS TV Bold" pitchFamily="18" charset="-78"/>
              <a:ea typeface="GE SS TV Bold" pitchFamily="18" charset="-78"/>
              <a:cs typeface="GE SS TV Bold" pitchFamily="18" charset="-78"/>
            </a:endParaRPr>
          </a:p>
          <a:p>
            <a:pPr algn="ctr" rtl="1">
              <a:defRPr/>
            </a:pPr>
            <a:r>
              <a:rPr lang="ar-EG" sz="3000" b="1" dirty="0" smtClean="0">
                <a:solidFill>
                  <a:schemeClr val="tx1"/>
                </a:solidFill>
                <a:latin typeface="GE SS TV Bold" pitchFamily="18" charset="-78"/>
                <a:ea typeface="GE SS TV Bold" pitchFamily="18" charset="-78"/>
                <a:cs typeface="GE SS TV Bold" pitchFamily="18" charset="-78"/>
              </a:rPr>
              <a:t>من </a:t>
            </a:r>
            <a:r>
              <a:rPr lang="ar-EG" sz="3000" b="1" dirty="0">
                <a:solidFill>
                  <a:schemeClr val="tx1"/>
                </a:solidFill>
                <a:latin typeface="GE SS TV Bold" pitchFamily="18" charset="-78"/>
                <a:ea typeface="GE SS TV Bold" pitchFamily="18" charset="-78"/>
                <a:cs typeface="GE SS TV Bold" pitchFamily="18" charset="-78"/>
              </a:rPr>
              <a:t>المنظمة </a:t>
            </a:r>
          </a:p>
        </p:txBody>
      </p:sp>
      <p:sp>
        <p:nvSpPr>
          <p:cNvPr id="21" name="Oval 20"/>
          <p:cNvSpPr/>
          <p:nvPr/>
        </p:nvSpPr>
        <p:spPr>
          <a:xfrm>
            <a:off x="8305800" y="54102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4</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1" name="Action Button: End 10">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Home 1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Beginning 1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29725769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ppt_w</p:attrName>
                                        </p:attrNameLst>
                                      </p:cBhvr>
                                      <p:tavLst>
                                        <p:tav tm="0">
                                          <p:val>
                                            <p:fltVal val="0"/>
                                          </p:val>
                                        </p:tav>
                                        <p:tav tm="100000">
                                          <p:val>
                                            <p:strVal val="#ppt_w"/>
                                          </p:val>
                                        </p:tav>
                                      </p:tavLst>
                                    </p:anim>
                                    <p:anim calcmode="lin" valueType="num">
                                      <p:cBhvr>
                                        <p:cTn id="50" dur="1000" fill="hold"/>
                                        <p:tgtEl>
                                          <p:spTgt spid="21"/>
                                        </p:tgtEl>
                                        <p:attrNameLst>
                                          <p:attrName>ppt_h</p:attrName>
                                        </p:attrNameLst>
                                      </p:cBhvr>
                                      <p:tavLst>
                                        <p:tav tm="0">
                                          <p:val>
                                            <p:fltVal val="0"/>
                                          </p:val>
                                        </p:tav>
                                        <p:tav tm="100000">
                                          <p:val>
                                            <p:strVal val="#ppt_h"/>
                                          </p:val>
                                        </p:tav>
                                      </p:tavLst>
                                    </p:anim>
                                    <p:anim calcmode="lin" valueType="num">
                                      <p:cBhvr>
                                        <p:cTn id="51" dur="1000" fill="hold"/>
                                        <p:tgtEl>
                                          <p:spTgt spid="21"/>
                                        </p:tgtEl>
                                        <p:attrNameLst>
                                          <p:attrName>style.rotation</p:attrName>
                                        </p:attrNameLst>
                                      </p:cBhvr>
                                      <p:tavLst>
                                        <p:tav tm="0">
                                          <p:val>
                                            <p:fltVal val="90"/>
                                          </p:val>
                                        </p:tav>
                                        <p:tav tm="100000">
                                          <p:val>
                                            <p:fltVal val="0"/>
                                          </p:val>
                                        </p:tav>
                                      </p:tavLst>
                                    </p:anim>
                                    <p:animEffect transition="in" filter="fade">
                                      <p:cBhvr>
                                        <p:cTn id="5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20" grpId="0" animBg="1"/>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28600" y="1676400"/>
            <a:ext cx="8001000" cy="16002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طول الوقت الذي سيحتاجه العاملون الجدد لكي  يتفهموا العمل الجديد في المنظمة وقابليتهم على التطبع بسرعة لتحقيق المستوى الذي كان يعمل فيه من سبقه </a:t>
            </a:r>
          </a:p>
        </p:txBody>
      </p:sp>
      <p:sp>
        <p:nvSpPr>
          <p:cNvPr id="9" name="Oval 8"/>
          <p:cNvSpPr/>
          <p:nvPr/>
        </p:nvSpPr>
        <p:spPr>
          <a:xfrm>
            <a:off x="8305800" y="20574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5</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4000500"/>
            <a:ext cx="8001000" cy="16383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خسارة بالعلاقات الأنسانية التي كونها الموظف الكفوء السابق مع بقية العاملين والتي من الأهمية بحيث يمكن إعتبارها عامل مهم في زيادة الإنتاج وتطويره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44196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6</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Home 9">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Action Button: Beginning 10">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09702133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28600" y="1524000"/>
            <a:ext cx="8001000" cy="197234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خسارة في بعض عناصر الميزة التنافسية التي كان يضيفها الموظف السابق الى المنظمة ومدى الفائدة التي سيضيفها الى المنظمة الجديدة إضافة الى العديد من الأفكار التطويرية للعمل من التي كان يستخدمها في المنظمة السابقة</a:t>
            </a:r>
          </a:p>
        </p:txBody>
      </p:sp>
      <p:sp>
        <p:nvSpPr>
          <p:cNvPr id="9" name="Oval 8"/>
          <p:cNvSpPr/>
          <p:nvPr/>
        </p:nvSpPr>
        <p:spPr>
          <a:xfrm>
            <a:off x="8305800" y="21336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7</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3848100"/>
            <a:ext cx="8001000" cy="20193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عدم أستقرار الخطط والبرامج التطويرية للمنظمة، حيث إن وضع خطة تطويرية معينة تحتاج الى نفس الشخص الذي صممها وواكب كل الخطوات التي تحتاجها الخطة وهي نتيجة استقرار ذهني ووظيفي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44958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8</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Action Button: Home 9">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Action Button: Beginning 10">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12326717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دينى\work\Customers\ناهد الحنبلى\الولاء الوظيفى\lines-abstract-lines-green-orange-yellow-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alpha val="20000"/>
                  <a:lumMod val="19000"/>
                  <a:lumOff val="81000"/>
                </a:srgbClr>
              </a:gs>
              <a:gs pos="50000">
                <a:srgbClr val="FF9801"/>
              </a:gs>
              <a:gs pos="100000">
                <a:srgbClr val="FFCC00"/>
              </a:gs>
            </a:gsLst>
            <a:lin ang="8100000" scaled="1"/>
          </a:gradFill>
          <a:ln w="38100">
            <a:solidFill>
              <a:srgbClr val="FFC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endParaRPr lang="en-US" sz="900" b="1" dirty="0" smtClean="0">
              <a:solidFill>
                <a:schemeClr val="bg1"/>
              </a:solidFill>
            </a:endParaRPr>
          </a:p>
          <a:p>
            <a:pPr marL="0" indent="0" algn="ctr"/>
            <a:endParaRPr lang="en-US" sz="2000" b="1" dirty="0" smtClean="0">
              <a:solidFill>
                <a:schemeClr val="bg1"/>
              </a:solidFill>
            </a:endParaRPr>
          </a:p>
          <a:p>
            <a:pPr marL="0" indent="0" algn="ctr">
              <a:spcBef>
                <a:spcPts val="0"/>
              </a:spcBef>
              <a:buNone/>
            </a:pPr>
            <a:r>
              <a:rPr lang="ar-EG" altLang="en-US" sz="5000" b="1" dirty="0">
                <a:solidFill>
                  <a:schemeClr val="bg1"/>
                </a:solidFill>
              </a:rPr>
              <a:t>ويرتبط بالولاء عدة عوامل أخرى مشجعة لتقوية </a:t>
            </a:r>
          </a:p>
          <a:p>
            <a:pPr marL="0" indent="0" algn="ctr">
              <a:spcBef>
                <a:spcPts val="0"/>
              </a:spcBef>
              <a:buNone/>
            </a:pPr>
            <a:r>
              <a:rPr lang="ar-EG" altLang="en-US" sz="5000" b="1" dirty="0">
                <a:solidFill>
                  <a:schemeClr val="bg1"/>
                </a:solidFill>
              </a:rPr>
              <a:t>أواصره منها</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12221949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28600" y="1600200"/>
            <a:ext cx="8001000" cy="11430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احتواء المنظمة على إدارات قيادية ذات مستوى ثقافي عالي وتمتلك القدرة على التأثير في الآخرين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18288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1</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352425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رقي أهداف المنظمة ، وتختلف من منظمة الى أخرى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352425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2</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228600" y="4895850"/>
            <a:ext cx="8001000" cy="742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مدى احترام وتقدير العاملين لأهداف المنظمة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5" name="Oval 14"/>
          <p:cNvSpPr/>
          <p:nvPr/>
        </p:nvSpPr>
        <p:spPr>
          <a:xfrm>
            <a:off x="8305800" y="489585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3</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0" name="Action Button: End 9">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Action Button: Home 10">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43783708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80">
                                          <p:stCondLst>
                                            <p:cond delay="0"/>
                                          </p:stCondLst>
                                        </p:cTn>
                                        <p:tgtEl>
                                          <p:spTgt spid="13"/>
                                        </p:tgtEl>
                                      </p:cBhvr>
                                    </p:animEffect>
                                    <p:anim calcmode="lin" valueType="num">
                                      <p:cBhvr>
                                        <p:cTn id="5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4" dur="26">
                                          <p:stCondLst>
                                            <p:cond delay="650"/>
                                          </p:stCondLst>
                                        </p:cTn>
                                        <p:tgtEl>
                                          <p:spTgt spid="13"/>
                                        </p:tgtEl>
                                      </p:cBhvr>
                                      <p:to x="100000" y="60000"/>
                                    </p:animScale>
                                    <p:animScale>
                                      <p:cBhvr>
                                        <p:cTn id="65" dur="166" decel="50000">
                                          <p:stCondLst>
                                            <p:cond delay="676"/>
                                          </p:stCondLst>
                                        </p:cTn>
                                        <p:tgtEl>
                                          <p:spTgt spid="13"/>
                                        </p:tgtEl>
                                      </p:cBhvr>
                                      <p:to x="100000" y="100000"/>
                                    </p:animScale>
                                    <p:animScale>
                                      <p:cBhvr>
                                        <p:cTn id="66" dur="26">
                                          <p:stCondLst>
                                            <p:cond delay="1312"/>
                                          </p:stCondLst>
                                        </p:cTn>
                                        <p:tgtEl>
                                          <p:spTgt spid="13"/>
                                        </p:tgtEl>
                                      </p:cBhvr>
                                      <p:to x="100000" y="80000"/>
                                    </p:animScale>
                                    <p:animScale>
                                      <p:cBhvr>
                                        <p:cTn id="67" dur="166" decel="50000">
                                          <p:stCondLst>
                                            <p:cond delay="1338"/>
                                          </p:stCondLst>
                                        </p:cTn>
                                        <p:tgtEl>
                                          <p:spTgt spid="13"/>
                                        </p:tgtEl>
                                      </p:cBhvr>
                                      <p:to x="100000" y="100000"/>
                                    </p:animScale>
                                    <p:animScale>
                                      <p:cBhvr>
                                        <p:cTn id="68" dur="26">
                                          <p:stCondLst>
                                            <p:cond delay="1642"/>
                                          </p:stCondLst>
                                        </p:cTn>
                                        <p:tgtEl>
                                          <p:spTgt spid="13"/>
                                        </p:tgtEl>
                                      </p:cBhvr>
                                      <p:to x="100000" y="90000"/>
                                    </p:animScale>
                                    <p:animScale>
                                      <p:cBhvr>
                                        <p:cTn id="69" dur="166" decel="50000">
                                          <p:stCondLst>
                                            <p:cond delay="1668"/>
                                          </p:stCondLst>
                                        </p:cTn>
                                        <p:tgtEl>
                                          <p:spTgt spid="13"/>
                                        </p:tgtEl>
                                      </p:cBhvr>
                                      <p:to x="100000" y="100000"/>
                                    </p:animScale>
                                    <p:animScale>
                                      <p:cBhvr>
                                        <p:cTn id="70" dur="26">
                                          <p:stCondLst>
                                            <p:cond delay="1808"/>
                                          </p:stCondLst>
                                        </p:cTn>
                                        <p:tgtEl>
                                          <p:spTgt spid="13"/>
                                        </p:tgtEl>
                                      </p:cBhvr>
                                      <p:to x="100000" y="95000"/>
                                    </p:animScale>
                                    <p:animScale>
                                      <p:cBhvr>
                                        <p:cTn id="71" dur="166" decel="50000">
                                          <p:stCondLst>
                                            <p:cond delay="1834"/>
                                          </p:stCondLst>
                                        </p:cTn>
                                        <p:tgtEl>
                                          <p:spTgt spid="13"/>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down)">
                                      <p:cBhvr>
                                        <p:cTn id="75" dur="580">
                                          <p:stCondLst>
                                            <p:cond delay="0"/>
                                          </p:stCondLst>
                                        </p:cTn>
                                        <p:tgtEl>
                                          <p:spTgt spid="14"/>
                                        </p:tgtEl>
                                      </p:cBhvr>
                                    </p:animEffect>
                                    <p:anim calcmode="lin" valueType="num">
                                      <p:cBhvr>
                                        <p:cTn id="7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1" dur="26">
                                          <p:stCondLst>
                                            <p:cond delay="650"/>
                                          </p:stCondLst>
                                        </p:cTn>
                                        <p:tgtEl>
                                          <p:spTgt spid="14"/>
                                        </p:tgtEl>
                                      </p:cBhvr>
                                      <p:to x="100000" y="60000"/>
                                    </p:animScale>
                                    <p:animScale>
                                      <p:cBhvr>
                                        <p:cTn id="82" dur="166" decel="50000">
                                          <p:stCondLst>
                                            <p:cond delay="676"/>
                                          </p:stCondLst>
                                        </p:cTn>
                                        <p:tgtEl>
                                          <p:spTgt spid="14"/>
                                        </p:tgtEl>
                                      </p:cBhvr>
                                      <p:to x="100000" y="100000"/>
                                    </p:animScale>
                                    <p:animScale>
                                      <p:cBhvr>
                                        <p:cTn id="83" dur="26">
                                          <p:stCondLst>
                                            <p:cond delay="1312"/>
                                          </p:stCondLst>
                                        </p:cTn>
                                        <p:tgtEl>
                                          <p:spTgt spid="14"/>
                                        </p:tgtEl>
                                      </p:cBhvr>
                                      <p:to x="100000" y="80000"/>
                                    </p:animScale>
                                    <p:animScale>
                                      <p:cBhvr>
                                        <p:cTn id="84" dur="166" decel="50000">
                                          <p:stCondLst>
                                            <p:cond delay="1338"/>
                                          </p:stCondLst>
                                        </p:cTn>
                                        <p:tgtEl>
                                          <p:spTgt spid="14"/>
                                        </p:tgtEl>
                                      </p:cBhvr>
                                      <p:to x="100000" y="100000"/>
                                    </p:animScale>
                                    <p:animScale>
                                      <p:cBhvr>
                                        <p:cTn id="85" dur="26">
                                          <p:stCondLst>
                                            <p:cond delay="1642"/>
                                          </p:stCondLst>
                                        </p:cTn>
                                        <p:tgtEl>
                                          <p:spTgt spid="14"/>
                                        </p:tgtEl>
                                      </p:cBhvr>
                                      <p:to x="100000" y="90000"/>
                                    </p:animScale>
                                    <p:animScale>
                                      <p:cBhvr>
                                        <p:cTn id="86" dur="166" decel="50000">
                                          <p:stCondLst>
                                            <p:cond delay="1668"/>
                                          </p:stCondLst>
                                        </p:cTn>
                                        <p:tgtEl>
                                          <p:spTgt spid="14"/>
                                        </p:tgtEl>
                                      </p:cBhvr>
                                      <p:to x="100000" y="100000"/>
                                    </p:animScale>
                                    <p:animScale>
                                      <p:cBhvr>
                                        <p:cTn id="87" dur="26">
                                          <p:stCondLst>
                                            <p:cond delay="1808"/>
                                          </p:stCondLst>
                                        </p:cTn>
                                        <p:tgtEl>
                                          <p:spTgt spid="14"/>
                                        </p:tgtEl>
                                      </p:cBhvr>
                                      <p:to x="100000" y="95000"/>
                                    </p:animScale>
                                    <p:animScale>
                                      <p:cBhvr>
                                        <p:cTn id="88" dur="166" decel="50000">
                                          <p:stCondLst>
                                            <p:cond delay="1834"/>
                                          </p:stCondLst>
                                        </p:cTn>
                                        <p:tgtEl>
                                          <p:spTgt spid="14"/>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80">
                                          <p:stCondLst>
                                            <p:cond delay="0"/>
                                          </p:stCondLst>
                                        </p:cTn>
                                        <p:tgtEl>
                                          <p:spTgt spid="15"/>
                                        </p:tgtEl>
                                      </p:cBhvr>
                                    </p:animEffect>
                                    <p:anim calcmode="lin" valueType="num">
                                      <p:cBhvr>
                                        <p:cTn id="9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8" dur="26">
                                          <p:stCondLst>
                                            <p:cond delay="650"/>
                                          </p:stCondLst>
                                        </p:cTn>
                                        <p:tgtEl>
                                          <p:spTgt spid="15"/>
                                        </p:tgtEl>
                                      </p:cBhvr>
                                      <p:to x="100000" y="60000"/>
                                    </p:animScale>
                                    <p:animScale>
                                      <p:cBhvr>
                                        <p:cTn id="99" dur="166" decel="50000">
                                          <p:stCondLst>
                                            <p:cond delay="676"/>
                                          </p:stCondLst>
                                        </p:cTn>
                                        <p:tgtEl>
                                          <p:spTgt spid="15"/>
                                        </p:tgtEl>
                                      </p:cBhvr>
                                      <p:to x="100000" y="100000"/>
                                    </p:animScale>
                                    <p:animScale>
                                      <p:cBhvr>
                                        <p:cTn id="100" dur="26">
                                          <p:stCondLst>
                                            <p:cond delay="1312"/>
                                          </p:stCondLst>
                                        </p:cTn>
                                        <p:tgtEl>
                                          <p:spTgt spid="15"/>
                                        </p:tgtEl>
                                      </p:cBhvr>
                                      <p:to x="100000" y="80000"/>
                                    </p:animScale>
                                    <p:animScale>
                                      <p:cBhvr>
                                        <p:cTn id="101" dur="166" decel="50000">
                                          <p:stCondLst>
                                            <p:cond delay="1338"/>
                                          </p:stCondLst>
                                        </p:cTn>
                                        <p:tgtEl>
                                          <p:spTgt spid="15"/>
                                        </p:tgtEl>
                                      </p:cBhvr>
                                      <p:to x="100000" y="100000"/>
                                    </p:animScale>
                                    <p:animScale>
                                      <p:cBhvr>
                                        <p:cTn id="102" dur="26">
                                          <p:stCondLst>
                                            <p:cond delay="1642"/>
                                          </p:stCondLst>
                                        </p:cTn>
                                        <p:tgtEl>
                                          <p:spTgt spid="15"/>
                                        </p:tgtEl>
                                      </p:cBhvr>
                                      <p:to x="100000" y="90000"/>
                                    </p:animScale>
                                    <p:animScale>
                                      <p:cBhvr>
                                        <p:cTn id="103" dur="166" decel="50000">
                                          <p:stCondLst>
                                            <p:cond delay="1668"/>
                                          </p:stCondLst>
                                        </p:cTn>
                                        <p:tgtEl>
                                          <p:spTgt spid="15"/>
                                        </p:tgtEl>
                                      </p:cBhvr>
                                      <p:to x="100000" y="100000"/>
                                    </p:animScale>
                                    <p:animScale>
                                      <p:cBhvr>
                                        <p:cTn id="104" dur="26">
                                          <p:stCondLst>
                                            <p:cond delay="1808"/>
                                          </p:stCondLst>
                                        </p:cTn>
                                        <p:tgtEl>
                                          <p:spTgt spid="15"/>
                                        </p:tgtEl>
                                      </p:cBhvr>
                                      <p:to x="100000" y="95000"/>
                                    </p:animScale>
                                    <p:animScale>
                                      <p:cBhvr>
                                        <p:cTn id="10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مستطيل مستدير الزوايا 6"/>
          <p:cNvSpPr/>
          <p:nvPr/>
        </p:nvSpPr>
        <p:spPr bwMode="auto">
          <a:xfrm>
            <a:off x="228600" y="1219200"/>
            <a:ext cx="8001000" cy="10668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ضعف مستوى أهداف المنظمات المنافسة بالمقارنة مع أصالة أهداف المنظمة </a:t>
            </a:r>
            <a:endParaRPr lang="ar-TN" sz="3000" b="1" dirty="0">
              <a:solidFill>
                <a:schemeClr val="tx1"/>
              </a:solidFill>
              <a:latin typeface="GE SS TV Bold" pitchFamily="18" charset="-78"/>
              <a:ea typeface="GE SS TV Bold" pitchFamily="18" charset="-78"/>
              <a:cs typeface="GE SS TV Bold" pitchFamily="18" charset="-78"/>
            </a:endParaRPr>
          </a:p>
        </p:txBody>
      </p:sp>
      <p:sp>
        <p:nvSpPr>
          <p:cNvPr id="17" name="Oval 16"/>
          <p:cNvSpPr/>
          <p:nvPr/>
        </p:nvSpPr>
        <p:spPr>
          <a:xfrm>
            <a:off x="8305800" y="13716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4</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8" name="مستطيل مستدير الزوايا 6"/>
          <p:cNvSpPr/>
          <p:nvPr/>
        </p:nvSpPr>
        <p:spPr bwMode="auto">
          <a:xfrm>
            <a:off x="228600" y="3810000"/>
            <a:ext cx="8001000" cy="112395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000" b="1" dirty="0">
                <a:solidFill>
                  <a:schemeClr val="tx1"/>
                </a:solidFill>
                <a:latin typeface="GE SS TV Bold" pitchFamily="18" charset="-78"/>
                <a:ea typeface="GE SS TV Bold" pitchFamily="18" charset="-78"/>
                <a:cs typeface="GE SS TV Bold" pitchFamily="18" charset="-78"/>
              </a:rPr>
              <a:t>العامل النفسي المرتبط بطول فترة الخدمة في المنظمة مع عدم </a:t>
            </a:r>
          </a:p>
          <a:p>
            <a:pPr algn="ctr" rtl="1">
              <a:defRPr/>
            </a:pPr>
            <a:r>
              <a:rPr lang="ar-EG" sz="3000" b="1" dirty="0">
                <a:solidFill>
                  <a:schemeClr val="tx1"/>
                </a:solidFill>
                <a:latin typeface="GE SS TV Bold" pitchFamily="18" charset="-78"/>
                <a:ea typeface="GE SS TV Bold" pitchFamily="18" charset="-78"/>
                <a:cs typeface="GE SS TV Bold" pitchFamily="18" charset="-78"/>
              </a:rPr>
              <a:t>وجود مشاكل أو إخفاقات بل  بالعكس</a:t>
            </a:r>
          </a:p>
        </p:txBody>
      </p:sp>
      <p:sp>
        <p:nvSpPr>
          <p:cNvPr id="19" name="Oval 18"/>
          <p:cNvSpPr/>
          <p:nvPr/>
        </p:nvSpPr>
        <p:spPr>
          <a:xfrm>
            <a:off x="8305800" y="401955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51646503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80">
                                          <p:stCondLst>
                                            <p:cond delay="0"/>
                                          </p:stCondLst>
                                        </p:cTn>
                                        <p:tgtEl>
                                          <p:spTgt spid="17"/>
                                        </p:tgtEl>
                                      </p:cBhvr>
                                    </p:animEffect>
                                    <p:anim calcmode="lin" valueType="num">
                                      <p:cBhvr>
                                        <p:cTn id="2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0" dur="26">
                                          <p:stCondLst>
                                            <p:cond delay="650"/>
                                          </p:stCondLst>
                                        </p:cTn>
                                        <p:tgtEl>
                                          <p:spTgt spid="17"/>
                                        </p:tgtEl>
                                      </p:cBhvr>
                                      <p:to x="100000" y="60000"/>
                                    </p:animScale>
                                    <p:animScale>
                                      <p:cBhvr>
                                        <p:cTn id="31" dur="166" decel="50000">
                                          <p:stCondLst>
                                            <p:cond delay="676"/>
                                          </p:stCondLst>
                                        </p:cTn>
                                        <p:tgtEl>
                                          <p:spTgt spid="17"/>
                                        </p:tgtEl>
                                      </p:cBhvr>
                                      <p:to x="100000" y="100000"/>
                                    </p:animScale>
                                    <p:animScale>
                                      <p:cBhvr>
                                        <p:cTn id="32" dur="26">
                                          <p:stCondLst>
                                            <p:cond delay="1312"/>
                                          </p:stCondLst>
                                        </p:cTn>
                                        <p:tgtEl>
                                          <p:spTgt spid="17"/>
                                        </p:tgtEl>
                                      </p:cBhvr>
                                      <p:to x="100000" y="80000"/>
                                    </p:animScale>
                                    <p:animScale>
                                      <p:cBhvr>
                                        <p:cTn id="33" dur="166" decel="50000">
                                          <p:stCondLst>
                                            <p:cond delay="1338"/>
                                          </p:stCondLst>
                                        </p:cTn>
                                        <p:tgtEl>
                                          <p:spTgt spid="17"/>
                                        </p:tgtEl>
                                      </p:cBhvr>
                                      <p:to x="100000" y="100000"/>
                                    </p:animScale>
                                    <p:animScale>
                                      <p:cBhvr>
                                        <p:cTn id="34" dur="26">
                                          <p:stCondLst>
                                            <p:cond delay="1642"/>
                                          </p:stCondLst>
                                        </p:cTn>
                                        <p:tgtEl>
                                          <p:spTgt spid="17"/>
                                        </p:tgtEl>
                                      </p:cBhvr>
                                      <p:to x="100000" y="90000"/>
                                    </p:animScale>
                                    <p:animScale>
                                      <p:cBhvr>
                                        <p:cTn id="35" dur="166" decel="50000">
                                          <p:stCondLst>
                                            <p:cond delay="1668"/>
                                          </p:stCondLst>
                                        </p:cTn>
                                        <p:tgtEl>
                                          <p:spTgt spid="17"/>
                                        </p:tgtEl>
                                      </p:cBhvr>
                                      <p:to x="100000" y="100000"/>
                                    </p:animScale>
                                    <p:animScale>
                                      <p:cBhvr>
                                        <p:cTn id="36" dur="26">
                                          <p:stCondLst>
                                            <p:cond delay="1808"/>
                                          </p:stCondLst>
                                        </p:cTn>
                                        <p:tgtEl>
                                          <p:spTgt spid="17"/>
                                        </p:tgtEl>
                                      </p:cBhvr>
                                      <p:to x="100000" y="95000"/>
                                    </p:animScale>
                                    <p:animScale>
                                      <p:cBhvr>
                                        <p:cTn id="37" dur="166" decel="50000">
                                          <p:stCondLst>
                                            <p:cond delay="1834"/>
                                          </p:stCondLst>
                                        </p:cTn>
                                        <p:tgtEl>
                                          <p:spTgt spid="1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80">
                                          <p:stCondLst>
                                            <p:cond delay="0"/>
                                          </p:stCondLst>
                                        </p:cTn>
                                        <p:tgtEl>
                                          <p:spTgt spid="18"/>
                                        </p:tgtEl>
                                      </p:cBhvr>
                                    </p:animEffect>
                                    <p:anim calcmode="lin" valueType="num">
                                      <p:cBhvr>
                                        <p:cTn id="4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7" dur="26">
                                          <p:stCondLst>
                                            <p:cond delay="650"/>
                                          </p:stCondLst>
                                        </p:cTn>
                                        <p:tgtEl>
                                          <p:spTgt spid="18"/>
                                        </p:tgtEl>
                                      </p:cBhvr>
                                      <p:to x="100000" y="60000"/>
                                    </p:animScale>
                                    <p:animScale>
                                      <p:cBhvr>
                                        <p:cTn id="48" dur="166" decel="50000">
                                          <p:stCondLst>
                                            <p:cond delay="676"/>
                                          </p:stCondLst>
                                        </p:cTn>
                                        <p:tgtEl>
                                          <p:spTgt spid="18"/>
                                        </p:tgtEl>
                                      </p:cBhvr>
                                      <p:to x="100000" y="100000"/>
                                    </p:animScale>
                                    <p:animScale>
                                      <p:cBhvr>
                                        <p:cTn id="49" dur="26">
                                          <p:stCondLst>
                                            <p:cond delay="1312"/>
                                          </p:stCondLst>
                                        </p:cTn>
                                        <p:tgtEl>
                                          <p:spTgt spid="18"/>
                                        </p:tgtEl>
                                      </p:cBhvr>
                                      <p:to x="100000" y="80000"/>
                                    </p:animScale>
                                    <p:animScale>
                                      <p:cBhvr>
                                        <p:cTn id="50" dur="166" decel="50000">
                                          <p:stCondLst>
                                            <p:cond delay="1338"/>
                                          </p:stCondLst>
                                        </p:cTn>
                                        <p:tgtEl>
                                          <p:spTgt spid="18"/>
                                        </p:tgtEl>
                                      </p:cBhvr>
                                      <p:to x="100000" y="100000"/>
                                    </p:animScale>
                                    <p:animScale>
                                      <p:cBhvr>
                                        <p:cTn id="51" dur="26">
                                          <p:stCondLst>
                                            <p:cond delay="1642"/>
                                          </p:stCondLst>
                                        </p:cTn>
                                        <p:tgtEl>
                                          <p:spTgt spid="18"/>
                                        </p:tgtEl>
                                      </p:cBhvr>
                                      <p:to x="100000" y="90000"/>
                                    </p:animScale>
                                    <p:animScale>
                                      <p:cBhvr>
                                        <p:cTn id="52" dur="166" decel="50000">
                                          <p:stCondLst>
                                            <p:cond delay="1668"/>
                                          </p:stCondLst>
                                        </p:cTn>
                                        <p:tgtEl>
                                          <p:spTgt spid="18"/>
                                        </p:tgtEl>
                                      </p:cBhvr>
                                      <p:to x="100000" y="100000"/>
                                    </p:animScale>
                                    <p:animScale>
                                      <p:cBhvr>
                                        <p:cTn id="53" dur="26">
                                          <p:stCondLst>
                                            <p:cond delay="1808"/>
                                          </p:stCondLst>
                                        </p:cTn>
                                        <p:tgtEl>
                                          <p:spTgt spid="18"/>
                                        </p:tgtEl>
                                      </p:cBhvr>
                                      <p:to x="100000" y="95000"/>
                                    </p:animScale>
                                    <p:animScale>
                                      <p:cBhvr>
                                        <p:cTn id="54" dur="166" decel="50000">
                                          <p:stCondLst>
                                            <p:cond delay="1834"/>
                                          </p:stCondLst>
                                        </p:cTn>
                                        <p:tgtEl>
                                          <p:spTgt spid="18"/>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80">
                                          <p:stCondLst>
                                            <p:cond delay="0"/>
                                          </p:stCondLst>
                                        </p:cTn>
                                        <p:tgtEl>
                                          <p:spTgt spid="19"/>
                                        </p:tgtEl>
                                      </p:cBhvr>
                                    </p:animEffect>
                                    <p:anim calcmode="lin" valueType="num">
                                      <p:cBhvr>
                                        <p:cTn id="5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4" dur="26">
                                          <p:stCondLst>
                                            <p:cond delay="650"/>
                                          </p:stCondLst>
                                        </p:cTn>
                                        <p:tgtEl>
                                          <p:spTgt spid="19"/>
                                        </p:tgtEl>
                                      </p:cBhvr>
                                      <p:to x="100000" y="60000"/>
                                    </p:animScale>
                                    <p:animScale>
                                      <p:cBhvr>
                                        <p:cTn id="65" dur="166" decel="50000">
                                          <p:stCondLst>
                                            <p:cond delay="676"/>
                                          </p:stCondLst>
                                        </p:cTn>
                                        <p:tgtEl>
                                          <p:spTgt spid="19"/>
                                        </p:tgtEl>
                                      </p:cBhvr>
                                      <p:to x="100000" y="100000"/>
                                    </p:animScale>
                                    <p:animScale>
                                      <p:cBhvr>
                                        <p:cTn id="66" dur="26">
                                          <p:stCondLst>
                                            <p:cond delay="1312"/>
                                          </p:stCondLst>
                                        </p:cTn>
                                        <p:tgtEl>
                                          <p:spTgt spid="19"/>
                                        </p:tgtEl>
                                      </p:cBhvr>
                                      <p:to x="100000" y="80000"/>
                                    </p:animScale>
                                    <p:animScale>
                                      <p:cBhvr>
                                        <p:cTn id="67" dur="166" decel="50000">
                                          <p:stCondLst>
                                            <p:cond delay="1338"/>
                                          </p:stCondLst>
                                        </p:cTn>
                                        <p:tgtEl>
                                          <p:spTgt spid="19"/>
                                        </p:tgtEl>
                                      </p:cBhvr>
                                      <p:to x="100000" y="100000"/>
                                    </p:animScale>
                                    <p:animScale>
                                      <p:cBhvr>
                                        <p:cTn id="68" dur="26">
                                          <p:stCondLst>
                                            <p:cond delay="1642"/>
                                          </p:stCondLst>
                                        </p:cTn>
                                        <p:tgtEl>
                                          <p:spTgt spid="19"/>
                                        </p:tgtEl>
                                      </p:cBhvr>
                                      <p:to x="100000" y="90000"/>
                                    </p:animScale>
                                    <p:animScale>
                                      <p:cBhvr>
                                        <p:cTn id="69" dur="166" decel="50000">
                                          <p:stCondLst>
                                            <p:cond delay="1668"/>
                                          </p:stCondLst>
                                        </p:cTn>
                                        <p:tgtEl>
                                          <p:spTgt spid="19"/>
                                        </p:tgtEl>
                                      </p:cBhvr>
                                      <p:to x="100000" y="100000"/>
                                    </p:animScale>
                                    <p:animScale>
                                      <p:cBhvr>
                                        <p:cTn id="70" dur="26">
                                          <p:stCondLst>
                                            <p:cond delay="1808"/>
                                          </p:stCondLst>
                                        </p:cTn>
                                        <p:tgtEl>
                                          <p:spTgt spid="19"/>
                                        </p:tgtEl>
                                      </p:cBhvr>
                                      <p:to x="100000" y="95000"/>
                                    </p:animScale>
                                    <p:animScale>
                                      <p:cBhvr>
                                        <p:cTn id="7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دينى\work\Customers\ناهد الحنبلى\الولاء الوظيفى\lines-abstract-lines-green-orange-yellow-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00B0F0">
                  <a:shade val="30000"/>
                  <a:satMod val="115000"/>
                  <a:alpha val="20000"/>
                  <a:lumMod val="19000"/>
                  <a:lumOff val="81000"/>
                </a:srgbClr>
              </a:gs>
              <a:gs pos="50000">
                <a:srgbClr val="FF9801"/>
              </a:gs>
              <a:gs pos="100000">
                <a:srgbClr val="FFCC00"/>
              </a:gs>
            </a:gsLst>
            <a:lin ang="8100000" scaled="1"/>
          </a:gradFill>
          <a:ln w="38100">
            <a:solidFill>
              <a:srgbClr val="FFC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r>
              <a:rPr lang="ar-EG" altLang="en-US" sz="5000" b="1" dirty="0" smtClean="0">
                <a:solidFill>
                  <a:schemeClr val="bg1"/>
                </a:solidFill>
              </a:rPr>
              <a:t>كما </a:t>
            </a:r>
            <a:r>
              <a:rPr lang="ar-EG" altLang="en-US" sz="5000" b="1" dirty="0">
                <a:solidFill>
                  <a:schemeClr val="bg1"/>
                </a:solidFill>
              </a:rPr>
              <a:t>يظهر ولاء العاملين للمنظمة من خلال عدة مظاهر منها </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41278607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28600" y="1600200"/>
            <a:ext cx="8001000" cy="11430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tx1"/>
                </a:solidFill>
                <a:latin typeface="GE SS TV Bold" pitchFamily="18" charset="-78"/>
                <a:ea typeface="GE SS TV Bold" pitchFamily="18" charset="-78"/>
                <a:cs typeface="GE SS TV Bold" pitchFamily="18" charset="-78"/>
              </a:rPr>
              <a:t>احترام المنظمة وإدارتها وبذل أقصى الجهود لتحقيق رضاهم والمتمثل بالسعي الحثيث لتحقيق أهداف المنظمة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18288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1</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228600" y="3505200"/>
            <a:ext cx="8001000" cy="21336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tx1"/>
                </a:solidFill>
                <a:latin typeface="GE SS TV Bold" pitchFamily="18" charset="-78"/>
                <a:ea typeface="GE SS TV Bold" pitchFamily="18" charset="-78"/>
                <a:cs typeface="GE SS TV Bold" pitchFamily="18" charset="-78"/>
              </a:rPr>
              <a:t>استعداد العاملين للتضحية بالوقت والجهد الإضافي لغرض الوقوف مع المنظمة في محنة معينة أو لتحقيق هدف تنافسي معين يعمل على رفع شأن المنظمة ويحسن من سمعتها أمام الآخرين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41910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2</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Action Button: Home 11">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Beginning 1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49201018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دينى\work\Customers\ناهد الحنبلى\الولاء الوظيفى\lines-abstract-lines-green-orange-yellow-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28600" y="1600200"/>
            <a:ext cx="8001000" cy="11430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tx1"/>
                </a:solidFill>
                <a:latin typeface="GE SS TV Bold" pitchFamily="18" charset="-78"/>
                <a:ea typeface="GE SS TV Bold" pitchFamily="18" charset="-78"/>
                <a:cs typeface="GE SS TV Bold" pitchFamily="18" charset="-78"/>
              </a:rPr>
              <a:t>رفع الكفاءة الوظيفية وتكاتف الجهود والمحافظة على أسرار العمل والدفاع عن سمعة المنظمة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18288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3</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7" name="مستطيل مستدير الزوايا 6"/>
          <p:cNvSpPr/>
          <p:nvPr/>
        </p:nvSpPr>
        <p:spPr bwMode="auto">
          <a:xfrm>
            <a:off x="228600" y="3962400"/>
            <a:ext cx="8001000" cy="1143000"/>
          </a:xfrm>
          <a:prstGeom prst="roundRect">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tx1"/>
                </a:solidFill>
                <a:latin typeface="GE SS TV Bold" pitchFamily="18" charset="-78"/>
                <a:ea typeface="GE SS TV Bold" pitchFamily="18" charset="-78"/>
                <a:cs typeface="GE SS TV Bold" pitchFamily="18" charset="-78"/>
              </a:rPr>
              <a:t>الأستعداد الدائم لتطوير الذات وبما </a:t>
            </a:r>
            <a:r>
              <a:rPr lang="ar-EG" sz="3200" b="1">
                <a:solidFill>
                  <a:schemeClr val="tx1"/>
                </a:solidFill>
                <a:latin typeface="GE SS TV Bold" pitchFamily="18" charset="-78"/>
                <a:ea typeface="GE SS TV Bold" pitchFamily="18" charset="-78"/>
                <a:cs typeface="GE SS TV Bold" pitchFamily="18" charset="-78"/>
              </a:rPr>
              <a:t>يخدم </a:t>
            </a:r>
            <a:r>
              <a:rPr lang="ar-EG" sz="3200" b="1" smtClean="0">
                <a:solidFill>
                  <a:schemeClr val="tx1"/>
                </a:solidFill>
                <a:latin typeface="GE SS TV Bold" pitchFamily="18" charset="-78"/>
                <a:ea typeface="GE SS TV Bold" pitchFamily="18" charset="-78"/>
                <a:cs typeface="GE SS TV Bold" pitchFamily="18" charset="-78"/>
              </a:rPr>
              <a:t>الطرفين</a:t>
            </a:r>
            <a:br>
              <a:rPr lang="ar-EG" sz="3200" b="1" smtClean="0">
                <a:solidFill>
                  <a:schemeClr val="tx1"/>
                </a:solidFill>
                <a:latin typeface="GE SS TV Bold" pitchFamily="18" charset="-78"/>
                <a:ea typeface="GE SS TV Bold" pitchFamily="18" charset="-78"/>
                <a:cs typeface="GE SS TV Bold" pitchFamily="18" charset="-78"/>
              </a:rPr>
            </a:br>
            <a:r>
              <a:rPr lang="ar-EG" sz="3200" b="1" smtClean="0">
                <a:solidFill>
                  <a:schemeClr val="tx1"/>
                </a:solidFill>
                <a:latin typeface="GE SS TV Bold" pitchFamily="18" charset="-78"/>
                <a:ea typeface="GE SS TV Bold" pitchFamily="18" charset="-78"/>
                <a:cs typeface="GE SS TV Bold" pitchFamily="18" charset="-78"/>
              </a:rPr>
              <a:t>المنظمة </a:t>
            </a:r>
            <a:r>
              <a:rPr lang="ar-EG" sz="3200" b="1" dirty="0">
                <a:solidFill>
                  <a:schemeClr val="tx1"/>
                </a:solidFill>
                <a:latin typeface="GE SS TV Bold" pitchFamily="18" charset="-78"/>
                <a:ea typeface="GE SS TV Bold" pitchFamily="18" charset="-78"/>
                <a:cs typeface="GE SS TV Bold" pitchFamily="18" charset="-78"/>
              </a:rPr>
              <a:t>والعاملين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4114800"/>
            <a:ext cx="685800" cy="685800"/>
          </a:xfrm>
          <a:prstGeom prst="ellipse">
            <a:avLst/>
          </a:prstGeom>
          <a:gradFill>
            <a:gsLst>
              <a:gs pos="0">
                <a:srgbClr val="92D050"/>
              </a:gs>
              <a:gs pos="50000">
                <a:schemeClr val="accent5">
                  <a:lumMod val="60000"/>
                  <a:lumOff val="40000"/>
                </a:schemeClr>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000" b="1" dirty="0" smtClean="0">
                <a:solidFill>
                  <a:schemeClr val="tx1"/>
                </a:solidFill>
                <a:latin typeface="GE SS TV Bold" pitchFamily="18" charset="-78"/>
                <a:ea typeface="GE SS TV Bold" pitchFamily="18" charset="-78"/>
                <a:cs typeface="GE SS TV Bold" pitchFamily="18" charset="-78"/>
              </a:rPr>
              <a:t>4</a:t>
            </a:r>
            <a:endParaRPr lang="ar-EG" sz="3000" b="1" dirty="0">
              <a:solidFill>
                <a:schemeClr val="tx1"/>
              </a:solidFill>
              <a:latin typeface="GE SS TV Bold" pitchFamily="18" charset="-78"/>
              <a:ea typeface="GE SS TV Bold" pitchFamily="18" charset="-78"/>
              <a:cs typeface="GE SS TV Bold" pitchFamily="18" charset="-78"/>
            </a:endParaRPr>
          </a:p>
        </p:txBody>
      </p:sp>
      <p:sp>
        <p:nvSpPr>
          <p:cNvPr id="10" name="Action Button: End 9">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Action Button: Home 10">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Beginning 1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49683964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15900" y="2514600"/>
            <a:ext cx="7937500" cy="2286001"/>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وبالتالي كثرت البحوث والدراسات في مجال علم النفس الإداري حول موضوع الرضا الوظيفي وكشفت بعض نتائج البحوث النقاب عن أن الأفراد الراضين وظيفياً يعيشون حياة أطول من الأفراد غير الراضين </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9" name="Oval 8"/>
          <p:cNvSpPr/>
          <p:nvPr/>
        </p:nvSpPr>
        <p:spPr>
          <a:xfrm>
            <a:off x="8229600" y="32004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2</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228600" y="457200"/>
            <a:ext cx="7937500" cy="17526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يعتبر الرضا الوظيفي أحد الموضوعات التي حظيت باهتمام الكثير من علماء النفس وذلك لأن معظم الأفراد يقضون جزءاً كبيراً من حياتهم في العمل </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1" name="Oval 10"/>
          <p:cNvSpPr/>
          <p:nvPr/>
        </p:nvSpPr>
        <p:spPr>
          <a:xfrm>
            <a:off x="8242300" y="9144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1</a:t>
            </a:r>
          </a:p>
        </p:txBody>
      </p:sp>
      <p:sp>
        <p:nvSpPr>
          <p:cNvPr id="7" name="مستطيل مستدير الزوايا 6"/>
          <p:cNvSpPr/>
          <p:nvPr/>
        </p:nvSpPr>
        <p:spPr bwMode="auto">
          <a:xfrm>
            <a:off x="228600" y="5105400"/>
            <a:ext cx="7937500" cy="11430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ومن المسلم به أن لرضا الأفراد أهمية كبيرة حيث يعتبر في الأغلب مقياسا لمدى فاعلية الأداء</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2" name="Oval 11"/>
          <p:cNvSpPr/>
          <p:nvPr/>
        </p:nvSpPr>
        <p:spPr>
          <a:xfrm>
            <a:off x="8242300" y="52578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3</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3" name="Action Button: End 1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53402939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7"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ضغوط العمل\image\pptbackgrounds.net uploads 3d-villain-powerpoint-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667000" y="2514600"/>
            <a:ext cx="3733800" cy="1323439"/>
          </a:xfrm>
          <a:prstGeom prst="rect">
            <a:avLst/>
          </a:prstGeom>
          <a:noFill/>
        </p:spPr>
        <p:txBody>
          <a:bodyPr wrap="square" rtlCol="1">
            <a:spAutoFit/>
          </a:bodyPr>
          <a:lstStyle/>
          <a:p>
            <a:pPr algn="ctr" rtl="1"/>
            <a:r>
              <a:rPr lang="ar-EG" sz="4000" dirty="0" smtClean="0">
                <a:solidFill>
                  <a:srgbClr val="002060"/>
                </a:solidFill>
              </a:rPr>
              <a:t>اهلا وسهلا بكم في اليوم التدريبى الثالث</a:t>
            </a:r>
            <a:endParaRPr lang="ar-EG" sz="4000" dirty="0">
              <a:solidFill>
                <a:srgbClr val="002060"/>
              </a:solidFill>
            </a:endParaRPr>
          </a:p>
        </p:txBody>
      </p:sp>
      <p:sp>
        <p:nvSpPr>
          <p:cNvPr id="4" name="Action Button: End 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Action Button: Home 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Beginning 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50821838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1600" b="1" dirty="0">
              <a:solidFill>
                <a:schemeClr val="bg1"/>
              </a:solidFill>
            </a:endParaRPr>
          </a:p>
          <a:p>
            <a:pPr marL="0" indent="0" algn="ctr">
              <a:buNone/>
            </a:pPr>
            <a:endParaRPr lang="ar-EG" altLang="en-US" sz="2000" b="1" dirty="0" smtClean="0">
              <a:solidFill>
                <a:schemeClr val="bg1"/>
              </a:solidFill>
            </a:endParaRPr>
          </a:p>
          <a:p>
            <a:pPr marL="0" indent="0" algn="ctr">
              <a:buNone/>
            </a:pPr>
            <a:r>
              <a:rPr lang="ar-EG" altLang="en-US" sz="5000" b="1" dirty="0">
                <a:solidFill>
                  <a:schemeClr val="bg1"/>
                </a:solidFill>
              </a:rPr>
              <a:t>إدارة الصراع التنظيمي</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26116266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28600" y="381000"/>
            <a:ext cx="8001000" cy="1143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tx1"/>
                </a:solidFill>
                <a:latin typeface="GE SS TV Bold" pitchFamily="18" charset="-78"/>
                <a:ea typeface="GE SS TV Bold" pitchFamily="18" charset="-78"/>
                <a:cs typeface="GE SS TV Bold" pitchFamily="18" charset="-78"/>
              </a:rPr>
              <a:t>ينظر إلى الصراع أنه أحد مظاهر البيئة التنظيمية الحتمية التي لا يمكن تفاديها</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609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مستطيل مستدير الزوايا 6"/>
          <p:cNvSpPr/>
          <p:nvPr/>
        </p:nvSpPr>
        <p:spPr bwMode="auto">
          <a:xfrm>
            <a:off x="228600" y="1905000"/>
            <a:ext cx="8001000" cy="16764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ومن المعلوم أن أحوال الخلاف تتغيَّر وتتبدل فقد يبدأ الخلاف خفياً ثم يتطور إلى خلاف ملاحظ ثم يتطور إلى خلاف محسوس ثم يصل أخيراً إلى خلاف جلي أو ظاهر</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2362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228600" y="3962400"/>
            <a:ext cx="8001000" cy="20574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وينشأ الصراع بين الأطراف بطريقة تلقائية حيناً وبطرق متعمدة أحياناً كأن يلجأ إليه الرئيس أو المشرف لخلق حالة من التوتر بين الأفراد على طريقة «فرّق تسد» خدمة لأهدافه وغاياته</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4648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4" name="Action Button: End 1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Home 1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15835350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2" grpId="0" animBg="1"/>
      <p:bldP spid="11"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28600" y="685800"/>
            <a:ext cx="8001000" cy="20574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tx1"/>
                </a:solidFill>
                <a:latin typeface="GE SS TV Bold" pitchFamily="18" charset="-78"/>
                <a:ea typeface="GE SS TV Bold" pitchFamily="18" charset="-78"/>
                <a:cs typeface="GE SS TV Bold" pitchFamily="18" charset="-78"/>
              </a:rPr>
              <a:t>ومن أهم الصراعات في البيئة التنظيمية الصراع الذاتي </a:t>
            </a:r>
            <a:r>
              <a:rPr lang="ar-EG" sz="3200" b="1" dirty="0" smtClean="0">
                <a:solidFill>
                  <a:schemeClr val="tx1"/>
                </a:solidFill>
                <a:latin typeface="GE SS TV Bold" pitchFamily="18" charset="-78"/>
                <a:ea typeface="GE SS TV Bold" pitchFamily="18" charset="-78"/>
                <a:cs typeface="GE SS TV Bold" pitchFamily="18" charset="-78"/>
              </a:rPr>
              <a:t/>
            </a:r>
            <a:br>
              <a:rPr lang="ar-EG" sz="3200" b="1" dirty="0" smtClean="0">
                <a:solidFill>
                  <a:schemeClr val="tx1"/>
                </a:solidFill>
                <a:latin typeface="GE SS TV Bold" pitchFamily="18" charset="-78"/>
                <a:ea typeface="GE SS TV Bold" pitchFamily="18" charset="-78"/>
                <a:cs typeface="GE SS TV Bold" pitchFamily="18" charset="-78"/>
              </a:rPr>
            </a:br>
            <a:r>
              <a:rPr lang="ar-EG" sz="3200" b="1" dirty="0" smtClean="0">
                <a:solidFill>
                  <a:schemeClr val="tx1"/>
                </a:solidFill>
                <a:latin typeface="GE SS TV Bold" pitchFamily="18" charset="-78"/>
                <a:ea typeface="GE SS TV Bold" pitchFamily="18" charset="-78"/>
                <a:cs typeface="GE SS TV Bold" pitchFamily="18" charset="-78"/>
              </a:rPr>
              <a:t>أو </a:t>
            </a:r>
            <a:r>
              <a:rPr lang="ar-EG" sz="3200" b="1" dirty="0">
                <a:solidFill>
                  <a:schemeClr val="tx1"/>
                </a:solidFill>
                <a:latin typeface="GE SS TV Bold" pitchFamily="18" charset="-78"/>
                <a:ea typeface="GE SS TV Bold" pitchFamily="18" charset="-78"/>
                <a:cs typeface="GE SS TV Bold" pitchFamily="18" charset="-78"/>
              </a:rPr>
              <a:t>صراع الدور كأن يطلب من الموظف أعمالاً تتعارض </a:t>
            </a:r>
            <a:r>
              <a:rPr lang="ar-EG" sz="3200" b="1" dirty="0" smtClean="0">
                <a:solidFill>
                  <a:schemeClr val="tx1"/>
                </a:solidFill>
                <a:latin typeface="GE SS TV Bold" pitchFamily="18" charset="-78"/>
                <a:ea typeface="GE SS TV Bold" pitchFamily="18" charset="-78"/>
                <a:cs typeface="GE SS TV Bold" pitchFamily="18" charset="-78"/>
              </a:rPr>
              <a:t/>
            </a:r>
            <a:br>
              <a:rPr lang="ar-EG" sz="3200" b="1" dirty="0" smtClean="0">
                <a:solidFill>
                  <a:schemeClr val="tx1"/>
                </a:solidFill>
                <a:latin typeface="GE SS TV Bold" pitchFamily="18" charset="-78"/>
                <a:ea typeface="GE SS TV Bold" pitchFamily="18" charset="-78"/>
                <a:cs typeface="GE SS TV Bold" pitchFamily="18" charset="-78"/>
              </a:rPr>
            </a:br>
            <a:r>
              <a:rPr lang="ar-EG" sz="3200" b="1" dirty="0" smtClean="0">
                <a:solidFill>
                  <a:schemeClr val="tx1"/>
                </a:solidFill>
                <a:latin typeface="GE SS TV Bold" pitchFamily="18" charset="-78"/>
                <a:ea typeface="GE SS TV Bold" pitchFamily="18" charset="-78"/>
                <a:cs typeface="GE SS TV Bold" pitchFamily="18" charset="-78"/>
              </a:rPr>
              <a:t>مع </a:t>
            </a:r>
            <a:r>
              <a:rPr lang="ar-EG" sz="3200" b="1" dirty="0">
                <a:solidFill>
                  <a:schemeClr val="tx1"/>
                </a:solidFill>
                <a:latin typeface="GE SS TV Bold" pitchFamily="18" charset="-78"/>
                <a:ea typeface="GE SS TV Bold" pitchFamily="18" charset="-78"/>
                <a:cs typeface="GE SS TV Bold" pitchFamily="18" charset="-78"/>
              </a:rPr>
              <a:t>قيمه أو آرائه أو رغباته أو تتعارض مع قيم وآراء ورغبات الآخرين</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1295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مستطيل مستدير الزوايا 6"/>
          <p:cNvSpPr/>
          <p:nvPr/>
        </p:nvSpPr>
        <p:spPr bwMode="auto">
          <a:xfrm>
            <a:off x="228600" y="2971800"/>
            <a:ext cx="8001000" cy="1143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ويستخدم عدد من الأساليب لإدارة الصراع في البيئة التنظيمية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2" name="Oval 11"/>
          <p:cNvSpPr/>
          <p:nvPr/>
        </p:nvSpPr>
        <p:spPr>
          <a:xfrm>
            <a:off x="8305800" y="3124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228600" y="4419600"/>
            <a:ext cx="8001000" cy="17526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ولإختيار الأسلوب المناسب لحل صراع معين يكمن في تحليل الصراع للتعرّف على أسبابه وآثاره وتحديد أطرافه للتعرّف على أهدافهم وغاياتهم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4953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4" name="Action Button: End 13">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Home 14">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Beginning 15">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90849916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2" grpId="0" animBg="1"/>
      <p:bldP spid="11"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1600" b="1" dirty="0">
              <a:solidFill>
                <a:schemeClr val="bg1"/>
              </a:solidFill>
            </a:endParaRPr>
          </a:p>
          <a:p>
            <a:pPr marL="0" indent="0" algn="ctr">
              <a:buNone/>
            </a:pPr>
            <a:endParaRPr lang="ar-EG" altLang="en-US" sz="2000" b="1" dirty="0" smtClean="0">
              <a:solidFill>
                <a:schemeClr val="bg1"/>
              </a:solidFill>
            </a:endParaRPr>
          </a:p>
          <a:p>
            <a:pPr marL="0" indent="0" algn="ctr">
              <a:buNone/>
            </a:pPr>
            <a:r>
              <a:rPr lang="ar-EG" altLang="en-US" sz="5000" b="1" dirty="0">
                <a:solidFill>
                  <a:schemeClr val="bg1"/>
                </a:solidFill>
              </a:rPr>
              <a:t>الثقافة التنظيمية</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21988036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4724400" y="457200"/>
            <a:ext cx="4191000" cy="762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tx1"/>
                </a:solidFill>
                <a:latin typeface="GE SS TV Bold" pitchFamily="18" charset="-78"/>
                <a:ea typeface="GE SS TV Bold" pitchFamily="18" charset="-78"/>
                <a:cs typeface="GE SS TV Bold" pitchFamily="18" charset="-78"/>
              </a:rPr>
              <a:t>مفهوم الثقافة التنظيمية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3200400"/>
            <a:ext cx="8001000" cy="2667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تتعدد التعريفات لمفهوم الثقافة التنظيمية لتشمل منظومة القيم الأساسية التي تتبناها المنظمة ، والفلسفة التي تحكم سياساتها تجاه الموظفين والعملاء ، والطريقة التي يتم بها إنجاز المهام ، والافتراضات والمعتقدات التي يتشارك في الالتفاف حولها أعضاء التنظيم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5" name="Action Button: End 4">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Action Button: Home 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Action Button: Beginning 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02516371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par>
                          <p:cTn id="11" fill="hold">
                            <p:stCondLst>
                              <p:cond delay="1500"/>
                            </p:stCondLst>
                            <p:childTnLst>
                              <p:par>
                                <p:cTn id="12" presetID="3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3429000" y="304800"/>
            <a:ext cx="5486400" cy="762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tx1"/>
                </a:solidFill>
                <a:latin typeface="GE SS TV Bold" pitchFamily="18" charset="-78"/>
                <a:ea typeface="GE SS TV Bold" pitchFamily="18" charset="-78"/>
                <a:cs typeface="GE SS TV Bold" pitchFamily="18" charset="-78"/>
              </a:rPr>
              <a:t>وتوجد تعريفات أخرى للثقافة التنظيمية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5" name="مستطيل مستدير الزوايا 6"/>
          <p:cNvSpPr/>
          <p:nvPr/>
        </p:nvSpPr>
        <p:spPr bwMode="auto">
          <a:xfrm>
            <a:off x="228600" y="1371600"/>
            <a:ext cx="8001000" cy="1143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a:solidFill>
                  <a:schemeClr val="tx1"/>
                </a:solidFill>
                <a:latin typeface="GE SS TV Bold" pitchFamily="18" charset="-78"/>
                <a:ea typeface="GE SS TV Bold" pitchFamily="18" charset="-78"/>
                <a:cs typeface="GE SS TV Bold" pitchFamily="18" charset="-78"/>
              </a:rPr>
              <a:t>تعني مجموعة القيم والمبادئ المشتركة بين العاملين والتي توجه سلوكهم بطريقة معينة في بيئة العمل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1524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smtClean="0">
                <a:solidFill>
                  <a:schemeClr val="tx1"/>
                </a:solidFill>
                <a:latin typeface="GE SS TV Bold" pitchFamily="18" charset="-78"/>
                <a:ea typeface="GE SS TV Bold" pitchFamily="18" charset="-78"/>
                <a:cs typeface="GE SS TV Bold" pitchFamily="18" charset="-78"/>
              </a:rPr>
              <a:t>1</a:t>
            </a:r>
            <a:endParaRPr lang="ar-EG" sz="2800" b="1" dirty="0">
              <a:solidFill>
                <a:schemeClr val="tx1"/>
              </a:solidFill>
              <a:latin typeface="GE SS TV Bold" pitchFamily="18" charset="-78"/>
              <a:ea typeface="GE SS TV Bold" pitchFamily="18" charset="-78"/>
              <a:cs typeface="GE SS TV Bold" pitchFamily="18" charset="-78"/>
            </a:endParaRPr>
          </a:p>
        </p:txBody>
      </p:sp>
      <p:sp>
        <p:nvSpPr>
          <p:cNvPr id="7" name="مستطيل مستدير الزوايا 6"/>
          <p:cNvSpPr/>
          <p:nvPr/>
        </p:nvSpPr>
        <p:spPr bwMode="auto">
          <a:xfrm>
            <a:off x="228600" y="3048000"/>
            <a:ext cx="8001000" cy="1447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a:solidFill>
                  <a:schemeClr val="tx1"/>
                </a:solidFill>
                <a:latin typeface="GE SS TV Bold" pitchFamily="18" charset="-78"/>
                <a:ea typeface="GE SS TV Bold" pitchFamily="18" charset="-78"/>
                <a:cs typeface="GE SS TV Bold" pitchFamily="18" charset="-78"/>
              </a:rPr>
              <a:t>مجموعة القيم والمعتقدات والمفاهيم وطرق التفكير المشتركة بين أفراد المنظمة والتي قد تكون غير مكتوبة يتم الشعور بها ويشارك كل فرد في تكوينها ويتم تعليمها للإفراد الجدد في المنظمة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9" name="Oval 8"/>
          <p:cNvSpPr/>
          <p:nvPr/>
        </p:nvSpPr>
        <p:spPr>
          <a:xfrm>
            <a:off x="8305800" y="3429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smtClean="0">
                <a:solidFill>
                  <a:schemeClr val="tx1"/>
                </a:solidFill>
                <a:latin typeface="GE SS TV Bold" pitchFamily="18" charset="-78"/>
                <a:ea typeface="GE SS TV Bold" pitchFamily="18" charset="-78"/>
                <a:cs typeface="GE SS TV Bold" pitchFamily="18" charset="-78"/>
              </a:rPr>
              <a:t>2</a:t>
            </a:r>
            <a:endParaRPr lang="ar-EG" sz="2800" b="1" dirty="0">
              <a:solidFill>
                <a:schemeClr val="tx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228600" y="5029200"/>
            <a:ext cx="8001000" cy="9906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700" b="1" dirty="0">
                <a:solidFill>
                  <a:schemeClr val="tx1"/>
                </a:solidFill>
                <a:latin typeface="GE SS TV Bold" pitchFamily="18" charset="-78"/>
                <a:ea typeface="GE SS TV Bold" pitchFamily="18" charset="-78"/>
                <a:cs typeface="GE SS TV Bold" pitchFamily="18" charset="-78"/>
              </a:rPr>
              <a:t>مجموعة الايدولوجيات والفلسفات والقيم والمعتقدات والافتراضات والاتجاهات المشتركة وأنماط التوقعات التي تميز الأفراد في تنظيم ما </a:t>
            </a:r>
            <a:endParaRPr lang="ar-TN" sz="2700" b="1" dirty="0">
              <a:solidFill>
                <a:schemeClr val="tx1"/>
              </a:solidFill>
              <a:latin typeface="GE SS TV Bold" pitchFamily="18" charset="-78"/>
              <a:ea typeface="GE SS TV Bold" pitchFamily="18" charset="-78"/>
              <a:cs typeface="GE SS TV Bold" pitchFamily="18" charset="-78"/>
            </a:endParaRPr>
          </a:p>
        </p:txBody>
      </p:sp>
      <p:sp>
        <p:nvSpPr>
          <p:cNvPr id="13" name="Oval 12"/>
          <p:cNvSpPr/>
          <p:nvPr/>
        </p:nvSpPr>
        <p:spPr>
          <a:xfrm>
            <a:off x="8305800" y="5181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smtClean="0">
                <a:solidFill>
                  <a:schemeClr val="tx1"/>
                </a:solidFill>
                <a:latin typeface="GE SS TV Bold" pitchFamily="18" charset="-78"/>
                <a:ea typeface="GE SS TV Bold" pitchFamily="18" charset="-78"/>
                <a:cs typeface="GE SS TV Bold" pitchFamily="18" charset="-78"/>
              </a:rPr>
              <a:t>3</a:t>
            </a:r>
            <a:endParaRPr lang="ar-EG" sz="2800" b="1" dirty="0">
              <a:solidFill>
                <a:schemeClr val="tx1"/>
              </a:solidFill>
              <a:latin typeface="GE SS TV Bold" pitchFamily="18" charset="-78"/>
              <a:ea typeface="GE SS TV Bold" pitchFamily="18" charset="-78"/>
              <a:cs typeface="GE SS TV Bold" pitchFamily="18" charset="-78"/>
            </a:endParaRPr>
          </a:p>
        </p:txBody>
      </p:sp>
      <p:sp>
        <p:nvSpPr>
          <p:cNvPr id="11" name="Action Button: End 10">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Home 1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Action Button: Beginning 1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410579816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P spid="9" grpId="0" animBg="1"/>
      <p:bldP spid="12" grpId="0" animBg="1"/>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1600" b="1" dirty="0">
              <a:solidFill>
                <a:schemeClr val="bg1"/>
              </a:solidFill>
            </a:endParaRPr>
          </a:p>
          <a:p>
            <a:pPr marL="0" indent="0" algn="ctr">
              <a:buNone/>
            </a:pPr>
            <a:endParaRPr lang="ar-EG" altLang="en-US" sz="1100" b="1" dirty="0" smtClean="0">
              <a:solidFill>
                <a:schemeClr val="bg1"/>
              </a:solidFill>
            </a:endParaRPr>
          </a:p>
          <a:p>
            <a:pPr marL="0" indent="0" algn="ctr">
              <a:buNone/>
            </a:pPr>
            <a:r>
              <a:rPr lang="ar-EG" altLang="en-US" sz="5000" b="1" dirty="0">
                <a:solidFill>
                  <a:schemeClr val="bg1"/>
                </a:solidFill>
              </a:rPr>
              <a:t>أهمية وجود الثقافة التنظيمية للمنظمة</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38439922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1828800" y="381000"/>
            <a:ext cx="5486400" cy="1143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tx1"/>
                </a:solidFill>
                <a:latin typeface="GE SS TV Bold" pitchFamily="18" charset="-78"/>
                <a:ea typeface="GE SS TV Bold" pitchFamily="18" charset="-78"/>
                <a:cs typeface="GE SS TV Bold" pitchFamily="18" charset="-78"/>
              </a:rPr>
              <a:t>يساعد وجود ثقافة تنظيمية مميزة على تحقيق العديد من المزايا أهمها</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5" name="مستطيل مستدير الزوايا 6"/>
          <p:cNvSpPr/>
          <p:nvPr/>
        </p:nvSpPr>
        <p:spPr bwMode="auto">
          <a:xfrm>
            <a:off x="228600" y="17526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تحقيق الهوية التنظيمية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1752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228600" y="27432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تنمية الولاء الانتماء للمؤسسة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2743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228600" y="37338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تحقيق الاستقرار التنظيمي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6" name="Oval 15"/>
          <p:cNvSpPr/>
          <p:nvPr/>
        </p:nvSpPr>
        <p:spPr>
          <a:xfrm>
            <a:off x="8305800" y="3733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7" name="مستطيل مستدير الزوايا 6"/>
          <p:cNvSpPr/>
          <p:nvPr/>
        </p:nvSpPr>
        <p:spPr bwMode="auto">
          <a:xfrm>
            <a:off x="228600" y="47244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تنمية الشعور بالأحداث والقضايا المحيطة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8" name="Oval 17"/>
          <p:cNvSpPr/>
          <p:nvPr/>
        </p:nvSpPr>
        <p:spPr>
          <a:xfrm>
            <a:off x="8305800" y="4724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9" name="مستطيل مستدير الزوايا 6"/>
          <p:cNvSpPr/>
          <p:nvPr/>
        </p:nvSpPr>
        <p:spPr bwMode="auto">
          <a:xfrm>
            <a:off x="228600" y="57150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تحديد مجالات الاهتمام المشترك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0" name="Oval 19"/>
          <p:cNvSpPr/>
          <p:nvPr/>
        </p:nvSpPr>
        <p:spPr>
          <a:xfrm>
            <a:off x="8305800" y="5715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21" name="Action Button: End 20">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Home 21">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Action Button: Beginning 2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4"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60850290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4" grpId="0" animBg="1"/>
      <p:bldP spid="15" grpId="0" animBg="1"/>
      <p:bldP spid="16" grpId="0" animBg="1"/>
      <p:bldP spid="17" grpId="0" animBg="1"/>
      <p:bldP spid="18" grpId="0" animBg="1"/>
      <p:bldP spid="19" grpId="0" animBg="1"/>
      <p:bldP spid="2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228600" y="6096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التعرف على الأولويات الإدارية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609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228600" y="16002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التنبؤ بأنماط التصرفات الإدارية في المواقف الصعبة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1600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7</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228600" y="26670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تعزيز الأدوار القيادية والإرشادية المرغوبة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6" name="Oval 15"/>
          <p:cNvSpPr/>
          <p:nvPr/>
        </p:nvSpPr>
        <p:spPr>
          <a:xfrm>
            <a:off x="8305800" y="2667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8</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7" name="مستطيل مستدير الزوايا 6"/>
          <p:cNvSpPr/>
          <p:nvPr/>
        </p:nvSpPr>
        <p:spPr bwMode="auto">
          <a:xfrm>
            <a:off x="228600" y="36576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ترشيح أسس تخصص الحوافز والمراكز الوظيفية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8" name="Oval 17"/>
          <p:cNvSpPr/>
          <p:nvPr/>
        </p:nvSpPr>
        <p:spPr>
          <a:xfrm>
            <a:off x="8305800" y="3657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9</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9" name="مستطيل مستدير الزوايا 6"/>
          <p:cNvSpPr/>
          <p:nvPr/>
        </p:nvSpPr>
        <p:spPr bwMode="auto">
          <a:xfrm>
            <a:off x="228600" y="46482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تحديد معايير الاستقطاب والاختيار والترقية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0" name="Oval 19"/>
          <p:cNvSpPr/>
          <p:nvPr/>
        </p:nvSpPr>
        <p:spPr>
          <a:xfrm>
            <a:off x="8305800" y="4648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000" b="1" dirty="0" smtClean="0">
                <a:solidFill>
                  <a:schemeClr val="tx1"/>
                </a:solidFill>
                <a:latin typeface="GE SS TV Bold" pitchFamily="18" charset="-78"/>
                <a:ea typeface="GE SS TV Bold" pitchFamily="18" charset="-78"/>
                <a:cs typeface="GE SS TV Bold" pitchFamily="18" charset="-78"/>
              </a:rPr>
              <a:t>10</a:t>
            </a:r>
            <a:endParaRPr lang="ar-EG" sz="2000" b="1" dirty="0">
              <a:solidFill>
                <a:schemeClr val="tx1"/>
              </a:solidFill>
              <a:latin typeface="GE SS TV Bold" pitchFamily="18" charset="-78"/>
              <a:ea typeface="GE SS TV Bold" pitchFamily="18" charset="-78"/>
              <a:cs typeface="GE SS TV Bold" pitchFamily="18" charset="-78"/>
            </a:endParaRPr>
          </a:p>
        </p:txBody>
      </p:sp>
      <p:sp>
        <p:nvSpPr>
          <p:cNvPr id="21" name="مستطيل مستدير الزوايا 6"/>
          <p:cNvSpPr/>
          <p:nvPr/>
        </p:nvSpPr>
        <p:spPr bwMode="auto">
          <a:xfrm>
            <a:off x="228600" y="56388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توفير معايير لم يجب أن يقوله أو يفعله العاملين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2" name="Oval 21"/>
          <p:cNvSpPr/>
          <p:nvPr/>
        </p:nvSpPr>
        <p:spPr>
          <a:xfrm>
            <a:off x="8305800" y="5638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000" b="1" dirty="0" smtClean="0">
                <a:solidFill>
                  <a:schemeClr val="tx1"/>
                </a:solidFill>
                <a:latin typeface="GE SS TV Bold" pitchFamily="18" charset="-78"/>
                <a:ea typeface="GE SS TV Bold" pitchFamily="18" charset="-78"/>
                <a:cs typeface="GE SS TV Bold" pitchFamily="18" charset="-78"/>
              </a:rPr>
              <a:t>11</a:t>
            </a:r>
            <a:endParaRPr lang="ar-EG" sz="2000" b="1" dirty="0">
              <a:solidFill>
                <a:schemeClr val="tx1"/>
              </a:solidFill>
              <a:latin typeface="GE SS TV Bold" pitchFamily="18" charset="-78"/>
              <a:ea typeface="GE SS TV Bold" pitchFamily="18" charset="-78"/>
              <a:cs typeface="GE SS TV Bold" pitchFamily="18" charset="-78"/>
            </a:endParaRPr>
          </a:p>
        </p:txBody>
      </p:sp>
      <p:sp>
        <p:nvSpPr>
          <p:cNvPr id="23" name="Action Button: End 2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4" name="Action Button: Home 2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5" name="Action Button: Beginning 2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95370811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ستطيل مستدير الزوايا 6"/>
          <p:cNvSpPr/>
          <p:nvPr/>
        </p:nvSpPr>
        <p:spPr bwMode="auto">
          <a:xfrm>
            <a:off x="215900" y="2057400"/>
            <a:ext cx="7937500" cy="6858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الأسباب الداعية إلى الاهتمام بالرضا الوظيفي</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9" name="Oval 8"/>
          <p:cNvSpPr/>
          <p:nvPr/>
        </p:nvSpPr>
        <p:spPr>
          <a:xfrm>
            <a:off x="8229600" y="19812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5</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0" name="مستطيل مستدير الزوايا 6"/>
          <p:cNvSpPr/>
          <p:nvPr/>
        </p:nvSpPr>
        <p:spPr bwMode="auto">
          <a:xfrm>
            <a:off x="228600" y="457200"/>
            <a:ext cx="7937500" cy="12954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وقد ذكر " ليكرت " أنه يصعب تحقيق مستوى إنتاج رفيع على مدى طويل من الزمن في ظل عدم الرضا </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1" name="Oval 10"/>
          <p:cNvSpPr/>
          <p:nvPr/>
        </p:nvSpPr>
        <p:spPr>
          <a:xfrm>
            <a:off x="8242300" y="609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4</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3" name="مستطيل مستدير الزوايا 6"/>
          <p:cNvSpPr/>
          <p:nvPr/>
        </p:nvSpPr>
        <p:spPr bwMode="auto">
          <a:xfrm>
            <a:off x="215900" y="2971800"/>
            <a:ext cx="7404100" cy="6096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400" b="1" dirty="0">
                <a:solidFill>
                  <a:schemeClr val="bg1"/>
                </a:solidFill>
                <a:latin typeface="GE SS TV Bold" pitchFamily="18" charset="-78"/>
                <a:ea typeface="GE SS TV Bold" pitchFamily="18" charset="-78"/>
                <a:cs typeface="GE SS TV Bold" pitchFamily="18" charset="-78"/>
              </a:rPr>
              <a:t>ارتفاع درجة الرضا الوظيفي يؤدي إلى انخفاض نسبة غياب الموظفين </a:t>
            </a:r>
            <a:endParaRPr lang="ar-TN" sz="2400" b="1" dirty="0">
              <a:solidFill>
                <a:schemeClr val="bg1"/>
              </a:solidFill>
              <a:latin typeface="GE SS TV Bold" pitchFamily="18" charset="-78"/>
              <a:ea typeface="GE SS TV Bold" pitchFamily="18" charset="-78"/>
              <a:cs typeface="GE SS TV Bold" pitchFamily="18" charset="-78"/>
            </a:endParaRPr>
          </a:p>
        </p:txBody>
      </p:sp>
      <p:sp>
        <p:nvSpPr>
          <p:cNvPr id="14" name="مستطيل مستدير الزوايا 6"/>
          <p:cNvSpPr/>
          <p:nvPr/>
        </p:nvSpPr>
        <p:spPr bwMode="auto">
          <a:xfrm>
            <a:off x="152400" y="3886200"/>
            <a:ext cx="7404100" cy="9144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400" b="1" dirty="0">
                <a:solidFill>
                  <a:schemeClr val="bg1"/>
                </a:solidFill>
                <a:latin typeface="GE SS TV Bold" pitchFamily="18" charset="-78"/>
                <a:ea typeface="GE SS TV Bold" pitchFamily="18" charset="-78"/>
                <a:cs typeface="GE SS TV Bold" pitchFamily="18" charset="-78"/>
              </a:rPr>
              <a:t>أن ارتفاع مستوى الرضا الوظيفي يؤدي إلى ارتفاع مستوى الطموح لدى الموظفين في المؤسسات المختلفة</a:t>
            </a:r>
            <a:endParaRPr lang="ar-TN" sz="2400" b="1" dirty="0">
              <a:solidFill>
                <a:schemeClr val="bg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88900" y="5181600"/>
            <a:ext cx="7404100" cy="9144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400" b="1" dirty="0">
                <a:solidFill>
                  <a:schemeClr val="bg1"/>
                </a:solidFill>
                <a:latin typeface="GE SS TV Bold" pitchFamily="18" charset="-78"/>
                <a:ea typeface="GE SS TV Bold" pitchFamily="18" charset="-78"/>
                <a:cs typeface="GE SS TV Bold" pitchFamily="18" charset="-78"/>
              </a:rPr>
              <a:t>أن الأفراد ذوي درجات الرضا الوظيفي المرتفع يكونون أكثر رضا عن وقت فراغهم وخاصة مع عائلاتهم وكذلك أكثر رضا عن الحياة بصفة عامة</a:t>
            </a:r>
            <a:endParaRPr lang="ar-TN" sz="2400" b="1" dirty="0">
              <a:solidFill>
                <a:schemeClr val="bg1"/>
              </a:solidFill>
              <a:latin typeface="GE SS TV Bold" pitchFamily="18" charset="-78"/>
              <a:ea typeface="GE SS TV Bold" pitchFamily="18" charset="-78"/>
              <a:cs typeface="GE SS TV Bold" pitchFamily="18" charset="-78"/>
            </a:endParaRPr>
          </a:p>
        </p:txBody>
      </p:sp>
      <p:sp>
        <p:nvSpPr>
          <p:cNvPr id="12" name="Action Button: End 11">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Action Button: Home 15">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Beginning 16">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56429451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31"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par>
                          <p:cTn id="35" fill="hold">
                            <p:stCondLst>
                              <p:cond delay="5000"/>
                            </p:stCondLst>
                            <p:childTnLst>
                              <p:par>
                                <p:cTn id="36" presetID="31"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6000"/>
                            </p:stCondLst>
                            <p:childTnLst>
                              <p:par>
                                <p:cTn id="43" presetID="31"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1600" b="1" dirty="0">
              <a:solidFill>
                <a:schemeClr val="bg1"/>
              </a:solidFill>
            </a:endParaRPr>
          </a:p>
          <a:p>
            <a:pPr marL="0" indent="0" algn="ctr">
              <a:buNone/>
            </a:pPr>
            <a:endParaRPr lang="ar-EG" altLang="en-US" sz="1100" b="1" dirty="0" smtClean="0">
              <a:solidFill>
                <a:schemeClr val="bg1"/>
              </a:solidFill>
            </a:endParaRPr>
          </a:p>
          <a:p>
            <a:pPr marL="0" indent="0" algn="ctr">
              <a:buNone/>
            </a:pPr>
            <a:r>
              <a:rPr lang="ar-EG" altLang="en-US" sz="5000" b="1" dirty="0">
                <a:solidFill>
                  <a:schemeClr val="bg1"/>
                </a:solidFill>
              </a:rPr>
              <a:t>خصائص الثقافة التنظيمية</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17172987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228600" y="685800"/>
            <a:ext cx="8001000" cy="1143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درجة المبادرة الفردية وما يتمتع  به الموظفون من حرية ومسؤولية وحرية تصرف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990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228600" y="2057400"/>
            <a:ext cx="8001000" cy="1143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درجة قبول المخاطرة وتشجيع الموظفين على أن يكونوا مبدعين ولديهم روح المبادرة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2362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228600" y="35052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درجة وضوح الأهداف والتوقعات من العاملين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6" name="Oval 15"/>
          <p:cNvSpPr/>
          <p:nvPr/>
        </p:nvSpPr>
        <p:spPr>
          <a:xfrm>
            <a:off x="8305800" y="3505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7" name="مستطيل مستدير الزوايا 6"/>
          <p:cNvSpPr/>
          <p:nvPr/>
        </p:nvSpPr>
        <p:spPr bwMode="auto">
          <a:xfrm>
            <a:off x="228600" y="44958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درجة التكامل بين الوحدات المختلفة في التنظيم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8" name="Oval 17"/>
          <p:cNvSpPr/>
          <p:nvPr/>
        </p:nvSpPr>
        <p:spPr>
          <a:xfrm>
            <a:off x="8305800" y="4495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9" name="مستطيل مستدير الزوايا 6"/>
          <p:cNvSpPr/>
          <p:nvPr/>
        </p:nvSpPr>
        <p:spPr bwMode="auto">
          <a:xfrm>
            <a:off x="228600" y="54864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مدى دعم الإدارة العليا للعاملين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0" name="Oval 19"/>
          <p:cNvSpPr/>
          <p:nvPr/>
        </p:nvSpPr>
        <p:spPr>
          <a:xfrm>
            <a:off x="8305800" y="5486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3" name="Action Button: End 1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Action Button: Home 20">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Beginning 21">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94904838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4" grpId="0" animBg="1"/>
      <p:bldP spid="15" grpId="0" animBg="1"/>
      <p:bldP spid="16" grpId="0" animBg="1"/>
      <p:bldP spid="17" grpId="0" animBg="1"/>
      <p:bldP spid="18" grpId="0" animBg="1"/>
      <p:bldP spid="19" grpId="0" animBg="1"/>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228600" y="152400"/>
            <a:ext cx="8001000" cy="1066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مدى الرقابة المتمثل بالإجراءات والتعليمات وإحكام الإشراف الدقيق على العاملين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304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228600" y="14478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800" b="1" dirty="0">
                <a:solidFill>
                  <a:schemeClr val="tx1"/>
                </a:solidFill>
                <a:latin typeface="GE SS TV Bold" pitchFamily="18" charset="-78"/>
                <a:ea typeface="GE SS TV Bold" pitchFamily="18" charset="-78"/>
                <a:cs typeface="GE SS TV Bold" pitchFamily="18" charset="-78"/>
              </a:rPr>
              <a:t>مدى الولاء للمنظمة وتغليبه على الولاءات التنظيمية الفرعية </a:t>
            </a:r>
            <a:endParaRPr lang="ar-TN" sz="28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1447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7</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228600" y="2362200"/>
            <a:ext cx="8001000" cy="1143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طبيعة أنظمة الحوافز والمكافآت ، وفيما إذا كانت على الأداء أو على  معايير الأقدمية  والواسطة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6" name="Oval 15"/>
          <p:cNvSpPr/>
          <p:nvPr/>
        </p:nvSpPr>
        <p:spPr>
          <a:xfrm>
            <a:off x="8305800" y="2667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8</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7" name="مستطيل مستدير الزوايا 6"/>
          <p:cNvSpPr/>
          <p:nvPr/>
        </p:nvSpPr>
        <p:spPr bwMode="auto">
          <a:xfrm>
            <a:off x="228600" y="3733800"/>
            <a:ext cx="8001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درجة تحمل الاختلاف والسماح بسماع وجهات نظر معارضة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8" name="Oval 17"/>
          <p:cNvSpPr/>
          <p:nvPr/>
        </p:nvSpPr>
        <p:spPr>
          <a:xfrm>
            <a:off x="8305800" y="3733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9</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9" name="مستطيل مستدير الزوايا 6"/>
          <p:cNvSpPr/>
          <p:nvPr/>
        </p:nvSpPr>
        <p:spPr bwMode="auto">
          <a:xfrm>
            <a:off x="228600" y="4648200"/>
            <a:ext cx="8001000" cy="16764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طبيعة نظام الاتصالات وفيما إذا كان قاصرا على القنوات الرسمية التي يحددها نمط التسلسل أو نمط شبكيا يسمح بتبادل المعلومات في كل الاتجاهات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0" name="Oval 19"/>
          <p:cNvSpPr/>
          <p:nvPr/>
        </p:nvSpPr>
        <p:spPr>
          <a:xfrm>
            <a:off x="8305800" y="5105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000" b="1" dirty="0" smtClean="0">
                <a:solidFill>
                  <a:schemeClr val="tx1"/>
                </a:solidFill>
                <a:latin typeface="GE SS TV Bold" pitchFamily="18" charset="-78"/>
                <a:ea typeface="GE SS TV Bold" pitchFamily="18" charset="-78"/>
                <a:cs typeface="GE SS TV Bold" pitchFamily="18" charset="-78"/>
              </a:rPr>
              <a:t>10</a:t>
            </a:r>
            <a:endParaRPr lang="ar-EG" sz="2000" b="1" dirty="0">
              <a:solidFill>
                <a:schemeClr val="tx1"/>
              </a:solidFill>
              <a:latin typeface="GE SS TV Bold" pitchFamily="18" charset="-78"/>
              <a:ea typeface="GE SS TV Bold" pitchFamily="18" charset="-78"/>
              <a:cs typeface="GE SS TV Bold" pitchFamily="18" charset="-78"/>
            </a:endParaRPr>
          </a:p>
        </p:txBody>
      </p:sp>
      <p:sp>
        <p:nvSpPr>
          <p:cNvPr id="13" name="Action Button: End 1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Action Button: Home 20">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Action Button: Beginning 21">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58069640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1600" b="1" dirty="0">
              <a:solidFill>
                <a:schemeClr val="bg1"/>
              </a:solidFill>
            </a:endParaRPr>
          </a:p>
          <a:p>
            <a:pPr marL="0" indent="0" algn="ctr">
              <a:buNone/>
            </a:pPr>
            <a:endParaRPr lang="ar-EG" altLang="en-US" sz="1100" b="1" dirty="0" smtClean="0">
              <a:solidFill>
                <a:schemeClr val="bg1"/>
              </a:solidFill>
            </a:endParaRPr>
          </a:p>
          <a:p>
            <a:pPr marL="0" indent="0" algn="ctr">
              <a:buNone/>
            </a:pPr>
            <a:r>
              <a:rPr lang="ar-EG" altLang="en-US" sz="5000" b="1" dirty="0">
                <a:solidFill>
                  <a:schemeClr val="bg1"/>
                </a:solidFill>
              </a:rPr>
              <a:t>عناصر الثقافة التنظيمية </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648920339"/>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4114800" y="381000"/>
            <a:ext cx="41148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الأنماط السلوكية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381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152400" y="1371600"/>
            <a:ext cx="41148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القيم السائدة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4343400" y="1371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4114800" y="2362200"/>
            <a:ext cx="41148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المعايير أو الأعراف السلوكية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6" name="Oval 15"/>
          <p:cNvSpPr/>
          <p:nvPr/>
        </p:nvSpPr>
        <p:spPr>
          <a:xfrm>
            <a:off x="8305800" y="2362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3" name="مستطيل مستدير الزوايا 6"/>
          <p:cNvSpPr/>
          <p:nvPr/>
        </p:nvSpPr>
        <p:spPr bwMode="auto">
          <a:xfrm>
            <a:off x="152400" y="3733800"/>
            <a:ext cx="41148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القواعد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1" name="Oval 20"/>
          <p:cNvSpPr/>
          <p:nvPr/>
        </p:nvSpPr>
        <p:spPr>
          <a:xfrm>
            <a:off x="4343400" y="3733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22" name="مستطيل مستدير الزوايا 6"/>
          <p:cNvSpPr/>
          <p:nvPr/>
        </p:nvSpPr>
        <p:spPr bwMode="auto">
          <a:xfrm>
            <a:off x="4038600" y="4724400"/>
            <a:ext cx="41148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الفلسفة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3" name="Oval 22"/>
          <p:cNvSpPr/>
          <p:nvPr/>
        </p:nvSpPr>
        <p:spPr>
          <a:xfrm>
            <a:off x="8229600" y="4724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24" name="مستطيل مستدير الزوايا 6"/>
          <p:cNvSpPr/>
          <p:nvPr/>
        </p:nvSpPr>
        <p:spPr bwMode="auto">
          <a:xfrm>
            <a:off x="152400" y="5715000"/>
            <a:ext cx="41148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المناخ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5" name="Oval 24"/>
          <p:cNvSpPr/>
          <p:nvPr/>
        </p:nvSpPr>
        <p:spPr>
          <a:xfrm>
            <a:off x="4343400" y="5715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7" name="Action Button: End 1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Action Button: Home 1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Action Button: Beginning 1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57582068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4" grpId="0" animBg="1"/>
      <p:bldP spid="15" grpId="0" animBg="1"/>
      <p:bldP spid="16" grpId="0" animBg="1"/>
      <p:bldP spid="13" grpId="0" animBg="1"/>
      <p:bldP spid="21" grpId="0" animBg="1"/>
      <p:bldP spid="22" grpId="0" animBg="1"/>
      <p:bldP spid="23" grpId="0" animBg="1"/>
      <p:bldP spid="24" grpId="0" animBg="1"/>
      <p:bldP spid="2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1600" b="1" dirty="0">
              <a:solidFill>
                <a:schemeClr val="bg1"/>
              </a:solidFill>
            </a:endParaRPr>
          </a:p>
          <a:p>
            <a:pPr marL="0" indent="0" algn="ctr">
              <a:buNone/>
            </a:pPr>
            <a:endParaRPr lang="ar-EG" altLang="en-US" sz="1100" b="1" dirty="0" smtClean="0">
              <a:solidFill>
                <a:schemeClr val="bg1"/>
              </a:solidFill>
            </a:endParaRPr>
          </a:p>
          <a:p>
            <a:pPr marL="0" indent="0" algn="ctr">
              <a:buNone/>
            </a:pPr>
            <a:r>
              <a:rPr lang="ar-EG" altLang="en-US" sz="5000" b="1" dirty="0">
                <a:solidFill>
                  <a:schemeClr val="bg1"/>
                </a:solidFill>
              </a:rPr>
              <a:t>أنواع الثقافة التنظيمية</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028204842"/>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4114800" y="1371600"/>
            <a:ext cx="41148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الثقافة السائدة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1371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57200" y="2362200"/>
            <a:ext cx="41148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الثقافة الفرعية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4648200" y="2362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4114800" y="3505200"/>
            <a:ext cx="41148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الثقافة القوية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6" name="Oval 15"/>
          <p:cNvSpPr/>
          <p:nvPr/>
        </p:nvSpPr>
        <p:spPr>
          <a:xfrm>
            <a:off x="8305800" y="3505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3" name="مستطيل مستدير الزوايا 6"/>
          <p:cNvSpPr/>
          <p:nvPr/>
        </p:nvSpPr>
        <p:spPr bwMode="auto">
          <a:xfrm>
            <a:off x="381000" y="4724400"/>
            <a:ext cx="41148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الثقافة الضعيفة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1" name="Oval 20"/>
          <p:cNvSpPr/>
          <p:nvPr/>
        </p:nvSpPr>
        <p:spPr>
          <a:xfrm>
            <a:off x="4572000" y="4724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2" name="Action Button: End 11">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Action Button: Home 16">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Action Button: Beginning 17">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8076585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7000"/>
                            </p:stCondLst>
                            <p:childTnLst>
                              <p:par>
                                <p:cTn id="54" presetID="31"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1000" fill="hold"/>
                                        <p:tgtEl>
                                          <p:spTgt spid="21"/>
                                        </p:tgtEl>
                                        <p:attrNameLst>
                                          <p:attrName>ppt_w</p:attrName>
                                        </p:attrNameLst>
                                      </p:cBhvr>
                                      <p:tavLst>
                                        <p:tav tm="0">
                                          <p:val>
                                            <p:fltVal val="0"/>
                                          </p:val>
                                        </p:tav>
                                        <p:tav tm="100000">
                                          <p:val>
                                            <p:strVal val="#ppt_w"/>
                                          </p:val>
                                        </p:tav>
                                      </p:tavLst>
                                    </p:anim>
                                    <p:anim calcmode="lin" valueType="num">
                                      <p:cBhvr>
                                        <p:cTn id="57" dur="1000" fill="hold"/>
                                        <p:tgtEl>
                                          <p:spTgt spid="21"/>
                                        </p:tgtEl>
                                        <p:attrNameLst>
                                          <p:attrName>ppt_h</p:attrName>
                                        </p:attrNameLst>
                                      </p:cBhvr>
                                      <p:tavLst>
                                        <p:tav tm="0">
                                          <p:val>
                                            <p:fltVal val="0"/>
                                          </p:val>
                                        </p:tav>
                                        <p:tav tm="100000">
                                          <p:val>
                                            <p:strVal val="#ppt_h"/>
                                          </p:val>
                                        </p:tav>
                                      </p:tavLst>
                                    </p:anim>
                                    <p:anim calcmode="lin" valueType="num">
                                      <p:cBhvr>
                                        <p:cTn id="58" dur="1000" fill="hold"/>
                                        <p:tgtEl>
                                          <p:spTgt spid="21"/>
                                        </p:tgtEl>
                                        <p:attrNameLst>
                                          <p:attrName>style.rotation</p:attrName>
                                        </p:attrNameLst>
                                      </p:cBhvr>
                                      <p:tavLst>
                                        <p:tav tm="0">
                                          <p:val>
                                            <p:fltVal val="90"/>
                                          </p:val>
                                        </p:tav>
                                        <p:tav tm="100000">
                                          <p:val>
                                            <p:fltVal val="0"/>
                                          </p:val>
                                        </p:tav>
                                      </p:tavLst>
                                    </p:anim>
                                    <p:animEffect transition="in" filter="fade">
                                      <p:cBhvr>
                                        <p:cTn id="5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4" grpId="0" animBg="1"/>
      <p:bldP spid="15" grpId="0" animBg="1"/>
      <p:bldP spid="16" grpId="0" animBg="1"/>
      <p:bldP spid="13" grpId="0" animBg="1"/>
      <p:bldP spid="2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spcBef>
                <a:spcPts val="0"/>
              </a:spcBef>
              <a:buNone/>
            </a:pPr>
            <a:r>
              <a:rPr lang="ar-EG" altLang="en-US" sz="5000" b="1" dirty="0" smtClean="0">
                <a:solidFill>
                  <a:schemeClr val="bg1"/>
                </a:solidFill>
              </a:rPr>
              <a:t>بعض </a:t>
            </a:r>
            <a:r>
              <a:rPr lang="ar-EG" altLang="en-US" sz="5000" b="1" dirty="0">
                <a:solidFill>
                  <a:schemeClr val="bg1"/>
                </a:solidFill>
              </a:rPr>
              <a:t>السمات لمستوي فاعلية الثقافة التنظيمية </a:t>
            </a:r>
          </a:p>
          <a:p>
            <a:pPr marL="0" indent="0" algn="ctr">
              <a:spcBef>
                <a:spcPts val="0"/>
              </a:spcBef>
              <a:buNone/>
            </a:pPr>
            <a:r>
              <a:rPr lang="ar-EG" altLang="en-US" sz="5000" b="1" dirty="0">
                <a:solidFill>
                  <a:schemeClr val="bg1"/>
                </a:solidFill>
              </a:rPr>
              <a:t>السائدة في المنظمة</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123078355"/>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4800600" y="9906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الدعم الإداري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990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800600" y="19812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تحمل المخاطر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1981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4800600" y="29718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الاتجاه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6" name="Oval 15"/>
          <p:cNvSpPr/>
          <p:nvPr/>
        </p:nvSpPr>
        <p:spPr>
          <a:xfrm>
            <a:off x="8305800" y="2971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7" name="مستطيل مستدير الزوايا 6"/>
          <p:cNvSpPr/>
          <p:nvPr/>
        </p:nvSpPr>
        <p:spPr bwMode="auto">
          <a:xfrm>
            <a:off x="4800600" y="39624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التكامل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8" name="Oval 17"/>
          <p:cNvSpPr/>
          <p:nvPr/>
        </p:nvSpPr>
        <p:spPr>
          <a:xfrm>
            <a:off x="8305800" y="3962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9" name="مستطيل مستدير الزوايا 6"/>
          <p:cNvSpPr/>
          <p:nvPr/>
        </p:nvSpPr>
        <p:spPr bwMode="auto">
          <a:xfrm>
            <a:off x="4800600" y="49530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الرقابة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20" name="Oval 19"/>
          <p:cNvSpPr/>
          <p:nvPr/>
        </p:nvSpPr>
        <p:spPr>
          <a:xfrm>
            <a:off x="8305800" y="4953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30" name="مستطيل مستدير الزوايا 6"/>
          <p:cNvSpPr/>
          <p:nvPr/>
        </p:nvSpPr>
        <p:spPr bwMode="auto">
          <a:xfrm>
            <a:off x="457200" y="14478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المبادرة الفردية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31" name="Oval 30"/>
          <p:cNvSpPr/>
          <p:nvPr/>
        </p:nvSpPr>
        <p:spPr>
          <a:xfrm>
            <a:off x="3962400" y="1447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32" name="مستطيل مستدير الزوايا 6"/>
          <p:cNvSpPr/>
          <p:nvPr/>
        </p:nvSpPr>
        <p:spPr bwMode="auto">
          <a:xfrm>
            <a:off x="457200" y="24384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الهوية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33" name="Oval 32"/>
          <p:cNvSpPr/>
          <p:nvPr/>
        </p:nvSpPr>
        <p:spPr>
          <a:xfrm>
            <a:off x="3962400" y="2438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7</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34" name="مستطيل مستدير الزوايا 6"/>
          <p:cNvSpPr/>
          <p:nvPr/>
        </p:nvSpPr>
        <p:spPr bwMode="auto">
          <a:xfrm>
            <a:off x="457200" y="34290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نظام المكافأة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35" name="Oval 34"/>
          <p:cNvSpPr/>
          <p:nvPr/>
        </p:nvSpPr>
        <p:spPr>
          <a:xfrm>
            <a:off x="3962400" y="3429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8</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36" name="مستطيل مستدير الزوايا 6"/>
          <p:cNvSpPr/>
          <p:nvPr/>
        </p:nvSpPr>
        <p:spPr bwMode="auto">
          <a:xfrm>
            <a:off x="457200" y="44196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تقبل الاختلاف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37" name="Oval 36"/>
          <p:cNvSpPr/>
          <p:nvPr/>
        </p:nvSpPr>
        <p:spPr>
          <a:xfrm>
            <a:off x="3962400" y="4419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9</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38" name="مستطيل مستدير الزوايا 6"/>
          <p:cNvSpPr/>
          <p:nvPr/>
        </p:nvSpPr>
        <p:spPr bwMode="auto">
          <a:xfrm>
            <a:off x="457200" y="54102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نماذج الاتصال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39" name="Oval 38"/>
          <p:cNvSpPr/>
          <p:nvPr/>
        </p:nvSpPr>
        <p:spPr>
          <a:xfrm>
            <a:off x="3962400" y="5410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2000" b="1" dirty="0" smtClean="0">
                <a:solidFill>
                  <a:schemeClr val="tx1"/>
                </a:solidFill>
                <a:latin typeface="GE SS TV Bold" pitchFamily="18" charset="-78"/>
                <a:ea typeface="GE SS TV Bold" pitchFamily="18" charset="-78"/>
                <a:cs typeface="GE SS TV Bold" pitchFamily="18" charset="-78"/>
              </a:rPr>
              <a:t>10</a:t>
            </a:r>
            <a:endParaRPr lang="ar-EG" sz="2000" b="1" dirty="0">
              <a:solidFill>
                <a:schemeClr val="tx1"/>
              </a:solidFill>
              <a:latin typeface="GE SS TV Bold" pitchFamily="18" charset="-78"/>
              <a:ea typeface="GE SS TV Bold" pitchFamily="18" charset="-78"/>
              <a:cs typeface="GE SS TV Bold" pitchFamily="18" charset="-78"/>
            </a:endParaRPr>
          </a:p>
        </p:txBody>
      </p:sp>
      <p:sp>
        <p:nvSpPr>
          <p:cNvPr id="23" name="Action Button: End 22">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4" name="Action Button: Home 23">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5" name="Action Button: Beginning 24">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6"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97728602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anim calcmode="lin" valueType="num">
                                      <p:cBhvr>
                                        <p:cTn id="28" dur="2000" fill="hold"/>
                                        <p:tgtEl>
                                          <p:spTgt spid="15"/>
                                        </p:tgtEl>
                                        <p:attrNameLst>
                                          <p:attrName>ppt_w</p:attrName>
                                        </p:attrNameLst>
                                      </p:cBhvr>
                                      <p:tavLst>
                                        <p:tav tm="0" fmla="#ppt_w*sin(2.5*pi*$)">
                                          <p:val>
                                            <p:fltVal val="0"/>
                                          </p:val>
                                        </p:tav>
                                        <p:tav tm="100000">
                                          <p:val>
                                            <p:fltVal val="1"/>
                                          </p:val>
                                        </p:tav>
                                      </p:tavLst>
                                    </p:anim>
                                    <p:anim calcmode="lin" valueType="num">
                                      <p:cBhvr>
                                        <p:cTn id="29" dur="2000" fill="hold"/>
                                        <p:tgtEl>
                                          <p:spTgt spid="1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anim calcmode="lin" valueType="num">
                                      <p:cBhvr>
                                        <p:cTn id="33" dur="2000" fill="hold"/>
                                        <p:tgtEl>
                                          <p:spTgt spid="16"/>
                                        </p:tgtEl>
                                        <p:attrNameLst>
                                          <p:attrName>ppt_w</p:attrName>
                                        </p:attrNameLst>
                                      </p:cBhvr>
                                      <p:tavLst>
                                        <p:tav tm="0" fmla="#ppt_w*sin(2.5*pi*$)">
                                          <p:val>
                                            <p:fltVal val="0"/>
                                          </p:val>
                                        </p:tav>
                                        <p:tav tm="100000">
                                          <p:val>
                                            <p:fltVal val="1"/>
                                          </p:val>
                                        </p:tav>
                                      </p:tavLst>
                                    </p:anim>
                                    <p:anim calcmode="lin" valueType="num">
                                      <p:cBhvr>
                                        <p:cTn id="34" dur="2000" fill="hold"/>
                                        <p:tgtEl>
                                          <p:spTgt spid="16"/>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anim calcmode="lin" valueType="num">
                                      <p:cBhvr>
                                        <p:cTn id="38" dur="2000" fill="hold"/>
                                        <p:tgtEl>
                                          <p:spTgt spid="17"/>
                                        </p:tgtEl>
                                        <p:attrNameLst>
                                          <p:attrName>ppt_w</p:attrName>
                                        </p:attrNameLst>
                                      </p:cBhvr>
                                      <p:tavLst>
                                        <p:tav tm="0" fmla="#ppt_w*sin(2.5*pi*$)">
                                          <p:val>
                                            <p:fltVal val="0"/>
                                          </p:val>
                                        </p:tav>
                                        <p:tav tm="100000">
                                          <p:val>
                                            <p:fltVal val="1"/>
                                          </p:val>
                                        </p:tav>
                                      </p:tavLst>
                                    </p:anim>
                                    <p:anim calcmode="lin" valueType="num">
                                      <p:cBhvr>
                                        <p:cTn id="39" dur="2000" fill="hold"/>
                                        <p:tgtEl>
                                          <p:spTgt spid="17"/>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anim calcmode="lin" valueType="num">
                                      <p:cBhvr>
                                        <p:cTn id="43" dur="2000" fill="hold"/>
                                        <p:tgtEl>
                                          <p:spTgt spid="18"/>
                                        </p:tgtEl>
                                        <p:attrNameLst>
                                          <p:attrName>ppt_w</p:attrName>
                                        </p:attrNameLst>
                                      </p:cBhvr>
                                      <p:tavLst>
                                        <p:tav tm="0" fmla="#ppt_w*sin(2.5*pi*$)">
                                          <p:val>
                                            <p:fltVal val="0"/>
                                          </p:val>
                                        </p:tav>
                                        <p:tav tm="100000">
                                          <p:val>
                                            <p:fltVal val="1"/>
                                          </p:val>
                                        </p:tav>
                                      </p:tavLst>
                                    </p:anim>
                                    <p:anim calcmode="lin" valueType="num">
                                      <p:cBhvr>
                                        <p:cTn id="44" dur="2000" fill="hold"/>
                                        <p:tgtEl>
                                          <p:spTgt spid="18"/>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anim calcmode="lin" valueType="num">
                                      <p:cBhvr>
                                        <p:cTn id="48" dur="2000" fill="hold"/>
                                        <p:tgtEl>
                                          <p:spTgt spid="19"/>
                                        </p:tgtEl>
                                        <p:attrNameLst>
                                          <p:attrName>ppt_w</p:attrName>
                                        </p:attrNameLst>
                                      </p:cBhvr>
                                      <p:tavLst>
                                        <p:tav tm="0" fmla="#ppt_w*sin(2.5*pi*$)">
                                          <p:val>
                                            <p:fltVal val="0"/>
                                          </p:val>
                                        </p:tav>
                                        <p:tav tm="100000">
                                          <p:val>
                                            <p:fltVal val="1"/>
                                          </p:val>
                                        </p:tav>
                                      </p:tavLst>
                                    </p:anim>
                                    <p:anim calcmode="lin" valueType="num">
                                      <p:cBhvr>
                                        <p:cTn id="49" dur="2000" fill="hold"/>
                                        <p:tgtEl>
                                          <p:spTgt spid="19"/>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anim calcmode="lin" valueType="num">
                                      <p:cBhvr>
                                        <p:cTn id="53" dur="2000" fill="hold"/>
                                        <p:tgtEl>
                                          <p:spTgt spid="20"/>
                                        </p:tgtEl>
                                        <p:attrNameLst>
                                          <p:attrName>ppt_w</p:attrName>
                                        </p:attrNameLst>
                                      </p:cBhvr>
                                      <p:tavLst>
                                        <p:tav tm="0" fmla="#ppt_w*sin(2.5*pi*$)">
                                          <p:val>
                                            <p:fltVal val="0"/>
                                          </p:val>
                                        </p:tav>
                                        <p:tav tm="100000">
                                          <p:val>
                                            <p:fltVal val="1"/>
                                          </p:val>
                                        </p:tav>
                                      </p:tavLst>
                                    </p:anim>
                                    <p:anim calcmode="lin" valueType="num">
                                      <p:cBhvr>
                                        <p:cTn id="54" dur="2000" fill="hold"/>
                                        <p:tgtEl>
                                          <p:spTgt spid="20"/>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2000"/>
                                        <p:tgtEl>
                                          <p:spTgt spid="30"/>
                                        </p:tgtEl>
                                      </p:cBhvr>
                                    </p:animEffect>
                                    <p:anim calcmode="lin" valueType="num">
                                      <p:cBhvr>
                                        <p:cTn id="58" dur="2000" fill="hold"/>
                                        <p:tgtEl>
                                          <p:spTgt spid="30"/>
                                        </p:tgtEl>
                                        <p:attrNameLst>
                                          <p:attrName>ppt_w</p:attrName>
                                        </p:attrNameLst>
                                      </p:cBhvr>
                                      <p:tavLst>
                                        <p:tav tm="0" fmla="#ppt_w*sin(2.5*pi*$)">
                                          <p:val>
                                            <p:fltVal val="0"/>
                                          </p:val>
                                        </p:tav>
                                        <p:tav tm="100000">
                                          <p:val>
                                            <p:fltVal val="1"/>
                                          </p:val>
                                        </p:tav>
                                      </p:tavLst>
                                    </p:anim>
                                    <p:anim calcmode="lin" valueType="num">
                                      <p:cBhvr>
                                        <p:cTn id="59" dur="2000" fill="hold"/>
                                        <p:tgtEl>
                                          <p:spTgt spid="30"/>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000"/>
                                        <p:tgtEl>
                                          <p:spTgt spid="31"/>
                                        </p:tgtEl>
                                      </p:cBhvr>
                                    </p:animEffect>
                                    <p:anim calcmode="lin" valueType="num">
                                      <p:cBhvr>
                                        <p:cTn id="63" dur="2000" fill="hold"/>
                                        <p:tgtEl>
                                          <p:spTgt spid="31"/>
                                        </p:tgtEl>
                                        <p:attrNameLst>
                                          <p:attrName>ppt_w</p:attrName>
                                        </p:attrNameLst>
                                      </p:cBhvr>
                                      <p:tavLst>
                                        <p:tav tm="0" fmla="#ppt_w*sin(2.5*pi*$)">
                                          <p:val>
                                            <p:fltVal val="0"/>
                                          </p:val>
                                        </p:tav>
                                        <p:tav tm="100000">
                                          <p:val>
                                            <p:fltVal val="1"/>
                                          </p:val>
                                        </p:tav>
                                      </p:tavLst>
                                    </p:anim>
                                    <p:anim calcmode="lin" valueType="num">
                                      <p:cBhvr>
                                        <p:cTn id="64" dur="2000" fill="hold"/>
                                        <p:tgtEl>
                                          <p:spTgt spid="31"/>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000"/>
                                        <p:tgtEl>
                                          <p:spTgt spid="32"/>
                                        </p:tgtEl>
                                      </p:cBhvr>
                                    </p:animEffect>
                                    <p:anim calcmode="lin" valueType="num">
                                      <p:cBhvr>
                                        <p:cTn id="68" dur="2000" fill="hold"/>
                                        <p:tgtEl>
                                          <p:spTgt spid="32"/>
                                        </p:tgtEl>
                                        <p:attrNameLst>
                                          <p:attrName>ppt_w</p:attrName>
                                        </p:attrNameLst>
                                      </p:cBhvr>
                                      <p:tavLst>
                                        <p:tav tm="0" fmla="#ppt_w*sin(2.5*pi*$)">
                                          <p:val>
                                            <p:fltVal val="0"/>
                                          </p:val>
                                        </p:tav>
                                        <p:tav tm="100000">
                                          <p:val>
                                            <p:fltVal val="1"/>
                                          </p:val>
                                        </p:tav>
                                      </p:tavLst>
                                    </p:anim>
                                    <p:anim calcmode="lin" valueType="num">
                                      <p:cBhvr>
                                        <p:cTn id="69" dur="2000" fill="hold"/>
                                        <p:tgtEl>
                                          <p:spTgt spid="32"/>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2000"/>
                                        <p:tgtEl>
                                          <p:spTgt spid="33"/>
                                        </p:tgtEl>
                                      </p:cBhvr>
                                    </p:animEffect>
                                    <p:anim calcmode="lin" valueType="num">
                                      <p:cBhvr>
                                        <p:cTn id="73" dur="2000" fill="hold"/>
                                        <p:tgtEl>
                                          <p:spTgt spid="33"/>
                                        </p:tgtEl>
                                        <p:attrNameLst>
                                          <p:attrName>ppt_w</p:attrName>
                                        </p:attrNameLst>
                                      </p:cBhvr>
                                      <p:tavLst>
                                        <p:tav tm="0" fmla="#ppt_w*sin(2.5*pi*$)">
                                          <p:val>
                                            <p:fltVal val="0"/>
                                          </p:val>
                                        </p:tav>
                                        <p:tav tm="100000">
                                          <p:val>
                                            <p:fltVal val="1"/>
                                          </p:val>
                                        </p:tav>
                                      </p:tavLst>
                                    </p:anim>
                                    <p:anim calcmode="lin" valueType="num">
                                      <p:cBhvr>
                                        <p:cTn id="74" dur="2000" fill="hold"/>
                                        <p:tgtEl>
                                          <p:spTgt spid="33"/>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2000"/>
                                        <p:tgtEl>
                                          <p:spTgt spid="34"/>
                                        </p:tgtEl>
                                      </p:cBhvr>
                                    </p:animEffect>
                                    <p:anim calcmode="lin" valueType="num">
                                      <p:cBhvr>
                                        <p:cTn id="78" dur="2000" fill="hold"/>
                                        <p:tgtEl>
                                          <p:spTgt spid="34"/>
                                        </p:tgtEl>
                                        <p:attrNameLst>
                                          <p:attrName>ppt_w</p:attrName>
                                        </p:attrNameLst>
                                      </p:cBhvr>
                                      <p:tavLst>
                                        <p:tav tm="0" fmla="#ppt_w*sin(2.5*pi*$)">
                                          <p:val>
                                            <p:fltVal val="0"/>
                                          </p:val>
                                        </p:tav>
                                        <p:tav tm="100000">
                                          <p:val>
                                            <p:fltVal val="1"/>
                                          </p:val>
                                        </p:tav>
                                      </p:tavLst>
                                    </p:anim>
                                    <p:anim calcmode="lin" valueType="num">
                                      <p:cBhvr>
                                        <p:cTn id="79" dur="2000" fill="hold"/>
                                        <p:tgtEl>
                                          <p:spTgt spid="34"/>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2000"/>
                                        <p:tgtEl>
                                          <p:spTgt spid="35"/>
                                        </p:tgtEl>
                                      </p:cBhvr>
                                    </p:animEffect>
                                    <p:anim calcmode="lin" valueType="num">
                                      <p:cBhvr>
                                        <p:cTn id="83" dur="2000" fill="hold"/>
                                        <p:tgtEl>
                                          <p:spTgt spid="35"/>
                                        </p:tgtEl>
                                        <p:attrNameLst>
                                          <p:attrName>ppt_w</p:attrName>
                                        </p:attrNameLst>
                                      </p:cBhvr>
                                      <p:tavLst>
                                        <p:tav tm="0" fmla="#ppt_w*sin(2.5*pi*$)">
                                          <p:val>
                                            <p:fltVal val="0"/>
                                          </p:val>
                                        </p:tav>
                                        <p:tav tm="100000">
                                          <p:val>
                                            <p:fltVal val="1"/>
                                          </p:val>
                                        </p:tav>
                                      </p:tavLst>
                                    </p:anim>
                                    <p:anim calcmode="lin" valueType="num">
                                      <p:cBhvr>
                                        <p:cTn id="84" dur="2000" fill="hold"/>
                                        <p:tgtEl>
                                          <p:spTgt spid="35"/>
                                        </p:tgtEl>
                                        <p:attrNameLst>
                                          <p:attrName>ppt_h</p:attrName>
                                        </p:attrNameLst>
                                      </p:cBhvr>
                                      <p:tavLst>
                                        <p:tav tm="0">
                                          <p:val>
                                            <p:strVal val="#ppt_h"/>
                                          </p:val>
                                        </p:tav>
                                        <p:tav tm="100000">
                                          <p:val>
                                            <p:strVal val="#ppt_h"/>
                                          </p:val>
                                        </p:tav>
                                      </p:tavLst>
                                    </p:anim>
                                  </p:childTnLst>
                                </p:cTn>
                              </p:par>
                              <p:par>
                                <p:cTn id="85" presetID="45"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2000"/>
                                        <p:tgtEl>
                                          <p:spTgt spid="36"/>
                                        </p:tgtEl>
                                      </p:cBhvr>
                                    </p:animEffect>
                                    <p:anim calcmode="lin" valueType="num">
                                      <p:cBhvr>
                                        <p:cTn id="88" dur="2000" fill="hold"/>
                                        <p:tgtEl>
                                          <p:spTgt spid="36"/>
                                        </p:tgtEl>
                                        <p:attrNameLst>
                                          <p:attrName>ppt_w</p:attrName>
                                        </p:attrNameLst>
                                      </p:cBhvr>
                                      <p:tavLst>
                                        <p:tav tm="0" fmla="#ppt_w*sin(2.5*pi*$)">
                                          <p:val>
                                            <p:fltVal val="0"/>
                                          </p:val>
                                        </p:tav>
                                        <p:tav tm="100000">
                                          <p:val>
                                            <p:fltVal val="1"/>
                                          </p:val>
                                        </p:tav>
                                      </p:tavLst>
                                    </p:anim>
                                    <p:anim calcmode="lin" valueType="num">
                                      <p:cBhvr>
                                        <p:cTn id="89" dur="2000" fill="hold"/>
                                        <p:tgtEl>
                                          <p:spTgt spid="36"/>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2000"/>
                                        <p:tgtEl>
                                          <p:spTgt spid="37"/>
                                        </p:tgtEl>
                                      </p:cBhvr>
                                    </p:animEffect>
                                    <p:anim calcmode="lin" valueType="num">
                                      <p:cBhvr>
                                        <p:cTn id="93" dur="2000" fill="hold"/>
                                        <p:tgtEl>
                                          <p:spTgt spid="37"/>
                                        </p:tgtEl>
                                        <p:attrNameLst>
                                          <p:attrName>ppt_w</p:attrName>
                                        </p:attrNameLst>
                                      </p:cBhvr>
                                      <p:tavLst>
                                        <p:tav tm="0" fmla="#ppt_w*sin(2.5*pi*$)">
                                          <p:val>
                                            <p:fltVal val="0"/>
                                          </p:val>
                                        </p:tav>
                                        <p:tav tm="100000">
                                          <p:val>
                                            <p:fltVal val="1"/>
                                          </p:val>
                                        </p:tav>
                                      </p:tavLst>
                                    </p:anim>
                                    <p:anim calcmode="lin" valueType="num">
                                      <p:cBhvr>
                                        <p:cTn id="94" dur="2000" fill="hold"/>
                                        <p:tgtEl>
                                          <p:spTgt spid="37"/>
                                        </p:tgtEl>
                                        <p:attrNameLst>
                                          <p:attrName>ppt_h</p:attrName>
                                        </p:attrNameLst>
                                      </p:cBhvr>
                                      <p:tavLst>
                                        <p:tav tm="0">
                                          <p:val>
                                            <p:strVal val="#ppt_h"/>
                                          </p:val>
                                        </p:tav>
                                        <p:tav tm="100000">
                                          <p:val>
                                            <p:strVal val="#ppt_h"/>
                                          </p:val>
                                        </p:tav>
                                      </p:tavLst>
                                    </p:anim>
                                  </p:childTnLst>
                                </p:cTn>
                              </p:par>
                              <p:par>
                                <p:cTn id="95" presetID="45"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2000"/>
                                        <p:tgtEl>
                                          <p:spTgt spid="38"/>
                                        </p:tgtEl>
                                      </p:cBhvr>
                                    </p:animEffect>
                                    <p:anim calcmode="lin" valueType="num">
                                      <p:cBhvr>
                                        <p:cTn id="98" dur="2000" fill="hold"/>
                                        <p:tgtEl>
                                          <p:spTgt spid="38"/>
                                        </p:tgtEl>
                                        <p:attrNameLst>
                                          <p:attrName>ppt_w</p:attrName>
                                        </p:attrNameLst>
                                      </p:cBhvr>
                                      <p:tavLst>
                                        <p:tav tm="0" fmla="#ppt_w*sin(2.5*pi*$)">
                                          <p:val>
                                            <p:fltVal val="0"/>
                                          </p:val>
                                        </p:tav>
                                        <p:tav tm="100000">
                                          <p:val>
                                            <p:fltVal val="1"/>
                                          </p:val>
                                        </p:tav>
                                      </p:tavLst>
                                    </p:anim>
                                    <p:anim calcmode="lin" valueType="num">
                                      <p:cBhvr>
                                        <p:cTn id="99" dur="2000" fill="hold"/>
                                        <p:tgtEl>
                                          <p:spTgt spid="38"/>
                                        </p:tgtEl>
                                        <p:attrNameLst>
                                          <p:attrName>ppt_h</p:attrName>
                                        </p:attrNameLst>
                                      </p:cBhvr>
                                      <p:tavLst>
                                        <p:tav tm="0">
                                          <p:val>
                                            <p:strVal val="#ppt_h"/>
                                          </p:val>
                                        </p:tav>
                                        <p:tav tm="100000">
                                          <p:val>
                                            <p:strVal val="#ppt_h"/>
                                          </p:val>
                                        </p:tav>
                                      </p:tavLst>
                                    </p:anim>
                                  </p:childTnLst>
                                </p:cTn>
                              </p:par>
                              <p:par>
                                <p:cTn id="100" presetID="45" presetClass="entr" presetSubtype="0"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2000"/>
                                        <p:tgtEl>
                                          <p:spTgt spid="39"/>
                                        </p:tgtEl>
                                      </p:cBhvr>
                                    </p:animEffect>
                                    <p:anim calcmode="lin" valueType="num">
                                      <p:cBhvr>
                                        <p:cTn id="103" dur="2000" fill="hold"/>
                                        <p:tgtEl>
                                          <p:spTgt spid="39"/>
                                        </p:tgtEl>
                                        <p:attrNameLst>
                                          <p:attrName>ppt_w</p:attrName>
                                        </p:attrNameLst>
                                      </p:cBhvr>
                                      <p:tavLst>
                                        <p:tav tm="0" fmla="#ppt_w*sin(2.5*pi*$)">
                                          <p:val>
                                            <p:fltVal val="0"/>
                                          </p:val>
                                        </p:tav>
                                        <p:tav tm="100000">
                                          <p:val>
                                            <p:fltVal val="1"/>
                                          </p:val>
                                        </p:tav>
                                      </p:tavLst>
                                    </p:anim>
                                    <p:anim calcmode="lin" valueType="num">
                                      <p:cBhvr>
                                        <p:cTn id="104" dur="20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4" grpId="0" animBg="1"/>
      <p:bldP spid="15" grpId="0" animBg="1"/>
      <p:bldP spid="16" grpId="0" animBg="1"/>
      <p:bldP spid="17" grpId="0" animBg="1"/>
      <p:bldP spid="18" grpId="0" animBg="1"/>
      <p:bldP spid="19" grpId="0" animBg="1"/>
      <p:bldP spid="20"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buNone/>
            </a:pPr>
            <a:endParaRPr lang="ar-EG" altLang="en-US" sz="2400" b="1" dirty="0" smtClean="0">
              <a:solidFill>
                <a:schemeClr val="bg1"/>
              </a:solidFill>
            </a:endParaRPr>
          </a:p>
          <a:p>
            <a:pPr marL="0" indent="0" algn="ctr">
              <a:spcBef>
                <a:spcPts val="0"/>
              </a:spcBef>
              <a:buNone/>
            </a:pPr>
            <a:r>
              <a:rPr lang="ar-EG" altLang="en-US" sz="5000" b="1" dirty="0">
                <a:solidFill>
                  <a:schemeClr val="bg1"/>
                </a:solidFill>
              </a:rPr>
              <a:t>محددات الثقافة التنظيمية </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156347045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دينى\work\Customers\ناهد الحنبلى\الولاء الوظيفى\groups-of-technology-business-backgroun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مستطيل مستدير الزوايا 6"/>
          <p:cNvSpPr/>
          <p:nvPr/>
        </p:nvSpPr>
        <p:spPr bwMode="auto">
          <a:xfrm>
            <a:off x="88900" y="1219200"/>
            <a:ext cx="7404100" cy="5334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400" b="1" dirty="0">
                <a:solidFill>
                  <a:schemeClr val="bg1"/>
                </a:solidFill>
                <a:latin typeface="GE SS TV Bold" pitchFamily="18" charset="-78"/>
                <a:ea typeface="GE SS TV Bold" pitchFamily="18" charset="-78"/>
                <a:cs typeface="GE SS TV Bold" pitchFamily="18" charset="-78"/>
              </a:rPr>
              <a:t>أن الموظفين الأكثر رضا عن عملهم يكنون أقل عرضة لحوادث العمل</a:t>
            </a:r>
            <a:endParaRPr lang="ar-TN" sz="2400" b="1" dirty="0">
              <a:solidFill>
                <a:schemeClr val="bg1"/>
              </a:solidFill>
              <a:latin typeface="GE SS TV Bold" pitchFamily="18" charset="-78"/>
              <a:ea typeface="GE SS TV Bold" pitchFamily="18" charset="-78"/>
              <a:cs typeface="GE SS TV Bold" pitchFamily="18" charset="-78"/>
            </a:endParaRPr>
          </a:p>
        </p:txBody>
      </p:sp>
      <p:sp>
        <p:nvSpPr>
          <p:cNvPr id="12" name="مستطيل مستدير الزوايا 6"/>
          <p:cNvSpPr/>
          <p:nvPr/>
        </p:nvSpPr>
        <p:spPr bwMode="auto">
          <a:xfrm>
            <a:off x="152400" y="2133600"/>
            <a:ext cx="7404100" cy="9144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2400" b="1" dirty="0">
                <a:solidFill>
                  <a:schemeClr val="bg1"/>
                </a:solidFill>
                <a:latin typeface="GE SS TV Bold" pitchFamily="18" charset="-78"/>
                <a:ea typeface="GE SS TV Bold" pitchFamily="18" charset="-78"/>
                <a:cs typeface="GE SS TV Bold" pitchFamily="18" charset="-78"/>
              </a:rPr>
              <a:t>هناك علاقة وثيقة ما بين الرضا الوظيفي والإنتاج في العمل فكلما كان هناك درجة عالية من الرضا أدى ذلك إلى زيادة الإنتاج</a:t>
            </a:r>
            <a:endParaRPr lang="ar-TN" sz="2400" b="1" dirty="0">
              <a:solidFill>
                <a:schemeClr val="bg1"/>
              </a:solidFill>
              <a:latin typeface="GE SS TV Bold" pitchFamily="18" charset="-78"/>
              <a:ea typeface="GE SS TV Bold" pitchFamily="18" charset="-78"/>
              <a:cs typeface="GE SS TV Bold" pitchFamily="18" charset="-78"/>
            </a:endParaRPr>
          </a:p>
        </p:txBody>
      </p:sp>
      <p:sp>
        <p:nvSpPr>
          <p:cNvPr id="16" name="مستطيل مستدير الزوايا 6"/>
          <p:cNvSpPr/>
          <p:nvPr/>
        </p:nvSpPr>
        <p:spPr bwMode="auto">
          <a:xfrm>
            <a:off x="228600" y="3505200"/>
            <a:ext cx="7937500" cy="1295400"/>
          </a:xfrm>
          <a:prstGeom prst="roundRect">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defRPr/>
            </a:pPr>
            <a:r>
              <a:rPr lang="ar-EG" sz="3200" b="1" dirty="0">
                <a:solidFill>
                  <a:schemeClr val="bg1"/>
                </a:solidFill>
                <a:latin typeface="GE SS TV Bold" pitchFamily="18" charset="-78"/>
                <a:ea typeface="GE SS TV Bold" pitchFamily="18" charset="-78"/>
                <a:cs typeface="GE SS TV Bold" pitchFamily="18" charset="-78"/>
              </a:rPr>
              <a:t>وعموما يعتبر الرضا الوظيفي للموظفين من أهم مؤشرات الصحة والعافية للدائرة ومدى فاعليتها </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7" name="Oval 16"/>
          <p:cNvSpPr/>
          <p:nvPr/>
        </p:nvSpPr>
        <p:spPr>
          <a:xfrm>
            <a:off x="8242300" y="3657600"/>
            <a:ext cx="698587" cy="838200"/>
          </a:xfrm>
          <a:prstGeom prst="ellipse">
            <a:avLst/>
          </a:prstGeom>
          <a:gradFill>
            <a:gsLst>
              <a:gs pos="0">
                <a:srgbClr val="00B0F0">
                  <a:shade val="30000"/>
                  <a:satMod val="115000"/>
                </a:srgbClr>
              </a:gs>
              <a:gs pos="50000">
                <a:srgbClr val="FF3399"/>
              </a:gs>
              <a:gs pos="100000">
                <a:srgbClr val="FF3399"/>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6</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43962090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6" grpId="0" animBg="1"/>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4800600" y="19050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التاريخ والملكية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1905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4800600" y="28956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الحجم</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8305800" y="2895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5" name="مستطيل مستدير الزوايا 6"/>
          <p:cNvSpPr/>
          <p:nvPr/>
        </p:nvSpPr>
        <p:spPr bwMode="auto">
          <a:xfrm>
            <a:off x="4800600" y="38862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التكنولوجيا</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6" name="Oval 15"/>
          <p:cNvSpPr/>
          <p:nvPr/>
        </p:nvSpPr>
        <p:spPr>
          <a:xfrm>
            <a:off x="8305800" y="3886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30" name="مستطيل مستدير الزوايا 6"/>
          <p:cNvSpPr/>
          <p:nvPr/>
        </p:nvSpPr>
        <p:spPr bwMode="auto">
          <a:xfrm>
            <a:off x="457200" y="23622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الأفراد</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31" name="Oval 30"/>
          <p:cNvSpPr/>
          <p:nvPr/>
        </p:nvSpPr>
        <p:spPr>
          <a:xfrm>
            <a:off x="3962400" y="2362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4</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32" name="مستطيل مستدير الزوايا 6"/>
          <p:cNvSpPr/>
          <p:nvPr/>
        </p:nvSpPr>
        <p:spPr bwMode="auto">
          <a:xfrm>
            <a:off x="457200" y="33528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البيئة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33" name="Oval 32"/>
          <p:cNvSpPr/>
          <p:nvPr/>
        </p:nvSpPr>
        <p:spPr>
          <a:xfrm>
            <a:off x="3962400" y="3352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5</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34" name="مستطيل مستدير الزوايا 6"/>
          <p:cNvSpPr/>
          <p:nvPr/>
        </p:nvSpPr>
        <p:spPr bwMode="auto">
          <a:xfrm>
            <a:off x="457200" y="43434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الغايات والأهداف</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35" name="Oval 34"/>
          <p:cNvSpPr/>
          <p:nvPr/>
        </p:nvSpPr>
        <p:spPr>
          <a:xfrm>
            <a:off x="3962400" y="4343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6</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7" name="Action Button: End 1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Action Button: Home 1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Action Button: Beginning 1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404706783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9"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0-#ppt_w/2"/>
                                          </p:val>
                                        </p:tav>
                                        <p:tav tm="100000">
                                          <p:val>
                                            <p:strVal val="#ppt_x"/>
                                          </p:val>
                                        </p:tav>
                                      </p:tavLst>
                                    </p:anim>
                                    <p:anim calcmode="lin" valueType="num">
                                      <p:cBhvr additive="base">
                                        <p:cTn id="38" dur="500" fill="hold"/>
                                        <p:tgtEl>
                                          <p:spTgt spid="30"/>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9"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0-#ppt_w/2"/>
                                          </p:val>
                                        </p:tav>
                                        <p:tav tm="100000">
                                          <p:val>
                                            <p:strVal val="#ppt_x"/>
                                          </p:val>
                                        </p:tav>
                                      </p:tavLst>
                                    </p:anim>
                                    <p:anim calcmode="lin" valueType="num">
                                      <p:cBhvr additive="base">
                                        <p:cTn id="43" dur="500" fill="hold"/>
                                        <p:tgtEl>
                                          <p:spTgt spid="31"/>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9"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0-#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9"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0-#ppt_w/2"/>
                                          </p:val>
                                        </p:tav>
                                        <p:tav tm="100000">
                                          <p:val>
                                            <p:strVal val="#ppt_x"/>
                                          </p:val>
                                        </p:tav>
                                      </p:tavLst>
                                    </p:anim>
                                    <p:anim calcmode="lin" valueType="num">
                                      <p:cBhvr additive="base">
                                        <p:cTn id="53" dur="500" fill="hold"/>
                                        <p:tgtEl>
                                          <p:spTgt spid="33"/>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9"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9"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0-#ppt_w/2"/>
                                          </p:val>
                                        </p:tav>
                                        <p:tav tm="100000">
                                          <p:val>
                                            <p:strVal val="#ppt_x"/>
                                          </p:val>
                                        </p:tav>
                                      </p:tavLst>
                                    </p:anim>
                                    <p:anim calcmode="lin" valueType="num">
                                      <p:cBhvr additive="base">
                                        <p:cTn id="63"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4" grpId="0" animBg="1"/>
      <p:bldP spid="15" grpId="0" animBg="1"/>
      <p:bldP spid="16" grpId="0" animBg="1"/>
      <p:bldP spid="30" grpId="0" animBg="1"/>
      <p:bldP spid="31" grpId="0" animBg="1"/>
      <p:bldP spid="32" grpId="0" animBg="1"/>
      <p:bldP spid="33" grpId="0" animBg="1"/>
      <p:bldP spid="34" grpId="0" animBg="1"/>
      <p:bldP spid="3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spcBef>
                <a:spcPts val="0"/>
              </a:spcBef>
              <a:buNone/>
            </a:pPr>
            <a:r>
              <a:rPr lang="ar-EG" altLang="en-US" sz="5000" b="1" dirty="0" smtClean="0">
                <a:solidFill>
                  <a:schemeClr val="bg1"/>
                </a:solidFill>
              </a:rPr>
              <a:t>الثقافات </a:t>
            </a:r>
            <a:r>
              <a:rPr lang="ar-EG" altLang="en-US" sz="5000" b="1" dirty="0">
                <a:solidFill>
                  <a:schemeClr val="bg1"/>
                </a:solidFill>
              </a:rPr>
              <a:t>الرئيسة والثقافات الفرعية</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404846170"/>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3505200" y="1905000"/>
            <a:ext cx="47244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تتمثل الثقافة الرئيسة في التنظيم</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1905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30" name="مستطيل مستدير الزوايا 6"/>
          <p:cNvSpPr/>
          <p:nvPr/>
        </p:nvSpPr>
        <p:spPr bwMode="auto">
          <a:xfrm>
            <a:off x="685800" y="3657600"/>
            <a:ext cx="47244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أما الثقافات التنظيمية الفرعية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31" name="Oval 30"/>
          <p:cNvSpPr/>
          <p:nvPr/>
        </p:nvSpPr>
        <p:spPr>
          <a:xfrm>
            <a:off x="5486400" y="3657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49642836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0" grpId="0" animBg="1"/>
      <p:bldP spid="3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a:solidFill>
                <a:schemeClr val="bg1"/>
              </a:solidFill>
            </a:endParaRPr>
          </a:p>
          <a:p>
            <a:pPr marL="0" indent="0" algn="ctr">
              <a:spcBef>
                <a:spcPts val="0"/>
              </a:spcBef>
              <a:buNone/>
            </a:pPr>
            <a:endParaRPr lang="ar-EG" altLang="en-US" sz="5000" b="1" dirty="0" smtClean="0">
              <a:solidFill>
                <a:schemeClr val="bg1"/>
              </a:solidFill>
            </a:endParaRPr>
          </a:p>
          <a:p>
            <a:pPr marL="0" indent="0" algn="ctr">
              <a:spcBef>
                <a:spcPts val="0"/>
              </a:spcBef>
              <a:buNone/>
            </a:pPr>
            <a:r>
              <a:rPr lang="ar-EG" altLang="en-US" sz="5000" b="1" dirty="0" smtClean="0">
                <a:solidFill>
                  <a:schemeClr val="bg1"/>
                </a:solidFill>
              </a:rPr>
              <a:t>الثقافة </a:t>
            </a:r>
            <a:r>
              <a:rPr lang="ar-EG" altLang="en-US" sz="5000" b="1" dirty="0">
                <a:solidFill>
                  <a:schemeClr val="bg1"/>
                </a:solidFill>
              </a:rPr>
              <a:t>والفاعلية التنظيمية</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658600786"/>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457200" y="1295400"/>
            <a:ext cx="77724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تتنوع الثقافات حسب درجة تمسك والتزام العاملين  بها </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6" name="Oval 5"/>
          <p:cNvSpPr/>
          <p:nvPr/>
        </p:nvSpPr>
        <p:spPr>
          <a:xfrm>
            <a:off x="8305800" y="1295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1</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7" name="مستطيل مستدير الزوايا 6"/>
          <p:cNvSpPr/>
          <p:nvPr/>
        </p:nvSpPr>
        <p:spPr bwMode="auto">
          <a:xfrm>
            <a:off x="457200" y="2667000"/>
            <a:ext cx="7772400" cy="1143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وتتطلب الفعالية التنظيمية توافق الثقافة وتناغمها مع الإستراتيجية ، والبيئة والتكنولوجيا</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8" name="Oval 7"/>
          <p:cNvSpPr/>
          <p:nvPr/>
        </p:nvSpPr>
        <p:spPr>
          <a:xfrm>
            <a:off x="8305800" y="2819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2</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457200" y="4343400"/>
            <a:ext cx="7772400" cy="11430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bg1"/>
                </a:solidFill>
                <a:latin typeface="GE SS TV Bold" pitchFamily="18" charset="-78"/>
                <a:ea typeface="GE SS TV Bold" pitchFamily="18" charset="-78"/>
                <a:cs typeface="GE SS TV Bold" pitchFamily="18" charset="-78"/>
              </a:rPr>
              <a:t>وتنجح هذه الاستراتيجيات في ظل ثقافة تنظيمية تؤكد على إحكام الرقابة ، وتقليل المخاطرة ، وعدم قبول الاختلافات</a:t>
            </a:r>
            <a:endParaRPr lang="ar-TN" sz="3200" b="1" dirty="0">
              <a:solidFill>
                <a:schemeClr val="bg1"/>
              </a:solidFill>
              <a:latin typeface="GE SS TV Bold" pitchFamily="18" charset="-78"/>
              <a:ea typeface="GE SS TV Bold" pitchFamily="18" charset="-78"/>
              <a:cs typeface="GE SS TV Bold" pitchFamily="18" charset="-78"/>
            </a:endParaRPr>
          </a:p>
        </p:txBody>
      </p:sp>
      <p:sp>
        <p:nvSpPr>
          <p:cNvPr id="11" name="Oval 10"/>
          <p:cNvSpPr/>
          <p:nvPr/>
        </p:nvSpPr>
        <p:spPr>
          <a:xfrm>
            <a:off x="8305800" y="4495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bg1"/>
                </a:solidFill>
                <a:latin typeface="GE SS TV Bold" pitchFamily="18" charset="-78"/>
                <a:ea typeface="GE SS TV Bold" pitchFamily="18" charset="-78"/>
                <a:cs typeface="GE SS TV Bold" pitchFamily="18" charset="-78"/>
              </a:rPr>
              <a:t>3</a:t>
            </a:r>
            <a:endParaRPr lang="ar-EG" sz="3200" b="1" dirty="0">
              <a:solidFill>
                <a:schemeClr val="bg1"/>
              </a:solidFill>
              <a:latin typeface="GE SS TV Bold" pitchFamily="18" charset="-78"/>
              <a:ea typeface="GE SS TV Bold" pitchFamily="18" charset="-78"/>
              <a:cs typeface="GE SS TV Bold" pitchFamily="18" charset="-78"/>
            </a:endParaRPr>
          </a:p>
        </p:txBody>
      </p:sp>
      <p:sp>
        <p:nvSpPr>
          <p:cNvPr id="12" name="Action Button: End 11">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Home 12">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Action Button: Beginning 13">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614070733"/>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ar-EG" altLang="en-US" sz="6000" b="1" dirty="0" smtClean="0">
              <a:solidFill>
                <a:schemeClr val="bg1"/>
              </a:solidFill>
            </a:endParaRPr>
          </a:p>
          <a:p>
            <a:pPr marL="0" indent="0" algn="ctr">
              <a:spcBef>
                <a:spcPts val="0"/>
              </a:spcBef>
              <a:buNone/>
            </a:pPr>
            <a:r>
              <a:rPr lang="ar-EG" altLang="en-US" sz="5000" b="1" dirty="0">
                <a:solidFill>
                  <a:schemeClr val="bg1"/>
                </a:solidFill>
              </a:rPr>
              <a:t>الثقافة التنظيمية مكملة لعنصر </a:t>
            </a:r>
            <a:r>
              <a:rPr lang="ar-EG" altLang="en-US" sz="5000" b="1" dirty="0" smtClean="0">
                <a:solidFill>
                  <a:schemeClr val="bg1"/>
                </a:solidFill>
              </a:rPr>
              <a:t>الرسمية وليست </a:t>
            </a:r>
            <a:r>
              <a:rPr lang="ar-EG" altLang="en-US" sz="5000" b="1" dirty="0">
                <a:solidFill>
                  <a:schemeClr val="bg1"/>
                </a:solidFill>
              </a:rPr>
              <a:t>بديلاً عنها</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4116651364"/>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457200" y="990600"/>
            <a:ext cx="7772400" cy="23622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تعتمد المنظمات على الوسائل الرسمية لضبط سلوك العاملين ، وذلك من خلال تقنين الإجراءات ، والتعليمات ، وتطوير النماذج ، والاهتمام بالوسائل الرسمية في تقنين وضبط سلوك العاملين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8305800" y="17526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9" name="مستطيل مستدير الزوايا 6"/>
          <p:cNvSpPr/>
          <p:nvPr/>
        </p:nvSpPr>
        <p:spPr bwMode="auto">
          <a:xfrm>
            <a:off x="457200" y="4038600"/>
            <a:ext cx="7772400" cy="1828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إلا أن وجود القيم الثقافية التنظيمية التي تعزز </a:t>
            </a:r>
            <a:r>
              <a:rPr lang="ar-EG" sz="3200" b="1" dirty="0" smtClean="0">
                <a:solidFill>
                  <a:schemeClr val="tx1"/>
                </a:solidFill>
                <a:latin typeface="GE SS TV Bold" pitchFamily="18" charset="-78"/>
                <a:ea typeface="GE SS TV Bold" pitchFamily="18" charset="-78"/>
                <a:cs typeface="GE SS TV Bold" pitchFamily="18" charset="-78"/>
              </a:rPr>
              <a:t>وتوكد</a:t>
            </a:r>
            <a:br>
              <a:rPr lang="ar-EG" sz="3200" b="1" dirty="0" smtClean="0">
                <a:solidFill>
                  <a:schemeClr val="tx1"/>
                </a:solidFill>
                <a:latin typeface="GE SS TV Bold" pitchFamily="18" charset="-78"/>
                <a:ea typeface="GE SS TV Bold" pitchFamily="18" charset="-78"/>
                <a:cs typeface="GE SS TV Bold" pitchFamily="18" charset="-78"/>
              </a:rPr>
            </a:br>
            <a:r>
              <a:rPr lang="ar-EG" sz="3200" b="1" dirty="0" smtClean="0">
                <a:solidFill>
                  <a:schemeClr val="tx1"/>
                </a:solidFill>
                <a:latin typeface="GE SS TV Bold" pitchFamily="18" charset="-78"/>
                <a:ea typeface="GE SS TV Bold" pitchFamily="18" charset="-78"/>
                <a:cs typeface="GE SS TV Bold" pitchFamily="18" charset="-78"/>
              </a:rPr>
              <a:t> </a:t>
            </a:r>
            <a:r>
              <a:rPr lang="ar-EG" sz="3200" b="1" dirty="0">
                <a:solidFill>
                  <a:schemeClr val="tx1"/>
                </a:solidFill>
                <a:latin typeface="GE SS TV Bold" pitchFamily="18" charset="-78"/>
                <a:ea typeface="GE SS TV Bold" pitchFamily="18" charset="-78"/>
                <a:cs typeface="GE SS TV Bold" pitchFamily="18" charset="-78"/>
              </a:rPr>
              <a:t>ما تنص عليه التعليمات وتؤكد ه السياسات أمر في </a:t>
            </a:r>
            <a:r>
              <a:rPr lang="ar-EG" sz="3200" b="1" dirty="0" smtClean="0">
                <a:solidFill>
                  <a:schemeClr val="tx1"/>
                </a:solidFill>
                <a:latin typeface="GE SS TV Bold" pitchFamily="18" charset="-78"/>
                <a:ea typeface="GE SS TV Bold" pitchFamily="18" charset="-78"/>
                <a:cs typeface="GE SS TV Bold" pitchFamily="18" charset="-78"/>
              </a:rPr>
              <a:t/>
            </a:r>
            <a:br>
              <a:rPr lang="ar-EG" sz="3200" b="1" dirty="0" smtClean="0">
                <a:solidFill>
                  <a:schemeClr val="tx1"/>
                </a:solidFill>
                <a:latin typeface="GE SS TV Bold" pitchFamily="18" charset="-78"/>
                <a:ea typeface="GE SS TV Bold" pitchFamily="18" charset="-78"/>
                <a:cs typeface="GE SS TV Bold" pitchFamily="18" charset="-78"/>
              </a:rPr>
            </a:br>
            <a:r>
              <a:rPr lang="ar-EG" sz="3200" b="1" dirty="0" smtClean="0">
                <a:solidFill>
                  <a:schemeClr val="tx1"/>
                </a:solidFill>
                <a:latin typeface="GE SS TV Bold" pitchFamily="18" charset="-78"/>
                <a:ea typeface="GE SS TV Bold" pitchFamily="18" charset="-78"/>
                <a:cs typeface="GE SS TV Bold" pitchFamily="18" charset="-78"/>
              </a:rPr>
              <a:t>غاية </a:t>
            </a:r>
            <a:r>
              <a:rPr lang="ar-EG" sz="3200" b="1" dirty="0">
                <a:solidFill>
                  <a:schemeClr val="tx1"/>
                </a:solidFill>
                <a:latin typeface="GE SS TV Bold" pitchFamily="18" charset="-78"/>
                <a:ea typeface="GE SS TV Bold" pitchFamily="18" charset="-78"/>
                <a:cs typeface="GE SS TV Bold" pitchFamily="18" charset="-78"/>
              </a:rPr>
              <a:t>الأهمية </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1" name="Oval 10"/>
          <p:cNvSpPr/>
          <p:nvPr/>
        </p:nvSpPr>
        <p:spPr>
          <a:xfrm>
            <a:off x="8305800" y="46482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7" name="Action Button: End 6">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Action Button: Beginning 11">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72961152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spcBef>
                <a:spcPts val="0"/>
              </a:spcBef>
              <a:buNone/>
            </a:pPr>
            <a:r>
              <a:rPr lang="ar-EG" altLang="en-US" sz="5000" b="1" dirty="0" smtClean="0">
                <a:solidFill>
                  <a:schemeClr val="bg1"/>
                </a:solidFill>
              </a:rPr>
              <a:t>آليات </a:t>
            </a:r>
            <a:r>
              <a:rPr lang="ar-EG" altLang="en-US" sz="5000" b="1" dirty="0">
                <a:solidFill>
                  <a:schemeClr val="bg1"/>
                </a:solidFill>
              </a:rPr>
              <a:t>خلق الثقافة والمحافظة عليها</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213660091"/>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دينى\work\Customers\ناهد الحنبلى\الولاء الوظيفى\blue-green-gradient-lights-backgrounds-powerpoi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6"/>
          <p:cNvSpPr/>
          <p:nvPr/>
        </p:nvSpPr>
        <p:spPr bwMode="auto">
          <a:xfrm>
            <a:off x="2819400" y="19050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اختيار الموظفين</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6" name="Oval 5"/>
          <p:cNvSpPr/>
          <p:nvPr/>
        </p:nvSpPr>
        <p:spPr>
          <a:xfrm>
            <a:off x="6324600" y="19050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1</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11" name="مستطيل مستدير الزوايا 6"/>
          <p:cNvSpPr/>
          <p:nvPr/>
        </p:nvSpPr>
        <p:spPr bwMode="auto">
          <a:xfrm>
            <a:off x="2819400" y="39624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التنشئة والتطبيع</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14" name="Oval 13"/>
          <p:cNvSpPr/>
          <p:nvPr/>
        </p:nvSpPr>
        <p:spPr>
          <a:xfrm>
            <a:off x="6324600" y="39624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3</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30" name="مستطيل مستدير الزوايا 6"/>
          <p:cNvSpPr/>
          <p:nvPr/>
        </p:nvSpPr>
        <p:spPr bwMode="auto">
          <a:xfrm>
            <a:off x="2819400" y="2971800"/>
            <a:ext cx="3429000" cy="685800"/>
          </a:xfrm>
          <a:prstGeom prst="roundRect">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a:solidFill>
                  <a:schemeClr val="tx1"/>
                </a:solidFill>
                <a:latin typeface="GE SS TV Bold" pitchFamily="18" charset="-78"/>
                <a:ea typeface="GE SS TV Bold" pitchFamily="18" charset="-78"/>
                <a:cs typeface="GE SS TV Bold" pitchFamily="18" charset="-78"/>
              </a:rPr>
              <a:t>الممارسات الإدارية</a:t>
            </a:r>
            <a:endParaRPr lang="ar-TN" sz="3200" b="1" dirty="0">
              <a:solidFill>
                <a:schemeClr val="tx1"/>
              </a:solidFill>
              <a:latin typeface="GE SS TV Bold" pitchFamily="18" charset="-78"/>
              <a:ea typeface="GE SS TV Bold" pitchFamily="18" charset="-78"/>
              <a:cs typeface="GE SS TV Bold" pitchFamily="18" charset="-78"/>
            </a:endParaRPr>
          </a:p>
        </p:txBody>
      </p:sp>
      <p:sp>
        <p:nvSpPr>
          <p:cNvPr id="31" name="Oval 30"/>
          <p:cNvSpPr/>
          <p:nvPr/>
        </p:nvSpPr>
        <p:spPr>
          <a:xfrm>
            <a:off x="6324600" y="2971800"/>
            <a:ext cx="685800" cy="685800"/>
          </a:xfrm>
          <a:prstGeom prst="ellipse">
            <a:avLst/>
          </a:prstGeom>
          <a:gradFill>
            <a:gsLst>
              <a:gs pos="0">
                <a:srgbClr val="00B050"/>
              </a:gs>
              <a:gs pos="50000">
                <a:srgbClr val="66FF66"/>
              </a:gs>
              <a:gs pos="100000">
                <a:srgbClr val="FFFF00"/>
              </a:gs>
            </a:gsLst>
            <a:lin ang="8100000" scaled="1"/>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a:r>
              <a:rPr lang="ar-EG" sz="3200" b="1" dirty="0" smtClean="0">
                <a:solidFill>
                  <a:schemeClr val="tx1"/>
                </a:solidFill>
                <a:latin typeface="GE SS TV Bold" pitchFamily="18" charset="-78"/>
                <a:ea typeface="GE SS TV Bold" pitchFamily="18" charset="-78"/>
                <a:cs typeface="GE SS TV Bold" pitchFamily="18" charset="-78"/>
              </a:rPr>
              <a:t>2</a:t>
            </a:r>
            <a:endParaRPr lang="ar-EG" sz="3200" b="1" dirty="0">
              <a:solidFill>
                <a:schemeClr val="tx1"/>
              </a:solidFill>
              <a:latin typeface="GE SS TV Bold" pitchFamily="18" charset="-78"/>
              <a:ea typeface="GE SS TV Bold" pitchFamily="18" charset="-78"/>
              <a:cs typeface="GE SS TV Bold" pitchFamily="18" charset="-78"/>
            </a:endParaRPr>
          </a:p>
        </p:txBody>
      </p:sp>
      <p:sp>
        <p:nvSpPr>
          <p:cNvPr id="9" name="Action Button: End 8">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Action Button: Home 11">
            <a:hlinkClick r:id="rId4"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Action Button: Beginning 12">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2600149677"/>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5"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4" grpId="0" animBg="1"/>
      <p:bldP spid="30" grpId="0" animBg="1"/>
      <p:bldP spid="3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دينى\work\Customers\ناهد الحنبلى\الولاء الوظيفى\blue-green-gradient-lights-backgrounds-powerpoi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对角圆角矩形 5"/>
          <p:cNvSpPr>
            <a:spLocks/>
          </p:cNvSpPr>
          <p:nvPr/>
        </p:nvSpPr>
        <p:spPr bwMode="auto">
          <a:xfrm rot="21346829">
            <a:off x="1217661" y="1530795"/>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tx2">
                  <a:lumMod val="60000"/>
                  <a:lumOff val="40000"/>
                  <a:alpha val="63000"/>
                </a:schemeClr>
              </a:gs>
              <a:gs pos="50000">
                <a:srgbClr val="92D050"/>
              </a:gs>
              <a:gs pos="100000">
                <a:srgbClr val="FFFF00"/>
              </a:gs>
            </a:gsLst>
            <a:lin ang="8100000" scaled="1"/>
          </a:gradFill>
          <a:ln w="38100">
            <a:solidFill>
              <a:schemeClr val="accent3">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tlCol="1"/>
          <a:lstStyle/>
          <a:p>
            <a:pPr algn="ctr" rtl="1">
              <a:spcBef>
                <a:spcPct val="50000"/>
              </a:spcBef>
            </a:pPr>
            <a:endParaRPr lang="ar-EG" sz="100" b="1">
              <a:solidFill>
                <a:schemeClr val="bg1"/>
              </a:solidFill>
              <a:latin typeface="GE SS TV Bold" pitchFamily="18" charset="-78"/>
              <a:ea typeface="GE SS TV Bold" pitchFamily="18" charset="-78"/>
              <a:cs typeface="GE SS TV Bold" pitchFamily="18" charset="-78"/>
            </a:endParaRPr>
          </a:p>
        </p:txBody>
      </p:sp>
      <p:pic>
        <p:nvPicPr>
          <p:cNvPr id="5" name="Picture 4" descr="C:\TDDOWNLOAD\pencil.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600" y="1338709"/>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rot="21361315">
            <a:off x="1433562" y="1813370"/>
            <a:ext cx="6454775" cy="334645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ar-EG" altLang="en-US" sz="2400" b="1" dirty="0" smtClean="0">
              <a:solidFill>
                <a:schemeClr val="bg1"/>
              </a:solidFill>
            </a:endParaRPr>
          </a:p>
          <a:p>
            <a:pPr marL="0" indent="0" algn="ctr">
              <a:buNone/>
            </a:pPr>
            <a:endParaRPr lang="ar-EG" altLang="en-US" sz="2400" b="1" dirty="0">
              <a:solidFill>
                <a:schemeClr val="bg1"/>
              </a:solidFill>
            </a:endParaRPr>
          </a:p>
          <a:p>
            <a:pPr marL="0" indent="0" algn="ctr">
              <a:spcBef>
                <a:spcPts val="0"/>
              </a:spcBef>
              <a:buNone/>
            </a:pPr>
            <a:endParaRPr lang="ar-EG" altLang="en-US" sz="2400" b="1" dirty="0" smtClean="0">
              <a:solidFill>
                <a:schemeClr val="bg1"/>
              </a:solidFill>
            </a:endParaRPr>
          </a:p>
          <a:p>
            <a:pPr marL="0" indent="0" algn="ctr">
              <a:spcBef>
                <a:spcPts val="0"/>
              </a:spcBef>
              <a:buNone/>
            </a:pPr>
            <a:r>
              <a:rPr lang="ar-EG" altLang="en-US" sz="5000" b="1" dirty="0" smtClean="0">
                <a:solidFill>
                  <a:schemeClr val="bg1"/>
                </a:solidFill>
              </a:rPr>
              <a:t>إدارة </a:t>
            </a:r>
            <a:r>
              <a:rPr lang="ar-EG" altLang="en-US" sz="5000" b="1" dirty="0">
                <a:solidFill>
                  <a:schemeClr val="bg1"/>
                </a:solidFill>
              </a:rPr>
              <a:t>الثقافات </a:t>
            </a:r>
          </a:p>
        </p:txBody>
      </p:sp>
      <p:sp>
        <p:nvSpPr>
          <p:cNvPr id="6" name="Action Button: End 5">
            <a:hlinkClick r:id="" action="ppaction://hlinkshowjump?jump=nextslide" highlightClick="1"/>
          </p:cNvPr>
          <p:cNvSpPr/>
          <p:nvPr/>
        </p:nvSpPr>
        <p:spPr bwMode="auto">
          <a:xfrm>
            <a:off x="8305800" y="6477000"/>
            <a:ext cx="685800" cy="304800"/>
          </a:xfrm>
          <a:prstGeom prst="actionButtonEnd">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Action Button: Home 7">
            <a:hlinkClick r:id="rId6" action="ppaction://hlinksldjump" highlightClick="1"/>
          </p:cNvPr>
          <p:cNvSpPr/>
          <p:nvPr/>
        </p:nvSpPr>
        <p:spPr bwMode="auto">
          <a:xfrm>
            <a:off x="6248400" y="6477000"/>
            <a:ext cx="1828800" cy="304800"/>
          </a:xfrm>
          <a:prstGeom prst="actionButtonHom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Action Button: Beginning 8">
            <a:hlinkClick r:id="" action="ppaction://hlinkshowjump?jump=previousslide" highlightClick="1"/>
          </p:cNvPr>
          <p:cNvSpPr/>
          <p:nvPr/>
        </p:nvSpPr>
        <p:spPr bwMode="auto">
          <a:xfrm>
            <a:off x="5410200" y="6477000"/>
            <a:ext cx="685800" cy="304800"/>
          </a:xfrm>
          <a:prstGeom prst="actionButtonBeginning">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anose="02020603050405020304" pitchFamily="18" charset="0"/>
              <a:buNone/>
              <a:tabLst/>
            </a:pPr>
            <a:endParaRPr kumimoji="0" lang="ar-EG"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TextBox 2"/>
          <p:cNvSpPr txBox="1"/>
          <p:nvPr/>
        </p:nvSpPr>
        <p:spPr>
          <a:xfrm>
            <a:off x="178644" y="6477000"/>
            <a:ext cx="1585912" cy="339725"/>
          </a:xfrm>
          <a:prstGeom prst="rect">
            <a:avLst/>
          </a:prstGeom>
          <a:noFill/>
        </p:spPr>
        <p:txBody>
          <a:bodyPr rtlCol="1">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r" defTabSz="914400" rtl="1"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ar-EG" sz="1600" b="1" dirty="0" smtClean="0">
                <a:solidFill>
                  <a:schemeClr val="bg2">
                    <a:lumMod val="10000"/>
                  </a:schemeClr>
                </a:solidFill>
                <a:cs typeface="+mn-cs"/>
              </a:rPr>
              <a:t>-</a:t>
            </a:r>
            <a:endParaRPr lang="ar-EG" sz="1600" b="1" dirty="0">
              <a:solidFill>
                <a:schemeClr val="bg2">
                  <a:lumMod val="10000"/>
                </a:schemeClr>
              </a:solidFill>
              <a:cs typeface="+mn-cs"/>
            </a:endParaRPr>
          </a:p>
        </p:txBody>
      </p:sp>
    </p:spTree>
    <p:extLst>
      <p:ext uri="{BB962C8B-B14F-4D97-AF65-F5344CB8AC3E}">
        <p14:creationId xmlns:p14="http://schemas.microsoft.com/office/powerpoint/2010/main" xmlns="" val="3446471138"/>
      </p:ext>
    </p:extLst>
  </p:cSld>
  <p:clrMapOvr>
    <a:masterClrMapping/>
  </p:clrMapOvr>
  <mc:AlternateContent xmlns:mc="http://schemas.openxmlformats.org/markup-compatibility/2006">
    <mc:Choice xmlns:p14="http://schemas.microsoft.com/office/powerpoint/2010/main" xmlns="" Requires="p14">
      <p:transition spd="slow" p14:dur="1600">
        <p14:prism dir="r" isContent="1"/>
        <p:sndAc>
          <p:stSnd>
            <p:snd r:embed="rId7"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657</TotalTime>
  <Words>5753</Words>
  <Application>Microsoft Office PowerPoint</Application>
  <PresentationFormat>On-screen Show (4:3)</PresentationFormat>
  <Paragraphs>998</Paragraphs>
  <Slides>181</Slides>
  <Notes>0</Notes>
  <HiddenSlides>0</HiddenSlides>
  <MMClips>0</MMClips>
  <ScaleCrop>false</ScaleCrop>
  <HeadingPairs>
    <vt:vector size="4" baseType="variant">
      <vt:variant>
        <vt:lpstr>Theme</vt:lpstr>
      </vt:variant>
      <vt:variant>
        <vt:i4>2</vt:i4>
      </vt:variant>
      <vt:variant>
        <vt:lpstr>Slide Titles</vt:lpstr>
      </vt:variant>
      <vt:variant>
        <vt:i4>181</vt:i4>
      </vt:variant>
    </vt:vector>
  </HeadingPairs>
  <TitlesOfParts>
    <vt:vector size="183" baseType="lpstr">
      <vt:lpstr>Aspect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mostafa</dc:creator>
  <cp:lastModifiedBy>atar</cp:lastModifiedBy>
  <cp:revision>403</cp:revision>
  <dcterms:created xsi:type="dcterms:W3CDTF">2006-08-16T00:00:00Z</dcterms:created>
  <dcterms:modified xsi:type="dcterms:W3CDTF">2015-03-18T14:18:01Z</dcterms:modified>
</cp:coreProperties>
</file>