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2"/>
  </p:notesMasterIdLst>
  <p:handoutMasterIdLst>
    <p:handoutMasterId r:id="rId143"/>
  </p:handoutMasterIdLst>
  <p:sldIdLst>
    <p:sldId id="256" r:id="rId3"/>
    <p:sldId id="265" r:id="rId4"/>
    <p:sldId id="266" r:id="rId5"/>
    <p:sldId id="272" r:id="rId6"/>
    <p:sldId id="273" r:id="rId7"/>
    <p:sldId id="269" r:id="rId8"/>
    <p:sldId id="270" r:id="rId9"/>
    <p:sldId id="26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27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 id="392" r:id="rId126"/>
    <p:sldId id="393" r:id="rId127"/>
    <p:sldId id="394" r:id="rId128"/>
    <p:sldId id="395" r:id="rId129"/>
    <p:sldId id="396" r:id="rId130"/>
    <p:sldId id="407" r:id="rId131"/>
    <p:sldId id="398" r:id="rId132"/>
    <p:sldId id="399" r:id="rId133"/>
    <p:sldId id="400" r:id="rId134"/>
    <p:sldId id="401" r:id="rId135"/>
    <p:sldId id="402" r:id="rId136"/>
    <p:sldId id="403" r:id="rId137"/>
    <p:sldId id="404" r:id="rId138"/>
    <p:sldId id="405" r:id="rId139"/>
    <p:sldId id="406" r:id="rId140"/>
    <p:sldId id="260" r:id="rId1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15:clr>
            <a:srgbClr val="A4A3A4"/>
          </p15:clr>
        </p15:guide>
        <p15:guide id="2" orient="horz" pos="192">
          <p15:clr>
            <a:srgbClr val="A4A3A4"/>
          </p15:clr>
        </p15:guide>
        <p15:guide id="3" orient="horz" pos="96">
          <p15:clr>
            <a:srgbClr val="A4A3A4"/>
          </p15:clr>
        </p15:guide>
        <p15:guide id="4">
          <p15:clr>
            <a:srgbClr val="A4A3A4"/>
          </p15:clr>
        </p15:guide>
        <p15:guide id="5" pos="48">
          <p15:clr>
            <a:srgbClr val="A4A3A4"/>
          </p15:clr>
        </p15:guide>
        <p15:guide id="6"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4B3025"/>
    <a:srgbClr val="FFFF66"/>
    <a:srgbClr val="CC66FF"/>
    <a:srgbClr val="6666FF"/>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939" autoAdjust="0"/>
    <p:restoredTop sz="92980" autoAdjust="0"/>
  </p:normalViewPr>
  <p:slideViewPr>
    <p:cSldViewPr snapToObjects="1">
      <p:cViewPr varScale="1">
        <p:scale>
          <a:sx n="68" d="100"/>
          <a:sy n="68" d="100"/>
        </p:scale>
        <p:origin x="-1596" y="-90"/>
      </p:cViewPr>
      <p:guideLst>
        <p:guide orient="horz"/>
        <p:guide orient="horz" pos="192"/>
        <p:guide orient="horz" pos="96"/>
        <p:guide/>
        <p:guide pos="4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plotArea>
      <c:layout/>
      <c:pieChart>
        <c:varyColors val="1"/>
        <c:ser>
          <c:idx val="0"/>
          <c:order val="0"/>
          <c:tx>
            <c:strRef>
              <c:f>Sheet1!$B$1</c:f>
              <c:strCache>
                <c:ptCount val="1"/>
                <c:pt idx="0">
                  <c:v>.</c:v>
                </c:pt>
              </c:strCache>
            </c:strRef>
          </c:tx>
          <c:cat>
            <c:strRef>
              <c:f>Sheet1!$A$2:$A$5</c:f>
              <c:strCache>
                <c:ptCount val="3"/>
                <c:pt idx="0">
                  <c:v>كلمات</c:v>
                </c:pt>
                <c:pt idx="1">
                  <c:v>الصوت</c:v>
                </c:pt>
                <c:pt idx="2">
                  <c:v>غير شفهى</c:v>
                </c:pt>
              </c:strCache>
            </c:strRef>
          </c:cat>
          <c:val>
            <c:numRef>
              <c:f>Sheet1!$B$2:$B$5</c:f>
              <c:numCache>
                <c:formatCode>General</c:formatCode>
                <c:ptCount val="4"/>
                <c:pt idx="0">
                  <c:v>7</c:v>
                </c:pt>
                <c:pt idx="1">
                  <c:v>38</c:v>
                </c:pt>
                <c:pt idx="2">
                  <c:v>55</c:v>
                </c:pt>
              </c:numCache>
            </c:numRef>
          </c:val>
        </c:ser>
        <c:dLbls/>
        <c:firstSliceAng val="0"/>
      </c:pieChart>
    </c:plotArea>
    <c:legend>
      <c:legendPos val="r"/>
    </c:legend>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8DB1CB4-6DBB-410B-A6C4-14413E90D70D}" type="slidenum">
              <a:rPr lang="en-US"/>
              <a:pPr/>
              <a:t>‹#›</a:t>
            </a:fld>
            <a:endParaRPr lang="en-US"/>
          </a:p>
        </p:txBody>
      </p:sp>
    </p:spTree>
    <p:extLst>
      <p:ext uri="{BB962C8B-B14F-4D97-AF65-F5344CB8AC3E}">
        <p14:creationId xmlns:p14="http://schemas.microsoft.com/office/powerpoint/2010/main" xmlns="" val="190416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0383C96-99B3-49DC-99A4-F22F2F299099}" type="slidenum">
              <a:rPr lang="en-US"/>
              <a:pPr/>
              <a:t>‹#›</a:t>
            </a:fld>
            <a:endParaRPr lang="en-US"/>
          </a:p>
        </p:txBody>
      </p:sp>
    </p:spTree>
    <p:extLst>
      <p:ext uri="{BB962C8B-B14F-4D97-AF65-F5344CB8AC3E}">
        <p14:creationId xmlns:p14="http://schemas.microsoft.com/office/powerpoint/2010/main" xmlns="" val="33489628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25BB5-DE92-4331-A7EE-76561D8DB688}"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3954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xmlns="" val="56997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84A5-5F43-4ECC-8B24-C6D8D6FA8661}" type="slidenum">
              <a:rPr lang="en-US"/>
              <a:pPr/>
              <a:t>139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956130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10" name="Picture 38" descr="rainbowdirt"/>
          <p:cNvPicPr>
            <a:picLocks noChangeAspect="1" noChangeArrowheads="1"/>
          </p:cNvPicPr>
          <p:nvPr userDrawn="1"/>
        </p:nvPicPr>
        <p:blipFill>
          <a:blip r:embed="rId2">
            <a:extLst>
              <a:ext uri="{28A0092B-C50C-407E-A947-70E740481C1C}">
                <a14:useLocalDpi xmlns:a14="http://schemas.microsoft.com/office/drawing/2010/main" xmlns=""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a14="http://schemas.microsoft.com/office/drawing/2010/main" xmlns="" w="9525">
                <a:solidFill>
                  <a:schemeClr val="tx1"/>
                </a:solidFill>
                <a:miter lim="800000"/>
                <a:headEnd/>
                <a:tailEnd/>
              </a14:hiddenLine>
            </a:ext>
          </a:extLst>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7E8877A2-2999-4B44-AB7C-682F0B5E078D}" type="slidenum">
              <a:rPr lang="en-US"/>
              <a:pPr/>
              <a:t>‹#›</a:t>
            </a:fld>
            <a:endParaRPr lang="en-US"/>
          </a:p>
        </p:txBody>
      </p:sp>
      <p:sp>
        <p:nvSpPr>
          <p:cNvPr id="3090" name="Text Box 18"/>
          <p:cNvSpPr txBox="1">
            <a:spLocks noChangeArrowheads="1"/>
          </p:cNvSpPr>
          <p:nvPr userDrawn="1"/>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DBA3F0-FBA3-41B7-9F8E-597544212AF7}" type="slidenum">
              <a:rPr lang="en-US"/>
              <a:pPr/>
              <a:t>‹#›</a:t>
            </a:fld>
            <a:endParaRPr lang="en-US"/>
          </a:p>
        </p:txBody>
      </p:sp>
    </p:spTree>
    <p:extLst>
      <p:ext uri="{BB962C8B-B14F-4D97-AF65-F5344CB8AC3E}">
        <p14:creationId xmlns:p14="http://schemas.microsoft.com/office/powerpoint/2010/main" xmlns="" val="33991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639087-1D14-49C7-B461-5569E3DE45E1}" type="slidenum">
              <a:rPr lang="en-US"/>
              <a:pPr/>
              <a:t>‹#›</a:t>
            </a:fld>
            <a:endParaRPr lang="en-US"/>
          </a:p>
        </p:txBody>
      </p:sp>
    </p:spTree>
    <p:extLst>
      <p:ext uri="{BB962C8B-B14F-4D97-AF65-F5344CB8AC3E}">
        <p14:creationId xmlns:p14="http://schemas.microsoft.com/office/powerpoint/2010/main" xmlns="" val="34761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Chart Placeholder 2"/>
          <p:cNvSpPr>
            <a:spLocks noGrp="1"/>
          </p:cNvSpPr>
          <p:nvPr>
            <p:ph type="chart" idx="1"/>
          </p:nvPr>
        </p:nvSpPr>
        <p:spPr>
          <a:xfrm>
            <a:off x="457200" y="1066800"/>
            <a:ext cx="8229600" cy="3700463"/>
          </a:xfrm>
        </p:spPr>
        <p:txBody>
          <a:bodyPr/>
          <a:lstStyle/>
          <a:p>
            <a:endParaRPr lang="ar-EG"/>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8B403E9-BE5F-49F9-B7B4-477EB105FC8B}" type="slidenum">
              <a:rPr lang="en-US"/>
              <a:pPr/>
              <a:t>‹#›</a:t>
            </a:fld>
            <a:endParaRPr lang="en-US"/>
          </a:p>
        </p:txBody>
      </p:sp>
    </p:spTree>
    <p:extLst>
      <p:ext uri="{BB962C8B-B14F-4D97-AF65-F5344CB8AC3E}">
        <p14:creationId xmlns:p14="http://schemas.microsoft.com/office/powerpoint/2010/main" xmlns="" val="141342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96E8F8-206C-4DA4-870B-6F748ED33354}" type="slidenum">
              <a:rPr lang="en-US"/>
              <a:pPr/>
              <a:t>‹#›</a:t>
            </a:fld>
            <a:endParaRPr lang="en-US"/>
          </a:p>
        </p:txBody>
      </p:sp>
    </p:spTree>
    <p:extLst>
      <p:ext uri="{BB962C8B-B14F-4D97-AF65-F5344CB8AC3E}">
        <p14:creationId xmlns:p14="http://schemas.microsoft.com/office/powerpoint/2010/main" xmlns="" val="4019777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402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61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639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1900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2152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43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A490B5-3DA3-4EE1-8E31-D4279FC96A2C}" type="slidenum">
              <a:rPr lang="en-US"/>
              <a:pPr/>
              <a:t>‹#›</a:t>
            </a:fld>
            <a:endParaRPr lang="en-US"/>
          </a:p>
        </p:txBody>
      </p:sp>
    </p:spTree>
    <p:extLst>
      <p:ext uri="{BB962C8B-B14F-4D97-AF65-F5344CB8AC3E}">
        <p14:creationId xmlns:p14="http://schemas.microsoft.com/office/powerpoint/2010/main" xmlns="" val="387917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498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37871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70127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9556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778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EE241B-8903-4CEA-B1BC-0084AECE8510}" type="slidenum">
              <a:rPr lang="en-US"/>
              <a:pPr/>
              <a:t>‹#›</a:t>
            </a:fld>
            <a:endParaRPr lang="en-US"/>
          </a:p>
        </p:txBody>
      </p:sp>
    </p:spTree>
    <p:extLst>
      <p:ext uri="{BB962C8B-B14F-4D97-AF65-F5344CB8AC3E}">
        <p14:creationId xmlns:p14="http://schemas.microsoft.com/office/powerpoint/2010/main" xmlns="" val="318081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0668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C98523-882F-4C07-AF31-D7E3C6E2B8D6}" type="slidenum">
              <a:rPr lang="en-US"/>
              <a:pPr/>
              <a:t>‹#›</a:t>
            </a:fld>
            <a:endParaRPr lang="en-US"/>
          </a:p>
        </p:txBody>
      </p:sp>
    </p:spTree>
    <p:extLst>
      <p:ext uri="{BB962C8B-B14F-4D97-AF65-F5344CB8AC3E}">
        <p14:creationId xmlns:p14="http://schemas.microsoft.com/office/powerpoint/2010/main" xmlns="" val="46585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99B251-6BB2-463D-8792-C654B7947599}" type="slidenum">
              <a:rPr lang="en-US"/>
              <a:pPr/>
              <a:t>‹#›</a:t>
            </a:fld>
            <a:endParaRPr lang="en-US"/>
          </a:p>
        </p:txBody>
      </p:sp>
    </p:spTree>
    <p:extLst>
      <p:ext uri="{BB962C8B-B14F-4D97-AF65-F5344CB8AC3E}">
        <p14:creationId xmlns:p14="http://schemas.microsoft.com/office/powerpoint/2010/main" xmlns="" val="78317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456143-ABC8-4814-92A2-1F3143B01D8E}" type="slidenum">
              <a:rPr lang="en-US"/>
              <a:pPr/>
              <a:t>‹#›</a:t>
            </a:fld>
            <a:endParaRPr lang="en-US"/>
          </a:p>
        </p:txBody>
      </p:sp>
    </p:spTree>
    <p:extLst>
      <p:ext uri="{BB962C8B-B14F-4D97-AF65-F5344CB8AC3E}">
        <p14:creationId xmlns:p14="http://schemas.microsoft.com/office/powerpoint/2010/main" xmlns="" val="38271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8E7CDD-458A-44B8-A5DE-A2F2D6511617}" type="slidenum">
              <a:rPr lang="en-US"/>
              <a:pPr/>
              <a:t>‹#›</a:t>
            </a:fld>
            <a:endParaRPr lang="en-US"/>
          </a:p>
        </p:txBody>
      </p:sp>
    </p:spTree>
    <p:extLst>
      <p:ext uri="{BB962C8B-B14F-4D97-AF65-F5344CB8AC3E}">
        <p14:creationId xmlns:p14="http://schemas.microsoft.com/office/powerpoint/2010/main" xmlns="" val="429199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13C6B9-0A59-4166-B435-31F07DB33C36}" type="slidenum">
              <a:rPr lang="en-US"/>
              <a:pPr/>
              <a:t>‹#›</a:t>
            </a:fld>
            <a:endParaRPr lang="en-US"/>
          </a:p>
        </p:txBody>
      </p:sp>
    </p:spTree>
    <p:extLst>
      <p:ext uri="{BB962C8B-B14F-4D97-AF65-F5344CB8AC3E}">
        <p14:creationId xmlns:p14="http://schemas.microsoft.com/office/powerpoint/2010/main" xmlns="" val="206653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042BCB-1F64-4DBA-AA21-95E71AC831E5}" type="slidenum">
              <a:rPr lang="en-US"/>
              <a:pPr/>
              <a:t>‹#›</a:t>
            </a:fld>
            <a:endParaRPr lang="en-US"/>
          </a:p>
        </p:txBody>
      </p:sp>
    </p:spTree>
    <p:extLst>
      <p:ext uri="{BB962C8B-B14F-4D97-AF65-F5344CB8AC3E}">
        <p14:creationId xmlns:p14="http://schemas.microsoft.com/office/powerpoint/2010/main" xmlns="" val="110594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8" name="Picture 44" descr="rainbowdirt"/>
          <p:cNvPicPr>
            <a:picLocks noChangeAspect="1" noChangeArrowheads="1"/>
          </p:cNvPicPr>
          <p:nvPr userDrawn="1"/>
        </p:nvPicPr>
        <p:blipFill>
          <a:blip r:embed="rId15">
            <a:extLst>
              <a:ext uri="{28A0092B-C50C-407E-A947-70E740481C1C}">
                <a14:useLocalDpi xmlns:a14="http://schemas.microsoft.com/office/drawing/2010/main" xmlns=""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6054528-9398-47D0-BE6D-475F1BC5A6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3/18/2015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225519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 name="Text Box 93"/>
          <p:cNvSpPr txBox="1">
            <a:spLocks noChangeArrowheads="1"/>
          </p:cNvSpPr>
          <p:nvPr/>
        </p:nvSpPr>
        <p:spPr bwMode="auto">
          <a:xfrm>
            <a:off x="286072" y="476672"/>
            <a:ext cx="8534400" cy="144655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r">
              <a:spcBef>
                <a:spcPct val="50000"/>
              </a:spcBef>
            </a:pPr>
            <a:r>
              <a:rPr lang="ar-EG"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اسرار السعادة الزوجية</a:t>
            </a:r>
            <a:endParaRPr lang="en-US" sz="8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7684" y="2168860"/>
            <a:ext cx="5263008" cy="3605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هو أساس الحياة، ولا يمكن أن تستمر المجتمعات البشرية بدونه،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لأنها </a:t>
            </a:r>
            <a:r>
              <a:rPr lang="ar-EG" sz="2400" b="1" dirty="0">
                <a:solidFill>
                  <a:srgbClr val="002060"/>
                </a:solidFill>
              </a:rPr>
              <a:t>ببساطةٍ سوف تتحول إلى غابةٍ تحكمها المصلحة والفائدة،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وهذا </a:t>
            </a:r>
            <a:r>
              <a:rPr lang="ar-EG" sz="2400" b="1" dirty="0">
                <a:solidFill>
                  <a:srgbClr val="002060"/>
                </a:solidFill>
              </a:rPr>
              <a:t>ما يناقض الطبيعة والمنطق الرباني، لذا يجب أن نتعرف على أنواع الحب </a:t>
            </a:r>
            <a:r>
              <a:rPr lang="ar-EG" sz="2400" b="1" dirty="0" smtClean="0">
                <a:solidFill>
                  <a:srgbClr val="002060"/>
                </a:solidFill>
              </a:rPr>
              <a:t> </a:t>
            </a:r>
          </a:p>
          <a:p>
            <a:pPr algn="justLow" rtl="1"/>
            <a:r>
              <a:rPr lang="ar-EG" sz="2400" b="1" dirty="0" smtClean="0">
                <a:solidFill>
                  <a:srgbClr val="002060"/>
                </a:solidFill>
              </a:rPr>
              <a:t> 			      ونميز بينها</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الأفلاطوني</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170441807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الأهداف المتعارضة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تلجأ المرأة للحوار لتعبّر عن معاناتها ومشاكلها، أو ما يفرحها ويسبِّب سعادتها فهي تفكر بصوت عالٍ، وتوجّه الحديث إلى زوجها؛ لأنها تحتاج إلى دعمه العاطفي والمعنوي، ولتعبّر عما يجول في خاطرها من أفكار، وعما يختلج في صدرها من مشاعر في كل الأحوال</a:t>
            </a:r>
          </a:p>
        </p:txBody>
      </p:sp>
    </p:spTree>
    <p:extLst>
      <p:ext uri="{BB962C8B-B14F-4D97-AF65-F5344CB8AC3E}">
        <p14:creationId xmlns:p14="http://schemas.microsoft.com/office/powerpoint/2010/main" xmlns="" val="327362828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سجين(أنا)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1556792"/>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سيطرة الفكرة الواحدة والطريقة الواحدة والنابعة من (أنا) على التفكير والسلوك وإلغاء (هو) من الرؤية والاهتمام، أسهل الطرق لإفشال </a:t>
            </a:r>
            <a:r>
              <a:rPr lang="ar-EG" sz="2400" b="1" dirty="0" smtClean="0">
                <a:solidFill>
                  <a:srgbClr val="002060"/>
                </a:solidFill>
              </a:rPr>
              <a:t>الحوار     </a:t>
            </a:r>
            <a:r>
              <a:rPr lang="ar-EG" sz="2400" b="1" dirty="0">
                <a:solidFill>
                  <a:srgbClr val="002060"/>
                </a:solidFill>
              </a:rPr>
              <a:t>بين الزوجين</a:t>
            </a:r>
          </a:p>
        </p:txBody>
      </p:sp>
      <p:sp>
        <p:nvSpPr>
          <p:cNvPr id="4" name="Flowchart: Alternate Process 3"/>
          <p:cNvSpPr/>
          <p:nvPr/>
        </p:nvSpPr>
        <p:spPr bwMode="auto">
          <a:xfrm>
            <a:off x="575556" y="3356992"/>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فالمنزل بالنسبة للرجل هو المكان المخصص للراحة، والتي تتمثل في مخيلته في الابتعاد عن الجو المشحون والمنافسات والمناقشات الطويلة، والخلوص إلى النفس بعد طول معاناة في العمل</a:t>
            </a:r>
          </a:p>
        </p:txBody>
      </p:sp>
      <p:sp>
        <p:nvSpPr>
          <p:cNvPr id="5" name="Flowchart: Alternate Process 4"/>
          <p:cNvSpPr/>
          <p:nvPr/>
        </p:nvSpPr>
        <p:spPr bwMode="auto">
          <a:xfrm>
            <a:off x="575556" y="494116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أما الزوجة فإن المنزل هو المكان الأمثل الذي تشعر فيه بحرية الكلام، فالحوار والتواصل بالنسبة لها حاجة ضرورية وملّحة، ولا يمكن أن تشعر بقيمتها الذاتية إلا من خلال إشباع حاجة الحوار مع زوجها، ومن ثم تحب أن يكون بيتها ساحة للحوار والكلام</a:t>
            </a:r>
          </a:p>
        </p:txBody>
      </p:sp>
    </p:spTree>
    <p:extLst>
      <p:ext uri="{BB962C8B-B14F-4D97-AF65-F5344CB8AC3E}">
        <p14:creationId xmlns:p14="http://schemas.microsoft.com/office/powerpoint/2010/main" xmlns="" val="401891296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المفاهيم الخاطئة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041068"/>
            <a:ext cx="7992888" cy="190821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من أكبر العوائق أمام الحوار الزوجي الناجح أن يكون لدى الزوجين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مفاهيم </a:t>
            </a:r>
            <a:r>
              <a:rPr lang="ar-EG" sz="2400" b="1" dirty="0">
                <a:solidFill>
                  <a:srgbClr val="002060"/>
                </a:solidFill>
              </a:rPr>
              <a:t>خاطئة، اكتسباها خلال مسيرتهما التربوية أو من الظروف البيئية،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أو </a:t>
            </a:r>
            <a:r>
              <a:rPr lang="ar-EG" sz="2400" b="1" dirty="0">
                <a:solidFill>
                  <a:srgbClr val="002060"/>
                </a:solidFill>
              </a:rPr>
              <a:t>من وسائل الإعلام المحيطة، فبعض الرجال يعتقد أن زوجته لا بد وأن تطيعه في كل شيء من غير نقاش أو محاورة، وأنه يمكنه اتخاذ القرار دائمًا دون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مشورة </a:t>
            </a:r>
            <a:r>
              <a:rPr lang="ar-EG" sz="2400" b="1" dirty="0">
                <a:solidFill>
                  <a:srgbClr val="002060"/>
                </a:solidFill>
              </a:rPr>
              <a:t>زوجته</a:t>
            </a:r>
          </a:p>
        </p:txBody>
      </p:sp>
    </p:spTree>
    <p:extLst>
      <p:ext uri="{BB962C8B-B14F-4D97-AF65-F5344CB8AC3E}">
        <p14:creationId xmlns:p14="http://schemas.microsoft.com/office/powerpoint/2010/main" xmlns="" val="342705476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الذكريات المؤلمة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041068"/>
            <a:ext cx="7992888" cy="165618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من أهم معوقات الحوار الزوجي تجهيل أيًّا من الطرفين لشريكه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المحاور </a:t>
            </a:r>
            <a:r>
              <a:rPr lang="ar-EG" sz="2400" b="1" dirty="0">
                <a:solidFill>
                  <a:srgbClr val="002060"/>
                </a:solidFill>
              </a:rPr>
              <a:t>والانتقاص الجارح منه ومن فهمه ورأيه. فقد تسبب كلمة طائشة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أو </a:t>
            </a:r>
            <a:r>
              <a:rPr lang="ar-EG" sz="2400" b="1" dirty="0">
                <a:solidFill>
                  <a:srgbClr val="002060"/>
                </a:solidFill>
              </a:rPr>
              <a:t>تعبير قاسٍ حقدًا عميقًا يولِّد ذكريات مؤلمة لدى الطرفين، فيؤثران ما يظنا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أن </a:t>
            </a:r>
            <a:r>
              <a:rPr lang="ar-EG" sz="2400" b="1" dirty="0">
                <a:solidFill>
                  <a:srgbClr val="002060"/>
                </a:solidFill>
              </a:rPr>
              <a:t>فيه السلامة ويبتعدان عن الحوار</a:t>
            </a:r>
          </a:p>
        </p:txBody>
      </p:sp>
    </p:spTree>
    <p:extLst>
      <p:ext uri="{BB962C8B-B14F-4D97-AF65-F5344CB8AC3E}">
        <p14:creationId xmlns:p14="http://schemas.microsoft.com/office/powerpoint/2010/main" xmlns="" val="65003487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1871700" y="296652"/>
            <a:ext cx="684076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النتائج المترتبة عن مقاطعة الحوار بين الزوجين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482292"/>
            <a:ext cx="6912744" cy="830584"/>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تفاقم </a:t>
            </a:r>
            <a:r>
              <a:rPr lang="ar-EG" altLang="zh-CN" sz="2400" b="1" dirty="0">
                <a:solidFill>
                  <a:srgbClr val="002060"/>
                </a:solidFill>
                <a:ea typeface="幼圆" pitchFamily="1" charset="-122"/>
              </a:rPr>
              <a:t>المشاكل الزوجية بين الزوجين وعدم إمكانية أي طرف من </a:t>
            </a:r>
            <a:r>
              <a:rPr lang="ar-EG" altLang="zh-CN" sz="2400" b="1" dirty="0" smtClean="0">
                <a:solidFill>
                  <a:srgbClr val="002060"/>
                </a:solidFill>
                <a:ea typeface="幼圆" pitchFamily="1" charset="-122"/>
              </a:rPr>
              <a:t>إيجاد</a:t>
            </a:r>
          </a:p>
          <a:p>
            <a:pPr algn="ctr" rtl="1"/>
            <a:r>
              <a:rPr lang="ar-EG" altLang="zh-CN" sz="2400" b="1" dirty="0" smtClean="0">
                <a:solidFill>
                  <a:srgbClr val="002060"/>
                </a:solidFill>
                <a:ea typeface="幼圆" pitchFamily="1" charset="-122"/>
              </a:rPr>
              <a:t>الحل </a:t>
            </a:r>
            <a:r>
              <a:rPr lang="ar-EG" altLang="zh-CN" sz="2400" b="1" dirty="0">
                <a:solidFill>
                  <a:srgbClr val="002060"/>
                </a:solidFill>
                <a:ea typeface="幼圆" pitchFamily="1" charset="-122"/>
              </a:rPr>
              <a:t>لعدم تعاون الطرف الثاني </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560320"/>
            <a:ext cx="6912744" cy="965774"/>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يسيطر </a:t>
            </a:r>
            <a:r>
              <a:rPr lang="ar-EG" altLang="zh-CN" sz="2400" b="1" dirty="0">
                <a:solidFill>
                  <a:srgbClr val="002060"/>
                </a:solidFill>
                <a:ea typeface="幼圆" pitchFamily="1" charset="-122"/>
              </a:rPr>
              <a:t>على جو الحياة الزوجية حالة ملل وحالة جمود وتبتعد </a:t>
            </a:r>
            <a:r>
              <a:rPr lang="ar-EG" altLang="zh-CN" sz="2400" b="1" dirty="0" smtClean="0">
                <a:solidFill>
                  <a:srgbClr val="002060"/>
                </a:solidFill>
                <a:ea typeface="幼圆" pitchFamily="1" charset="-122"/>
              </a:rPr>
              <a:t>كثيرا</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عن حياة الإثارة والفرح </a:t>
            </a:r>
          </a:p>
        </p:txBody>
      </p:sp>
      <p:sp>
        <p:nvSpPr>
          <p:cNvPr id="8" name="Rectangle 5"/>
          <p:cNvSpPr>
            <a:spLocks noChangeArrowheads="1"/>
          </p:cNvSpPr>
          <p:nvPr/>
        </p:nvSpPr>
        <p:spPr bwMode="auto">
          <a:xfrm>
            <a:off x="467545" y="3950346"/>
            <a:ext cx="6912744" cy="882810"/>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يصبح </a:t>
            </a:r>
            <a:r>
              <a:rPr lang="ar-EG" altLang="zh-CN" sz="2400" b="1" dirty="0">
                <a:solidFill>
                  <a:srgbClr val="002060"/>
                </a:solidFill>
                <a:ea typeface="幼圆" pitchFamily="1" charset="-122"/>
              </a:rPr>
              <a:t>الوصول للسعادة الزوجية ضرب من ضروب الخيال لان </a:t>
            </a:r>
            <a:r>
              <a:rPr lang="ar-EG" altLang="zh-CN" sz="2400" b="1" dirty="0" smtClean="0">
                <a:solidFill>
                  <a:srgbClr val="002060"/>
                </a:solidFill>
                <a:ea typeface="幼圆" pitchFamily="1" charset="-122"/>
              </a:rPr>
              <a:t>الحوار</a:t>
            </a:r>
          </a:p>
          <a:p>
            <a:pPr algn="ctr" rtl="1"/>
            <a:r>
              <a:rPr lang="ar-EG" altLang="zh-CN" sz="2400" b="1" dirty="0" smtClean="0">
                <a:solidFill>
                  <a:srgbClr val="002060"/>
                </a:solidFill>
                <a:ea typeface="幼圆" pitchFamily="1" charset="-122"/>
              </a:rPr>
              <a:t>ركن </a:t>
            </a:r>
            <a:r>
              <a:rPr lang="ar-EG" altLang="zh-CN" sz="2400" b="1" dirty="0">
                <a:solidFill>
                  <a:srgbClr val="002060"/>
                </a:solidFill>
                <a:ea typeface="幼圆" pitchFamily="1" charset="-122"/>
              </a:rPr>
              <a:t>أساسي في السعادة الزوجية </a:t>
            </a:r>
            <a:endParaRPr lang="ar-EG" altLang="zh-CN" sz="2400" b="1" dirty="0" smtClean="0">
              <a:solidFill>
                <a:srgbClr val="002060"/>
              </a:solidFill>
              <a:ea typeface="幼圆" pitchFamily="1" charset="-122"/>
            </a:endParaRPr>
          </a:p>
        </p:txBody>
      </p:sp>
      <p:sp>
        <p:nvSpPr>
          <p:cNvPr id="9" name="Rectangle 6"/>
          <p:cNvSpPr>
            <a:spLocks noChangeArrowheads="1"/>
          </p:cNvSpPr>
          <p:nvPr/>
        </p:nvSpPr>
        <p:spPr bwMode="auto">
          <a:xfrm>
            <a:off x="467545" y="5156424"/>
            <a:ext cx="6912744" cy="1152896"/>
          </a:xfrm>
          <a:prstGeom prst="rect">
            <a:avLst/>
          </a:prstGeom>
          <a:solidFill>
            <a:srgbClr val="00B0F0"/>
          </a:solidFill>
          <a:ln>
            <a:noFill/>
          </a:ln>
          <a:effectLst/>
          <a:extLst/>
        </p:spPr>
        <p:txBody>
          <a:bodyPr wrap="none" anchor="ctr"/>
          <a:lstStyle/>
          <a:p>
            <a:pPr algn="ctr" rtl="1"/>
            <a:r>
              <a:rPr lang="ar-EG" altLang="zh-CN" sz="2300" b="1" dirty="0" smtClean="0">
                <a:solidFill>
                  <a:srgbClr val="002060"/>
                </a:solidFill>
                <a:ea typeface="幼圆" pitchFamily="1" charset="-122"/>
              </a:rPr>
              <a:t>الوالدين </a:t>
            </a:r>
            <a:r>
              <a:rPr lang="ar-EG" altLang="zh-CN" sz="2300" b="1" dirty="0">
                <a:solidFill>
                  <a:srgbClr val="002060"/>
                </a:solidFill>
                <a:ea typeface="幼圆" pitchFamily="1" charset="-122"/>
              </a:rPr>
              <a:t>يعتبران قدورة للأطفال وهو يقلدونهم بشكل دائم إن كان </a:t>
            </a:r>
            <a:r>
              <a:rPr lang="ar-EG" altLang="zh-CN" sz="2300" b="1" dirty="0" smtClean="0">
                <a:solidFill>
                  <a:srgbClr val="002060"/>
                </a:solidFill>
                <a:ea typeface="幼圆" pitchFamily="1" charset="-122"/>
              </a:rPr>
              <a:t>الوالدين</a:t>
            </a:r>
          </a:p>
          <a:p>
            <a:pPr algn="ctr" rtl="1"/>
            <a:r>
              <a:rPr lang="ar-EG" altLang="zh-CN" sz="2400" b="1" dirty="0" smtClean="0">
                <a:solidFill>
                  <a:srgbClr val="002060"/>
                </a:solidFill>
                <a:ea typeface="幼圆" pitchFamily="1" charset="-122"/>
              </a:rPr>
              <a:t>بعيدين </a:t>
            </a:r>
            <a:r>
              <a:rPr lang="ar-EG" altLang="zh-CN" sz="2400" b="1" dirty="0">
                <a:solidFill>
                  <a:srgbClr val="002060"/>
                </a:solidFill>
                <a:ea typeface="幼圆" pitchFamily="1" charset="-122"/>
              </a:rPr>
              <a:t>عن لغة الحوار فالأولاد سيكونون ابعد من الوالدين </a:t>
            </a:r>
            <a:r>
              <a:rPr lang="ar-EG" altLang="zh-CN" sz="2400" b="1" dirty="0" smtClean="0">
                <a:solidFill>
                  <a:srgbClr val="002060"/>
                </a:solidFill>
                <a:ea typeface="幼圆" pitchFamily="1" charset="-122"/>
              </a:rPr>
              <a:t>عنها</a:t>
            </a:r>
          </a:p>
          <a:p>
            <a:pPr algn="ctr" rtl="1"/>
            <a:r>
              <a:rPr lang="ar-EG" altLang="zh-CN" sz="2400" b="1" dirty="0" smtClean="0">
                <a:solidFill>
                  <a:srgbClr val="002060"/>
                </a:solidFill>
                <a:ea typeface="幼圆" pitchFamily="1" charset="-122"/>
              </a:rPr>
              <a:t>وسيحتفظون </a:t>
            </a:r>
            <a:r>
              <a:rPr lang="ar-EG" altLang="zh-CN" sz="2400" b="1" dirty="0">
                <a:solidFill>
                  <a:srgbClr val="002060"/>
                </a:solidFill>
                <a:ea typeface="幼圆" pitchFamily="1" charset="-122"/>
              </a:rPr>
              <a:t>بهذه الطباع حتى عندما يكبرون</a:t>
            </a:r>
            <a:endParaRPr lang="ar-EG" altLang="zh-CN" sz="2400" b="1" dirty="0" smtClean="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660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55348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024037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a:solidFill>
                  <a:srgbClr val="002060"/>
                </a:solidFill>
                <a:latin typeface="Arial" pitchFamily="34" charset="0"/>
              </a:rPr>
              <a:t>أنواع الحوارات بين الأزواج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375638736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الصامت</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5085184"/>
            <a:ext cx="7992888" cy="95410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وهو ان يفسر أحد الزوجين كلام الاخر قبل البدء بالكلام، حيث يفسر أحد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الطرفين </a:t>
            </a:r>
            <a:r>
              <a:rPr lang="ar-EG" sz="2400" b="1" dirty="0">
                <a:solidFill>
                  <a:srgbClr val="002060"/>
                </a:solidFill>
              </a:rPr>
              <a:t>تلك الاشارات الغير منطوقة بشكل خاطئ او بطريقة عكسية</a:t>
            </a:r>
          </a:p>
        </p:txBody>
      </p:sp>
    </p:spTree>
    <p:extLst>
      <p:ext uri="{BB962C8B-B14F-4D97-AF65-F5344CB8AC3E}">
        <p14:creationId xmlns:p14="http://schemas.microsoft.com/office/powerpoint/2010/main" xmlns="" val="350236417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الصاخب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61148"/>
            <a:ext cx="7992888" cy="127814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وهو حين يتكلم كلا الزوجين في وقت واحد دون ان يستمع أحدهما للآخر، وهذا الحوار أكثر انتشارا بين الأزواج للأسف مما يعكس ضعفا واضحا في تعلم طرق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الحوار </a:t>
            </a:r>
            <a:r>
              <a:rPr lang="ar-EG" sz="2400" b="1" dirty="0">
                <a:solidFill>
                  <a:srgbClr val="002060"/>
                </a:solidFill>
              </a:rPr>
              <a:t>ومعرفة أساليبه وطرقه </a:t>
            </a:r>
            <a:r>
              <a:rPr lang="ar-EG" sz="2400" b="1" dirty="0" smtClean="0">
                <a:solidFill>
                  <a:srgbClr val="002060"/>
                </a:solidFill>
              </a:rPr>
              <a:t>الفعالة</a:t>
            </a:r>
            <a:endParaRPr lang="ar-EG" sz="2400" b="1" dirty="0">
              <a:solidFill>
                <a:srgbClr val="002060"/>
              </a:solidFill>
            </a:endParaRPr>
          </a:p>
        </p:txBody>
      </p:sp>
    </p:spTree>
    <p:extLst>
      <p:ext uri="{BB962C8B-B14F-4D97-AF65-F5344CB8AC3E}">
        <p14:creationId xmlns:p14="http://schemas.microsoft.com/office/powerpoint/2010/main" xmlns="" val="184442525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العدواني</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61148"/>
            <a:ext cx="7992888" cy="127814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وهو المشحون بالانفعالات السلبية المحمومة بالكثير من حب التشفي والانتقام وعادة ما يصاحب هذا الحوار بعض عبارات الشتم والشتائم، ويكون الهدف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الأساسي </a:t>
            </a:r>
            <a:r>
              <a:rPr lang="ar-EG" sz="2400" b="1" dirty="0">
                <a:solidFill>
                  <a:srgbClr val="002060"/>
                </a:solidFill>
              </a:rPr>
              <a:t>منه هو إيقاع الأذى النفسي للطرف الآخر</a:t>
            </a:r>
          </a:p>
        </p:txBody>
      </p:sp>
    </p:spTree>
    <p:extLst>
      <p:ext uri="{BB962C8B-B14F-4D97-AF65-F5344CB8AC3E}">
        <p14:creationId xmlns:p14="http://schemas.microsoft.com/office/powerpoint/2010/main" xmlns="" val="2738725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الجامد</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717032"/>
            <a:ext cx="7992888" cy="21602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وهو ان يسمع الزوج حديث زوجته مرغما او غصبا عنه، فهو يعطيها فقط أذنيه، بينما ينشغل بأمور أخرى كمشاهدة التلفاز او قراءة الصحيفة او انه يتمتم بعض العبارات الغامضة، وهذا من أسوأ أنواع الحوارات لأنه يلغى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شخصية </a:t>
            </a:r>
            <a:r>
              <a:rPr lang="ar-EG" sz="2400" b="1" dirty="0">
                <a:solidFill>
                  <a:srgbClr val="002060"/>
                </a:solidFill>
              </a:rPr>
              <a:t>الزوجة وعدم الاعتراف بكيانه وحقه في التعبير عن الرأي، وعدم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الاستعداد </a:t>
            </a:r>
            <a:r>
              <a:rPr lang="ar-EG" sz="2400" b="1" dirty="0">
                <a:solidFill>
                  <a:srgbClr val="002060"/>
                </a:solidFill>
              </a:rPr>
              <a:t>حتى على التجاوب والرد على حديثها</a:t>
            </a:r>
          </a:p>
        </p:txBody>
      </p:sp>
    </p:spTree>
    <p:extLst>
      <p:ext uri="{BB962C8B-B14F-4D97-AF65-F5344CB8AC3E}">
        <p14:creationId xmlns:p14="http://schemas.microsoft.com/office/powerpoint/2010/main" xmlns="" val="253438350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869160"/>
            <a:ext cx="7992888" cy="118813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الصامت غالباً ما يكون الحب الأول، بمعنى أنه تلك المشاعر البريئة التي تربطنا بشخصٍ ما دون سببٍ واضحٍ، وهو تماماً ما يحدث في فترة </a:t>
            </a:r>
            <a:r>
              <a:rPr lang="ar-EG" sz="2400" b="1" dirty="0" smtClean="0">
                <a:solidFill>
                  <a:srgbClr val="002060"/>
                </a:solidFill>
              </a:rPr>
              <a:t>المراهقة</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الصامت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427137250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الروتيني</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25144"/>
            <a:ext cx="7992888" cy="147616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وهو مناقشة الأمور الحياتية العادية كجلب احتياجات المنزل وغيرها من الأمور الاعتيادية، وهذا النوع لا يكون في وقت معين او موقف معين وانما يكون وليد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الحاجة </a:t>
            </a:r>
            <a:r>
              <a:rPr lang="ar-EG" sz="2400" b="1" dirty="0">
                <a:solidFill>
                  <a:srgbClr val="002060"/>
                </a:solidFill>
              </a:rPr>
              <a:t>فقط، ويغلب عليه السرعة والموافقة السريعة الصامتة</a:t>
            </a:r>
          </a:p>
        </p:txBody>
      </p:sp>
    </p:spTree>
    <p:extLst>
      <p:ext uri="{BB962C8B-B14F-4D97-AF65-F5344CB8AC3E}">
        <p14:creationId xmlns:p14="http://schemas.microsoft.com/office/powerpoint/2010/main" xmlns="" val="231486929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التدريجي</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25144"/>
            <a:ext cx="7992888" cy="104411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وهو الحوار المتصاعد بصورة سلبية، حيث يبدأ من حالة الهدوء ليتصاعد إلى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درجة </a:t>
            </a:r>
            <a:r>
              <a:rPr lang="ar-EG" sz="2400" b="1" dirty="0">
                <a:solidFill>
                  <a:srgbClr val="002060"/>
                </a:solidFill>
              </a:rPr>
              <a:t>العصبية والانفعال لينتهي الى مرحلة الشجار والخصام</a:t>
            </a:r>
          </a:p>
        </p:txBody>
      </p:sp>
    </p:spTree>
    <p:extLst>
      <p:ext uri="{BB962C8B-B14F-4D97-AF65-F5344CB8AC3E}">
        <p14:creationId xmlns:p14="http://schemas.microsoft.com/office/powerpoint/2010/main" xmlns="" val="136002495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الأناني</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25144"/>
            <a:ext cx="7992888" cy="13681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نجد ان طريقة هذا الحوار ان يتمسك أحد الطرفين برأيه ولا يتقبل النقد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من </a:t>
            </a:r>
            <a:r>
              <a:rPr lang="ar-EG" sz="2400" b="1" dirty="0">
                <a:solidFill>
                  <a:srgbClr val="002060"/>
                </a:solidFill>
              </a:rPr>
              <a:t>الطرف الآخر حتى لو كان مخطئا، فهذا الحوار محكوم عليه بالفشل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والعقم </a:t>
            </a:r>
            <a:r>
              <a:rPr lang="ar-EG" sz="2400" b="1" dirty="0">
                <a:solidFill>
                  <a:srgbClr val="002060"/>
                </a:solidFill>
              </a:rPr>
              <a:t>قبل دخوله</a:t>
            </a:r>
          </a:p>
        </p:txBody>
      </p:sp>
    </p:spTree>
    <p:extLst>
      <p:ext uri="{BB962C8B-B14F-4D97-AF65-F5344CB8AC3E}">
        <p14:creationId xmlns:p14="http://schemas.microsoft.com/office/powerpoint/2010/main" xmlns="" val="290699038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a:solidFill>
                  <a:srgbClr val="002060"/>
                </a:solidFill>
                <a:latin typeface="Arial" pitchFamily="34" charset="0"/>
              </a:rPr>
              <a:t>مهارات أسلوب الحوار</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59061889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5956" y="1556792"/>
            <a:ext cx="4572000" cy="35394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Low" rtl="1"/>
            <a:r>
              <a:rPr lang="ar-EG" sz="2800" b="1" dirty="0">
                <a:solidFill>
                  <a:srgbClr val="002060"/>
                </a:solidFill>
                <a:ea typeface="幼圆" pitchFamily="1" charset="-122"/>
              </a:rPr>
              <a:t>إن الاعتماد الأساسي على حل الخلافات الزوجية هو في التواصل والتحاور والتقارب بين الزوجين، فلغة الحوار هو فن يجب أن يتعلمه كلا من الزوج والزوجة، وهو حرفة ومهارة تحتاج للممارسة والتدريب، فهو من أدوات الاتصال الفعال في الحياة الزوجية</a:t>
            </a:r>
            <a:endParaRPr lang="ar-EG" sz="2800" b="1" dirty="0">
              <a:solidFill>
                <a:srgbClr val="002060"/>
              </a:solidFill>
              <a:latin typeface="+mn-lt"/>
              <a:ea typeface="幼圆" pitchFamily="1" charset="-122"/>
            </a:endParaRPr>
          </a:p>
        </p:txBody>
      </p:sp>
      <p:pic>
        <p:nvPicPr>
          <p:cNvPr id="1024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6898" y="1556818"/>
            <a:ext cx="3659038" cy="3539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91146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فتح </a:t>
            </a:r>
            <a:r>
              <a:rPr lang="ar-EG" sz="3200" b="1" dirty="0">
                <a:solidFill>
                  <a:srgbClr val="002060"/>
                </a:solidFill>
                <a:latin typeface="Arial" pitchFamily="34" charset="0"/>
              </a:rPr>
              <a:t>قنوات جديدة للحوار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25144"/>
            <a:ext cx="7992888" cy="108012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في أي شيء والكلام المباح فيما يرضي الله بداية من الأحداث اليومية البسيطة،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في </a:t>
            </a:r>
            <a:r>
              <a:rPr lang="ar-EG" sz="2400" b="1" dirty="0">
                <a:solidFill>
                  <a:srgbClr val="002060"/>
                </a:solidFill>
              </a:rPr>
              <a:t>شؤون الأبناء، في أسعار السلع، وصولاً إلى الحوار حول قضايا الأمة</a:t>
            </a:r>
          </a:p>
        </p:txBody>
      </p:sp>
    </p:spTree>
    <p:extLst>
      <p:ext uri="{BB962C8B-B14F-4D97-AF65-F5344CB8AC3E}">
        <p14:creationId xmlns:p14="http://schemas.microsoft.com/office/powerpoint/2010/main" xmlns="" val="135597111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تغيير </a:t>
            </a:r>
            <a:r>
              <a:rPr lang="ar-EG" sz="3200" b="1" dirty="0">
                <a:solidFill>
                  <a:srgbClr val="002060"/>
                </a:solidFill>
                <a:latin typeface="Arial" pitchFamily="34" charset="0"/>
              </a:rPr>
              <a:t>جو الأسرة المنغلق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25144"/>
            <a:ext cx="7992888" cy="140415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تغيير </a:t>
            </a:r>
            <a:r>
              <a:rPr lang="ar-EG" sz="2400" b="1" dirty="0">
                <a:solidFill>
                  <a:srgbClr val="002060"/>
                </a:solidFill>
              </a:rPr>
              <a:t>جو الأسرة المنغلق خلف الجدران الصامتة والانفتاح على المجتمع ودعم الترابط والتواصل مع العلاقات الأسرية، وحضور المناسبات العائلية المختلفة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وزيارة </a:t>
            </a:r>
            <a:r>
              <a:rPr lang="ar-EG" sz="2400" b="1" dirty="0">
                <a:solidFill>
                  <a:srgbClr val="002060"/>
                </a:solidFill>
              </a:rPr>
              <a:t>الأهل والأقارب، وصلة الأرحام</a:t>
            </a:r>
          </a:p>
        </p:txBody>
      </p:sp>
    </p:spTree>
    <p:extLst>
      <p:ext uri="{BB962C8B-B14F-4D97-AF65-F5344CB8AC3E}">
        <p14:creationId xmlns:p14="http://schemas.microsoft.com/office/powerpoint/2010/main" xmlns="" val="116450750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959932" y="296652"/>
            <a:ext cx="4464496"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اختيار </a:t>
            </a:r>
            <a:r>
              <a:rPr lang="ar-EG" sz="3200" b="1" dirty="0">
                <a:solidFill>
                  <a:srgbClr val="002060"/>
                </a:solidFill>
                <a:latin typeface="Arial" pitchFamily="34" charset="0"/>
              </a:rPr>
              <a:t>الأوقات المناسبة للحوار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25144"/>
            <a:ext cx="7992888" cy="140415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فإذا كانت هناك مشكلة بين الزوجين وأراد أحدهما أن يتكلم مع الثاني فلابد من اختيار الوقت المناسب حتى يترتب على ذلك نتائج طيبة، فاختيار الوقت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المناسب </a:t>
            </a:r>
            <a:r>
              <a:rPr lang="ar-EG" sz="2400" b="1" dirty="0">
                <a:solidFill>
                  <a:srgbClr val="002060"/>
                </a:solidFill>
              </a:rPr>
              <a:t>من الوسائل التي تعين على احتواء الخلافات والمشاكل الزوجية</a:t>
            </a:r>
          </a:p>
        </p:txBody>
      </p:sp>
    </p:spTree>
    <p:extLst>
      <p:ext uri="{BB962C8B-B14F-4D97-AF65-F5344CB8AC3E}">
        <p14:creationId xmlns:p14="http://schemas.microsoft.com/office/powerpoint/2010/main" xmlns="" val="35986180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تهيئة </a:t>
            </a:r>
            <a:r>
              <a:rPr lang="ar-EG" sz="3200" b="1" dirty="0">
                <a:solidFill>
                  <a:srgbClr val="002060"/>
                </a:solidFill>
                <a:latin typeface="Arial" pitchFamily="34" charset="0"/>
              </a:rPr>
              <a:t>جو الحوار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077072"/>
            <a:ext cx="7992888" cy="205222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والأفضل لو طلب أحد الطرفين مسبقاً من الأخر تحديد الوقت المناسب والمكان المناسب لمناقشة المواضيع الهامة، فقطعاً يكونا مستعدين وفي حالة نفسية جيدة للاستماع والاستجابة لبعضهما، ولا يمكن أن نتوقع حواراً ناجحاً في ظروف غير مهيئة وممهدة، كعندكما يكون أحد الطرفين متعباً أو يعاني من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ضغوط </a:t>
            </a:r>
            <a:r>
              <a:rPr lang="ar-EG" sz="2400" b="1" dirty="0">
                <a:solidFill>
                  <a:srgbClr val="002060"/>
                </a:solidFill>
              </a:rPr>
              <a:t>نفسية أو اجتماعية أو غيرها</a:t>
            </a:r>
          </a:p>
        </p:txBody>
      </p:sp>
    </p:spTree>
    <p:extLst>
      <p:ext uri="{BB962C8B-B14F-4D97-AF65-F5344CB8AC3E}">
        <p14:creationId xmlns:p14="http://schemas.microsoft.com/office/powerpoint/2010/main" xmlns="" val="77086320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الإنصات </a:t>
            </a:r>
            <a:r>
              <a:rPr lang="ar-EG" sz="3200" b="1" dirty="0">
                <a:solidFill>
                  <a:srgbClr val="002060"/>
                </a:solidFill>
                <a:latin typeface="Arial" pitchFamily="34" charset="0"/>
              </a:rPr>
              <a:t>الجيد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5103186"/>
            <a:ext cx="7992888" cy="102611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فن </a:t>
            </a:r>
            <a:r>
              <a:rPr lang="ar-EG" sz="2400" b="1" dirty="0">
                <a:solidFill>
                  <a:srgbClr val="002060"/>
                </a:solidFill>
              </a:rPr>
              <a:t>الاستماع الفعال بأن يستمع الفرد أكثر مما يتكلم، فالله سبحانه وتعالى خلق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لنا </a:t>
            </a:r>
            <a:r>
              <a:rPr lang="ar-EG" sz="2400" b="1" dirty="0">
                <a:solidFill>
                  <a:srgbClr val="002060"/>
                </a:solidFill>
              </a:rPr>
              <a:t>أذنين ولساناً" واحداً"، فإن كان الكلام من فضة فالسكوت من دهب</a:t>
            </a:r>
          </a:p>
        </p:txBody>
      </p:sp>
    </p:spTree>
    <p:extLst>
      <p:ext uri="{BB962C8B-B14F-4D97-AF65-F5344CB8AC3E}">
        <p14:creationId xmlns:p14="http://schemas.microsoft.com/office/powerpoint/2010/main" xmlns="" val="370783248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44016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من طرفٍ واحدٍ من أقسى أنواع الحب فهو حبٌ بلا مقابل، ومن يبتلى بهذا النوع من الحب لابد أن يدرك حقيقةً هامةً، وهي أنه لن يستطيع الشعور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بالنشوة </a:t>
            </a:r>
            <a:r>
              <a:rPr lang="ar-EG" sz="2400" b="1" dirty="0">
                <a:solidFill>
                  <a:srgbClr val="002060"/>
                </a:solidFill>
              </a:rPr>
              <a:t>والسعادة التي يحققها </a:t>
            </a:r>
            <a:r>
              <a:rPr lang="ar-EG" sz="2400" b="1" dirty="0" smtClean="0">
                <a:solidFill>
                  <a:srgbClr val="002060"/>
                </a:solidFill>
              </a:rPr>
              <a:t>الحب</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حب بلا مقابل</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41046079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الحوار </a:t>
            </a:r>
            <a:r>
              <a:rPr lang="ar-EG" sz="3200" b="1" dirty="0">
                <a:solidFill>
                  <a:srgbClr val="002060"/>
                </a:solidFill>
                <a:latin typeface="Arial" pitchFamily="34" charset="0"/>
              </a:rPr>
              <a:t>الإيجابي</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هو الذي يعمل على تنمية وتطوير المميزات ونقاط القوة ولا يهتم بسفائف الأمور، ولا يتكلم كلا من الزوجين إلا بخير، فكما قال صلى الله عليه وسلم: من كان يؤمن بالله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واليوم </a:t>
            </a:r>
            <a:r>
              <a:rPr lang="ar-EG" sz="2400" b="1" dirty="0">
                <a:solidFill>
                  <a:srgbClr val="002060"/>
                </a:solidFill>
              </a:rPr>
              <a:t>الأخر فليقل خيرا أو ليصمت</a:t>
            </a:r>
          </a:p>
        </p:txBody>
      </p:sp>
    </p:spTree>
    <p:extLst>
      <p:ext uri="{BB962C8B-B14F-4D97-AF65-F5344CB8AC3E}">
        <p14:creationId xmlns:p14="http://schemas.microsoft.com/office/powerpoint/2010/main" xmlns="" val="146328304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احترام </a:t>
            </a:r>
            <a:r>
              <a:rPr lang="ar-EG" sz="3200" b="1" dirty="0">
                <a:solidFill>
                  <a:srgbClr val="002060"/>
                </a:solidFill>
                <a:latin typeface="Arial" pitchFamily="34" charset="0"/>
              </a:rPr>
              <a:t>الرأي الأخر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ففي الحوار الناجح لابد من احترام الراي الأخر وتقديره ووضعه في الحسبان، مع تجنب نبرة السخرية والاستهزاء، وحتى لا تصبح الحياة مملة ويصبح أحد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الطرفين </a:t>
            </a:r>
            <a:r>
              <a:rPr lang="ar-EG" sz="2400" b="1" dirty="0">
                <a:solidFill>
                  <a:srgbClr val="002060"/>
                </a:solidFill>
              </a:rPr>
              <a:t>ديكتاتوريا يفرض رأيه وإن كان خطأ</a:t>
            </a:r>
          </a:p>
        </p:txBody>
      </p:sp>
    </p:spTree>
    <p:extLst>
      <p:ext uri="{BB962C8B-B14F-4D97-AF65-F5344CB8AC3E}">
        <p14:creationId xmlns:p14="http://schemas.microsoft.com/office/powerpoint/2010/main" xmlns="" val="155935625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الانتصار </a:t>
            </a:r>
            <a:r>
              <a:rPr lang="ar-EG" sz="3200" b="1" dirty="0">
                <a:solidFill>
                  <a:srgbClr val="002060"/>
                </a:solidFill>
                <a:latin typeface="Arial" pitchFamily="34" charset="0"/>
              </a:rPr>
              <a:t>والفوز للجميع</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97210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وليس الغلبة للأقوى، بأن يكون الكل كسبان من نتيجة التفاوض بعد </a:t>
            </a:r>
            <a:r>
              <a:rPr lang="ar-EG" sz="2400" b="1" dirty="0" smtClean="0">
                <a:solidFill>
                  <a:srgbClr val="002060"/>
                </a:solidFill>
              </a:rPr>
              <a:t>الحوار</a:t>
            </a:r>
            <a:br>
              <a:rPr lang="ar-EG" sz="2400" b="1" dirty="0" smtClean="0">
                <a:solidFill>
                  <a:srgbClr val="002060"/>
                </a:solidFill>
              </a:rPr>
            </a:br>
            <a:r>
              <a:rPr lang="ar-EG" sz="2400" b="1" dirty="0" smtClean="0">
                <a:solidFill>
                  <a:srgbClr val="002060"/>
                </a:solidFill>
              </a:rPr>
              <a:t>      وأن </a:t>
            </a:r>
            <a:r>
              <a:rPr lang="ar-EG" sz="2400" b="1" dirty="0">
                <a:solidFill>
                  <a:srgbClr val="002060"/>
                </a:solidFill>
              </a:rPr>
              <a:t>يكون القرار يرضي كلا الطرفين حتى وإن قدما بعض التنازلات</a:t>
            </a:r>
          </a:p>
        </p:txBody>
      </p:sp>
    </p:spTree>
    <p:extLst>
      <p:ext uri="{BB962C8B-B14F-4D97-AF65-F5344CB8AC3E}">
        <p14:creationId xmlns:p14="http://schemas.microsoft.com/office/powerpoint/2010/main" xmlns="" val="82551261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لا </a:t>
            </a:r>
            <a:r>
              <a:rPr lang="ar-EG" sz="3200" b="1" dirty="0">
                <a:solidFill>
                  <a:srgbClr val="002060"/>
                </a:solidFill>
                <a:latin typeface="Arial" pitchFamily="34" charset="0"/>
              </a:rPr>
              <a:t>للصوت العالي</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13681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من </a:t>
            </a:r>
            <a:r>
              <a:rPr lang="ar-EG" sz="2400" b="1" dirty="0">
                <a:solidFill>
                  <a:srgbClr val="002060"/>
                </a:solidFill>
              </a:rPr>
              <a:t>مهارات الحوار الفعال عدم رفع الصوت بالحديث فعلو صوتك دليل على ضعف موقفك، وصاحب الحق لديه الثقة العالية من نفسه فلا يرفع صوته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ولا </a:t>
            </a:r>
            <a:r>
              <a:rPr lang="ar-EG" sz="2400" b="1" dirty="0">
                <a:solidFill>
                  <a:srgbClr val="002060"/>
                </a:solidFill>
              </a:rPr>
              <a:t>يتعامل بمبدأ: خذوهم بالصوت ليغلبوكم</a:t>
            </a:r>
          </a:p>
        </p:txBody>
      </p:sp>
    </p:spTree>
    <p:extLst>
      <p:ext uri="{BB962C8B-B14F-4D97-AF65-F5344CB8AC3E}">
        <p14:creationId xmlns:p14="http://schemas.microsoft.com/office/powerpoint/2010/main" xmlns="" val="359077312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التركيز </a:t>
            </a:r>
            <a:r>
              <a:rPr lang="ar-EG" sz="3200" b="1" dirty="0">
                <a:solidFill>
                  <a:srgbClr val="002060"/>
                </a:solidFill>
                <a:latin typeface="Arial" pitchFamily="34" charset="0"/>
              </a:rPr>
              <a:t>على الهدف</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13681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من </a:t>
            </a:r>
            <a:r>
              <a:rPr lang="ar-EG" sz="2400" b="1" dirty="0">
                <a:solidFill>
                  <a:srgbClr val="002060"/>
                </a:solidFill>
              </a:rPr>
              <a:t>فن الذكاء في الحوار التركيز على قضية محددة، ومشكلة معينة لعلاجها، ووضع بدائل الحل المناسبة واختيار أنسبها، وعدم ترك المشكلة عائمة بدون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حل </a:t>
            </a:r>
            <a:r>
              <a:rPr lang="ar-EG" sz="2400" b="1" dirty="0">
                <a:solidFill>
                  <a:srgbClr val="002060"/>
                </a:solidFill>
              </a:rPr>
              <a:t>والانتقال لقضية أخرى</a:t>
            </a:r>
          </a:p>
        </p:txBody>
      </p:sp>
    </p:spTree>
    <p:extLst>
      <p:ext uri="{BB962C8B-B14F-4D97-AF65-F5344CB8AC3E}">
        <p14:creationId xmlns:p14="http://schemas.microsoft.com/office/powerpoint/2010/main" xmlns="" val="41794423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تجديد </a:t>
            </a:r>
            <a:r>
              <a:rPr lang="ar-EG" sz="3200" b="1" dirty="0">
                <a:solidFill>
                  <a:srgbClr val="002060"/>
                </a:solidFill>
                <a:latin typeface="Arial" pitchFamily="34" charset="0"/>
              </a:rPr>
              <a:t>الحوار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13681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فتح </a:t>
            </a:r>
            <a:r>
              <a:rPr lang="ar-EG" sz="2400" b="1" dirty="0">
                <a:solidFill>
                  <a:srgbClr val="002060"/>
                </a:solidFill>
              </a:rPr>
              <a:t>صفحة جديدة والعمل على تنقية القلب من شوائب الخلافات الزوجية السابقة وعدم فتح الدفاتر القديمة واجترار المشكلات السابقة أثناء أي حوار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ونقاش </a:t>
            </a:r>
            <a:r>
              <a:rPr lang="ar-EG" sz="2400" b="1" dirty="0">
                <a:solidFill>
                  <a:srgbClr val="002060"/>
                </a:solidFill>
              </a:rPr>
              <a:t>جديد، حتى لا يفسد صفو العلاقة وقطع حبل المودة</a:t>
            </a:r>
          </a:p>
        </p:txBody>
      </p:sp>
    </p:spTree>
    <p:extLst>
      <p:ext uri="{BB962C8B-B14F-4D97-AF65-F5344CB8AC3E}">
        <p14:creationId xmlns:p14="http://schemas.microsoft.com/office/powerpoint/2010/main" xmlns="" val="63961026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سعة </a:t>
            </a:r>
            <a:r>
              <a:rPr lang="ar-EG" sz="3200" b="1" dirty="0">
                <a:solidFill>
                  <a:srgbClr val="002060"/>
                </a:solidFill>
                <a:latin typeface="Arial" pitchFamily="34" charset="0"/>
              </a:rPr>
              <a:t>الصدر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797152"/>
            <a:ext cx="7992888" cy="13681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الحوار </a:t>
            </a:r>
            <a:r>
              <a:rPr lang="ar-EG" sz="2400" b="1" dirty="0">
                <a:solidFill>
                  <a:srgbClr val="002060"/>
                </a:solidFill>
              </a:rPr>
              <a:t>يتطلب من كلا الطرفين القدرة على التحمل وسعة الصدر، </a:t>
            </a:r>
            <a:r>
              <a:rPr lang="ar-EG" sz="2400" b="1" dirty="0" smtClean="0">
                <a:solidFill>
                  <a:srgbClr val="002060"/>
                </a:solidFill>
              </a:rPr>
              <a:t>وامتصاص </a:t>
            </a:r>
            <a:r>
              <a:rPr lang="ar-EG" sz="2400" b="1" dirty="0">
                <a:solidFill>
                  <a:srgbClr val="002060"/>
                </a:solidFill>
              </a:rPr>
              <a:t>غضب الطرف الأخر، فكثيراً ما ينتهي الحوار من نقطة البداية بالشجار</a:t>
            </a:r>
            <a:r>
              <a:rPr lang="ar-EG" sz="2400" b="1" dirty="0" smtClean="0">
                <a:solidFill>
                  <a:srgbClr val="002060"/>
                </a:solidFill>
              </a:rPr>
              <a:t>،</a:t>
            </a:r>
            <a:br>
              <a:rPr lang="ar-EG" sz="2400" b="1" dirty="0" smtClean="0">
                <a:solidFill>
                  <a:srgbClr val="002060"/>
                </a:solidFill>
              </a:rPr>
            </a:br>
            <a:r>
              <a:rPr lang="ar-EG" sz="2400" b="1" dirty="0" smtClean="0">
                <a:solidFill>
                  <a:srgbClr val="002060"/>
                </a:solidFill>
              </a:rPr>
              <a:t>	      </a:t>
            </a:r>
            <a:r>
              <a:rPr lang="ar-EG" sz="2400" b="1" dirty="0">
                <a:solidFill>
                  <a:srgbClr val="002060"/>
                </a:solidFill>
              </a:rPr>
              <a:t>أو </a:t>
            </a:r>
            <a:r>
              <a:rPr lang="ar-EG" sz="2400" b="1" dirty="0" smtClean="0">
                <a:solidFill>
                  <a:srgbClr val="002060"/>
                </a:solidFill>
              </a:rPr>
              <a:t>انسحاب </a:t>
            </a:r>
            <a:r>
              <a:rPr lang="ar-EG" sz="2400" b="1" dirty="0">
                <a:solidFill>
                  <a:srgbClr val="002060"/>
                </a:solidFill>
              </a:rPr>
              <a:t>طرف لخطأ وقع من الطرف الأخر</a:t>
            </a:r>
          </a:p>
        </p:txBody>
      </p:sp>
    </p:spTree>
    <p:extLst>
      <p:ext uri="{BB962C8B-B14F-4D97-AF65-F5344CB8AC3E}">
        <p14:creationId xmlns:p14="http://schemas.microsoft.com/office/powerpoint/2010/main" xmlns="" val="82679646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75856" y="296652"/>
            <a:ext cx="514857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التعامل </a:t>
            </a:r>
            <a:r>
              <a:rPr lang="ar-EG" sz="3200" b="1" dirty="0">
                <a:solidFill>
                  <a:srgbClr val="002060"/>
                </a:solidFill>
                <a:latin typeface="Arial" pitchFamily="34" charset="0"/>
              </a:rPr>
              <a:t>بمبدأ الشد والجذب في الحوار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365104"/>
            <a:ext cx="7992888" cy="18002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فلا تقابل الشدة بالشدة فيثور بركان الغضب، ولا السلبية </a:t>
            </a:r>
            <a:r>
              <a:rPr lang="ar-EG" sz="2400" b="1" dirty="0" smtClean="0">
                <a:solidFill>
                  <a:srgbClr val="002060"/>
                </a:solidFill>
              </a:rPr>
              <a:t>المطلقة</a:t>
            </a:r>
            <a:br>
              <a:rPr lang="ar-EG" sz="2400" b="1" dirty="0" smtClean="0">
                <a:solidFill>
                  <a:srgbClr val="002060"/>
                </a:solidFill>
              </a:rPr>
            </a:br>
            <a:r>
              <a:rPr lang="ar-EG" sz="2400" b="1" dirty="0" smtClean="0">
                <a:solidFill>
                  <a:srgbClr val="002060"/>
                </a:solidFill>
              </a:rPr>
              <a:t>تجاه </a:t>
            </a:r>
            <a:r>
              <a:rPr lang="ar-EG" sz="2400" b="1" dirty="0">
                <a:solidFill>
                  <a:srgbClr val="002060"/>
                </a:solidFill>
              </a:rPr>
              <a:t>المشكلات القائمة التي تحتاج إلى حزم وقوة، كما قال معاوية: لو كان بيني وبين الناس شعرة ما انقطعت، إن هم أرخوا شددت عليهم، وإن </a:t>
            </a:r>
            <a:r>
              <a:rPr lang="ar-EG" sz="2400" b="1" dirty="0" smtClean="0">
                <a:solidFill>
                  <a:srgbClr val="002060"/>
                </a:solidFill>
              </a:rPr>
              <a:t>هم</a:t>
            </a:r>
            <a:br>
              <a:rPr lang="ar-EG" sz="2400" b="1" dirty="0" smtClean="0">
                <a:solidFill>
                  <a:srgbClr val="002060"/>
                </a:solidFill>
              </a:rPr>
            </a:br>
            <a:r>
              <a:rPr lang="ar-EG" sz="2400" b="1" dirty="0" smtClean="0">
                <a:solidFill>
                  <a:srgbClr val="002060"/>
                </a:solidFill>
              </a:rPr>
              <a:t> 			   </a:t>
            </a:r>
            <a:r>
              <a:rPr lang="ar-EG" sz="2400" b="1" dirty="0">
                <a:solidFill>
                  <a:srgbClr val="002060"/>
                </a:solidFill>
              </a:rPr>
              <a:t>شدوا أرخيت لهم</a:t>
            </a:r>
          </a:p>
        </p:txBody>
      </p:sp>
    </p:spTree>
    <p:extLst>
      <p:ext uri="{BB962C8B-B14F-4D97-AF65-F5344CB8AC3E}">
        <p14:creationId xmlns:p14="http://schemas.microsoft.com/office/powerpoint/2010/main" xmlns="" val="27300994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a:solidFill>
                  <a:srgbClr val="002060"/>
                </a:solidFill>
                <a:latin typeface="Arial" pitchFamily="34" charset="0"/>
              </a:rPr>
              <a:t>استخدام لغة الجسد في الحوار</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67700423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85959507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3645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44016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شعور الشخص بحب شخصٍ اَخر لدرجة الإدمان يكون نتيجةً لتجربة حبٍ سابقةٍ من طرفٍ واحدٍ ولم يكتب لها النجاح، مما يفسر لنا تمسك المحب بشريكه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بصورةٍ </a:t>
            </a:r>
            <a:r>
              <a:rPr lang="ar-EG" sz="2400" b="1" dirty="0">
                <a:solidFill>
                  <a:srgbClr val="002060"/>
                </a:solidFill>
              </a:rPr>
              <a:t>مخيفةٍ تكاد تكون </a:t>
            </a:r>
            <a:r>
              <a:rPr lang="ar-EG" sz="2400" b="1" dirty="0" smtClean="0">
                <a:solidFill>
                  <a:srgbClr val="002060"/>
                </a:solidFill>
              </a:rPr>
              <a:t>مرضيةً</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حب الإدمان</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09578940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العين</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113076"/>
            <a:ext cx="7992888" cy="18002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تمنحك واحدًا من أكبر مفاتيح الشخصية التي تدرك بشكل حقيقي على ما يدور في عقل من أمامك، فإذا اتسع بؤبؤ العين وبدا للعيان فإن ذلك دليل على أنه سمع منك توًا شيئا أسعده، أما إذا ضاق بؤبؤ العين فالعكس هو ما حدث، وإذا ضاقت عيناه أكثر أو فركهما ربما يدل على أنك حدثته عن شيء لا يصدقه</a:t>
            </a:r>
          </a:p>
        </p:txBody>
      </p:sp>
    </p:spTree>
    <p:extLst>
      <p:ext uri="{BB962C8B-B14F-4D97-AF65-F5344CB8AC3E}">
        <p14:creationId xmlns:p14="http://schemas.microsoft.com/office/powerpoint/2010/main" xmlns="" val="329320307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الحواجب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5229200"/>
            <a:ext cx="7992888" cy="9001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إذا رفع المرء حاجبًا واحدًا فإن ذلك يدل على أنك قلت له شيئا إما أنه لا يصدقه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أو </a:t>
            </a:r>
            <a:r>
              <a:rPr lang="ar-EG" sz="2400" b="1" dirty="0">
                <a:solidFill>
                  <a:srgbClr val="002060"/>
                </a:solidFill>
              </a:rPr>
              <a:t>يراه مستحيلًا، أما رفع كلا الحاجبين فإن ذلك يدل على </a:t>
            </a:r>
            <a:r>
              <a:rPr lang="ar-EG" sz="2400" b="1" dirty="0" smtClean="0">
                <a:solidFill>
                  <a:srgbClr val="002060"/>
                </a:solidFill>
              </a:rPr>
              <a:t>المفاجأة</a:t>
            </a:r>
            <a:endParaRPr lang="ar-EG" sz="2400" b="1" dirty="0">
              <a:solidFill>
                <a:srgbClr val="002060"/>
              </a:solidFill>
            </a:endParaRPr>
          </a:p>
        </p:txBody>
      </p:sp>
    </p:spTree>
    <p:extLst>
      <p:ext uri="{BB962C8B-B14F-4D97-AF65-F5344CB8AC3E}">
        <p14:creationId xmlns:p14="http://schemas.microsoft.com/office/powerpoint/2010/main" xmlns="" val="150667886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الأذنان</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545124"/>
            <a:ext cx="7992888" cy="140415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إذا </a:t>
            </a:r>
            <a:r>
              <a:rPr lang="ar-EG" sz="2400" b="1" dirty="0">
                <a:solidFill>
                  <a:srgbClr val="002060"/>
                </a:solidFill>
              </a:rPr>
              <a:t>حك أنفه أو مرر يديه على أذنيه ساحبًا إياهما بينما يقول لك أنه يفهم ما تريده فهذا يعني أنه متحير بخصوص ما تقوله ومن المحتمل أنه لا يعلم مطلقًا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ما </a:t>
            </a:r>
            <a:r>
              <a:rPr lang="ar-EG" sz="2400" b="1" dirty="0">
                <a:solidFill>
                  <a:srgbClr val="002060"/>
                </a:solidFill>
              </a:rPr>
              <a:t>تريد منه أن يفعله أو أنه يشك بصحة ما تقوله</a:t>
            </a:r>
          </a:p>
        </p:txBody>
      </p:sp>
    </p:spTree>
    <p:extLst>
      <p:ext uri="{BB962C8B-B14F-4D97-AF65-F5344CB8AC3E}">
        <p14:creationId xmlns:p14="http://schemas.microsoft.com/office/powerpoint/2010/main" xmlns="" val="358248079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جبين </a:t>
            </a:r>
            <a:r>
              <a:rPr lang="ar-EG" sz="3200" b="1" dirty="0">
                <a:solidFill>
                  <a:srgbClr val="002060"/>
                </a:solidFill>
                <a:latin typeface="Arial" pitchFamily="34" charset="0"/>
              </a:rPr>
              <a:t>الشخص</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545124"/>
            <a:ext cx="7992888" cy="140415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إذا </a:t>
            </a:r>
            <a:r>
              <a:rPr lang="ar-EG" sz="2400" b="1" dirty="0">
                <a:solidFill>
                  <a:srgbClr val="002060"/>
                </a:solidFill>
              </a:rPr>
              <a:t>قطب جبينه ونظر للأرض في عبوس فإن ذلك يعني أنه متحير أو </a:t>
            </a:r>
            <a:r>
              <a:rPr lang="ar-EG" sz="2400" b="1" dirty="0" smtClean="0">
                <a:solidFill>
                  <a:srgbClr val="002060"/>
                </a:solidFill>
              </a:rPr>
              <a:t>مرتبك</a:t>
            </a:r>
            <a:br>
              <a:rPr lang="ar-EG" sz="2400" b="1" dirty="0" smtClean="0">
                <a:solidFill>
                  <a:srgbClr val="002060"/>
                </a:solidFill>
              </a:rPr>
            </a:br>
            <a:r>
              <a:rPr lang="ar-EG" sz="2400" b="1" dirty="0" smtClean="0">
                <a:solidFill>
                  <a:srgbClr val="002060"/>
                </a:solidFill>
              </a:rPr>
              <a:t> </a:t>
            </a:r>
            <a:r>
              <a:rPr lang="ar-EG" sz="2400" b="1" dirty="0">
                <a:solidFill>
                  <a:srgbClr val="002060"/>
                </a:solidFill>
              </a:rPr>
              <a:t>أو أنه لا يحب سماع ما قلته، أما إذا قطب جبينه ورفعه إلى أعلى فإن ذلك يدل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على </a:t>
            </a:r>
            <a:r>
              <a:rPr lang="ar-EG" sz="2400" b="1" dirty="0">
                <a:solidFill>
                  <a:srgbClr val="002060"/>
                </a:solidFill>
              </a:rPr>
              <a:t>دهشته لما سمعه </a:t>
            </a:r>
            <a:r>
              <a:rPr lang="ar-EG" sz="2400" b="1" dirty="0" smtClean="0">
                <a:solidFill>
                  <a:srgbClr val="002060"/>
                </a:solidFill>
              </a:rPr>
              <a:t>منك</a:t>
            </a:r>
            <a:endParaRPr lang="ar-EG" sz="2400" b="1" dirty="0">
              <a:solidFill>
                <a:srgbClr val="002060"/>
              </a:solidFill>
            </a:endParaRPr>
          </a:p>
        </p:txBody>
      </p:sp>
    </p:spTree>
    <p:extLst>
      <p:ext uri="{BB962C8B-B14F-4D97-AF65-F5344CB8AC3E}">
        <p14:creationId xmlns:p14="http://schemas.microsoft.com/office/powerpoint/2010/main" xmlns="" val="16298493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الأكتاف</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5283206"/>
            <a:ext cx="7992888" cy="70207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smtClean="0">
                <a:solidFill>
                  <a:srgbClr val="002060"/>
                </a:solidFill>
              </a:rPr>
              <a:t>       عندما </a:t>
            </a:r>
            <a:r>
              <a:rPr lang="ar-EG" sz="2400" b="1" dirty="0">
                <a:solidFill>
                  <a:srgbClr val="002060"/>
                </a:solidFill>
              </a:rPr>
              <a:t>يهز الشخص كتفه فيعني أنه لا يدري أو لا يعلم ما تتحدث </a:t>
            </a:r>
            <a:r>
              <a:rPr lang="ar-EG" sz="2400" b="1" dirty="0" smtClean="0">
                <a:solidFill>
                  <a:srgbClr val="002060"/>
                </a:solidFill>
              </a:rPr>
              <a:t>عنه</a:t>
            </a:r>
            <a:endParaRPr lang="ar-EG" sz="2400" b="1" dirty="0">
              <a:solidFill>
                <a:srgbClr val="002060"/>
              </a:solidFill>
            </a:endParaRPr>
          </a:p>
        </p:txBody>
      </p:sp>
    </p:spTree>
    <p:extLst>
      <p:ext uri="{BB962C8B-B14F-4D97-AF65-F5344CB8AC3E}">
        <p14:creationId xmlns:p14="http://schemas.microsoft.com/office/powerpoint/2010/main" xmlns="" val="232840722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الأصابع</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545124"/>
            <a:ext cx="7992888" cy="104411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نقر الشخص بأصابعه على ذراع المقعد أو على المكتب يشير إلى العصبية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أو </a:t>
            </a:r>
            <a:r>
              <a:rPr lang="ar-EG" sz="2400" b="1" dirty="0">
                <a:solidFill>
                  <a:srgbClr val="002060"/>
                </a:solidFill>
              </a:rPr>
              <a:t>نفاذ </a:t>
            </a:r>
            <a:r>
              <a:rPr lang="ar-EG" sz="2400" b="1" dirty="0" smtClean="0">
                <a:solidFill>
                  <a:srgbClr val="002060"/>
                </a:solidFill>
              </a:rPr>
              <a:t>الصبر</a:t>
            </a:r>
            <a:endParaRPr lang="ar-EG" sz="2400" b="1" dirty="0">
              <a:solidFill>
                <a:srgbClr val="002060"/>
              </a:solidFill>
            </a:endParaRPr>
          </a:p>
        </p:txBody>
      </p:sp>
    </p:spTree>
    <p:extLst>
      <p:ext uri="{BB962C8B-B14F-4D97-AF65-F5344CB8AC3E}">
        <p14:creationId xmlns:p14="http://schemas.microsoft.com/office/powerpoint/2010/main" xmlns="" val="277703407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الأنف</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545124"/>
            <a:ext cx="7992888" cy="104411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عندما يلمس البالغ أنفه وهو يتحدث فهو دليلاً على أنه يكذب في الحديث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الذي يقوله</a:t>
            </a:r>
            <a:endParaRPr lang="ar-EG" sz="2400" b="1" dirty="0">
              <a:solidFill>
                <a:srgbClr val="002060"/>
              </a:solidFill>
            </a:endParaRPr>
          </a:p>
        </p:txBody>
      </p:sp>
    </p:spTree>
    <p:extLst>
      <p:ext uri="{BB962C8B-B14F-4D97-AF65-F5344CB8AC3E}">
        <p14:creationId xmlns:p14="http://schemas.microsoft.com/office/powerpoint/2010/main" xmlns="" val="250592739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الفم</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545124"/>
            <a:ext cx="7992888" cy="104411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حينما يكذب الطفل على والديه فهو يضرب يديه على فمه في إشارة إلى إخفاء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ما </a:t>
            </a:r>
            <a:r>
              <a:rPr lang="ar-EG" sz="2400" b="1" dirty="0">
                <a:solidFill>
                  <a:srgbClr val="002060"/>
                </a:solidFill>
              </a:rPr>
              <a:t>قاله عن والديه، وعندما يكذب المراهق فهو يلمس أو يحك فمه </a:t>
            </a:r>
            <a:r>
              <a:rPr lang="ar-EG" sz="2400" b="1" dirty="0" smtClean="0">
                <a:solidFill>
                  <a:srgbClr val="002060"/>
                </a:solidFill>
              </a:rPr>
              <a:t>بخفه</a:t>
            </a:r>
            <a:endParaRPr lang="ar-EG" sz="2400" b="1" dirty="0">
              <a:solidFill>
                <a:srgbClr val="002060"/>
              </a:solidFill>
            </a:endParaRPr>
          </a:p>
        </p:txBody>
      </p:sp>
    </p:spTree>
    <p:extLst>
      <p:ext uri="{BB962C8B-B14F-4D97-AF65-F5344CB8AC3E}">
        <p14:creationId xmlns:p14="http://schemas.microsoft.com/office/powerpoint/2010/main" xmlns="" val="37449483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اتجاه </a:t>
            </a:r>
            <a:r>
              <a:rPr lang="ar-EG" sz="3200" b="1" dirty="0">
                <a:solidFill>
                  <a:srgbClr val="002060"/>
                </a:solidFill>
                <a:latin typeface="Arial" pitchFamily="34" charset="0"/>
              </a:rPr>
              <a:t>الاقدام</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609020"/>
            <a:ext cx="7992888" cy="198022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وقد عرف بالملاحظة الدقيقة أن قدمي الشخص دائمًا ما تتجه إلى موضوع التفكير فمثلًا الطالب الذي يتعرض للتوبيخ أمام أقرانه من معلمه فعادة ما تشير قدميه إلى مكان جلوسه أو في الأحوال الأكثر سوءًا إلى خارج </a:t>
            </a:r>
            <a:r>
              <a:rPr lang="ar-EG" sz="2400" b="1" dirty="0" smtClean="0">
                <a:solidFill>
                  <a:srgbClr val="002060"/>
                </a:solidFill>
              </a:rPr>
              <a:t>الصف</a:t>
            </a:r>
            <a:br>
              <a:rPr lang="ar-EG" sz="2400" b="1" dirty="0" smtClean="0">
                <a:solidFill>
                  <a:srgbClr val="002060"/>
                </a:solidFill>
              </a:rPr>
            </a:br>
            <a:r>
              <a:rPr lang="ar-EG" sz="2400" b="1" dirty="0" smtClean="0">
                <a:solidFill>
                  <a:srgbClr val="002060"/>
                </a:solidFill>
              </a:rPr>
              <a:t>أو </a:t>
            </a:r>
            <a:r>
              <a:rPr lang="ar-EG" sz="2400" b="1" dirty="0">
                <a:solidFill>
                  <a:srgbClr val="002060"/>
                </a:solidFill>
              </a:rPr>
              <a:t>الضيف غير الراغب في الدخول فيشير بوقفته واتجاه قدميه </a:t>
            </a:r>
            <a:r>
              <a:rPr lang="ar-EG" sz="2400" b="1" dirty="0" smtClean="0">
                <a:solidFill>
                  <a:srgbClr val="002060"/>
                </a:solidFill>
              </a:rPr>
              <a:t>لرغبته</a:t>
            </a:r>
            <a:br>
              <a:rPr lang="ar-EG" sz="2400" b="1" dirty="0" smtClean="0">
                <a:solidFill>
                  <a:srgbClr val="002060"/>
                </a:solidFill>
              </a:rPr>
            </a:br>
            <a:r>
              <a:rPr lang="ar-EG" sz="2400" b="1" dirty="0" smtClean="0">
                <a:solidFill>
                  <a:srgbClr val="002060"/>
                </a:solidFill>
              </a:rPr>
              <a:t> 			     </a:t>
            </a:r>
            <a:r>
              <a:rPr lang="ar-EG" sz="2400" b="1" dirty="0">
                <a:solidFill>
                  <a:srgbClr val="002060"/>
                </a:solidFill>
              </a:rPr>
              <a:t>في الانصراف</a:t>
            </a:r>
          </a:p>
        </p:txBody>
      </p:sp>
    </p:spTree>
    <p:extLst>
      <p:ext uri="{BB962C8B-B14F-4D97-AF65-F5344CB8AC3E}">
        <p14:creationId xmlns:p14="http://schemas.microsoft.com/office/powerpoint/2010/main" xmlns="" val="176187047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22" name="Picture 58" descr="christmastre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838200"/>
            <a:ext cx="6477000" cy="4857750"/>
          </a:xfrm>
          <a:prstGeom prst="rect">
            <a:avLst/>
          </a:prstGeom>
          <a:noFill/>
          <a:extLst>
            <a:ext uri="{909E8E84-426E-40DD-AFC4-6F175D3DCCD1}">
              <a14:hiddenFill xmlns:a14="http://schemas.microsoft.com/office/drawing/2010/main" xmlns="">
                <a:solidFill>
                  <a:srgbClr val="FFFFFF"/>
                </a:solidFill>
              </a14:hiddenFill>
            </a:ext>
          </a:extLst>
        </p:spPr>
      </p:pic>
      <p:sp>
        <p:nvSpPr>
          <p:cNvPr id="11301" name="Rectangle 37"/>
          <p:cNvSpPr>
            <a:spLocks noChangeArrowheads="1"/>
          </p:cNvSpPr>
          <p:nvPr/>
        </p:nvSpPr>
        <p:spPr bwMode="auto">
          <a:xfrm>
            <a:off x="3208925" y="5791200"/>
            <a:ext cx="283923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pPr>
            <a:r>
              <a:rPr lang="ar-EG" sz="2800" b="1" dirty="0" smtClean="0"/>
              <a:t>نلقاكم فى دورات اخرى</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00811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في هذا النوع من الحب، لا يبالي أحد الطرفين بالآخر ولا بسعادته،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لأنه </a:t>
            </a:r>
            <a:r>
              <a:rPr lang="ar-EG" sz="2400" b="1" dirty="0">
                <a:solidFill>
                  <a:srgbClr val="002060"/>
                </a:solidFill>
              </a:rPr>
              <a:t>قائمٌ على المصلحة </a:t>
            </a:r>
            <a:r>
              <a:rPr lang="ar-EG" sz="2400" b="1" dirty="0" smtClean="0">
                <a:solidFill>
                  <a:srgbClr val="002060"/>
                </a:solidFill>
              </a:rPr>
              <a:t>الشخصية</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الأناني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92294140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29614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هو حبٌ لا يقوم على مبدأ الشراكة، إذ لا يشترط وجود رجلٍ وامرأةٍ، فهو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فقط </a:t>
            </a:r>
            <a:r>
              <a:rPr lang="ar-EG" sz="2400" b="1" dirty="0">
                <a:solidFill>
                  <a:srgbClr val="002060"/>
                </a:solidFill>
              </a:rPr>
              <a:t>الشعور بالسعادة والتعاطف مع كل ما يحيط بنا من أفرادٍ وطبيعةٍ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وعلاقاتٍ وكائناتٍ</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العفوي</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11390345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29614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في الله سبحانه وتعالى أرقى وأنقى أنواع الحب، لأنه لا يقوم على أي نوعٍ من المصالح، وإنما يقوم على النوايا الحسنة وتمني الخير للأخرين، حتى لو لم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تربطنا </a:t>
            </a:r>
            <a:r>
              <a:rPr lang="ar-EG" sz="2400" b="1" dirty="0">
                <a:solidFill>
                  <a:srgbClr val="002060"/>
                </a:solidFill>
              </a:rPr>
              <a:t>بهم روابط </a:t>
            </a:r>
            <a:r>
              <a:rPr lang="ar-EG" sz="2400" b="1" dirty="0" smtClean="0">
                <a:solidFill>
                  <a:srgbClr val="002060"/>
                </a:solidFill>
              </a:rPr>
              <a:t>شخصيةٍ</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في الله</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34399621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08012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هذا النوع من الحب غالباً ما يلوث المفهوم الحقيقي للحب, لأنه يقوم على تحقيق الرغبات المادية والجسدية، بعيداً عن المشاعر والأحاسيس.</a:t>
            </a: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الشهواني</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366899868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الرومانسي عكس الحب الشهواني، فهو يقوم على المشاعر والأحاسيس المرهفة، إذ يجد المحب متعته في راحة وابتسامة الحبيب، وإن لم يجدها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يضحي ليحققها</a:t>
            </a:r>
            <a:endParaRPr lang="ar-EG" sz="2400" b="1" dirty="0">
              <a:solidFill>
                <a:srgbClr val="002060"/>
              </a:solidFill>
            </a:endParaRPr>
          </a:p>
        </p:txBody>
      </p:sp>
      <p:sp>
        <p:nvSpPr>
          <p:cNvPr id="2" name="Round Diagonal Corner Rectangle 1"/>
          <p:cNvSpPr/>
          <p:nvPr/>
        </p:nvSpPr>
        <p:spPr bwMode="auto">
          <a:xfrm>
            <a:off x="3218631" y="672095"/>
            <a:ext cx="248427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الرومانسي</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74949181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755576" y="4581128"/>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هذا الحب غريبٌ في طبيعته وغالباً ما ينكره الكثيرون، ويعود السبب في ذلك، إلى أن الإنسان تبعاً لهذا الحب قد يحب شخصاً اَخراً دون وجود أي سببٍ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    او </a:t>
            </a:r>
            <a:r>
              <a:rPr lang="ar-EG" sz="2400" b="1" dirty="0">
                <a:solidFill>
                  <a:srgbClr val="002060"/>
                </a:solidFill>
              </a:rPr>
              <a:t>غايةٍ، فهو لا يطلب منه شيئاً سواءً على المستوى المادي أو </a:t>
            </a:r>
            <a:r>
              <a:rPr lang="ar-EG" sz="2400" b="1" dirty="0" smtClean="0">
                <a:solidFill>
                  <a:srgbClr val="002060"/>
                </a:solidFill>
              </a:rPr>
              <a:t>العاطفي</a:t>
            </a:r>
            <a:endParaRPr lang="ar-EG" sz="2400" b="1" dirty="0">
              <a:solidFill>
                <a:srgbClr val="002060"/>
              </a:solidFill>
            </a:endParaRPr>
          </a:p>
        </p:txBody>
      </p:sp>
      <p:sp>
        <p:nvSpPr>
          <p:cNvPr id="2" name="Round Diagonal Corner Rectangle 1"/>
          <p:cNvSpPr/>
          <p:nvPr/>
        </p:nvSpPr>
        <p:spPr bwMode="auto">
          <a:xfrm>
            <a:off x="2981386" y="672095"/>
            <a:ext cx="2958766" cy="756084"/>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الحب غير المشروط</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18780668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0" y="228600"/>
            <a:ext cx="4572000" cy="722334"/>
          </a:xfrm>
          <a:prstGeom prst="roundRect">
            <a:avLst/>
          </a:prstGeom>
          <a:ln/>
        </p:spPr>
        <p:style>
          <a:lnRef idx="2">
            <a:schemeClr val="accent1">
              <a:shade val="50000"/>
            </a:schemeClr>
          </a:lnRef>
          <a:fillRef idx="1002">
            <a:schemeClr val="dk2"/>
          </a:fillRef>
          <a:effectRef idx="0">
            <a:schemeClr val="accent1"/>
          </a:effectRef>
          <a:fontRef idx="minor">
            <a:schemeClr val="lt1"/>
          </a:fontRef>
        </p:style>
        <p:txBody>
          <a:bodyPr rtlCol="1" anchor="ctr"/>
          <a:lstStyle/>
          <a:p>
            <a:pPr algn="ctr" rtl="1"/>
            <a:r>
              <a:rPr lang="ar-EG" sz="5000" dirty="0" smtClean="0">
                <a:solidFill>
                  <a:schemeClr val="bg2"/>
                </a:solidFill>
              </a:rPr>
              <a:t>الاتفاقيات </a:t>
            </a:r>
            <a:endParaRPr lang="ar-EG" sz="5000" dirty="0">
              <a:solidFill>
                <a:schemeClr val="bg2"/>
              </a:solidFill>
            </a:endParaRPr>
          </a:p>
        </p:txBody>
      </p:sp>
      <p:sp>
        <p:nvSpPr>
          <p:cNvPr id="21" name="AutoShape 7"/>
          <p:cNvSpPr>
            <a:spLocks noChangeArrowheads="1"/>
          </p:cNvSpPr>
          <p:nvPr/>
        </p:nvSpPr>
        <p:spPr bwMode="auto">
          <a:xfrm>
            <a:off x="6621810" y="1247657"/>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الابتسامة طوال الوقت </a:t>
            </a:r>
            <a:endParaRPr lang="ar-SA" sz="2400" b="1" dirty="0">
              <a:solidFill>
                <a:srgbClr val="292929"/>
              </a:solidFill>
              <a:latin typeface="Verdana" panose="020B0604030504040204" pitchFamily="34" charset="0"/>
              <a:ea typeface="HY헤드라인M" pitchFamily="2" charset="-127"/>
            </a:endParaRPr>
          </a:p>
        </p:txBody>
      </p:sp>
      <p:sp>
        <p:nvSpPr>
          <p:cNvPr id="22" name="AutoShape 7"/>
          <p:cNvSpPr>
            <a:spLocks noChangeArrowheads="1"/>
          </p:cNvSpPr>
          <p:nvPr/>
        </p:nvSpPr>
        <p:spPr bwMode="auto">
          <a:xfrm>
            <a:off x="1973610" y="1247657"/>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الحضور والانصراف</a:t>
            </a:r>
          </a:p>
          <a:p>
            <a:pPr algn="ctr"/>
            <a:r>
              <a:rPr lang="ar-EG" sz="2400" b="1" dirty="0">
                <a:solidFill>
                  <a:srgbClr val="292929"/>
                </a:solidFill>
                <a:latin typeface="Verdana" panose="020B0604030504040204" pitchFamily="34" charset="0"/>
                <a:ea typeface="HY헤드라인M" pitchFamily="2" charset="-127"/>
              </a:rPr>
              <a:t> في الوقت المحدد</a:t>
            </a:r>
            <a:endParaRPr lang="ar-SA" sz="2400" b="1" dirty="0">
              <a:solidFill>
                <a:srgbClr val="292929"/>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6611480" y="2361374"/>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جميع </a:t>
            </a:r>
          </a:p>
          <a:p>
            <a:pPr algn="ctr"/>
            <a:r>
              <a:rPr lang="ar-EG" sz="2400" b="1" dirty="0">
                <a:solidFill>
                  <a:srgbClr val="292929"/>
                </a:solidFill>
                <a:latin typeface="Verdana" panose="020B0604030504040204" pitchFamily="34" charset="0"/>
                <a:ea typeface="HY헤드라인M" pitchFamily="2" charset="-127"/>
              </a:rPr>
              <a:t>الآراء بصدر رحب</a:t>
            </a:r>
            <a:endParaRPr lang="ar-SA" sz="2400" b="1" dirty="0">
              <a:solidFill>
                <a:srgbClr val="292929"/>
              </a:solidFill>
              <a:latin typeface="Verdana" panose="020B0604030504040204" pitchFamily="34" charset="0"/>
              <a:ea typeface="HY헤드라인M" pitchFamily="2" charset="-127"/>
            </a:endParaRPr>
          </a:p>
        </p:txBody>
      </p:sp>
      <p:sp>
        <p:nvSpPr>
          <p:cNvPr id="25" name="AutoShape 7"/>
          <p:cNvSpPr>
            <a:spLocks noChangeArrowheads="1"/>
          </p:cNvSpPr>
          <p:nvPr/>
        </p:nvSpPr>
        <p:spPr bwMode="auto">
          <a:xfrm>
            <a:off x="1963280" y="2361374"/>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التفاعل مع المجموعة</a:t>
            </a:r>
            <a:endParaRPr lang="ar-SA" sz="2400" b="1" dirty="0">
              <a:solidFill>
                <a:srgbClr val="292929"/>
              </a:solidFill>
              <a:latin typeface="Verdana" panose="020B0604030504040204" pitchFamily="34" charset="0"/>
              <a:ea typeface="HY헤드라인M" pitchFamily="2" charset="-127"/>
            </a:endParaRPr>
          </a:p>
        </p:txBody>
      </p:sp>
      <p:sp>
        <p:nvSpPr>
          <p:cNvPr id="26" name="AutoShape 7"/>
          <p:cNvSpPr>
            <a:spLocks noChangeArrowheads="1"/>
          </p:cNvSpPr>
          <p:nvPr/>
        </p:nvSpPr>
        <p:spPr bwMode="auto">
          <a:xfrm>
            <a:off x="6601150" y="3475091"/>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المحمول مغلق </a:t>
            </a:r>
            <a:endParaRPr lang="ar-SA" sz="2400" b="1" dirty="0">
              <a:solidFill>
                <a:srgbClr val="292929"/>
              </a:solidFill>
              <a:latin typeface="Verdana" panose="020B0604030504040204" pitchFamily="34" charset="0"/>
              <a:ea typeface="HY헤드라인M" pitchFamily="2" charset="-127"/>
            </a:endParaRPr>
          </a:p>
        </p:txBody>
      </p:sp>
      <p:sp>
        <p:nvSpPr>
          <p:cNvPr id="27" name="AutoShape 7"/>
          <p:cNvSpPr>
            <a:spLocks noChangeArrowheads="1"/>
          </p:cNvSpPr>
          <p:nvPr/>
        </p:nvSpPr>
        <p:spPr bwMode="auto">
          <a:xfrm>
            <a:off x="1952950" y="3475091"/>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تنفيذ جميع التمارين</a:t>
            </a:r>
            <a:endParaRPr lang="ar-SA" sz="2400" b="1" dirty="0">
              <a:solidFill>
                <a:srgbClr val="292929"/>
              </a:solidFill>
              <a:latin typeface="Verdana" panose="020B0604030504040204" pitchFamily="34" charset="0"/>
              <a:ea typeface="HY헤드라인M" pitchFamily="2" charset="-127"/>
            </a:endParaRPr>
          </a:p>
        </p:txBody>
      </p:sp>
      <p:sp>
        <p:nvSpPr>
          <p:cNvPr id="28" name="AutoShape 7"/>
          <p:cNvSpPr>
            <a:spLocks noChangeArrowheads="1"/>
          </p:cNvSpPr>
          <p:nvPr/>
        </p:nvSpPr>
        <p:spPr bwMode="auto">
          <a:xfrm>
            <a:off x="6590820" y="4588808"/>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المحافظة على الانظباط </a:t>
            </a:r>
            <a:endParaRPr lang="ar-SA" sz="2400" b="1" dirty="0">
              <a:solidFill>
                <a:srgbClr val="292929"/>
              </a:solidFill>
              <a:latin typeface="Verdana" panose="020B0604030504040204" pitchFamily="34" charset="0"/>
              <a:ea typeface="HY헤드라인M" pitchFamily="2" charset="-127"/>
            </a:endParaRPr>
          </a:p>
        </p:txBody>
      </p:sp>
      <p:sp>
        <p:nvSpPr>
          <p:cNvPr id="29" name="AutoShape 7"/>
          <p:cNvSpPr>
            <a:spLocks noChangeArrowheads="1"/>
          </p:cNvSpPr>
          <p:nvPr/>
        </p:nvSpPr>
        <p:spPr bwMode="auto">
          <a:xfrm>
            <a:off x="1942620" y="4588808"/>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قرارات المدرب </a:t>
            </a:r>
            <a:endParaRPr lang="ar-SA" sz="2400" b="1" dirty="0">
              <a:solidFill>
                <a:srgbClr val="292929"/>
              </a:solidFill>
              <a:latin typeface="Verdana" panose="020B0604030504040204" pitchFamily="34" charset="0"/>
              <a:ea typeface="HY헤드라인M" pitchFamily="2" charset="-127"/>
            </a:endParaRPr>
          </a:p>
        </p:txBody>
      </p:sp>
      <p:sp>
        <p:nvSpPr>
          <p:cNvPr id="30" name="AutoShape 7"/>
          <p:cNvSpPr>
            <a:spLocks noChangeArrowheads="1"/>
          </p:cNvSpPr>
          <p:nvPr/>
        </p:nvSpPr>
        <p:spPr bwMode="auto">
          <a:xfrm>
            <a:off x="6580490" y="5702525"/>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حسن الظن </a:t>
            </a:r>
          </a:p>
          <a:p>
            <a:pPr algn="ctr"/>
            <a:r>
              <a:rPr lang="ar-EG" sz="2400" b="1" dirty="0">
                <a:solidFill>
                  <a:srgbClr val="292929"/>
                </a:solidFill>
                <a:latin typeface="Verdana" panose="020B0604030504040204" pitchFamily="34" charset="0"/>
                <a:ea typeface="HY헤드라인M" pitchFamily="2" charset="-127"/>
              </a:rPr>
              <a:t>والثقة المتبادلة</a:t>
            </a:r>
            <a:endParaRPr lang="ar-SA" sz="2400" b="1" dirty="0">
              <a:solidFill>
                <a:srgbClr val="292929"/>
              </a:solidFill>
              <a:latin typeface="Verdana" panose="020B0604030504040204" pitchFamily="34" charset="0"/>
              <a:ea typeface="HY헤드라인M" pitchFamily="2" charset="-127"/>
            </a:endParaRPr>
          </a:p>
        </p:txBody>
      </p:sp>
      <p:sp>
        <p:nvSpPr>
          <p:cNvPr id="31" name="AutoShape 7"/>
          <p:cNvSpPr>
            <a:spLocks noChangeArrowheads="1"/>
          </p:cNvSpPr>
          <p:nvPr/>
        </p:nvSpPr>
        <p:spPr bwMode="auto">
          <a:xfrm>
            <a:off x="1932290" y="5702525"/>
            <a:ext cx="2369790" cy="668992"/>
          </a:xfrm>
          <a:prstGeom prst="roundRect">
            <a:avLst>
              <a:gd name="adj" fmla="val 50000"/>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الحب بين المجموعات</a:t>
            </a:r>
            <a:endParaRPr lang="ar-SA" sz="2400" b="1" dirty="0">
              <a:solidFill>
                <a:srgbClr val="292929"/>
              </a:solidFill>
              <a:latin typeface="Verdana" panose="020B0604030504040204" pitchFamily="34" charset="0"/>
              <a:ea typeface="HY헤드라인M" pitchFamily="2" charset="-127"/>
            </a:endParaRPr>
          </a:p>
        </p:txBody>
      </p:sp>
      <p:pic>
        <p:nvPicPr>
          <p:cNvPr id="32" name="Picture 2" descr="F:\دينى\work\صور\kid-smai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3"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4" name="Picture 4" descr="F:\دينى\work\صور\ثقافة-الحوار-من-أجل-سورية-افضل-297x3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5"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6" name="Picture 6" descr="F:\دينى\work\صور\15460_IPhone_Locked.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7"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8" name="Picture 8" descr="F:\دينى\work\صور\imagت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39" name="Picture 9" descr="F:\دينى\work\صور\848484.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0"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41" name="Picture 11" descr="F:\دينى\work\صور\Love-Is-Love_6.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593993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fltVal val="0"/>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style.rotation</p:attrName>
                                        </p:attrNameLst>
                                      </p:cBhvr>
                                      <p:tavLst>
                                        <p:tav tm="0">
                                          <p:val>
                                            <p:fltVal val="90"/>
                                          </p:val>
                                        </p:tav>
                                        <p:tav tm="100000">
                                          <p:val>
                                            <p:fltVal val="0"/>
                                          </p:val>
                                        </p:tav>
                                      </p:tavLst>
                                    </p:anim>
                                    <p:animEffect transition="in" filter="fade">
                                      <p:cBhvr>
                                        <p:cTn id="80" dur="1000"/>
                                        <p:tgtEl>
                                          <p:spTgt spid="27"/>
                                        </p:tgtEl>
                                      </p:cBhvr>
                                    </p:animEffect>
                                  </p:childTnLst>
                                </p:cTn>
                              </p:par>
                              <p:par>
                                <p:cTn id="81" presetID="3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ppt_w</p:attrName>
                                        </p:attrNameLst>
                                      </p:cBhvr>
                                      <p:tavLst>
                                        <p:tav tm="0">
                                          <p:val>
                                            <p:fltVal val="0"/>
                                          </p:val>
                                        </p:tav>
                                        <p:tav tm="100000">
                                          <p:val>
                                            <p:strVal val="#ppt_w"/>
                                          </p:val>
                                        </p:tav>
                                      </p:tavLst>
                                    </p:anim>
                                    <p:anim calcmode="lin" valueType="num">
                                      <p:cBhvr>
                                        <p:cTn id="112" dur="1000" fill="hold"/>
                                        <p:tgtEl>
                                          <p:spTgt spid="39"/>
                                        </p:tgtEl>
                                        <p:attrNameLst>
                                          <p:attrName>ppt_h</p:attrName>
                                        </p:attrNameLst>
                                      </p:cBhvr>
                                      <p:tavLst>
                                        <p:tav tm="0">
                                          <p:val>
                                            <p:fltVal val="0"/>
                                          </p:val>
                                        </p:tav>
                                        <p:tav tm="100000">
                                          <p:val>
                                            <p:strVal val="#ppt_h"/>
                                          </p:val>
                                        </p:tav>
                                      </p:tavLst>
                                    </p:anim>
                                    <p:anim calcmode="lin" valueType="num">
                                      <p:cBhvr>
                                        <p:cTn id="113" dur="1000" fill="hold"/>
                                        <p:tgtEl>
                                          <p:spTgt spid="39"/>
                                        </p:tgtEl>
                                        <p:attrNameLst>
                                          <p:attrName>style.rotation</p:attrName>
                                        </p:attrNameLst>
                                      </p:cBhvr>
                                      <p:tavLst>
                                        <p:tav tm="0">
                                          <p:val>
                                            <p:fltVal val="90"/>
                                          </p:val>
                                        </p:tav>
                                        <p:tav tm="100000">
                                          <p:val>
                                            <p:fltVal val="0"/>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style.rotation</p:attrName>
                                        </p:attrNameLst>
                                      </p:cBhvr>
                                      <p:tavLst>
                                        <p:tav tm="0">
                                          <p:val>
                                            <p:fltVal val="90"/>
                                          </p:val>
                                        </p:tav>
                                        <p:tav tm="100000">
                                          <p:val>
                                            <p:fltVal val="0"/>
                                          </p:val>
                                        </p:tav>
                                      </p:tavLst>
                                    </p:anim>
                                    <p:animEffect transition="in" filter="fade">
                                      <p:cBhvr>
                                        <p:cTn id="122" dur="1000"/>
                                        <p:tgtEl>
                                          <p:spTgt spid="30"/>
                                        </p:tgtEl>
                                      </p:cBhvr>
                                    </p:animEffect>
                                  </p:childTnLst>
                                </p:cTn>
                              </p:par>
                              <p:par>
                                <p:cTn id="123" presetID="31" presetClass="entr" presetSubtype="0"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 calcmode="lin" valueType="num">
                                      <p:cBhvr>
                                        <p:cTn id="127" dur="1000" fill="hold"/>
                                        <p:tgtEl>
                                          <p:spTgt spid="40"/>
                                        </p:tgtEl>
                                        <p:attrNameLst>
                                          <p:attrName>style.rotation</p:attrName>
                                        </p:attrNameLst>
                                      </p:cBhvr>
                                      <p:tavLst>
                                        <p:tav tm="0">
                                          <p:val>
                                            <p:fltVal val="90"/>
                                          </p:val>
                                        </p:tav>
                                        <p:tav tm="100000">
                                          <p:val>
                                            <p:fltVal val="0"/>
                                          </p:val>
                                        </p:tav>
                                      </p:tavLst>
                                    </p:anim>
                                    <p:animEffect transition="in" filter="fade">
                                      <p:cBhvr>
                                        <p:cTn id="128" dur="1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smtClean="0">
                <a:solidFill>
                  <a:srgbClr val="002060"/>
                </a:solidFill>
                <a:latin typeface="Arial" pitchFamily="34" charset="0"/>
              </a:rPr>
              <a:t>الاختبارات </a:t>
            </a:r>
            <a:r>
              <a:rPr lang="ar-EG" sz="3200" b="1" dirty="0">
                <a:solidFill>
                  <a:srgbClr val="002060"/>
                </a:solidFill>
                <a:latin typeface="Arial" pitchFamily="34" charset="0"/>
              </a:rPr>
              <a:t>الستة للحب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81988770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اختبار المشاركة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789040"/>
            <a:ext cx="7992888" cy="147616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يتميز الحب الحقيقي بالميل إلى المشاركة والعطاء والسعي نحو خدمة الآخر والاهتمام به أكثر من الاهتمام بالنفس. والسؤال الذي يجب أن يسأله كل شخصين مقبلين على </a:t>
            </a:r>
            <a:r>
              <a:rPr lang="ar-EG" sz="2400" b="1" dirty="0" smtClean="0">
                <a:solidFill>
                  <a:srgbClr val="002060"/>
                </a:solidFill>
              </a:rPr>
              <a:t>الزواج</a:t>
            </a:r>
            <a:endParaRPr lang="ar-EG" sz="2400" b="1" dirty="0">
              <a:solidFill>
                <a:srgbClr val="002060"/>
              </a:solidFill>
            </a:endParaRPr>
          </a:p>
        </p:txBody>
      </p:sp>
      <p:sp>
        <p:nvSpPr>
          <p:cNvPr id="4" name="Rectangle 4"/>
          <p:cNvSpPr>
            <a:spLocks noChangeArrowheads="1"/>
          </p:cNvSpPr>
          <p:nvPr/>
        </p:nvSpPr>
        <p:spPr bwMode="auto">
          <a:xfrm>
            <a:off x="1115628" y="5625244"/>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هل نحن قادران حقاً على المشاركة الفعلية؟ </a:t>
            </a:r>
            <a:endParaRPr lang="zh-CN" altLang="en-US" sz="3200" b="1" dirty="0">
              <a:solidFill>
                <a:srgbClr val="002060"/>
              </a:solidFill>
              <a:ea typeface="幼圆" pitchFamily="1"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630550"/>
            <a:ext cx="3815656" cy="2593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206883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اختبار القوة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789040"/>
            <a:ext cx="7992888" cy="147616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الحب الحقيقي لا يستنزف طاقتك وقوتك، بل على العكس يجب أن يضيف إلى طاقتك وقدراتك، ويملأ نفسك بالفرح، ويخلق فيك طاقة الإبداع والرغبة في إنجاز المزيد. وهنا نأتي إلى السؤال الثاني</a:t>
            </a:r>
          </a:p>
        </p:txBody>
      </p:sp>
      <p:sp>
        <p:nvSpPr>
          <p:cNvPr id="4" name="Rectangle 4"/>
          <p:cNvSpPr>
            <a:spLocks noChangeArrowheads="1"/>
          </p:cNvSpPr>
          <p:nvPr/>
        </p:nvSpPr>
        <p:spPr bwMode="auto">
          <a:xfrm>
            <a:off x="1115628" y="5625244"/>
            <a:ext cx="6912744" cy="792088"/>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هل تمنحنا علاقة الحب التي بيننا مزيداً من القوة والطاقة </a:t>
            </a:r>
            <a:r>
              <a:rPr lang="ar-EG" altLang="zh-CN" sz="2400" b="1" dirty="0" smtClean="0">
                <a:solidFill>
                  <a:srgbClr val="002060"/>
                </a:solidFill>
                <a:ea typeface="幼圆" pitchFamily="1" charset="-122"/>
              </a:rPr>
              <a:t>الخلاقة</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أم أنها تستنزف قدراتنا وتستهلكها؟ </a:t>
            </a:r>
            <a:endParaRPr lang="zh-CN" altLang="en-US" sz="3200" b="1" dirty="0">
              <a:solidFill>
                <a:srgbClr val="002060"/>
              </a:solidFill>
              <a:ea typeface="幼圆" pitchFamily="1"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630550"/>
            <a:ext cx="3815656" cy="2593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014989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اختبار الاحترام</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93610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لا يوجد حب حقيقي دون احترام، ودون وجود نظرة تقدير للشريك </a:t>
            </a:r>
            <a:r>
              <a:rPr lang="ar-EG" sz="2400" b="1" dirty="0" smtClean="0">
                <a:solidFill>
                  <a:srgbClr val="002060"/>
                </a:solidFill>
              </a:rPr>
              <a:t>       والسؤال </a:t>
            </a:r>
            <a:r>
              <a:rPr lang="ar-EG" sz="2400" b="1" dirty="0">
                <a:solidFill>
                  <a:srgbClr val="002060"/>
                </a:solidFill>
              </a:rPr>
              <a:t>الثالث</a:t>
            </a:r>
          </a:p>
        </p:txBody>
      </p:sp>
      <p:sp>
        <p:nvSpPr>
          <p:cNvPr id="4" name="Rectangle 4"/>
          <p:cNvSpPr>
            <a:spLocks noChangeArrowheads="1"/>
          </p:cNvSpPr>
          <p:nvPr/>
        </p:nvSpPr>
        <p:spPr bwMode="auto">
          <a:xfrm>
            <a:off x="1115628" y="5625244"/>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هل </a:t>
            </a:r>
            <a:r>
              <a:rPr lang="ar-EG" altLang="zh-CN" sz="2400" b="1" dirty="0">
                <a:solidFill>
                  <a:srgbClr val="002060"/>
                </a:solidFill>
                <a:ea typeface="幼圆" pitchFamily="1" charset="-122"/>
              </a:rPr>
              <a:t>يحترم أحدنا الآخر فعلاً؟ هل أستطيع أن أفتخر بمن أحب؟ </a:t>
            </a:r>
            <a:endParaRPr lang="zh-CN" altLang="en-US" sz="3200" b="1" dirty="0">
              <a:solidFill>
                <a:srgbClr val="002060"/>
              </a:solidFill>
              <a:ea typeface="幼圆" pitchFamily="1"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630550"/>
            <a:ext cx="3815656" cy="2593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047882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اختبار العادات</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392996"/>
            <a:ext cx="7992888" cy="18002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الحب يعني قبول الطرف الآخر بكل ما يتمسك به من عادات. لكن "نظام الدفع بالتقسيط" غير مقبول في الزواج، أي أنه لا مجال للاعتقاد بأن هذه العادات سوف تتغير فيما بعد. فهي في الغالب لن تتغير. فعليك أن تقبل الشريك كما هو بعاداته ومواطن ضعفه والسؤال الرابع هنا</a:t>
            </a:r>
          </a:p>
        </p:txBody>
      </p:sp>
      <p:sp>
        <p:nvSpPr>
          <p:cNvPr id="4" name="Rectangle 4"/>
          <p:cNvSpPr>
            <a:spLocks noChangeArrowheads="1"/>
          </p:cNvSpPr>
          <p:nvPr/>
        </p:nvSpPr>
        <p:spPr bwMode="auto">
          <a:xfrm>
            <a:off x="1115628" y="5625244"/>
            <a:ext cx="6912744" cy="828092"/>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هل يحب أحدنا الآخر كما هو بعاداته أم أننا نرغب في تغيير عادات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الاخر </a:t>
            </a:r>
            <a:r>
              <a:rPr lang="ar-EG" altLang="zh-CN" sz="2400" b="1" dirty="0">
                <a:solidFill>
                  <a:srgbClr val="002060"/>
                </a:solidFill>
                <a:ea typeface="幼圆" pitchFamily="1" charset="-122"/>
              </a:rPr>
              <a:t>لنرتبط به؟ </a:t>
            </a:r>
            <a:endParaRPr lang="zh-CN" altLang="en-US" sz="3200" b="1" dirty="0">
              <a:solidFill>
                <a:srgbClr val="002060"/>
              </a:solidFill>
              <a:ea typeface="幼圆" pitchFamily="1"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630550"/>
            <a:ext cx="3815656" cy="2593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041021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اختبار الشجار</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861048"/>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هناك أمر هام يجب أن يوضع موضع التدريب والامتحان قبل الزواج، وهو القدرة على التصالح بعد حدوث شجار حقيقي بين الطرفين. هذا الاختبار ضروري في فترة ما قبل الزواج ويضع أمامنا السؤال الخامس</a:t>
            </a:r>
          </a:p>
        </p:txBody>
      </p:sp>
      <p:sp>
        <p:nvSpPr>
          <p:cNvPr id="4" name="Rectangle 4"/>
          <p:cNvSpPr>
            <a:spLocks noChangeArrowheads="1"/>
          </p:cNvSpPr>
          <p:nvPr/>
        </p:nvSpPr>
        <p:spPr bwMode="auto">
          <a:xfrm>
            <a:off x="935596" y="5481229"/>
            <a:ext cx="7272808" cy="79285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هل نملك القدرة على أن نتفاهم معا لحل الخلاف؟ وأن يغفر أحدنا للآخر</a:t>
            </a:r>
            <a:r>
              <a:rPr lang="ar-EG" altLang="zh-CN" sz="2400" b="1" dirty="0" smtClean="0">
                <a:solidFill>
                  <a:srgbClr val="002060"/>
                </a:solidFill>
                <a:ea typeface="幼圆" pitchFamily="1" charset="-122"/>
              </a:rPr>
              <a:t>؟</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ويضع نفسه من أجله؟ أم الخلاف يفصلنا ويبعدنا عن بعض؟ </a:t>
            </a:r>
            <a:endParaRPr lang="zh-CN" altLang="en-US" sz="3200" b="1" dirty="0">
              <a:solidFill>
                <a:srgbClr val="002060"/>
              </a:solidFill>
              <a:ea typeface="幼圆" pitchFamily="1"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630550"/>
            <a:ext cx="3815656" cy="2593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215224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اختبار الوقت</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564904"/>
            <a:ext cx="7992888" cy="262829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من الأفضل أن يرى كل منا الآخر في مختلف الأحوال وليس فقط في ملابس الخروج وفي أفضل هندام كما في الإجازات والمناسبات، لكن أيضاً في أوقات العمل والتوتر، وفي الأوقات التي لا يكون مظهرنا وشعور رؤوسنا في أحسن حال. وهناك حكمة قديمة تقول "لا تتزوج قبل أن تقضي صيفاً وشتاءً وربيعا وخريفا مع خطيبك أو خطيبتك"، فإذا كان هناك نوع من الشك في مشاعر الحب لديك فالوقت كفيل بإظهار حقيقة هذه المشاعر. وهنا يأتي السؤال الأخير</a:t>
            </a:r>
          </a:p>
        </p:txBody>
      </p:sp>
      <p:sp>
        <p:nvSpPr>
          <p:cNvPr id="4" name="Rectangle 4"/>
          <p:cNvSpPr>
            <a:spLocks noChangeArrowheads="1"/>
          </p:cNvSpPr>
          <p:nvPr/>
        </p:nvSpPr>
        <p:spPr bwMode="auto">
          <a:xfrm>
            <a:off x="1151620" y="5626014"/>
            <a:ext cx="6840760" cy="503286"/>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هل كان الوقت كافياً ليعرف أحدنا الآخر جيداً؟</a:t>
            </a:r>
            <a:endParaRPr lang="zh-CN" altLang="en-US" sz="3200" b="1" dirty="0">
              <a:solidFill>
                <a:srgbClr val="002060"/>
              </a:solidFill>
              <a:ea typeface="幼圆" pitchFamily="1"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8844" y="630550"/>
            <a:ext cx="2449040" cy="15743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772602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a:solidFill>
                  <a:srgbClr val="002060"/>
                </a:solidFill>
                <a:latin typeface="Arial" pitchFamily="34" charset="0"/>
              </a:rPr>
              <a:t>الحفاظ على خزان الحب ممتلئاً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165134197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a:solidFill>
                  <a:srgbClr val="002060"/>
                </a:solidFill>
                <a:latin typeface="Arial" pitchFamily="34" charset="0"/>
              </a:rPr>
              <a:t>لغات الحب الخمس</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243689442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bwMode="auto">
          <a:xfrm>
            <a:off x="503548" y="620688"/>
            <a:ext cx="8280920" cy="2772308"/>
          </a:xfrm>
          <a:prstGeom prst="bevel">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3200" b="1" dirty="0">
                <a:solidFill>
                  <a:srgbClr val="002060"/>
                </a:solidFill>
              </a:rPr>
              <a:t>هل يتبخر الحب بعد الزواج مباشرة؟ هل يُفقد تدريجياً</a:t>
            </a:r>
            <a:r>
              <a:rPr lang="ar-EG" sz="3200" b="1" dirty="0" smtClean="0">
                <a:solidFill>
                  <a:srgbClr val="002060"/>
                </a:solidFill>
              </a:rPr>
              <a:t>؟  </a:t>
            </a:r>
            <a:r>
              <a:rPr lang="ar-EG" sz="3200" b="1" dirty="0">
                <a:solidFill>
                  <a:srgbClr val="002060"/>
                </a:solidFill>
              </a:rPr>
              <a:t>إن الاجتهاد للمحافظة على الحب بين الزوجين عمل جاد، يحتاج لبذل مجهود. وقليلون من الأزواج هم الذين </a:t>
            </a:r>
            <a:r>
              <a:rPr lang="ar-EG" sz="3200" b="1" dirty="0" smtClean="0">
                <a:solidFill>
                  <a:srgbClr val="002060"/>
                </a:solidFill>
              </a:rPr>
              <a:t> </a:t>
            </a:r>
            <a:br>
              <a:rPr lang="ar-EG" sz="3200" b="1" dirty="0" smtClean="0">
                <a:solidFill>
                  <a:srgbClr val="002060"/>
                </a:solidFill>
              </a:rPr>
            </a:br>
            <a:r>
              <a:rPr lang="ar-EG" sz="3200" b="1" dirty="0" smtClean="0">
                <a:solidFill>
                  <a:srgbClr val="002060"/>
                </a:solidFill>
              </a:rPr>
              <a:t>    اكتشفوا </a:t>
            </a:r>
            <a:r>
              <a:rPr lang="ar-EG" sz="3200" b="1" dirty="0">
                <a:solidFill>
                  <a:srgbClr val="002060"/>
                </a:solidFill>
              </a:rPr>
              <a:t>سر المحافظة على الحب حياً بعد </a:t>
            </a:r>
            <a:r>
              <a:rPr lang="ar-EG" sz="3200" b="1" dirty="0" smtClean="0">
                <a:solidFill>
                  <a:srgbClr val="002060"/>
                </a:solidFill>
              </a:rPr>
              <a:t>الزواج</a:t>
            </a:r>
            <a:endParaRPr lang="ar-EG" sz="3200" b="1" dirty="0">
              <a:solidFill>
                <a:srgbClr val="002060"/>
              </a:solidFill>
            </a:endParaRPr>
          </a:p>
        </p:txBody>
      </p:sp>
      <p:sp>
        <p:nvSpPr>
          <p:cNvPr id="6" name="Bevel 5"/>
          <p:cNvSpPr/>
          <p:nvPr/>
        </p:nvSpPr>
        <p:spPr bwMode="auto">
          <a:xfrm>
            <a:off x="503548" y="4041068"/>
            <a:ext cx="8280920" cy="2052228"/>
          </a:xfrm>
          <a:prstGeom prst="bevel">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sz="3200" b="1" dirty="0">
                <a:solidFill>
                  <a:srgbClr val="002060"/>
                </a:solidFill>
                <a:ea typeface="幼圆" pitchFamily="1" charset="-122"/>
              </a:rPr>
              <a:t>ولماذا نجد الاستعداد لحضور دورات تدريبية عند كثير </a:t>
            </a:r>
            <a:r>
              <a:rPr lang="ar-EG" sz="3200" b="1" dirty="0" smtClean="0">
                <a:solidFill>
                  <a:srgbClr val="002060"/>
                </a:solidFill>
                <a:ea typeface="幼圆" pitchFamily="1" charset="-122"/>
              </a:rPr>
              <a:t>من</a:t>
            </a:r>
            <a:br>
              <a:rPr lang="ar-EG" sz="3200" b="1" dirty="0" smtClean="0">
                <a:solidFill>
                  <a:srgbClr val="002060"/>
                </a:solidFill>
                <a:ea typeface="幼圆" pitchFamily="1" charset="-122"/>
              </a:rPr>
            </a:br>
            <a:r>
              <a:rPr lang="ar-EG" sz="3200" b="1" dirty="0" smtClean="0">
                <a:solidFill>
                  <a:srgbClr val="002060"/>
                </a:solidFill>
                <a:ea typeface="幼圆" pitchFamily="1" charset="-122"/>
              </a:rPr>
              <a:t>الأزواج </a:t>
            </a:r>
            <a:r>
              <a:rPr lang="ar-EG" sz="3200" b="1" dirty="0">
                <a:solidFill>
                  <a:srgbClr val="002060"/>
                </a:solidFill>
                <a:ea typeface="幼圆" pitchFamily="1" charset="-122"/>
              </a:rPr>
              <a:t>لتنمية العلاقات الزوجية في المحبة والحوار، </a:t>
            </a:r>
            <a:r>
              <a:rPr lang="ar-EG" sz="3200" b="1" dirty="0" smtClean="0">
                <a:solidFill>
                  <a:srgbClr val="002060"/>
                </a:solidFill>
                <a:ea typeface="幼圆" pitchFamily="1" charset="-122"/>
              </a:rPr>
              <a:t/>
            </a:r>
            <a:br>
              <a:rPr lang="ar-EG" sz="3200" b="1" dirty="0" smtClean="0">
                <a:solidFill>
                  <a:srgbClr val="002060"/>
                </a:solidFill>
                <a:ea typeface="幼圆" pitchFamily="1" charset="-122"/>
              </a:rPr>
            </a:br>
            <a:r>
              <a:rPr lang="ar-EG" sz="3200" b="1" dirty="0" smtClean="0">
                <a:solidFill>
                  <a:srgbClr val="002060"/>
                </a:solidFill>
                <a:ea typeface="幼圆" pitchFamily="1" charset="-122"/>
              </a:rPr>
              <a:t>ثم </a:t>
            </a:r>
            <a:r>
              <a:rPr lang="ar-EG" sz="3200" b="1" dirty="0">
                <a:solidFill>
                  <a:srgbClr val="002060"/>
                </a:solidFill>
                <a:ea typeface="幼圆" pitchFamily="1" charset="-122"/>
              </a:rPr>
              <a:t>يعودون إلى منازلهم وكأن شيئاً لم يحدث لهم؟ </a:t>
            </a:r>
          </a:p>
        </p:txBody>
      </p:sp>
    </p:spTree>
    <p:extLst>
      <p:ext uri="{BB962C8B-B14F-4D97-AF65-F5344CB8AC3E}">
        <p14:creationId xmlns:p14="http://schemas.microsoft.com/office/powerpoint/2010/main" xmlns="" val="176408438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ular Arrow 3"/>
          <p:cNvSpPr/>
          <p:nvPr/>
        </p:nvSpPr>
        <p:spPr>
          <a:xfrm>
            <a:off x="2174461" y="1186848"/>
            <a:ext cx="4629829" cy="4629829"/>
          </a:xfrm>
          <a:prstGeom prst="circularArrow">
            <a:avLst>
              <a:gd name="adj1" fmla="val 4668"/>
              <a:gd name="adj2" fmla="val 272909"/>
              <a:gd name="adj3" fmla="val 12988313"/>
              <a:gd name="adj4" fmla="val 17924774"/>
              <a:gd name="adj5" fmla="val 4847"/>
            </a:avLst>
          </a:prstGeom>
          <a:scene3d>
            <a:camera prst="perspectiveRelaxedModerately" zoom="92000"/>
            <a:lightRig rig="balanced" dir="t">
              <a:rot lat="0" lon="0" rev="12700000"/>
            </a:lightRig>
          </a:scene3d>
          <a:sp3d z="-152400" prstMaterial="plastic">
            <a:bevelT w="25400" h="25400"/>
            <a:bevelB w="25400" h="25400"/>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3254623" y="1412776"/>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u="none" kern="1200" smtClean="0"/>
              <a:t>الحب</a:t>
            </a:r>
            <a:endParaRPr lang="ar-SA" sz="2800" b="1" u="none" kern="1200" dirty="0"/>
          </a:p>
        </p:txBody>
      </p:sp>
      <p:sp>
        <p:nvSpPr>
          <p:cNvPr id="6" name="Freeform 5"/>
          <p:cNvSpPr/>
          <p:nvPr/>
        </p:nvSpPr>
        <p:spPr>
          <a:xfrm>
            <a:off x="4794693" y="3462765"/>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blipFill rotWithShape="0">
            <a:blip r:embed="rId2"/>
            <a:stretch>
              <a:fillRect/>
            </a:stretch>
          </a:blipFill>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الرجل والمرأة</a:t>
            </a:r>
            <a:endParaRPr lang="ar-SA" sz="2800" b="1" kern="1200" dirty="0"/>
          </a:p>
        </p:txBody>
      </p:sp>
      <p:sp>
        <p:nvSpPr>
          <p:cNvPr id="7" name="Freeform 6"/>
          <p:cNvSpPr/>
          <p:nvPr/>
        </p:nvSpPr>
        <p:spPr>
          <a:xfrm>
            <a:off x="3254623" y="4737608"/>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blipFill rotWithShape="0">
            <a:blip r:embed="rId3"/>
            <a:stretch>
              <a:fillRect/>
            </a:stretch>
          </a:blipFill>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الخلافات الزوجية (أسبابها-علاجها)</a:t>
            </a:r>
            <a:endParaRPr lang="ar-SA" sz="2800" b="1" kern="1200" dirty="0"/>
          </a:p>
        </p:txBody>
      </p:sp>
      <p:sp>
        <p:nvSpPr>
          <p:cNvPr id="8" name="Freeform 7"/>
          <p:cNvSpPr/>
          <p:nvPr/>
        </p:nvSpPr>
        <p:spPr>
          <a:xfrm>
            <a:off x="1592206" y="3075192"/>
            <a:ext cx="2469506" cy="1212234"/>
          </a:xfrm>
          <a:custGeom>
            <a:avLst/>
            <a:gdLst>
              <a:gd name="connsiteX0" fmla="*/ 0 w 2958805"/>
              <a:gd name="connsiteY0" fmla="*/ 246572 h 1479402"/>
              <a:gd name="connsiteX1" fmla="*/ 246572 w 2958805"/>
              <a:gd name="connsiteY1" fmla="*/ 0 h 1479402"/>
              <a:gd name="connsiteX2" fmla="*/ 2712233 w 2958805"/>
              <a:gd name="connsiteY2" fmla="*/ 0 h 1479402"/>
              <a:gd name="connsiteX3" fmla="*/ 2958805 w 2958805"/>
              <a:gd name="connsiteY3" fmla="*/ 246572 h 1479402"/>
              <a:gd name="connsiteX4" fmla="*/ 2958805 w 2958805"/>
              <a:gd name="connsiteY4" fmla="*/ 1232830 h 1479402"/>
              <a:gd name="connsiteX5" fmla="*/ 2712233 w 2958805"/>
              <a:gd name="connsiteY5" fmla="*/ 1479402 h 1479402"/>
              <a:gd name="connsiteX6" fmla="*/ 246572 w 2958805"/>
              <a:gd name="connsiteY6" fmla="*/ 1479402 h 1479402"/>
              <a:gd name="connsiteX7" fmla="*/ 0 w 2958805"/>
              <a:gd name="connsiteY7" fmla="*/ 1232830 h 1479402"/>
              <a:gd name="connsiteX8" fmla="*/ 0 w 2958805"/>
              <a:gd name="connsiteY8" fmla="*/ 246572 h 147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805" h="1479402">
                <a:moveTo>
                  <a:pt x="0" y="246572"/>
                </a:moveTo>
                <a:cubicBezTo>
                  <a:pt x="0" y="110394"/>
                  <a:pt x="110394" y="0"/>
                  <a:pt x="246572" y="0"/>
                </a:cubicBezTo>
                <a:lnTo>
                  <a:pt x="2712233" y="0"/>
                </a:lnTo>
                <a:cubicBezTo>
                  <a:pt x="2848411" y="0"/>
                  <a:pt x="2958805" y="110394"/>
                  <a:pt x="2958805" y="246572"/>
                </a:cubicBezTo>
                <a:lnTo>
                  <a:pt x="2958805" y="1232830"/>
                </a:lnTo>
                <a:cubicBezTo>
                  <a:pt x="2958805" y="1369008"/>
                  <a:pt x="2848411" y="1479402"/>
                  <a:pt x="2712233" y="1479402"/>
                </a:cubicBezTo>
                <a:lnTo>
                  <a:pt x="246572" y="1479402"/>
                </a:lnTo>
                <a:cubicBezTo>
                  <a:pt x="110394" y="1479402"/>
                  <a:pt x="0" y="1369008"/>
                  <a:pt x="0" y="1232830"/>
                </a:cubicBezTo>
                <a:lnTo>
                  <a:pt x="0" y="246572"/>
                </a:lnTo>
                <a:close/>
              </a:path>
            </a:pathLst>
          </a:custGeom>
          <a:blipFill rotWithShape="0">
            <a:blip r:embed="rId4"/>
            <a:stretch>
              <a:fillRect/>
            </a:stretch>
          </a:blipFill>
          <a:scene3d>
            <a:camera prst="perspectiveRelaxedModerately" zoom="92000"/>
            <a:lightRig rig="balanced" dir="t">
              <a:rot lat="0" lon="0" rev="12700000"/>
            </a:lightRig>
          </a:scene3d>
          <a:sp3d prstMaterial="plastic">
            <a:bevelT w="50800" h="50800"/>
            <a:bevelB w="50800" h="508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txBody>
          <a:bodyPr spcFirstLastPara="0" vert="horz" wrap="square" lIns="178898" tIns="178898" rIns="178898" bIns="178898"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الحوار والتواصل بين الزوجين</a:t>
            </a:r>
            <a:endParaRPr lang="ar-SA" sz="2800" b="1" kern="1200" dirty="0"/>
          </a:p>
        </p:txBody>
      </p:sp>
      <p:sp>
        <p:nvSpPr>
          <p:cNvPr id="3" name="Rectangle 2"/>
          <p:cNvSpPr/>
          <p:nvPr/>
        </p:nvSpPr>
        <p:spPr>
          <a:xfrm>
            <a:off x="6624228" y="44624"/>
            <a:ext cx="2505814" cy="584775"/>
          </a:xfrm>
          <a:prstGeom prst="rect">
            <a:avLst/>
          </a:prstGeom>
        </p:spPr>
        <p:txBody>
          <a:bodyPr wrap="none">
            <a:spAutoFit/>
          </a:bodyPr>
          <a:lstStyle/>
          <a:p>
            <a:pPr rtl="1"/>
            <a:r>
              <a:rPr lang="ar-EG" sz="3200" b="1" dirty="0" smtClean="0">
                <a:solidFill>
                  <a:schemeClr val="bg2"/>
                </a:solidFill>
              </a:rPr>
              <a:t>الوحدات التدريبية</a:t>
            </a:r>
            <a:endParaRPr lang="ar-EG" sz="3200" b="1" dirty="0">
              <a:solidFill>
                <a:schemeClr val="bg2"/>
              </a:solidFill>
            </a:endParaRPr>
          </a:p>
        </p:txBody>
      </p:sp>
    </p:spTree>
    <p:extLst>
      <p:ext uri="{BB962C8B-B14F-4D97-AF65-F5344CB8AC3E}">
        <p14:creationId xmlns:p14="http://schemas.microsoft.com/office/powerpoint/2010/main" xmlns="" val="149931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3668" y="2636912"/>
            <a:ext cx="3348372" cy="3348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loud Callout 3"/>
          <p:cNvSpPr/>
          <p:nvPr/>
        </p:nvSpPr>
        <p:spPr bwMode="auto">
          <a:xfrm>
            <a:off x="4247964" y="620688"/>
            <a:ext cx="4716524" cy="2376264"/>
          </a:xfrm>
          <a:prstGeom prst="cloudCallout">
            <a:avLst>
              <a:gd name="adj1" fmla="val -51153"/>
              <a:gd name="adj2" fmla="val 80548"/>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إن الإجابة على هذه التساؤلات هو أن الناس يتكلمون لغات حب مختلفة عن بعضهم البعض </a:t>
            </a:r>
          </a:p>
        </p:txBody>
      </p:sp>
      <p:sp>
        <p:nvSpPr>
          <p:cNvPr id="5" name="Folded Corner 4"/>
          <p:cNvSpPr/>
          <p:nvPr/>
        </p:nvSpPr>
        <p:spPr bwMode="auto">
          <a:xfrm>
            <a:off x="4247964" y="4149080"/>
            <a:ext cx="3780420" cy="16561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3200" b="1" dirty="0">
                <a:solidFill>
                  <a:srgbClr val="002060"/>
                </a:solidFill>
                <a:latin typeface="Arial" pitchFamily="34" charset="0"/>
              </a:rPr>
              <a:t>إن كل منا يتميز في كل شيء بما في ذلك لغة الحب الأولية الخاصة</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341422643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3200" b="1" dirty="0" smtClean="0">
              <a:solidFill>
                <a:srgbClr val="F2FDF7"/>
              </a:solidFill>
            </a:endParaRPr>
          </a:p>
          <a:p>
            <a:pPr algn="ctr" rtl="1"/>
            <a:r>
              <a:rPr lang="ar-EG" sz="3200" b="1" dirty="0" smtClean="0">
                <a:solidFill>
                  <a:srgbClr val="F2FDF7"/>
                </a:solidFill>
              </a:rPr>
              <a:t>اللغة </a:t>
            </a:r>
            <a:r>
              <a:rPr lang="ar-EG" sz="3200" b="1" dirty="0">
                <a:solidFill>
                  <a:srgbClr val="F2FDF7"/>
                </a:solidFill>
              </a:rPr>
              <a:t>الأولى </a:t>
            </a:r>
            <a:r>
              <a:rPr lang="ar-EG" sz="3200" b="1" dirty="0" smtClean="0">
                <a:solidFill>
                  <a:srgbClr val="F2FDF7"/>
                </a:solidFill>
              </a:rPr>
              <a:t>للحب</a:t>
            </a:r>
          </a:p>
          <a:p>
            <a:pPr algn="ctr" rtl="1"/>
            <a:r>
              <a:rPr lang="ar-EG" sz="3200" b="1" dirty="0" smtClean="0">
                <a:solidFill>
                  <a:srgbClr val="F2FDF7"/>
                </a:solidFill>
              </a:rPr>
              <a:t> </a:t>
            </a:r>
            <a:r>
              <a:rPr lang="ar-EG" sz="3200" b="1" dirty="0">
                <a:solidFill>
                  <a:srgbClr val="F2FDF7"/>
                </a:solidFill>
              </a:rPr>
              <a:t>كلمات التدعيم والمساندة </a:t>
            </a:r>
            <a:endParaRPr kumimoji="0" lang="ar-EG" sz="3200" b="1" i="0" u="none" strike="noStrike" cap="none" normalizeH="0" baseline="0" dirty="0" smtClean="0">
              <a:ln>
                <a:noFill/>
              </a:ln>
              <a:solidFill>
                <a:srgbClr val="F2FDF7"/>
              </a:solidFill>
              <a:effectLst/>
            </a:endParaRPr>
          </a:p>
        </p:txBody>
      </p:sp>
    </p:spTree>
    <p:extLst>
      <p:ext uri="{BB962C8B-B14F-4D97-AF65-F5344CB8AC3E}">
        <p14:creationId xmlns:p14="http://schemas.microsoft.com/office/powerpoint/2010/main" xmlns="" val="1535425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560" y="584684"/>
            <a:ext cx="8496920" cy="786332"/>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800" b="1" dirty="0">
                <a:solidFill>
                  <a:srgbClr val="002060"/>
                </a:solidFill>
                <a:ea typeface="幼圆" pitchFamily="1" charset="-122"/>
              </a:rPr>
              <a:t>قال مارك توين: "يمكنني أن أعيش لمدة شهرين على كلمة تقدير واحدة" </a:t>
            </a:r>
            <a:endParaRPr lang="ar-EG" altLang="zh-CN" sz="3600" b="1" dirty="0">
              <a:solidFill>
                <a:srgbClr val="002060"/>
              </a:solidFill>
              <a:ea typeface="幼圆" pitchFamily="1" charset="-122"/>
            </a:endParaRPr>
          </a:p>
        </p:txBody>
      </p:sp>
      <p:sp>
        <p:nvSpPr>
          <p:cNvPr id="3" name="Rectangle 4"/>
          <p:cNvSpPr>
            <a:spLocks noChangeArrowheads="1"/>
          </p:cNvSpPr>
          <p:nvPr/>
        </p:nvSpPr>
        <p:spPr bwMode="auto">
          <a:xfrm>
            <a:off x="467544" y="1757312"/>
            <a:ext cx="8424935" cy="84359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r" rtl="1"/>
            <a:r>
              <a:rPr lang="ar-EG" altLang="zh-CN" sz="2800" b="1" dirty="0">
                <a:solidFill>
                  <a:srgbClr val="002060"/>
                </a:solidFill>
                <a:ea typeface="幼圆" pitchFamily="1" charset="-122"/>
              </a:rPr>
              <a:t>إن التدعيمات اللفظية وكلمات التقدير لها قوة عظيمة في علاقات الحب</a:t>
            </a:r>
            <a:r>
              <a:rPr lang="ar-EG" altLang="zh-CN" sz="2800" b="1" dirty="0" smtClean="0">
                <a:solidFill>
                  <a:srgbClr val="002060"/>
                </a:solidFill>
                <a:ea typeface="幼圆" pitchFamily="1" charset="-122"/>
              </a:rPr>
              <a:t>،</a:t>
            </a:r>
          </a:p>
          <a:p>
            <a:pPr algn="r" rtl="1"/>
            <a:r>
              <a:rPr lang="ar-EG" altLang="zh-CN" sz="2800" b="1" dirty="0" smtClean="0">
                <a:solidFill>
                  <a:srgbClr val="002060"/>
                </a:solidFill>
                <a:ea typeface="幼圆" pitchFamily="1" charset="-122"/>
              </a:rPr>
              <a:t> </a:t>
            </a:r>
            <a:r>
              <a:rPr lang="ar-EG" altLang="zh-CN" sz="2800" b="1" dirty="0">
                <a:solidFill>
                  <a:srgbClr val="002060"/>
                </a:solidFill>
                <a:ea typeface="幼圆" pitchFamily="1" charset="-122"/>
              </a:rPr>
              <a:t>ويجب أن يعبر عنها بعبارات تدعيميه وتعضيدية بسيطة وصادقة مثل: </a:t>
            </a:r>
            <a:endParaRPr lang="zh-CN" altLang="en-US" sz="3600" b="1" dirty="0">
              <a:solidFill>
                <a:srgbClr val="002060"/>
              </a:solidFill>
              <a:ea typeface="幼圆" pitchFamily="1" charset="-122"/>
            </a:endParaRPr>
          </a:p>
        </p:txBody>
      </p:sp>
      <p:sp>
        <p:nvSpPr>
          <p:cNvPr id="4" name="Rectangle 3"/>
          <p:cNvSpPr/>
          <p:nvPr/>
        </p:nvSpPr>
        <p:spPr>
          <a:xfrm>
            <a:off x="0" y="3609020"/>
            <a:ext cx="9144000" cy="1938992"/>
          </a:xfrm>
          <a:prstGeom prst="rect">
            <a:avLst/>
          </a:prstGeom>
        </p:spPr>
        <p:txBody>
          <a:bodyPr wrap="square">
            <a:spAutoFit/>
          </a:bodyPr>
          <a:lstStyle/>
          <a:p>
            <a:pPr algn="justLow" rtl="1"/>
            <a:r>
              <a:rPr lang="ar-EG" sz="2400" b="1" dirty="0">
                <a:solidFill>
                  <a:srgbClr val="002060"/>
                </a:solidFill>
              </a:rPr>
              <a:t>* "تبدو جذاباً/ جذابة" في هذا الرداء. </a:t>
            </a:r>
          </a:p>
          <a:p>
            <a:pPr algn="justLow" rtl="1"/>
            <a:r>
              <a:rPr lang="ar-EG" sz="2400" b="1" dirty="0">
                <a:solidFill>
                  <a:srgbClr val="002060"/>
                </a:solidFill>
              </a:rPr>
              <a:t>* أنت أفضل طاهية في العالم، أنا أحب طبخك. </a:t>
            </a:r>
          </a:p>
          <a:p>
            <a:pPr algn="justLow" rtl="1"/>
            <a:r>
              <a:rPr lang="ar-EG" sz="2400" b="1" dirty="0">
                <a:solidFill>
                  <a:srgbClr val="002060"/>
                </a:solidFill>
              </a:rPr>
              <a:t>* إني أقدر حقاً أنك غسلت الأطباق هذه الليلة، أعلم كم تكلفت من تعب. </a:t>
            </a:r>
          </a:p>
          <a:p>
            <a:pPr algn="justLow" rtl="1"/>
            <a:r>
              <a:rPr lang="ar-EG" sz="2400" b="1" dirty="0">
                <a:solidFill>
                  <a:srgbClr val="002060"/>
                </a:solidFill>
              </a:rPr>
              <a:t>* إني أقدر حقيقة تعبك لجلوسك مع الأطفال هذا المساء أو عملك في التخلص </a:t>
            </a:r>
            <a:r>
              <a:rPr lang="ar-EG" sz="2400" b="1" dirty="0" smtClean="0">
                <a:solidFill>
                  <a:srgbClr val="002060"/>
                </a:solidFill>
              </a:rPr>
              <a:t>من</a:t>
            </a:r>
            <a:br>
              <a:rPr lang="ar-EG" sz="2400" b="1" dirty="0" smtClean="0">
                <a:solidFill>
                  <a:srgbClr val="002060"/>
                </a:solidFill>
              </a:rPr>
            </a:br>
            <a:r>
              <a:rPr lang="ar-EG" sz="2400" b="1" dirty="0" smtClean="0">
                <a:solidFill>
                  <a:srgbClr val="002060"/>
                </a:solidFill>
              </a:rPr>
              <a:t>   القمامة </a:t>
            </a:r>
            <a:r>
              <a:rPr lang="ar-EG" sz="2400" b="1" dirty="0">
                <a:solidFill>
                  <a:srgbClr val="002060"/>
                </a:solidFill>
              </a:rPr>
              <a:t>يومياً أو .... الخ. </a:t>
            </a:r>
          </a:p>
        </p:txBody>
      </p:sp>
    </p:spTree>
    <p:extLst>
      <p:ext uri="{BB962C8B-B14F-4D97-AF65-F5344CB8AC3E}">
        <p14:creationId xmlns:p14="http://schemas.microsoft.com/office/powerpoint/2010/main" xmlns="" val="25705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الكلمات المشجعة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933056"/>
            <a:ext cx="7992888" cy="22682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كلمة يشجع تعني أن "تلهم أو تبعث شجاعة" لذا تعتبر كلمات التشجيع بمثابة لهجة أخرى لكلمات التدعيم كلهجة المدح أيضاً. ولكل واحد منا مناطق معينة في حياته يشعر فيها بعدم الأمان ويفتقر إلى الشجاعة، وهذا الافتقار يمنعنا من القيام بما ننوي عمله. وكل ما هو كامن داخل الزوج أو الزوجة في انتظار كلمات تشجيعية لكي يخرج إلى النور "مثل موهبة الكتابة مثلاً</a:t>
            </a:r>
            <a:r>
              <a:rPr lang="ar-EG" sz="2400" b="1" dirty="0" smtClean="0">
                <a:solidFill>
                  <a:srgbClr val="002060"/>
                </a:solidFill>
              </a:rPr>
              <a:t>"</a:t>
            </a:r>
            <a:endParaRPr lang="ar-EG" sz="2400" b="1" dirty="0">
              <a:solidFill>
                <a:srgbClr val="00206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440668"/>
            <a:ext cx="2911152" cy="3153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347409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كلمات اللطف</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401108"/>
            <a:ext cx="7992888" cy="172819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المحبة ترفق، وإذا أردنا توصيل مشاعر الحب لفظياً، علينا باستخدام كلمات لطيفة، وقد يكون للجملة الواحدة معنيان مختلفان. إن نبرة الصوت توضح المعنى المقصود. مثلاً كلمة "أحبك" يمكن أن تُقال بلطف فتحقق المعنى اللطيف. ويمكن أن تقال بنبرة سخرية فتكون الرسالة عكسية تماماً</a:t>
            </a:r>
          </a:p>
        </p:txBody>
      </p:sp>
    </p:spTree>
    <p:extLst>
      <p:ext uri="{BB962C8B-B14F-4D97-AF65-F5344CB8AC3E}">
        <p14:creationId xmlns:p14="http://schemas.microsoft.com/office/powerpoint/2010/main" xmlns="" val="92064536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كلمات التواضع</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401108"/>
            <a:ext cx="7992888" cy="201622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المحبة لا تطلب شيئا ما لنفسها، لكنها ترجو، عندما أطلب (أي صيغة الأمر) من شريكي فأنا أجعل من نفسي أباً وشريكي يكون طفلي. ولكن عندما أرجو منه الأشياء نكون كلانا ناضجين ومتساويين. إذا أردنا علاقة الألفة الزوجية يجب علينا معرفة رغبات بعضنا البعض، وكذلك وسيلة التعبير عن تلك الرغبات أو الاحتياجات</a:t>
            </a:r>
          </a:p>
        </p:txBody>
      </p:sp>
    </p:spTree>
    <p:extLst>
      <p:ext uri="{BB962C8B-B14F-4D97-AF65-F5344CB8AC3E}">
        <p14:creationId xmlns:p14="http://schemas.microsoft.com/office/powerpoint/2010/main" xmlns="" val="219138109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اللهجات الأخرى</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401108"/>
            <a:ext cx="7992888" cy="18002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كلمات التدعيم هي إحدى لغات الحب الخمس الأساسية، وتتضمن هذه اللغة عدة لهجات أخرى، ولكنها كلها تشترك في كلمة "تدعيم" أو "تعضيد" قال العالم النفساني وليم جيمس "التقدير هو من أهم الاحتياجات النفسية للإنسان. وكلمات التعضيد هذه تسدد هذا الاحتياج عند كثيرين من الناس</a:t>
            </a:r>
          </a:p>
        </p:txBody>
      </p:sp>
    </p:spTree>
    <p:extLst>
      <p:ext uri="{BB962C8B-B14F-4D97-AF65-F5344CB8AC3E}">
        <p14:creationId xmlns:p14="http://schemas.microsoft.com/office/powerpoint/2010/main" xmlns="" val="368357396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3200" b="1" dirty="0" smtClean="0">
              <a:solidFill>
                <a:srgbClr val="F2FDF7"/>
              </a:solidFill>
            </a:endParaRPr>
          </a:p>
          <a:p>
            <a:pPr algn="ctr" rtl="1"/>
            <a:r>
              <a:rPr lang="ar-EG" sz="3200" b="1" dirty="0" smtClean="0">
                <a:solidFill>
                  <a:srgbClr val="F2FDF7"/>
                </a:solidFill>
              </a:rPr>
              <a:t>اللغة الثانية للحب</a:t>
            </a:r>
          </a:p>
          <a:p>
            <a:pPr algn="ctr" rtl="1"/>
            <a:r>
              <a:rPr lang="ar-EG" sz="3200" b="1" dirty="0">
                <a:solidFill>
                  <a:srgbClr val="F2FDF7"/>
                </a:solidFill>
              </a:rPr>
              <a:t>لغة الوقت الخاص </a:t>
            </a:r>
            <a:endParaRPr kumimoji="0" lang="ar-EG" sz="3200" b="1" i="0" u="none" strike="noStrike" cap="none" normalizeH="0" baseline="0" dirty="0" smtClean="0">
              <a:ln>
                <a:noFill/>
              </a:ln>
              <a:solidFill>
                <a:srgbClr val="F2FDF7"/>
              </a:solidFill>
              <a:effectLst/>
            </a:endParaRPr>
          </a:p>
        </p:txBody>
      </p:sp>
    </p:spTree>
    <p:extLst>
      <p:ext uri="{BB962C8B-B14F-4D97-AF65-F5344CB8AC3E}">
        <p14:creationId xmlns:p14="http://schemas.microsoft.com/office/powerpoint/2010/main" xmlns="" val="1326350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1520" y="1880828"/>
            <a:ext cx="8496920" cy="3312368"/>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600" b="1" dirty="0">
                <a:solidFill>
                  <a:srgbClr val="002060"/>
                </a:solidFill>
                <a:ea typeface="幼圆" pitchFamily="1" charset="-122"/>
              </a:rPr>
              <a:t>من الأمور الأساسية والهامة في الحياة الزوجية أن يكون هناك وقت </a:t>
            </a:r>
            <a:r>
              <a:rPr lang="ar-EG" altLang="zh-CN" sz="2600" b="1" dirty="0" smtClean="0">
                <a:solidFill>
                  <a:srgbClr val="002060"/>
                </a:solidFill>
                <a:ea typeface="幼圆" pitchFamily="1" charset="-122"/>
              </a:rPr>
              <a:t>للزوجين</a:t>
            </a:r>
            <a:br>
              <a:rPr lang="ar-EG" altLang="zh-CN" sz="2600" b="1" dirty="0" smtClean="0">
                <a:solidFill>
                  <a:srgbClr val="002060"/>
                </a:solidFill>
                <a:ea typeface="幼圆" pitchFamily="1" charset="-122"/>
              </a:rPr>
            </a:br>
            <a:r>
              <a:rPr lang="ar-EG" altLang="zh-CN" sz="2600" b="1" dirty="0" smtClean="0">
                <a:solidFill>
                  <a:srgbClr val="002060"/>
                </a:solidFill>
                <a:ea typeface="幼圆" pitchFamily="1" charset="-122"/>
              </a:rPr>
              <a:t>يقضيانه </a:t>
            </a:r>
            <a:r>
              <a:rPr lang="ar-EG" altLang="zh-CN" sz="2600" b="1" dirty="0">
                <a:solidFill>
                  <a:srgbClr val="002060"/>
                </a:solidFill>
                <a:ea typeface="幼圆" pitchFamily="1" charset="-122"/>
              </a:rPr>
              <a:t>معاً، ويخصصانه لتبادل الحديث وكلمات التدعيم والتشجيع والاهتمام </a:t>
            </a:r>
            <a:r>
              <a:rPr lang="ar-EG" altLang="zh-CN" sz="2600" b="1" dirty="0" smtClean="0">
                <a:solidFill>
                  <a:srgbClr val="002060"/>
                </a:solidFill>
                <a:ea typeface="幼圆" pitchFamily="1" charset="-122"/>
              </a:rPr>
              <a:t/>
            </a:r>
            <a:br>
              <a:rPr lang="ar-EG" altLang="zh-CN" sz="2600" b="1" dirty="0" smtClean="0">
                <a:solidFill>
                  <a:srgbClr val="002060"/>
                </a:solidFill>
                <a:ea typeface="幼圆" pitchFamily="1" charset="-122"/>
              </a:rPr>
            </a:br>
            <a:r>
              <a:rPr lang="ar-EG" altLang="zh-CN" sz="2600" b="1" dirty="0" smtClean="0">
                <a:solidFill>
                  <a:srgbClr val="002060"/>
                </a:solidFill>
                <a:ea typeface="幼圆" pitchFamily="1" charset="-122"/>
              </a:rPr>
              <a:t>الشخصي </a:t>
            </a:r>
            <a:r>
              <a:rPr lang="ar-EG" altLang="zh-CN" sz="2600" b="1" dirty="0">
                <a:solidFill>
                  <a:srgbClr val="002060"/>
                </a:solidFill>
                <a:ea typeface="幼圆" pitchFamily="1" charset="-122"/>
              </a:rPr>
              <a:t>كل منهما للآخر. في هذا الوقت يعطي كل طرف الآخر انتباهه بالكامل</a:t>
            </a:r>
            <a:r>
              <a:rPr lang="ar-EG" altLang="zh-CN" sz="2600" b="1" dirty="0" smtClean="0">
                <a:solidFill>
                  <a:srgbClr val="002060"/>
                </a:solidFill>
                <a:ea typeface="幼圆" pitchFamily="1" charset="-122"/>
              </a:rPr>
              <a:t>،</a:t>
            </a:r>
            <a:br>
              <a:rPr lang="ar-EG" altLang="zh-CN" sz="2600" b="1" dirty="0" smtClean="0">
                <a:solidFill>
                  <a:srgbClr val="002060"/>
                </a:solidFill>
                <a:ea typeface="幼圆" pitchFamily="1" charset="-122"/>
              </a:rPr>
            </a:br>
            <a:r>
              <a:rPr lang="ar-EG" altLang="zh-CN" sz="2600" b="1" dirty="0" smtClean="0">
                <a:solidFill>
                  <a:srgbClr val="002060"/>
                </a:solidFill>
                <a:ea typeface="幼圆" pitchFamily="1" charset="-122"/>
              </a:rPr>
              <a:t> </a:t>
            </a:r>
            <a:r>
              <a:rPr lang="ar-EG" altLang="zh-CN" sz="2600" b="1" dirty="0">
                <a:solidFill>
                  <a:srgbClr val="002060"/>
                </a:solidFill>
                <a:ea typeface="幼圆" pitchFamily="1" charset="-122"/>
              </a:rPr>
              <a:t>فلا يصح أن يتحدث أحدهما بينما الآخر ينشغل عنه بقراءة الجريدة اليومية </a:t>
            </a:r>
            <a:r>
              <a:rPr lang="ar-EG" altLang="zh-CN" sz="2600" b="1" dirty="0" smtClean="0">
                <a:solidFill>
                  <a:srgbClr val="002060"/>
                </a:solidFill>
                <a:ea typeface="幼圆" pitchFamily="1" charset="-122"/>
              </a:rPr>
              <a:t/>
            </a:r>
            <a:br>
              <a:rPr lang="ar-EG" altLang="zh-CN" sz="2600" b="1" dirty="0" smtClean="0">
                <a:solidFill>
                  <a:srgbClr val="002060"/>
                </a:solidFill>
                <a:ea typeface="幼圆" pitchFamily="1" charset="-122"/>
              </a:rPr>
            </a:br>
            <a:r>
              <a:rPr lang="ar-EG" altLang="zh-CN" sz="2600" b="1" dirty="0" smtClean="0">
                <a:solidFill>
                  <a:srgbClr val="002060"/>
                </a:solidFill>
                <a:ea typeface="幼圆" pitchFamily="1" charset="-122"/>
              </a:rPr>
              <a:t>أو </a:t>
            </a:r>
            <a:r>
              <a:rPr lang="ar-EG" altLang="zh-CN" sz="2600" b="1" dirty="0">
                <a:solidFill>
                  <a:srgbClr val="002060"/>
                </a:solidFill>
                <a:ea typeface="幼圆" pitchFamily="1" charset="-122"/>
              </a:rPr>
              <a:t>مشاهدة التليفزيون. إن إعطاء الانتباه الكامل للطرف الآخر يقود إلى </a:t>
            </a:r>
            <a:r>
              <a:rPr lang="ar-EG" altLang="zh-CN" sz="2600" b="1" dirty="0" smtClean="0">
                <a:solidFill>
                  <a:srgbClr val="002060"/>
                </a:solidFill>
                <a:ea typeface="幼圆" pitchFamily="1" charset="-122"/>
              </a:rPr>
              <a:t/>
            </a:r>
            <a:br>
              <a:rPr lang="ar-EG" altLang="zh-CN" sz="2600" b="1" dirty="0" smtClean="0">
                <a:solidFill>
                  <a:srgbClr val="002060"/>
                </a:solidFill>
                <a:ea typeface="幼圆" pitchFamily="1" charset="-122"/>
              </a:rPr>
            </a:br>
            <a:r>
              <a:rPr lang="ar-EG" altLang="zh-CN" sz="2600" b="1" dirty="0" smtClean="0">
                <a:solidFill>
                  <a:srgbClr val="002060"/>
                </a:solidFill>
                <a:ea typeface="幼圆" pitchFamily="1" charset="-122"/>
              </a:rPr>
              <a:t>الإحساس </a:t>
            </a:r>
            <a:r>
              <a:rPr lang="ar-EG" altLang="zh-CN" sz="2600" b="1" dirty="0">
                <a:solidFill>
                  <a:srgbClr val="002060"/>
                </a:solidFill>
                <a:ea typeface="幼圆" pitchFamily="1" charset="-122"/>
              </a:rPr>
              <a:t>بالحب والاهتمام والاستمتاع لدى طرفي الزواج.</a:t>
            </a:r>
          </a:p>
        </p:txBody>
      </p:sp>
    </p:spTree>
    <p:extLst>
      <p:ext uri="{BB962C8B-B14F-4D97-AF65-F5344CB8AC3E}">
        <p14:creationId xmlns:p14="http://schemas.microsoft.com/office/powerpoint/2010/main" xmlns="" val="42399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المطلوب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401108"/>
            <a:ext cx="7992888" cy="18002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هو الحوار الدافئ الذي يشارك فيه شخصان بخبراتهما وأفكارهما ومشاعرهما </a:t>
            </a:r>
            <a:r>
              <a:rPr lang="ar-EG" sz="2400" b="1" dirty="0" smtClean="0">
                <a:solidFill>
                  <a:srgbClr val="002060"/>
                </a:solidFill>
              </a:rPr>
              <a:t>وطموحاتهما </a:t>
            </a:r>
            <a:r>
              <a:rPr lang="ar-EG" sz="2400" b="1" dirty="0">
                <a:solidFill>
                  <a:srgbClr val="002060"/>
                </a:solidFill>
              </a:rPr>
              <a:t>في جو من الصداقة والود والتفاهم، ولابد في الحوار من الإصغاء لشريك الحياة أثناء </a:t>
            </a:r>
            <a:r>
              <a:rPr lang="ar-EG" sz="2400" b="1" dirty="0" smtClean="0">
                <a:solidFill>
                  <a:srgbClr val="002060"/>
                </a:solidFill>
              </a:rPr>
              <a:t>حديثه </a:t>
            </a:r>
            <a:r>
              <a:rPr lang="ar-EG" sz="2400" b="1" dirty="0">
                <a:solidFill>
                  <a:srgbClr val="002060"/>
                </a:solidFill>
              </a:rPr>
              <a:t>إنه يريد أن يشعر بالاهتمام وبأنك </a:t>
            </a:r>
            <a:r>
              <a:rPr lang="ar-EG" sz="2400" b="1" dirty="0" smtClean="0">
                <a:solidFill>
                  <a:srgbClr val="002060"/>
                </a:solidFill>
              </a:rPr>
              <a:t>تشتاق            </a:t>
            </a:r>
            <a:r>
              <a:rPr lang="ar-EG" sz="2400" b="1" dirty="0">
                <a:solidFill>
                  <a:srgbClr val="002060"/>
                </a:solidFill>
              </a:rPr>
              <a:t>أن تسمع ما يقوله</a:t>
            </a:r>
          </a:p>
        </p:txBody>
      </p:sp>
    </p:spTree>
    <p:extLst>
      <p:ext uri="{BB962C8B-B14F-4D97-AF65-F5344CB8AC3E}">
        <p14:creationId xmlns:p14="http://schemas.microsoft.com/office/powerpoint/2010/main" xmlns="" val="312521242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1" y="0"/>
            <a:ext cx="2196243"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2"/>
          <p:cNvSpPr txBox="1">
            <a:spLocks noChangeArrowheads="1"/>
          </p:cNvSpPr>
          <p:nvPr/>
        </p:nvSpPr>
        <p:spPr>
          <a:xfrm>
            <a:off x="2210308" y="188640"/>
            <a:ext cx="69342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r-EG" sz="4000" b="1" dirty="0" smtClean="0">
                <a:solidFill>
                  <a:schemeClr val="accent2">
                    <a:lumMod val="50000"/>
                  </a:schemeClr>
                </a:solidFill>
              </a:rPr>
              <a:t>الهدف العام للبرنامج التدريبي </a:t>
            </a:r>
            <a:endParaRPr lang="en-US" sz="4000" b="1" dirty="0" smtClean="0">
              <a:solidFill>
                <a:schemeClr val="accent2">
                  <a:lumMod val="50000"/>
                </a:schemeClr>
              </a:solidFill>
            </a:endParaRPr>
          </a:p>
        </p:txBody>
      </p:sp>
      <p:sp>
        <p:nvSpPr>
          <p:cNvPr id="7" name="Folded Corner 6"/>
          <p:cNvSpPr/>
          <p:nvPr/>
        </p:nvSpPr>
        <p:spPr bwMode="auto">
          <a:xfrm>
            <a:off x="2376264" y="3284984"/>
            <a:ext cx="6588224" cy="2520280"/>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dirty="0" smtClean="0">
              <a:ln>
                <a:noFill/>
              </a:ln>
              <a:solidFill>
                <a:schemeClr val="tx1"/>
              </a:solidFill>
              <a:effectLst/>
              <a:latin typeface="Arial" charset="0"/>
            </a:endParaRPr>
          </a:p>
        </p:txBody>
      </p:sp>
      <p:sp>
        <p:nvSpPr>
          <p:cNvPr id="8" name="Rectangle 7"/>
          <p:cNvSpPr/>
          <p:nvPr/>
        </p:nvSpPr>
        <p:spPr>
          <a:xfrm>
            <a:off x="2304256" y="3356992"/>
            <a:ext cx="6588224" cy="2585323"/>
          </a:xfrm>
          <a:prstGeom prst="rect">
            <a:avLst/>
          </a:prstGeom>
        </p:spPr>
        <p:txBody>
          <a:bodyPr wrap="square">
            <a:spAutoFit/>
          </a:bodyPr>
          <a:lstStyle/>
          <a:p>
            <a:pPr algn="justLow" rtl="1"/>
            <a:r>
              <a:rPr lang="ar-SA" sz="2400" b="1" dirty="0">
                <a:solidFill>
                  <a:schemeClr val="accent2">
                    <a:lumMod val="50000"/>
                  </a:schemeClr>
                </a:solidFill>
              </a:rPr>
              <a:t>هذه الدورة التدريبية تهدف الى تحقيق الاستقرار الزواجي من خلال اكسابهم المعارف والمهارات الاساسية في العلاقة الزواجية وتدريبهم على ادارة الخلاف الزواجي وحماية العلاقة من التحديات والصعوبات  الداخلية والخارجية ومواجهتها واكسابهم فنون التواصل والحوار وتوزيع الادوار والقوى وتعليمهم كيف يشبع كل </a:t>
            </a:r>
            <a:r>
              <a:rPr lang="ar-EG" sz="2400" b="1" dirty="0" smtClean="0">
                <a:solidFill>
                  <a:schemeClr val="accent2">
                    <a:lumMod val="50000"/>
                  </a:schemeClr>
                </a:solidFill>
              </a:rPr>
              <a:t> </a:t>
            </a:r>
            <a:br>
              <a:rPr lang="ar-EG" sz="2400" b="1" dirty="0" smtClean="0">
                <a:solidFill>
                  <a:schemeClr val="accent2">
                    <a:lumMod val="50000"/>
                  </a:schemeClr>
                </a:solidFill>
              </a:rPr>
            </a:br>
            <a:r>
              <a:rPr lang="ar-EG" sz="2400" b="1" dirty="0" smtClean="0">
                <a:solidFill>
                  <a:schemeClr val="accent2">
                    <a:lumMod val="50000"/>
                  </a:schemeClr>
                </a:solidFill>
              </a:rPr>
              <a:t> 		</a:t>
            </a:r>
            <a:r>
              <a:rPr lang="ar-SA" sz="2400" b="1" dirty="0" smtClean="0">
                <a:solidFill>
                  <a:schemeClr val="accent2">
                    <a:lumMod val="50000"/>
                  </a:schemeClr>
                </a:solidFill>
              </a:rPr>
              <a:t>طرف </a:t>
            </a:r>
            <a:r>
              <a:rPr lang="ar-SA" sz="2400" b="1" dirty="0">
                <a:solidFill>
                  <a:schemeClr val="accent2">
                    <a:lumMod val="50000"/>
                  </a:schemeClr>
                </a:solidFill>
              </a:rPr>
              <a:t>حاجات الطرف الآخر</a:t>
            </a:r>
          </a:p>
          <a:p>
            <a:pPr algn="justLow" rtl="1"/>
            <a:endParaRPr lang="ar-SA" b="1" dirty="0">
              <a:solidFill>
                <a:schemeClr val="accent2">
                  <a:lumMod val="50000"/>
                </a:schemeClr>
              </a:solidFill>
            </a:endParaRPr>
          </a:p>
        </p:txBody>
      </p:sp>
    </p:spTree>
    <p:extLst>
      <p:ext uri="{BB962C8B-B14F-4D97-AF65-F5344CB8AC3E}">
        <p14:creationId xmlns:p14="http://schemas.microsoft.com/office/powerpoint/2010/main" xmlns="" val="17235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المعية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240868"/>
            <a:ext cx="7992888" cy="140415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ليست التجاور المكاني فقط، بل لابد أن يكون هناك الاهتمام والإصغاء التام، والإحساس بقيمة أن يتواجد كل طرف مع الآخر وهناك بعض النصائح التي يجب إتباعها أثناء ذلك</a:t>
            </a:r>
          </a:p>
        </p:txBody>
      </p:sp>
      <p:sp>
        <p:nvSpPr>
          <p:cNvPr id="2" name="Rectangle 1"/>
          <p:cNvSpPr/>
          <p:nvPr/>
        </p:nvSpPr>
        <p:spPr>
          <a:xfrm>
            <a:off x="2271424" y="4113076"/>
            <a:ext cx="6549048" cy="1938992"/>
          </a:xfrm>
          <a:prstGeom prst="rect">
            <a:avLst/>
          </a:prstGeom>
        </p:spPr>
        <p:txBody>
          <a:bodyPr wrap="square">
            <a:spAutoFit/>
          </a:bodyPr>
          <a:lstStyle/>
          <a:p>
            <a:pPr algn="justLow" rtl="1"/>
            <a:r>
              <a:rPr lang="ar-EG" sz="2400" b="1" dirty="0">
                <a:solidFill>
                  <a:srgbClr val="002060"/>
                </a:solidFill>
              </a:rPr>
              <a:t>1.	حافظ على الاتصال البصري مع شريكك. </a:t>
            </a:r>
          </a:p>
          <a:p>
            <a:pPr algn="justLow" rtl="1"/>
            <a:r>
              <a:rPr lang="ar-EG" sz="2400" b="1" dirty="0">
                <a:solidFill>
                  <a:srgbClr val="002060"/>
                </a:solidFill>
              </a:rPr>
              <a:t>2.	لا تفعل شيئاً آخر أثناء الاستماع لشريك الحياة. </a:t>
            </a:r>
          </a:p>
          <a:p>
            <a:pPr algn="justLow" rtl="1"/>
            <a:r>
              <a:rPr lang="ar-EG" sz="2400" b="1" dirty="0">
                <a:solidFill>
                  <a:srgbClr val="002060"/>
                </a:solidFill>
              </a:rPr>
              <a:t>3.	استمع إلى المشاعر وليس فقط إلى الكلمات. </a:t>
            </a:r>
          </a:p>
          <a:p>
            <a:pPr algn="justLow" rtl="1"/>
            <a:r>
              <a:rPr lang="ar-EG" sz="2400" b="1" dirty="0">
                <a:solidFill>
                  <a:srgbClr val="002060"/>
                </a:solidFill>
              </a:rPr>
              <a:t>4.	لاحظ لغة الجسم: الحركات والإيماءات. </a:t>
            </a:r>
          </a:p>
          <a:p>
            <a:pPr algn="justLow" rtl="1"/>
            <a:r>
              <a:rPr lang="ar-EG" sz="2400" b="1" dirty="0">
                <a:solidFill>
                  <a:srgbClr val="002060"/>
                </a:solidFill>
              </a:rPr>
              <a:t>5.	لا تقاطع شريكك أثناء حديثه بل أنصت إليه حتى النهاية. </a:t>
            </a:r>
          </a:p>
        </p:txBody>
      </p:sp>
    </p:spTree>
    <p:extLst>
      <p:ext uri="{BB962C8B-B14F-4D97-AF65-F5344CB8AC3E}">
        <p14:creationId xmlns:p14="http://schemas.microsoft.com/office/powerpoint/2010/main" xmlns="" val="219880983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3200" b="1" dirty="0" smtClean="0">
              <a:solidFill>
                <a:srgbClr val="F2FDF7"/>
              </a:solidFill>
            </a:endParaRPr>
          </a:p>
          <a:p>
            <a:pPr algn="ctr" rtl="1"/>
            <a:r>
              <a:rPr lang="ar-EG" sz="3200" b="1" dirty="0" smtClean="0">
                <a:solidFill>
                  <a:srgbClr val="F2FDF7"/>
                </a:solidFill>
              </a:rPr>
              <a:t>اللغة </a:t>
            </a:r>
            <a:r>
              <a:rPr lang="ar-EG" sz="3200" b="1" dirty="0">
                <a:solidFill>
                  <a:srgbClr val="F2FDF7"/>
                </a:solidFill>
              </a:rPr>
              <a:t>الثالثة للحب</a:t>
            </a:r>
            <a:endParaRPr lang="ar-EG" sz="3200" b="1" dirty="0" smtClean="0">
              <a:solidFill>
                <a:srgbClr val="F2FDF7"/>
              </a:solidFill>
            </a:endParaRPr>
          </a:p>
          <a:p>
            <a:pPr algn="ctr" rtl="1"/>
            <a:r>
              <a:rPr lang="ar-EG" sz="3200" b="1" dirty="0">
                <a:solidFill>
                  <a:srgbClr val="F2FDF7"/>
                </a:solidFill>
              </a:rPr>
              <a:t>قبول الهدايا </a:t>
            </a:r>
            <a:endParaRPr kumimoji="0" lang="ar-EG" sz="3200" b="1" i="0" u="none" strike="noStrike" cap="none" normalizeH="0" baseline="0" dirty="0" smtClean="0">
              <a:ln>
                <a:noFill/>
              </a:ln>
              <a:solidFill>
                <a:srgbClr val="F2FDF7"/>
              </a:solidFill>
              <a:effectLst/>
            </a:endParaRPr>
          </a:p>
        </p:txBody>
      </p:sp>
    </p:spTree>
    <p:extLst>
      <p:ext uri="{BB962C8B-B14F-4D97-AF65-F5344CB8AC3E}">
        <p14:creationId xmlns:p14="http://schemas.microsoft.com/office/powerpoint/2010/main" xmlns="" val="1302647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1520" y="1880828"/>
            <a:ext cx="8496920" cy="3312368"/>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endParaRPr lang="ar-EG" altLang="zh-CN" sz="2600" b="1" dirty="0">
              <a:solidFill>
                <a:srgbClr val="002060"/>
              </a:solidFill>
              <a:ea typeface="幼圆" pitchFamily="1" charset="-122"/>
            </a:endParaRPr>
          </a:p>
        </p:txBody>
      </p:sp>
      <p:sp>
        <p:nvSpPr>
          <p:cNvPr id="3" name="Rectangle 2"/>
          <p:cNvSpPr/>
          <p:nvPr/>
        </p:nvSpPr>
        <p:spPr>
          <a:xfrm>
            <a:off x="557796" y="2082301"/>
            <a:ext cx="7884368" cy="2893100"/>
          </a:xfrm>
          <a:prstGeom prst="rect">
            <a:avLst/>
          </a:prstGeom>
        </p:spPr>
        <p:txBody>
          <a:bodyPr wrap="square">
            <a:spAutoFit/>
          </a:bodyPr>
          <a:lstStyle/>
          <a:p>
            <a:pPr algn="justLow" rtl="1"/>
            <a:r>
              <a:rPr lang="ar-EG" sz="2600" b="1" dirty="0">
                <a:solidFill>
                  <a:srgbClr val="002060"/>
                </a:solidFill>
                <a:ea typeface="幼圆" pitchFamily="1" charset="-122"/>
              </a:rPr>
              <a:t>إن الهدايا هي رموز مرئية للتعبير عن </a:t>
            </a:r>
            <a:r>
              <a:rPr lang="ar-EG" sz="2600" b="1" dirty="0" smtClean="0">
                <a:solidFill>
                  <a:srgbClr val="002060"/>
                </a:solidFill>
                <a:ea typeface="幼圆" pitchFamily="1" charset="-122"/>
              </a:rPr>
              <a:t>الحب وتتضمن </a:t>
            </a:r>
            <a:r>
              <a:rPr lang="ar-EG" sz="2600" b="1" dirty="0">
                <a:solidFill>
                  <a:srgbClr val="002060"/>
                </a:solidFill>
                <a:ea typeface="幼圆" pitchFamily="1" charset="-122"/>
              </a:rPr>
              <a:t>معظم مراسيم الزواج إعطاء واستقبال الخواتم. إن هذه الخواتم علامات خارجية مرئية لرباط روحي داخلي يوحد قلبي الزوجين بالحب الذي لا ينتهي. إن هذا الفعل ليس مجازياً لكنه أمر حقيقي له مغزى، فالرموز لها قيمة عاطفية، وهذا يتضح عندما لا يلبس الزوج أو الزوجة خاتم الزواج. فهذا معناه أن زواجهما في أزمة خطيرة، ورموز الحب المرئية مهمة بالنسبة للبعض عنها بالنسبة للبعض الآخر، لذا فالاتجاهات نحو خاتم الزواج مختلفة.</a:t>
            </a:r>
            <a:r>
              <a:rPr lang="ar-EG" dirty="0"/>
              <a:t> </a:t>
            </a:r>
          </a:p>
        </p:txBody>
      </p:sp>
    </p:spTree>
    <p:extLst>
      <p:ext uri="{BB962C8B-B14F-4D97-AF65-F5344CB8AC3E}">
        <p14:creationId xmlns:p14="http://schemas.microsoft.com/office/powerpoint/2010/main" xmlns="" val="17060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الهدايا والمال</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113076"/>
            <a:ext cx="7992888" cy="208823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بالنسبة للبعض يعد إنفاق المال شيئاً مهماً، بينما يشعر البعض الآخر بأن لديهم رغبة للادخار أو للاستثمار، فإذا كنت ممن ينفق بكثرة فسوف لا تجد صعوبة في شراء الهدايا، وأما إذا كنت من المدخرين فستجد داخلك مقاومة لهذه الفكرة، ولكن استثمار المال في شراء الأمان العاطفي والاستحقاق الشخصي شيء مطلوب جداً</a:t>
            </a:r>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71600" y="728700"/>
            <a:ext cx="3326432" cy="2722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056323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هدية النفس</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545124"/>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توجد هدية تتكلم أحياناً بصوت أعلى من الهدية المادية، وهي هدية </a:t>
            </a:r>
            <a:r>
              <a:rPr lang="ar-EG" sz="2400" b="1" dirty="0" smtClean="0">
                <a:solidFill>
                  <a:srgbClr val="002060"/>
                </a:solidFill>
              </a:rPr>
              <a:t>النفس     </a:t>
            </a:r>
            <a:r>
              <a:rPr lang="ar-EG" sz="2400" b="1" dirty="0">
                <a:solidFill>
                  <a:srgbClr val="002060"/>
                </a:solidFill>
              </a:rPr>
              <a:t>أو هدية الحضور. ووجودك عندما تحتاجك الزوجة بجوارها يعلن بوضوح أهميتها بالنسبة </a:t>
            </a:r>
            <a:r>
              <a:rPr lang="ar-EG" sz="2400" b="1" dirty="0" smtClean="0">
                <a:solidFill>
                  <a:srgbClr val="002060"/>
                </a:solidFill>
              </a:rPr>
              <a:t>لك</a:t>
            </a:r>
            <a:endParaRPr lang="ar-EG" sz="2400" b="1" dirty="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6249" y="1124744"/>
            <a:ext cx="3376726" cy="2532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300326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3200" b="1" dirty="0" smtClean="0">
              <a:solidFill>
                <a:srgbClr val="F2FDF7"/>
              </a:solidFill>
            </a:endParaRPr>
          </a:p>
          <a:p>
            <a:pPr algn="ctr" rtl="1"/>
            <a:r>
              <a:rPr lang="ar-EG" sz="3200" b="1" dirty="0" smtClean="0">
                <a:solidFill>
                  <a:srgbClr val="F2FDF7"/>
                </a:solidFill>
              </a:rPr>
              <a:t>اللغة الرابعة للحب</a:t>
            </a:r>
          </a:p>
          <a:p>
            <a:pPr algn="ctr" rtl="1"/>
            <a:r>
              <a:rPr lang="ar-EG" sz="3200" b="1" dirty="0">
                <a:solidFill>
                  <a:srgbClr val="F2FDF7"/>
                </a:solidFill>
              </a:rPr>
              <a:t>أعمال الخدمة </a:t>
            </a:r>
            <a:endParaRPr kumimoji="0" lang="ar-EG" sz="3200" b="1" i="0" u="none" strike="noStrike" cap="none" normalizeH="0" baseline="0" dirty="0" smtClean="0">
              <a:ln>
                <a:noFill/>
              </a:ln>
              <a:solidFill>
                <a:srgbClr val="F2FDF7"/>
              </a:solidFill>
              <a:effectLst/>
            </a:endParaRPr>
          </a:p>
        </p:txBody>
      </p:sp>
    </p:spTree>
    <p:extLst>
      <p:ext uri="{BB962C8B-B14F-4D97-AF65-F5344CB8AC3E}">
        <p14:creationId xmlns:p14="http://schemas.microsoft.com/office/powerpoint/2010/main" xmlns="" val="3840618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1520" y="2456892"/>
            <a:ext cx="8496920" cy="2160240"/>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endParaRPr lang="ar-EG" altLang="zh-CN" sz="2600" b="1" dirty="0">
              <a:solidFill>
                <a:srgbClr val="002060"/>
              </a:solidFill>
              <a:ea typeface="幼圆" pitchFamily="1" charset="-122"/>
            </a:endParaRPr>
          </a:p>
        </p:txBody>
      </p:sp>
      <p:sp>
        <p:nvSpPr>
          <p:cNvPr id="3" name="Rectangle 2"/>
          <p:cNvSpPr/>
          <p:nvPr/>
        </p:nvSpPr>
        <p:spPr>
          <a:xfrm>
            <a:off x="557796" y="2672916"/>
            <a:ext cx="7884368" cy="1692771"/>
          </a:xfrm>
          <a:prstGeom prst="rect">
            <a:avLst/>
          </a:prstGeom>
        </p:spPr>
        <p:txBody>
          <a:bodyPr wrap="square">
            <a:spAutoFit/>
          </a:bodyPr>
          <a:lstStyle/>
          <a:p>
            <a:pPr algn="justLow" rtl="1"/>
            <a:r>
              <a:rPr lang="ar-EG" sz="2600" b="1" dirty="0">
                <a:solidFill>
                  <a:srgbClr val="002060"/>
                </a:solidFill>
                <a:ea typeface="幼圆" pitchFamily="1" charset="-122"/>
              </a:rPr>
              <a:t>عندما نسأل هاني زوج دينا، هل تشعر أن دينا تحبك؟ يجيب نعم، أنا أشعر دائماً بمحبتها لي، فهي أعظم ربة منزل في العالم، إنها طاهية ممتازة، ودائماً تنظف ملابسي وتكويها إنها رائعة مع الأطفال، تحافظ دائماً على </a:t>
            </a:r>
            <a:r>
              <a:rPr lang="ar-EG" sz="2600" b="1" dirty="0" smtClean="0">
                <a:solidFill>
                  <a:srgbClr val="002060"/>
                </a:solidFill>
                <a:ea typeface="幼圆" pitchFamily="1" charset="-122"/>
              </a:rPr>
              <a:t> </a:t>
            </a:r>
            <a:br>
              <a:rPr lang="ar-EG" sz="2600" b="1" dirty="0" smtClean="0">
                <a:solidFill>
                  <a:srgbClr val="002060"/>
                </a:solidFill>
                <a:ea typeface="幼圆" pitchFamily="1" charset="-122"/>
              </a:rPr>
            </a:br>
            <a:r>
              <a:rPr lang="ar-EG" sz="2600" b="1" dirty="0" smtClean="0">
                <a:solidFill>
                  <a:srgbClr val="002060"/>
                </a:solidFill>
                <a:ea typeface="幼圆" pitchFamily="1" charset="-122"/>
              </a:rPr>
              <a:t> 		 نظافة </a:t>
            </a:r>
            <a:r>
              <a:rPr lang="ar-EG" sz="2600" b="1" dirty="0">
                <a:solidFill>
                  <a:srgbClr val="002060"/>
                </a:solidFill>
                <a:ea typeface="幼圆" pitchFamily="1" charset="-122"/>
              </a:rPr>
              <a:t>البيت، أنا أعلم أنها تحبني</a:t>
            </a:r>
            <a:endParaRPr lang="ar-EG" dirty="0"/>
          </a:p>
        </p:txBody>
      </p:sp>
    </p:spTree>
    <p:extLst>
      <p:ext uri="{BB962C8B-B14F-4D97-AF65-F5344CB8AC3E}">
        <p14:creationId xmlns:p14="http://schemas.microsoft.com/office/powerpoint/2010/main" xmlns="" val="428137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صورة </a:t>
            </a:r>
            <a:r>
              <a:rPr lang="ar-EG" sz="3200" b="1" dirty="0" smtClean="0">
                <a:solidFill>
                  <a:srgbClr val="002060"/>
                </a:solidFill>
                <a:latin typeface="Arial" pitchFamily="34" charset="0"/>
              </a:rPr>
              <a:t>الوالد</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113076"/>
            <a:ext cx="7992888" cy="144016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يتوقع الزوج في بعض الأحيان أن تكون علاقته مع زوجته على نفس نمط علاقة أبيه مع أمه (حيث كان الأب يعمل في الخارج والأم هي التي تعمل كل شيء في البيت) كما يميل كل شخص أن يتبع مثال أبيه في ذلك</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268761"/>
            <a:ext cx="3240360" cy="2623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424939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7545" y="1733550"/>
            <a:ext cx="6912744" cy="1335410"/>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000" b="1" dirty="0" smtClean="0">
                <a:solidFill>
                  <a:srgbClr val="002060"/>
                </a:solidFill>
                <a:ea typeface="幼圆" pitchFamily="1" charset="-122"/>
              </a:rPr>
              <a:t>لا </a:t>
            </a:r>
            <a:r>
              <a:rPr lang="ar-EG" altLang="zh-CN" sz="2000" b="1" dirty="0">
                <a:solidFill>
                  <a:srgbClr val="002060"/>
                </a:solidFill>
                <a:ea typeface="幼圆" pitchFamily="1" charset="-122"/>
              </a:rPr>
              <a:t>تعامل شريك حياتك على أنه الخادم لاحتياجاتك، لأنه سيشعر عندئذ أنه شيء </a:t>
            </a:r>
            <a:r>
              <a:rPr lang="ar-EG" altLang="zh-CN" sz="2000" b="1" dirty="0" smtClean="0">
                <a:solidFill>
                  <a:srgbClr val="002060"/>
                </a:solidFill>
                <a:ea typeface="幼圆" pitchFamily="1" charset="-122"/>
              </a:rPr>
              <a:t/>
            </a:r>
            <a:br>
              <a:rPr lang="ar-EG" altLang="zh-CN" sz="2000" b="1" dirty="0" smtClean="0">
                <a:solidFill>
                  <a:srgbClr val="002060"/>
                </a:solidFill>
                <a:ea typeface="幼圆" pitchFamily="1" charset="-122"/>
              </a:rPr>
            </a:br>
            <a:r>
              <a:rPr lang="ar-EG" altLang="zh-CN" sz="2000" b="1" dirty="0" smtClean="0">
                <a:solidFill>
                  <a:srgbClr val="002060"/>
                </a:solidFill>
                <a:ea typeface="幼圆" pitchFamily="1" charset="-122"/>
              </a:rPr>
              <a:t>وليس </a:t>
            </a:r>
            <a:r>
              <a:rPr lang="ar-EG" altLang="zh-CN" sz="2000" b="1" dirty="0">
                <a:solidFill>
                  <a:srgbClr val="002060"/>
                </a:solidFill>
                <a:ea typeface="幼圆" pitchFamily="1" charset="-122"/>
              </a:rPr>
              <a:t>شخصاً، بل عامله على أنه "الشريك المحبوب" وعندما تطلب منه طلباً </a:t>
            </a:r>
            <a:r>
              <a:rPr lang="ar-EG" altLang="zh-CN" sz="2000" b="1" dirty="0" smtClean="0">
                <a:solidFill>
                  <a:srgbClr val="002060"/>
                </a:solidFill>
                <a:ea typeface="幼圆" pitchFamily="1" charset="-122"/>
              </a:rPr>
              <a:t/>
            </a:r>
            <a:br>
              <a:rPr lang="ar-EG" altLang="zh-CN" sz="2000" b="1" dirty="0" smtClean="0">
                <a:solidFill>
                  <a:srgbClr val="002060"/>
                </a:solidFill>
                <a:ea typeface="幼圆" pitchFamily="1" charset="-122"/>
              </a:rPr>
            </a:br>
            <a:r>
              <a:rPr lang="ar-EG" altLang="zh-CN" sz="2000" b="1" dirty="0" smtClean="0">
                <a:solidFill>
                  <a:srgbClr val="002060"/>
                </a:solidFill>
                <a:ea typeface="幼圆" pitchFamily="1" charset="-122"/>
              </a:rPr>
              <a:t>لا </a:t>
            </a:r>
            <a:r>
              <a:rPr lang="ar-EG" altLang="zh-CN" sz="2000" b="1" dirty="0">
                <a:solidFill>
                  <a:srgbClr val="002060"/>
                </a:solidFill>
                <a:ea typeface="幼圆" pitchFamily="1" charset="-122"/>
              </a:rPr>
              <a:t>تفعل ذلك بطريقة تجعله يشعر بالتهديد أو الذنب ولكن ارجو منه الأشياء </a:t>
            </a:r>
            <a:r>
              <a:rPr lang="ar-EG" altLang="zh-CN" sz="2000" b="1" dirty="0" smtClean="0">
                <a:solidFill>
                  <a:srgbClr val="002060"/>
                </a:solidFill>
                <a:ea typeface="幼圆" pitchFamily="1" charset="-122"/>
              </a:rPr>
              <a:t/>
            </a:r>
            <a:br>
              <a:rPr lang="ar-EG" altLang="zh-CN" sz="2000" b="1" dirty="0" smtClean="0">
                <a:solidFill>
                  <a:srgbClr val="002060"/>
                </a:solidFill>
                <a:ea typeface="幼圆" pitchFamily="1" charset="-122"/>
              </a:rPr>
            </a:br>
            <a:r>
              <a:rPr lang="ar-EG" altLang="zh-CN" sz="2000" b="1" dirty="0" smtClean="0">
                <a:solidFill>
                  <a:srgbClr val="002060"/>
                </a:solidFill>
                <a:ea typeface="幼圆" pitchFamily="1" charset="-122"/>
              </a:rPr>
              <a:t>مستخدما </a:t>
            </a:r>
            <a:r>
              <a:rPr lang="ar-EG" altLang="zh-CN" sz="2000" b="1" dirty="0">
                <a:solidFill>
                  <a:srgbClr val="002060"/>
                </a:solidFill>
                <a:ea typeface="幼圆" pitchFamily="1" charset="-122"/>
              </a:rPr>
              <a:t>كلمة "من </a:t>
            </a:r>
            <a:r>
              <a:rPr lang="ar-EG" altLang="zh-CN" sz="2000" b="1" dirty="0" smtClean="0">
                <a:solidFill>
                  <a:srgbClr val="002060"/>
                </a:solidFill>
                <a:ea typeface="幼圆" pitchFamily="1" charset="-122"/>
              </a:rPr>
              <a:t>فضلك"</a:t>
            </a:r>
            <a:endParaRPr lang="ar-EG" altLang="zh-CN" sz="2800" b="1" dirty="0">
              <a:solidFill>
                <a:srgbClr val="002060"/>
              </a:solidFill>
              <a:ea typeface="幼圆" pitchFamily="1" charset="-122"/>
            </a:endParaRPr>
          </a:p>
        </p:txBody>
      </p:sp>
      <p:sp>
        <p:nvSpPr>
          <p:cNvPr id="3" name="Rectangle 4"/>
          <p:cNvSpPr>
            <a:spLocks noChangeArrowheads="1"/>
          </p:cNvSpPr>
          <p:nvPr/>
        </p:nvSpPr>
        <p:spPr bwMode="auto">
          <a:xfrm>
            <a:off x="467545" y="3392996"/>
            <a:ext cx="6912744" cy="744612"/>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b="1" dirty="0" smtClean="0">
                <a:solidFill>
                  <a:srgbClr val="002060"/>
                </a:solidFill>
                <a:ea typeface="幼圆" pitchFamily="1" charset="-122"/>
              </a:rPr>
              <a:t>ليس </a:t>
            </a:r>
            <a:r>
              <a:rPr lang="ar-EG" altLang="zh-CN" b="1" dirty="0">
                <a:solidFill>
                  <a:srgbClr val="002060"/>
                </a:solidFill>
                <a:ea typeface="幼圆" pitchFamily="1" charset="-122"/>
              </a:rPr>
              <a:t>التعبير عن الحب هو بالسماح للشريك الآخر أن يستخدمك أو يستغلك. أنها خيانة </a:t>
            </a:r>
            <a:r>
              <a:rPr lang="ar-EG" altLang="zh-CN" b="1" dirty="0" smtClean="0">
                <a:solidFill>
                  <a:srgbClr val="002060"/>
                </a:solidFill>
                <a:ea typeface="幼圆" pitchFamily="1" charset="-122"/>
              </a:rPr>
              <a:t>أن</a:t>
            </a:r>
            <a:br>
              <a:rPr lang="ar-EG" altLang="zh-CN" b="1" dirty="0" smtClean="0">
                <a:solidFill>
                  <a:srgbClr val="002060"/>
                </a:solidFill>
                <a:ea typeface="幼圆" pitchFamily="1" charset="-122"/>
              </a:rPr>
            </a:br>
            <a:r>
              <a:rPr lang="ar-EG" altLang="zh-CN" b="1" dirty="0" smtClean="0">
                <a:solidFill>
                  <a:srgbClr val="002060"/>
                </a:solidFill>
                <a:ea typeface="幼圆" pitchFamily="1" charset="-122"/>
              </a:rPr>
              <a:t> </a:t>
            </a:r>
            <a:r>
              <a:rPr lang="ar-EG" altLang="zh-CN" b="1" dirty="0">
                <a:solidFill>
                  <a:srgbClr val="002060"/>
                </a:solidFill>
                <a:ea typeface="幼圆" pitchFamily="1" charset="-122"/>
              </a:rPr>
              <a:t>يستغل المرء شريك حياته، فهذه الطريقة غير نافعة لأي من الزوجين. </a:t>
            </a:r>
            <a:endParaRPr lang="zh-CN" altLang="en-US" sz="2400" b="1" dirty="0">
              <a:solidFill>
                <a:srgbClr val="002060"/>
              </a:solidFill>
              <a:ea typeface="幼圆" pitchFamily="1" charset="-122"/>
            </a:endParaRPr>
          </a:p>
        </p:txBody>
      </p:sp>
      <p:sp>
        <p:nvSpPr>
          <p:cNvPr id="4" name="Rectangle 5"/>
          <p:cNvSpPr>
            <a:spLocks noChangeArrowheads="1"/>
          </p:cNvSpPr>
          <p:nvPr/>
        </p:nvSpPr>
        <p:spPr bwMode="auto">
          <a:xfrm>
            <a:off x="467545" y="4544355"/>
            <a:ext cx="6912744" cy="1080889"/>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b="1" dirty="0" smtClean="0">
                <a:solidFill>
                  <a:srgbClr val="002060"/>
                </a:solidFill>
                <a:ea typeface="幼圆" pitchFamily="1" charset="-122"/>
              </a:rPr>
              <a:t>لا </a:t>
            </a:r>
            <a:r>
              <a:rPr lang="ar-EG" altLang="zh-CN" b="1" dirty="0">
                <a:solidFill>
                  <a:srgbClr val="002060"/>
                </a:solidFill>
                <a:ea typeface="幼圆" pitchFamily="1" charset="-122"/>
              </a:rPr>
              <a:t>توجد جائزة أو مكافأة للحفاظ على نموذج معين للزواج، لكن الفائدة الهائلة من ذلك </a:t>
            </a:r>
            <a:r>
              <a:rPr lang="ar-EG" altLang="zh-CN" b="1" dirty="0" smtClean="0">
                <a:solidFill>
                  <a:srgbClr val="002060"/>
                </a:solidFill>
                <a:ea typeface="幼圆" pitchFamily="1" charset="-122"/>
              </a:rPr>
              <a:t>هي</a:t>
            </a:r>
            <a:br>
              <a:rPr lang="ar-EG" altLang="zh-CN" b="1" dirty="0" smtClean="0">
                <a:solidFill>
                  <a:srgbClr val="002060"/>
                </a:solidFill>
                <a:ea typeface="幼圆" pitchFamily="1" charset="-122"/>
              </a:rPr>
            </a:br>
            <a:r>
              <a:rPr lang="ar-EG" altLang="zh-CN" b="1" dirty="0" smtClean="0">
                <a:solidFill>
                  <a:srgbClr val="002060"/>
                </a:solidFill>
                <a:ea typeface="幼圆" pitchFamily="1" charset="-122"/>
              </a:rPr>
              <a:t> </a:t>
            </a:r>
            <a:r>
              <a:rPr lang="ar-EG" altLang="zh-CN" b="1" dirty="0">
                <a:solidFill>
                  <a:srgbClr val="002060"/>
                </a:solidFill>
                <a:ea typeface="幼圆" pitchFamily="1" charset="-122"/>
              </a:rPr>
              <a:t>تعلم كيفية تسديد الاحتياجات الشعورية عند الطرف الآخر. إن تعلم لغة الحب يصنع </a:t>
            </a:r>
            <a:r>
              <a:rPr lang="ar-EG" altLang="zh-CN" b="1" dirty="0" smtClean="0">
                <a:solidFill>
                  <a:srgbClr val="002060"/>
                </a:solidFill>
                <a:ea typeface="幼圆" pitchFamily="1" charset="-122"/>
              </a:rPr>
              <a:t>فروقاً</a:t>
            </a:r>
          </a:p>
          <a:p>
            <a:pPr algn="ctr" rtl="1"/>
            <a:r>
              <a:rPr lang="ar-EG" altLang="zh-CN" b="1" dirty="0" smtClean="0">
                <a:solidFill>
                  <a:srgbClr val="002060"/>
                </a:solidFill>
                <a:ea typeface="幼圆" pitchFamily="1" charset="-122"/>
              </a:rPr>
              <a:t>مذهلة </a:t>
            </a:r>
            <a:r>
              <a:rPr lang="ar-EG" altLang="zh-CN" b="1" dirty="0">
                <a:solidFill>
                  <a:srgbClr val="002060"/>
                </a:solidFill>
                <a:ea typeface="幼圆" pitchFamily="1" charset="-122"/>
              </a:rPr>
              <a:t>في المناخ الشعوري للزواج. </a:t>
            </a:r>
            <a:endParaRPr lang="zh-CN" altLang="en-US" sz="2400" b="1" dirty="0">
              <a:solidFill>
                <a:srgbClr val="002060"/>
              </a:solidFill>
              <a:ea typeface="幼圆" pitchFamily="1" charset="-122"/>
            </a:endParaRP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1038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560105"/>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87467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ملاحظات هامة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95495622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3200" b="1" dirty="0" smtClean="0">
              <a:solidFill>
                <a:srgbClr val="F2FDF7"/>
              </a:solidFill>
            </a:endParaRPr>
          </a:p>
          <a:p>
            <a:pPr algn="ctr" rtl="1"/>
            <a:r>
              <a:rPr lang="ar-EG" sz="3200" b="1" dirty="0" smtClean="0">
                <a:solidFill>
                  <a:srgbClr val="F2FDF7"/>
                </a:solidFill>
              </a:rPr>
              <a:t>اللغة الخامسة للحب</a:t>
            </a:r>
          </a:p>
          <a:p>
            <a:pPr algn="ctr" rtl="1"/>
            <a:r>
              <a:rPr lang="ar-EG" sz="3200" b="1" dirty="0">
                <a:solidFill>
                  <a:srgbClr val="F2FDF7"/>
                </a:solidFill>
              </a:rPr>
              <a:t>التلامس الجسدي </a:t>
            </a:r>
            <a:endParaRPr kumimoji="0" lang="ar-EG" sz="3200" b="1" i="0" u="none" strike="noStrike" cap="none" normalizeH="0" baseline="0" dirty="0" smtClean="0">
              <a:ln>
                <a:noFill/>
              </a:ln>
              <a:solidFill>
                <a:srgbClr val="F2FDF7"/>
              </a:solidFill>
              <a:effectLst/>
            </a:endParaRPr>
          </a:p>
        </p:txBody>
      </p:sp>
    </p:spTree>
    <p:extLst>
      <p:ext uri="{BB962C8B-B14F-4D97-AF65-F5344CB8AC3E}">
        <p14:creationId xmlns:p14="http://schemas.microsoft.com/office/powerpoint/2010/main" xmlns="" val="3350446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1" y="0"/>
            <a:ext cx="2196243"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2"/>
          <p:cNvSpPr txBox="1">
            <a:spLocks noChangeArrowheads="1"/>
          </p:cNvSpPr>
          <p:nvPr/>
        </p:nvSpPr>
        <p:spPr>
          <a:xfrm>
            <a:off x="2174304" y="116632"/>
            <a:ext cx="69342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r-EG" sz="4000" b="1" smtClean="0">
                <a:solidFill>
                  <a:schemeClr val="accent2">
                    <a:lumMod val="50000"/>
                  </a:schemeClr>
                </a:solidFill>
              </a:rPr>
              <a:t>الأهداف التفصيلية للبرنامج التدريبي </a:t>
            </a:r>
            <a:endParaRPr lang="en-US" sz="4000" b="1" dirty="0" smtClean="0">
              <a:solidFill>
                <a:schemeClr val="accent2">
                  <a:lumMod val="50000"/>
                </a:schemeClr>
              </a:solidFill>
            </a:endParaRPr>
          </a:p>
        </p:txBody>
      </p:sp>
      <p:sp>
        <p:nvSpPr>
          <p:cNvPr id="15" name="Rectangle 14"/>
          <p:cNvSpPr/>
          <p:nvPr/>
        </p:nvSpPr>
        <p:spPr>
          <a:xfrm>
            <a:off x="2771800" y="1196752"/>
            <a:ext cx="6012160" cy="830997"/>
          </a:xfrm>
          <a:prstGeom prst="rect">
            <a:avLst/>
          </a:prstGeom>
        </p:spPr>
        <p:txBody>
          <a:bodyPr wrap="square">
            <a:spAutoFit/>
          </a:bodyPr>
          <a:lstStyle/>
          <a:p>
            <a:pPr algn="justLow" rtl="1"/>
            <a:r>
              <a:rPr lang="ar-EG" sz="2400" b="1" dirty="0">
                <a:solidFill>
                  <a:srgbClr val="C00000"/>
                </a:solidFill>
              </a:rPr>
              <a:t>بنهاية هذا البرنامج التدريبي نتوقع أن المشاركون قد حققوا النتائج الآتية </a:t>
            </a:r>
            <a:r>
              <a:rPr lang="ar-EG" sz="2400" b="1" dirty="0" smtClean="0">
                <a:solidFill>
                  <a:srgbClr val="C00000"/>
                </a:solidFill>
              </a:rPr>
              <a:t>(</a:t>
            </a:r>
            <a:r>
              <a:rPr lang="ar-EG" sz="2400" b="1" dirty="0">
                <a:solidFill>
                  <a:srgbClr val="C00000"/>
                </a:solidFill>
              </a:rPr>
              <a:t>بمشيئة الله ) </a:t>
            </a:r>
          </a:p>
        </p:txBody>
      </p:sp>
      <p:sp>
        <p:nvSpPr>
          <p:cNvPr id="16" name="Rectangle 3"/>
          <p:cNvSpPr>
            <a:spLocks noChangeArrowheads="1"/>
          </p:cNvSpPr>
          <p:nvPr/>
        </p:nvSpPr>
        <p:spPr bwMode="auto">
          <a:xfrm>
            <a:off x="1763688" y="2430755"/>
            <a:ext cx="7032667"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r" rtl="1">
              <a:buFont typeface="Wingdings" pitchFamily="2" charset="2"/>
              <a:buChar char="ü"/>
            </a:pPr>
            <a:endParaRPr lang="ar-SA" sz="2400" b="1" dirty="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التعرف على الفروق بين الرجل والمرأة.</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التعرف على حاجات المرأة.</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التعرف على حاجات الرجل</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اكتساب مهارات التواصل الفعال بين الزوجين</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مهارات الحوار الفعال</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التدريب على لغة الجسد وتوظيفه في عملية التواصل الزواجي</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تصحيح المفاهيم الخاطئة المتعلقة بالعلاقة الزواجية</a:t>
            </a:r>
          </a:p>
          <a:p>
            <a:pPr marL="285750" lvl="0" indent="-285750" algn="r" rtl="1">
              <a:buFont typeface="Wingdings" pitchFamily="2" charset="2"/>
              <a:buChar char="ü"/>
            </a:pPr>
            <a:r>
              <a:rPr lang="ar-SA" sz="2400" b="1" dirty="0">
                <a:solidFill>
                  <a:srgbClr val="7030A0"/>
                </a:solidFill>
                <a:ea typeface="Times New Roman" pitchFamily="18" charset="0"/>
                <a:cs typeface="Arial" pitchFamily="34" charset="0"/>
              </a:rPr>
              <a:t>اكسابهم فن إدارة الخلاف الزواجي </a:t>
            </a:r>
          </a:p>
        </p:txBody>
      </p:sp>
      <p:sp>
        <p:nvSpPr>
          <p:cNvPr id="1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35569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down)">
                                      <p:cBhvr>
                                        <p:cTn id="7" dur="500"/>
                                        <p:tgtEl>
                                          <p:spTgt spid="16">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wipe(down)">
                                      <p:cBhvr>
                                        <p:cTn id="11" dur="500"/>
                                        <p:tgtEl>
                                          <p:spTgt spid="16">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wipe(down)">
                                      <p:cBhvr>
                                        <p:cTn id="15" dur="500"/>
                                        <p:tgtEl>
                                          <p:spTgt spid="16">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ipe(down)">
                                      <p:cBhvr>
                                        <p:cTn id="19" dur="500"/>
                                        <p:tgtEl>
                                          <p:spTgt spid="16">
                                            <p:txEl>
                                              <p:pRg st="4" end="4"/>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Effect transition="in" filter="wipe(down)">
                                      <p:cBhvr>
                                        <p:cTn id="23" dur="500"/>
                                        <p:tgtEl>
                                          <p:spTgt spid="16">
                                            <p:txEl>
                                              <p:pRg st="5" end="5"/>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wipe(down)">
                                      <p:cBhvr>
                                        <p:cTn id="27" dur="500"/>
                                        <p:tgtEl>
                                          <p:spTgt spid="16">
                                            <p:txEl>
                                              <p:pRg st="6" end="6"/>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wipe(down)">
                                      <p:cBhvr>
                                        <p:cTn id="31" dur="500"/>
                                        <p:tgtEl>
                                          <p:spTgt spid="16">
                                            <p:txEl>
                                              <p:pRg st="7" end="7"/>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wipe(down)">
                                      <p:cBhvr>
                                        <p:cTn id="3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1520" y="2456892"/>
            <a:ext cx="8496920" cy="2160240"/>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endParaRPr lang="ar-EG" altLang="zh-CN" sz="2600" b="1" dirty="0">
              <a:solidFill>
                <a:srgbClr val="002060"/>
              </a:solidFill>
              <a:ea typeface="幼圆" pitchFamily="1" charset="-122"/>
            </a:endParaRPr>
          </a:p>
        </p:txBody>
      </p:sp>
      <p:sp>
        <p:nvSpPr>
          <p:cNvPr id="3" name="Rectangle 2"/>
          <p:cNvSpPr/>
          <p:nvPr/>
        </p:nvSpPr>
        <p:spPr>
          <a:xfrm>
            <a:off x="557796" y="2672916"/>
            <a:ext cx="7884368" cy="1692771"/>
          </a:xfrm>
          <a:prstGeom prst="rect">
            <a:avLst/>
          </a:prstGeom>
        </p:spPr>
        <p:txBody>
          <a:bodyPr wrap="square">
            <a:spAutoFit/>
          </a:bodyPr>
          <a:lstStyle/>
          <a:p>
            <a:pPr algn="justLow" rtl="1"/>
            <a:r>
              <a:rPr lang="ar-EG" sz="2600" b="1" dirty="0">
                <a:solidFill>
                  <a:srgbClr val="002060"/>
                </a:solidFill>
                <a:ea typeface="幼圆" pitchFamily="1" charset="-122"/>
              </a:rPr>
              <a:t>أثبتت الأبحاث العلمية أن الأطفال الذين يتعرضون في نشأتهم للحمل المتواصل على الأكتاف والأحضان والقبلات ينشأون وقد تطورت لديهم المشاعر بصورة أكثر صحة من الذين تركوا فترات طويلة من غير أن </a:t>
            </a:r>
            <a:r>
              <a:rPr lang="ar-EG" sz="2600" b="1" dirty="0" smtClean="0">
                <a:solidFill>
                  <a:srgbClr val="002060"/>
                </a:solidFill>
                <a:ea typeface="幼圆" pitchFamily="1" charset="-122"/>
              </a:rPr>
              <a:t> </a:t>
            </a:r>
            <a:br>
              <a:rPr lang="ar-EG" sz="2600" b="1" dirty="0" smtClean="0">
                <a:solidFill>
                  <a:srgbClr val="002060"/>
                </a:solidFill>
                <a:ea typeface="幼圆" pitchFamily="1" charset="-122"/>
              </a:rPr>
            </a:br>
            <a:r>
              <a:rPr lang="ar-EG" sz="2600" b="1" dirty="0" smtClean="0">
                <a:solidFill>
                  <a:srgbClr val="002060"/>
                </a:solidFill>
                <a:ea typeface="幼圆" pitchFamily="1" charset="-122"/>
              </a:rPr>
              <a:t> 		         يتعرضوا </a:t>
            </a:r>
            <a:r>
              <a:rPr lang="ar-EG" sz="2600" b="1" dirty="0">
                <a:solidFill>
                  <a:srgbClr val="002060"/>
                </a:solidFill>
                <a:ea typeface="幼圆" pitchFamily="1" charset="-122"/>
              </a:rPr>
              <a:t>للتلامس </a:t>
            </a:r>
            <a:r>
              <a:rPr lang="ar-EG" sz="2600" b="1" dirty="0" smtClean="0">
                <a:solidFill>
                  <a:srgbClr val="002060"/>
                </a:solidFill>
                <a:ea typeface="幼圆" pitchFamily="1" charset="-122"/>
              </a:rPr>
              <a:t>الجسدي</a:t>
            </a:r>
            <a:endParaRPr lang="ar-EG" dirty="0"/>
          </a:p>
        </p:txBody>
      </p:sp>
    </p:spTree>
    <p:extLst>
      <p:ext uri="{BB962C8B-B14F-4D97-AF65-F5344CB8AC3E}">
        <p14:creationId xmlns:p14="http://schemas.microsoft.com/office/powerpoint/2010/main" xmlns="" val="14587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7545" y="1913570"/>
            <a:ext cx="6912744" cy="975370"/>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000" b="1" dirty="0">
                <a:solidFill>
                  <a:srgbClr val="002060"/>
                </a:solidFill>
                <a:ea typeface="幼圆" pitchFamily="1" charset="-122"/>
              </a:rPr>
              <a:t>لا تقع في الخطأ المشهور إذ تظن أن اللمسة التي تسبب لك سعادة تؤدي إلى </a:t>
            </a:r>
            <a:r>
              <a:rPr lang="ar-EG" altLang="zh-CN" sz="2000" b="1" dirty="0" smtClean="0">
                <a:solidFill>
                  <a:srgbClr val="002060"/>
                </a:solidFill>
                <a:ea typeface="幼圆" pitchFamily="1" charset="-122"/>
              </a:rPr>
              <a:t>نفس</a:t>
            </a:r>
          </a:p>
          <a:p>
            <a:pPr algn="ctr" rtl="1"/>
            <a:r>
              <a:rPr lang="ar-EG" altLang="zh-CN" sz="2000" b="1" dirty="0" smtClean="0">
                <a:solidFill>
                  <a:srgbClr val="002060"/>
                </a:solidFill>
                <a:ea typeface="幼圆" pitchFamily="1" charset="-122"/>
              </a:rPr>
              <a:t> </a:t>
            </a:r>
            <a:r>
              <a:rPr lang="ar-EG" altLang="zh-CN" sz="2000" b="1" dirty="0">
                <a:solidFill>
                  <a:srgbClr val="002060"/>
                </a:solidFill>
                <a:ea typeface="幼圆" pitchFamily="1" charset="-122"/>
              </a:rPr>
              <a:t>الإحساس بالنسبة للشريك الآخر</a:t>
            </a:r>
            <a:endParaRPr lang="ar-EG" altLang="zh-CN" sz="2800" b="1" dirty="0">
              <a:solidFill>
                <a:srgbClr val="002060"/>
              </a:solidFill>
              <a:ea typeface="幼圆" pitchFamily="1" charset="-122"/>
            </a:endParaRPr>
          </a:p>
        </p:txBody>
      </p:sp>
      <p:sp>
        <p:nvSpPr>
          <p:cNvPr id="3" name="Rectangle 4"/>
          <p:cNvSpPr>
            <a:spLocks noChangeArrowheads="1"/>
          </p:cNvSpPr>
          <p:nvPr/>
        </p:nvSpPr>
        <p:spPr bwMode="auto">
          <a:xfrm>
            <a:off x="467545" y="3392996"/>
            <a:ext cx="6912744" cy="744612"/>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000" b="1" dirty="0">
                <a:solidFill>
                  <a:srgbClr val="002060"/>
                </a:solidFill>
                <a:ea typeface="幼圆" pitchFamily="1" charset="-122"/>
              </a:rPr>
              <a:t>إن كونك تلمس جسدي هذا يعني أنك تلمسني، لذا فإن معنى انسحابك من أي </a:t>
            </a:r>
            <a:r>
              <a:rPr lang="ar-EG" altLang="zh-CN" sz="2000" b="1" dirty="0" smtClean="0">
                <a:solidFill>
                  <a:srgbClr val="002060"/>
                </a:solidFill>
                <a:ea typeface="幼圆" pitchFamily="1" charset="-122"/>
              </a:rPr>
              <a:t>تلامس</a:t>
            </a:r>
          </a:p>
          <a:p>
            <a:pPr algn="ctr" rtl="1"/>
            <a:r>
              <a:rPr lang="ar-EG" altLang="zh-CN" sz="2000" b="1" dirty="0" smtClean="0">
                <a:solidFill>
                  <a:srgbClr val="002060"/>
                </a:solidFill>
                <a:ea typeface="幼圆" pitchFamily="1" charset="-122"/>
              </a:rPr>
              <a:t> </a:t>
            </a:r>
            <a:r>
              <a:rPr lang="ar-EG" altLang="zh-CN" sz="2000" b="1" dirty="0">
                <a:solidFill>
                  <a:srgbClr val="002060"/>
                </a:solidFill>
                <a:ea typeface="幼圆" pitchFamily="1" charset="-122"/>
              </a:rPr>
              <a:t>جسدي بعد ذلك فهذا معناه أنك تريد أن تضع فاصلاً شعورياً بيني وبينك</a:t>
            </a:r>
            <a:endParaRPr lang="zh-CN" altLang="en-US" sz="2800" b="1" dirty="0">
              <a:solidFill>
                <a:srgbClr val="002060"/>
              </a:solidFill>
              <a:ea typeface="幼圆" pitchFamily="1" charset="-122"/>
            </a:endParaRPr>
          </a:p>
        </p:txBody>
      </p:sp>
      <p:sp>
        <p:nvSpPr>
          <p:cNvPr id="4" name="Rectangle 5"/>
          <p:cNvSpPr>
            <a:spLocks noChangeArrowheads="1"/>
          </p:cNvSpPr>
          <p:nvPr/>
        </p:nvSpPr>
        <p:spPr bwMode="auto">
          <a:xfrm>
            <a:off x="467545" y="4544355"/>
            <a:ext cx="6912744" cy="1080889"/>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b="1" dirty="0">
                <a:solidFill>
                  <a:srgbClr val="002060"/>
                </a:solidFill>
                <a:ea typeface="幼圆" pitchFamily="1" charset="-122"/>
              </a:rPr>
              <a:t>من خلال الزواج تستطيع أن تميز ما هو سليم وما هو غير سليم في عملية التلامس </a:t>
            </a:r>
            <a:r>
              <a:rPr lang="ar-EG" altLang="zh-CN" b="1" dirty="0" smtClean="0">
                <a:solidFill>
                  <a:srgbClr val="002060"/>
                </a:solidFill>
                <a:ea typeface="幼圆" pitchFamily="1" charset="-122"/>
              </a:rPr>
              <a:t>الجسدي</a:t>
            </a:r>
          </a:p>
          <a:p>
            <a:pPr algn="ctr" rtl="1"/>
            <a:r>
              <a:rPr lang="ar-EG" altLang="zh-CN" b="1" dirty="0" smtClean="0">
                <a:solidFill>
                  <a:srgbClr val="002060"/>
                </a:solidFill>
                <a:ea typeface="幼圆" pitchFamily="1" charset="-122"/>
              </a:rPr>
              <a:t>إن </a:t>
            </a:r>
            <a:r>
              <a:rPr lang="ar-EG" altLang="zh-CN" b="1" dirty="0">
                <a:solidFill>
                  <a:srgbClr val="002060"/>
                </a:solidFill>
                <a:ea typeface="幼圆" pitchFamily="1" charset="-122"/>
              </a:rPr>
              <a:t>الزواج هو الوسيلة الاجتماعية المقبولة للممارسة الجنسية، لكن لنلاحظ أن أجسادنا خلقت </a:t>
            </a:r>
            <a:endParaRPr lang="ar-EG" altLang="zh-CN" b="1" dirty="0" smtClean="0">
              <a:solidFill>
                <a:srgbClr val="002060"/>
              </a:solidFill>
              <a:ea typeface="幼圆" pitchFamily="1" charset="-122"/>
            </a:endParaRPr>
          </a:p>
          <a:p>
            <a:pPr algn="ctr" rtl="1"/>
            <a:r>
              <a:rPr lang="ar-EG" altLang="zh-CN" b="1" dirty="0" smtClean="0">
                <a:solidFill>
                  <a:srgbClr val="002060"/>
                </a:solidFill>
                <a:ea typeface="幼圆" pitchFamily="1" charset="-122"/>
              </a:rPr>
              <a:t>لأجل </a:t>
            </a:r>
            <a:r>
              <a:rPr lang="ar-EG" altLang="zh-CN" b="1" dirty="0">
                <a:solidFill>
                  <a:srgbClr val="002060"/>
                </a:solidFill>
                <a:ea typeface="幼圆" pitchFamily="1" charset="-122"/>
              </a:rPr>
              <a:t>الحب والتلامس وليس لأجل الانتهاك</a:t>
            </a:r>
            <a:endParaRPr lang="ar-EG" altLang="zh-CN" b="1" dirty="0" smtClean="0">
              <a:solidFill>
                <a:srgbClr val="002060"/>
              </a:solidFill>
              <a:ea typeface="幼圆" pitchFamily="1" charset="-122"/>
            </a:endParaRP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21038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560105"/>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87467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حقائق </a:t>
            </a:r>
            <a:r>
              <a:rPr lang="ar-EG" sz="3200" b="1" dirty="0">
                <a:solidFill>
                  <a:srgbClr val="002060"/>
                </a:solidFill>
                <a:latin typeface="Arial" pitchFamily="34" charset="0"/>
              </a:rPr>
              <a:t>هامة </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342887135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tx2">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tx2">
              <a:lumMod val="60000"/>
              <a:lumOff val="40000"/>
              <a:alpha val="80000"/>
            </a:schemeClr>
          </a:solidFill>
          <a:ln w="12700">
            <a:solidFill>
              <a:schemeClr val="bg1"/>
            </a:solidFill>
            <a:miter lim="800000"/>
            <a:headEnd/>
            <a:tailEnd/>
          </a:ln>
        </p:spPr>
        <p:txBody>
          <a:bodyPr wrap="none" anchor="ctr"/>
          <a:lstStyle/>
          <a:p>
            <a:pPr algn="ctr" rtl="1" eaLnBrk="0" hangingPunct="0"/>
            <a:r>
              <a:rPr lang="ar-EG" altLang="zh-CN" sz="4800" b="1" dirty="0">
                <a:solidFill>
                  <a:srgbClr val="002060"/>
                </a:solidFill>
                <a:ea typeface="Microsoft YaHei" pitchFamily="34" charset="-122"/>
              </a:rPr>
              <a:t>الوحدة </a:t>
            </a:r>
            <a:r>
              <a:rPr lang="ar-EG" altLang="zh-CN" sz="4800" b="1" dirty="0" smtClean="0">
                <a:solidFill>
                  <a:srgbClr val="002060"/>
                </a:solidFill>
                <a:ea typeface="Microsoft YaHei" pitchFamily="34" charset="-122"/>
              </a:rPr>
              <a:t>الثانية</a:t>
            </a:r>
            <a:endParaRPr lang="ar-EG" altLang="zh-CN" sz="4800" b="1" dirty="0">
              <a:solidFill>
                <a:srgbClr val="002060"/>
              </a:solidFill>
              <a:ea typeface="Microsoft YaHei" pitchFamily="34" charset="-122"/>
            </a:endParaRPr>
          </a:p>
          <a:p>
            <a:pPr algn="ctr" rtl="1" eaLnBrk="0" hangingPunct="0"/>
            <a:r>
              <a:rPr lang="ar-EG" altLang="zh-CN" sz="4800" b="1" dirty="0">
                <a:solidFill>
                  <a:srgbClr val="002060"/>
                </a:solidFill>
                <a:ea typeface="Microsoft YaHei" pitchFamily="34" charset="-122"/>
              </a:rPr>
              <a:t>الرجل والمرأة</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31178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03848" y="296652"/>
            <a:ext cx="5420742"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هدف معرفه الفروق بين الرجل والمرأة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708920"/>
            <a:ext cx="7992888" cy="144016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ليستطيع </a:t>
            </a:r>
            <a:r>
              <a:rPr lang="ar-EG" sz="2400" b="1" dirty="0">
                <a:solidFill>
                  <a:srgbClr val="002060"/>
                </a:solidFill>
              </a:rPr>
              <a:t>كل منهما قبول نفسه، وقبول شريكه بطبيعته المختلفة عنه،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فعندما </a:t>
            </a:r>
            <a:r>
              <a:rPr lang="ar-EG" sz="2400" b="1" dirty="0">
                <a:solidFill>
                  <a:srgbClr val="002060"/>
                </a:solidFill>
              </a:rPr>
              <a:t>تزيد المعرفة المتبادلة والفهم بينهما، تتحقق علاقة الوحدة </a:t>
            </a:r>
            <a:r>
              <a:rPr lang="ar-EG" sz="2400" b="1" dirty="0" smtClean="0">
                <a:solidFill>
                  <a:srgbClr val="002060"/>
                </a:solidFill>
              </a:rPr>
              <a:t>التي</a:t>
            </a:r>
            <a:br>
              <a:rPr lang="ar-EG" sz="2400" b="1" dirty="0" smtClean="0">
                <a:solidFill>
                  <a:srgbClr val="002060"/>
                </a:solidFill>
              </a:rPr>
            </a:br>
            <a:r>
              <a:rPr lang="ar-EG" sz="2400" b="1" dirty="0" smtClean="0">
                <a:solidFill>
                  <a:srgbClr val="002060"/>
                </a:solidFill>
              </a:rPr>
              <a:t>قصدها </a:t>
            </a:r>
            <a:r>
              <a:rPr lang="ar-EG" sz="2400" b="1" dirty="0">
                <a:solidFill>
                  <a:srgbClr val="002060"/>
                </a:solidFill>
              </a:rPr>
              <a:t>الله في </a:t>
            </a:r>
            <a:r>
              <a:rPr lang="ar-EG" sz="2400" b="1" dirty="0" smtClean="0">
                <a:solidFill>
                  <a:srgbClr val="002060"/>
                </a:solidFill>
              </a:rPr>
              <a:t>الزواج</a:t>
            </a:r>
            <a:endParaRPr lang="ar-EG" sz="2400" b="1" dirty="0">
              <a:solidFill>
                <a:srgbClr val="002060"/>
              </a:solidFill>
            </a:endParaRPr>
          </a:p>
        </p:txBody>
      </p:sp>
      <p:sp>
        <p:nvSpPr>
          <p:cNvPr id="4" name="Flowchart: Alternate Process 3"/>
          <p:cNvSpPr/>
          <p:nvPr/>
        </p:nvSpPr>
        <p:spPr bwMode="auto">
          <a:xfrm>
            <a:off x="575556" y="4509120"/>
            <a:ext cx="7992888" cy="144016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أن </a:t>
            </a:r>
            <a:r>
              <a:rPr lang="ar-EG" sz="2400" b="1" dirty="0">
                <a:solidFill>
                  <a:srgbClr val="002060"/>
                </a:solidFill>
              </a:rPr>
              <a:t>فهم الفروق الطبيعية والاختلافات بين الجنسين، من شأنه أن يرتقي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بنظره </a:t>
            </a:r>
            <a:r>
              <a:rPr lang="ar-EG" sz="2400" b="1" dirty="0">
                <a:solidFill>
                  <a:srgbClr val="002060"/>
                </a:solidFill>
              </a:rPr>
              <a:t>كل طرف إلى نفسه وإلى الطرف الآخر، كذلك يعزز </a:t>
            </a:r>
            <a:r>
              <a:rPr lang="ar-EG" sz="2400" b="1" dirty="0" smtClean="0">
                <a:solidFill>
                  <a:srgbClr val="002060"/>
                </a:solidFill>
              </a:rPr>
              <a:t>الإحساس</a:t>
            </a:r>
            <a:br>
              <a:rPr lang="ar-EG" sz="2400" b="1" dirty="0" smtClean="0">
                <a:solidFill>
                  <a:srgbClr val="002060"/>
                </a:solidFill>
              </a:rPr>
            </a:br>
            <a:r>
              <a:rPr lang="ar-EG" sz="2400" b="1" dirty="0" smtClean="0">
                <a:solidFill>
                  <a:srgbClr val="002060"/>
                </a:solidFill>
              </a:rPr>
              <a:t> </a:t>
            </a:r>
            <a:r>
              <a:rPr lang="ar-EG" sz="2400" b="1" dirty="0">
                <a:solidFill>
                  <a:srgbClr val="002060"/>
                </a:solidFill>
              </a:rPr>
              <a:t>الشخصي </a:t>
            </a:r>
            <a:r>
              <a:rPr lang="ar-EG" sz="2400" b="1" dirty="0" smtClean="0">
                <a:solidFill>
                  <a:srgbClr val="002060"/>
                </a:solidFill>
              </a:rPr>
              <a:t>بالكرامة</a:t>
            </a:r>
            <a:endParaRPr lang="ar-EG" sz="2400" b="1" dirty="0">
              <a:solidFill>
                <a:srgbClr val="002060"/>
              </a:solidFill>
            </a:endParaRPr>
          </a:p>
        </p:txBody>
      </p:sp>
    </p:spTree>
    <p:extLst>
      <p:ext uri="{BB962C8B-B14F-4D97-AF65-F5344CB8AC3E}">
        <p14:creationId xmlns:p14="http://schemas.microsoft.com/office/powerpoint/2010/main" xmlns="" val="88269177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bwMode="auto">
          <a:xfrm>
            <a:off x="497110" y="944724"/>
            <a:ext cx="8280920" cy="4968552"/>
          </a:xfrm>
          <a:prstGeom prst="bevel">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3200" b="1" dirty="0">
                <a:solidFill>
                  <a:srgbClr val="002060"/>
                </a:solidFill>
              </a:rPr>
              <a:t>تختلف طبيعة كل من الرجل والمرأة اختلافاً حقيقياً في كل جوانب الحياة، ليس فقط في طريقة تعامل كل منهما مع الآخر أو التواصل بينهما بل أيضاً في طريقة التفكير والتعبير عن المشاعر والأحاسيس وفي التجاوب والتفاعل مع الأمور الحادثة وأيضاً في أسلوب التعبير عن الحب وكذلك في مختلف </a:t>
            </a:r>
            <a:r>
              <a:rPr lang="ar-EG" sz="3200" b="1" dirty="0" smtClean="0">
                <a:solidFill>
                  <a:srgbClr val="002060"/>
                </a:solidFill>
              </a:rPr>
              <a:t>  </a:t>
            </a:r>
            <a:br>
              <a:rPr lang="ar-EG" sz="3200" b="1" dirty="0" smtClean="0">
                <a:solidFill>
                  <a:srgbClr val="002060"/>
                </a:solidFill>
              </a:rPr>
            </a:br>
            <a:r>
              <a:rPr lang="ar-EG" sz="3200" b="1" dirty="0" smtClean="0">
                <a:solidFill>
                  <a:srgbClr val="002060"/>
                </a:solidFill>
              </a:rPr>
              <a:t> 	    الاحتياجات </a:t>
            </a:r>
            <a:r>
              <a:rPr lang="ar-EG" sz="3200" b="1" dirty="0">
                <a:solidFill>
                  <a:srgbClr val="002060"/>
                </a:solidFill>
              </a:rPr>
              <a:t>وفي تقدير الأمور</a:t>
            </a:r>
          </a:p>
        </p:txBody>
      </p:sp>
    </p:spTree>
    <p:extLst>
      <p:ext uri="{BB962C8B-B14F-4D97-AF65-F5344CB8AC3E}">
        <p14:creationId xmlns:p14="http://schemas.microsoft.com/office/powerpoint/2010/main" xmlns="" val="18699967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03848" y="296652"/>
            <a:ext cx="5420742" cy="1224136"/>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القيم والمعايير المتأصلة واختلافها بين الرجل والمرأة (تحقيق </a:t>
            </a:r>
            <a:r>
              <a:rPr lang="ar-EG" sz="3200" b="1" dirty="0" smtClean="0">
                <a:solidFill>
                  <a:srgbClr val="002060"/>
                </a:solidFill>
                <a:latin typeface="Arial" pitchFamily="34" charset="0"/>
              </a:rPr>
              <a:t>الذات)</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276872"/>
            <a:ext cx="7992888" cy="108012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من المعروف عن الرجل أنه عادة يقدم الحلول السريعة، لكنه للأسف كثيراً ما يلغي دور المشاعر</a:t>
            </a:r>
          </a:p>
        </p:txBody>
      </p:sp>
      <p:sp>
        <p:nvSpPr>
          <p:cNvPr id="5" name="Flowchart: Alternate Process 4"/>
          <p:cNvSpPr/>
          <p:nvPr/>
        </p:nvSpPr>
        <p:spPr bwMode="auto">
          <a:xfrm>
            <a:off x="575556" y="3717032"/>
            <a:ext cx="7992888" cy="108012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وبنفس الطريقة نجد أن المرأة تقدم النصيحة والتوجيه دون أن يطلب منها ذلك. يفهم الرجل الأمور عادة بمنطق القوة، والكفاءة، والصلاحية، والإنجاز</a:t>
            </a:r>
          </a:p>
        </p:txBody>
      </p:sp>
      <p:sp>
        <p:nvSpPr>
          <p:cNvPr id="6" name="Flowchart: Alternate Process 5"/>
          <p:cNvSpPr/>
          <p:nvPr/>
        </p:nvSpPr>
        <p:spPr bwMode="auto">
          <a:xfrm>
            <a:off x="575556" y="5157192"/>
            <a:ext cx="7992888" cy="133214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فالرجال عادة يؤدون عملهم لإثبات ذواتهم وتطوير كفاءتهم ومهاراتهم ويتحقق إحساسهم بذواتهم من خلال القدرة على تحقيق النتائج، ولا يكتمل الشعور بالاكتفاء لديهم إلا من خلال النجاح في أداء المهام وإنجازها</a:t>
            </a:r>
          </a:p>
        </p:txBody>
      </p:sp>
    </p:spTree>
    <p:extLst>
      <p:ext uri="{BB962C8B-B14F-4D97-AF65-F5344CB8AC3E}">
        <p14:creationId xmlns:p14="http://schemas.microsoft.com/office/powerpoint/2010/main" xmlns="" val="172982458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03848" y="296652"/>
            <a:ext cx="5420742" cy="1224136"/>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الاختلاف بين الرجل والمرأة في طريقة مواجهة الضغوط</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392996"/>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يتخلص الفارق الأساسي هنا في أن الرجل يميل بطبيعته إلى الانسحاب داخل نفسه، والتفكير بصمت فيها يؤرقه، بينما تشعر المرأة برغبة مُلحة في الحديث عما يقلقها مع شخص آخر</a:t>
            </a:r>
          </a:p>
        </p:txBody>
      </p:sp>
      <p:sp>
        <p:nvSpPr>
          <p:cNvPr id="5" name="Flowchart: Alternate Process 4"/>
          <p:cNvSpPr/>
          <p:nvPr/>
        </p:nvSpPr>
        <p:spPr bwMode="auto">
          <a:xfrm>
            <a:off x="575556" y="5121188"/>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والرجل حين يتعرض للضغوط ينكمش داخل قوقعته العقلية، ويركز في محاولة إيجاد مخرج للأزمة، وقد يصل في تركيزه إلى الدرجة التي يفقد فيها الوعي بما يدور حوله للحظات</a:t>
            </a:r>
          </a:p>
        </p:txBody>
      </p:sp>
    </p:spTree>
    <p:extLst>
      <p:ext uri="{BB962C8B-B14F-4D97-AF65-F5344CB8AC3E}">
        <p14:creationId xmlns:p14="http://schemas.microsoft.com/office/powerpoint/2010/main" xmlns="" val="166978306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03848" y="296652"/>
            <a:ext cx="5420742" cy="1224136"/>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الاختلاف في الحوافز التي تدفع </a:t>
            </a:r>
            <a:r>
              <a:rPr lang="ar-EG" sz="3200" b="1" dirty="0" smtClean="0">
                <a:solidFill>
                  <a:srgbClr val="002060"/>
                </a:solidFill>
                <a:latin typeface="Arial" pitchFamily="34" charset="0"/>
              </a:rPr>
              <a:t>    الرجل </a:t>
            </a:r>
            <a:r>
              <a:rPr lang="ar-EG" sz="3200" b="1" dirty="0">
                <a:solidFill>
                  <a:srgbClr val="002060"/>
                </a:solidFill>
                <a:latin typeface="Arial" pitchFamily="34" charset="0"/>
              </a:rPr>
              <a:t>والمرأة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392996"/>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حين يشعر الرجل أن هناك من يحتاج إليه وإلى مجهوده فإن ذلك يمثل حافزاً وقوة دافعة مهمة بالنسبة له، أما المرأة فإنها تستمد قوة الدفع والحافز من الإحساس بأنها موضع إعزاز وتدليل</a:t>
            </a:r>
          </a:p>
        </p:txBody>
      </p:sp>
      <p:sp>
        <p:nvSpPr>
          <p:cNvPr id="5" name="Flowchart: Alternate Process 4"/>
          <p:cNvSpPr/>
          <p:nvPr/>
        </p:nvSpPr>
        <p:spPr bwMode="auto">
          <a:xfrm>
            <a:off x="575556" y="5121188"/>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ومقابل ذلك نجد أن الرجل إذا افتقد الإحساس بأن الطرف الآخر في العلاقة يحتاج إليه فإنه يتحول تدريجياً إلى السلبية ويفقد قوة الدفع، وبالتالي لا يجد ما يعطيه كطرف في العلاقة</a:t>
            </a:r>
          </a:p>
        </p:txBody>
      </p:sp>
    </p:spTree>
    <p:extLst>
      <p:ext uri="{BB962C8B-B14F-4D97-AF65-F5344CB8AC3E}">
        <p14:creationId xmlns:p14="http://schemas.microsoft.com/office/powerpoint/2010/main" xmlns="" val="366126830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03848" y="296652"/>
            <a:ext cx="5420742" cy="1224136"/>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إساءة </a:t>
            </a:r>
            <a:r>
              <a:rPr lang="ar-EG" sz="3200" b="1" dirty="0">
                <a:solidFill>
                  <a:srgbClr val="002060"/>
                </a:solidFill>
                <a:latin typeface="Arial" pitchFamily="34" charset="0"/>
              </a:rPr>
              <a:t>الفهم بصفة عامة </a:t>
            </a:r>
            <a:r>
              <a:rPr lang="ar-EG" sz="3200" b="1" dirty="0" smtClean="0">
                <a:solidFill>
                  <a:srgbClr val="002060"/>
                </a:solidFill>
                <a:latin typeface="Arial" pitchFamily="34" charset="0"/>
              </a:rPr>
              <a:t>بين                      الرجل والمرأة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924944"/>
            <a:ext cx="7992888" cy="172819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فنجد مثلاً أن المرأة لكي تعبر عن نفسها بوضوح تستخدم أساليب متعددة من المقارنات والتشبيهات والتعميمات كما لو كانت تنظم شعراً. ويتلقى الرجل الرسالة بطريقة حرفية مخطئاً لفهم المعني المقصود، فتكون استجابته </a:t>
            </a:r>
            <a:r>
              <a:rPr lang="ar-EG" sz="2400" b="1" dirty="0" smtClean="0">
                <a:solidFill>
                  <a:srgbClr val="002060"/>
                </a:solidFill>
              </a:rPr>
              <a:t>        أو </a:t>
            </a:r>
            <a:r>
              <a:rPr lang="ar-EG" sz="2400" b="1" dirty="0">
                <a:solidFill>
                  <a:srgbClr val="002060"/>
                </a:solidFill>
              </a:rPr>
              <a:t>تفاعله مع كلماتها بطريقة سلبية وغير مشجعة</a:t>
            </a:r>
          </a:p>
        </p:txBody>
      </p:sp>
      <p:sp>
        <p:nvSpPr>
          <p:cNvPr id="5" name="Flowchart: Alternate Process 4"/>
          <p:cNvSpPr/>
          <p:nvPr/>
        </p:nvSpPr>
        <p:spPr bwMode="auto">
          <a:xfrm>
            <a:off x="575556" y="5121188"/>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وتكتسب العلاقة بين الطرفين واستمرار التواصل بينهما عمقاً وسلاسة كلما تدرب الرجل على الإصغاء إلى امرأته وفهم مشاعرها وفهم تعبيراتها بطريقة صحيحة. ويحتاج الأمر إلى تدريب وممارسة، مثله في ذلك مثل أي فن أو حرفة</a:t>
            </a:r>
          </a:p>
        </p:txBody>
      </p:sp>
    </p:spTree>
    <p:extLst>
      <p:ext uri="{BB962C8B-B14F-4D97-AF65-F5344CB8AC3E}">
        <p14:creationId xmlns:p14="http://schemas.microsoft.com/office/powerpoint/2010/main" xmlns="" val="28107516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203848" y="296652"/>
            <a:ext cx="5420742" cy="1224136"/>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الرجل والمرأة يختلفان في الاحتياج إلى الألفة والعلاقة الحميمة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329100"/>
            <a:ext cx="7992888" cy="212423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يمكن تشبيه الرجل في هذا المجال بالشريط المطاطي: فهو حين ينسحب بعيداً يبتعد فقط إلى أقصي مسافة قبل أن يرتد ثانية إلى وضعه الأصلي. ولهذا فالعلاقة الحميمة عند الرجل تتضمن فترات من الاقتراب ثم الابتعاد ثم الاقتراب ثانية. وتندهش المرأة كثيراً حين تدرك أن الرجل حين يحب امرأة ينتابه أحياناً ميل إلى الانسحاب بعيداً قبل أن يعود أكثر التصاقاً من ذي قبل</a:t>
            </a:r>
          </a:p>
        </p:txBody>
      </p:sp>
    </p:spTree>
    <p:extLst>
      <p:ext uri="{BB962C8B-B14F-4D97-AF65-F5344CB8AC3E}">
        <p14:creationId xmlns:p14="http://schemas.microsoft.com/office/powerpoint/2010/main" xmlns="" val="309901352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9" name="مجموعة 7"/>
          <p:cNvGrpSpPr>
            <a:grpSpLocks/>
          </p:cNvGrpSpPr>
          <p:nvPr/>
        </p:nvGrpSpPr>
        <p:grpSpPr bwMode="auto">
          <a:xfrm>
            <a:off x="1690712" y="1916113"/>
            <a:ext cx="5689600" cy="4465637"/>
            <a:chOff x="1726959" y="1916832"/>
            <a:chExt cx="5690081" cy="4464496"/>
          </a:xfrm>
        </p:grpSpPr>
        <p:pic>
          <p:nvPicPr>
            <p:cNvPr id="10"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004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4400" b="1" dirty="0" smtClean="0">
              <a:solidFill>
                <a:srgbClr val="F2FDF7"/>
              </a:solidFill>
            </a:endParaRPr>
          </a:p>
          <a:p>
            <a:pPr algn="ctr" rtl="1"/>
            <a:r>
              <a:rPr lang="ar-EG" sz="3200" b="1" dirty="0">
                <a:solidFill>
                  <a:srgbClr val="F2FDF7"/>
                </a:solidFill>
              </a:rPr>
              <a:t>حاجات المرأة وحاجات الرجل</a:t>
            </a:r>
            <a:endParaRPr lang="ar-EG" sz="3200" b="1" dirty="0" smtClean="0">
              <a:solidFill>
                <a:srgbClr val="F2FDF7"/>
              </a:solidFill>
            </a:endParaRPr>
          </a:p>
        </p:txBody>
      </p:sp>
    </p:spTree>
    <p:extLst>
      <p:ext uri="{BB962C8B-B14F-4D97-AF65-F5344CB8AC3E}">
        <p14:creationId xmlns:p14="http://schemas.microsoft.com/office/powerpoint/2010/main" xmlns="" val="21455089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 </a:t>
            </a:r>
            <a:r>
              <a:rPr lang="ar-EG" sz="3200" b="1" dirty="0">
                <a:solidFill>
                  <a:srgbClr val="002060"/>
                </a:solidFill>
                <a:latin typeface="Arial" pitchFamily="34" charset="0"/>
              </a:rPr>
              <a:t>ثقتها به/ رعايته </a:t>
            </a:r>
            <a:r>
              <a:rPr lang="ar-EG" sz="3200" b="1" dirty="0" smtClean="0">
                <a:solidFill>
                  <a:srgbClr val="002060"/>
                </a:solidFill>
                <a:latin typeface="Arial" pitchFamily="34" charset="0"/>
              </a:rPr>
              <a:t>لها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176972"/>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أن يشعر الرجل بأن زوجته تثق به وبإمكاناته، وتثق بقدرته على القيام بالأعمال المطلوبة منه. وهو يريد أن يشعر بهذا من خلال العمل والمواقف وليس فقط من خلال الكلام</a:t>
            </a:r>
          </a:p>
        </p:txBody>
      </p:sp>
      <p:sp>
        <p:nvSpPr>
          <p:cNvPr id="5" name="Flowchart: Alternate Process 4"/>
          <p:cNvSpPr/>
          <p:nvPr/>
        </p:nvSpPr>
        <p:spPr bwMode="auto">
          <a:xfrm>
            <a:off x="575556" y="5013176"/>
            <a:ext cx="7992888" cy="129614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بينما تحتاج المرأة أن تشعر بأن زوجها يقوم برعايتها من خلال اظهار الاهتمام بمشاعرها وأحاسيسها. وهي تحتاج أن تشعر حقيقة أن لها مكانة خاصة عند زوجها</a:t>
            </a:r>
          </a:p>
        </p:txBody>
      </p:sp>
    </p:spTree>
    <p:extLst>
      <p:ext uri="{BB962C8B-B14F-4D97-AF65-F5344CB8AC3E}">
        <p14:creationId xmlns:p14="http://schemas.microsoft.com/office/powerpoint/2010/main" xmlns="" val="94167642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قبولها </a:t>
            </a:r>
            <a:r>
              <a:rPr lang="ar-EG" sz="3200" b="1" dirty="0">
                <a:solidFill>
                  <a:srgbClr val="002060"/>
                </a:solidFill>
                <a:latin typeface="Arial" pitchFamily="34" charset="0"/>
              </a:rPr>
              <a:t>له/ تفهمه </a:t>
            </a:r>
            <a:r>
              <a:rPr lang="ar-EG" sz="3200" b="1" dirty="0" smtClean="0">
                <a:solidFill>
                  <a:srgbClr val="002060"/>
                </a:solidFill>
                <a:latin typeface="Arial" pitchFamily="34" charset="0"/>
              </a:rPr>
              <a:t>لها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176972"/>
            <a:ext cx="7992888" cy="126014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أن يشعر الرجل بأن زوجته تتقبله كما هو، ومن دون أن تحاول تغييره أو تغيير صفاته. وهذا لا يعني طبعاً أن تعتقد المرأة أن زوجها خالٍ من العيوب، وإنما يشير الى أنها تترك له أمر تحسين نفسه إذا احتاج الأمر</a:t>
            </a:r>
          </a:p>
        </p:txBody>
      </p:sp>
      <p:sp>
        <p:nvSpPr>
          <p:cNvPr id="5" name="Flowchart: Alternate Process 4"/>
          <p:cNvSpPr/>
          <p:nvPr/>
        </p:nvSpPr>
        <p:spPr bwMode="auto">
          <a:xfrm>
            <a:off x="575556" y="5013176"/>
            <a:ext cx="7992888" cy="129614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بينما تحتاج المرأة أن تشعر بأن زوجها يستمع إليها ويفهمها ويفهم عنها، وذلك برؤيته يصغي إليها وإلى مشاعرها وعواطفها، من غير أن يصدر أحكامه عليها بالانتقاد أو العتاب</a:t>
            </a:r>
          </a:p>
        </p:txBody>
      </p:sp>
    </p:spTree>
    <p:extLst>
      <p:ext uri="{BB962C8B-B14F-4D97-AF65-F5344CB8AC3E}">
        <p14:creationId xmlns:p14="http://schemas.microsoft.com/office/powerpoint/2010/main" xmlns="" val="351573873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تقديرها له/ احترامه لها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3176972"/>
            <a:ext cx="7992888" cy="90010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وذلك بأن يشعر الرجل بأن زوجته تقدّر ما يبذله من أجلها، وأنها تلاحظ ما يقدمه لإسعادها، فتخبره كم هي مرتاحة لما يحقق لها، فعندها يشعر بتقديرها له</a:t>
            </a:r>
          </a:p>
        </p:txBody>
      </p:sp>
      <p:sp>
        <p:nvSpPr>
          <p:cNvPr id="5" name="Flowchart: Alternate Process 4"/>
          <p:cNvSpPr/>
          <p:nvPr/>
        </p:nvSpPr>
        <p:spPr bwMode="auto">
          <a:xfrm>
            <a:off x="575556" y="4617132"/>
            <a:ext cx="7992888" cy="205222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بينما تحتاج المرأة أن تدرك أن زوجها يعطي أهمية أولى لمشاعرها وحاجاتها ورغباتها وأمانيها، فعندها تشعر باحترامه لها. ويحقق الرجل هذا من خلال اظهار اهتمامه الحقيقي باه، ومن خلال تذكر المناسبات الخاصة التي تتعلق بها، كذكرى زواجهما، ومن خلال القيام بالأعمال المادية التي تظهر اهتمامه بها كالهدية أو باقة الورد</a:t>
            </a:r>
          </a:p>
        </p:txBody>
      </p:sp>
    </p:spTree>
    <p:extLst>
      <p:ext uri="{BB962C8B-B14F-4D97-AF65-F5344CB8AC3E}">
        <p14:creationId xmlns:p14="http://schemas.microsoft.com/office/powerpoint/2010/main" xmlns="" val="281678784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إعجابها به/ تفانيه لها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672916"/>
            <a:ext cx="7992888" cy="140415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يحتاج الرجل إلى الشعور بأن زوجته معجبة به، وذلك من خلال إظهار سعادتها وبهجتها به، ورضاها عنه، أو من خلال إظهار إعجابها بصفاته المختلفة من مهارات ودعابة وتصميم ولطف وتفهم وكرم وشجاعة</a:t>
            </a:r>
          </a:p>
        </p:txBody>
      </p:sp>
      <p:sp>
        <p:nvSpPr>
          <p:cNvPr id="5" name="Flowchart: Alternate Process 4"/>
          <p:cNvSpPr/>
          <p:nvPr/>
        </p:nvSpPr>
        <p:spPr bwMode="auto">
          <a:xfrm>
            <a:off x="575556" y="4617132"/>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بينما تحتاج المرأة للشعور بأن زوجها يتفانى في خدمتها ويسخر نفسه لرعايتها وحمايتها. ويحقق الرجل ذلك بأن تكون زوجته أهمّ عنده من الأمور الأخرى في حياته كالعمل أو الدراسة أو الهوايات أو العلاقات الاجتماعية، وبأنه لا يتردد في بذل نفسه من أجل سعادتها وراحتها</a:t>
            </a:r>
          </a:p>
        </p:txBody>
      </p:sp>
    </p:spTree>
    <p:extLst>
      <p:ext uri="{BB962C8B-B14F-4D97-AF65-F5344CB8AC3E}">
        <p14:creationId xmlns:p14="http://schemas.microsoft.com/office/powerpoint/2010/main" xmlns="" val="420735888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استحسانها </a:t>
            </a:r>
            <a:r>
              <a:rPr lang="ar-EG" sz="3200" b="1" dirty="0">
                <a:solidFill>
                  <a:srgbClr val="002060"/>
                </a:solidFill>
                <a:latin typeface="Arial" pitchFamily="34" charset="0"/>
              </a:rPr>
              <a:t>له/ إقراره </a:t>
            </a:r>
            <a:r>
              <a:rPr lang="ar-EG" sz="3200" b="1" dirty="0" smtClean="0">
                <a:solidFill>
                  <a:srgbClr val="002060"/>
                </a:solidFill>
                <a:latin typeface="Arial" pitchFamily="34" charset="0"/>
              </a:rPr>
              <a:t>لها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384884"/>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من الحاجات العاطفية للرجل أن يشعر أن مواقف زوجته تنم عن استحسانها لما يقوم به من أعمال، وأنه فارس أحلامها، ويمكن للمرأة أن تلبي هذه الحاجة من خلال إبداء رضاها عما يفعله، أو من خلال البحث عن دوافع جيدة حسنة لهذه الأعمال</a:t>
            </a:r>
          </a:p>
        </p:txBody>
      </p:sp>
      <p:sp>
        <p:nvSpPr>
          <p:cNvPr id="5" name="Flowchart: Alternate Process 4"/>
          <p:cNvSpPr/>
          <p:nvPr/>
        </p:nvSpPr>
        <p:spPr bwMode="auto">
          <a:xfrm>
            <a:off x="575556" y="4617132"/>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وتحتاج المرأة للشعور بأن زوجها يقرّها على مشاعرها وأحاسيسها، وأن معها كل الحق في أن تنتابها هذه المشاعر والأحاسيس. ويلبي الرجل هذه الحاجة بأن يمسك نفسه عن الاعتراض أو النقد لما شعرت به، أو الامتناع عن محاولة إظهارها بأنها مخطئة لانزعاجها أو تحسسها من الأمر</a:t>
            </a:r>
          </a:p>
        </p:txBody>
      </p:sp>
    </p:spTree>
    <p:extLst>
      <p:ext uri="{BB962C8B-B14F-4D97-AF65-F5344CB8AC3E}">
        <p14:creationId xmlns:p14="http://schemas.microsoft.com/office/powerpoint/2010/main" xmlns="" val="319453137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 </a:t>
            </a:r>
            <a:r>
              <a:rPr lang="ar-EG" sz="3200" b="1" dirty="0">
                <a:solidFill>
                  <a:srgbClr val="002060"/>
                </a:solidFill>
                <a:latin typeface="Arial" pitchFamily="34" charset="0"/>
              </a:rPr>
              <a:t>تشجيعها له/ تطمينه </a:t>
            </a:r>
            <a:r>
              <a:rPr lang="ar-EG" sz="3200" b="1" dirty="0" smtClean="0">
                <a:solidFill>
                  <a:srgbClr val="002060"/>
                </a:solidFill>
                <a:latin typeface="Arial" pitchFamily="34" charset="0"/>
              </a:rPr>
              <a:t>لها</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384884"/>
            <a:ext cx="7992888" cy="84609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إن من شأن تشجيع المرأة لزوجها أن يعطيه الدافع القوي للبذل والعطاء أكثر، فهو يحتاج لمثل هذا التشجيع من أجل الاستمرار</a:t>
            </a:r>
          </a:p>
        </p:txBody>
      </p:sp>
      <p:sp>
        <p:nvSpPr>
          <p:cNvPr id="5" name="Flowchart: Alternate Process 4"/>
          <p:cNvSpPr/>
          <p:nvPr/>
        </p:nvSpPr>
        <p:spPr bwMode="auto">
          <a:xfrm>
            <a:off x="575556" y="4617132"/>
            <a:ext cx="7992888" cy="61206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وتحقق المرأة هذا من خلال استمرار تعبيرها عن ثقتها به وبصفاته وبأعماله</a:t>
            </a:r>
          </a:p>
        </p:txBody>
      </p:sp>
    </p:spTree>
    <p:extLst>
      <p:ext uri="{BB962C8B-B14F-4D97-AF65-F5344CB8AC3E}">
        <p14:creationId xmlns:p14="http://schemas.microsoft.com/office/powerpoint/2010/main" xmlns="" val="123497801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tx2">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tx2">
              <a:lumMod val="60000"/>
              <a:lumOff val="40000"/>
              <a:alpha val="80000"/>
            </a:schemeClr>
          </a:solidFill>
          <a:ln w="12700">
            <a:solidFill>
              <a:schemeClr val="bg1"/>
            </a:solidFill>
            <a:miter lim="800000"/>
            <a:headEnd/>
            <a:tailEnd/>
          </a:ln>
        </p:spPr>
        <p:txBody>
          <a:bodyPr wrap="none" anchor="ctr"/>
          <a:lstStyle/>
          <a:p>
            <a:pPr algn="ctr" rtl="1" eaLnBrk="0" hangingPunct="0"/>
            <a:r>
              <a:rPr lang="ar-EG" altLang="zh-CN" sz="4800" b="1" dirty="0" smtClean="0">
                <a:solidFill>
                  <a:srgbClr val="002060"/>
                </a:solidFill>
                <a:ea typeface="Microsoft YaHei" pitchFamily="34" charset="-122"/>
              </a:rPr>
              <a:t>الوحدة </a:t>
            </a:r>
            <a:r>
              <a:rPr lang="ar-EG" altLang="zh-CN" sz="4800" b="1" dirty="0">
                <a:solidFill>
                  <a:srgbClr val="002060"/>
                </a:solidFill>
                <a:ea typeface="Microsoft YaHei" pitchFamily="34" charset="-122"/>
              </a:rPr>
              <a:t>الثالثة</a:t>
            </a:r>
          </a:p>
          <a:p>
            <a:pPr algn="ctr" rtl="1" eaLnBrk="0" hangingPunct="0"/>
            <a:r>
              <a:rPr lang="ar-EG" altLang="zh-CN" sz="4800" b="1" dirty="0">
                <a:solidFill>
                  <a:srgbClr val="002060"/>
                </a:solidFill>
                <a:ea typeface="Microsoft YaHei" pitchFamily="34" charset="-122"/>
              </a:rPr>
              <a:t>الخلافات الزوجية</a:t>
            </a:r>
          </a:p>
          <a:p>
            <a:pPr algn="ctr" rtl="1" eaLnBrk="0" hangingPunct="0"/>
            <a:r>
              <a:rPr lang="ar-EG" altLang="zh-CN" sz="4800" b="1" dirty="0">
                <a:solidFill>
                  <a:srgbClr val="002060"/>
                </a:solidFill>
                <a:ea typeface="Microsoft YaHei" pitchFamily="34" charset="-122"/>
              </a:rPr>
              <a:t>(أسبابها-علاجها)</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6448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والآن كيف تبدأ وتتطور المشكلة وتنمو؟</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خلاف </a:t>
            </a:r>
            <a:r>
              <a:rPr lang="ar-EG" altLang="zh-CN" sz="2400" b="1" dirty="0">
                <a:solidFill>
                  <a:srgbClr val="002060"/>
                </a:solidFill>
                <a:ea typeface="幼圆" pitchFamily="1" charset="-122"/>
              </a:rPr>
              <a:t>طارئ </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خلاف </a:t>
            </a:r>
            <a:r>
              <a:rPr lang="ar-EG" altLang="zh-CN" sz="2400" b="1" dirty="0">
                <a:solidFill>
                  <a:srgbClr val="002060"/>
                </a:solidFill>
                <a:ea typeface="幼圆" pitchFamily="1" charset="-122"/>
              </a:rPr>
              <a:t>متكرر</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اتخاذ </a:t>
            </a:r>
            <a:r>
              <a:rPr lang="ar-EG" altLang="zh-CN" sz="2400" b="1" dirty="0">
                <a:solidFill>
                  <a:srgbClr val="002060"/>
                </a:solidFill>
                <a:ea typeface="幼圆" pitchFamily="1" charset="-122"/>
              </a:rPr>
              <a:t>موقف ضمني صامت </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الاستفزاز </a:t>
            </a:r>
            <a:r>
              <a:rPr lang="ar-EG" altLang="zh-CN" sz="2400" b="1" dirty="0">
                <a:solidFill>
                  <a:srgbClr val="002060"/>
                </a:solidFill>
                <a:ea typeface="幼圆" pitchFamily="1" charset="-122"/>
              </a:rPr>
              <a:t>والاستثارة </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322955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والآن كيف تبدأ وتتطور المشكلة وتنمو؟</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الاصطدام </a:t>
            </a:r>
            <a:r>
              <a:rPr lang="ar-EG" altLang="zh-CN" sz="2400" b="1" dirty="0">
                <a:solidFill>
                  <a:srgbClr val="002060"/>
                </a:solidFill>
                <a:ea typeface="幼圆" pitchFamily="1" charset="-122"/>
              </a:rPr>
              <a:t>والمواجهة الحادة والمعلنة </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خروج </a:t>
            </a:r>
            <a:r>
              <a:rPr lang="ar-EG" altLang="zh-CN" sz="2400" b="1" dirty="0">
                <a:solidFill>
                  <a:srgbClr val="002060"/>
                </a:solidFill>
                <a:ea typeface="幼圆" pitchFamily="1" charset="-122"/>
              </a:rPr>
              <a:t>النزاع خارج الزوجين </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تدخل </a:t>
            </a:r>
            <a:r>
              <a:rPr lang="ar-EG" altLang="zh-CN" sz="2400" b="1" dirty="0">
                <a:solidFill>
                  <a:srgbClr val="002060"/>
                </a:solidFill>
                <a:ea typeface="幼圆" pitchFamily="1" charset="-122"/>
              </a:rPr>
              <a:t>الآخرين بالنزاع </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تسليط </a:t>
            </a:r>
            <a:r>
              <a:rPr lang="ar-EG" altLang="zh-CN" sz="2400" b="1" dirty="0">
                <a:solidFill>
                  <a:srgbClr val="002060"/>
                </a:solidFill>
                <a:ea typeface="幼圆" pitchFamily="1" charset="-122"/>
              </a:rPr>
              <a:t>الضوء على العيوب وفضحها </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2358147"/>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tx2">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tx2">
              <a:lumMod val="60000"/>
              <a:lumOff val="40000"/>
              <a:alpha val="80000"/>
            </a:schemeClr>
          </a:solidFill>
          <a:ln w="12700">
            <a:solidFill>
              <a:schemeClr val="bg1"/>
            </a:solidFill>
            <a:miter lim="800000"/>
            <a:headEnd/>
            <a:tailEnd/>
          </a:ln>
        </p:spPr>
        <p:txBody>
          <a:bodyPr wrap="none" anchor="ctr"/>
          <a:lstStyle/>
          <a:p>
            <a:pPr algn="ctr" rtl="1" eaLnBrk="0" hangingPunct="0"/>
            <a:r>
              <a:rPr lang="ar-EG" altLang="zh-CN" sz="4800" b="1" dirty="0">
                <a:solidFill>
                  <a:srgbClr val="002060"/>
                </a:solidFill>
                <a:ea typeface="Microsoft YaHei" pitchFamily="34" charset="-122"/>
              </a:rPr>
              <a:t>الوحدة الأولى</a:t>
            </a:r>
          </a:p>
          <a:p>
            <a:pPr algn="ctr" rtl="1" eaLnBrk="0" hangingPunct="0"/>
            <a:r>
              <a:rPr lang="ar-EG" altLang="zh-CN" sz="4800" b="1" dirty="0">
                <a:solidFill>
                  <a:srgbClr val="002060"/>
                </a:solidFill>
                <a:ea typeface="Microsoft YaHei" pitchFamily="34" charset="-122"/>
              </a:rPr>
              <a:t>الحب</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1881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والآن كيف تبدأ وتتطور المشكلة وتنمو؟</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2456892"/>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النفور </a:t>
            </a:r>
            <a:r>
              <a:rPr lang="ar-EG" altLang="zh-CN" sz="2400" b="1" dirty="0">
                <a:solidFill>
                  <a:srgbClr val="002060"/>
                </a:solidFill>
                <a:ea typeface="幼圆" pitchFamily="1" charset="-122"/>
              </a:rPr>
              <a:t>والضجر </a:t>
            </a:r>
            <a:endParaRPr lang="ar-EG" altLang="zh-CN"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الطلاق</a:t>
            </a:r>
            <a:endParaRPr lang="zh-CN" altLang="en-US" sz="32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252833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602937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3"/>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أسباب المشاكل الزوجية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سوء </a:t>
            </a:r>
            <a:r>
              <a:rPr lang="ar-EG" altLang="zh-CN" sz="2400" b="1" dirty="0">
                <a:solidFill>
                  <a:srgbClr val="002060"/>
                </a:solidFill>
                <a:ea typeface="幼圆" pitchFamily="1" charset="-122"/>
              </a:rPr>
              <a:t>اختيار كل من الزوجين للآخر</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معرفة الهدف من الزواج</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معرفة طبيعة الآخر</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عدم </a:t>
            </a:r>
            <a:r>
              <a:rPr lang="ar-EG" altLang="zh-CN" sz="2400" b="1" dirty="0">
                <a:solidFill>
                  <a:srgbClr val="002060"/>
                </a:solidFill>
                <a:ea typeface="幼圆" pitchFamily="1" charset="-122"/>
              </a:rPr>
              <a:t>التفاهم ومعرفة أولويات الآخر واهتماماته</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668133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أسباب المشاكل الزوجية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اختلاف </a:t>
            </a:r>
            <a:r>
              <a:rPr lang="ar-EG" altLang="zh-CN" sz="2400" b="1" dirty="0">
                <a:solidFill>
                  <a:srgbClr val="002060"/>
                </a:solidFill>
                <a:ea typeface="幼圆" pitchFamily="1" charset="-122"/>
              </a:rPr>
              <a:t>في الموروثات الثقافية أو الاجتماعية لكل منهما</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الجهل </a:t>
            </a:r>
            <a:r>
              <a:rPr lang="ar-EG" altLang="zh-CN" sz="2400" b="1" dirty="0">
                <a:solidFill>
                  <a:srgbClr val="002060"/>
                </a:solidFill>
                <a:ea typeface="幼圆" pitchFamily="1" charset="-122"/>
              </a:rPr>
              <a:t>في معرفة المسؤوليات والواجبات والحقوق لكل منهما</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ضعف </a:t>
            </a:r>
            <a:r>
              <a:rPr lang="ar-EG" altLang="zh-CN" sz="2400" b="1" dirty="0">
                <a:solidFill>
                  <a:srgbClr val="002060"/>
                </a:solidFill>
                <a:ea typeface="幼圆" pitchFamily="1" charset="-122"/>
              </a:rPr>
              <a:t>الجانب الخلقي لأحدهما أو كلاهما</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غياب </a:t>
            </a:r>
            <a:r>
              <a:rPr lang="ar-EG" altLang="zh-CN" sz="2400" b="1" dirty="0">
                <a:solidFill>
                  <a:srgbClr val="002060"/>
                </a:solidFill>
                <a:ea typeface="幼圆" pitchFamily="1" charset="-122"/>
              </a:rPr>
              <a:t>أو عدم وجود المرجع</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57765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أسباب المشاكل الزوجية في بلادنا </a:t>
            </a:r>
            <a:r>
              <a:rPr lang="ar-EG" sz="3200" b="1" dirty="0" smtClean="0">
                <a:solidFill>
                  <a:srgbClr val="002060"/>
                </a:solidFill>
                <a:latin typeface="Arial" pitchFamily="34" charset="0"/>
              </a:rPr>
              <a:t>العربية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تدخل </a:t>
            </a:r>
            <a:r>
              <a:rPr lang="ar-EG" altLang="zh-CN" sz="2400" b="1" dirty="0">
                <a:solidFill>
                  <a:srgbClr val="002060"/>
                </a:solidFill>
                <a:ea typeface="幼圆" pitchFamily="1" charset="-122"/>
              </a:rPr>
              <a:t>الأهل في الحياة الزوجية </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سوء </a:t>
            </a:r>
            <a:r>
              <a:rPr lang="ar-EG" altLang="zh-CN" sz="2400" b="1" dirty="0">
                <a:solidFill>
                  <a:srgbClr val="002060"/>
                </a:solidFill>
                <a:ea typeface="幼圆" pitchFamily="1" charset="-122"/>
              </a:rPr>
              <a:t>التفاهم بين </a:t>
            </a:r>
            <a:r>
              <a:rPr lang="ar-EG" altLang="zh-CN" sz="2400" b="1" dirty="0" smtClean="0">
                <a:solidFill>
                  <a:srgbClr val="002060"/>
                </a:solidFill>
                <a:ea typeface="幼圆" pitchFamily="1" charset="-122"/>
              </a:rPr>
              <a:t>الزوجين</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وجود </a:t>
            </a:r>
            <a:r>
              <a:rPr lang="ar-EG" altLang="zh-CN" sz="2400" b="1" dirty="0">
                <a:solidFill>
                  <a:srgbClr val="002060"/>
                </a:solidFill>
                <a:ea typeface="幼圆" pitchFamily="1" charset="-122"/>
              </a:rPr>
              <a:t>نساء أخريات في حياة </a:t>
            </a:r>
            <a:r>
              <a:rPr lang="ar-EG" altLang="zh-CN" sz="2400" b="1" dirty="0" smtClean="0">
                <a:solidFill>
                  <a:srgbClr val="002060"/>
                </a:solidFill>
                <a:ea typeface="幼圆" pitchFamily="1" charset="-122"/>
              </a:rPr>
              <a:t>الزوج</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وجود </a:t>
            </a:r>
            <a:r>
              <a:rPr lang="ar-EG" altLang="zh-CN" sz="2400" b="1" dirty="0">
                <a:solidFill>
                  <a:srgbClr val="002060"/>
                </a:solidFill>
                <a:ea typeface="幼圆" pitchFamily="1" charset="-122"/>
              </a:rPr>
              <a:t>مشكلة جنسية عند الزوجين أو أحدهما.</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535193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15978" y="296652"/>
            <a:ext cx="5596482"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أسباب المشاكل الزوجية في بلادنا </a:t>
            </a:r>
            <a:r>
              <a:rPr lang="ar-EG" sz="3200" b="1" dirty="0" smtClean="0">
                <a:solidFill>
                  <a:srgbClr val="002060"/>
                </a:solidFill>
                <a:latin typeface="Arial" pitchFamily="34" charset="0"/>
              </a:rPr>
              <a:t>العربية</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تسلط </a:t>
            </a:r>
            <a:r>
              <a:rPr lang="ar-EG" altLang="zh-CN" sz="2400" b="1" dirty="0">
                <a:solidFill>
                  <a:srgbClr val="002060"/>
                </a:solidFill>
                <a:ea typeface="幼圆" pitchFamily="1" charset="-122"/>
              </a:rPr>
              <a:t>الزوج أو </a:t>
            </a:r>
            <a:r>
              <a:rPr lang="ar-EG" altLang="zh-CN" sz="2400" b="1" dirty="0" smtClean="0">
                <a:solidFill>
                  <a:srgbClr val="002060"/>
                </a:solidFill>
                <a:ea typeface="幼圆" pitchFamily="1" charset="-122"/>
              </a:rPr>
              <a:t>الزوجة</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العنف </a:t>
            </a:r>
            <a:r>
              <a:rPr lang="ar-EG" altLang="zh-CN" sz="2400" b="1" dirty="0">
                <a:solidFill>
                  <a:srgbClr val="002060"/>
                </a:solidFill>
                <a:ea typeface="幼圆" pitchFamily="1" charset="-122"/>
              </a:rPr>
              <a:t>من أحد الزوجين.</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تعدد </a:t>
            </a:r>
            <a:r>
              <a:rPr lang="ar-EG" altLang="zh-CN" sz="2400" b="1" dirty="0">
                <a:solidFill>
                  <a:srgbClr val="002060"/>
                </a:solidFill>
                <a:ea typeface="幼圆" pitchFamily="1" charset="-122"/>
              </a:rPr>
              <a:t>الزوجات </a:t>
            </a:r>
            <a:r>
              <a:rPr lang="ar-EG" altLang="zh-CN" sz="2400" b="1" dirty="0" smtClean="0">
                <a:solidFill>
                  <a:srgbClr val="002060"/>
                </a:solidFill>
                <a:ea typeface="幼圆" pitchFamily="1" charset="-122"/>
              </a:rPr>
              <a:t>بظلم</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الغيرة </a:t>
            </a:r>
            <a:r>
              <a:rPr lang="ar-EG" altLang="zh-CN" sz="2400" b="1" dirty="0">
                <a:solidFill>
                  <a:srgbClr val="002060"/>
                </a:solidFill>
                <a:ea typeface="幼圆" pitchFamily="1" charset="-122"/>
              </a:rPr>
              <a:t>الزائدة من أحد </a:t>
            </a:r>
            <a:r>
              <a:rPr lang="ar-EG" altLang="zh-CN" sz="2400" b="1" dirty="0" smtClean="0">
                <a:solidFill>
                  <a:srgbClr val="002060"/>
                </a:solidFill>
                <a:ea typeface="幼圆" pitchFamily="1" charset="-122"/>
              </a:rPr>
              <a:t>الزوجين</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595147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2375756" y="296652"/>
            <a:ext cx="6336704"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أصناف الأزواج في تعاملهم للمشكلة الزوجية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صنف </a:t>
            </a:r>
            <a:r>
              <a:rPr lang="ar-EG" altLang="zh-CN" sz="2400" b="1" dirty="0">
                <a:solidFill>
                  <a:srgbClr val="002060"/>
                </a:solidFill>
                <a:ea typeface="幼圆" pitchFamily="1" charset="-122"/>
              </a:rPr>
              <a:t>لا يستطيع تحديد المشكلة </a:t>
            </a:r>
            <a:r>
              <a:rPr lang="ar-EG" altLang="zh-CN" sz="2400" b="1" dirty="0" smtClean="0">
                <a:solidFill>
                  <a:srgbClr val="002060"/>
                </a:solidFill>
                <a:ea typeface="幼圆" pitchFamily="1" charset="-122"/>
              </a:rPr>
              <a:t>الزوجية</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صنف </a:t>
            </a:r>
            <a:r>
              <a:rPr lang="ar-EG" altLang="zh-CN" sz="2400" b="1" dirty="0">
                <a:solidFill>
                  <a:srgbClr val="002060"/>
                </a:solidFill>
                <a:ea typeface="幼圆" pitchFamily="1" charset="-122"/>
              </a:rPr>
              <a:t>يعرف المشكلة ولكن لا يعرف كيف </a:t>
            </a:r>
            <a:r>
              <a:rPr lang="ar-EG" altLang="zh-CN" sz="2400" b="1" dirty="0" smtClean="0">
                <a:solidFill>
                  <a:srgbClr val="002060"/>
                </a:solidFill>
                <a:ea typeface="幼圆" pitchFamily="1" charset="-122"/>
              </a:rPr>
              <a:t>يحلها</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صنف </a:t>
            </a:r>
            <a:r>
              <a:rPr lang="ar-EG" altLang="zh-CN" sz="2400" b="1" dirty="0">
                <a:solidFill>
                  <a:srgbClr val="002060"/>
                </a:solidFill>
                <a:ea typeface="幼圆" pitchFamily="1" charset="-122"/>
              </a:rPr>
              <a:t>يعرف المشكلة ويعرف الحل ولكن لا يملك الآلية والطرق </a:t>
            </a:r>
            <a:r>
              <a:rPr lang="ar-EG" altLang="zh-CN" sz="2400" b="1" dirty="0" smtClean="0">
                <a:solidFill>
                  <a:srgbClr val="002060"/>
                </a:solidFill>
                <a:ea typeface="幼圆" pitchFamily="1" charset="-122"/>
              </a:rPr>
              <a:t>للحل</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a:solidFill>
                  <a:srgbClr val="002060"/>
                </a:solidFill>
                <a:ea typeface="幼圆" pitchFamily="1" charset="-122"/>
              </a:rPr>
              <a:t>	صنف يعرف المشكلة ويعرف الحل ويعرف الآلية ولكن لا يطبق </a:t>
            </a:r>
            <a:r>
              <a:rPr lang="ar-EG" altLang="zh-CN" sz="2400" b="1" dirty="0" smtClean="0">
                <a:solidFill>
                  <a:srgbClr val="002060"/>
                </a:solidFill>
                <a:ea typeface="幼圆" pitchFamily="1" charset="-122"/>
              </a:rPr>
              <a:t>وينفذ</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216344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112060" y="296652"/>
            <a:ext cx="360040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حقائق قبل العلاج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200" b="1" dirty="0" smtClean="0">
                <a:solidFill>
                  <a:srgbClr val="002060"/>
                </a:solidFill>
                <a:ea typeface="幼圆" pitchFamily="1" charset="-122"/>
              </a:rPr>
              <a:t>المشكلة </a:t>
            </a:r>
            <a:r>
              <a:rPr lang="ar-EG" altLang="zh-CN" sz="2200" b="1" dirty="0">
                <a:solidFill>
                  <a:srgbClr val="002060"/>
                </a:solidFill>
                <a:ea typeface="幼圆" pitchFamily="1" charset="-122"/>
              </a:rPr>
              <a:t>الحقيقة ليست في </a:t>
            </a:r>
            <a:r>
              <a:rPr lang="ar-EG" altLang="zh-CN" sz="2200" b="1" dirty="0" smtClean="0">
                <a:solidFill>
                  <a:srgbClr val="002060"/>
                </a:solidFill>
                <a:ea typeface="幼圆" pitchFamily="1" charset="-122"/>
              </a:rPr>
              <a:t>المشكلة </a:t>
            </a:r>
            <a:r>
              <a:rPr lang="ar-EG" altLang="zh-CN" sz="2200" b="1" dirty="0">
                <a:solidFill>
                  <a:srgbClr val="002060"/>
                </a:solidFill>
                <a:ea typeface="幼圆" pitchFamily="1" charset="-122"/>
              </a:rPr>
              <a:t>أنما في الجهل في أدارتها والتعامل </a:t>
            </a:r>
            <a:r>
              <a:rPr lang="ar-EG" altLang="zh-CN" sz="2200" b="1" dirty="0" smtClean="0">
                <a:solidFill>
                  <a:srgbClr val="002060"/>
                </a:solidFill>
                <a:ea typeface="幼圆" pitchFamily="1" charset="-122"/>
              </a:rPr>
              <a:t>معها</a:t>
            </a:r>
            <a:endParaRPr lang="ar-EG" altLang="zh-CN" sz="2200" b="1" dirty="0">
              <a:solidFill>
                <a:srgbClr val="002060"/>
              </a:solidFill>
              <a:ea typeface="幼圆" pitchFamily="1" charset="-122"/>
            </a:endParaRPr>
          </a:p>
        </p:txBody>
      </p:sp>
      <p:sp>
        <p:nvSpPr>
          <p:cNvPr id="7" name="Rectangle 4"/>
          <p:cNvSpPr>
            <a:spLocks noChangeArrowheads="1"/>
          </p:cNvSpPr>
          <p:nvPr/>
        </p:nvSpPr>
        <p:spPr bwMode="auto">
          <a:xfrm>
            <a:off x="467545" y="2765425"/>
            <a:ext cx="691274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	المشاكل الزوجية درجات. وليست درجة واحدة فالرمد ليس مثل العمى</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797300"/>
            <a:ext cx="691274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لكل </a:t>
            </a:r>
            <a:r>
              <a:rPr lang="ar-EG" altLang="zh-CN" sz="2400" b="1" dirty="0">
                <a:solidFill>
                  <a:srgbClr val="002060"/>
                </a:solidFill>
                <a:ea typeface="幼圆" pitchFamily="1" charset="-122"/>
              </a:rPr>
              <a:t>مرحلة في الزواج مشاكلها الخاصة </a:t>
            </a:r>
            <a:r>
              <a:rPr lang="ar-EG" altLang="zh-CN" sz="2400" b="1" dirty="0" smtClean="0">
                <a:solidFill>
                  <a:srgbClr val="002060"/>
                </a:solidFill>
                <a:ea typeface="幼圆" pitchFamily="1" charset="-122"/>
              </a:rPr>
              <a:t>بها</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لا </a:t>
            </a:r>
            <a:r>
              <a:rPr lang="ar-EG" altLang="zh-CN" sz="2400" b="1" dirty="0">
                <a:solidFill>
                  <a:srgbClr val="002060"/>
                </a:solidFill>
                <a:ea typeface="幼圆" pitchFamily="1" charset="-122"/>
              </a:rPr>
              <a:t>تتوقع الحلول الفورية. لأن المشكلة مرتبطة بأحاسيس </a:t>
            </a:r>
            <a:r>
              <a:rPr lang="ar-EG" altLang="zh-CN" sz="2400" b="1" dirty="0" smtClean="0">
                <a:solidFill>
                  <a:srgbClr val="002060"/>
                </a:solidFill>
                <a:ea typeface="幼圆" pitchFamily="1" charset="-122"/>
              </a:rPr>
              <a:t>ومشاعر</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4847505"/>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167844" y="296652"/>
            <a:ext cx="5544617"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خطوات في طريق حل المشكلة الزوجية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407022"/>
            <a:ext cx="6912744" cy="1157882"/>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200" b="1" dirty="0" smtClean="0">
                <a:solidFill>
                  <a:srgbClr val="002060"/>
                </a:solidFill>
                <a:ea typeface="幼圆" pitchFamily="1" charset="-122"/>
              </a:rPr>
              <a:t>راجع </a:t>
            </a:r>
            <a:r>
              <a:rPr lang="ar-EG" altLang="zh-CN" sz="2200" b="1" dirty="0">
                <a:solidFill>
                  <a:srgbClr val="002060"/>
                </a:solidFill>
                <a:ea typeface="幼圆" pitchFamily="1" charset="-122"/>
              </a:rPr>
              <a:t>علاقتك مع الله عز وجل يقول أحد العارفين: أعرف حالي مع ربي من </a:t>
            </a:r>
            <a:r>
              <a:rPr lang="ar-EG" altLang="zh-CN" sz="2200" b="1" dirty="0" smtClean="0">
                <a:solidFill>
                  <a:srgbClr val="002060"/>
                </a:solidFill>
                <a:ea typeface="幼圆" pitchFamily="1" charset="-122"/>
              </a:rPr>
              <a:t/>
            </a:r>
            <a:br>
              <a:rPr lang="ar-EG" altLang="zh-CN" sz="2200" b="1" dirty="0" smtClean="0">
                <a:solidFill>
                  <a:srgbClr val="002060"/>
                </a:solidFill>
                <a:ea typeface="幼圆" pitchFamily="1" charset="-122"/>
              </a:rPr>
            </a:br>
            <a:r>
              <a:rPr lang="ar-EG" altLang="zh-CN" sz="2200" b="1" dirty="0" smtClean="0">
                <a:solidFill>
                  <a:srgbClr val="002060"/>
                </a:solidFill>
                <a:ea typeface="幼圆" pitchFamily="1" charset="-122"/>
              </a:rPr>
              <a:t>خلق </a:t>
            </a:r>
            <a:r>
              <a:rPr lang="ar-EG" altLang="zh-CN" sz="2200" b="1" dirty="0">
                <a:solidFill>
                  <a:srgbClr val="002060"/>
                </a:solidFill>
                <a:ea typeface="幼圆" pitchFamily="1" charset="-122"/>
              </a:rPr>
              <a:t>دابتي وخلق امرأتي. ربما انعكس شؤم ذنب ومعصية على علاقتك مع </a:t>
            </a:r>
            <a:br>
              <a:rPr lang="ar-EG" altLang="zh-CN" sz="2200" b="1" dirty="0">
                <a:solidFill>
                  <a:srgbClr val="002060"/>
                </a:solidFill>
                <a:ea typeface="幼圆" pitchFamily="1" charset="-122"/>
              </a:rPr>
            </a:br>
            <a:r>
              <a:rPr lang="ar-EG" altLang="zh-CN" sz="2200" b="1" dirty="0" smtClean="0">
                <a:solidFill>
                  <a:srgbClr val="002060"/>
                </a:solidFill>
                <a:ea typeface="幼圆" pitchFamily="1" charset="-122"/>
              </a:rPr>
              <a:t>زوجتك </a:t>
            </a:r>
            <a:r>
              <a:rPr lang="ar-EG" altLang="zh-CN" sz="2200" b="1" dirty="0">
                <a:solidFill>
                  <a:srgbClr val="002060"/>
                </a:solidFill>
                <a:ea typeface="幼圆" pitchFamily="1" charset="-122"/>
              </a:rPr>
              <a:t>فأفسدها</a:t>
            </a:r>
          </a:p>
        </p:txBody>
      </p:sp>
      <p:sp>
        <p:nvSpPr>
          <p:cNvPr id="7" name="Rectangle 4"/>
          <p:cNvSpPr>
            <a:spLocks noChangeArrowheads="1"/>
          </p:cNvSpPr>
          <p:nvPr/>
        </p:nvSpPr>
        <p:spPr bwMode="auto">
          <a:xfrm>
            <a:off x="467545" y="2873437"/>
            <a:ext cx="6912744" cy="84359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احذر </a:t>
            </a:r>
            <a:r>
              <a:rPr lang="ar-EG" altLang="zh-CN" sz="2400" b="1" dirty="0">
                <a:solidFill>
                  <a:srgbClr val="002060"/>
                </a:solidFill>
                <a:ea typeface="幼圆" pitchFamily="1" charset="-122"/>
              </a:rPr>
              <a:t>من الظلم وعقوق الوالدين وقطيعة الرحم فإنها ذنوب يعم </a:t>
            </a:r>
            <a:r>
              <a:rPr lang="ar-EG" altLang="zh-CN" sz="2400" b="1" dirty="0" smtClean="0">
                <a:solidFill>
                  <a:srgbClr val="002060"/>
                </a:solidFill>
                <a:ea typeface="幼圆" pitchFamily="1" charset="-122"/>
              </a:rPr>
              <a:t>شؤمها</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على </a:t>
            </a:r>
            <a:r>
              <a:rPr lang="ar-EG" altLang="zh-CN" sz="2400" b="1" dirty="0">
                <a:solidFill>
                  <a:srgbClr val="002060"/>
                </a:solidFill>
                <a:ea typeface="幼圆" pitchFamily="1" charset="-122"/>
              </a:rPr>
              <a:t>حياة الإنسان كله</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4049328"/>
            <a:ext cx="6912744" cy="711820"/>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اسأل </a:t>
            </a:r>
            <a:r>
              <a:rPr lang="ar-EG" altLang="zh-CN" sz="2400" b="1" dirty="0">
                <a:solidFill>
                  <a:srgbClr val="002060"/>
                </a:solidFill>
                <a:ea typeface="幼圆" pitchFamily="1" charset="-122"/>
              </a:rPr>
              <a:t>نفسك ربما تكون أنت السبب الأول الحقيقي في صناعة </a:t>
            </a:r>
            <a:r>
              <a:rPr lang="ar-EG" altLang="zh-CN" sz="2400" b="1" dirty="0" smtClean="0">
                <a:solidFill>
                  <a:srgbClr val="002060"/>
                </a:solidFill>
                <a:ea typeface="幼圆" pitchFamily="1" charset="-122"/>
              </a:rPr>
              <a:t>المشكلة</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وتأسيسها </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5261223"/>
            <a:ext cx="6912744" cy="724061"/>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ليكف </a:t>
            </a:r>
            <a:r>
              <a:rPr lang="ar-EG" altLang="zh-CN" sz="2400" b="1" dirty="0">
                <a:solidFill>
                  <a:srgbClr val="002060"/>
                </a:solidFill>
                <a:ea typeface="幼圆" pitchFamily="1" charset="-122"/>
              </a:rPr>
              <a:t>همك الأهم هو حل المشكلة وليس الانتصار لنفسك وفرض رأيك </a:t>
            </a:r>
            <a:r>
              <a:rPr lang="ar-EG" altLang="zh-CN" sz="2400" b="1" dirty="0" smtClean="0">
                <a:solidFill>
                  <a:srgbClr val="002060"/>
                </a:solidFill>
                <a:ea typeface="幼圆" pitchFamily="1" charset="-122"/>
              </a:rPr>
              <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لكيلا </a:t>
            </a:r>
            <a:r>
              <a:rPr lang="ar-EG" altLang="zh-CN" sz="2400" b="1" dirty="0">
                <a:solidFill>
                  <a:srgbClr val="002060"/>
                </a:solidFill>
                <a:ea typeface="幼圆" pitchFamily="1" charset="-122"/>
              </a:rPr>
              <a:t>تكون الخاسر الأكبر</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146487"/>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660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41473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2097613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71900" y="296652"/>
            <a:ext cx="504056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قواعد للتعامل مع المشكلة الزوجية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المبادرة </a:t>
            </a:r>
            <a:r>
              <a:rPr lang="ar-EG" altLang="zh-CN" sz="2400" b="1" dirty="0">
                <a:solidFill>
                  <a:srgbClr val="002060"/>
                </a:solidFill>
                <a:ea typeface="幼圆" pitchFamily="1" charset="-122"/>
              </a:rPr>
              <a:t>الفورية في حل المشكلة وعدم طوي صفحتها </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693417"/>
            <a:ext cx="6912744" cy="699579"/>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تطويق </a:t>
            </a:r>
            <a:r>
              <a:rPr lang="ar-EG" altLang="zh-CN" sz="2400" b="1" dirty="0">
                <a:solidFill>
                  <a:srgbClr val="002060"/>
                </a:solidFill>
                <a:ea typeface="幼圆" pitchFamily="1" charset="-122"/>
              </a:rPr>
              <a:t>المشكلة ولا تجعلها تتسلل بالخروج خارج أسوار </a:t>
            </a:r>
            <a:r>
              <a:rPr lang="ar-EG" altLang="zh-CN" sz="2400" b="1" dirty="0" smtClean="0">
                <a:solidFill>
                  <a:srgbClr val="002060"/>
                </a:solidFill>
                <a:ea typeface="幼圆" pitchFamily="1" charset="-122"/>
              </a:rPr>
              <a:t>الزوجية</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وخصوصاً للأهل</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626310"/>
            <a:ext cx="6912744" cy="846806"/>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استشر </a:t>
            </a:r>
            <a:r>
              <a:rPr lang="ar-EG" altLang="zh-CN" sz="2400" b="1" dirty="0">
                <a:solidFill>
                  <a:srgbClr val="002060"/>
                </a:solidFill>
                <a:ea typeface="幼圆" pitchFamily="1" charset="-122"/>
              </a:rPr>
              <a:t>من تثق به من الحكماء والعارفين والخبراء في إدارة </a:t>
            </a:r>
            <a:r>
              <a:rPr lang="ar-EG" altLang="zh-CN" sz="2400" b="1" dirty="0" smtClean="0">
                <a:solidFill>
                  <a:srgbClr val="002060"/>
                </a:solidFill>
                <a:ea typeface="幼圆" pitchFamily="1" charset="-122"/>
              </a:rPr>
              <a:t>الخلافات</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الزوجية </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200" b="1" dirty="0" smtClean="0">
                <a:solidFill>
                  <a:srgbClr val="002060"/>
                </a:solidFill>
                <a:ea typeface="幼圆" pitchFamily="1" charset="-122"/>
              </a:rPr>
              <a:t>تفهم </a:t>
            </a:r>
            <a:r>
              <a:rPr lang="ar-EG" altLang="zh-CN" sz="2200" b="1" dirty="0">
                <a:solidFill>
                  <a:srgbClr val="002060"/>
                </a:solidFill>
                <a:ea typeface="幼圆" pitchFamily="1" charset="-122"/>
              </a:rPr>
              <a:t>الأمر بشكل واضح واعرف هل هو سوء فهم أو أنه خلاف أو مشكلة</a:t>
            </a:r>
            <a:endParaRPr lang="zh-CN" altLang="en-US" sz="22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857972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71900" y="296652"/>
            <a:ext cx="504056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قواعد للتعامل مع المشكلة الزوجية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733550"/>
            <a:ext cx="691274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حدد </a:t>
            </a:r>
            <a:r>
              <a:rPr lang="ar-EG" altLang="zh-CN" sz="2400" b="1" dirty="0">
                <a:solidFill>
                  <a:srgbClr val="002060"/>
                </a:solidFill>
                <a:ea typeface="幼圆" pitchFamily="1" charset="-122"/>
              </a:rPr>
              <a:t>المشكلة ولا تتجاوزها إلى خلافات سابقة وهفوات </a:t>
            </a:r>
            <a:r>
              <a:rPr lang="ar-EG" altLang="zh-CN" sz="2400" b="1" dirty="0" smtClean="0">
                <a:solidFill>
                  <a:srgbClr val="002060"/>
                </a:solidFill>
                <a:ea typeface="幼圆" pitchFamily="1" charset="-122"/>
              </a:rPr>
              <a:t>قديمة</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693417"/>
            <a:ext cx="6912744" cy="699579"/>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احذر </a:t>
            </a:r>
            <a:r>
              <a:rPr lang="ar-EG" altLang="zh-CN" sz="2400" b="1" dirty="0">
                <a:solidFill>
                  <a:srgbClr val="002060"/>
                </a:solidFill>
                <a:ea typeface="幼圆" pitchFamily="1" charset="-122"/>
              </a:rPr>
              <a:t>الصمت. بل عليك إن تتحدث مع شريكك عما يجول في ذهنك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من </a:t>
            </a:r>
            <a:r>
              <a:rPr lang="ar-EG" altLang="zh-CN" sz="2400" b="1" dirty="0">
                <a:solidFill>
                  <a:srgbClr val="002060"/>
                </a:solidFill>
                <a:ea typeface="幼圆" pitchFamily="1" charset="-122"/>
              </a:rPr>
              <a:t>فهمك للمشكلة وعن عواقبها وأضرارها</a:t>
            </a:r>
            <a:endParaRPr lang="zh-CN" altLang="en-US" sz="3200" b="1" dirty="0">
              <a:solidFill>
                <a:srgbClr val="002060"/>
              </a:solidFill>
              <a:ea typeface="幼圆" pitchFamily="1" charset="-122"/>
            </a:endParaRPr>
          </a:p>
        </p:txBody>
      </p:sp>
      <p:sp>
        <p:nvSpPr>
          <p:cNvPr id="8" name="Rectangle 5"/>
          <p:cNvSpPr>
            <a:spLocks noChangeArrowheads="1"/>
          </p:cNvSpPr>
          <p:nvPr/>
        </p:nvSpPr>
        <p:spPr bwMode="auto">
          <a:xfrm>
            <a:off x="467545" y="3626310"/>
            <a:ext cx="6912744" cy="846806"/>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إذا </a:t>
            </a:r>
            <a:r>
              <a:rPr lang="ar-EG" altLang="zh-CN" sz="2400" b="1" dirty="0">
                <a:solidFill>
                  <a:srgbClr val="002060"/>
                </a:solidFill>
                <a:ea typeface="幼圆" pitchFamily="1" charset="-122"/>
              </a:rPr>
              <a:t>رأيت الحق عند شريكك فلا تتكبر ولا تتعالى من الاعتراف بالخطأ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والثناء </a:t>
            </a:r>
            <a:r>
              <a:rPr lang="ar-EG" altLang="zh-CN" sz="2400" b="1" dirty="0">
                <a:solidFill>
                  <a:srgbClr val="002060"/>
                </a:solidFill>
                <a:ea typeface="幼圆" pitchFamily="1" charset="-122"/>
              </a:rPr>
              <a:t>على قوله ومعاهدته على البدء من جديد</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200" b="1" dirty="0" smtClean="0">
                <a:solidFill>
                  <a:srgbClr val="002060"/>
                </a:solidFill>
                <a:ea typeface="幼圆" pitchFamily="1" charset="-122"/>
              </a:rPr>
              <a:t>تفهم </a:t>
            </a:r>
            <a:r>
              <a:rPr lang="ar-EG" altLang="zh-CN" sz="2200" b="1" dirty="0">
                <a:solidFill>
                  <a:srgbClr val="002060"/>
                </a:solidFill>
                <a:ea typeface="幼圆" pitchFamily="1" charset="-122"/>
              </a:rPr>
              <a:t>الأمر بشكل واضح واعرف هل هو سوء فهم أو أنه خلاف أو مشكلة</a:t>
            </a:r>
            <a:endParaRPr lang="zh-CN" altLang="en-US" sz="22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859156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تعريف الحب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755576" y="458112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هو فن معاملة الشخص المحبوب برقة وجمال. ويتم إنجاز هذا الفن،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كما </a:t>
            </a:r>
            <a:r>
              <a:rPr lang="ar-EG" sz="2400" b="1" dirty="0">
                <a:solidFill>
                  <a:srgbClr val="002060"/>
                </a:solidFill>
              </a:rPr>
              <a:t>في الفنون كافة، من خلال الأداء الماهر والخبرة الملاحظة والدراسة </a:t>
            </a:r>
            <a:r>
              <a:rPr lang="ar-EG" sz="2400" b="1" dirty="0" smtClean="0">
                <a:solidFill>
                  <a:srgbClr val="002060"/>
                </a:solidFill>
              </a:rPr>
              <a:t>والتدريب </a:t>
            </a:r>
            <a:r>
              <a:rPr lang="ar-EG" sz="2400" b="1" dirty="0">
                <a:solidFill>
                  <a:srgbClr val="002060"/>
                </a:solidFill>
              </a:rPr>
              <a:t>والهدف من فن الحب هو إبداع وإنشاء قواعد للحياة السعيدة مع </a:t>
            </a:r>
            <a:r>
              <a:rPr lang="ar-EG" sz="2400" b="1" dirty="0" smtClean="0">
                <a:solidFill>
                  <a:srgbClr val="002060"/>
                </a:solidFill>
              </a:rPr>
              <a:t> </a:t>
            </a:r>
            <a:br>
              <a:rPr lang="ar-EG" sz="2400" b="1" dirty="0" smtClean="0">
                <a:solidFill>
                  <a:srgbClr val="002060"/>
                </a:solidFill>
              </a:rPr>
            </a:br>
            <a:r>
              <a:rPr lang="ar-EG" sz="2400" b="1" dirty="0" smtClean="0">
                <a:solidFill>
                  <a:srgbClr val="002060"/>
                </a:solidFill>
              </a:rPr>
              <a:t> 			الشخص المحبوب</a:t>
            </a:r>
            <a:endParaRPr lang="ar-EG" sz="24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3" y="1196752"/>
            <a:ext cx="4608514" cy="32208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844962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71900" y="296652"/>
            <a:ext cx="504056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قواعد للتعامل مع المشكلة الزوجية </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592796"/>
            <a:ext cx="691274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ليس </a:t>
            </a:r>
            <a:r>
              <a:rPr lang="ar-EG" altLang="zh-CN" sz="2400" b="1" dirty="0">
                <a:solidFill>
                  <a:srgbClr val="002060"/>
                </a:solidFill>
                <a:ea typeface="幼圆" pitchFamily="1" charset="-122"/>
              </a:rPr>
              <a:t>المهم أن تكسب الجولة ولو بأسلوب يؤدي إلى زيادة </a:t>
            </a:r>
            <a:r>
              <a:rPr lang="ar-EG" altLang="zh-CN" sz="2400" b="1" dirty="0" smtClean="0">
                <a:solidFill>
                  <a:srgbClr val="002060"/>
                </a:solidFill>
                <a:ea typeface="幼圆" pitchFamily="1" charset="-122"/>
              </a:rPr>
              <a:t>الفجوة</a:t>
            </a:r>
            <a:br>
              <a:rPr lang="ar-EG" altLang="zh-CN" sz="2400" b="1" dirty="0" smtClean="0">
                <a:solidFill>
                  <a:srgbClr val="002060"/>
                </a:solidFill>
                <a:ea typeface="幼圆" pitchFamily="1" charset="-122"/>
              </a:rPr>
            </a:br>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بين الزوجين</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564905"/>
            <a:ext cx="6912744" cy="828092"/>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000" b="1" dirty="0" smtClean="0">
                <a:solidFill>
                  <a:srgbClr val="002060"/>
                </a:solidFill>
                <a:ea typeface="幼圆" pitchFamily="1" charset="-122"/>
              </a:rPr>
              <a:t>اختيار </a:t>
            </a:r>
            <a:r>
              <a:rPr lang="ar-EG" altLang="zh-CN" sz="2000" b="1" dirty="0">
                <a:solidFill>
                  <a:srgbClr val="002060"/>
                </a:solidFill>
                <a:ea typeface="幼圆" pitchFamily="1" charset="-122"/>
              </a:rPr>
              <a:t>الوقت المناسب للحديث والحوار والطلب والعرض </a:t>
            </a:r>
            <a:r>
              <a:rPr lang="ar-EG" altLang="zh-CN" sz="2000" b="1" dirty="0" smtClean="0">
                <a:solidFill>
                  <a:srgbClr val="002060"/>
                </a:solidFill>
                <a:ea typeface="幼圆" pitchFamily="1" charset="-122"/>
              </a:rPr>
              <a:t>وتحاشي ساعات </a:t>
            </a:r>
            <a:r>
              <a:rPr lang="ar-EG" altLang="zh-CN" sz="2000" b="1" dirty="0">
                <a:solidFill>
                  <a:srgbClr val="002060"/>
                </a:solidFill>
                <a:ea typeface="幼圆" pitchFamily="1" charset="-122"/>
              </a:rPr>
              <a:t>الغضب </a:t>
            </a:r>
            <a:endParaRPr lang="ar-EG" altLang="zh-CN" sz="2000" b="1" dirty="0" smtClean="0">
              <a:solidFill>
                <a:srgbClr val="002060"/>
              </a:solidFill>
              <a:ea typeface="幼圆" pitchFamily="1" charset="-122"/>
            </a:endParaRPr>
          </a:p>
          <a:p>
            <a:pPr algn="ctr" rtl="1"/>
            <a:r>
              <a:rPr lang="ar-EG" altLang="zh-CN" sz="2000" b="1" dirty="0" smtClean="0">
                <a:solidFill>
                  <a:srgbClr val="002060"/>
                </a:solidFill>
                <a:ea typeface="幼圆" pitchFamily="1" charset="-122"/>
              </a:rPr>
              <a:t>في </a:t>
            </a:r>
            <a:r>
              <a:rPr lang="ar-EG" altLang="zh-CN" sz="2000" b="1" dirty="0">
                <a:solidFill>
                  <a:srgbClr val="002060"/>
                </a:solidFill>
                <a:ea typeface="幼圆" pitchFamily="1" charset="-122"/>
              </a:rPr>
              <a:t>الموعظة والتعليم لأن الغضب يجعل صاحبه لا يفكر </a:t>
            </a:r>
            <a:r>
              <a:rPr lang="ar-EG" altLang="zh-CN" sz="2000" b="1" dirty="0" smtClean="0">
                <a:solidFill>
                  <a:srgbClr val="002060"/>
                </a:solidFill>
                <a:ea typeface="幼圆" pitchFamily="1" charset="-122"/>
              </a:rPr>
              <a:t>بعقله</a:t>
            </a:r>
            <a:endParaRPr lang="zh-CN" altLang="en-US" sz="2000" b="1" dirty="0">
              <a:solidFill>
                <a:srgbClr val="002060"/>
              </a:solidFill>
              <a:ea typeface="幼圆" pitchFamily="1" charset="-122"/>
            </a:endParaRPr>
          </a:p>
        </p:txBody>
      </p:sp>
      <p:sp>
        <p:nvSpPr>
          <p:cNvPr id="8" name="Rectangle 5"/>
          <p:cNvSpPr>
            <a:spLocks noChangeArrowheads="1"/>
          </p:cNvSpPr>
          <p:nvPr/>
        </p:nvSpPr>
        <p:spPr bwMode="auto">
          <a:xfrm>
            <a:off x="467545" y="3626310"/>
            <a:ext cx="6912744" cy="846806"/>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تجنب </a:t>
            </a:r>
            <a:r>
              <a:rPr lang="ar-EG" altLang="zh-CN" sz="2400" b="1" dirty="0">
                <a:solidFill>
                  <a:srgbClr val="002060"/>
                </a:solidFill>
                <a:ea typeface="幼圆" pitchFamily="1" charset="-122"/>
              </a:rPr>
              <a:t>حل المشكلات جميعاً دفعة واحدة بل افرد كل مشكلة على </a:t>
            </a:r>
            <a:r>
              <a:rPr lang="ar-EG" altLang="zh-CN" sz="2400" b="1" dirty="0" smtClean="0">
                <a:solidFill>
                  <a:srgbClr val="002060"/>
                </a:solidFill>
                <a:ea typeface="幼圆" pitchFamily="1" charset="-122"/>
              </a:rPr>
              <a:t>حده</a:t>
            </a:r>
          </a:p>
          <a:p>
            <a:pPr algn="ctr" rtl="1"/>
            <a:r>
              <a:rPr lang="ar-EG" altLang="zh-CN" sz="2400" b="1" dirty="0" smtClean="0">
                <a:solidFill>
                  <a:srgbClr val="002060"/>
                </a:solidFill>
                <a:ea typeface="幼圆" pitchFamily="1" charset="-122"/>
              </a:rPr>
              <a:t>وحلها </a:t>
            </a:r>
            <a:r>
              <a:rPr lang="ar-EG" altLang="zh-CN" sz="2400" b="1" dirty="0">
                <a:solidFill>
                  <a:srgbClr val="002060"/>
                </a:solidFill>
                <a:ea typeface="幼圆" pitchFamily="1" charset="-122"/>
              </a:rPr>
              <a:t>إلا المشاكل المرتبطة ببعضها البعض</a:t>
            </a:r>
            <a:endParaRPr lang="zh-CN" altLang="en-US" sz="3200" b="1" dirty="0">
              <a:solidFill>
                <a:srgbClr val="002060"/>
              </a:solidFill>
              <a:ea typeface="幼圆" pitchFamily="1" charset="-122"/>
            </a:endParaRPr>
          </a:p>
        </p:txBody>
      </p:sp>
      <p:sp>
        <p:nvSpPr>
          <p:cNvPr id="9" name="Rectangle 6"/>
          <p:cNvSpPr>
            <a:spLocks noChangeArrowheads="1"/>
          </p:cNvSpPr>
          <p:nvPr/>
        </p:nvSpPr>
        <p:spPr bwMode="auto">
          <a:xfrm>
            <a:off x="467545" y="4829175"/>
            <a:ext cx="6912744" cy="504825"/>
          </a:xfrm>
          <a:prstGeom prst="rect">
            <a:avLst/>
          </a:prstGeom>
          <a:solidFill>
            <a:srgbClr val="00B0F0"/>
          </a:solidFill>
          <a:ln>
            <a:noFill/>
          </a:ln>
          <a:effectLst/>
          <a:extLst/>
        </p:spPr>
        <p:txBody>
          <a:bodyPr wrap="none" anchor="ctr"/>
          <a:lstStyle/>
          <a:p>
            <a:pPr algn="ctr" rtl="1"/>
            <a:r>
              <a:rPr lang="ar-EG" altLang="zh-CN" sz="2200" b="1" dirty="0" smtClean="0">
                <a:solidFill>
                  <a:srgbClr val="002060"/>
                </a:solidFill>
                <a:ea typeface="幼圆" pitchFamily="1" charset="-122"/>
              </a:rPr>
              <a:t>أنتقد </a:t>
            </a:r>
            <a:r>
              <a:rPr lang="ar-EG" altLang="zh-CN" sz="2200" b="1" dirty="0">
                <a:solidFill>
                  <a:srgbClr val="002060"/>
                </a:solidFill>
                <a:ea typeface="幼圆" pitchFamily="1" charset="-122"/>
              </a:rPr>
              <a:t>الفعل وليس </a:t>
            </a:r>
            <a:r>
              <a:rPr lang="ar-EG" altLang="zh-CN" sz="2200" b="1" dirty="0" smtClean="0">
                <a:solidFill>
                  <a:srgbClr val="002060"/>
                </a:solidFill>
                <a:ea typeface="幼圆" pitchFamily="1" charset="-122"/>
              </a:rPr>
              <a:t>الفاعل</a:t>
            </a:r>
            <a:endParaRPr lang="zh-CN" altLang="en-US" sz="22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3821113"/>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902200"/>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5334199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4400" b="1" dirty="0" smtClean="0">
              <a:solidFill>
                <a:srgbClr val="F2FDF7"/>
              </a:solidFill>
            </a:endParaRPr>
          </a:p>
          <a:p>
            <a:pPr algn="ctr" rtl="1"/>
            <a:r>
              <a:rPr lang="ar-EG" sz="3200" b="1" dirty="0">
                <a:solidFill>
                  <a:srgbClr val="F2FDF7"/>
                </a:solidFill>
              </a:rPr>
              <a:t>كيف تعالج المشاكل الزوجية؟</a:t>
            </a:r>
            <a:endParaRPr lang="ar-EG" sz="3200" b="1" dirty="0" smtClean="0">
              <a:solidFill>
                <a:srgbClr val="F2FDF7"/>
              </a:solidFill>
            </a:endParaRPr>
          </a:p>
        </p:txBody>
      </p:sp>
    </p:spTree>
    <p:extLst>
      <p:ext uri="{BB962C8B-B14F-4D97-AF65-F5344CB8AC3E}">
        <p14:creationId xmlns:p14="http://schemas.microsoft.com/office/powerpoint/2010/main" xmlns="" val="13334895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smtClean="0">
                <a:solidFill>
                  <a:srgbClr val="002060"/>
                </a:solidFill>
                <a:latin typeface="Arial" pitchFamily="34" charset="0"/>
              </a:rPr>
              <a:t>اختيار </a:t>
            </a:r>
            <a:r>
              <a:rPr lang="ar-EG" sz="3200" b="1" dirty="0">
                <a:solidFill>
                  <a:srgbClr val="002060"/>
                </a:solidFill>
                <a:latin typeface="Arial" pitchFamily="34" charset="0"/>
              </a:rPr>
              <a:t>الوقت المناسب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2384884"/>
            <a:ext cx="7992888" cy="84609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بداية يجب ألا يؤخر أحد الزوجين القيام بالعلاج وحل المشكلة لأن تأخيرها يرسخها ويجعل المشكلة تولد مشاكل أخرى</a:t>
            </a:r>
          </a:p>
        </p:txBody>
      </p:sp>
      <p:sp>
        <p:nvSpPr>
          <p:cNvPr id="2" name="Rectangle 1"/>
          <p:cNvSpPr/>
          <p:nvPr/>
        </p:nvSpPr>
        <p:spPr>
          <a:xfrm>
            <a:off x="1295636" y="3789040"/>
            <a:ext cx="7375210" cy="2677656"/>
          </a:xfrm>
          <a:prstGeom prst="rect">
            <a:avLst/>
          </a:prstGeom>
        </p:spPr>
        <p:txBody>
          <a:bodyPr wrap="square">
            <a:spAutoFit/>
          </a:bodyPr>
          <a:lstStyle/>
          <a:p>
            <a:pPr marL="342900" indent="-342900" algn="r" rtl="1">
              <a:buFont typeface="Wingdings" pitchFamily="2" charset="2"/>
              <a:buChar char="ü"/>
            </a:pPr>
            <a:r>
              <a:rPr lang="ar-EG" sz="2800" b="1" dirty="0" smtClean="0">
                <a:solidFill>
                  <a:srgbClr val="002060"/>
                </a:solidFill>
              </a:rPr>
              <a:t>إذا </a:t>
            </a:r>
            <a:r>
              <a:rPr lang="ar-EG" sz="2800" b="1" dirty="0">
                <a:solidFill>
                  <a:srgbClr val="002060"/>
                </a:solidFill>
              </a:rPr>
              <a:t>حاورت وطلبت فتعلم فن الحوا ر الناجح </a:t>
            </a:r>
          </a:p>
          <a:p>
            <a:pPr marL="342900" indent="-342900" algn="r" rtl="1">
              <a:buFont typeface="Wingdings" pitchFamily="2" charset="2"/>
              <a:buChar char="ü"/>
            </a:pPr>
            <a:r>
              <a:rPr lang="ar-EG" sz="2800" b="1" dirty="0" smtClean="0">
                <a:solidFill>
                  <a:srgbClr val="002060"/>
                </a:solidFill>
              </a:rPr>
              <a:t>اتجه </a:t>
            </a:r>
            <a:r>
              <a:rPr lang="ar-EG" sz="2800" b="1" dirty="0">
                <a:solidFill>
                  <a:srgbClr val="002060"/>
                </a:solidFill>
              </a:rPr>
              <a:t>بكليتك إلى من تحاوره </a:t>
            </a:r>
          </a:p>
          <a:p>
            <a:pPr marL="342900" indent="-342900" algn="r" rtl="1">
              <a:buFont typeface="Wingdings" pitchFamily="2" charset="2"/>
              <a:buChar char="ü"/>
            </a:pPr>
            <a:r>
              <a:rPr lang="ar-EG" sz="2800" b="1" dirty="0" smtClean="0">
                <a:solidFill>
                  <a:srgbClr val="002060"/>
                </a:solidFill>
              </a:rPr>
              <a:t>ابدأ </a:t>
            </a:r>
            <a:r>
              <a:rPr lang="ar-EG" sz="2800" b="1" dirty="0">
                <a:solidFill>
                  <a:srgbClr val="002060"/>
                </a:solidFill>
              </a:rPr>
              <a:t>بذكر الايجابيات </a:t>
            </a:r>
          </a:p>
          <a:p>
            <a:pPr marL="342900" indent="-342900" algn="r" rtl="1">
              <a:buFont typeface="Wingdings" pitchFamily="2" charset="2"/>
              <a:buChar char="ü"/>
            </a:pPr>
            <a:r>
              <a:rPr lang="ar-EG" sz="2800" b="1" dirty="0" smtClean="0">
                <a:solidFill>
                  <a:srgbClr val="002060"/>
                </a:solidFill>
              </a:rPr>
              <a:t>اذكر </a:t>
            </a:r>
            <a:r>
              <a:rPr lang="ar-EG" sz="2800" b="1" dirty="0">
                <a:solidFill>
                  <a:srgbClr val="002060"/>
                </a:solidFill>
              </a:rPr>
              <a:t>الأشياء التي تتفقون عليها </a:t>
            </a:r>
          </a:p>
          <a:p>
            <a:pPr marL="342900" indent="-342900" algn="r" rtl="1">
              <a:buFont typeface="Wingdings" pitchFamily="2" charset="2"/>
              <a:buChar char="ü"/>
            </a:pPr>
            <a:r>
              <a:rPr lang="ar-EG" sz="2800" b="1" dirty="0" smtClean="0">
                <a:solidFill>
                  <a:srgbClr val="002060"/>
                </a:solidFill>
              </a:rPr>
              <a:t>ليكن </a:t>
            </a:r>
            <a:r>
              <a:rPr lang="ar-EG" sz="2800" b="1" dirty="0">
                <a:solidFill>
                  <a:srgbClr val="002060"/>
                </a:solidFill>
              </a:rPr>
              <a:t>حديثك واضحاً </a:t>
            </a:r>
          </a:p>
          <a:p>
            <a:pPr marL="342900" indent="-342900" algn="r" rtl="1">
              <a:buFont typeface="Wingdings" pitchFamily="2" charset="2"/>
              <a:buChar char="ü"/>
            </a:pPr>
            <a:r>
              <a:rPr lang="ar-EG" sz="2800" b="1" dirty="0" smtClean="0">
                <a:solidFill>
                  <a:srgbClr val="002060"/>
                </a:solidFill>
              </a:rPr>
              <a:t> ابتعد </a:t>
            </a:r>
            <a:r>
              <a:rPr lang="ar-EG" sz="2800" b="1" dirty="0">
                <a:solidFill>
                  <a:srgbClr val="002060"/>
                </a:solidFill>
              </a:rPr>
              <a:t>عن السخرية والتهكم </a:t>
            </a:r>
          </a:p>
        </p:txBody>
      </p:sp>
    </p:spTree>
    <p:extLst>
      <p:ext uri="{BB962C8B-B14F-4D97-AF65-F5344CB8AC3E}">
        <p14:creationId xmlns:p14="http://schemas.microsoft.com/office/powerpoint/2010/main" xmlns="" val="159808807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bwMode="auto">
          <a:xfrm>
            <a:off x="575556" y="980728"/>
            <a:ext cx="7992888" cy="846094"/>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إذا </a:t>
            </a:r>
            <a:r>
              <a:rPr lang="ar-EG" sz="2400" b="1" dirty="0">
                <a:solidFill>
                  <a:srgbClr val="002060"/>
                </a:solidFill>
              </a:rPr>
              <a:t>حدثت مشكلة وأردت علاجها فاجلس مع نفسك واكتب هذه المشكلة على ورقة ثم أكتب تحتها العواقب والآثار السلبية التي ستسببها </a:t>
            </a:r>
            <a:r>
              <a:rPr lang="ar-EG" sz="2400" b="1" dirty="0" smtClean="0">
                <a:solidFill>
                  <a:srgbClr val="002060"/>
                </a:solidFill>
              </a:rPr>
              <a:t>المشكلة</a:t>
            </a:r>
            <a:endParaRPr lang="ar-EG" sz="2400" b="1" dirty="0">
              <a:solidFill>
                <a:srgbClr val="002060"/>
              </a:solidFill>
            </a:endParaRPr>
          </a:p>
        </p:txBody>
      </p:sp>
      <p:sp>
        <p:nvSpPr>
          <p:cNvPr id="5" name="Flowchart: Alternate Process 4"/>
          <p:cNvSpPr/>
          <p:nvPr/>
        </p:nvSpPr>
        <p:spPr bwMode="auto">
          <a:xfrm>
            <a:off x="575556" y="2780928"/>
            <a:ext cx="7992888" cy="135015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احذر </a:t>
            </a:r>
            <a:r>
              <a:rPr lang="ar-EG" sz="2400" b="1" dirty="0">
                <a:solidFill>
                  <a:srgbClr val="002060"/>
                </a:solidFill>
              </a:rPr>
              <a:t>من الإحباط. ولا تجعله يسيطر عليك بل كن متفائلا واعلم أنك إذا لم ترى النتائج الآن فهذا يعني فشل بل جرب أكثر وأقوى وستنجح واجعل من فشلك مرة وقوداً ودافعاً للإصرار على النجاح وليس الهروب والتخاذل</a:t>
            </a:r>
          </a:p>
        </p:txBody>
      </p:sp>
      <p:sp>
        <p:nvSpPr>
          <p:cNvPr id="6" name="Flowchart: Alternate Process 5"/>
          <p:cNvSpPr/>
          <p:nvPr/>
        </p:nvSpPr>
        <p:spPr bwMode="auto">
          <a:xfrm>
            <a:off x="575556" y="4869160"/>
            <a:ext cx="7992888" cy="1350150"/>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ما </a:t>
            </a:r>
            <a:r>
              <a:rPr lang="ar-EG" sz="2400" b="1" dirty="0">
                <a:solidFill>
                  <a:srgbClr val="002060"/>
                </a:solidFill>
              </a:rPr>
              <a:t>هي وظيفة الزوج وما هي وظيفة الزوجة في الحياة الزوجية؟ هذا سؤال يحل كثيراً من المشاكل ويجعل كل من الزوجين يقف عند حدوده اسأل نفسك أيها الزوج هذا السؤال وأكتب السؤال والجواب على ورقة</a:t>
            </a:r>
          </a:p>
        </p:txBody>
      </p:sp>
    </p:spTree>
    <p:extLst>
      <p:ext uri="{BB962C8B-B14F-4D97-AF65-F5344CB8AC3E}">
        <p14:creationId xmlns:p14="http://schemas.microsoft.com/office/powerpoint/2010/main" xmlns="" val="34411519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tx2">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tx2">
              <a:lumMod val="60000"/>
              <a:lumOff val="40000"/>
              <a:alpha val="80000"/>
            </a:schemeClr>
          </a:solidFill>
          <a:ln w="12700">
            <a:solidFill>
              <a:schemeClr val="bg1"/>
            </a:solidFill>
            <a:miter lim="800000"/>
            <a:headEnd/>
            <a:tailEnd/>
          </a:ln>
        </p:spPr>
        <p:txBody>
          <a:bodyPr wrap="none" anchor="ctr"/>
          <a:lstStyle/>
          <a:p>
            <a:pPr algn="ctr" rtl="1" eaLnBrk="0" hangingPunct="0"/>
            <a:r>
              <a:rPr lang="ar-EG" altLang="zh-CN" sz="4800" b="1" dirty="0">
                <a:solidFill>
                  <a:srgbClr val="002060"/>
                </a:solidFill>
                <a:ea typeface="Microsoft YaHei" pitchFamily="34" charset="-122"/>
              </a:rPr>
              <a:t>الوحدة الرابعة</a:t>
            </a:r>
          </a:p>
          <a:p>
            <a:pPr algn="ctr" rtl="1" eaLnBrk="0" hangingPunct="0"/>
            <a:r>
              <a:rPr lang="ar-EG" altLang="zh-CN" sz="4800" b="1" dirty="0">
                <a:solidFill>
                  <a:srgbClr val="002060"/>
                </a:solidFill>
                <a:ea typeface="Microsoft YaHei" pitchFamily="34" charset="-122"/>
              </a:rPr>
              <a:t>الحوار والتواصل بين الزوجين</a:t>
            </a: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9619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4400" b="1" dirty="0" smtClean="0">
              <a:solidFill>
                <a:srgbClr val="F2FDF7"/>
              </a:solidFill>
            </a:endParaRPr>
          </a:p>
          <a:p>
            <a:pPr algn="ctr" rtl="1"/>
            <a:r>
              <a:rPr lang="ar-EG" sz="3200" b="1" dirty="0">
                <a:solidFill>
                  <a:srgbClr val="F2FDF7"/>
                </a:solidFill>
              </a:rPr>
              <a:t>أولا: التواصل بين الزوجين</a:t>
            </a:r>
            <a:endParaRPr lang="ar-EG" sz="3200" b="1" dirty="0" smtClean="0">
              <a:solidFill>
                <a:srgbClr val="F2FDF7"/>
              </a:solidFill>
            </a:endParaRPr>
          </a:p>
        </p:txBody>
      </p:sp>
    </p:spTree>
    <p:extLst>
      <p:ext uri="{BB962C8B-B14F-4D97-AF65-F5344CB8AC3E}">
        <p14:creationId xmlns:p14="http://schemas.microsoft.com/office/powerpoint/2010/main" xmlns="" val="2351285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مهارات التواصل الناجح</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1808820"/>
            <a:ext cx="7992888" cy="172819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على </a:t>
            </a:r>
            <a:r>
              <a:rPr lang="ar-EG" sz="2400" b="1" dirty="0">
                <a:solidFill>
                  <a:srgbClr val="002060"/>
                </a:solidFill>
              </a:rPr>
              <a:t>كل من الزوجين أن يفهم احتياجات شريكه ويسعى إلى إشباعها، فهدف التواصل هو تلبية احتياجات الطرفين، وبدون ذلك لا يمكن لعلاقة حقيقية أن تستمر، حتى لو ارتضى أحد طرفي العلاقة أن يكون الطرف الذي يقدم كل شيء، ولا يحصل على </a:t>
            </a:r>
            <a:r>
              <a:rPr lang="ar-EG" sz="2400" b="1" dirty="0" smtClean="0">
                <a:solidFill>
                  <a:srgbClr val="002060"/>
                </a:solidFill>
              </a:rPr>
              <a:t>شيء</a:t>
            </a:r>
            <a:endParaRPr lang="ar-EG" sz="2400" b="1" dirty="0">
              <a:solidFill>
                <a:srgbClr val="002060"/>
              </a:solidFill>
            </a:endParaRPr>
          </a:p>
        </p:txBody>
      </p:sp>
      <p:sp>
        <p:nvSpPr>
          <p:cNvPr id="5" name="Flowchart: Alternate Process 4"/>
          <p:cNvSpPr/>
          <p:nvPr/>
        </p:nvSpPr>
        <p:spPr bwMode="auto">
          <a:xfrm>
            <a:off x="575556" y="3969060"/>
            <a:ext cx="7992888" cy="100811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الحرص </a:t>
            </a:r>
            <a:r>
              <a:rPr lang="ar-EG" sz="2400" b="1" dirty="0">
                <a:solidFill>
                  <a:srgbClr val="002060"/>
                </a:solidFill>
              </a:rPr>
              <a:t>على أن تكون توقعاتنا من شريك الحياة واقعية ومنطقية، وذلك من خلال فهم شخصية الطرف الآخر والاختلاف بين طبيعتي الرجل والمرأة</a:t>
            </a:r>
          </a:p>
        </p:txBody>
      </p:sp>
      <p:sp>
        <p:nvSpPr>
          <p:cNvPr id="6" name="Flowchart: Alternate Process 5"/>
          <p:cNvSpPr/>
          <p:nvPr/>
        </p:nvSpPr>
        <p:spPr bwMode="auto">
          <a:xfrm>
            <a:off x="575556" y="5265204"/>
            <a:ext cx="7992888" cy="100811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التعبير </a:t>
            </a:r>
            <a:r>
              <a:rPr lang="ar-EG" sz="2400" b="1" dirty="0">
                <a:solidFill>
                  <a:srgbClr val="002060"/>
                </a:solidFill>
              </a:rPr>
              <a:t>عن المشاعر الإيجابية، مما قد يوقف دائرة الخلاف ويقلل </a:t>
            </a:r>
            <a:r>
              <a:rPr lang="ar-EG" sz="2400" b="1" dirty="0" smtClean="0">
                <a:solidFill>
                  <a:srgbClr val="002060"/>
                </a:solidFill>
              </a:rPr>
              <a:t>من    </a:t>
            </a:r>
            <a:r>
              <a:rPr lang="ar-EG" sz="2400" b="1" dirty="0">
                <a:solidFill>
                  <a:srgbClr val="002060"/>
                </a:solidFill>
              </a:rPr>
              <a:t>المشاعر </a:t>
            </a:r>
            <a:r>
              <a:rPr lang="ar-EG" sz="2400" b="1" dirty="0" smtClean="0">
                <a:solidFill>
                  <a:srgbClr val="002060"/>
                </a:solidFill>
              </a:rPr>
              <a:t>السلبية</a:t>
            </a:r>
            <a:endParaRPr lang="ar-EG" sz="2400" b="1" dirty="0">
              <a:solidFill>
                <a:srgbClr val="002060"/>
              </a:solidFill>
            </a:endParaRPr>
          </a:p>
        </p:txBody>
      </p:sp>
    </p:spTree>
    <p:extLst>
      <p:ext uri="{BB962C8B-B14F-4D97-AF65-F5344CB8AC3E}">
        <p14:creationId xmlns:p14="http://schemas.microsoft.com/office/powerpoint/2010/main" xmlns="" val="1443457233"/>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112060" y="296652"/>
            <a:ext cx="360040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مفاتيح الاستماع الفعال</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556792"/>
            <a:ext cx="6912744" cy="681583"/>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350" b="1" dirty="0" smtClean="0">
                <a:solidFill>
                  <a:srgbClr val="002060"/>
                </a:solidFill>
                <a:ea typeface="幼圆" pitchFamily="1" charset="-122"/>
              </a:rPr>
              <a:t>هناك </a:t>
            </a:r>
            <a:r>
              <a:rPr lang="ar-EG" altLang="zh-CN" sz="2350" b="1" dirty="0">
                <a:solidFill>
                  <a:srgbClr val="002060"/>
                </a:solidFill>
                <a:ea typeface="幼圆" pitchFamily="1" charset="-122"/>
              </a:rPr>
              <a:t>الكثير من الرسائل التي تنقل بطريقة غير شفوية من خلال </a:t>
            </a:r>
            <a:r>
              <a:rPr lang="ar-EG" altLang="zh-CN" sz="2350" b="1" dirty="0" smtClean="0">
                <a:solidFill>
                  <a:srgbClr val="002060"/>
                </a:solidFill>
                <a:ea typeface="幼圆" pitchFamily="1" charset="-122"/>
              </a:rPr>
              <a:t>تعبيرات</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الوجه والنظرات والايماءات ونبرة الصوت</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693417"/>
            <a:ext cx="6912744" cy="699579"/>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a:solidFill>
                  <a:srgbClr val="002060"/>
                </a:solidFill>
                <a:ea typeface="幼圆" pitchFamily="1" charset="-122"/>
              </a:rPr>
              <a:t>التركيز على الموضوع الرئيسي والتغاضي عن التفاصيل أو تأجيل الرد</a:t>
            </a:r>
          </a:p>
          <a:p>
            <a:pPr algn="ctr" rtl="1"/>
            <a:r>
              <a:rPr lang="ar-EG" altLang="zh-CN" sz="2400" b="1" dirty="0">
                <a:solidFill>
                  <a:srgbClr val="002060"/>
                </a:solidFill>
                <a:ea typeface="幼圆" pitchFamily="1" charset="-122"/>
              </a:rPr>
              <a:t> عليها إلى وقت آخر يكون فيه الطرفان أكثر هدوءاً</a:t>
            </a:r>
          </a:p>
        </p:txBody>
      </p:sp>
      <p:sp>
        <p:nvSpPr>
          <p:cNvPr id="8" name="Rectangle 5"/>
          <p:cNvSpPr>
            <a:spLocks noChangeArrowheads="1"/>
          </p:cNvSpPr>
          <p:nvPr/>
        </p:nvSpPr>
        <p:spPr bwMode="auto">
          <a:xfrm>
            <a:off x="467545" y="3770326"/>
            <a:ext cx="6912744" cy="1242850"/>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الاستماع </a:t>
            </a:r>
            <a:r>
              <a:rPr lang="ar-EG" altLang="zh-CN" sz="2400" b="1" dirty="0">
                <a:solidFill>
                  <a:srgbClr val="002060"/>
                </a:solidFill>
                <a:ea typeface="幼圆" pitchFamily="1" charset="-122"/>
              </a:rPr>
              <a:t>بغرض فهم وجهة نظر الشريك، والتأكد من قدرتك على فهمه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عن </a:t>
            </a:r>
            <a:r>
              <a:rPr lang="ar-EG" altLang="zh-CN" sz="2400" b="1" dirty="0">
                <a:solidFill>
                  <a:srgbClr val="002060"/>
                </a:solidFill>
                <a:ea typeface="幼圆" pitchFamily="1" charset="-122"/>
              </a:rPr>
              <a:t>طريق توجيه الأسئلة وإعادة صياغة ما قاله، هذا لا يعنى </a:t>
            </a:r>
            <a:r>
              <a:rPr lang="ar-EG" altLang="zh-CN" sz="2400" b="1" dirty="0" smtClean="0">
                <a:solidFill>
                  <a:srgbClr val="002060"/>
                </a:solidFill>
                <a:ea typeface="幼圆" pitchFamily="1" charset="-122"/>
              </a:rPr>
              <a:t>بالضرورة</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موافقته على ما يقول</a:t>
            </a:r>
            <a:endParaRPr lang="ar-EG" altLang="zh-CN" sz="2400" b="1" dirty="0" smtClean="0">
              <a:solidFill>
                <a:srgbClr val="002060"/>
              </a:solidFill>
              <a:ea typeface="幼圆" pitchFamily="1" charset="-122"/>
            </a:endParaRPr>
          </a:p>
        </p:txBody>
      </p:sp>
      <p:sp>
        <p:nvSpPr>
          <p:cNvPr id="9" name="Rectangle 6"/>
          <p:cNvSpPr>
            <a:spLocks noChangeArrowheads="1"/>
          </p:cNvSpPr>
          <p:nvPr/>
        </p:nvSpPr>
        <p:spPr bwMode="auto">
          <a:xfrm>
            <a:off x="467545" y="5480459"/>
            <a:ext cx="691274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التركيز </a:t>
            </a:r>
            <a:r>
              <a:rPr lang="ar-EG" altLang="zh-CN" sz="2400" b="1" dirty="0">
                <a:solidFill>
                  <a:srgbClr val="002060"/>
                </a:solidFill>
                <a:ea typeface="幼圆" pitchFamily="1" charset="-122"/>
              </a:rPr>
              <a:t>التام ووضع كل الأفكار الأخرى جانباً</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660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55348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694746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112060" y="296652"/>
            <a:ext cx="360040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أعداء التواصل الفعال</a:t>
            </a:r>
            <a:endParaRPr kumimoji="0" lang="ar-EG" sz="3200" b="1" i="0" u="none" strike="noStrike" cap="none" normalizeH="0" baseline="0" dirty="0" smtClean="0">
              <a:ln>
                <a:noFill/>
              </a:ln>
              <a:solidFill>
                <a:srgbClr val="002060"/>
              </a:solidFill>
              <a:effectLst/>
              <a:latin typeface="Arial" pitchFamily="34" charset="0"/>
            </a:endParaRPr>
          </a:p>
        </p:txBody>
      </p:sp>
      <p:sp>
        <p:nvSpPr>
          <p:cNvPr id="6" name="Rectangle 3"/>
          <p:cNvSpPr>
            <a:spLocks noChangeArrowheads="1"/>
          </p:cNvSpPr>
          <p:nvPr/>
        </p:nvSpPr>
        <p:spPr bwMode="auto">
          <a:xfrm>
            <a:off x="467545" y="1664804"/>
            <a:ext cx="6912744" cy="465560"/>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مقاطعة </a:t>
            </a:r>
            <a:r>
              <a:rPr lang="ar-EG" altLang="zh-CN" sz="2400" b="1" dirty="0">
                <a:solidFill>
                  <a:srgbClr val="002060"/>
                </a:solidFill>
                <a:ea typeface="幼圆" pitchFamily="1" charset="-122"/>
              </a:rPr>
              <a:t>الطرف الآخر أثناء الحديث</a:t>
            </a:r>
            <a:endParaRPr lang="ar-EG" altLang="zh-CN" sz="3200" b="1" dirty="0">
              <a:solidFill>
                <a:srgbClr val="002060"/>
              </a:solidFill>
              <a:ea typeface="幼圆" pitchFamily="1" charset="-122"/>
            </a:endParaRPr>
          </a:p>
        </p:txBody>
      </p:sp>
      <p:sp>
        <p:nvSpPr>
          <p:cNvPr id="7" name="Rectangle 4"/>
          <p:cNvSpPr>
            <a:spLocks noChangeArrowheads="1"/>
          </p:cNvSpPr>
          <p:nvPr/>
        </p:nvSpPr>
        <p:spPr bwMode="auto">
          <a:xfrm>
            <a:off x="467545" y="2560320"/>
            <a:ext cx="6912744" cy="965774"/>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مهاجمة </a:t>
            </a:r>
            <a:r>
              <a:rPr lang="ar-EG" altLang="zh-CN" sz="2400" b="1" dirty="0">
                <a:solidFill>
                  <a:srgbClr val="002060"/>
                </a:solidFill>
                <a:ea typeface="幼圆" pitchFamily="1" charset="-122"/>
              </a:rPr>
              <a:t>الطرف الآخر واتهامه بالخطأ، ومعايرته بنقاط ضعفه وأخطائه</a:t>
            </a:r>
            <a:r>
              <a:rPr lang="ar-EG" altLang="zh-CN" sz="2400" b="1" dirty="0" smtClean="0">
                <a:solidFill>
                  <a:srgbClr val="002060"/>
                </a:solidFill>
                <a:ea typeface="幼圆" pitchFamily="1" charset="-122"/>
              </a:rPr>
              <a:t>،</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واستخدام الكلمات الجارحة مما يدفعه إلى الهجوم هو الآخر</a:t>
            </a:r>
          </a:p>
        </p:txBody>
      </p:sp>
      <p:sp>
        <p:nvSpPr>
          <p:cNvPr id="8" name="Rectangle 5"/>
          <p:cNvSpPr>
            <a:spLocks noChangeArrowheads="1"/>
          </p:cNvSpPr>
          <p:nvPr/>
        </p:nvSpPr>
        <p:spPr bwMode="auto">
          <a:xfrm>
            <a:off x="467545" y="3770326"/>
            <a:ext cx="6912744" cy="1242850"/>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التركيز </a:t>
            </a:r>
            <a:r>
              <a:rPr lang="ar-EG" altLang="zh-CN" sz="2400" b="1" dirty="0">
                <a:solidFill>
                  <a:srgbClr val="002060"/>
                </a:solidFill>
                <a:ea typeface="幼圆" pitchFamily="1" charset="-122"/>
              </a:rPr>
              <a:t>على أسلوب الكلام بدلاً من التركيز على مضمونه، مثلاً </a:t>
            </a:r>
            <a:r>
              <a:rPr lang="ar-EG" altLang="zh-CN" sz="2400" b="1" dirty="0" smtClean="0">
                <a:solidFill>
                  <a:srgbClr val="002060"/>
                </a:solidFill>
                <a:ea typeface="幼圆" pitchFamily="1" charset="-122"/>
              </a:rPr>
              <a:t>تركيز</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الزوجة على أن زوجها لا ينظر إليها وهي تتكلم، أو تركيز الزوج على </a:t>
            </a:r>
            <a:endParaRPr lang="ar-EG" altLang="zh-CN" sz="2400" b="1" dirty="0" smtClean="0">
              <a:solidFill>
                <a:srgbClr val="002060"/>
              </a:solidFill>
              <a:ea typeface="幼圆" pitchFamily="1" charset="-122"/>
            </a:endParaRPr>
          </a:p>
          <a:p>
            <a:pPr algn="ctr" rtl="1"/>
            <a:r>
              <a:rPr lang="ar-EG" altLang="zh-CN" sz="2400" b="1" dirty="0" smtClean="0">
                <a:solidFill>
                  <a:srgbClr val="002060"/>
                </a:solidFill>
                <a:ea typeface="幼圆" pitchFamily="1" charset="-122"/>
              </a:rPr>
              <a:t>أن </a:t>
            </a:r>
            <a:r>
              <a:rPr lang="ar-EG" altLang="zh-CN" sz="2400" b="1" dirty="0">
                <a:solidFill>
                  <a:srgbClr val="002060"/>
                </a:solidFill>
                <a:ea typeface="幼圆" pitchFamily="1" charset="-122"/>
              </a:rPr>
              <a:t>زوجته ترفع صوتها</a:t>
            </a:r>
            <a:endParaRPr lang="ar-EG" altLang="zh-CN" sz="2400" b="1" dirty="0" smtClean="0">
              <a:solidFill>
                <a:srgbClr val="002060"/>
              </a:solidFill>
              <a:ea typeface="幼圆" pitchFamily="1" charset="-122"/>
            </a:endParaRPr>
          </a:p>
        </p:txBody>
      </p:sp>
      <p:sp>
        <p:nvSpPr>
          <p:cNvPr id="9" name="Rectangle 6"/>
          <p:cNvSpPr>
            <a:spLocks noChangeArrowheads="1"/>
          </p:cNvSpPr>
          <p:nvPr/>
        </p:nvSpPr>
        <p:spPr bwMode="auto">
          <a:xfrm>
            <a:off x="467545" y="5300439"/>
            <a:ext cx="6912744" cy="864866"/>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المن </a:t>
            </a:r>
            <a:r>
              <a:rPr lang="ar-EG" altLang="zh-CN" sz="2400" b="1" dirty="0">
                <a:solidFill>
                  <a:srgbClr val="002060"/>
                </a:solidFill>
                <a:ea typeface="幼圆" pitchFamily="1" charset="-122"/>
              </a:rPr>
              <a:t>وقيام أحد الزوجين بتعديد أفضاله أو سلوكياته ومواقفه الحسنة</a:t>
            </a:r>
            <a:r>
              <a:rPr lang="ar-EG" altLang="zh-CN" sz="2400" b="1" dirty="0" smtClean="0">
                <a:solidFill>
                  <a:srgbClr val="002060"/>
                </a:solidFill>
                <a:ea typeface="幼圆" pitchFamily="1" charset="-122"/>
              </a:rPr>
              <a:t>،</a:t>
            </a:r>
          </a:p>
          <a:p>
            <a:pPr algn="ctr" rtl="1"/>
            <a:r>
              <a:rPr lang="ar-EG" altLang="zh-CN" sz="2400" b="1" dirty="0" smtClean="0">
                <a:solidFill>
                  <a:srgbClr val="002060"/>
                </a:solidFill>
                <a:ea typeface="幼圆" pitchFamily="1" charset="-122"/>
              </a:rPr>
              <a:t> </a:t>
            </a:r>
            <a:r>
              <a:rPr lang="ar-EG" altLang="zh-CN" sz="2400" b="1" dirty="0">
                <a:solidFill>
                  <a:srgbClr val="002060"/>
                </a:solidFill>
                <a:ea typeface="幼圆" pitchFamily="1" charset="-122"/>
              </a:rPr>
              <a:t>مما يذهب بقيمتها ويجرح الشريك</a:t>
            </a:r>
            <a:endParaRPr lang="zh-CN" altLang="en-US" sz="2400" b="1" dirty="0">
              <a:solidFill>
                <a:srgbClr val="002060"/>
              </a:solidFill>
              <a:ea typeface="幼圆" pitchFamily="1" charset="-122"/>
            </a:endParaRPr>
          </a:p>
        </p:txBody>
      </p:sp>
      <p:pic>
        <p:nvPicPr>
          <p:cNvPr id="11"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4226607"/>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7811765" y="555348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8130521"/>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2"/>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3"/>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5"/>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871700" y="2060848"/>
            <a:ext cx="5472608" cy="2700300"/>
          </a:xfrm>
          <a:prstGeom prst="horizontalScroll">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4400" b="1" dirty="0" smtClean="0">
              <a:solidFill>
                <a:srgbClr val="F2FDF7"/>
              </a:solidFill>
            </a:endParaRPr>
          </a:p>
          <a:p>
            <a:pPr algn="ctr" rtl="1"/>
            <a:r>
              <a:rPr lang="ar-EG" sz="3200" b="1" dirty="0">
                <a:solidFill>
                  <a:srgbClr val="F2FDF7"/>
                </a:solidFill>
              </a:rPr>
              <a:t>ثانيا: الحوار بين الزوجين</a:t>
            </a:r>
            <a:endParaRPr lang="ar-EG" sz="3200" b="1" dirty="0" smtClean="0">
              <a:solidFill>
                <a:srgbClr val="F2FDF7"/>
              </a:solidFill>
            </a:endParaRPr>
          </a:p>
        </p:txBody>
      </p:sp>
    </p:spTree>
    <p:extLst>
      <p:ext uri="{BB962C8B-B14F-4D97-AF65-F5344CB8AC3E}">
        <p14:creationId xmlns:p14="http://schemas.microsoft.com/office/powerpoint/2010/main" xmlns="" val="742876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5400092" y="296652"/>
            <a:ext cx="3224498" cy="648072"/>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أنواع الحب</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755576" y="4581128"/>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rgbClr val="002060"/>
                </a:solidFill>
              </a:rPr>
              <a:t>الحب هو أساس الحياة، ولا يمكن أن تستمر المجتمعات البشرية بدونه،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لأنها </a:t>
            </a:r>
            <a:r>
              <a:rPr lang="ar-EG" sz="2400" b="1" dirty="0">
                <a:solidFill>
                  <a:srgbClr val="002060"/>
                </a:solidFill>
              </a:rPr>
              <a:t>ببساطةٍ سوف تتحول إلى غابةٍ تحكمها المصلحة والفائدة، </a:t>
            </a:r>
            <a:r>
              <a:rPr lang="ar-EG" sz="2400" b="1" dirty="0" smtClean="0">
                <a:solidFill>
                  <a:srgbClr val="002060"/>
                </a:solidFill>
              </a:rPr>
              <a:t/>
            </a:r>
            <a:br>
              <a:rPr lang="ar-EG" sz="2400" b="1" dirty="0" smtClean="0">
                <a:solidFill>
                  <a:srgbClr val="002060"/>
                </a:solidFill>
              </a:rPr>
            </a:br>
            <a:r>
              <a:rPr lang="ar-EG" sz="2400" b="1" dirty="0" smtClean="0">
                <a:solidFill>
                  <a:srgbClr val="002060"/>
                </a:solidFill>
              </a:rPr>
              <a:t>وهذا </a:t>
            </a:r>
            <a:r>
              <a:rPr lang="ar-EG" sz="2400" b="1" dirty="0">
                <a:solidFill>
                  <a:srgbClr val="002060"/>
                </a:solidFill>
              </a:rPr>
              <a:t>ما يناقض الطبيعة والمنطق الرباني، لذا يجب أن نتعرف على أنواع الحب </a:t>
            </a:r>
            <a:r>
              <a:rPr lang="ar-EG" sz="2400" b="1" dirty="0" smtClean="0">
                <a:solidFill>
                  <a:srgbClr val="002060"/>
                </a:solidFill>
              </a:rPr>
              <a:t> </a:t>
            </a:r>
          </a:p>
          <a:p>
            <a:pPr algn="justLow" rtl="1"/>
            <a:r>
              <a:rPr lang="ar-EG" sz="2400" b="1" dirty="0" smtClean="0">
                <a:solidFill>
                  <a:srgbClr val="002060"/>
                </a:solidFill>
              </a:rPr>
              <a:t> 			      ونميز بينها</a:t>
            </a:r>
            <a:endParaRPr lang="ar-EG" sz="2400" b="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9772" y="1232756"/>
            <a:ext cx="4104456" cy="30994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2787356"/>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5956" y="2096852"/>
            <a:ext cx="4572000" cy="267765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Low" rtl="1"/>
            <a:r>
              <a:rPr lang="ar-EG" sz="2800" b="1" dirty="0">
                <a:solidFill>
                  <a:srgbClr val="002060"/>
                </a:solidFill>
                <a:latin typeface="+mn-lt"/>
                <a:ea typeface="幼圆" pitchFamily="1" charset="-122"/>
              </a:rPr>
              <a:t>عندما تختلف طباع الزوجين ويتعثر كل منهما بينما يحاول أن يصل الآخر، ولا يجد إلا سبيل الصمت ليصبح اللغة بينهما، وإن أراد الحديث أن يطرق بابه فلا يكون إلا للمسائل الضرورية الخاصة بالأولاد ومشاكلهم.</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4722" y="2157214"/>
            <a:ext cx="3441556" cy="256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23269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مشـكلة الخرس الزوجي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205222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غياب </a:t>
            </a:r>
            <a:r>
              <a:rPr lang="ar-EG" sz="2400" b="1" dirty="0">
                <a:solidFill>
                  <a:srgbClr val="002060"/>
                </a:solidFill>
              </a:rPr>
              <a:t>الحوار بين الزوجين من المشاكل الزوجية الهامة التي يجب أن توضع في الاعتبار للتغلب عليها، حيث يعاني الكثير من الأزواج من الخرس والصمت الزوجي داخل المنزل، حيث تتعطل لغة الكلام بينهما، وتتصحر الألسن من الكلمات، بينما يتسم الزوج أو الزوجة خارج المنزل ومع الأصدقاء بالحديث المتدفق والكلمات الجذابة</a:t>
            </a:r>
          </a:p>
        </p:txBody>
      </p:sp>
    </p:spTree>
    <p:extLst>
      <p:ext uri="{BB962C8B-B14F-4D97-AF65-F5344CB8AC3E}">
        <p14:creationId xmlns:p14="http://schemas.microsoft.com/office/powerpoint/2010/main" xmlns="" val="1844597628"/>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620034" y="296652"/>
            <a:ext cx="4588370"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الانطوائية بقصد وبدون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205222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قد </a:t>
            </a:r>
            <a:r>
              <a:rPr lang="ar-EG" sz="2400" b="1" dirty="0">
                <a:solidFill>
                  <a:srgbClr val="002060"/>
                </a:solidFill>
              </a:rPr>
              <a:t>يكون الصمت والهدوء من طبيعة أحد الزوجين فقد يكون شخصية انطوائية غير اجتماعية حتى مع الطرف الأخر، أو يكون لدى أحد الزوجين عيب خلقي يؤثر على الكلام، فيضطر في هذه الحالة التزام الصمت حتى لا يظهر هذا العيب ويسبب له الإحراج الأمر الذي قد يؤثر على تغير الشخصية بتلقائية إلى الانطوائية</a:t>
            </a:r>
          </a:p>
        </p:txBody>
      </p:sp>
    </p:spTree>
    <p:extLst>
      <p:ext uri="{BB962C8B-B14F-4D97-AF65-F5344CB8AC3E}">
        <p14:creationId xmlns:p14="http://schemas.microsoft.com/office/powerpoint/2010/main" xmlns="" val="1187767100"/>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404010" y="296652"/>
            <a:ext cx="502041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لا تستقيم الحياة الزوجية بدون حوار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76419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بعض الأزواج أو الزوجات لا يؤمنون بأهمية الحوار أو الحلول التوفيقية اقتناعا منهم بصواب موقفهم وأن الحوار لا يجدي نفعا مع الطرف الآخر، فمثل هذا التصرف والتعنت يقفل الباب أمام أي احتمال لأي حلول ممكنه، وبذلك تتراكم المشاكل إلى أن تأتي قاسمة الظهر التي تنهي الحياة الزوجية</a:t>
            </a:r>
          </a:p>
        </p:txBody>
      </p:sp>
    </p:spTree>
    <p:extLst>
      <p:ext uri="{BB962C8B-B14F-4D97-AF65-F5344CB8AC3E}">
        <p14:creationId xmlns:p14="http://schemas.microsoft.com/office/powerpoint/2010/main" xmlns="" val="857594434"/>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404010" y="296652"/>
            <a:ext cx="502041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الحوار مسئولية مشتركة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76419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rgbClr val="002060"/>
                </a:solidFill>
              </a:rPr>
              <a:t>بعض </a:t>
            </a:r>
            <a:r>
              <a:rPr lang="ar-EG" sz="2400" b="1" dirty="0">
                <a:solidFill>
                  <a:srgbClr val="002060"/>
                </a:solidFill>
              </a:rPr>
              <a:t>الأزواج يلقي بمسؤولية غياب الحوار والتواصل داخل المنزل على الزوجة، فلماذا يلوذ بعض الأزواج والزوجات بالصمت داخل جدران البيت، بينما يُفترض أن يكون حديقة مليئة بالأصوات الجذابة، وليس صحراء تلفها رياح الصمت؟!</a:t>
            </a:r>
          </a:p>
        </p:txBody>
      </p:sp>
    </p:spTree>
    <p:extLst>
      <p:ext uri="{BB962C8B-B14F-4D97-AF65-F5344CB8AC3E}">
        <p14:creationId xmlns:p14="http://schemas.microsoft.com/office/powerpoint/2010/main" xmlns="" val="3118887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404010" y="296652"/>
            <a:ext cx="502041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كثرة الخلافات تقتل الحوار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764196"/>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أن المشاحنات الدائمة، والمشادات الكلامية بين الزوجين، خاصة إذا كانت الزوجة سليطة اللسان تؤدي بالزوج الذي يريد المحافظة على أسرته من التشتت إلى تجنب الاحتكاك بالزوجة وتجاهلها ليريح ويستريح، ونفس الأمر بالنسبة للزوج</a:t>
            </a:r>
          </a:p>
        </p:txBody>
      </p:sp>
    </p:spTree>
    <p:extLst>
      <p:ext uri="{BB962C8B-B14F-4D97-AF65-F5344CB8AC3E}">
        <p14:creationId xmlns:p14="http://schemas.microsoft.com/office/powerpoint/2010/main" xmlns="" val="300646399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404010" y="296652"/>
            <a:ext cx="502041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الاهتمامات المشتركة تخلق الحوار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368152"/>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هناك أزواجاً لا يوجد بينهما اهتمامات وهوايات مشتركة، بل ربما يوجد فجوة ثقافية كبيرة بينهما، مما يؤدي إلى انقطاع التواصل والتحاور إلاّ في حدود ضيقة جداً</a:t>
            </a:r>
            <a:r>
              <a:rPr lang="ar-EG" sz="2400" b="1" dirty="0" smtClean="0">
                <a:solidFill>
                  <a:srgbClr val="002060"/>
                </a:solidFill>
              </a:rPr>
              <a:t>"</a:t>
            </a:r>
            <a:endParaRPr lang="ar-EG" sz="2400" b="1" dirty="0">
              <a:solidFill>
                <a:srgbClr val="002060"/>
              </a:solidFill>
            </a:endParaRPr>
          </a:p>
        </p:txBody>
      </p:sp>
    </p:spTree>
    <p:extLst>
      <p:ext uri="{BB962C8B-B14F-4D97-AF65-F5344CB8AC3E}">
        <p14:creationId xmlns:p14="http://schemas.microsoft.com/office/powerpoint/2010/main" xmlns="" val="113961213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3404010" y="296652"/>
            <a:ext cx="502041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غياب التفاهم يولد الصمت </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أن الصمت لا يعني أن الزوجين لا يحبان بعضهما، ولكنهما لم يستطيعا التفاهم بشكل جيد، مما يجعل الحياة مملة، وربما يتكيفان مع الصمت، وتستمر الحياة بينهما هكذا، والصمت يؤثر على الأطفال سلبياً، لأن اللغة وانتقال القيم والتنشئة الاجتماعية والتعليم تُكتسب من خلال الحديث</a:t>
            </a:r>
          </a:p>
        </p:txBody>
      </p:sp>
    </p:spTree>
    <p:extLst>
      <p:ext uri="{BB962C8B-B14F-4D97-AF65-F5344CB8AC3E}">
        <p14:creationId xmlns:p14="http://schemas.microsoft.com/office/powerpoint/2010/main" xmlns="" val="182120731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1763688" y="2456892"/>
            <a:ext cx="5472608" cy="1764196"/>
          </a:xfrm>
          <a:prstGeom prst="wav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endParaRPr lang="ar-EG" sz="1100" b="1" dirty="0" smtClean="0">
              <a:solidFill>
                <a:srgbClr val="002060"/>
              </a:solidFill>
              <a:latin typeface="Arial" pitchFamily="34" charset="0"/>
            </a:endParaRPr>
          </a:p>
          <a:p>
            <a:pPr algn="ctr" rtl="1"/>
            <a:r>
              <a:rPr lang="ar-EG" sz="3200" b="1" dirty="0">
                <a:solidFill>
                  <a:srgbClr val="002060"/>
                </a:solidFill>
                <a:latin typeface="Arial" pitchFamily="34" charset="0"/>
              </a:rPr>
              <a:t>معوقات الحوار</a:t>
            </a:r>
            <a:endParaRPr kumimoji="0" lang="ar-EG" sz="3200" b="1" i="0" u="none" strike="noStrike" cap="none" normalizeH="0" baseline="0" dirty="0" smtClean="0">
              <a:ln>
                <a:noFill/>
              </a:ln>
              <a:solidFill>
                <a:srgbClr val="002060"/>
              </a:solidFill>
              <a:effectLst/>
              <a:latin typeface="Arial" pitchFamily="34" charset="0"/>
            </a:endParaRPr>
          </a:p>
        </p:txBody>
      </p:sp>
    </p:spTree>
    <p:extLst>
      <p:ext uri="{BB962C8B-B14F-4D97-AF65-F5344CB8AC3E}">
        <p14:creationId xmlns:p14="http://schemas.microsoft.com/office/powerpoint/2010/main" xmlns="" val="576479439"/>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bwMode="auto">
          <a:xfrm>
            <a:off x="4572000" y="296652"/>
            <a:ext cx="3852428" cy="756084"/>
          </a:xfrm>
          <a:prstGeom prst="foldedCorne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3200" b="1" dirty="0">
                <a:solidFill>
                  <a:srgbClr val="002060"/>
                </a:solidFill>
                <a:latin typeface="Arial" pitchFamily="34" charset="0"/>
              </a:rPr>
              <a:t>لسان غير مبين</a:t>
            </a:r>
            <a:endParaRPr kumimoji="0" lang="ar-EG" sz="3200" b="1" i="0" u="none" strike="noStrike" cap="none" normalizeH="0" baseline="0" dirty="0" smtClean="0">
              <a:ln>
                <a:noFill/>
              </a:ln>
              <a:solidFill>
                <a:srgbClr val="002060"/>
              </a:solidFill>
              <a:effectLst/>
              <a:latin typeface="Arial" pitchFamily="34" charset="0"/>
            </a:endParaRPr>
          </a:p>
        </p:txBody>
      </p:sp>
      <p:sp>
        <p:nvSpPr>
          <p:cNvPr id="14" name="Flowchart: Alternate Process 13"/>
          <p:cNvSpPr/>
          <p:nvPr/>
        </p:nvSpPr>
        <p:spPr bwMode="auto">
          <a:xfrm>
            <a:off x="575556" y="4257092"/>
            <a:ext cx="7992888" cy="1692188"/>
          </a:xfrm>
          <a:prstGeom prst="flowChartAlternateProcess">
            <a:avLst/>
          </a:prstGeom>
          <a:solidFill>
            <a:schemeClr val="tx2">
              <a:lumMod val="60000"/>
              <a:lumOff val="4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rgbClr val="002060"/>
                </a:solidFill>
              </a:rPr>
              <a:t>يختلف الرجل عن المرأة في طريقة استخدام اللغة، فعندما يتكلم الرجل يمتاز حديثه بالموضوعية، والترتيب ويبتعد عن استخدام العاطفة، بينما المرأة عندما تتحدث لا تجيد غالبًا إلا لغة العاطفة في كلامها، وتطلق أحكامًا عامة لا تقصدها لذاتها إنما لتبالغ في التعبير عما تشعر به</a:t>
            </a:r>
          </a:p>
        </p:txBody>
      </p:sp>
    </p:spTree>
    <p:extLst>
      <p:ext uri="{BB962C8B-B14F-4D97-AF65-F5344CB8AC3E}">
        <p14:creationId xmlns:p14="http://schemas.microsoft.com/office/powerpoint/2010/main" xmlns="" val="1111476182"/>
      </p:ext>
    </p:extLst>
  </p:cSld>
  <p:clrMapOvr>
    <a:masterClrMapping/>
  </p:clrMapOvr>
  <mc:AlternateContent xmlns:mc="http://schemas.openxmlformats.org/markup-compatibility/2006">
    <mc:Choice xmlns:p14="http://schemas.microsoft.com/office/powerpoint/2010/main" xmlns="" Requires="p14">
      <p:transition spd="slow" p14:dur="1200">
        <p14:prism dir="r"/>
        <p:sndAc>
          <p:endSnd/>
        </p:sndAc>
      </p:transition>
    </mc:Choice>
    <mc:Fallback>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6072</TotalTime>
  <Words>5035</Words>
  <Application>Microsoft Office PowerPoint</Application>
  <PresentationFormat>On-screen Show (4:3)</PresentationFormat>
  <Paragraphs>416</Paragraphs>
  <Slides>139</Slides>
  <Notes>3</Notes>
  <HiddenSlides>0</HiddenSlides>
  <MMClips>0</MMClips>
  <ScaleCrop>false</ScaleCrop>
  <HeadingPairs>
    <vt:vector size="4" baseType="variant">
      <vt:variant>
        <vt:lpstr>Theme</vt:lpstr>
      </vt:variant>
      <vt:variant>
        <vt:i4>2</vt:i4>
      </vt:variant>
      <vt:variant>
        <vt:lpstr>Slide Titles</vt:lpstr>
      </vt:variant>
      <vt:variant>
        <vt:i4>139</vt:i4>
      </vt:variant>
    </vt:vector>
  </HeadingPairs>
  <TitlesOfParts>
    <vt:vector size="141" baseType="lpstr">
      <vt:lpstr>Default Design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background design</dc:title>
  <dc:creator>Presentation Magazine</dc:creator>
  <cp:lastModifiedBy>atar</cp:lastModifiedBy>
  <cp:revision>201</cp:revision>
  <dcterms:modified xsi:type="dcterms:W3CDTF">2015-03-18T14:36:44Z</dcterms:modified>
</cp:coreProperties>
</file>