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4" r:id="rId13"/>
    <p:sldId id="276" r:id="rId14"/>
    <p:sldId id="281" r:id="rId15"/>
    <p:sldId id="282" r:id="rId16"/>
    <p:sldId id="283" r:id="rId17"/>
    <p:sldId id="284" r:id="rId18"/>
    <p:sldId id="285" r:id="rId19"/>
    <p:sldId id="289" r:id="rId20"/>
    <p:sldId id="290" r:id="rId21"/>
    <p:sldId id="291" r:id="rId22"/>
    <p:sldId id="271" r:id="rId23"/>
    <p:sldId id="292" r:id="rId24"/>
    <p:sldId id="293" r:id="rId25"/>
    <p:sldId id="294" r:id="rId26"/>
    <p:sldId id="299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36" r:id="rId57"/>
    <p:sldId id="337" r:id="rId58"/>
    <p:sldId id="338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8" r:id="rId67"/>
    <p:sldId id="347" r:id="rId68"/>
    <p:sldId id="349" r:id="rId69"/>
    <p:sldId id="350" r:id="rId70"/>
    <p:sldId id="351" r:id="rId71"/>
    <p:sldId id="352" r:id="rId72"/>
    <p:sldId id="353" r:id="rId73"/>
    <p:sldId id="354" r:id="rId74"/>
    <p:sldId id="358" r:id="rId75"/>
    <p:sldId id="355" r:id="rId76"/>
    <p:sldId id="35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البيضاء </a:t>
          </a:r>
          <a:endParaRPr lang="ar-SA" sz="2800" b="1" dirty="0">
            <a:solidFill>
              <a:srgbClr val="000000"/>
            </a:solidFill>
            <a:latin typeface="Times New Roman" pitchFamily="18" charset="0"/>
            <a:cs typeface="Arial"/>
          </a:endParaRPr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SA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800" b="1" dirty="0">
            <a:solidFill>
              <a:srgbClr val="000000"/>
            </a:solidFill>
            <a:latin typeface="Times New Roman" pitchFamily="18" charset="0"/>
            <a:cs typeface="Arial"/>
          </a:endParaRPr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4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400" b="1" dirty="0">
            <a:solidFill>
              <a:schemeClr val="tx1"/>
            </a:solidFill>
          </a:endParaRPr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D29E24FC-05D5-4E97-98C7-54323AD0F0B5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EG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الصفراء </a:t>
          </a:r>
          <a:endParaRPr lang="ar-SA" sz="2800" b="1" dirty="0">
            <a:solidFill>
              <a:schemeClr val="tx1"/>
            </a:solidFill>
          </a:endParaRPr>
        </a:p>
      </dgm:t>
    </dgm:pt>
    <dgm:pt modelId="{7D0F9F06-850F-4690-AA3C-60913BB36118}" type="par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75A502E1-7EE8-4F8E-9976-255DDCA81AE7}" type="sib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DFA6151B-E3BE-45AD-8DE6-A54B258ADD9D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الخضراء </a:t>
          </a:r>
          <a:endParaRPr lang="ar-SA" sz="2000" b="1" dirty="0">
            <a:solidFill>
              <a:schemeClr val="tx1"/>
            </a:solidFill>
          </a:endParaRPr>
        </a:p>
      </dgm:t>
    </dgm:pt>
    <dgm:pt modelId="{1BBC5562-1E6F-45B6-9F9D-3FF24B412B49}" type="par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8DB13E6E-4402-44D6-90BC-BE9723FDA249}" type="sib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A35EFABB-B9D2-4919-85F1-53BA01469B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الزرقاء </a:t>
          </a:r>
          <a:endParaRPr lang="ar-SA" sz="2800" b="1" dirty="0">
            <a:solidFill>
              <a:schemeClr val="tx1"/>
            </a:solidFill>
          </a:endParaRPr>
        </a:p>
      </dgm:t>
    </dgm:pt>
    <dgm:pt modelId="{A606C441-B048-4EAC-8100-894542E162F4}" type="par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70B1E4D-2153-4AE7-8099-3509FB0685D8}" type="sib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6" custRadScaleRad="94797" custRadScaleInc="1856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DE290-021F-4F3C-B173-582D126FA912}" type="pres">
      <dgm:prSet presAssocID="{D29E24FC-05D5-4E97-98C7-54323AD0F0B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C3530A-74CE-43FB-BD83-8132FA5B36BB}" type="pres">
      <dgm:prSet presAssocID="{DFA6151B-E3BE-45AD-8DE6-A54B258ADD9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6FEDD57-9110-45D1-99D7-D20EFCFD28B4}" type="pres">
      <dgm:prSet presAssocID="{A35EFABB-B9D2-4919-85F1-53BA01469B1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9AAD672-16A6-4EFA-9F62-98768A672C69}" type="presOf" srcId="{D29E24FC-05D5-4E97-98C7-54323AD0F0B5}" destId="{EF6DE290-021F-4F3C-B173-582D126FA912}" srcOrd="0" destOrd="0" presId="urn:microsoft.com/office/officeart/2005/8/layout/cycle3"/>
    <dgm:cxn modelId="{2496ED50-7337-4D0C-B027-BE571B4C4EDC}" type="presOf" srcId="{7D156077-FC48-4E00-9279-C0DCC50C887C}" destId="{E23CECA5-6803-41F7-B47F-C091F357DDED}" srcOrd="0" destOrd="0" presId="urn:microsoft.com/office/officeart/2005/8/layout/cycle3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8B336EC2-9D74-4F36-836A-639CC88DD57B}" type="presOf" srcId="{4299C8C0-9EFE-4B56-B3A8-6441731A43E1}" destId="{E4FC657D-04EC-4527-ACE7-2542C82D4137}" srcOrd="0" destOrd="0" presId="urn:microsoft.com/office/officeart/2005/8/layout/cycle3"/>
    <dgm:cxn modelId="{62BC7395-AC42-4B8C-8703-7101C4165C32}" type="presOf" srcId="{A35EFABB-B9D2-4919-85F1-53BA01469B13}" destId="{96FEDD57-9110-45D1-99D7-D20EFCFD28B4}" srcOrd="0" destOrd="0" presId="urn:microsoft.com/office/officeart/2005/8/layout/cycle3"/>
    <dgm:cxn modelId="{B1A2C76E-B6D9-4047-BB47-CE3A739EB0F4}" type="presOf" srcId="{DFA6151B-E3BE-45AD-8DE6-A54B258ADD9D}" destId="{18C3530A-74CE-43FB-BD83-8132FA5B36BB}" srcOrd="0" destOrd="0" presId="urn:microsoft.com/office/officeart/2005/8/layout/cycle3"/>
    <dgm:cxn modelId="{6905999D-F79E-45FB-9253-F75674281729}" srcId="{683FD8ED-3092-40E8-BB3C-F36A310A3877}" destId="{D29E24FC-05D5-4E97-98C7-54323AD0F0B5}" srcOrd="3" destOrd="0" parTransId="{7D0F9F06-850F-4690-AA3C-60913BB36118}" sibTransId="{75A502E1-7EE8-4F8E-9976-255DDCA81AE7}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1D437F20-55B2-4D72-B051-F19422A6D380}" srcId="{683FD8ED-3092-40E8-BB3C-F36A310A3877}" destId="{DFA6151B-E3BE-45AD-8DE6-A54B258ADD9D}" srcOrd="4" destOrd="0" parTransId="{1BBC5562-1E6F-45B6-9F9D-3FF24B412B49}" sibTransId="{8DB13E6E-4402-44D6-90BC-BE9723FDA249}"/>
    <dgm:cxn modelId="{68640301-82ED-4A71-B407-68C7EB60BC9A}" srcId="{683FD8ED-3092-40E8-BB3C-F36A310A3877}" destId="{A35EFABB-B9D2-4919-85F1-53BA01469B13}" srcOrd="5" destOrd="0" parTransId="{A606C441-B048-4EAC-8100-894542E162F4}" sibTransId="{670B1E4D-2153-4AE7-8099-3509FB0685D8}"/>
    <dgm:cxn modelId="{6985440A-45A8-4452-BF5C-0917A4A4BCAB}" type="presOf" srcId="{E2F200B1-BFB1-4055-BB5F-BAE852DBF4F3}" destId="{823B69D6-EABD-44B8-B557-A4445BE9D858}" srcOrd="0" destOrd="0" presId="urn:microsoft.com/office/officeart/2005/8/layout/cycle3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10F40D79-358D-4C2A-9E8A-236078BD3960}" type="presOf" srcId="{F611D78A-9E2D-4971-9E73-7AC2581DFC51}" destId="{626E7E74-A943-41F9-92A5-6B86187D0915}" srcOrd="0" destOrd="0" presId="urn:microsoft.com/office/officeart/2005/8/layout/cycle3"/>
    <dgm:cxn modelId="{518A50D4-4E3F-4970-9F1A-EA4C05FF2149}" type="presOf" srcId="{683FD8ED-3092-40E8-BB3C-F36A310A3877}" destId="{63FC5469-9CCB-4523-AE5E-3D72808BB6D2}" srcOrd="0" destOrd="0" presId="urn:microsoft.com/office/officeart/2005/8/layout/cycle3"/>
    <dgm:cxn modelId="{DB456C0C-5AF9-489F-9E87-5AD519A1C51B}" type="presParOf" srcId="{63FC5469-9CCB-4523-AE5E-3D72808BB6D2}" destId="{14351B7A-7FA0-4103-8B91-E9F1416A4BDE}" srcOrd="0" destOrd="0" presId="urn:microsoft.com/office/officeart/2005/8/layout/cycle3"/>
    <dgm:cxn modelId="{DCB30E05-FE5B-419B-A570-FC4A744B2DAD}" type="presParOf" srcId="{14351B7A-7FA0-4103-8B91-E9F1416A4BDE}" destId="{E23CECA5-6803-41F7-B47F-C091F357DDED}" srcOrd="0" destOrd="0" presId="urn:microsoft.com/office/officeart/2005/8/layout/cycle3"/>
    <dgm:cxn modelId="{4EE78C82-F6D6-4564-BB67-B31DC3E82C2C}" type="presParOf" srcId="{14351B7A-7FA0-4103-8B91-E9F1416A4BDE}" destId="{823B69D6-EABD-44B8-B557-A4445BE9D858}" srcOrd="1" destOrd="0" presId="urn:microsoft.com/office/officeart/2005/8/layout/cycle3"/>
    <dgm:cxn modelId="{B0EFB65F-AE6A-4748-91B9-75A990A9F40C}" type="presParOf" srcId="{14351B7A-7FA0-4103-8B91-E9F1416A4BDE}" destId="{E4FC657D-04EC-4527-ACE7-2542C82D4137}" srcOrd="2" destOrd="0" presId="urn:microsoft.com/office/officeart/2005/8/layout/cycle3"/>
    <dgm:cxn modelId="{E3831D6C-C4B1-4188-B3EF-84E82E2E9463}" type="presParOf" srcId="{14351B7A-7FA0-4103-8B91-E9F1416A4BDE}" destId="{626E7E74-A943-41F9-92A5-6B86187D0915}" srcOrd="3" destOrd="0" presId="urn:microsoft.com/office/officeart/2005/8/layout/cycle3"/>
    <dgm:cxn modelId="{818E7549-6FBB-4AA3-8841-0938D0B2655D}" type="presParOf" srcId="{14351B7A-7FA0-4103-8B91-E9F1416A4BDE}" destId="{EF6DE290-021F-4F3C-B173-582D126FA912}" srcOrd="4" destOrd="0" presId="urn:microsoft.com/office/officeart/2005/8/layout/cycle3"/>
    <dgm:cxn modelId="{622AF9A4-A9D3-42CD-9223-DB1AC6C47CAC}" type="presParOf" srcId="{14351B7A-7FA0-4103-8B91-E9F1416A4BDE}" destId="{18C3530A-74CE-43FB-BD83-8132FA5B36BB}" srcOrd="5" destOrd="0" presId="urn:microsoft.com/office/officeart/2005/8/layout/cycle3"/>
    <dgm:cxn modelId="{3520D286-FEFF-4A3A-995F-A7CD5341B42C}" type="presParOf" srcId="{14351B7A-7FA0-4103-8B91-E9F1416A4BDE}" destId="{96FEDD57-9110-45D1-99D7-D20EFCFD28B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614702" y="-4092"/>
          <a:ext cx="6238195" cy="6238195"/>
        </a:xfrm>
        <a:prstGeom prst="circularArrow">
          <a:avLst>
            <a:gd name="adj1" fmla="val 5274"/>
            <a:gd name="adj2" fmla="val 312630"/>
            <a:gd name="adj3" fmla="val 14237478"/>
            <a:gd name="adj4" fmla="val 17121551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554225" y="3704"/>
          <a:ext cx="2359149" cy="117957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البيضاء </a:t>
          </a:r>
          <a:endParaRPr lang="ar-SA" sz="2800" b="1" kern="1200" dirty="0">
            <a:solidFill>
              <a:srgbClr val="000000"/>
            </a:solidFill>
            <a:latin typeface="Times New Roman" pitchFamily="18" charset="0"/>
            <a:cs typeface="Arial"/>
          </a:endParaRPr>
        </a:p>
      </dsp:txBody>
      <dsp:txXfrm>
        <a:off x="2611807" y="61286"/>
        <a:ext cx="2243985" cy="1064410"/>
      </dsp:txXfrm>
    </dsp:sp>
    <dsp:sp modelId="{E4FC657D-04EC-4527-ACE7-2542C82D4137}">
      <dsp:nvSpPr>
        <dsp:cNvPr id="0" name=""/>
        <dsp:cNvSpPr/>
      </dsp:nvSpPr>
      <dsp:spPr>
        <a:xfrm>
          <a:off x="4802064" y="1696205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800" b="1" kern="1200" dirty="0">
            <a:solidFill>
              <a:srgbClr val="000000"/>
            </a:solidFill>
            <a:latin typeface="Times New Roman" pitchFamily="18" charset="0"/>
            <a:cs typeface="Arial"/>
          </a:endParaRPr>
        </a:p>
      </dsp:txBody>
      <dsp:txXfrm>
        <a:off x="4859646" y="1753787"/>
        <a:ext cx="2243985" cy="1064410"/>
      </dsp:txXfrm>
    </dsp:sp>
    <dsp:sp modelId="{626E7E74-A943-41F9-92A5-6B86187D0915}">
      <dsp:nvSpPr>
        <dsp:cNvPr id="0" name=""/>
        <dsp:cNvSpPr/>
      </dsp:nvSpPr>
      <dsp:spPr>
        <a:xfrm>
          <a:off x="4745882" y="3799766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4803464" y="3857348"/>
        <a:ext cx="2243985" cy="1064410"/>
      </dsp:txXfrm>
    </dsp:sp>
    <dsp:sp modelId="{EF6DE290-021F-4F3C-B173-582D126FA912}">
      <dsp:nvSpPr>
        <dsp:cNvPr id="0" name=""/>
        <dsp:cNvSpPr/>
      </dsp:nvSpPr>
      <dsp:spPr>
        <a:xfrm>
          <a:off x="2554225" y="5065120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الصفراء </a:t>
          </a:r>
          <a:endParaRPr lang="ar-SA" sz="2800" b="1" kern="1200" dirty="0">
            <a:solidFill>
              <a:schemeClr val="tx1"/>
            </a:solidFill>
          </a:endParaRPr>
        </a:p>
      </dsp:txBody>
      <dsp:txXfrm>
        <a:off x="2611807" y="5122702"/>
        <a:ext cx="2243985" cy="1064410"/>
      </dsp:txXfrm>
    </dsp:sp>
    <dsp:sp modelId="{18C3530A-74CE-43FB-BD83-8132FA5B36BB}">
      <dsp:nvSpPr>
        <dsp:cNvPr id="0" name=""/>
        <dsp:cNvSpPr/>
      </dsp:nvSpPr>
      <dsp:spPr>
        <a:xfrm>
          <a:off x="362567" y="3799766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الخضراء </a:t>
          </a:r>
          <a:endParaRPr lang="ar-SA" sz="2000" b="1" kern="1200" dirty="0">
            <a:solidFill>
              <a:schemeClr val="tx1"/>
            </a:solidFill>
          </a:endParaRPr>
        </a:p>
      </dsp:txBody>
      <dsp:txXfrm>
        <a:off x="420149" y="3857348"/>
        <a:ext cx="2243985" cy="1064410"/>
      </dsp:txXfrm>
    </dsp:sp>
    <dsp:sp modelId="{96FEDD57-9110-45D1-99D7-D20EFCFD28B4}">
      <dsp:nvSpPr>
        <dsp:cNvPr id="0" name=""/>
        <dsp:cNvSpPr/>
      </dsp:nvSpPr>
      <dsp:spPr>
        <a:xfrm>
          <a:off x="362567" y="1269058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الزرقاء </a:t>
          </a:r>
          <a:endParaRPr lang="ar-SA" sz="2800" b="1" kern="1200" dirty="0">
            <a:solidFill>
              <a:schemeClr val="tx1"/>
            </a:solidFill>
          </a:endParaRPr>
        </a:p>
      </dsp:txBody>
      <dsp:txXfrm>
        <a:off x="420149" y="1326640"/>
        <a:ext cx="2243985" cy="106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9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5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1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5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7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4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2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3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F4945E-59CA-46E1-B891-146B82BF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0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DFFFB0-C177-4E86-9762-14D3C7674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6B40CF-2561-4582-9C27-4B33B42FC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16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4E2A76-6365-4B31-B130-48D596D8A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65823B-7EA3-4FA0-B9FF-082767FAC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61F0DC-FFB4-4F4E-804E-33B8E5382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6EDE58-996C-45F0-A5F9-8138ED46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116E82-98F8-4F28-98E9-B8F389D3E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7CC439-B547-4470-A2FC-E4559690F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2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EF0309-7934-4500-A915-580F4A04E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11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65309-25BC-4871-97BE-04269859B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AD76D91-C4AC-4E37-A0F9-E1A87304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7.emf"/><Relationship Id="rId3" Type="http://schemas.openxmlformats.org/officeDocument/2006/relationships/image" Target="../media/image1.png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png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9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دينى\work\صور\9425325e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3474"/>
            <a:ext cx="7200900" cy="46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من هو إدوارد دي بونو ؟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326922"/>
            <a:ext cx="662940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دكتور متخصص في جراحة المخ والأعصاب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دكتور في علم النفس والفلسفة .</a:t>
            </a:r>
            <a:endParaRPr lang="ar-EG" sz="3200" b="1" dirty="0">
              <a:solidFill>
                <a:srgbClr val="0070C0"/>
              </a:solidFill>
            </a:endParaRP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مبتدع برنامج كورت لتطوير تفكير الاطفال.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endParaRPr lang="ar-EG" sz="3200" b="1" dirty="0">
              <a:solidFill>
                <a:srgbClr val="0070C0"/>
              </a:solidFill>
            </a:endParaRP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مبتدع وسائل التفكير الابداعي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استشاري لكثير من المؤسسات و الحكومات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.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400" b="1" dirty="0">
                <a:solidFill>
                  <a:prstClr val="black"/>
                </a:solidFill>
                <a:ea typeface="+mj-ea"/>
                <a:cs typeface="Times New Roman"/>
              </a:rPr>
              <a:t>قبعات التفكير الست ما هي ؟ </a:t>
            </a:r>
            <a:endParaRPr lang="ar-EG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326922"/>
            <a:ext cx="6629400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اداة </a:t>
            </a:r>
            <a:r>
              <a:rPr lang="ar-SA" sz="3200" b="1" dirty="0">
                <a:solidFill>
                  <a:srgbClr val="0070C0"/>
                </a:solidFill>
              </a:rPr>
              <a:t>تفكير فعالة تشجع التفكير المتوازي </a:t>
            </a:r>
            <a:endParaRPr lang="ar-EG" sz="3200" b="1" dirty="0" smtClean="0">
              <a:solidFill>
                <a:srgbClr val="0070C0"/>
              </a:solidFill>
            </a:endParaRPr>
          </a:p>
          <a:p>
            <a:pPr lvl="0" algn="justLow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برنامـج تدريبـي يمنـح متلقيـه المعرفـة </a:t>
            </a:r>
            <a:br>
              <a:rPr lang="ar-SA" sz="3200" b="1" dirty="0">
                <a:solidFill>
                  <a:srgbClr val="0070C0"/>
                </a:solidFill>
              </a:rPr>
            </a:br>
            <a:r>
              <a:rPr lang="ar-EG" sz="3200" b="1" dirty="0" smtClean="0">
                <a:solidFill>
                  <a:srgbClr val="0070C0"/>
                </a:solidFill>
              </a:rPr>
              <a:t>  </a:t>
            </a:r>
            <a:r>
              <a:rPr lang="ar-SA" sz="3200" b="1" dirty="0" smtClean="0">
                <a:solidFill>
                  <a:srgbClr val="0070C0"/>
                </a:solidFill>
              </a:rPr>
              <a:t>والمهارة </a:t>
            </a:r>
            <a:r>
              <a:rPr lang="ar-SA" sz="3200" b="1" dirty="0">
                <a:solidFill>
                  <a:srgbClr val="0070C0"/>
                </a:solidFill>
              </a:rPr>
              <a:t>لاستخدامه و الاستفادة منه .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136216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400" b="1" dirty="0">
                <a:solidFill>
                  <a:prstClr val="black"/>
                </a:solidFill>
                <a:ea typeface="+mj-ea"/>
                <a:cs typeface="Times New Roman"/>
              </a:rPr>
              <a:t>الانتقادات التي تواجه قبعات التفكير الست</a:t>
            </a:r>
            <a:endParaRPr lang="ar-EG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648295"/>
            <a:ext cx="66294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البعض يرونها وسيلة لجذب الانظار . 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البعض </a:t>
            </a:r>
            <a:r>
              <a:rPr lang="ar-SA" sz="3200" b="1" dirty="0">
                <a:solidFill>
                  <a:srgbClr val="0070C0"/>
                </a:solidFill>
              </a:rPr>
              <a:t>يعتقد انها وسيلة لشحذ الافكار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الاستغناء </a:t>
            </a:r>
            <a:r>
              <a:rPr lang="ar-SA" sz="3200" b="1" dirty="0">
                <a:solidFill>
                  <a:srgbClr val="0070C0"/>
                </a:solidFill>
              </a:rPr>
              <a:t>عن التدريب بقراءة  الكتاب .</a:t>
            </a:r>
          </a:p>
        </p:txBody>
      </p:sp>
    </p:spTree>
    <p:extLst>
      <p:ext uri="{BB962C8B-B14F-4D97-AF65-F5344CB8AC3E}">
        <p14:creationId xmlns:p14="http://schemas.microsoft.com/office/powerpoint/2010/main" val="18031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11430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ea typeface="+mj-ea"/>
                <a:cs typeface="Times New Roman"/>
              </a:rPr>
              <a:t>ما هي أوجه القصور في الأسلوب الذي نفكر فيه عادة ؟ </a:t>
            </a:r>
            <a:endParaRPr lang="ar-EG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326922"/>
            <a:ext cx="66294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يفتقد الى البناء المنتظم و التصميم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يفتقد </a:t>
            </a:r>
            <a:r>
              <a:rPr lang="ar-SA" sz="3200" b="1" dirty="0">
                <a:solidFill>
                  <a:srgbClr val="0070C0"/>
                </a:solidFill>
              </a:rPr>
              <a:t>الى الابداع و الابتكار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يجعل </a:t>
            </a:r>
            <a:r>
              <a:rPr lang="ar-SA" sz="3200" b="1" dirty="0">
                <a:solidFill>
                  <a:srgbClr val="0070C0"/>
                </a:solidFill>
              </a:rPr>
              <a:t>الناس في حالة تضاد و تنافر .</a:t>
            </a:r>
          </a:p>
        </p:txBody>
      </p:sp>
    </p:spTree>
    <p:extLst>
      <p:ext uri="{BB962C8B-B14F-4D97-AF65-F5344CB8AC3E}">
        <p14:creationId xmlns:p14="http://schemas.microsoft.com/office/powerpoint/2010/main" val="6684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400" b="1" dirty="0">
                <a:solidFill>
                  <a:prstClr val="black"/>
                </a:solidFill>
                <a:ea typeface="+mj-ea"/>
                <a:cs typeface="Times New Roman"/>
              </a:rPr>
              <a:t>نمو الإنسان وتطوره</a:t>
            </a:r>
            <a:endParaRPr lang="ar-EG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326922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من </a:t>
            </a:r>
            <a:r>
              <a:rPr lang="ar-SA" sz="3200" b="1" dirty="0">
                <a:solidFill>
                  <a:srgbClr val="0070C0"/>
                </a:solidFill>
              </a:rPr>
              <a:t>سن 0 – 5 </a:t>
            </a:r>
            <a:endParaRPr lang="ar-EG" sz="3200" b="1" dirty="0" smtClean="0">
              <a:solidFill>
                <a:srgbClr val="0070C0"/>
              </a:solidFill>
            </a:endParaRPr>
          </a:p>
          <a:p>
            <a:pPr lvl="0" algn="ctr" rtl="1">
              <a:lnSpc>
                <a:spcPct val="90000"/>
              </a:lnSpc>
              <a:spcBef>
                <a:spcPct val="20000"/>
              </a:spcBef>
            </a:pPr>
            <a:r>
              <a:rPr lang="ar-SA" sz="3200" b="1" dirty="0" smtClean="0">
                <a:solidFill>
                  <a:srgbClr val="0070C0"/>
                </a:solidFill>
              </a:rPr>
              <a:t>يسأل </a:t>
            </a:r>
            <a:r>
              <a:rPr lang="ar-SA" sz="3200" b="1" dirty="0">
                <a:solidFill>
                  <a:srgbClr val="0070C0"/>
                </a:solidFill>
              </a:rPr>
              <a:t>الطفل لماذا ؟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من </a:t>
            </a:r>
            <a:r>
              <a:rPr lang="ar-SA" sz="3200" b="1" dirty="0">
                <a:solidFill>
                  <a:srgbClr val="0070C0"/>
                </a:solidFill>
              </a:rPr>
              <a:t>سن 5 – 12 </a:t>
            </a:r>
            <a:br>
              <a:rPr lang="ar-SA" sz="3200" b="1" dirty="0">
                <a:solidFill>
                  <a:srgbClr val="0070C0"/>
                </a:solidFill>
              </a:rPr>
            </a:br>
            <a:r>
              <a:rPr lang="ar-EG" sz="3200" b="1" dirty="0" smtClean="0">
                <a:solidFill>
                  <a:srgbClr val="0070C0"/>
                </a:solidFill>
              </a:rPr>
              <a:t>                 </a:t>
            </a:r>
            <a:r>
              <a:rPr lang="ar-SA" sz="3200" b="1" dirty="0" smtClean="0">
                <a:solidFill>
                  <a:srgbClr val="0070C0"/>
                </a:solidFill>
              </a:rPr>
              <a:t>يسأل </a:t>
            </a:r>
            <a:r>
              <a:rPr lang="ar-SA" sz="3200" b="1" dirty="0">
                <a:solidFill>
                  <a:srgbClr val="0070C0"/>
                </a:solidFill>
              </a:rPr>
              <a:t>لماذا لا ؟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</a:t>
            </a:r>
            <a:r>
              <a:rPr lang="ar-SA" sz="3200" b="1" dirty="0" smtClean="0">
                <a:solidFill>
                  <a:srgbClr val="0070C0"/>
                </a:solidFill>
              </a:rPr>
              <a:t>من </a:t>
            </a:r>
            <a:r>
              <a:rPr lang="ar-SA" sz="3200" b="1" dirty="0">
                <a:solidFill>
                  <a:srgbClr val="0070C0"/>
                </a:solidFill>
              </a:rPr>
              <a:t>سن 12- 75</a:t>
            </a:r>
            <a:br>
              <a:rPr lang="ar-SA" sz="3200" b="1" dirty="0">
                <a:solidFill>
                  <a:srgbClr val="0070C0"/>
                </a:solidFill>
              </a:rPr>
            </a:br>
            <a:r>
              <a:rPr lang="ar-EG" sz="3200" b="1" dirty="0" smtClean="0">
                <a:solidFill>
                  <a:srgbClr val="0070C0"/>
                </a:solidFill>
              </a:rPr>
              <a:t>           </a:t>
            </a:r>
            <a:r>
              <a:rPr lang="ar-SA" sz="3200" b="1" dirty="0" smtClean="0">
                <a:solidFill>
                  <a:srgbClr val="0070C0"/>
                </a:solidFill>
              </a:rPr>
              <a:t>هي </a:t>
            </a:r>
            <a:r>
              <a:rPr lang="ar-SA" sz="3200" b="1" dirty="0">
                <a:solidFill>
                  <a:srgbClr val="0070C0"/>
                </a:solidFill>
              </a:rPr>
              <a:t>مرحلة التبرير وإعطاء الأسباب </a:t>
            </a:r>
            <a:r>
              <a:rPr lang="ar-SA" sz="3200" b="1" dirty="0" smtClean="0">
                <a:solidFill>
                  <a:srgbClr val="0070C0"/>
                </a:solidFill>
              </a:rPr>
              <a:t>.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قبعات التفكير الست تمثل الاطار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2326922"/>
            <a:ext cx="76200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لتشجيع التفكير المتوازي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تخصص </a:t>
            </a:r>
            <a:r>
              <a:rPr lang="ar-SA" sz="3200" b="1" dirty="0">
                <a:solidFill>
                  <a:srgbClr val="0070C0"/>
                </a:solidFill>
              </a:rPr>
              <a:t>مساحة و زمن للتفكير الابداعي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يوجه </a:t>
            </a:r>
            <a:r>
              <a:rPr lang="ar-SA" sz="3200" b="1" dirty="0">
                <a:solidFill>
                  <a:srgbClr val="0070C0"/>
                </a:solidFill>
              </a:rPr>
              <a:t>التفكير نحو افكار معينة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يحول </a:t>
            </a:r>
            <a:r>
              <a:rPr lang="ar-SA" sz="3200" b="1" dirty="0">
                <a:solidFill>
                  <a:srgbClr val="0070C0"/>
                </a:solidFill>
              </a:rPr>
              <a:t>التفكير من نمط الى اخر </a:t>
            </a:r>
            <a:r>
              <a:rPr lang="ar-SA" sz="3200" b="1" dirty="0" smtClean="0">
                <a:solidFill>
                  <a:srgbClr val="0070C0"/>
                </a:solidFill>
              </a:rPr>
              <a:t>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يفصل ما بين الانا  و الاداء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70C0"/>
                </a:solidFill>
              </a:rPr>
              <a:t>* </a:t>
            </a:r>
            <a:r>
              <a:rPr lang="ar-SA" sz="3200" b="1" dirty="0" smtClean="0">
                <a:solidFill>
                  <a:srgbClr val="0070C0"/>
                </a:solidFill>
              </a:rPr>
              <a:t>يتيح </a:t>
            </a:r>
            <a:r>
              <a:rPr lang="ar-SA" sz="3200" b="1" dirty="0">
                <a:solidFill>
                  <a:srgbClr val="0070C0"/>
                </a:solidFill>
              </a:rPr>
              <a:t>الفرصة لاستكشاف موضوع ما بعمق و تفحص .</a:t>
            </a:r>
          </a:p>
        </p:txBody>
      </p:sp>
    </p:spTree>
    <p:extLst>
      <p:ext uri="{BB962C8B-B14F-4D97-AF65-F5344CB8AC3E}">
        <p14:creationId xmlns:p14="http://schemas.microsoft.com/office/powerpoint/2010/main" val="36589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3721100" cy="101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ar-EG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Simplified Arabic"/>
                <a:cs typeface="Simplified Arabic"/>
              </a:rPr>
              <a:t>التفكير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5854700" y="2813050"/>
            <a:ext cx="2755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98600" y="2813050"/>
            <a:ext cx="2830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619875" y="2122488"/>
            <a:ext cx="1609725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 (Arabic)" charset="0"/>
              </a:rPr>
              <a:t>سعيد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36675" y="2046288"/>
            <a:ext cx="1685925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 (Arabic)" charset="0"/>
              </a:rPr>
              <a:t>جمال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702300" y="1208088"/>
            <a:ext cx="3133725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 (Arabic)" charset="0"/>
              </a:rPr>
              <a:t>متعاكس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</a:rPr>
              <a:t> : 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H="1">
            <a:off x="3340100" y="4413250"/>
            <a:ext cx="3287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3340100" y="5126038"/>
            <a:ext cx="3287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3340100" y="5845175"/>
            <a:ext cx="3363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72162" y="3570288"/>
            <a:ext cx="2905125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 (Arabic)" charset="0"/>
              </a:rPr>
              <a:t>متوازي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</a:rPr>
              <a:t> :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949700" y="4256088"/>
            <a:ext cx="1609725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 (Arabic)" charset="0"/>
              </a:rPr>
              <a:t>سعيد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68700" y="5086350"/>
            <a:ext cx="2066925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 (Arabic)" charset="0"/>
              </a:rPr>
              <a:t>جمال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25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21542"/>
              </p:ext>
            </p:extLst>
          </p:nvPr>
        </p:nvGraphicFramePr>
        <p:xfrm>
          <a:off x="6088062" y="2965450"/>
          <a:ext cx="10795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4" name="Clip" r:id="rId4" imgW="8296145" imgH="4953146" progId="MS_ClipArt_Gallery.2">
                  <p:embed/>
                </p:oleObj>
              </mc:Choice>
              <mc:Fallback>
                <p:oleObj name="Clip" r:id="rId4" imgW="8296145" imgH="49531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2" y="2965450"/>
                        <a:ext cx="10795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26659"/>
              </p:ext>
            </p:extLst>
          </p:nvPr>
        </p:nvGraphicFramePr>
        <p:xfrm>
          <a:off x="6016625" y="2028825"/>
          <a:ext cx="1079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5" name="Clip" r:id="rId6" imgW="8296145" imgH="4953146" progId="MS_ClipArt_Gallery.2">
                  <p:embed/>
                </p:oleObj>
              </mc:Choice>
              <mc:Fallback>
                <p:oleObj name="Clip" r:id="rId6" imgW="8296145" imgH="49531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2028825"/>
                        <a:ext cx="1079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50396"/>
              </p:ext>
            </p:extLst>
          </p:nvPr>
        </p:nvGraphicFramePr>
        <p:xfrm>
          <a:off x="3063875" y="2028825"/>
          <a:ext cx="1079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6" name="Clip" r:id="rId8" imgW="8296145" imgH="4953146" progId="MS_ClipArt_Gallery.2">
                  <p:embed/>
                </p:oleObj>
              </mc:Choice>
              <mc:Fallback>
                <p:oleObj name="Clip" r:id="rId8" imgW="8296145" imgH="49531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028825"/>
                        <a:ext cx="1079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323563"/>
              </p:ext>
            </p:extLst>
          </p:nvPr>
        </p:nvGraphicFramePr>
        <p:xfrm>
          <a:off x="3063875" y="2965450"/>
          <a:ext cx="1079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7" name="Clip" r:id="rId10" imgW="8296145" imgH="4953146" progId="MS_ClipArt_Gallery.2">
                  <p:embed/>
                </p:oleObj>
              </mc:Choice>
              <mc:Fallback>
                <p:oleObj name="Clip" r:id="rId10" imgW="8296145" imgH="49531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965450"/>
                        <a:ext cx="1079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8698"/>
              </p:ext>
            </p:extLst>
          </p:nvPr>
        </p:nvGraphicFramePr>
        <p:xfrm>
          <a:off x="1409700" y="5270500"/>
          <a:ext cx="1079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8" name="Clip" r:id="rId12" imgW="8296145" imgH="4953146" progId="MS_ClipArt_Gallery.2">
                  <p:embed/>
                </p:oleObj>
              </mc:Choice>
              <mc:Fallback>
                <p:oleObj name="Clip" r:id="rId12" imgW="8296145" imgH="49531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5270500"/>
                        <a:ext cx="1079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668121"/>
              </p:ext>
            </p:extLst>
          </p:nvPr>
        </p:nvGraphicFramePr>
        <p:xfrm>
          <a:off x="1408112" y="4433888"/>
          <a:ext cx="1079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" name="Clip" r:id="rId14" imgW="8296145" imgH="4953146" progId="MS_ClipArt_Gallery.2">
                  <p:embed/>
                </p:oleObj>
              </mc:Choice>
              <mc:Fallback>
                <p:oleObj name="Clip" r:id="rId14" imgW="8296145" imgH="49531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4433888"/>
                        <a:ext cx="1079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6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57400" y="381000"/>
            <a:ext cx="5029200" cy="136216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مثال على التفكير المتوازي</a:t>
            </a:r>
            <a:br>
              <a:rPr lang="ar-EG" sz="4000" b="1" dirty="0">
                <a:solidFill>
                  <a:srgbClr val="1F497D">
                    <a:lumMod val="50000"/>
                  </a:srgbClr>
                </a:solidFill>
              </a:rPr>
            </a:br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( طيور الأوز 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3352800"/>
            <a:ext cx="6248400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تسافر و تتنقل و تفكر الاوز بطريقة متوازية مشكلة حرف 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(</a:t>
            </a:r>
            <a:r>
              <a:rPr lang="en-GB" sz="3200" dirty="0" smtClean="0">
                <a:solidFill>
                  <a:srgbClr val="1F497D">
                    <a:lumMod val="50000"/>
                  </a:srgbClr>
                </a:solidFill>
              </a:rPr>
              <a:t>V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)</a:t>
            </a:r>
            <a:endParaRPr lang="ar-EG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0" y="4495800"/>
            <a:ext cx="6248400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تدرك اهمية الجماعة و معنى 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ذلك</a:t>
            </a:r>
            <a:endParaRPr lang="ar-EG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5334000"/>
            <a:ext cx="6248400" cy="1066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لهذه الطيور وجهة محددة و هدف واحد يخلص له كل الطيور بالمجموعة</a:t>
            </a:r>
          </a:p>
        </p:txBody>
      </p:sp>
      <p:pic>
        <p:nvPicPr>
          <p:cNvPr id="10242" name="Picture 2" descr="http://canyamacan.files.wordpress.com/2009/07/orange-geese.jpg?w=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84" y="1600200"/>
            <a:ext cx="502241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35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57400" y="381000"/>
            <a:ext cx="5029200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لماذا القبعات ؟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0" y="4724400"/>
            <a:ext cx="6248400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القبعات يمكن و ضعها  و خلعها بسهولة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0" y="3810000"/>
            <a:ext cx="6248400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هناك علاقة تقليدية ما بين التفكير و القبعات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5638800"/>
            <a:ext cx="6248400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كل منها يمثل دور معين </a:t>
            </a:r>
          </a:p>
        </p:txBody>
      </p:sp>
      <p:pic>
        <p:nvPicPr>
          <p:cNvPr id="14338" name="Picture 2" descr="http://www.hawamer.com/vb/attachment.php?attachmentid=44792&amp;stc=1&amp;d=1349611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633537"/>
            <a:ext cx="504825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90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3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(( الآن اختر القبعة التي تريد التعرف عليها))</a:t>
            </a:r>
            <a:endParaRPr lang="en-GB" sz="3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C:\Users\aly\Downloads\six hat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3838"/>
            <a:ext cx="7010400" cy="4678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6553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dirty="0">
                <a:solidFill>
                  <a:srgbClr val="002060"/>
                </a:solidFill>
              </a:rPr>
              <a:t>قبعات التفكير الست</a:t>
            </a:r>
          </a:p>
          <a:p>
            <a:pPr algn="ctr"/>
            <a:r>
              <a:rPr lang="ar-EG" sz="7200" dirty="0" smtClean="0">
                <a:solidFill>
                  <a:srgbClr val="002060"/>
                </a:solidFill>
              </a:rPr>
              <a:t>((إدوارد </a:t>
            </a:r>
            <a:r>
              <a:rPr lang="ar-EG" sz="7200" dirty="0">
                <a:solidFill>
                  <a:srgbClr val="002060"/>
                </a:solidFill>
              </a:rPr>
              <a:t>دي </a:t>
            </a:r>
            <a:r>
              <a:rPr lang="ar-EG" sz="7200" dirty="0" smtClean="0">
                <a:solidFill>
                  <a:srgbClr val="002060"/>
                </a:solidFill>
              </a:rPr>
              <a:t>بونو))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40200" y="2667000"/>
            <a:ext cx="4775200" cy="3810000"/>
            <a:chOff x="4140200" y="2667000"/>
            <a:chExt cx="4775200" cy="3810000"/>
          </a:xfrm>
        </p:grpSpPr>
        <p:graphicFrame>
          <p:nvGraphicFramePr>
            <p:cNvPr id="8" name="Object 7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0543630"/>
                </p:ext>
              </p:extLst>
            </p:nvPr>
          </p:nvGraphicFramePr>
          <p:xfrm>
            <a:off x="7391400" y="26670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0" name="Clip" r:id="rId4" imgW="8286588" imgH="4943485" progId="MS_ClipArt_Gallery.2">
                    <p:embed/>
                  </p:oleObj>
                </mc:Choice>
                <mc:Fallback>
                  <p:oleObj name="Clip" r:id="rId4" imgW="8286588" imgH="4943485" progId="MS_ClipArt_Gallery.2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26670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8166259"/>
                </p:ext>
              </p:extLst>
            </p:nvPr>
          </p:nvGraphicFramePr>
          <p:xfrm>
            <a:off x="7391400" y="36576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1" name="Clip" r:id="rId6" imgW="8286588" imgH="4943485" progId="MS_ClipArt_Gallery.2">
                    <p:embed/>
                  </p:oleObj>
                </mc:Choice>
                <mc:Fallback>
                  <p:oleObj name="Clip" r:id="rId6" imgW="8286588" imgH="4943485" progId="MS_ClipArt_Gallery.2">
                    <p:embed/>
                    <p:pic>
                      <p:nvPicPr>
                        <p:cNvPr id="0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36576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2441658"/>
                </p:ext>
              </p:extLst>
            </p:nvPr>
          </p:nvGraphicFramePr>
          <p:xfrm>
            <a:off x="7391400" y="47244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2" name="Clip" r:id="rId8" imgW="8286588" imgH="4943485" progId="MS_ClipArt_Gallery.2">
                    <p:embed/>
                  </p:oleObj>
                </mc:Choice>
                <mc:Fallback>
                  <p:oleObj name="Clip" r:id="rId8" imgW="8286588" imgH="4943485" progId="MS_ClipArt_Gallery.2">
                    <p:embed/>
                    <p:pic>
                      <p:nvPicPr>
                        <p:cNvPr id="0" name="Object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7244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60874752"/>
                </p:ext>
              </p:extLst>
            </p:nvPr>
          </p:nvGraphicFramePr>
          <p:xfrm>
            <a:off x="7391400" y="56388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3" name="Clip" r:id="rId10" imgW="8286588" imgH="4943485" progId="MS_ClipArt_Gallery.2">
                    <p:embed/>
                  </p:oleObj>
                </mc:Choice>
                <mc:Fallback>
                  <p:oleObj name="Clip" r:id="rId10" imgW="8286588" imgH="4943485" progId="MS_ClipArt_Gallery.2">
                    <p:embed/>
                    <p:pic>
                      <p:nvPicPr>
                        <p:cNvPr id="0" name="Object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56388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4539436"/>
                </p:ext>
              </p:extLst>
            </p:nvPr>
          </p:nvGraphicFramePr>
          <p:xfrm>
            <a:off x="5940425" y="56388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4" name="Clip" r:id="rId12" imgW="8286588" imgH="4943485" progId="MS_ClipArt_Gallery.2">
                    <p:embed/>
                  </p:oleObj>
                </mc:Choice>
                <mc:Fallback>
                  <p:oleObj name="Clip" r:id="rId12" imgW="8286588" imgH="4943485" progId="MS_ClipArt_Gallery.2">
                    <p:embed/>
                    <p:pic>
                      <p:nvPicPr>
                        <p:cNvPr id="0" name="Objec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25" y="56388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6563449"/>
                </p:ext>
              </p:extLst>
            </p:nvPr>
          </p:nvGraphicFramePr>
          <p:xfrm>
            <a:off x="4140200" y="56388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5" name="Clip" r:id="rId14" imgW="8286588" imgH="4943485" progId="MS_ClipArt_Gallery.2">
                    <p:embed/>
                  </p:oleObj>
                </mc:Choice>
                <mc:Fallback>
                  <p:oleObj name="Clip" r:id="rId14" imgW="8286588" imgH="4943485" progId="MS_ClipArt_Gallery.2">
                    <p:embed/>
                    <p:pic>
                      <p:nvPicPr>
                        <p:cNvPr id="0" name="Object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0200" y="56388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76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752600" y="1944666"/>
            <a:ext cx="5562600" cy="2551134"/>
          </a:xfrm>
          <a:prstGeom prst="horizontalScroll">
            <a:avLst/>
          </a:prstGeom>
          <a:gradFill>
            <a:gsLst>
              <a:gs pos="0">
                <a:srgbClr val="FF99FF"/>
              </a:gs>
              <a:gs pos="50000">
                <a:srgbClr val="FF6699"/>
              </a:gs>
              <a:gs pos="100000">
                <a:srgbClr val="FF99FF"/>
              </a:gs>
            </a:gsLst>
            <a:lin ang="5400000" scaled="0"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EG" sz="5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القبعة </a:t>
            </a:r>
            <a:r>
              <a:rPr lang="ar-EG" sz="5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البيضاء</a:t>
            </a:r>
          </a:p>
        </p:txBody>
      </p:sp>
    </p:spTree>
    <p:extLst>
      <p:ext uri="{BB962C8B-B14F-4D97-AF65-F5344CB8AC3E}">
        <p14:creationId xmlns:p14="http://schemas.microsoft.com/office/powerpoint/2010/main" val="26629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457200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0070C0"/>
                </a:solidFill>
              </a:rPr>
              <a:t>وترمز إلى التفكير الحيادي، هذا التفكير قائم على أساس التساؤل من أجل الحصول على حقائق </a:t>
            </a:r>
            <a:r>
              <a:rPr lang="ar-EG" sz="3200" b="1" dirty="0" smtClean="0">
                <a:solidFill>
                  <a:srgbClr val="0070C0"/>
                </a:solidFill>
              </a:rPr>
              <a:t/>
            </a:r>
            <a:br>
              <a:rPr lang="ar-EG" sz="3200" b="1" dirty="0" smtClean="0">
                <a:solidFill>
                  <a:srgbClr val="0070C0"/>
                </a:solidFill>
              </a:rPr>
            </a:br>
            <a:r>
              <a:rPr lang="ar-EG" sz="3200" b="1" dirty="0" smtClean="0">
                <a:solidFill>
                  <a:srgbClr val="0070C0"/>
                </a:solidFill>
              </a:rPr>
              <a:t>أو </a:t>
            </a:r>
            <a:r>
              <a:rPr lang="ar-EG" sz="3200" b="1" dirty="0">
                <a:solidFill>
                  <a:srgbClr val="0070C0"/>
                </a:solidFill>
              </a:rPr>
              <a:t>أرقام، إن الأسئلة الموضوعة تنتظر إجابات لسد الثغرات في </a:t>
            </a:r>
            <a:r>
              <a:rPr lang="ar-EG" sz="3200" b="1" dirty="0" smtClean="0">
                <a:solidFill>
                  <a:srgbClr val="0070C0"/>
                </a:solidFill>
              </a:rPr>
              <a:t>المعلومات</a:t>
            </a:r>
            <a:endParaRPr lang="ar-EG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F:\دينى\work\صور\gqa4vbmzziemgtb1zir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55934"/>
            <a:ext cx="5486400" cy="301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9084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طرح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وتجميع المعلومات أو الحصول عليها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9084" y="1676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على الحقائق والمعلومات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9084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التجرد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من العواطف والرأي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9084" y="3657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الاهتمام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بالوقائع والأرقام والإحصاءات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9084" y="4648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الحيادية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والموضوعية التامة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059084" y="55626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الاهتمام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بالأسئلة المحددة للحصول على الحقائق أو المعلومات</a:t>
            </a:r>
          </a:p>
        </p:txBody>
      </p:sp>
      <p:pic>
        <p:nvPicPr>
          <p:cNvPr id="20" name="Picture 2" descr="F:\دينى\work\صور\gqa4vbmzziemgtb1zir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525684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9084" y="838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الإجابات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المباشرة والمحددة على الأسئلة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9084" y="1828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التمييز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بين درجة الصحة في كل رأي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9084" y="2819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الإنصات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والاستماع الجيد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9084" y="3810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تلبسها الآخرين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9084" y="4800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استعملها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في بداية الجلسة</a:t>
            </a:r>
          </a:p>
        </p:txBody>
      </p:sp>
      <p:pic>
        <p:nvPicPr>
          <p:cNvPr id="20" name="Picture 2" descr="F:\دينى\work\صور\gqa4vbmzziemgtb1zir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525684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F:\دينى\work\صور\RotatingYoungOldWo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35518"/>
            <a:ext cx="7391398" cy="49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752600" y="1944666"/>
            <a:ext cx="5562600" cy="2551134"/>
          </a:xfrm>
          <a:prstGeom prst="horizontalScroll">
            <a:avLst/>
          </a:prstGeom>
          <a:gradFill>
            <a:gsLst>
              <a:gs pos="0">
                <a:srgbClr val="FF99FF"/>
              </a:gs>
              <a:gs pos="50000">
                <a:srgbClr val="FF6699"/>
              </a:gs>
              <a:gs pos="100000">
                <a:srgbClr val="FF99FF"/>
              </a:gs>
            </a:gsLst>
            <a:lin ang="5400000" scaled="0"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EG" sz="5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القبعة </a:t>
            </a:r>
            <a:r>
              <a:rPr lang="ar-EG" sz="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الحمراء</a:t>
            </a:r>
            <a:endParaRPr lang="ar-EG" sz="5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9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4572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0070C0"/>
                </a:solidFill>
              </a:rPr>
              <a:t>وترمز إلى التفكير العاطفي: إنه عكس </a:t>
            </a:r>
            <a:r>
              <a:rPr lang="ar-EG" sz="3200" b="1" dirty="0" smtClean="0">
                <a:solidFill>
                  <a:srgbClr val="0070C0"/>
                </a:solidFill>
              </a:rPr>
              <a:t>التفكير </a:t>
            </a:r>
            <a:r>
              <a:rPr lang="ar-EG" sz="3200" b="1" dirty="0">
                <a:solidFill>
                  <a:srgbClr val="0070C0"/>
                </a:solidFill>
              </a:rPr>
              <a:t>الحيادي الذي يتميز بالموضوعية، </a:t>
            </a:r>
            <a:r>
              <a:rPr lang="ar-EG" sz="3200" b="1" dirty="0" smtClean="0">
                <a:solidFill>
                  <a:srgbClr val="0070C0"/>
                </a:solidFill>
              </a:rPr>
              <a:t>فهو </a:t>
            </a:r>
            <a:r>
              <a:rPr lang="ar-EG" sz="3200" b="1" dirty="0">
                <a:solidFill>
                  <a:srgbClr val="0070C0"/>
                </a:solidFill>
              </a:rPr>
              <a:t>قائم على ما يكمن في العمق </a:t>
            </a:r>
            <a:r>
              <a:rPr lang="ar-EG" sz="3200" b="1" dirty="0" smtClean="0">
                <a:solidFill>
                  <a:srgbClr val="0070C0"/>
                </a:solidFill>
              </a:rPr>
              <a:t>من عواطف </a:t>
            </a:r>
            <a:r>
              <a:rPr lang="ar-EG" sz="3200" b="1" dirty="0">
                <a:solidFill>
                  <a:srgbClr val="0070C0"/>
                </a:solidFill>
              </a:rPr>
              <a:t>ومشاعر</a:t>
            </a:r>
          </a:p>
        </p:txBody>
      </p:sp>
      <p:pic>
        <p:nvPicPr>
          <p:cNvPr id="8" name="Picture 2" descr="F:\دينى\work\صور\255368494163283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334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إظهار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المشاعر والأحاسيس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1" y="16764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ومن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أبرز هذه المشاعر </a:t>
            </a:r>
            <a:endParaRPr lang="ar-EG" sz="3200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(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السرور، الثقة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،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الغضب، 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الشك)</a:t>
            </a:r>
            <a:endParaRPr lang="ar-EG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1" y="2895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900" dirty="0" smtClean="0">
                <a:solidFill>
                  <a:srgbClr val="1F497D">
                    <a:lumMod val="50000"/>
                  </a:srgbClr>
                </a:solidFill>
              </a:rPr>
              <a:t>الاهتمام </a:t>
            </a:r>
            <a:r>
              <a:rPr lang="ar-EG" sz="2900" dirty="0">
                <a:solidFill>
                  <a:srgbClr val="1F497D">
                    <a:lumMod val="50000"/>
                  </a:srgbClr>
                </a:solidFill>
              </a:rPr>
              <a:t>بالمشاعر فقط بدون حقائق أو معلومات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1" y="3886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تبين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الجانب الإنساني غير العقلاني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1" y="4876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المبالغة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في تحليل الجانب العاطفي </a:t>
            </a:r>
          </a:p>
        </p:txBody>
      </p:sp>
      <p:pic>
        <p:nvPicPr>
          <p:cNvPr id="21" name="Picture 2" descr="F:\دينى\work\صور\255368494163283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3970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2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رفض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الحقائق أو الآراء دون مبرر عقلي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2" y="1676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9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2900" dirty="0">
                <a:solidFill>
                  <a:srgbClr val="1F497D">
                    <a:lumMod val="50000"/>
                  </a:srgbClr>
                </a:solidFill>
              </a:rPr>
              <a:t>أن تنبه الآخرين إلى عدم ارتدائهم لها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2" y="26670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تجعل المقابل يرتديها لتعرف حقيقة مشاعره للأمر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2" y="3962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قلل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من استعمالها في جلسات العمل</a:t>
            </a:r>
          </a:p>
        </p:txBody>
      </p:sp>
      <p:pic>
        <p:nvPicPr>
          <p:cNvPr id="21" name="Picture 2" descr="F:\دينى\work\صور\255368494163283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800"/>
            <a:ext cx="13970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F:\دينى\work\صور\143726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0" y="590904"/>
            <a:ext cx="7555680" cy="56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86000" y="304800"/>
            <a:ext cx="4572000" cy="72233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rgbClr val="1F497D">
                    <a:lumMod val="50000"/>
                  </a:srgbClr>
                </a:solidFill>
              </a:rPr>
              <a:t>الاتفاقيات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837210" y="1247657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الإلتزام بوقت البرنامج وفترات </a:t>
            </a:r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الاستراحة</a:t>
            </a:r>
          </a:p>
          <a:p>
            <a:pPr algn="ctr" rtl="1"/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دليل وعيك</a:t>
            </a:r>
            <a:endParaRPr lang="en-GB" sz="2400" b="1" dirty="0" smtClean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26880" y="2361374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لاتدع </a:t>
            </a:r>
            <a:r>
              <a:rPr lang="ar-EG" sz="2400" b="1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هاتفك </a:t>
            </a:r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المتنقل يشوش أفكار من حولك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816550" y="3475091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الأسئلة والنقاش متاحة في محتوى البرنامج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806220" y="4588808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إبتسامتك و تعاونك دليل حب العمل الجماعي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795890" y="5702525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تأقلمك مع المدرب و تنفيذ التمارين </a:t>
            </a:r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يسهل</a:t>
            </a:r>
          </a:p>
          <a:p>
            <a:pPr algn="ctr" rtl="1"/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استيعاب المادة العلمية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17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:\دينى\work\صور\imagت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F:\دينى\work\صور\8484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20" y="53340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دينى\work\صور\kid-sma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752600" y="1944666"/>
            <a:ext cx="5562600" cy="2551134"/>
          </a:xfrm>
          <a:prstGeom prst="horizontalScroll">
            <a:avLst/>
          </a:prstGeom>
          <a:gradFill>
            <a:gsLst>
              <a:gs pos="0">
                <a:srgbClr val="FF99FF"/>
              </a:gs>
              <a:gs pos="50000">
                <a:srgbClr val="FF6699"/>
              </a:gs>
              <a:gs pos="100000">
                <a:srgbClr val="FF99FF"/>
              </a:gs>
            </a:gsLst>
            <a:lin ang="5400000" scaled="0"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EG" sz="5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القبعة </a:t>
            </a:r>
            <a:r>
              <a:rPr lang="ar-EG" sz="5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السوداء</a:t>
            </a:r>
          </a:p>
        </p:txBody>
      </p:sp>
    </p:spTree>
    <p:extLst>
      <p:ext uri="{BB962C8B-B14F-4D97-AF65-F5344CB8AC3E}">
        <p14:creationId xmlns:p14="http://schemas.microsoft.com/office/powerpoint/2010/main" val="21387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4572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0070C0"/>
                </a:solidFill>
              </a:rPr>
              <a:t>وترمز إلى التفكير السلبي (أو النقدي): إن أساس هذا التفكير: المنطق والناقد والتشاؤم، أنه دائماً في خط سلبي واحد، سواء في تصوره للأوضاع المستقبلية</a:t>
            </a:r>
          </a:p>
        </p:txBody>
      </p:sp>
      <p:pic>
        <p:nvPicPr>
          <p:cNvPr id="18434" name="Picture 2" descr="F:\دينى\work\صور\3dsmax-3d-black-hat-model-tutorial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5934"/>
            <a:ext cx="5562600" cy="2973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066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نقد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الآراء ورفضها باستعمال المنطق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06601" y="16764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التشاؤم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وعدم التفاؤل باحتمالات النجاح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06601" y="2895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استعمال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المنطق وتوضيح الأسباب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06601" y="3886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إيضاح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نقاط الضعف في أي فكرة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06601" y="4876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على احتمالات الفشل </a:t>
            </a:r>
          </a:p>
        </p:txBody>
      </p:sp>
      <p:pic>
        <p:nvPicPr>
          <p:cNvPr id="19" name="Picture 2" descr="F:\دينى\work\صور\3dsmax-3d-black-hat-model-tutorial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462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066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8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2800" dirty="0">
                <a:solidFill>
                  <a:srgbClr val="1F497D">
                    <a:lumMod val="50000"/>
                  </a:srgbClr>
                </a:solidFill>
              </a:rPr>
              <a:t>على العوائق والمشاكل والتجارب الفاشلة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06601" y="16764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9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2900" dirty="0">
                <a:solidFill>
                  <a:srgbClr val="1F497D">
                    <a:lumMod val="50000"/>
                  </a:srgbClr>
                </a:solidFill>
              </a:rPr>
              <a:t>على الجوانب السلبية كارتفاع التكاليف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06601" y="2895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توقع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الفشل والتردد في الإقدام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06601" y="3886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rgbClr val="1F497D">
                    <a:lumMod val="50000"/>
                  </a:srgbClr>
                </a:solidFill>
              </a:rPr>
              <a:t>عدم </a:t>
            </a:r>
            <a:r>
              <a:rPr lang="ar-EG" sz="3000" dirty="0">
                <a:solidFill>
                  <a:srgbClr val="1F497D">
                    <a:lumMod val="50000"/>
                  </a:srgbClr>
                </a:solidFill>
              </a:rPr>
              <a:t>استعمال الانفعالات والمشاعر بوضوح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06601" y="4876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ترتديها حتى لا تبالغ في التفاؤل </a:t>
            </a:r>
          </a:p>
        </p:txBody>
      </p:sp>
      <p:pic>
        <p:nvPicPr>
          <p:cNvPr id="19" name="Picture 2" descr="F:\دينى\work\صور\3dsmax-3d-black-hat-model-tutorial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462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2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أن تميز المتحدث عندما يرتديها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2" y="16764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عندما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ترتديها اعترف بنقاط الضعف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2" y="2895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عندما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تحاور من يرتديها لا ترفض المخاطر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2" y="3886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عدم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استعمال الانفعالات والمشاعر بوضوح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2" y="48768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استعمالها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مع القبعة الصفراء للتعرف على سلبيات وإيجابيات أي اقتراح</a:t>
            </a:r>
          </a:p>
        </p:txBody>
      </p:sp>
      <p:pic>
        <p:nvPicPr>
          <p:cNvPr id="19" name="Picture 2" descr="F:\دينى\work\صور\3dsmax-3d-black-hat-model-tutorial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381000"/>
            <a:ext cx="13462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F:\دينى\work\صور\tunnel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3907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828800" y="1944666"/>
            <a:ext cx="5562600" cy="2551134"/>
          </a:xfrm>
          <a:prstGeom prst="horizontalScroll">
            <a:avLst/>
          </a:prstGeom>
          <a:gradFill>
            <a:gsLst>
              <a:gs pos="0">
                <a:srgbClr val="FF99FF"/>
              </a:gs>
              <a:gs pos="50000">
                <a:srgbClr val="FF6699"/>
              </a:gs>
              <a:gs pos="100000">
                <a:srgbClr val="FF99FF"/>
              </a:gs>
            </a:gsLst>
            <a:lin ang="5400000" scaled="0"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EG" sz="5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القبعة </a:t>
            </a:r>
            <a:r>
              <a:rPr lang="ar-EG" sz="5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الصفراء</a:t>
            </a:r>
          </a:p>
        </p:txBody>
      </p:sp>
    </p:spTree>
    <p:extLst>
      <p:ext uri="{BB962C8B-B14F-4D97-AF65-F5344CB8AC3E}">
        <p14:creationId xmlns:p14="http://schemas.microsoft.com/office/powerpoint/2010/main" val="33843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457200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sz="3200" b="1" dirty="0">
                <a:solidFill>
                  <a:srgbClr val="0070C0"/>
                </a:solidFill>
              </a:rPr>
              <a:t>وترمز إلى التفكير الإيجابي: إن هذا التفكير معاكس تماماً للتفكير السلبي، ويعتمد على التقييم الإيجابي، إنه خليط من التفاؤل والرغبة في رؤية الأشياء تتحقق </a:t>
            </a:r>
            <a:endParaRPr lang="ar-EG" sz="3200" b="1" dirty="0" smtClean="0">
              <a:solidFill>
                <a:srgbClr val="0070C0"/>
              </a:solidFill>
            </a:endParaRPr>
          </a:p>
          <a:p>
            <a:pPr algn="ctr" rtl="1"/>
            <a:r>
              <a:rPr lang="ar-EG" sz="3200" b="1" dirty="0" smtClean="0">
                <a:solidFill>
                  <a:srgbClr val="0070C0"/>
                </a:solidFill>
              </a:rPr>
              <a:t>والحصول </a:t>
            </a:r>
            <a:r>
              <a:rPr lang="ar-EG" sz="3200" b="1" dirty="0">
                <a:solidFill>
                  <a:srgbClr val="0070C0"/>
                </a:solidFill>
              </a:rPr>
              <a:t>على المنافع</a:t>
            </a:r>
          </a:p>
        </p:txBody>
      </p:sp>
      <p:pic>
        <p:nvPicPr>
          <p:cNvPr id="8194" name="Picture 2" descr="F:\دينى\work\صور\9977807973212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7687"/>
            <a:ext cx="5715000" cy="2741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2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التفاؤل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والإقدام والاستعداد للتجريب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2" y="1676400"/>
            <a:ext cx="5714998" cy="666929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على إبراز احتمالات النجاح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2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تدعيم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الآراء وقبولها باستعمال المنطق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2" y="3657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إيضاح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نقاط القوة في الفكرة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2" y="4648200"/>
            <a:ext cx="5714998" cy="1066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تهوين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المشاكل والخاطر وتبيين الفروق عن التجارب الفاشلة السابقة</a:t>
            </a:r>
          </a:p>
        </p:txBody>
      </p:sp>
      <p:pic>
        <p:nvPicPr>
          <p:cNvPr id="20" name="Picture 2" descr="F:\دينى\work\صور\9977807973212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812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3000" dirty="0">
                <a:solidFill>
                  <a:srgbClr val="1F497D">
                    <a:lumMod val="50000"/>
                  </a:srgbClr>
                </a:solidFill>
              </a:rPr>
              <a:t>على الجوانب الإيجابية كالربح العالي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81201" y="1676400"/>
            <a:ext cx="5714998" cy="666929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700" dirty="0" smtClean="0">
                <a:solidFill>
                  <a:srgbClr val="1F497D">
                    <a:lumMod val="50000"/>
                  </a:srgbClr>
                </a:solidFill>
              </a:rPr>
              <a:t>الاهتمام </a:t>
            </a:r>
            <a:r>
              <a:rPr lang="ar-EG" sz="2700" dirty="0">
                <a:solidFill>
                  <a:srgbClr val="1F497D">
                    <a:lumMod val="50000"/>
                  </a:srgbClr>
                </a:solidFill>
              </a:rPr>
              <a:t>بالفرص المتاحة والحرص على استغلالها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81201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rgbClr val="1F497D">
                    <a:lumMod val="50000"/>
                  </a:srgbClr>
                </a:solidFill>
              </a:rPr>
              <a:t>توقع </a:t>
            </a:r>
            <a:r>
              <a:rPr lang="ar-EG" sz="3000" dirty="0">
                <a:solidFill>
                  <a:srgbClr val="1F497D">
                    <a:lumMod val="50000"/>
                  </a:srgbClr>
                </a:solidFill>
              </a:rPr>
              <a:t>النجاح والتشجيع على الإقدام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81201" y="3657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rgbClr val="1F497D">
                    <a:lumMod val="50000"/>
                  </a:srgbClr>
                </a:solidFill>
              </a:rPr>
              <a:t>عدم </a:t>
            </a:r>
            <a:r>
              <a:rPr lang="ar-EG" sz="3000" dirty="0">
                <a:solidFill>
                  <a:srgbClr val="1F497D">
                    <a:lumMod val="50000"/>
                  </a:srgbClr>
                </a:solidFill>
              </a:rPr>
              <a:t>استعمال المشاعر والانفعالات بوضوح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81201" y="4648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يسيطر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على صاحبها حب الإنتاج والإنجاز </a:t>
            </a:r>
          </a:p>
        </p:txBody>
      </p:sp>
      <p:pic>
        <p:nvPicPr>
          <p:cNvPr id="20" name="Picture 2" descr="F:\دينى\work\صور\9977807973212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دينى\work\صور\130419094029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0" y="2374985"/>
            <a:ext cx="6858000" cy="3214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3811608" y="1692401"/>
            <a:ext cx="5084619" cy="1500013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ar-EG" sz="4000" dirty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كيف نتعامل مع </a:t>
            </a:r>
            <a:r>
              <a:rPr lang="ar-EG" sz="4000" dirty="0" smtClean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   القبعات </a:t>
            </a:r>
            <a:r>
              <a:rPr lang="ar-EG" sz="4000" dirty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الست؟</a:t>
            </a:r>
          </a:p>
        </p:txBody>
      </p:sp>
    </p:spTree>
    <p:extLst>
      <p:ext uri="{BB962C8B-B14F-4D97-AF65-F5344CB8AC3E}">
        <p14:creationId xmlns:p14="http://schemas.microsoft.com/office/powerpoint/2010/main" val="11998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2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rgbClr val="1F497D">
                    <a:lumMod val="50000"/>
                  </a:srgbClr>
                </a:solidFill>
              </a:rPr>
              <a:t>يتمتع </a:t>
            </a:r>
            <a:r>
              <a:rPr lang="ar-EG" sz="3000" dirty="0">
                <a:solidFill>
                  <a:srgbClr val="1F497D">
                    <a:lumMod val="50000"/>
                  </a:srgbClr>
                </a:solidFill>
              </a:rPr>
              <a:t>بأمل كبير وأهداف طموحة يعمل نحوها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2" y="1676400"/>
            <a:ext cx="5714998" cy="666929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ينظر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للجانب الإيجابي في أي أمر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2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توقع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النجاح والتشجيع على الإقدام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2" y="36576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9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2900" dirty="0">
                <a:solidFill>
                  <a:srgbClr val="1F497D">
                    <a:lumMod val="50000"/>
                  </a:srgbClr>
                </a:solidFill>
              </a:rPr>
              <a:t>أن ترتدي القبعة الصفراء قبل وبعد السوداء عند مناقشة أي اقتراح ليحدث التوازن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2" y="49530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تميز الحديث عندما يرتدي صاحبه هذه القبعة</a:t>
            </a:r>
          </a:p>
        </p:txBody>
      </p:sp>
      <p:pic>
        <p:nvPicPr>
          <p:cNvPr id="20" name="Picture 2" descr="F:\دينى\work\صور\9977807973212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F:\دينى\work\صور\visual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752600" y="1944666"/>
            <a:ext cx="5562600" cy="2551134"/>
          </a:xfrm>
          <a:prstGeom prst="horizontalScroll">
            <a:avLst/>
          </a:prstGeom>
          <a:gradFill>
            <a:gsLst>
              <a:gs pos="0">
                <a:srgbClr val="FF99FF"/>
              </a:gs>
              <a:gs pos="50000">
                <a:srgbClr val="FF6699"/>
              </a:gs>
              <a:gs pos="100000">
                <a:srgbClr val="FF99FF"/>
              </a:gs>
            </a:gsLst>
            <a:lin ang="5400000" scaled="0"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EG" sz="5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القبعة </a:t>
            </a:r>
            <a:r>
              <a:rPr lang="ar-EG" sz="5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الخضراء</a:t>
            </a:r>
          </a:p>
        </p:txBody>
      </p:sp>
    </p:spTree>
    <p:extLst>
      <p:ext uri="{BB962C8B-B14F-4D97-AF65-F5344CB8AC3E}">
        <p14:creationId xmlns:p14="http://schemas.microsoft.com/office/powerpoint/2010/main" val="10891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45720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0070C0"/>
                </a:solidFill>
              </a:rPr>
              <a:t>وترمز إلى التفكير الإبداعي: لقد اختار دي بونو اللون الأخضر ليكون مركزاً للإبداع والابتكار إنه مثل نمو النبات الكبير من الغرسة الصغيرة</a:t>
            </a:r>
          </a:p>
        </p:txBody>
      </p:sp>
      <p:pic>
        <p:nvPicPr>
          <p:cNvPr id="9218" name="Picture 2" descr="F:\دينى\work\صور\338a400e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29002"/>
            <a:ext cx="5791200" cy="286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الحرص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على الجديد من الأفكار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1" y="1676400"/>
            <a:ext cx="5714998" cy="666929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البحث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 البدائل لكل أمر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1" y="26670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لا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يمانع في استغراق بعض الوقت والجهد للبحث عن الأفكار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1" y="38862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استعمال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طرق الإبداع ووسائله 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مثل</a:t>
            </a:r>
          </a:p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(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ماذا لو….؟)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1" y="5181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محاولة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تطوير الأفكار الجديدة أو الغريبة</a:t>
            </a:r>
          </a:p>
        </p:txBody>
      </p:sp>
      <p:pic>
        <p:nvPicPr>
          <p:cNvPr id="19" name="Picture 2" descr="F:\دينى\work\صور\338a400e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الاستعداد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لتحمل المخاطر واستكشاف الجديد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1" y="1752600"/>
            <a:ext cx="5714998" cy="1368468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عندما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تستعمل هذه القبعة اتبعها بالسوداء والصفراء حتى تعرف سلبيات وإيجابيات الفكرة الجديدة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1" y="34290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ترتديها قبل الاختيار بين البدائل المطروحة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1" y="46482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تنتبه عندما يرتديها الشخص المقابل </a:t>
            </a:r>
          </a:p>
        </p:txBody>
      </p:sp>
      <p:pic>
        <p:nvPicPr>
          <p:cNvPr id="19" name="Picture 2" descr="F:\دينى\work\صور\338a400e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F:\دينى\work\صور\imلل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8534"/>
            <a:ext cx="7696200" cy="52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752600" y="1944666"/>
            <a:ext cx="5562600" cy="2551134"/>
          </a:xfrm>
          <a:prstGeom prst="horizontalScroll">
            <a:avLst/>
          </a:prstGeom>
          <a:gradFill>
            <a:gsLst>
              <a:gs pos="0">
                <a:srgbClr val="FF99FF"/>
              </a:gs>
              <a:gs pos="50000">
                <a:srgbClr val="FF6699"/>
              </a:gs>
              <a:gs pos="100000">
                <a:srgbClr val="FF99FF"/>
              </a:gs>
            </a:gsLst>
            <a:lin ang="5400000" scaled="0"/>
          </a:gra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EG" sz="5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القبعة </a:t>
            </a:r>
            <a:r>
              <a:rPr lang="ar-EG" sz="5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الزرقاء</a:t>
            </a:r>
          </a:p>
        </p:txBody>
      </p:sp>
    </p:spTree>
    <p:extLst>
      <p:ext uri="{BB962C8B-B14F-4D97-AF65-F5344CB8AC3E}">
        <p14:creationId xmlns:p14="http://schemas.microsoft.com/office/powerpoint/2010/main" val="34661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4572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solidFill>
                  <a:srgbClr val="0070C0"/>
                </a:solidFill>
              </a:rPr>
              <a:t>وترمز إلى التفكير الموجه (الشمولي): إنه تفكير النظرة العامة، والسبب في اختيار اللون الأزرق هو أن السماء زرقاء وهي تغطي كل شيء وتشمل تحتها كل شيء</a:t>
            </a:r>
          </a:p>
        </p:txBody>
      </p:sp>
      <p:pic>
        <p:nvPicPr>
          <p:cNvPr id="10242" name="Picture 2" descr="F:\دينى\work\صور\edbf46fc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5935"/>
            <a:ext cx="5257800" cy="293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2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البرمجة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والترتيب وخطوات التنفيذ والإنجاز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2" y="16764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توجيه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الحوار والفكر والنقاش للخروج بأمور عملية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57402" y="2895600"/>
            <a:ext cx="5714998" cy="8382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التركيز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على محور الموضوع وتجنب الإطناب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2" y="3962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تنظيم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عملية التفكير وتوجيهها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2" y="49530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تميز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بين الناس وأنماط تفكيرهم أي صاحبها يرى قبعات الآخرين بوضوح</a:t>
            </a:r>
          </a:p>
        </p:txBody>
      </p:sp>
      <p:pic>
        <p:nvPicPr>
          <p:cNvPr id="20" name="Picture 2" descr="F:\دينى\work\صور\edbf46fc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57201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7042015"/>
              </p:ext>
            </p:extLst>
          </p:nvPr>
        </p:nvGraphicFramePr>
        <p:xfrm>
          <a:off x="685800" y="30480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346" name="Picture 4" descr="customer_servic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70101"/>
            <a:ext cx="2971800" cy="326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مستدير الزوايا 5"/>
          <p:cNvSpPr/>
          <p:nvPr/>
        </p:nvSpPr>
        <p:spPr bwMode="auto">
          <a:xfrm>
            <a:off x="6229350" y="260350"/>
            <a:ext cx="2303463" cy="720725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 smtClean="0">
                <a:solidFill>
                  <a:srgbClr val="CC00CC"/>
                </a:solidFill>
              </a:rPr>
              <a:t>محاور الدورة</a:t>
            </a:r>
            <a:endParaRPr lang="ar-EG" sz="32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81201" y="685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توجيه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أصحاب القبعات الأخرى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81201" y="1676400"/>
            <a:ext cx="5714998" cy="666929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التلخيص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للآراء وتجميعها وبلورتها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81201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يميل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صاحبها لإدارة الاجتماع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81201" y="36576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يميل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للاعتراف بأن الآراء الأخرى جيدة تحت الظروف المناسبة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81201" y="4953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يميل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للتلخيص النهائي للموضوع</a:t>
            </a:r>
          </a:p>
        </p:txBody>
      </p:sp>
      <p:pic>
        <p:nvPicPr>
          <p:cNvPr id="20" name="Picture 2" descr="F:\دينى\work\صور\edbf46fc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1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57401" y="685800"/>
            <a:ext cx="5714998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أن ترتديها وخاصة عند نضج الموضوع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1" y="1981200"/>
            <a:ext cx="5714998" cy="9144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حاول </a:t>
            </a:r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أن تميز من يرتديها وساعده على عدم السيطرة </a:t>
            </a:r>
          </a:p>
        </p:txBody>
      </p:sp>
      <p:pic>
        <p:nvPicPr>
          <p:cNvPr id="20" name="Picture 2" descr="F:\دينى\work\صور\edbf46fc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1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F:\دينى\work\صور\D982D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19200" y="685800"/>
            <a:ext cx="6629399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ما أهم استخدامات قبعات التفكير</a:t>
            </a:r>
            <a:r>
              <a:rPr lang="ar-EG" sz="4000" b="1" dirty="0" smtClean="0">
                <a:solidFill>
                  <a:srgbClr val="1F497D">
                    <a:lumMod val="50000"/>
                  </a:srgbClr>
                </a:solidFill>
              </a:rPr>
              <a:t>؟</a:t>
            </a:r>
            <a:endParaRPr lang="ar-EG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9774"/>
            <a:ext cx="6629399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37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66800" y="2017713"/>
            <a:ext cx="7264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buFont typeface="Wingdings" pitchFamily="2" charset="2"/>
              <a:buNone/>
            </a:pPr>
            <a:r>
              <a:rPr lang="ar-SA" b="1" dirty="0" smtClean="0">
                <a:solidFill>
                  <a:schemeClr val="hlink"/>
                </a:solidFill>
              </a:rPr>
              <a:t>هناك استخدامان اساسيان و عامان للقبعات</a:t>
            </a:r>
            <a:r>
              <a:rPr lang="en-GB" b="1" dirty="0" smtClean="0">
                <a:solidFill>
                  <a:schemeClr val="hlink"/>
                </a:solidFill>
              </a:rPr>
              <a:t> :</a:t>
            </a:r>
            <a:r>
              <a:rPr lang="en-GB" dirty="0" smtClean="0">
                <a:solidFill>
                  <a:schemeClr val="hlink"/>
                </a:solidFill>
              </a:rPr>
              <a:t> </a:t>
            </a:r>
            <a:r>
              <a:rPr lang="ar-SA" dirty="0" smtClean="0">
                <a:solidFill>
                  <a:schemeClr val="hlink"/>
                </a:solidFill>
              </a:rPr>
              <a:t>-</a:t>
            </a:r>
            <a:endParaRPr lang="en-US" dirty="0" smtClean="0">
              <a:solidFill>
                <a:schemeClr val="hlink"/>
              </a:solidFill>
            </a:endParaRPr>
          </a:p>
          <a:p>
            <a:pPr rtl="1">
              <a:buFont typeface="Wingdings" pitchFamily="2" charset="2"/>
              <a:buNone/>
            </a:pPr>
            <a:r>
              <a:rPr lang="ar-SA" b="1" dirty="0" smtClean="0">
                <a:solidFill>
                  <a:schemeClr val="accent2"/>
                </a:solidFill>
              </a:rPr>
              <a:t>1 ) الاستخدام الفردي للقبعات : - </a:t>
            </a:r>
          </a:p>
          <a:p>
            <a:pPr algn="justLow" rtl="1">
              <a:buFont typeface="Wingdings" pitchFamily="2" charset="2"/>
              <a:buNone/>
            </a:pPr>
            <a:r>
              <a:rPr lang="ar-SA" sz="3000" b="1" dirty="0" smtClean="0">
                <a:solidFill>
                  <a:schemeClr val="tx2"/>
                </a:solidFill>
              </a:rPr>
              <a:t>تستخدم قبعة واحدة فرادا و لفترة محددة مـــــن الوقت لتبني نمط تفكير معين و ذلك لاغراض كتابة تقرير او تسيير اعمال اجتماع</a:t>
            </a:r>
            <a:r>
              <a:rPr lang="ar-SA" sz="3000" dirty="0" smtClean="0">
                <a:solidFill>
                  <a:schemeClr val="tx2"/>
                </a:solidFill>
              </a:rPr>
              <a:t> </a:t>
            </a:r>
            <a:r>
              <a:rPr lang="ar-SA" sz="3000" b="1" dirty="0" smtClean="0">
                <a:solidFill>
                  <a:schemeClr val="tx2"/>
                </a:solidFill>
              </a:rPr>
              <a:t>او في محادث .</a:t>
            </a:r>
            <a:r>
              <a:rPr lang="en-GB" sz="3000" dirty="0" smtClean="0">
                <a:solidFill>
                  <a:schemeClr val="tx2"/>
                </a:solidFill>
              </a:rPr>
              <a:t> </a:t>
            </a:r>
            <a:endParaRPr lang="ar-SA" sz="3000" dirty="0" smtClean="0">
              <a:solidFill>
                <a:schemeClr val="tx2"/>
              </a:solidFill>
            </a:endParaRPr>
          </a:p>
          <a:p>
            <a:pPr rtl="1">
              <a:buFont typeface="Wingdings" pitchFamily="2" charset="2"/>
              <a:buNone/>
            </a:pPr>
            <a:endParaRPr lang="ar-SA" sz="2400" dirty="0" smtClean="0">
              <a:solidFill>
                <a:schemeClr val="tx2"/>
              </a:solidFill>
            </a:endParaRPr>
          </a:p>
          <a:p>
            <a:pPr rtl="1">
              <a:buFont typeface="Wingdings" pitchFamily="2" charset="2"/>
              <a:buNone/>
            </a:pPr>
            <a:r>
              <a:rPr lang="ar-SA" b="1" dirty="0" smtClean="0">
                <a:solidFill>
                  <a:schemeClr val="accent2"/>
                </a:solidFill>
              </a:rPr>
              <a:t>2 ) استخدام تسلسلي أو تتابعي : - 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justLow" rtl="1">
              <a:buFont typeface="Wingdings" pitchFamily="2" charset="2"/>
              <a:buNone/>
            </a:pPr>
            <a:r>
              <a:rPr lang="ar-SA" sz="3000" b="1" dirty="0" smtClean="0">
                <a:solidFill>
                  <a:schemeClr val="tx2"/>
                </a:solidFill>
              </a:rPr>
              <a:t>هنا تستخدم القبعات الواحدة تلـــو الاخرى لبحث </a:t>
            </a:r>
            <a:r>
              <a:rPr lang="ar-EG" sz="3000" b="1" dirty="0" smtClean="0">
                <a:solidFill>
                  <a:schemeClr val="tx2"/>
                </a:solidFill>
              </a:rPr>
              <a:t/>
            </a:r>
            <a:br>
              <a:rPr lang="ar-EG" sz="3000" b="1" dirty="0" smtClean="0">
                <a:solidFill>
                  <a:schemeClr val="tx2"/>
                </a:solidFill>
              </a:rPr>
            </a:br>
            <a:r>
              <a:rPr lang="ar-SA" sz="3000" b="1" dirty="0" smtClean="0">
                <a:solidFill>
                  <a:schemeClr val="tx2"/>
                </a:solidFill>
              </a:rPr>
              <a:t>واستكشاف موضوع معين</a:t>
            </a:r>
            <a:r>
              <a:rPr lang="en-GB" sz="3000" dirty="0" smtClean="0">
                <a:solidFill>
                  <a:schemeClr val="tx2"/>
                </a:solidFill>
              </a:rPr>
              <a:t> </a:t>
            </a:r>
            <a:r>
              <a:rPr lang="ar-SA" sz="3000" dirty="0" smtClean="0">
                <a:solidFill>
                  <a:schemeClr val="tx2"/>
                </a:solidFill>
              </a:rPr>
              <a:t> . </a:t>
            </a:r>
            <a:endParaRPr lang="en-US" sz="30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33513" y="547687"/>
            <a:ext cx="6364288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/>
              <a:t>استخدام القبعات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672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82713" y="547687"/>
            <a:ext cx="6364288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استخدامات أخرى</a:t>
            </a:r>
            <a:endParaRPr lang="en-GB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8200" y="2017713"/>
            <a:ext cx="75215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1 ) الاستخدام الشخصي : </a:t>
            </a:r>
          </a:p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يحدد الشخص أي القبعات يستخدم تبعا للموقف المعين .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2 ) الاستخدام اثناء التحدث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: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مفيدة للتخاطب و تبادل الرأي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.</a:t>
            </a: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3 ) تستخدم في الاجتماعات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: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الجميع يحاول استخدام القبعات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4 )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تستخدم القبعات في كتابة التقارير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. 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1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8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1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295400" y="2057400"/>
            <a:ext cx="6609568" cy="2743200"/>
          </a:xfrm>
          <a:prstGeom prst="horizontalScroll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chemeClr val="tx2">
                    <a:lumMod val="50000"/>
                  </a:schemeClr>
                </a:solidFill>
              </a:rPr>
              <a:t>الاستخدام الفردي للقبعات </a:t>
            </a:r>
          </a:p>
        </p:txBody>
      </p:sp>
    </p:spTree>
    <p:extLst>
      <p:ext uri="{BB962C8B-B14F-4D97-AF65-F5344CB8AC3E}">
        <p14:creationId xmlns:p14="http://schemas.microsoft.com/office/powerpoint/2010/main" val="7004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057402" y="2590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 بحث فكرة قائمة تعتبر مثار للجدل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7402" y="3581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100" dirty="0">
                <a:solidFill>
                  <a:srgbClr val="1F497D">
                    <a:lumMod val="50000"/>
                  </a:srgbClr>
                </a:solidFill>
              </a:rPr>
              <a:t>وجود تشاؤم او تفاؤل غير مبرر حول فكرة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7402" y="4572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لجس نبض المجموعة حول قرار تم اتخاذه </a:t>
            </a:r>
          </a:p>
        </p:txBody>
      </p:sp>
      <p:pic>
        <p:nvPicPr>
          <p:cNvPr id="21" name="Picture 2" descr="F:\دينى\work\صور\255368494163283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3970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5334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</a:rPr>
              <a:t>القبعة الحمراء </a:t>
            </a:r>
          </a:p>
        </p:txBody>
      </p:sp>
    </p:spTree>
    <p:extLst>
      <p:ext uri="{BB962C8B-B14F-4D97-AF65-F5344CB8AC3E}">
        <p14:creationId xmlns:p14="http://schemas.microsoft.com/office/powerpoint/2010/main" val="23870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752600" y="2590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لدى طرح فكرة جديدة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52600" y="3581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 حدوث تغيير او تعديل اساسي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52600" y="4572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ينظر الى فكرة ما باسلوب سلبي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398" y="5334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</a:rPr>
              <a:t>القبعة الصفراء </a:t>
            </a:r>
          </a:p>
        </p:txBody>
      </p:sp>
      <p:pic>
        <p:nvPicPr>
          <p:cNvPr id="11" name="Picture 2" descr="F:\دينى\work\صور\9977807973212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676402" y="2057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يصبح التطور و التحسين شيئا مهما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76402" y="3048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>
                <a:solidFill>
                  <a:srgbClr val="1F497D">
                    <a:lumMod val="50000"/>
                  </a:srgbClr>
                </a:solidFill>
              </a:rPr>
              <a:t>عندما تتواجد ضرورة لطرح بدائل و خيارات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2" y="4038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تتواجد ضرورة لطرح افكار جديدة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5334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</a:rPr>
              <a:t>القبعة الخضراء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76400" y="5029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لطرح رؤية مختلفة تجاه امر ما </a:t>
            </a:r>
          </a:p>
        </p:txBody>
      </p:sp>
      <p:pic>
        <p:nvPicPr>
          <p:cNvPr id="19" name="Picture 2" descr="F:\دينى\work\صور\338a400e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0" y="268266"/>
            <a:ext cx="4572000" cy="72233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rgbClr val="1F497D">
                    <a:lumMod val="50000"/>
                  </a:srgbClr>
                </a:solidFill>
              </a:rPr>
              <a:t>اهداف الدورة</a:t>
            </a:r>
          </a:p>
        </p:txBody>
      </p:sp>
      <p:sp>
        <p:nvSpPr>
          <p:cNvPr id="25" name="圆角矩形 4"/>
          <p:cNvSpPr>
            <a:spLocks noChangeArrowheads="1"/>
          </p:cNvSpPr>
          <p:nvPr/>
        </p:nvSpPr>
        <p:spPr bwMode="auto">
          <a:xfrm>
            <a:off x="2133600" y="15350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التعرف </a:t>
            </a:r>
            <a:r>
              <a:rPr lang="ar-EG" sz="2400" b="1" dirty="0">
                <a:solidFill>
                  <a:srgbClr val="000000"/>
                </a:solidFill>
              </a:rPr>
              <a:t>على التفكير الحيادي</a:t>
            </a:r>
            <a:endParaRPr lang="zh-CN" altLang="en-US" sz="24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48484" y="990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8039100" y="152871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圆角矩形 4"/>
          <p:cNvSpPr>
            <a:spLocks noChangeArrowheads="1"/>
          </p:cNvSpPr>
          <p:nvPr/>
        </p:nvSpPr>
        <p:spPr bwMode="auto">
          <a:xfrm>
            <a:off x="1981200" y="23478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العاطفي</a:t>
            </a: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96084" y="20320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7886700" y="24479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" name="圆角矩形 4"/>
          <p:cNvSpPr>
            <a:spLocks noChangeArrowheads="1"/>
          </p:cNvSpPr>
          <p:nvPr/>
        </p:nvSpPr>
        <p:spPr bwMode="auto">
          <a:xfrm>
            <a:off x="1828800" y="3130550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السلبي</a:t>
            </a:r>
          </a:p>
        </p:txBody>
      </p:sp>
      <p:pic>
        <p:nvPicPr>
          <p:cNvPr id="3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543684" y="2641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734300" y="3124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" name="圆角矩形 4"/>
          <p:cNvSpPr>
            <a:spLocks noChangeArrowheads="1"/>
          </p:cNvSpPr>
          <p:nvPr/>
        </p:nvSpPr>
        <p:spPr bwMode="auto">
          <a:xfrm>
            <a:off x="1676400" y="39480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الإيجابي</a:t>
            </a:r>
          </a:p>
        </p:txBody>
      </p:sp>
      <p:pic>
        <p:nvPicPr>
          <p:cNvPr id="3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91284" y="350048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7581900" y="3962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0" name="圆角矩形 4"/>
          <p:cNvSpPr>
            <a:spLocks noChangeArrowheads="1"/>
          </p:cNvSpPr>
          <p:nvPr/>
        </p:nvSpPr>
        <p:spPr bwMode="auto">
          <a:xfrm>
            <a:off x="1524000" y="47862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الإبداعي</a:t>
            </a:r>
          </a:p>
        </p:txBody>
      </p:sp>
      <p:pic>
        <p:nvPicPr>
          <p:cNvPr id="4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38884" y="43180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7429500" y="477991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3" name="圆角矩形 4"/>
          <p:cNvSpPr>
            <a:spLocks noChangeArrowheads="1"/>
          </p:cNvSpPr>
          <p:nvPr/>
        </p:nvSpPr>
        <p:spPr bwMode="auto">
          <a:xfrm>
            <a:off x="1371600" y="56244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الموجه</a:t>
            </a:r>
          </a:p>
        </p:txBody>
      </p:sp>
      <p:pic>
        <p:nvPicPr>
          <p:cNvPr id="44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086484" y="51562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7277100" y="561811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01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0" grpId="0"/>
      <p:bldP spid="34" grpId="0" animBg="1"/>
      <p:bldP spid="36" grpId="0"/>
      <p:bldP spid="37" grpId="0" animBg="1"/>
      <p:bldP spid="39" grpId="0"/>
      <p:bldP spid="40" grpId="0" animBg="1"/>
      <p:bldP spid="42" grpId="0"/>
      <p:bldP spid="43" grpId="0" animBg="1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752602" y="2133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900" dirty="0">
                <a:solidFill>
                  <a:srgbClr val="1F497D">
                    <a:lumMod val="50000"/>
                  </a:srgbClr>
                </a:solidFill>
              </a:rPr>
              <a:t>عند دراسة مشروع او فكرة ما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52602" y="3124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تبدو فكرة ما جذابة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52602" y="4114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500" dirty="0">
                <a:solidFill>
                  <a:srgbClr val="1F497D">
                    <a:lumMod val="50000"/>
                  </a:srgbClr>
                </a:solidFill>
              </a:rPr>
              <a:t>بعد أن تعرف القبعة الصفراء على المزايا و </a:t>
            </a:r>
            <a:r>
              <a:rPr lang="ar-EG" sz="2500" dirty="0" smtClean="0">
                <a:solidFill>
                  <a:srgbClr val="1F497D">
                    <a:lumMod val="50000"/>
                  </a:srgbClr>
                </a:solidFill>
              </a:rPr>
              <a:t>الايجابيات</a:t>
            </a:r>
            <a:endParaRPr lang="ar-EG" sz="25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5334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</a:rPr>
              <a:t>القبعة السوداء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2600" y="5105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يحدث تغير في البيئة </a:t>
            </a:r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المحيطة</a:t>
            </a:r>
            <a:endParaRPr lang="ar-EG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9" name="Picture 2" descr="F:\دينى\work\صور\3dsmax-3d-black-hat-model-tutorial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381000"/>
            <a:ext cx="1346201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676402" y="1676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يطرح موقف جديد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76402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لدى اتخاذ قرار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2" y="3657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يصبح التفكير غير واقعي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5334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</a:rPr>
              <a:t>القبعة البيضاء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76400" y="4648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 تسوية خلافات و اراء متباينة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76400" y="5638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 تدارس عرض ما او مفاوضته </a:t>
            </a:r>
          </a:p>
        </p:txBody>
      </p:sp>
      <p:pic>
        <p:nvPicPr>
          <p:cNvPr id="19" name="Picture 2" descr="F:\دينى\work\صور\gqa4vbmzziemgtb1zir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525684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1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676402" y="16764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 نشوب نزاع او اختلاف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76402" y="26670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يصبح من الضروري اتخاذ قرار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2" y="36576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يصبح الوقت عامل حاسم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5334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</a:rPr>
              <a:t>القبعة الزرقاء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76400" y="46482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لوجود ضرورة لبحث و استقصاء امر ما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76400" y="5638800"/>
            <a:ext cx="5714998" cy="6858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1F497D">
                    <a:lumMod val="50000"/>
                  </a:srgbClr>
                </a:solidFill>
              </a:rPr>
              <a:t>عندما يصبح التفكير غير مركزا </a:t>
            </a:r>
          </a:p>
        </p:txBody>
      </p:sp>
      <p:pic>
        <p:nvPicPr>
          <p:cNvPr id="19" name="Picture 2" descr="F:\دينى\work\صور\edbf46fc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1"/>
            <a:ext cx="1295400" cy="1066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1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95400" y="547687"/>
            <a:ext cx="6364288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الاستخدام التسلسلي</a:t>
            </a: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98600" y="1905000"/>
            <a:ext cx="7318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يستخدم عندما يكون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الوقت </a:t>
            </a:r>
            <a:r>
              <a:rPr lang="ar-SA" sz="3000" b="1" dirty="0">
                <a:solidFill>
                  <a:srgbClr val="0070C0"/>
                </a:solidFill>
              </a:rPr>
              <a:t>قصير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 </a:t>
            </a:r>
            <a:endParaRPr lang="ar-EG" sz="3000" b="1" dirty="0" smtClean="0">
              <a:solidFill>
                <a:srgbClr val="0070C0"/>
              </a:solidFill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التفكير </a:t>
            </a:r>
            <a:r>
              <a:rPr lang="ar-SA" sz="3000" b="1" dirty="0">
                <a:solidFill>
                  <a:srgbClr val="0070C0"/>
                </a:solidFill>
              </a:rPr>
              <a:t>عشوائيا و غير موجه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 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هناك </a:t>
            </a:r>
            <a:r>
              <a:rPr lang="ar-SA" sz="3000" b="1" dirty="0">
                <a:solidFill>
                  <a:srgbClr val="0070C0"/>
                </a:solidFill>
              </a:rPr>
              <a:t>معتقدات و افكار مختلفة و متباينة و متضاربة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ar-S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و تذكر انه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indent="0" eaLnBrk="1" hangingPunct="1">
              <a:buClr>
                <a:srgbClr val="3333CC"/>
              </a:buClr>
              <a:buNone/>
            </a:pPr>
            <a:r>
              <a:rPr lang="ar-EG" sz="3000" b="1" dirty="0">
                <a:solidFill>
                  <a:srgbClr val="0070C0"/>
                </a:solidFill>
              </a:rPr>
              <a:t>* </a:t>
            </a:r>
            <a:r>
              <a:rPr lang="ar-SA" sz="3000" b="1" dirty="0">
                <a:solidFill>
                  <a:srgbClr val="0070C0"/>
                </a:solidFill>
              </a:rPr>
              <a:t>لا يوجد تسلسل واحد صحيح بعينه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indent="0" eaLnBrk="1" hangingPunct="1">
              <a:buClr>
                <a:srgbClr val="3333CC"/>
              </a:buClr>
              <a:buNone/>
            </a:pPr>
            <a:r>
              <a:rPr lang="ar-EG" sz="3000" b="1" dirty="0">
                <a:solidFill>
                  <a:srgbClr val="0070C0"/>
                </a:solidFill>
              </a:rPr>
              <a:t>* </a:t>
            </a:r>
            <a:r>
              <a:rPr lang="ar-SA" sz="3000" b="1" dirty="0">
                <a:solidFill>
                  <a:srgbClr val="0070C0"/>
                </a:solidFill>
              </a:rPr>
              <a:t>ليس من الضروري استخدام كل القبعات في كل تسلسل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</a:t>
            </a:r>
            <a:endParaRPr lang="en-GB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2037568" y="2057400"/>
            <a:ext cx="5125232" cy="2743200"/>
          </a:xfrm>
          <a:prstGeom prst="horizontalScroll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 smtClean="0">
                <a:solidFill>
                  <a:schemeClr val="tx2">
                    <a:lumMod val="50000"/>
                  </a:schemeClr>
                </a:solidFill>
              </a:rPr>
              <a:t>أنواع التسلسل</a:t>
            </a:r>
            <a:endParaRPr lang="ar-EG" sz="5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08112" y="547687"/>
            <a:ext cx="6364288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التسلسل الثابت </a:t>
            </a: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2924175"/>
            <a:ext cx="6858000" cy="838200"/>
            <a:chOff x="1828800" y="2924175"/>
            <a:chExt cx="6858000" cy="838200"/>
          </a:xfrm>
        </p:grpSpPr>
        <p:graphicFrame>
          <p:nvGraphicFramePr>
            <p:cNvPr id="11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6228205"/>
                </p:ext>
              </p:extLst>
            </p:nvPr>
          </p:nvGraphicFramePr>
          <p:xfrm>
            <a:off x="4267200" y="2924175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8" name="Clip" r:id="rId4" imgW="8286588" imgH="4943485" progId="MS_ClipArt_Gallery.2">
                    <p:embed/>
                  </p:oleObj>
                </mc:Choice>
                <mc:Fallback>
                  <p:oleObj name="Clip" r:id="rId4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2924175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7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6336068"/>
                </p:ext>
              </p:extLst>
            </p:nvPr>
          </p:nvGraphicFramePr>
          <p:xfrm>
            <a:off x="7162800" y="2924175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9" name="Clip" r:id="rId6" imgW="8286588" imgH="4943485" progId="MS_ClipArt_Gallery.2">
                    <p:embed/>
                  </p:oleObj>
                </mc:Choice>
                <mc:Fallback>
                  <p:oleObj name="Clip" r:id="rId6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2924175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6630943"/>
                </p:ext>
              </p:extLst>
            </p:nvPr>
          </p:nvGraphicFramePr>
          <p:xfrm>
            <a:off x="1828800" y="2924175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0" name="Clip" r:id="rId8" imgW="8286588" imgH="4943485" progId="MS_ClipArt_Gallery.2">
                    <p:embed/>
                  </p:oleObj>
                </mc:Choice>
                <mc:Fallback>
                  <p:oleObj name="Clip" r:id="rId8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2924175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5943599" y="3500438"/>
              <a:ext cx="1139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>
              <a:off x="3276600" y="34290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3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71600" y="547687"/>
            <a:ext cx="6364288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التسلسل المرن </a:t>
            </a:r>
            <a:endParaRPr lang="en-GB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048000" y="2362200"/>
            <a:ext cx="4044950" cy="2160587"/>
            <a:chOff x="3048000" y="2362200"/>
            <a:chExt cx="4044950" cy="2160587"/>
          </a:xfrm>
        </p:grpSpPr>
        <p:graphicFrame>
          <p:nvGraphicFramePr>
            <p:cNvPr id="20" name="Object 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8154716"/>
                </p:ext>
              </p:extLst>
            </p:nvPr>
          </p:nvGraphicFramePr>
          <p:xfrm>
            <a:off x="3048000" y="23622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6" name="Clip" r:id="rId4" imgW="8286588" imgH="4943485" progId="MS_ClipArt_Gallery.2">
                    <p:embed/>
                  </p:oleObj>
                </mc:Choice>
                <mc:Fallback>
                  <p:oleObj name="Clip" r:id="rId4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3622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0050325"/>
                </p:ext>
              </p:extLst>
            </p:nvPr>
          </p:nvGraphicFramePr>
          <p:xfrm>
            <a:off x="3048000" y="3684587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7" name="Clip" r:id="rId6" imgW="8286588" imgH="4943485" progId="MS_ClipArt_Gallery.2">
                    <p:embed/>
                  </p:oleObj>
                </mc:Choice>
                <mc:Fallback>
                  <p:oleObj name="Clip" r:id="rId6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3684587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3324262"/>
                </p:ext>
              </p:extLst>
            </p:nvPr>
          </p:nvGraphicFramePr>
          <p:xfrm>
            <a:off x="5568950" y="3082925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8" name="Clip" r:id="rId8" imgW="8286588" imgH="4943485" progId="MS_ClipArt_Gallery.2">
                    <p:embed/>
                  </p:oleObj>
                </mc:Choice>
                <mc:Fallback>
                  <p:oleObj name="Clip" r:id="rId8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950" y="3082925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 flipV="1">
              <a:off x="4705350" y="3082925"/>
              <a:ext cx="71913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4705350" y="3875087"/>
              <a:ext cx="719137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95400" y="547687"/>
            <a:ext cx="6364288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التسلسل المتغير </a:t>
            </a: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663700" y="2971800"/>
            <a:ext cx="7037387" cy="896937"/>
            <a:chOff x="1663700" y="2971800"/>
            <a:chExt cx="7037387" cy="896937"/>
          </a:xfrm>
        </p:grpSpPr>
        <p:graphicFrame>
          <p:nvGraphicFramePr>
            <p:cNvPr id="13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2390019"/>
                </p:ext>
              </p:extLst>
            </p:nvPr>
          </p:nvGraphicFramePr>
          <p:xfrm>
            <a:off x="4572000" y="29718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3" name="Clip" r:id="rId4" imgW="8286588" imgH="4943485" progId="MS_ClipArt_Gallery.2">
                    <p:embed/>
                  </p:oleObj>
                </mc:Choice>
                <mc:Fallback>
                  <p:oleObj name="Clip" r:id="rId4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9718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062479"/>
                </p:ext>
              </p:extLst>
            </p:nvPr>
          </p:nvGraphicFramePr>
          <p:xfrm>
            <a:off x="7177087" y="2971800"/>
            <a:ext cx="1524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4" name="Clip" r:id="rId6" imgW="8286588" imgH="4943485" progId="MS_ClipArt_Gallery.2">
                    <p:embed/>
                  </p:oleObj>
                </mc:Choice>
                <mc:Fallback>
                  <p:oleObj name="Clip" r:id="rId6" imgW="8286588" imgH="4943485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7087" y="2971800"/>
                          <a:ext cx="1524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6154738" y="3548062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3487737" y="3548062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2192338" y="3548062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ar-EG" smtClean="0">
                <a:solidFill>
                  <a:srgbClr val="000000"/>
                </a:solidFill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035300" y="3044825"/>
              <a:ext cx="46990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r"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4800" smtClean="0">
                  <a:solidFill>
                    <a:srgbClr val="000000"/>
                  </a:solidFill>
                  <a:latin typeface="Times New Roman" pitchFamily="18" charset="0"/>
                </a:rPr>
                <a:t>؟</a:t>
              </a:r>
              <a:endParaRPr lang="en-US" sz="4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663700" y="3044825"/>
              <a:ext cx="46990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r" rtl="1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4800" dirty="0" smtClean="0">
                  <a:solidFill>
                    <a:srgbClr val="000000"/>
                  </a:solidFill>
                  <a:latin typeface="Times New Roman" pitchFamily="18" charset="0"/>
                </a:rPr>
                <a:t>؟</a:t>
              </a:r>
              <a:endParaRPr lang="en-US" sz="48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3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95600" y="547687"/>
            <a:ext cx="3222624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الزمن</a:t>
            </a:r>
            <a:endParaRPr lang="en-GB" dirty="0" smtClean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00113" y="2017713"/>
            <a:ext cx="8054975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يسمح </a:t>
            </a:r>
            <a:r>
              <a:rPr lang="ar-SA" sz="3000" b="1" dirty="0">
                <a:solidFill>
                  <a:srgbClr val="0070C0"/>
                </a:solidFill>
              </a:rPr>
              <a:t>بثلاث (3 ) الى اربعة (4 ) دقائق لكل قبعة . 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اعلن </a:t>
            </a:r>
            <a:r>
              <a:rPr lang="ar-SA" sz="3000" dirty="0">
                <a:solidFill>
                  <a:srgbClr val="0070C0"/>
                </a:solidFill>
              </a:rPr>
              <a:t>الوقت</a:t>
            </a:r>
            <a:r>
              <a:rPr lang="ar-SA" sz="3000" b="1" dirty="0">
                <a:solidFill>
                  <a:srgbClr val="0070C0"/>
                </a:solidFill>
              </a:rPr>
              <a:t> المحدد لكل قبعة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يجوز </a:t>
            </a:r>
            <a:r>
              <a:rPr lang="ar-SA" sz="3000" b="1" dirty="0">
                <a:solidFill>
                  <a:srgbClr val="0070C0"/>
                </a:solidFill>
              </a:rPr>
              <a:t>تمديد الوقت اذا توالت الافكار المقترحة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ar-SA" sz="3000" b="1" dirty="0">
                <a:solidFill>
                  <a:srgbClr val="0070C0"/>
                </a:solidFill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  <a:tabLst/>
              <a:defRPr/>
            </a:pPr>
            <a:r>
              <a:rPr lang="ar-EG" sz="3000" b="1" dirty="0" smtClean="0">
                <a:solidFill>
                  <a:srgbClr val="0070C0"/>
                </a:solidFill>
              </a:rPr>
              <a:t>* </a:t>
            </a:r>
            <a:r>
              <a:rPr lang="ar-SA" sz="3000" b="1" dirty="0" smtClean="0">
                <a:solidFill>
                  <a:srgbClr val="0070C0"/>
                </a:solidFill>
              </a:rPr>
              <a:t>يسمح </a:t>
            </a:r>
            <a:r>
              <a:rPr lang="ar-SA" sz="3000" b="1" dirty="0">
                <a:solidFill>
                  <a:srgbClr val="0070C0"/>
                </a:solidFill>
              </a:rPr>
              <a:t>بثلاثين (30 ) ثانية فقط للقبعة الحمراء كحد اقصى</a:t>
            </a:r>
            <a:r>
              <a:rPr lang="en-GB" sz="30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45545" y="547687"/>
            <a:ext cx="4183855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4000" dirty="0"/>
              <a:t>ماذا قالو عن القبعات ..</a:t>
            </a:r>
            <a:endParaRPr lang="en-GB" sz="4000" dirty="0" smtClean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981200" y="2017713"/>
            <a:ext cx="682148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>
                <a:solidFill>
                  <a:srgbClr val="0070C0"/>
                </a:solidFill>
              </a:rPr>
              <a:t>يمكن استخدامها بمختلف الدرجات و الوظائف. 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تحسن </a:t>
            </a:r>
            <a:r>
              <a:rPr lang="ar-SA" b="1" dirty="0">
                <a:solidFill>
                  <a:srgbClr val="0070C0"/>
                </a:solidFill>
              </a:rPr>
              <a:t>من التواصل و العلاقات عامة .  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تقلل </a:t>
            </a:r>
            <a:r>
              <a:rPr lang="ar-SA" b="1" dirty="0">
                <a:solidFill>
                  <a:srgbClr val="0070C0"/>
                </a:solidFill>
              </a:rPr>
              <a:t>من النزاعات و الخلافات .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تشجع </a:t>
            </a:r>
            <a:r>
              <a:rPr lang="ar-SA" b="1" dirty="0">
                <a:solidFill>
                  <a:srgbClr val="0070C0"/>
                </a:solidFill>
              </a:rPr>
              <a:t>الابداع .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ترتقي </a:t>
            </a:r>
            <a:r>
              <a:rPr lang="ar-SA" b="1" dirty="0">
                <a:solidFill>
                  <a:srgbClr val="0070C0"/>
                </a:solidFill>
              </a:rPr>
              <a:t>بنوعية و كفاءة التفكير . </a:t>
            </a:r>
          </a:p>
        </p:txBody>
      </p:sp>
    </p:spTree>
    <p:extLst>
      <p:ext uri="{BB962C8B-B14F-4D97-AF65-F5344CB8AC3E}">
        <p14:creationId xmlns:p14="http://schemas.microsoft.com/office/powerpoint/2010/main" val="2994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0" y="344466"/>
            <a:ext cx="4572000" cy="72233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تصبح في نهاية الدورة قادرا على</a:t>
            </a:r>
            <a:endParaRPr lang="ar-EG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圆角矩形 4"/>
          <p:cNvSpPr>
            <a:spLocks noChangeArrowheads="1"/>
          </p:cNvSpPr>
          <p:nvPr/>
        </p:nvSpPr>
        <p:spPr bwMode="auto">
          <a:xfrm>
            <a:off x="2057400" y="16874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كيفية البحث عن أفكار جديدة</a:t>
            </a:r>
            <a:endParaRPr lang="ar-EG" sz="2400" b="1" dirty="0">
              <a:solidFill>
                <a:srgbClr val="000000"/>
              </a:solidFill>
            </a:endParaRPr>
          </a:p>
        </p:txBody>
      </p:sp>
      <p:pic>
        <p:nvPicPr>
          <p:cNvPr id="26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772284" y="1371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7962900" y="1681115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60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圆角矩形 4"/>
          <p:cNvSpPr>
            <a:spLocks noChangeArrowheads="1"/>
          </p:cNvSpPr>
          <p:nvPr/>
        </p:nvSpPr>
        <p:spPr bwMode="auto">
          <a:xfrm>
            <a:off x="1905000" y="2784380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الأفكار لديها </a:t>
            </a:r>
            <a:r>
              <a:rPr lang="ar-EG" sz="2400" b="1" dirty="0">
                <a:solidFill>
                  <a:srgbClr val="000000"/>
                </a:solidFill>
              </a:rPr>
              <a:t>عدة ايجابيات كوجود حل بديل</a:t>
            </a: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19884" y="246851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7810500" y="2778030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60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" name="圆角矩形 4"/>
          <p:cNvSpPr>
            <a:spLocks noChangeArrowheads="1"/>
          </p:cNvSpPr>
          <p:nvPr/>
        </p:nvSpPr>
        <p:spPr bwMode="auto">
          <a:xfrm>
            <a:off x="1752600" y="38718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الأفكار لديها </a:t>
            </a:r>
            <a:r>
              <a:rPr lang="ar-EG" sz="2400" b="1" dirty="0">
                <a:solidFill>
                  <a:srgbClr val="000000"/>
                </a:solidFill>
              </a:rPr>
              <a:t>عدة سلبيات كقلة عدد الموارد المتاحة لدينا</a:t>
            </a:r>
          </a:p>
        </p:txBody>
      </p:sp>
      <p:pic>
        <p:nvPicPr>
          <p:cNvPr id="32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7484" y="345911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7658100" y="3865515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20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圆角矩形 4"/>
          <p:cNvSpPr>
            <a:spLocks noChangeArrowheads="1"/>
          </p:cNvSpPr>
          <p:nvPr/>
        </p:nvSpPr>
        <p:spPr bwMode="auto">
          <a:xfrm>
            <a:off x="1600200" y="4994180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كيفية تحديد الشخص الدبلوماسى</a:t>
            </a:r>
            <a:endParaRPr lang="ar-EG" sz="2400" b="1" dirty="0">
              <a:solidFill>
                <a:srgbClr val="000000"/>
              </a:solidFill>
            </a:endParaRPr>
          </a:p>
        </p:txBody>
      </p:sp>
      <p:pic>
        <p:nvPicPr>
          <p:cNvPr id="3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15084" y="4546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505700" y="498783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05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1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0" grpId="0"/>
      <p:bldP spid="31" grpId="0" animBg="1"/>
      <p:bldP spid="33" grpId="0"/>
      <p:bldP spid="34" grpId="0" animBg="1"/>
      <p:bldP spid="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38400" y="547687"/>
            <a:ext cx="4183855" cy="823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4000" dirty="0"/>
              <a:t>هل لها فوائد ؟</a:t>
            </a:r>
            <a:endParaRPr lang="en-GB" sz="4000" dirty="0" smtClean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600200" y="2017713"/>
            <a:ext cx="720248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>
                <a:solidFill>
                  <a:srgbClr val="0070C0"/>
                </a:solidFill>
              </a:rPr>
              <a:t>تساهم في بناء نظم الجودة : ادارة الجودة الشاملة .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تقلل </a:t>
            </a:r>
            <a:r>
              <a:rPr lang="ar-SA" b="1" dirty="0">
                <a:solidFill>
                  <a:srgbClr val="0070C0"/>
                </a:solidFill>
              </a:rPr>
              <a:t>من الصراعات و الخلافات . 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تساهم </a:t>
            </a:r>
            <a:r>
              <a:rPr lang="ar-SA" b="1" dirty="0">
                <a:solidFill>
                  <a:srgbClr val="0070C0"/>
                </a:solidFill>
              </a:rPr>
              <a:t>في بناء فرق عمل فعالة . </a:t>
            </a:r>
          </a:p>
          <a:p>
            <a:pPr marL="0" lvl="0" indent="0" eaLnBrk="1" hangingPunct="1">
              <a:buClr>
                <a:srgbClr val="3333CC"/>
              </a:buClr>
              <a:buNone/>
            </a:pPr>
            <a:r>
              <a:rPr lang="ar-EG" b="1" dirty="0" smtClean="0">
                <a:solidFill>
                  <a:srgbClr val="0070C0"/>
                </a:solidFill>
              </a:rPr>
              <a:t>* </a:t>
            </a:r>
            <a:r>
              <a:rPr lang="ar-SA" b="1" dirty="0" smtClean="0">
                <a:solidFill>
                  <a:srgbClr val="0070C0"/>
                </a:solidFill>
              </a:rPr>
              <a:t>تجعل </a:t>
            </a:r>
            <a:r>
              <a:rPr lang="ar-SA" b="1" dirty="0">
                <a:solidFill>
                  <a:srgbClr val="0070C0"/>
                </a:solidFill>
              </a:rPr>
              <a:t>من الاجتماعات اكثر فعالية. </a:t>
            </a:r>
          </a:p>
        </p:txBody>
      </p:sp>
    </p:spTree>
    <p:extLst>
      <p:ext uri="{BB962C8B-B14F-4D97-AF65-F5344CB8AC3E}">
        <p14:creationId xmlns:p14="http://schemas.microsoft.com/office/powerpoint/2010/main" val="3580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819400" y="381000"/>
            <a:ext cx="3429000" cy="765132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chemeClr val="tx2">
                    <a:lumMod val="50000"/>
                  </a:schemeClr>
                </a:solidFill>
              </a:rPr>
              <a:t>الخلاصة</a:t>
            </a:r>
            <a:endParaRPr lang="ar-EG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Flowchart: Card 1"/>
          <p:cNvSpPr/>
          <p:nvPr/>
        </p:nvSpPr>
        <p:spPr>
          <a:xfrm>
            <a:off x="1066800" y="2667000"/>
            <a:ext cx="6858000" cy="3657600"/>
          </a:xfrm>
          <a:prstGeom prst="flowChartPunchedCard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* فالقبعة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البيضاء تمثل التفكير الرقمي، الذي يؤمن بلغة الأرقام والوثائق والإثباتات، </a:t>
            </a:r>
            <a:endParaRPr lang="ar-EG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* القبعة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الصفراء تمثل نمط التفكير المتفائل الحالم الذي يركز على الإيجابيات، </a:t>
            </a:r>
            <a:endParaRPr lang="ar-EG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* القبعة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الحمراء تمثل نمط التفكير العاطفي الذي يفعَّل العاطفة وخياراتها بشكل أكبر وفي كل المواقف، </a:t>
            </a:r>
            <a:endParaRPr lang="ar-EG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2954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dirty="0">
                <a:solidFill>
                  <a:schemeClr val="tx2">
                    <a:lumMod val="50000"/>
                  </a:schemeClr>
                </a:solidFill>
              </a:rPr>
              <a:t>هي عبارة عن ستة أنماط تمثل أكثر أنماط التفكير الشائعة عند الناس،</a:t>
            </a:r>
          </a:p>
        </p:txBody>
      </p:sp>
    </p:spTree>
    <p:extLst>
      <p:ext uri="{BB962C8B-B14F-4D97-AF65-F5344CB8AC3E}">
        <p14:creationId xmlns:p14="http://schemas.microsoft.com/office/powerpoint/2010/main" val="30557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Card 7"/>
          <p:cNvSpPr/>
          <p:nvPr/>
        </p:nvSpPr>
        <p:spPr>
          <a:xfrm>
            <a:off x="1143000" y="950934"/>
            <a:ext cx="6858000" cy="5297466"/>
          </a:xfrm>
          <a:prstGeom prst="flowChartPunchedCard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* القبعة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السوداء تمثل نمط التفكير المتشائم الذي يركز على </a:t>
            </a:r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السلبيات </a:t>
            </a:r>
            <a:endParaRPr lang="ar-EG" sz="30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* القبعة الخضراء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تمثل نمط التفكير الإبداعي، الذي </a:t>
            </a:r>
            <a:endParaRPr lang="ar-EG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يهتم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بالبحث عن البدائل الأخرى، والتفكير بالأمور بطريقة غير مألوفة وجديدة، أو يعطي الكلمات دائماً مفهوماً </a:t>
            </a:r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معاكساً</a:t>
            </a:r>
          </a:p>
          <a:p>
            <a:pPr algn="r" rtl="1"/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وأخيراً القبعة الزرقاء، التي تسمى قبعة </a:t>
            </a:r>
            <a:r>
              <a:rPr lang="ar-EG" sz="3000" dirty="0" smtClean="0">
                <a:solidFill>
                  <a:schemeClr val="tx2">
                    <a:lumMod val="50000"/>
                  </a:schemeClr>
                </a:solidFill>
              </a:rPr>
              <a:t>التحكم العمليات</a:t>
            </a:r>
            <a:r>
              <a:rPr lang="ar-EG" sz="3000" dirty="0">
                <a:solidFill>
                  <a:schemeClr val="tx2">
                    <a:lumMod val="50000"/>
                  </a:schemeClr>
                </a:solidFill>
              </a:rPr>
              <a:t>، وتمثل نمط التفكير الذي يدير ويضع جدول الأعمال ويخطط ويرتب وينظم باقي العمليات</a:t>
            </a:r>
            <a:endParaRPr lang="ar-EG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2514600"/>
            <a:ext cx="7848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اللهم صلى </a:t>
            </a:r>
            <a:r>
              <a:rPr lang="ar-SA" sz="5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على </a:t>
            </a:r>
            <a:r>
              <a:rPr lang="ar-SA" sz="5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سيدنا محمد </a:t>
            </a:r>
            <a:endParaRPr lang="ar-EG" sz="55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Calibri"/>
              <a:cs typeface="Monotype Koufi"/>
            </a:endParaRPr>
          </a:p>
          <a:p>
            <a:pPr algn="ctr" rtl="1"/>
            <a:r>
              <a:rPr lang="ar-S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وعلى </a:t>
            </a:r>
            <a:r>
              <a:rPr lang="ar-SA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آله وصحبه أجمعين</a:t>
            </a:r>
            <a:endParaRPr lang="ar-EG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Calibri"/>
              <a:cs typeface="Monotype Koufi"/>
            </a:endParaRPr>
          </a:p>
        </p:txBody>
      </p:sp>
    </p:spTree>
    <p:extLst>
      <p:ext uri="{BB962C8B-B14F-4D97-AF65-F5344CB8AC3E}">
        <p14:creationId xmlns:p14="http://schemas.microsoft.com/office/powerpoint/2010/main" val="32221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6002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سبحانك اللهم وبحمد</a:t>
            </a:r>
            <a:r>
              <a:rPr lang="ar-S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،</a:t>
            </a:r>
            <a:endParaRPr lang="ar-EG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Calibri"/>
              <a:cs typeface="Monotype Koufi"/>
            </a:endParaRPr>
          </a:p>
          <a:p>
            <a:pPr algn="ctr" rtl="1"/>
            <a:r>
              <a:rPr lang="ar-S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 </a:t>
            </a:r>
            <a:r>
              <a:rPr lang="ar-SA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نشهد أن لاإله إلا أنت، نستغفرك ونتوب إليك، </a:t>
            </a:r>
            <a:endParaRPr lang="ar-EG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Calibri"/>
              <a:cs typeface="Monotype Koufi"/>
            </a:endParaRPr>
          </a:p>
          <a:p>
            <a:pPr algn="ctr" rtl="1"/>
            <a:r>
              <a:rPr lang="ar-S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إنا </a:t>
            </a:r>
            <a:r>
              <a:rPr lang="ar-SA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Monotype Koufi"/>
              </a:rPr>
              <a:t>كنا من الظالمين</a:t>
            </a:r>
            <a:endParaRPr lang="ar-EG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Calibri"/>
              <a:cs typeface="Monotype Koufi"/>
            </a:endParaRPr>
          </a:p>
        </p:txBody>
      </p:sp>
    </p:spTree>
    <p:extLst>
      <p:ext uri="{BB962C8B-B14F-4D97-AF65-F5344CB8AC3E}">
        <p14:creationId xmlns:p14="http://schemas.microsoft.com/office/powerpoint/2010/main" val="27972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511675" y="592138"/>
            <a:ext cx="3430588" cy="1008062"/>
          </a:xfrm>
          <a:prstGeom prst="ellipse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2400" b="1" dirty="0">
                <a:solidFill>
                  <a:schemeClr val="tx1"/>
                </a:solidFill>
              </a:rPr>
              <a:t>ما هواية هذه السيدة ؟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762125"/>
            <a:ext cx="3190875" cy="3800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752600"/>
            <a:ext cx="3200400" cy="3800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914400" y="609600"/>
            <a:ext cx="3444875" cy="1008062"/>
          </a:xfrm>
          <a:prstGeom prst="ellipse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2400" b="1" dirty="0">
                <a:solidFill>
                  <a:schemeClr val="tx1"/>
                </a:solidFill>
              </a:rPr>
              <a:t>أرى الكذب</a:t>
            </a:r>
            <a:r>
              <a:rPr lang="ar-EG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في</a:t>
            </a:r>
            <a:r>
              <a:rPr lang="ar-EG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وجهه</a:t>
            </a:r>
          </a:p>
        </p:txBody>
      </p:sp>
    </p:spTree>
    <p:extLst>
      <p:ext uri="{BB962C8B-B14F-4D97-AF65-F5344CB8AC3E}">
        <p14:creationId xmlns:p14="http://schemas.microsoft.com/office/powerpoint/2010/main" val="32815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22363" y="2781300"/>
            <a:ext cx="7793037" cy="216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إن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الاسلوب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الذي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نفكر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به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يحدد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مسارنا في المستقبل</a:t>
            </a:r>
            <a:endParaRPr lang="en-GB" sz="5500" b="1" dirty="0" smtClean="0">
              <a:latin typeface="Arabic Transparent" pitchFamily="2" charset="-78"/>
              <a:cs typeface="Simplified Arabic" pitchFamily="18" charset="-78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19432143">
            <a:off x="802801" y="5068463"/>
            <a:ext cx="3278187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ar-SA" sz="4000" b="1" dirty="0">
                <a:solidFill>
                  <a:schemeClr val="hlink"/>
                </a:solidFill>
                <a:latin typeface="Arabic Transparent" pitchFamily="2" charset="-78"/>
                <a:cs typeface="Simplified Arabic" pitchFamily="18" charset="-78"/>
              </a:rPr>
              <a:t>إدوارد دي بونو</a:t>
            </a:r>
            <a:endParaRPr lang="en-GB" sz="4000" b="1" dirty="0">
              <a:solidFill>
                <a:schemeClr val="hlink"/>
              </a:solidFill>
              <a:latin typeface="Arabic Transparent" pitchFamily="2" charset="-78"/>
              <a:cs typeface="Simplified Arabic" pitchFamily="18" charset="-78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6584324" y="18245"/>
            <a:ext cx="2362200" cy="242887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7000" y="815975"/>
            <a:ext cx="2160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ar-SA" sz="6000" b="1" dirty="0">
                <a:solidFill>
                  <a:schemeClr val="accent2"/>
                </a:solidFill>
                <a:latin typeface="Arabic Transparent" pitchFamily="2" charset="-78"/>
                <a:cs typeface="Simplified Arabic" pitchFamily="18" charset="-78"/>
              </a:rPr>
              <a:t>حكمة</a:t>
            </a:r>
            <a:r>
              <a:rPr lang="ar-SA" sz="6000" b="1" dirty="0">
                <a:solidFill>
                  <a:schemeClr val="tx2"/>
                </a:solidFill>
                <a:latin typeface="Arabic Transparent" pitchFamily="2" charset="-78"/>
                <a:cs typeface="Simplified Arabic" pitchFamily="18" charset="-78"/>
              </a:rPr>
              <a:t> </a:t>
            </a:r>
            <a:endParaRPr lang="en-GB" sz="6000" b="1" dirty="0">
              <a:solidFill>
                <a:schemeClr val="tx2"/>
              </a:solidFill>
              <a:latin typeface="Arabic Transparent" pitchFamily="2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41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1629</Words>
  <Application>Microsoft Office PowerPoint</Application>
  <PresentationFormat>On-screen Show (4:3)</PresentationFormat>
  <Paragraphs>271</Paragraphs>
  <Slides>74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Office Theme</vt:lpstr>
      <vt:lpstr>1_Office Theme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 mostafa</dc:creator>
  <cp:lastModifiedBy>aly mostafa</cp:lastModifiedBy>
  <cp:revision>182</cp:revision>
  <dcterms:created xsi:type="dcterms:W3CDTF">2006-08-16T00:00:00Z</dcterms:created>
  <dcterms:modified xsi:type="dcterms:W3CDTF">2013-09-26T14:17:59Z</dcterms:modified>
</cp:coreProperties>
</file>