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9"/>
  </p:notesMasterIdLst>
  <p:sldIdLst>
    <p:sldId id="256" r:id="rId2"/>
    <p:sldId id="307" r:id="rId3"/>
    <p:sldId id="308" r:id="rId4"/>
    <p:sldId id="575" r:id="rId5"/>
    <p:sldId id="309" r:id="rId6"/>
    <p:sldId id="310" r:id="rId7"/>
    <p:sldId id="311" r:id="rId8"/>
    <p:sldId id="334" r:id="rId9"/>
    <p:sldId id="257" r:id="rId10"/>
    <p:sldId id="313" r:id="rId11"/>
    <p:sldId id="335" r:id="rId12"/>
    <p:sldId id="258" r:id="rId13"/>
    <p:sldId id="314" r:id="rId14"/>
    <p:sldId id="315" r:id="rId15"/>
    <p:sldId id="316" r:id="rId16"/>
    <p:sldId id="337" r:id="rId17"/>
    <p:sldId id="338" r:id="rId18"/>
    <p:sldId id="339" r:id="rId19"/>
    <p:sldId id="340" r:id="rId20"/>
    <p:sldId id="341" r:id="rId21"/>
    <p:sldId id="342" r:id="rId22"/>
    <p:sldId id="343" r:id="rId23"/>
    <p:sldId id="344" r:id="rId24"/>
    <p:sldId id="345" r:id="rId25"/>
    <p:sldId id="336" r:id="rId26"/>
    <p:sldId id="349" r:id="rId27"/>
    <p:sldId id="350" r:id="rId28"/>
    <p:sldId id="351" r:id="rId29"/>
    <p:sldId id="352" r:id="rId30"/>
    <p:sldId id="353" r:id="rId31"/>
    <p:sldId id="354" r:id="rId32"/>
    <p:sldId id="355" r:id="rId33"/>
    <p:sldId id="356" r:id="rId34"/>
    <p:sldId id="357" r:id="rId35"/>
    <p:sldId id="358" r:id="rId36"/>
    <p:sldId id="359" r:id="rId37"/>
    <p:sldId id="360" r:id="rId38"/>
    <p:sldId id="361" r:id="rId39"/>
    <p:sldId id="362" r:id="rId40"/>
    <p:sldId id="363" r:id="rId41"/>
    <p:sldId id="364" r:id="rId42"/>
    <p:sldId id="365" r:id="rId43"/>
    <p:sldId id="366" r:id="rId44"/>
    <p:sldId id="367" r:id="rId45"/>
    <p:sldId id="369" r:id="rId46"/>
    <p:sldId id="370" r:id="rId47"/>
    <p:sldId id="371" r:id="rId48"/>
    <p:sldId id="372" r:id="rId49"/>
    <p:sldId id="373" r:id="rId50"/>
    <p:sldId id="374" r:id="rId51"/>
    <p:sldId id="375" r:id="rId52"/>
    <p:sldId id="376" r:id="rId53"/>
    <p:sldId id="368" r:id="rId54"/>
    <p:sldId id="377" r:id="rId55"/>
    <p:sldId id="378" r:id="rId56"/>
    <p:sldId id="379" r:id="rId57"/>
    <p:sldId id="380" r:id="rId58"/>
    <p:sldId id="381" r:id="rId59"/>
    <p:sldId id="382" r:id="rId60"/>
    <p:sldId id="383" r:id="rId61"/>
    <p:sldId id="384" r:id="rId62"/>
    <p:sldId id="385" r:id="rId63"/>
    <p:sldId id="386" r:id="rId64"/>
    <p:sldId id="387" r:id="rId65"/>
    <p:sldId id="388" r:id="rId66"/>
    <p:sldId id="389" r:id="rId67"/>
    <p:sldId id="390" r:id="rId68"/>
    <p:sldId id="391" r:id="rId69"/>
    <p:sldId id="392" r:id="rId70"/>
    <p:sldId id="393" r:id="rId71"/>
    <p:sldId id="394" r:id="rId72"/>
    <p:sldId id="395" r:id="rId73"/>
    <p:sldId id="396" r:id="rId74"/>
    <p:sldId id="397" r:id="rId75"/>
    <p:sldId id="398" r:id="rId76"/>
    <p:sldId id="399" r:id="rId77"/>
    <p:sldId id="400" r:id="rId78"/>
    <p:sldId id="401" r:id="rId79"/>
    <p:sldId id="402" r:id="rId80"/>
    <p:sldId id="403" r:id="rId81"/>
    <p:sldId id="404" r:id="rId82"/>
    <p:sldId id="405" r:id="rId83"/>
    <p:sldId id="406" r:id="rId84"/>
    <p:sldId id="407" r:id="rId85"/>
    <p:sldId id="408" r:id="rId86"/>
    <p:sldId id="409" r:id="rId87"/>
    <p:sldId id="410" r:id="rId88"/>
    <p:sldId id="411" r:id="rId89"/>
    <p:sldId id="412" r:id="rId90"/>
    <p:sldId id="413" r:id="rId91"/>
    <p:sldId id="414" r:id="rId92"/>
    <p:sldId id="415" r:id="rId93"/>
    <p:sldId id="416" r:id="rId94"/>
    <p:sldId id="417" r:id="rId95"/>
    <p:sldId id="418" r:id="rId96"/>
    <p:sldId id="419" r:id="rId97"/>
    <p:sldId id="420" r:id="rId98"/>
    <p:sldId id="421" r:id="rId99"/>
    <p:sldId id="438" r:id="rId100"/>
    <p:sldId id="439" r:id="rId101"/>
    <p:sldId id="440" r:id="rId102"/>
    <p:sldId id="441" r:id="rId103"/>
    <p:sldId id="442" r:id="rId104"/>
    <p:sldId id="443" r:id="rId105"/>
    <p:sldId id="444" r:id="rId106"/>
    <p:sldId id="446" r:id="rId107"/>
    <p:sldId id="447" r:id="rId108"/>
    <p:sldId id="448" r:id="rId109"/>
    <p:sldId id="449" r:id="rId110"/>
    <p:sldId id="450" r:id="rId111"/>
    <p:sldId id="451" r:id="rId112"/>
    <p:sldId id="452" r:id="rId113"/>
    <p:sldId id="453" r:id="rId114"/>
    <p:sldId id="454" r:id="rId115"/>
    <p:sldId id="455" r:id="rId116"/>
    <p:sldId id="456" r:id="rId117"/>
    <p:sldId id="457" r:id="rId118"/>
    <p:sldId id="458" r:id="rId119"/>
    <p:sldId id="459" r:id="rId120"/>
    <p:sldId id="460" r:id="rId121"/>
    <p:sldId id="461" r:id="rId122"/>
    <p:sldId id="462" r:id="rId123"/>
    <p:sldId id="463" r:id="rId124"/>
    <p:sldId id="464" r:id="rId125"/>
    <p:sldId id="465" r:id="rId126"/>
    <p:sldId id="466" r:id="rId127"/>
    <p:sldId id="484" r:id="rId128"/>
    <p:sldId id="485" r:id="rId129"/>
    <p:sldId id="486" r:id="rId130"/>
    <p:sldId id="487" r:id="rId131"/>
    <p:sldId id="488" r:id="rId132"/>
    <p:sldId id="489" r:id="rId133"/>
    <p:sldId id="490" r:id="rId134"/>
    <p:sldId id="491" r:id="rId135"/>
    <p:sldId id="492" r:id="rId136"/>
    <p:sldId id="493" r:id="rId137"/>
    <p:sldId id="494" r:id="rId138"/>
    <p:sldId id="495" r:id="rId139"/>
    <p:sldId id="496" r:id="rId140"/>
    <p:sldId id="497" r:id="rId141"/>
    <p:sldId id="498" r:id="rId142"/>
    <p:sldId id="499" r:id="rId143"/>
    <p:sldId id="500" r:id="rId144"/>
    <p:sldId id="501" r:id="rId145"/>
    <p:sldId id="502" r:id="rId146"/>
    <p:sldId id="503" r:id="rId147"/>
    <p:sldId id="504" r:id="rId148"/>
    <p:sldId id="505" r:id="rId149"/>
    <p:sldId id="506" r:id="rId150"/>
    <p:sldId id="507" r:id="rId151"/>
    <p:sldId id="508" r:id="rId152"/>
    <p:sldId id="509" r:id="rId153"/>
    <p:sldId id="510" r:id="rId154"/>
    <p:sldId id="511" r:id="rId155"/>
    <p:sldId id="512" r:id="rId156"/>
    <p:sldId id="513" r:id="rId157"/>
    <p:sldId id="514" r:id="rId158"/>
    <p:sldId id="515" r:id="rId159"/>
    <p:sldId id="516" r:id="rId160"/>
    <p:sldId id="517" r:id="rId161"/>
    <p:sldId id="518" r:id="rId162"/>
    <p:sldId id="519" r:id="rId163"/>
    <p:sldId id="520" r:id="rId164"/>
    <p:sldId id="521" r:id="rId165"/>
    <p:sldId id="522" r:id="rId166"/>
    <p:sldId id="523" r:id="rId167"/>
    <p:sldId id="524" r:id="rId168"/>
    <p:sldId id="525" r:id="rId169"/>
    <p:sldId id="526" r:id="rId170"/>
    <p:sldId id="527" r:id="rId171"/>
    <p:sldId id="528" r:id="rId172"/>
    <p:sldId id="529" r:id="rId173"/>
    <p:sldId id="530" r:id="rId174"/>
    <p:sldId id="531" r:id="rId175"/>
    <p:sldId id="532" r:id="rId176"/>
    <p:sldId id="533" r:id="rId177"/>
    <p:sldId id="534" r:id="rId178"/>
    <p:sldId id="535" r:id="rId179"/>
    <p:sldId id="536" r:id="rId180"/>
    <p:sldId id="537" r:id="rId181"/>
    <p:sldId id="538" r:id="rId182"/>
    <p:sldId id="539" r:id="rId183"/>
    <p:sldId id="540" r:id="rId184"/>
    <p:sldId id="541" r:id="rId185"/>
    <p:sldId id="542" r:id="rId186"/>
    <p:sldId id="543" r:id="rId187"/>
    <p:sldId id="544" r:id="rId188"/>
    <p:sldId id="545" r:id="rId189"/>
    <p:sldId id="546" r:id="rId190"/>
    <p:sldId id="547" r:id="rId191"/>
    <p:sldId id="548" r:id="rId192"/>
    <p:sldId id="549" r:id="rId193"/>
    <p:sldId id="550" r:id="rId194"/>
    <p:sldId id="552" r:id="rId195"/>
    <p:sldId id="551" r:id="rId196"/>
    <p:sldId id="553" r:id="rId197"/>
    <p:sldId id="554" r:id="rId198"/>
    <p:sldId id="556" r:id="rId199"/>
    <p:sldId id="555" r:id="rId200"/>
    <p:sldId id="557" r:id="rId201"/>
    <p:sldId id="558" r:id="rId202"/>
    <p:sldId id="559" r:id="rId203"/>
    <p:sldId id="560" r:id="rId204"/>
    <p:sldId id="561" r:id="rId205"/>
    <p:sldId id="563" r:id="rId206"/>
    <p:sldId id="562" r:id="rId207"/>
    <p:sldId id="564" r:id="rId208"/>
    <p:sldId id="565" r:id="rId209"/>
    <p:sldId id="566" r:id="rId210"/>
    <p:sldId id="567" r:id="rId211"/>
    <p:sldId id="568" r:id="rId212"/>
    <p:sldId id="569" r:id="rId213"/>
    <p:sldId id="570" r:id="rId214"/>
    <p:sldId id="571" r:id="rId215"/>
    <p:sldId id="572" r:id="rId216"/>
    <p:sldId id="573" r:id="rId217"/>
    <p:sldId id="574" r:id="rId2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34" autoAdjust="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notesMaster" Target="notesMasters/notesMaster1.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viewProps" Target="view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tableStyles" Target="tableStyle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D9B4D8-20D2-4F05-8A94-F20101D25C70}" type="doc">
      <dgm:prSet loTypeId="urn:microsoft.com/office/officeart/2005/8/layout/cycle3" loCatId="cycle" qsTypeId="urn:microsoft.com/office/officeart/2005/8/quickstyle/simple1" qsCatId="simple" csTypeId="urn:microsoft.com/office/officeart/2005/8/colors/colorful5" csCatId="colorful" phldr="1"/>
      <dgm:spPr/>
      <dgm:t>
        <a:bodyPr/>
        <a:lstStyle/>
        <a:p>
          <a:pPr rtl="1"/>
          <a:endParaRPr lang="ar-EG"/>
        </a:p>
      </dgm:t>
    </dgm:pt>
    <dgm:pt modelId="{697D1AF6-C378-4978-BF9A-229EB3562930}">
      <dgm:prSet phldrT="[Text]" custT="1"/>
      <dgm:spPr/>
      <dgm:t>
        <a:bodyPr/>
        <a:lstStyle/>
        <a:p>
          <a:pPr rtl="1"/>
          <a:r>
            <a:rPr lang="ar-EG" sz="2400" b="1" dirty="0" smtClean="0">
              <a:solidFill>
                <a:srgbClr val="002060"/>
              </a:solidFill>
            </a:rPr>
            <a:t>أعرف طفلك</a:t>
          </a:r>
          <a:endParaRPr lang="ar-EG" sz="2400" b="1" dirty="0">
            <a:solidFill>
              <a:srgbClr val="002060"/>
            </a:solidFill>
          </a:endParaRPr>
        </a:p>
      </dgm:t>
    </dgm:pt>
    <dgm:pt modelId="{3492F61E-CFD4-4790-B4E4-05A36727C030}" type="parTrans" cxnId="{6FED36E0-D91D-4C93-A65C-5CD9964C5E4D}">
      <dgm:prSet/>
      <dgm:spPr/>
      <dgm:t>
        <a:bodyPr/>
        <a:lstStyle/>
        <a:p>
          <a:pPr rtl="1"/>
          <a:endParaRPr lang="ar-EG"/>
        </a:p>
      </dgm:t>
    </dgm:pt>
    <dgm:pt modelId="{CB1207CD-C04F-4D5A-A15C-1B450C577824}" type="sibTrans" cxnId="{6FED36E0-D91D-4C93-A65C-5CD9964C5E4D}">
      <dgm:prSet/>
      <dgm:spPr/>
      <dgm:t>
        <a:bodyPr/>
        <a:lstStyle/>
        <a:p>
          <a:pPr rtl="1"/>
          <a:endParaRPr lang="ar-EG"/>
        </a:p>
      </dgm:t>
    </dgm:pt>
    <dgm:pt modelId="{8643B5B7-C796-465D-8F97-9E9218853D8B}">
      <dgm:prSet phldrT="[Text]" custT="1"/>
      <dgm:spPr/>
      <dgm:t>
        <a:bodyPr/>
        <a:lstStyle/>
        <a:p>
          <a:pPr rtl="1"/>
          <a:r>
            <a:rPr lang="ar-EG" sz="2400" b="1" smtClean="0">
              <a:solidFill>
                <a:srgbClr val="002060"/>
              </a:solidFill>
            </a:rPr>
            <a:t>مهارات المربى الناجح</a:t>
          </a:r>
          <a:endParaRPr lang="ar-EG" sz="2400" b="1" dirty="0">
            <a:solidFill>
              <a:srgbClr val="002060"/>
            </a:solidFill>
          </a:endParaRPr>
        </a:p>
      </dgm:t>
    </dgm:pt>
    <dgm:pt modelId="{9F5EC83B-C0FE-4DCB-8057-970916E90DBA}" type="parTrans" cxnId="{8D634BDD-EB36-4665-B9FB-A638FD341D09}">
      <dgm:prSet/>
      <dgm:spPr/>
      <dgm:t>
        <a:bodyPr/>
        <a:lstStyle/>
        <a:p>
          <a:pPr rtl="1"/>
          <a:endParaRPr lang="ar-EG"/>
        </a:p>
      </dgm:t>
    </dgm:pt>
    <dgm:pt modelId="{0999BA92-956A-41FD-B2B5-F55709403D03}" type="sibTrans" cxnId="{8D634BDD-EB36-4665-B9FB-A638FD341D09}">
      <dgm:prSet/>
      <dgm:spPr/>
      <dgm:t>
        <a:bodyPr/>
        <a:lstStyle/>
        <a:p>
          <a:pPr rtl="1"/>
          <a:endParaRPr lang="ar-EG"/>
        </a:p>
      </dgm:t>
    </dgm:pt>
    <dgm:pt modelId="{FC38832B-C432-492A-885D-78A965C24926}">
      <dgm:prSet phldrT="[Text]" custT="1"/>
      <dgm:spPr/>
      <dgm:t>
        <a:bodyPr/>
        <a:lstStyle/>
        <a:p>
          <a:pPr rtl="1"/>
          <a:r>
            <a:rPr lang="ar-EG" sz="2400" b="1" dirty="0" smtClean="0">
              <a:solidFill>
                <a:srgbClr val="002060"/>
              </a:solidFill>
            </a:rPr>
            <a:t>بناء شخصية الطفل</a:t>
          </a:r>
          <a:endParaRPr lang="ar-EG" sz="2400" b="1" dirty="0">
            <a:solidFill>
              <a:srgbClr val="002060"/>
            </a:solidFill>
          </a:endParaRPr>
        </a:p>
      </dgm:t>
    </dgm:pt>
    <dgm:pt modelId="{896F8A6B-2405-418A-8472-FD4C49A6D194}" type="parTrans" cxnId="{D83837E4-3417-40ED-9E60-54F648E1A58E}">
      <dgm:prSet/>
      <dgm:spPr/>
      <dgm:t>
        <a:bodyPr/>
        <a:lstStyle/>
        <a:p>
          <a:pPr rtl="1"/>
          <a:endParaRPr lang="ar-EG"/>
        </a:p>
      </dgm:t>
    </dgm:pt>
    <dgm:pt modelId="{70D401A7-A14B-46CA-A07B-A0E57AC9C9D5}" type="sibTrans" cxnId="{D83837E4-3417-40ED-9E60-54F648E1A58E}">
      <dgm:prSet/>
      <dgm:spPr/>
      <dgm:t>
        <a:bodyPr/>
        <a:lstStyle/>
        <a:p>
          <a:pPr rtl="1"/>
          <a:endParaRPr lang="ar-EG"/>
        </a:p>
      </dgm:t>
    </dgm:pt>
    <dgm:pt modelId="{DF97E5C1-8F97-4524-A076-CD2A11F9441C}">
      <dgm:prSet phldrT="[Text]" custT="1"/>
      <dgm:spPr/>
      <dgm:t>
        <a:bodyPr/>
        <a:lstStyle/>
        <a:p>
          <a:pPr rtl="1"/>
          <a:r>
            <a:rPr lang="ar-SA" sz="2400" b="1" dirty="0" smtClean="0">
              <a:solidFill>
                <a:srgbClr val="002060"/>
              </a:solidFill>
            </a:rPr>
            <a:t>كيفية التعامل مع سلوكيات الطفل</a:t>
          </a:r>
          <a:endParaRPr lang="ar-EG" sz="2400" b="1" dirty="0">
            <a:solidFill>
              <a:srgbClr val="002060"/>
            </a:solidFill>
          </a:endParaRPr>
        </a:p>
      </dgm:t>
    </dgm:pt>
    <dgm:pt modelId="{C55CD48E-86E6-42C8-B06A-E7AB637C605F}" type="parTrans" cxnId="{C2F476F5-09D3-4EED-822D-76ECB5F79BD7}">
      <dgm:prSet/>
      <dgm:spPr/>
      <dgm:t>
        <a:bodyPr/>
        <a:lstStyle/>
        <a:p>
          <a:pPr rtl="1"/>
          <a:endParaRPr lang="ar-EG"/>
        </a:p>
      </dgm:t>
    </dgm:pt>
    <dgm:pt modelId="{D71AD6E0-5A34-44B4-9018-5C70C8F6B265}" type="sibTrans" cxnId="{C2F476F5-09D3-4EED-822D-76ECB5F79BD7}">
      <dgm:prSet/>
      <dgm:spPr/>
      <dgm:t>
        <a:bodyPr/>
        <a:lstStyle/>
        <a:p>
          <a:pPr rtl="1"/>
          <a:endParaRPr lang="ar-EG"/>
        </a:p>
      </dgm:t>
    </dgm:pt>
    <dgm:pt modelId="{F61C9E15-E806-4620-A11F-98DA2DF17CD5}" type="pres">
      <dgm:prSet presAssocID="{99D9B4D8-20D2-4F05-8A94-F20101D25C70}" presName="Name0" presStyleCnt="0">
        <dgm:presLayoutVars>
          <dgm:dir/>
          <dgm:resizeHandles val="exact"/>
        </dgm:presLayoutVars>
      </dgm:prSet>
      <dgm:spPr/>
      <dgm:t>
        <a:bodyPr/>
        <a:lstStyle/>
        <a:p>
          <a:pPr rtl="1"/>
          <a:endParaRPr lang="ar-EG"/>
        </a:p>
      </dgm:t>
    </dgm:pt>
    <dgm:pt modelId="{C4A9C444-5A03-48CF-BC1E-3556F131B83A}" type="pres">
      <dgm:prSet presAssocID="{99D9B4D8-20D2-4F05-8A94-F20101D25C70}" presName="cycle" presStyleCnt="0"/>
      <dgm:spPr/>
    </dgm:pt>
    <dgm:pt modelId="{94C02CB0-4E52-4916-A763-5141FEA947E2}" type="pres">
      <dgm:prSet presAssocID="{697D1AF6-C378-4978-BF9A-229EB3562930}" presName="nodeFirstNode" presStyleLbl="node1" presStyleIdx="0" presStyleCnt="4">
        <dgm:presLayoutVars>
          <dgm:bulletEnabled val="1"/>
        </dgm:presLayoutVars>
      </dgm:prSet>
      <dgm:spPr/>
      <dgm:t>
        <a:bodyPr/>
        <a:lstStyle/>
        <a:p>
          <a:pPr rtl="1"/>
          <a:endParaRPr lang="ar-EG"/>
        </a:p>
      </dgm:t>
    </dgm:pt>
    <dgm:pt modelId="{61A18ACB-3FAE-4EDD-8E41-949BBB28A79B}" type="pres">
      <dgm:prSet presAssocID="{CB1207CD-C04F-4D5A-A15C-1B450C577824}" presName="sibTransFirstNode" presStyleLbl="bgShp" presStyleIdx="0" presStyleCnt="1"/>
      <dgm:spPr/>
      <dgm:t>
        <a:bodyPr/>
        <a:lstStyle/>
        <a:p>
          <a:pPr rtl="1"/>
          <a:endParaRPr lang="ar-EG"/>
        </a:p>
      </dgm:t>
    </dgm:pt>
    <dgm:pt modelId="{7B12B91E-4115-4398-94F3-35ADBBCDEE51}" type="pres">
      <dgm:prSet presAssocID="{8643B5B7-C796-465D-8F97-9E9218853D8B}" presName="nodeFollowingNodes" presStyleLbl="node1" presStyleIdx="1" presStyleCnt="4">
        <dgm:presLayoutVars>
          <dgm:bulletEnabled val="1"/>
        </dgm:presLayoutVars>
      </dgm:prSet>
      <dgm:spPr/>
      <dgm:t>
        <a:bodyPr/>
        <a:lstStyle/>
        <a:p>
          <a:pPr rtl="1"/>
          <a:endParaRPr lang="ar-EG"/>
        </a:p>
      </dgm:t>
    </dgm:pt>
    <dgm:pt modelId="{732F62CE-D1EC-4F22-AF39-10B84BF6B6A6}" type="pres">
      <dgm:prSet presAssocID="{FC38832B-C432-492A-885D-78A965C24926}" presName="nodeFollowingNodes" presStyleLbl="node1" presStyleIdx="2" presStyleCnt="4">
        <dgm:presLayoutVars>
          <dgm:bulletEnabled val="1"/>
        </dgm:presLayoutVars>
      </dgm:prSet>
      <dgm:spPr/>
      <dgm:t>
        <a:bodyPr/>
        <a:lstStyle/>
        <a:p>
          <a:pPr rtl="1"/>
          <a:endParaRPr lang="ar-EG"/>
        </a:p>
      </dgm:t>
    </dgm:pt>
    <dgm:pt modelId="{8AF8BAB0-C7BA-4264-9C4E-5EC7A31E0116}" type="pres">
      <dgm:prSet presAssocID="{DF97E5C1-8F97-4524-A076-CD2A11F9441C}" presName="nodeFollowingNodes" presStyleLbl="node1" presStyleIdx="3" presStyleCnt="4">
        <dgm:presLayoutVars>
          <dgm:bulletEnabled val="1"/>
        </dgm:presLayoutVars>
      </dgm:prSet>
      <dgm:spPr/>
      <dgm:t>
        <a:bodyPr/>
        <a:lstStyle/>
        <a:p>
          <a:pPr rtl="1"/>
          <a:endParaRPr lang="ar-EG"/>
        </a:p>
      </dgm:t>
    </dgm:pt>
  </dgm:ptLst>
  <dgm:cxnLst>
    <dgm:cxn modelId="{61FB6F7D-0AEC-48B6-BD62-5652C54A41CE}" type="presOf" srcId="{99D9B4D8-20D2-4F05-8A94-F20101D25C70}" destId="{F61C9E15-E806-4620-A11F-98DA2DF17CD5}" srcOrd="0" destOrd="0" presId="urn:microsoft.com/office/officeart/2005/8/layout/cycle3"/>
    <dgm:cxn modelId="{6FED36E0-D91D-4C93-A65C-5CD9964C5E4D}" srcId="{99D9B4D8-20D2-4F05-8A94-F20101D25C70}" destId="{697D1AF6-C378-4978-BF9A-229EB3562930}" srcOrd="0" destOrd="0" parTransId="{3492F61E-CFD4-4790-B4E4-05A36727C030}" sibTransId="{CB1207CD-C04F-4D5A-A15C-1B450C577824}"/>
    <dgm:cxn modelId="{B82ACD2D-8D3F-4D6F-B72C-A9281992CC0D}" type="presOf" srcId="{CB1207CD-C04F-4D5A-A15C-1B450C577824}" destId="{61A18ACB-3FAE-4EDD-8E41-949BBB28A79B}" srcOrd="0" destOrd="0" presId="urn:microsoft.com/office/officeart/2005/8/layout/cycle3"/>
    <dgm:cxn modelId="{282A358A-177D-4331-97E5-72FECEC6D5F5}" type="presOf" srcId="{697D1AF6-C378-4978-BF9A-229EB3562930}" destId="{94C02CB0-4E52-4916-A763-5141FEA947E2}" srcOrd="0" destOrd="0" presId="urn:microsoft.com/office/officeart/2005/8/layout/cycle3"/>
    <dgm:cxn modelId="{2511F103-0434-4089-A157-15498CC9E1F2}" type="presOf" srcId="{8643B5B7-C796-465D-8F97-9E9218853D8B}" destId="{7B12B91E-4115-4398-94F3-35ADBBCDEE51}" srcOrd="0" destOrd="0" presId="urn:microsoft.com/office/officeart/2005/8/layout/cycle3"/>
    <dgm:cxn modelId="{8D634BDD-EB36-4665-B9FB-A638FD341D09}" srcId="{99D9B4D8-20D2-4F05-8A94-F20101D25C70}" destId="{8643B5B7-C796-465D-8F97-9E9218853D8B}" srcOrd="1" destOrd="0" parTransId="{9F5EC83B-C0FE-4DCB-8057-970916E90DBA}" sibTransId="{0999BA92-956A-41FD-B2B5-F55709403D03}"/>
    <dgm:cxn modelId="{D83837E4-3417-40ED-9E60-54F648E1A58E}" srcId="{99D9B4D8-20D2-4F05-8A94-F20101D25C70}" destId="{FC38832B-C432-492A-885D-78A965C24926}" srcOrd="2" destOrd="0" parTransId="{896F8A6B-2405-418A-8472-FD4C49A6D194}" sibTransId="{70D401A7-A14B-46CA-A07B-A0E57AC9C9D5}"/>
    <dgm:cxn modelId="{C2F476F5-09D3-4EED-822D-76ECB5F79BD7}" srcId="{99D9B4D8-20D2-4F05-8A94-F20101D25C70}" destId="{DF97E5C1-8F97-4524-A076-CD2A11F9441C}" srcOrd="3" destOrd="0" parTransId="{C55CD48E-86E6-42C8-B06A-E7AB637C605F}" sibTransId="{D71AD6E0-5A34-44B4-9018-5C70C8F6B265}"/>
    <dgm:cxn modelId="{A4D52B47-D4B2-424A-9DAE-32959812B414}" type="presOf" srcId="{FC38832B-C432-492A-885D-78A965C24926}" destId="{732F62CE-D1EC-4F22-AF39-10B84BF6B6A6}" srcOrd="0" destOrd="0" presId="urn:microsoft.com/office/officeart/2005/8/layout/cycle3"/>
    <dgm:cxn modelId="{479A9AD8-485D-45A9-9B01-74020BF4EB04}" type="presOf" srcId="{DF97E5C1-8F97-4524-A076-CD2A11F9441C}" destId="{8AF8BAB0-C7BA-4264-9C4E-5EC7A31E0116}" srcOrd="0" destOrd="0" presId="urn:microsoft.com/office/officeart/2005/8/layout/cycle3"/>
    <dgm:cxn modelId="{434366E5-1CE5-4C7B-B9E8-6D27FE6EEE12}" type="presParOf" srcId="{F61C9E15-E806-4620-A11F-98DA2DF17CD5}" destId="{C4A9C444-5A03-48CF-BC1E-3556F131B83A}" srcOrd="0" destOrd="0" presId="urn:microsoft.com/office/officeart/2005/8/layout/cycle3"/>
    <dgm:cxn modelId="{801A54D5-BA4A-4205-A6BA-F2ABD738856A}" type="presParOf" srcId="{C4A9C444-5A03-48CF-BC1E-3556F131B83A}" destId="{94C02CB0-4E52-4916-A763-5141FEA947E2}" srcOrd="0" destOrd="0" presId="urn:microsoft.com/office/officeart/2005/8/layout/cycle3"/>
    <dgm:cxn modelId="{E86BA03B-C969-4D56-96AD-890AF0610D48}" type="presParOf" srcId="{C4A9C444-5A03-48CF-BC1E-3556F131B83A}" destId="{61A18ACB-3FAE-4EDD-8E41-949BBB28A79B}" srcOrd="1" destOrd="0" presId="urn:microsoft.com/office/officeart/2005/8/layout/cycle3"/>
    <dgm:cxn modelId="{7917D4E3-84AC-47A6-A4F8-6BF82F0A82D6}" type="presParOf" srcId="{C4A9C444-5A03-48CF-BC1E-3556F131B83A}" destId="{7B12B91E-4115-4398-94F3-35ADBBCDEE51}" srcOrd="2" destOrd="0" presId="urn:microsoft.com/office/officeart/2005/8/layout/cycle3"/>
    <dgm:cxn modelId="{71D03F0E-3AE9-417D-9A26-29D24CBD4F2E}" type="presParOf" srcId="{C4A9C444-5A03-48CF-BC1E-3556F131B83A}" destId="{732F62CE-D1EC-4F22-AF39-10B84BF6B6A6}" srcOrd="3" destOrd="0" presId="urn:microsoft.com/office/officeart/2005/8/layout/cycle3"/>
    <dgm:cxn modelId="{F9FC6C4C-1D63-48A7-A655-8E95C4664945}" type="presParOf" srcId="{C4A9C444-5A03-48CF-BC1E-3556F131B83A}" destId="{8AF8BAB0-C7BA-4264-9C4E-5EC7A31E0116}"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D9B4D8-20D2-4F05-8A94-F20101D25C70}" type="doc">
      <dgm:prSet loTypeId="urn:microsoft.com/office/officeart/2005/8/layout/cycle3" loCatId="cycle" qsTypeId="urn:microsoft.com/office/officeart/2005/8/quickstyle/simple1" qsCatId="simple" csTypeId="urn:microsoft.com/office/officeart/2005/8/colors/colorful5" csCatId="colorful" phldr="1"/>
      <dgm:spPr/>
      <dgm:t>
        <a:bodyPr/>
        <a:lstStyle/>
        <a:p>
          <a:pPr rtl="1"/>
          <a:endParaRPr lang="ar-EG"/>
        </a:p>
      </dgm:t>
    </dgm:pt>
    <dgm:pt modelId="{697D1AF6-C378-4978-BF9A-229EB3562930}">
      <dgm:prSet phldrT="[Text]" custT="1"/>
      <dgm:spPr/>
      <dgm:t>
        <a:bodyPr/>
        <a:lstStyle/>
        <a:p>
          <a:pPr rtl="1"/>
          <a:r>
            <a:rPr lang="ar-EG" sz="2400" b="1" smtClean="0">
              <a:solidFill>
                <a:srgbClr val="002060"/>
              </a:solidFill>
            </a:rPr>
            <a:t>نظرة عامة حول المراهقة</a:t>
          </a:r>
          <a:endParaRPr lang="ar-EG" sz="2400" b="1" dirty="0">
            <a:solidFill>
              <a:srgbClr val="002060"/>
            </a:solidFill>
          </a:endParaRPr>
        </a:p>
      </dgm:t>
    </dgm:pt>
    <dgm:pt modelId="{3492F61E-CFD4-4790-B4E4-05A36727C030}" type="parTrans" cxnId="{6FED36E0-D91D-4C93-A65C-5CD9964C5E4D}">
      <dgm:prSet/>
      <dgm:spPr/>
      <dgm:t>
        <a:bodyPr/>
        <a:lstStyle/>
        <a:p>
          <a:pPr rtl="1"/>
          <a:endParaRPr lang="ar-EG"/>
        </a:p>
      </dgm:t>
    </dgm:pt>
    <dgm:pt modelId="{CB1207CD-C04F-4D5A-A15C-1B450C577824}" type="sibTrans" cxnId="{6FED36E0-D91D-4C93-A65C-5CD9964C5E4D}">
      <dgm:prSet/>
      <dgm:spPr/>
      <dgm:t>
        <a:bodyPr/>
        <a:lstStyle/>
        <a:p>
          <a:pPr rtl="1"/>
          <a:endParaRPr lang="ar-EG"/>
        </a:p>
      </dgm:t>
    </dgm:pt>
    <dgm:pt modelId="{8643B5B7-C796-465D-8F97-9E9218853D8B}">
      <dgm:prSet phldrT="[Text]" custT="1"/>
      <dgm:spPr/>
      <dgm:t>
        <a:bodyPr/>
        <a:lstStyle/>
        <a:p>
          <a:pPr rtl="1"/>
          <a:r>
            <a:rPr lang="ar-EG" sz="2400" b="1" smtClean="0">
              <a:solidFill>
                <a:srgbClr val="002060"/>
              </a:solidFill>
            </a:rPr>
            <a:t>اصناف المراهقين ومشاكل المرحلة</a:t>
          </a:r>
          <a:endParaRPr lang="ar-EG" sz="2400" b="1" dirty="0">
            <a:solidFill>
              <a:srgbClr val="002060"/>
            </a:solidFill>
          </a:endParaRPr>
        </a:p>
      </dgm:t>
    </dgm:pt>
    <dgm:pt modelId="{9F5EC83B-C0FE-4DCB-8057-970916E90DBA}" type="parTrans" cxnId="{8D634BDD-EB36-4665-B9FB-A638FD341D09}">
      <dgm:prSet/>
      <dgm:spPr/>
      <dgm:t>
        <a:bodyPr/>
        <a:lstStyle/>
        <a:p>
          <a:pPr rtl="1"/>
          <a:endParaRPr lang="ar-EG"/>
        </a:p>
      </dgm:t>
    </dgm:pt>
    <dgm:pt modelId="{0999BA92-956A-41FD-B2B5-F55709403D03}" type="sibTrans" cxnId="{8D634BDD-EB36-4665-B9FB-A638FD341D09}">
      <dgm:prSet/>
      <dgm:spPr/>
      <dgm:t>
        <a:bodyPr/>
        <a:lstStyle/>
        <a:p>
          <a:pPr rtl="1"/>
          <a:endParaRPr lang="ar-EG"/>
        </a:p>
      </dgm:t>
    </dgm:pt>
    <dgm:pt modelId="{FC38832B-C432-492A-885D-78A965C24926}">
      <dgm:prSet phldrT="[Text]" custT="1"/>
      <dgm:spPr/>
      <dgm:t>
        <a:bodyPr/>
        <a:lstStyle/>
        <a:p>
          <a:pPr rtl="1"/>
          <a:r>
            <a:rPr lang="ar-EG" sz="2400" b="1" smtClean="0">
              <a:solidFill>
                <a:srgbClr val="002060"/>
              </a:solidFill>
            </a:rPr>
            <a:t>التربية الدينية للمراهق</a:t>
          </a:r>
          <a:endParaRPr lang="ar-EG" sz="2400" b="1" dirty="0">
            <a:solidFill>
              <a:srgbClr val="002060"/>
            </a:solidFill>
          </a:endParaRPr>
        </a:p>
      </dgm:t>
    </dgm:pt>
    <dgm:pt modelId="{896F8A6B-2405-418A-8472-FD4C49A6D194}" type="parTrans" cxnId="{D83837E4-3417-40ED-9E60-54F648E1A58E}">
      <dgm:prSet/>
      <dgm:spPr/>
      <dgm:t>
        <a:bodyPr/>
        <a:lstStyle/>
        <a:p>
          <a:pPr rtl="1"/>
          <a:endParaRPr lang="ar-EG"/>
        </a:p>
      </dgm:t>
    </dgm:pt>
    <dgm:pt modelId="{70D401A7-A14B-46CA-A07B-A0E57AC9C9D5}" type="sibTrans" cxnId="{D83837E4-3417-40ED-9E60-54F648E1A58E}">
      <dgm:prSet/>
      <dgm:spPr/>
      <dgm:t>
        <a:bodyPr/>
        <a:lstStyle/>
        <a:p>
          <a:pPr rtl="1"/>
          <a:endParaRPr lang="ar-EG"/>
        </a:p>
      </dgm:t>
    </dgm:pt>
    <dgm:pt modelId="{F61C9E15-E806-4620-A11F-98DA2DF17CD5}" type="pres">
      <dgm:prSet presAssocID="{99D9B4D8-20D2-4F05-8A94-F20101D25C70}" presName="Name0" presStyleCnt="0">
        <dgm:presLayoutVars>
          <dgm:dir/>
          <dgm:resizeHandles val="exact"/>
        </dgm:presLayoutVars>
      </dgm:prSet>
      <dgm:spPr/>
      <dgm:t>
        <a:bodyPr/>
        <a:lstStyle/>
        <a:p>
          <a:pPr rtl="1"/>
          <a:endParaRPr lang="ar-EG"/>
        </a:p>
      </dgm:t>
    </dgm:pt>
    <dgm:pt modelId="{C4A9C444-5A03-48CF-BC1E-3556F131B83A}" type="pres">
      <dgm:prSet presAssocID="{99D9B4D8-20D2-4F05-8A94-F20101D25C70}" presName="cycle" presStyleCnt="0"/>
      <dgm:spPr/>
    </dgm:pt>
    <dgm:pt modelId="{94C02CB0-4E52-4916-A763-5141FEA947E2}" type="pres">
      <dgm:prSet presAssocID="{697D1AF6-C378-4978-BF9A-229EB3562930}" presName="nodeFirstNode" presStyleLbl="node1" presStyleIdx="0" presStyleCnt="3">
        <dgm:presLayoutVars>
          <dgm:bulletEnabled val="1"/>
        </dgm:presLayoutVars>
      </dgm:prSet>
      <dgm:spPr/>
      <dgm:t>
        <a:bodyPr/>
        <a:lstStyle/>
        <a:p>
          <a:pPr rtl="1"/>
          <a:endParaRPr lang="ar-EG"/>
        </a:p>
      </dgm:t>
    </dgm:pt>
    <dgm:pt modelId="{61A18ACB-3FAE-4EDD-8E41-949BBB28A79B}" type="pres">
      <dgm:prSet presAssocID="{CB1207CD-C04F-4D5A-A15C-1B450C577824}" presName="sibTransFirstNode" presStyleLbl="bgShp" presStyleIdx="0" presStyleCnt="1"/>
      <dgm:spPr/>
      <dgm:t>
        <a:bodyPr/>
        <a:lstStyle/>
        <a:p>
          <a:pPr rtl="1"/>
          <a:endParaRPr lang="ar-EG"/>
        </a:p>
      </dgm:t>
    </dgm:pt>
    <dgm:pt modelId="{7B12B91E-4115-4398-94F3-35ADBBCDEE51}" type="pres">
      <dgm:prSet presAssocID="{8643B5B7-C796-465D-8F97-9E9218853D8B}" presName="nodeFollowingNodes" presStyleLbl="node1" presStyleIdx="1" presStyleCnt="3">
        <dgm:presLayoutVars>
          <dgm:bulletEnabled val="1"/>
        </dgm:presLayoutVars>
      </dgm:prSet>
      <dgm:spPr/>
      <dgm:t>
        <a:bodyPr/>
        <a:lstStyle/>
        <a:p>
          <a:pPr rtl="1"/>
          <a:endParaRPr lang="ar-EG"/>
        </a:p>
      </dgm:t>
    </dgm:pt>
    <dgm:pt modelId="{732F62CE-D1EC-4F22-AF39-10B84BF6B6A6}" type="pres">
      <dgm:prSet presAssocID="{FC38832B-C432-492A-885D-78A965C24926}" presName="nodeFollowingNodes" presStyleLbl="node1" presStyleIdx="2" presStyleCnt="3">
        <dgm:presLayoutVars>
          <dgm:bulletEnabled val="1"/>
        </dgm:presLayoutVars>
      </dgm:prSet>
      <dgm:spPr/>
      <dgm:t>
        <a:bodyPr/>
        <a:lstStyle/>
        <a:p>
          <a:pPr rtl="1"/>
          <a:endParaRPr lang="ar-EG"/>
        </a:p>
      </dgm:t>
    </dgm:pt>
  </dgm:ptLst>
  <dgm:cxnLst>
    <dgm:cxn modelId="{B9C4F37E-2B40-4EB5-8B58-287795B70D73}" type="presOf" srcId="{99D9B4D8-20D2-4F05-8A94-F20101D25C70}" destId="{F61C9E15-E806-4620-A11F-98DA2DF17CD5}" srcOrd="0" destOrd="0" presId="urn:microsoft.com/office/officeart/2005/8/layout/cycle3"/>
    <dgm:cxn modelId="{EB460B4C-451D-4D21-A417-3B6B7BDD5F60}" type="presOf" srcId="{8643B5B7-C796-465D-8F97-9E9218853D8B}" destId="{7B12B91E-4115-4398-94F3-35ADBBCDEE51}" srcOrd="0" destOrd="0" presId="urn:microsoft.com/office/officeart/2005/8/layout/cycle3"/>
    <dgm:cxn modelId="{D943DA28-7F76-4529-A092-763511239680}" type="presOf" srcId="{FC38832B-C432-492A-885D-78A965C24926}" destId="{732F62CE-D1EC-4F22-AF39-10B84BF6B6A6}" srcOrd="0" destOrd="0" presId="urn:microsoft.com/office/officeart/2005/8/layout/cycle3"/>
    <dgm:cxn modelId="{6FED36E0-D91D-4C93-A65C-5CD9964C5E4D}" srcId="{99D9B4D8-20D2-4F05-8A94-F20101D25C70}" destId="{697D1AF6-C378-4978-BF9A-229EB3562930}" srcOrd="0" destOrd="0" parTransId="{3492F61E-CFD4-4790-B4E4-05A36727C030}" sibTransId="{CB1207CD-C04F-4D5A-A15C-1B450C577824}"/>
    <dgm:cxn modelId="{8D634BDD-EB36-4665-B9FB-A638FD341D09}" srcId="{99D9B4D8-20D2-4F05-8A94-F20101D25C70}" destId="{8643B5B7-C796-465D-8F97-9E9218853D8B}" srcOrd="1" destOrd="0" parTransId="{9F5EC83B-C0FE-4DCB-8057-970916E90DBA}" sibTransId="{0999BA92-956A-41FD-B2B5-F55709403D03}"/>
    <dgm:cxn modelId="{040D8C4B-5453-40F8-B539-34ABA68F8C38}" type="presOf" srcId="{CB1207CD-C04F-4D5A-A15C-1B450C577824}" destId="{61A18ACB-3FAE-4EDD-8E41-949BBB28A79B}" srcOrd="0" destOrd="0" presId="urn:microsoft.com/office/officeart/2005/8/layout/cycle3"/>
    <dgm:cxn modelId="{8CC3F470-298D-41F5-9CCA-17894810E999}" type="presOf" srcId="{697D1AF6-C378-4978-BF9A-229EB3562930}" destId="{94C02CB0-4E52-4916-A763-5141FEA947E2}" srcOrd="0" destOrd="0" presId="urn:microsoft.com/office/officeart/2005/8/layout/cycle3"/>
    <dgm:cxn modelId="{D83837E4-3417-40ED-9E60-54F648E1A58E}" srcId="{99D9B4D8-20D2-4F05-8A94-F20101D25C70}" destId="{FC38832B-C432-492A-885D-78A965C24926}" srcOrd="2" destOrd="0" parTransId="{896F8A6B-2405-418A-8472-FD4C49A6D194}" sibTransId="{70D401A7-A14B-46CA-A07B-A0E57AC9C9D5}"/>
    <dgm:cxn modelId="{6BA3B72F-6A06-49AE-97A1-D3FA7C1FB517}" type="presParOf" srcId="{F61C9E15-E806-4620-A11F-98DA2DF17CD5}" destId="{C4A9C444-5A03-48CF-BC1E-3556F131B83A}" srcOrd="0" destOrd="0" presId="urn:microsoft.com/office/officeart/2005/8/layout/cycle3"/>
    <dgm:cxn modelId="{A4CCA509-51AA-48B7-A715-B40324AFF822}" type="presParOf" srcId="{C4A9C444-5A03-48CF-BC1E-3556F131B83A}" destId="{94C02CB0-4E52-4916-A763-5141FEA947E2}" srcOrd="0" destOrd="0" presId="urn:microsoft.com/office/officeart/2005/8/layout/cycle3"/>
    <dgm:cxn modelId="{7BB1B645-BFC9-45D4-A0C5-347E9F5E7BD4}" type="presParOf" srcId="{C4A9C444-5A03-48CF-BC1E-3556F131B83A}" destId="{61A18ACB-3FAE-4EDD-8E41-949BBB28A79B}" srcOrd="1" destOrd="0" presId="urn:microsoft.com/office/officeart/2005/8/layout/cycle3"/>
    <dgm:cxn modelId="{AD378687-6A17-4715-966F-025760F872BD}" type="presParOf" srcId="{C4A9C444-5A03-48CF-BC1E-3556F131B83A}" destId="{7B12B91E-4115-4398-94F3-35ADBBCDEE51}" srcOrd="2" destOrd="0" presId="urn:microsoft.com/office/officeart/2005/8/layout/cycle3"/>
    <dgm:cxn modelId="{628CD4FE-2418-41EA-8F31-B7E4A5CAEDCD}" type="presParOf" srcId="{C4A9C444-5A03-48CF-BC1E-3556F131B83A}" destId="{732F62CE-D1EC-4F22-AF39-10B84BF6B6A6}" srcOrd="3"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18ACB-3FAE-4EDD-8E41-949BBB28A79B}">
      <dsp:nvSpPr>
        <dsp:cNvPr id="0" name=""/>
        <dsp:cNvSpPr/>
      </dsp:nvSpPr>
      <dsp:spPr>
        <a:xfrm>
          <a:off x="2161801" y="-112867"/>
          <a:ext cx="4461373" cy="4461373"/>
        </a:xfrm>
        <a:prstGeom prst="circularArrow">
          <a:avLst>
            <a:gd name="adj1" fmla="val 4668"/>
            <a:gd name="adj2" fmla="val 272909"/>
            <a:gd name="adj3" fmla="val 12862947"/>
            <a:gd name="adj4" fmla="val 18009365"/>
            <a:gd name="adj5" fmla="val 484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C02CB0-4E52-4916-A763-5141FEA947E2}">
      <dsp:nvSpPr>
        <dsp:cNvPr id="0" name=""/>
        <dsp:cNvSpPr/>
      </dsp:nvSpPr>
      <dsp:spPr>
        <a:xfrm>
          <a:off x="2919031" y="1601"/>
          <a:ext cx="2946913" cy="1473456"/>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EG" sz="2400" b="1" kern="1200" dirty="0" smtClean="0">
              <a:solidFill>
                <a:srgbClr val="002060"/>
              </a:solidFill>
            </a:rPr>
            <a:t>أعرف طفلك</a:t>
          </a:r>
          <a:endParaRPr lang="ar-EG" sz="2400" b="1" kern="1200" dirty="0">
            <a:solidFill>
              <a:srgbClr val="002060"/>
            </a:solidFill>
          </a:endParaRPr>
        </a:p>
      </dsp:txBody>
      <dsp:txXfrm>
        <a:off x="2990959" y="73529"/>
        <a:ext cx="2803057" cy="1329600"/>
      </dsp:txXfrm>
    </dsp:sp>
    <dsp:sp modelId="{7B12B91E-4115-4398-94F3-35ADBBCDEE51}">
      <dsp:nvSpPr>
        <dsp:cNvPr id="0" name=""/>
        <dsp:cNvSpPr/>
      </dsp:nvSpPr>
      <dsp:spPr>
        <a:xfrm>
          <a:off x="4520960" y="1603531"/>
          <a:ext cx="2946913" cy="1473456"/>
        </a:xfrm>
        <a:prstGeom prst="roundRect">
          <a:avLst/>
        </a:prstGeom>
        <a:solidFill>
          <a:schemeClr val="accent5">
            <a:hueOff val="5129271"/>
            <a:satOff val="-1832"/>
            <a:lumOff val="29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EG" sz="2400" b="1" kern="1200" smtClean="0">
              <a:solidFill>
                <a:srgbClr val="002060"/>
              </a:solidFill>
            </a:rPr>
            <a:t>مهارات المربى الناجح</a:t>
          </a:r>
          <a:endParaRPr lang="ar-EG" sz="2400" b="1" kern="1200" dirty="0">
            <a:solidFill>
              <a:srgbClr val="002060"/>
            </a:solidFill>
          </a:endParaRPr>
        </a:p>
      </dsp:txBody>
      <dsp:txXfrm>
        <a:off x="4592888" y="1675459"/>
        <a:ext cx="2803057" cy="1329600"/>
      </dsp:txXfrm>
    </dsp:sp>
    <dsp:sp modelId="{732F62CE-D1EC-4F22-AF39-10B84BF6B6A6}">
      <dsp:nvSpPr>
        <dsp:cNvPr id="0" name=""/>
        <dsp:cNvSpPr/>
      </dsp:nvSpPr>
      <dsp:spPr>
        <a:xfrm>
          <a:off x="2919031" y="3205460"/>
          <a:ext cx="2946913" cy="1473456"/>
        </a:xfrm>
        <a:prstGeom prst="roundRect">
          <a:avLst/>
        </a:prstGeom>
        <a:solidFill>
          <a:schemeClr val="accent5">
            <a:hueOff val="10258542"/>
            <a:satOff val="-3664"/>
            <a:lumOff val="5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EG" sz="2400" b="1" kern="1200" dirty="0" smtClean="0">
              <a:solidFill>
                <a:srgbClr val="002060"/>
              </a:solidFill>
            </a:rPr>
            <a:t>بناء شخصية الطفل</a:t>
          </a:r>
          <a:endParaRPr lang="ar-EG" sz="2400" b="1" kern="1200" dirty="0">
            <a:solidFill>
              <a:srgbClr val="002060"/>
            </a:solidFill>
          </a:endParaRPr>
        </a:p>
      </dsp:txBody>
      <dsp:txXfrm>
        <a:off x="2990959" y="3277388"/>
        <a:ext cx="2803057" cy="1329600"/>
      </dsp:txXfrm>
    </dsp:sp>
    <dsp:sp modelId="{8AF8BAB0-C7BA-4264-9C4E-5EC7A31E0116}">
      <dsp:nvSpPr>
        <dsp:cNvPr id="0" name=""/>
        <dsp:cNvSpPr/>
      </dsp:nvSpPr>
      <dsp:spPr>
        <a:xfrm>
          <a:off x="1317101" y="1603531"/>
          <a:ext cx="2946913" cy="1473456"/>
        </a:xfrm>
        <a:prstGeom prst="roundRect">
          <a:avLst/>
        </a:prstGeom>
        <a:solidFill>
          <a:schemeClr val="accent5">
            <a:hueOff val="15387812"/>
            <a:satOff val="-5496"/>
            <a:lumOff val="88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dirty="0" smtClean="0">
              <a:solidFill>
                <a:srgbClr val="002060"/>
              </a:solidFill>
            </a:rPr>
            <a:t>كيفية التعامل مع سلوكيات الطفل</a:t>
          </a:r>
          <a:endParaRPr lang="ar-EG" sz="2400" b="1" kern="1200" dirty="0">
            <a:solidFill>
              <a:srgbClr val="002060"/>
            </a:solidFill>
          </a:endParaRPr>
        </a:p>
      </dsp:txBody>
      <dsp:txXfrm>
        <a:off x="1389029" y="1675459"/>
        <a:ext cx="2803057" cy="1329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18ACB-3FAE-4EDD-8E41-949BBB28A79B}">
      <dsp:nvSpPr>
        <dsp:cNvPr id="0" name=""/>
        <dsp:cNvSpPr/>
      </dsp:nvSpPr>
      <dsp:spPr>
        <a:xfrm>
          <a:off x="2083938" y="-278872"/>
          <a:ext cx="4617099" cy="4617099"/>
        </a:xfrm>
        <a:prstGeom prst="circularArrow">
          <a:avLst>
            <a:gd name="adj1" fmla="val 5689"/>
            <a:gd name="adj2" fmla="val 340510"/>
            <a:gd name="adj3" fmla="val 12353100"/>
            <a:gd name="adj4" fmla="val 18319055"/>
            <a:gd name="adj5" fmla="val 5908"/>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C02CB0-4E52-4916-A763-5141FEA947E2}">
      <dsp:nvSpPr>
        <dsp:cNvPr id="0" name=""/>
        <dsp:cNvSpPr/>
      </dsp:nvSpPr>
      <dsp:spPr>
        <a:xfrm>
          <a:off x="2745304" y="1208"/>
          <a:ext cx="3294366" cy="1647183"/>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EG" sz="2400" b="1" kern="1200" smtClean="0">
              <a:solidFill>
                <a:srgbClr val="002060"/>
              </a:solidFill>
            </a:rPr>
            <a:t>نظرة عامة حول المراهقة</a:t>
          </a:r>
          <a:endParaRPr lang="ar-EG" sz="2400" b="1" kern="1200" dirty="0">
            <a:solidFill>
              <a:srgbClr val="002060"/>
            </a:solidFill>
          </a:endParaRPr>
        </a:p>
      </dsp:txBody>
      <dsp:txXfrm>
        <a:off x="2825713" y="81617"/>
        <a:ext cx="3133548" cy="1486365"/>
      </dsp:txXfrm>
    </dsp:sp>
    <dsp:sp modelId="{7B12B91E-4115-4398-94F3-35ADBBCDEE51}">
      <dsp:nvSpPr>
        <dsp:cNvPr id="0" name=""/>
        <dsp:cNvSpPr/>
      </dsp:nvSpPr>
      <dsp:spPr>
        <a:xfrm>
          <a:off x="4495206" y="3032127"/>
          <a:ext cx="3294366" cy="1647183"/>
        </a:xfrm>
        <a:prstGeom prst="roundRect">
          <a:avLst/>
        </a:prstGeom>
        <a:solidFill>
          <a:schemeClr val="accent5">
            <a:hueOff val="7693906"/>
            <a:satOff val="-2748"/>
            <a:lumOff val="4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EG" sz="2400" b="1" kern="1200" smtClean="0">
              <a:solidFill>
                <a:srgbClr val="002060"/>
              </a:solidFill>
            </a:rPr>
            <a:t>اصناف المراهقين ومشاكل المرحلة</a:t>
          </a:r>
          <a:endParaRPr lang="ar-EG" sz="2400" b="1" kern="1200" dirty="0">
            <a:solidFill>
              <a:srgbClr val="002060"/>
            </a:solidFill>
          </a:endParaRPr>
        </a:p>
      </dsp:txBody>
      <dsp:txXfrm>
        <a:off x="4575615" y="3112536"/>
        <a:ext cx="3133548" cy="1486365"/>
      </dsp:txXfrm>
    </dsp:sp>
    <dsp:sp modelId="{732F62CE-D1EC-4F22-AF39-10B84BF6B6A6}">
      <dsp:nvSpPr>
        <dsp:cNvPr id="0" name=""/>
        <dsp:cNvSpPr/>
      </dsp:nvSpPr>
      <dsp:spPr>
        <a:xfrm>
          <a:off x="995403" y="3032127"/>
          <a:ext cx="3294366" cy="1647183"/>
        </a:xfrm>
        <a:prstGeom prst="roundRect">
          <a:avLst/>
        </a:prstGeom>
        <a:solidFill>
          <a:schemeClr val="accent5">
            <a:hueOff val="15387812"/>
            <a:satOff val="-5496"/>
            <a:lumOff val="88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EG" sz="2400" b="1" kern="1200" smtClean="0">
              <a:solidFill>
                <a:srgbClr val="002060"/>
              </a:solidFill>
            </a:rPr>
            <a:t>التربية الدينية للمراهق</a:t>
          </a:r>
          <a:endParaRPr lang="ar-EG" sz="2400" b="1" kern="1200" dirty="0">
            <a:solidFill>
              <a:srgbClr val="002060"/>
            </a:solidFill>
          </a:endParaRPr>
        </a:p>
      </dsp:txBody>
      <dsp:txXfrm>
        <a:off x="1075812" y="3112536"/>
        <a:ext cx="3133548" cy="148636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EA8E4DB7-8530-48D7-AE04-290978704289}" type="datetimeFigureOut">
              <a:rPr lang="ar-EG" smtClean="0"/>
              <a:t>10/09/1435</a:t>
            </a:fld>
            <a:endParaRPr lang="ar-EG"/>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80FD836D-9C3C-4418-B59F-4649E7ACB0EC}" type="slidenum">
              <a:rPr lang="ar-EG" smtClean="0"/>
              <a:t>‹#›</a:t>
            </a:fld>
            <a:endParaRPr lang="ar-EG"/>
          </a:p>
        </p:txBody>
      </p:sp>
    </p:spTree>
    <p:extLst>
      <p:ext uri="{BB962C8B-B14F-4D97-AF65-F5344CB8AC3E}">
        <p14:creationId xmlns:p14="http://schemas.microsoft.com/office/powerpoint/2010/main" val="215701378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image" Target="../media/image10.jpeg"/></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image" Target="../media/image10.jpeg"/></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image" Target="../media/image10.jpeg"/></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image" Target="../media/image10.jpeg"/></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image" Target="../media/image10.jpeg"/></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image" Target="../media/image10.jpeg"/></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2</a:t>
            </a:fld>
            <a:endParaRPr lang="en-US"/>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val="1220929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0D8F502-96CC-4461-BF71-A803740FAA97}" type="slidenum">
              <a:rPr lang="ar-EG" smtClean="0"/>
              <a:t>131</a:t>
            </a:fld>
            <a:endParaRPr lang="ar-EG"/>
          </a:p>
        </p:txBody>
      </p:sp>
    </p:spTree>
    <p:extLst>
      <p:ext uri="{BB962C8B-B14F-4D97-AF65-F5344CB8AC3E}">
        <p14:creationId xmlns:p14="http://schemas.microsoft.com/office/powerpoint/2010/main" val="515726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0D8F502-96CC-4461-BF71-A803740FAA97}" type="slidenum">
              <a:rPr lang="ar-EG" smtClean="0"/>
              <a:t>132</a:t>
            </a:fld>
            <a:endParaRPr lang="ar-EG"/>
          </a:p>
        </p:txBody>
      </p:sp>
    </p:spTree>
    <p:extLst>
      <p:ext uri="{BB962C8B-B14F-4D97-AF65-F5344CB8AC3E}">
        <p14:creationId xmlns:p14="http://schemas.microsoft.com/office/powerpoint/2010/main" val="3339087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0D8F502-96CC-4461-BF71-A803740FAA97}" type="slidenum">
              <a:rPr lang="ar-EG" smtClean="0"/>
              <a:t>133</a:t>
            </a:fld>
            <a:endParaRPr lang="ar-EG"/>
          </a:p>
        </p:txBody>
      </p:sp>
    </p:spTree>
    <p:extLst>
      <p:ext uri="{BB962C8B-B14F-4D97-AF65-F5344CB8AC3E}">
        <p14:creationId xmlns:p14="http://schemas.microsoft.com/office/powerpoint/2010/main" val="2092297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0D8F502-96CC-4461-BF71-A803740FAA97}" type="slidenum">
              <a:rPr lang="ar-EG" smtClean="0"/>
              <a:t>134</a:t>
            </a:fld>
            <a:endParaRPr lang="ar-EG"/>
          </a:p>
        </p:txBody>
      </p:sp>
    </p:spTree>
    <p:extLst>
      <p:ext uri="{BB962C8B-B14F-4D97-AF65-F5344CB8AC3E}">
        <p14:creationId xmlns:p14="http://schemas.microsoft.com/office/powerpoint/2010/main" val="1339838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0D8F502-96CC-4461-BF71-A803740FAA97}" type="slidenum">
              <a:rPr lang="ar-EG" smtClean="0"/>
              <a:t>135</a:t>
            </a:fld>
            <a:endParaRPr lang="ar-EG"/>
          </a:p>
        </p:txBody>
      </p:sp>
    </p:spTree>
    <p:extLst>
      <p:ext uri="{BB962C8B-B14F-4D97-AF65-F5344CB8AC3E}">
        <p14:creationId xmlns:p14="http://schemas.microsoft.com/office/powerpoint/2010/main" val="3651133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0D8F502-96CC-4461-BF71-A803740FAA97}" type="slidenum">
              <a:rPr lang="ar-EG" smtClean="0"/>
              <a:t>143</a:t>
            </a:fld>
            <a:endParaRPr lang="ar-EG"/>
          </a:p>
        </p:txBody>
      </p:sp>
    </p:spTree>
    <p:extLst>
      <p:ext uri="{BB962C8B-B14F-4D97-AF65-F5344CB8AC3E}">
        <p14:creationId xmlns:p14="http://schemas.microsoft.com/office/powerpoint/2010/main" val="1725380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0D8F502-96CC-4461-BF71-A803740FAA97}" type="slidenum">
              <a:rPr lang="ar-EG" smtClean="0"/>
              <a:t>154</a:t>
            </a:fld>
            <a:endParaRPr lang="ar-EG"/>
          </a:p>
        </p:txBody>
      </p:sp>
    </p:spTree>
    <p:extLst>
      <p:ext uri="{BB962C8B-B14F-4D97-AF65-F5344CB8AC3E}">
        <p14:creationId xmlns:p14="http://schemas.microsoft.com/office/powerpoint/2010/main" val="544258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80FD836D-9C3C-4418-B59F-4649E7ACB0EC}" type="slidenum">
              <a:rPr lang="ar-EG" smtClean="0"/>
              <a:t>163</a:t>
            </a:fld>
            <a:endParaRPr lang="ar-EG"/>
          </a:p>
        </p:txBody>
      </p:sp>
    </p:spTree>
    <p:extLst>
      <p:ext uri="{BB962C8B-B14F-4D97-AF65-F5344CB8AC3E}">
        <p14:creationId xmlns:p14="http://schemas.microsoft.com/office/powerpoint/2010/main" val="2290373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0D8F502-96CC-4461-BF71-A803740FAA97}" type="slidenum">
              <a:rPr lang="ar-EG" smtClean="0"/>
              <a:t>173</a:t>
            </a:fld>
            <a:endParaRPr lang="ar-EG"/>
          </a:p>
        </p:txBody>
      </p:sp>
    </p:spTree>
    <p:extLst>
      <p:ext uri="{BB962C8B-B14F-4D97-AF65-F5344CB8AC3E}">
        <p14:creationId xmlns:p14="http://schemas.microsoft.com/office/powerpoint/2010/main" val="2774237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0D8F502-96CC-4461-BF71-A803740FAA97}" type="slidenum">
              <a:rPr lang="ar-EG" smtClean="0"/>
              <a:t>174</a:t>
            </a:fld>
            <a:endParaRPr lang="ar-EG"/>
          </a:p>
        </p:txBody>
      </p:sp>
    </p:spTree>
    <p:extLst>
      <p:ext uri="{BB962C8B-B14F-4D97-AF65-F5344CB8AC3E}">
        <p14:creationId xmlns:p14="http://schemas.microsoft.com/office/powerpoint/2010/main" val="761999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3</a:t>
            </a:fld>
            <a:endParaRPr lang="en-US"/>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val="934354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0D8F502-96CC-4461-BF71-A803740FAA97}" type="slidenum">
              <a:rPr lang="ar-EG" smtClean="0"/>
              <a:t>175</a:t>
            </a:fld>
            <a:endParaRPr lang="ar-EG"/>
          </a:p>
        </p:txBody>
      </p:sp>
    </p:spTree>
    <p:extLst>
      <p:ext uri="{BB962C8B-B14F-4D97-AF65-F5344CB8AC3E}">
        <p14:creationId xmlns:p14="http://schemas.microsoft.com/office/powerpoint/2010/main" val="1584305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0D8F502-96CC-4461-BF71-A803740FAA97}" type="slidenum">
              <a:rPr lang="ar-EG" smtClean="0"/>
              <a:t>176</a:t>
            </a:fld>
            <a:endParaRPr lang="ar-EG"/>
          </a:p>
        </p:txBody>
      </p:sp>
    </p:spTree>
    <p:extLst>
      <p:ext uri="{BB962C8B-B14F-4D97-AF65-F5344CB8AC3E}">
        <p14:creationId xmlns:p14="http://schemas.microsoft.com/office/powerpoint/2010/main" val="4528278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0D8F502-96CC-4461-BF71-A803740FAA97}" type="slidenum">
              <a:rPr lang="ar-EG" smtClean="0"/>
              <a:t>177</a:t>
            </a:fld>
            <a:endParaRPr lang="ar-EG"/>
          </a:p>
        </p:txBody>
      </p:sp>
    </p:spTree>
    <p:extLst>
      <p:ext uri="{BB962C8B-B14F-4D97-AF65-F5344CB8AC3E}">
        <p14:creationId xmlns:p14="http://schemas.microsoft.com/office/powerpoint/2010/main" val="7852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0D8F502-96CC-4461-BF71-A803740FAA97}" type="slidenum">
              <a:rPr lang="ar-EG" smtClean="0"/>
              <a:t>189</a:t>
            </a:fld>
            <a:endParaRPr lang="ar-EG"/>
          </a:p>
        </p:txBody>
      </p:sp>
    </p:spTree>
    <p:extLst>
      <p:ext uri="{BB962C8B-B14F-4D97-AF65-F5344CB8AC3E}">
        <p14:creationId xmlns:p14="http://schemas.microsoft.com/office/powerpoint/2010/main" val="4220824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0D8F502-96CC-4461-BF71-A803740FAA97}" type="slidenum">
              <a:rPr lang="ar-EG" smtClean="0"/>
              <a:t>190</a:t>
            </a:fld>
            <a:endParaRPr lang="ar-EG"/>
          </a:p>
        </p:txBody>
      </p:sp>
    </p:spTree>
    <p:extLst>
      <p:ext uri="{BB962C8B-B14F-4D97-AF65-F5344CB8AC3E}">
        <p14:creationId xmlns:p14="http://schemas.microsoft.com/office/powerpoint/2010/main" val="769860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0D8F502-96CC-4461-BF71-A803740FAA97}" type="slidenum">
              <a:rPr lang="ar-EG" smtClean="0"/>
              <a:t>191</a:t>
            </a:fld>
            <a:endParaRPr lang="ar-EG"/>
          </a:p>
        </p:txBody>
      </p:sp>
    </p:spTree>
    <p:extLst>
      <p:ext uri="{BB962C8B-B14F-4D97-AF65-F5344CB8AC3E}">
        <p14:creationId xmlns:p14="http://schemas.microsoft.com/office/powerpoint/2010/main" val="1743441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0D8F502-96CC-4461-BF71-A803740FAA97}" type="slidenum">
              <a:rPr lang="ar-EG" smtClean="0"/>
              <a:t>192</a:t>
            </a:fld>
            <a:endParaRPr lang="ar-EG"/>
          </a:p>
        </p:txBody>
      </p:sp>
    </p:spTree>
    <p:extLst>
      <p:ext uri="{BB962C8B-B14F-4D97-AF65-F5344CB8AC3E}">
        <p14:creationId xmlns:p14="http://schemas.microsoft.com/office/powerpoint/2010/main" val="537490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0D8F502-96CC-4461-BF71-A803740FAA97}" type="slidenum">
              <a:rPr lang="ar-EG" smtClean="0"/>
              <a:t>193</a:t>
            </a:fld>
            <a:endParaRPr lang="ar-EG"/>
          </a:p>
        </p:txBody>
      </p:sp>
    </p:spTree>
    <p:extLst>
      <p:ext uri="{BB962C8B-B14F-4D97-AF65-F5344CB8AC3E}">
        <p14:creationId xmlns:p14="http://schemas.microsoft.com/office/powerpoint/2010/main" val="1250391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4</a:t>
            </a:fld>
            <a:endParaRPr lang="en-US"/>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val="3440652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5</a:t>
            </a:fld>
            <a:endParaRPr lang="en-US"/>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val="3117159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6</a:t>
            </a:fld>
            <a:endParaRPr lang="en-US"/>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val="4087217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7</a:t>
            </a:fld>
            <a:endParaRPr lang="en-US"/>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val="2642666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0D8F502-96CC-4461-BF71-A803740FAA97}" type="slidenum">
              <a:rPr lang="ar-EG" smtClean="0"/>
              <a:t>128</a:t>
            </a:fld>
            <a:endParaRPr lang="ar-EG"/>
          </a:p>
        </p:txBody>
      </p:sp>
    </p:spTree>
    <p:extLst>
      <p:ext uri="{BB962C8B-B14F-4D97-AF65-F5344CB8AC3E}">
        <p14:creationId xmlns:p14="http://schemas.microsoft.com/office/powerpoint/2010/main" val="3239014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0D8F502-96CC-4461-BF71-A803740FAA97}" type="slidenum">
              <a:rPr lang="ar-EG" smtClean="0"/>
              <a:t>129</a:t>
            </a:fld>
            <a:endParaRPr lang="ar-EG"/>
          </a:p>
        </p:txBody>
      </p:sp>
    </p:spTree>
    <p:extLst>
      <p:ext uri="{BB962C8B-B14F-4D97-AF65-F5344CB8AC3E}">
        <p14:creationId xmlns:p14="http://schemas.microsoft.com/office/powerpoint/2010/main" val="1501492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0D8F502-96CC-4461-BF71-A803740FAA97}" type="slidenum">
              <a:rPr lang="ar-EG" smtClean="0"/>
              <a:t>130</a:t>
            </a:fld>
            <a:endParaRPr lang="ar-EG"/>
          </a:p>
        </p:txBody>
      </p:sp>
    </p:spTree>
    <p:extLst>
      <p:ext uri="{BB962C8B-B14F-4D97-AF65-F5344CB8AC3E}">
        <p14:creationId xmlns:p14="http://schemas.microsoft.com/office/powerpoint/2010/main" val="8159586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7BECD69-6470-4477-B1CF-D3F308DA1833}" type="datetimeFigureOut">
              <a:rPr lang="en-US" smtClean="0"/>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032E3-9682-469A-BCAA-C692EB2A7D72}" type="slidenum">
              <a:rPr lang="en-US" smtClean="0"/>
              <a:t>‹#›</a:t>
            </a:fld>
            <a:endParaRPr lang="en-US"/>
          </a:p>
        </p:txBody>
      </p:sp>
    </p:spTree>
    <p:extLst>
      <p:ext uri="{BB962C8B-B14F-4D97-AF65-F5344CB8AC3E}">
        <p14:creationId xmlns:p14="http://schemas.microsoft.com/office/powerpoint/2010/main" val="2947120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ECD69-6470-4477-B1CF-D3F308DA1833}" type="datetimeFigureOut">
              <a:rPr lang="en-US" smtClean="0"/>
              <a:t>7/7/2014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7032E3-9682-469A-BCAA-C692EB2A7D72}" type="slidenum">
              <a:rPr lang="en-US" smtClean="0"/>
              <a:t>‹#›</a:t>
            </a:fld>
            <a:endParaRPr lang="en-US"/>
          </a:p>
        </p:txBody>
      </p:sp>
    </p:spTree>
    <p:extLst>
      <p:ext uri="{BB962C8B-B14F-4D97-AF65-F5344CB8AC3E}">
        <p14:creationId xmlns:p14="http://schemas.microsoft.com/office/powerpoint/2010/main" val="4062703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ECD69-6470-4477-B1CF-D3F308DA1833}" type="datetimeFigureOut">
              <a:rPr lang="en-US" smtClean="0"/>
              <a:t>7/7/2014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7032E3-9682-469A-BCAA-C692EB2A7D72}" type="slidenum">
              <a:rPr lang="en-US" smtClean="0"/>
              <a:t>‹#›</a:t>
            </a:fld>
            <a:endParaRPr lang="en-US"/>
          </a:p>
        </p:txBody>
      </p:sp>
    </p:spTree>
    <p:extLst>
      <p:ext uri="{BB962C8B-B14F-4D97-AF65-F5344CB8AC3E}">
        <p14:creationId xmlns:p14="http://schemas.microsoft.com/office/powerpoint/2010/main" val="2708405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ECD69-6470-4477-B1CF-D3F308DA1833}" type="datetimeFigureOut">
              <a:rPr lang="en-US" smtClean="0"/>
              <a:t>7/7/2014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7032E3-9682-469A-BCAA-C692EB2A7D72}" type="slidenum">
              <a:rPr lang="en-US" smtClean="0"/>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84853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ECD69-6470-4477-B1CF-D3F308DA1833}" type="datetimeFigureOut">
              <a:rPr lang="en-US" smtClean="0"/>
              <a:t>7/7/2014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7032E3-9682-469A-BCAA-C692EB2A7D72}" type="slidenum">
              <a:rPr lang="en-US" smtClean="0"/>
              <a:t>‹#›</a:t>
            </a:fld>
            <a:endParaRPr lang="en-US"/>
          </a:p>
        </p:txBody>
      </p:sp>
    </p:spTree>
    <p:extLst>
      <p:ext uri="{BB962C8B-B14F-4D97-AF65-F5344CB8AC3E}">
        <p14:creationId xmlns:p14="http://schemas.microsoft.com/office/powerpoint/2010/main" val="3946177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7BECD69-6470-4477-B1CF-D3F308DA1833}" type="datetimeFigureOut">
              <a:rPr lang="en-US" smtClean="0"/>
              <a:t>7/7/2014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7032E3-9682-469A-BCAA-C692EB2A7D72}" type="slidenum">
              <a:rPr lang="en-US" smtClean="0"/>
              <a:t>‹#›</a:t>
            </a:fld>
            <a:endParaRPr lang="en-US"/>
          </a:p>
        </p:txBody>
      </p:sp>
    </p:spTree>
    <p:extLst>
      <p:ext uri="{BB962C8B-B14F-4D97-AF65-F5344CB8AC3E}">
        <p14:creationId xmlns:p14="http://schemas.microsoft.com/office/powerpoint/2010/main" val="3075271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7BECD69-6470-4477-B1CF-D3F308DA1833}" type="datetimeFigureOut">
              <a:rPr lang="en-US" smtClean="0"/>
              <a:t>7/7/2014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7032E3-9682-469A-BCAA-C692EB2A7D72}" type="slidenum">
              <a:rPr lang="en-US" smtClean="0"/>
              <a:t>‹#›</a:t>
            </a:fld>
            <a:endParaRPr lang="en-US"/>
          </a:p>
        </p:txBody>
      </p:sp>
    </p:spTree>
    <p:extLst>
      <p:ext uri="{BB962C8B-B14F-4D97-AF65-F5344CB8AC3E}">
        <p14:creationId xmlns:p14="http://schemas.microsoft.com/office/powerpoint/2010/main" val="3852207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BECD69-6470-4477-B1CF-D3F308DA1833}" type="datetimeFigureOut">
              <a:rPr lang="en-US" smtClean="0"/>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032E3-9682-469A-BCAA-C692EB2A7D72}" type="slidenum">
              <a:rPr lang="en-US" smtClean="0"/>
              <a:t>‹#›</a:t>
            </a:fld>
            <a:endParaRPr lang="en-US"/>
          </a:p>
        </p:txBody>
      </p:sp>
    </p:spTree>
    <p:extLst>
      <p:ext uri="{BB962C8B-B14F-4D97-AF65-F5344CB8AC3E}">
        <p14:creationId xmlns:p14="http://schemas.microsoft.com/office/powerpoint/2010/main" val="1579858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BECD69-6470-4477-B1CF-D3F308DA1833}" type="datetimeFigureOut">
              <a:rPr lang="en-US" smtClean="0"/>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032E3-9682-469A-BCAA-C692EB2A7D72}" type="slidenum">
              <a:rPr lang="en-US" smtClean="0"/>
              <a:t>‹#›</a:t>
            </a:fld>
            <a:endParaRPr lang="en-US"/>
          </a:p>
        </p:txBody>
      </p:sp>
    </p:spTree>
    <p:extLst>
      <p:ext uri="{BB962C8B-B14F-4D97-AF65-F5344CB8AC3E}">
        <p14:creationId xmlns:p14="http://schemas.microsoft.com/office/powerpoint/2010/main" val="596433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BECD69-6470-4477-B1CF-D3F308DA1833}" type="datetimeFigureOut">
              <a:rPr lang="en-US" smtClean="0"/>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032E3-9682-469A-BCAA-C692EB2A7D72}" type="slidenum">
              <a:rPr lang="en-US" smtClean="0"/>
              <a:t>‹#›</a:t>
            </a:fld>
            <a:endParaRPr lang="en-US"/>
          </a:p>
        </p:txBody>
      </p:sp>
    </p:spTree>
    <p:extLst>
      <p:ext uri="{BB962C8B-B14F-4D97-AF65-F5344CB8AC3E}">
        <p14:creationId xmlns:p14="http://schemas.microsoft.com/office/powerpoint/2010/main" val="259945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BECD69-6470-4477-B1CF-D3F308DA1833}" type="datetimeFigureOut">
              <a:rPr lang="en-US" smtClean="0"/>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032E3-9682-469A-BCAA-C692EB2A7D72}" type="slidenum">
              <a:rPr lang="en-US" smtClean="0"/>
              <a:t>‹#›</a:t>
            </a:fld>
            <a:endParaRPr lang="en-US"/>
          </a:p>
        </p:txBody>
      </p:sp>
    </p:spTree>
    <p:extLst>
      <p:ext uri="{BB962C8B-B14F-4D97-AF65-F5344CB8AC3E}">
        <p14:creationId xmlns:p14="http://schemas.microsoft.com/office/powerpoint/2010/main" val="2136365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BECD69-6470-4477-B1CF-D3F308DA1833}" type="datetimeFigureOut">
              <a:rPr lang="en-US" smtClean="0"/>
              <a:t>7/7/2014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7032E3-9682-469A-BCAA-C692EB2A7D72}" type="slidenum">
              <a:rPr lang="en-US" smtClean="0"/>
              <a:t>‹#›</a:t>
            </a:fld>
            <a:endParaRPr lang="en-US"/>
          </a:p>
        </p:txBody>
      </p:sp>
    </p:spTree>
    <p:extLst>
      <p:ext uri="{BB962C8B-B14F-4D97-AF65-F5344CB8AC3E}">
        <p14:creationId xmlns:p14="http://schemas.microsoft.com/office/powerpoint/2010/main" val="2796318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BECD69-6470-4477-B1CF-D3F308DA1833}" type="datetimeFigureOut">
              <a:rPr lang="en-US" smtClean="0"/>
              <a:t>7/7/2014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7032E3-9682-469A-BCAA-C692EB2A7D72}" type="slidenum">
              <a:rPr lang="en-US" smtClean="0"/>
              <a:t>‹#›</a:t>
            </a:fld>
            <a:endParaRPr lang="en-US"/>
          </a:p>
        </p:txBody>
      </p:sp>
    </p:spTree>
    <p:extLst>
      <p:ext uri="{BB962C8B-B14F-4D97-AF65-F5344CB8AC3E}">
        <p14:creationId xmlns:p14="http://schemas.microsoft.com/office/powerpoint/2010/main" val="885190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7BECD69-6470-4477-B1CF-D3F308DA1833}" type="datetimeFigureOut">
              <a:rPr lang="en-US" smtClean="0"/>
              <a:t>7/7/2014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7032E3-9682-469A-BCAA-C692EB2A7D72}" type="slidenum">
              <a:rPr lang="en-US" smtClean="0"/>
              <a:t>‹#›</a:t>
            </a:fld>
            <a:endParaRPr lang="en-US"/>
          </a:p>
        </p:txBody>
      </p:sp>
    </p:spTree>
    <p:extLst>
      <p:ext uri="{BB962C8B-B14F-4D97-AF65-F5344CB8AC3E}">
        <p14:creationId xmlns:p14="http://schemas.microsoft.com/office/powerpoint/2010/main" val="2276959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97BECD69-6470-4477-B1CF-D3F308DA1833}" type="datetimeFigureOut">
              <a:rPr lang="en-US" smtClean="0"/>
              <a:t>7/7/2014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7032E3-9682-469A-BCAA-C692EB2A7D72}" type="slidenum">
              <a:rPr lang="en-US" smtClean="0"/>
              <a:t>‹#›</a:t>
            </a:fld>
            <a:endParaRPr lang="en-US"/>
          </a:p>
        </p:txBody>
      </p:sp>
    </p:spTree>
    <p:extLst>
      <p:ext uri="{BB962C8B-B14F-4D97-AF65-F5344CB8AC3E}">
        <p14:creationId xmlns:p14="http://schemas.microsoft.com/office/powerpoint/2010/main" val="1685011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ECD69-6470-4477-B1CF-D3F308DA1833}" type="datetimeFigureOut">
              <a:rPr lang="en-US" smtClean="0"/>
              <a:t>7/7/2014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7032E3-9682-469A-BCAA-C692EB2A7D72}" type="slidenum">
              <a:rPr lang="en-US" smtClean="0"/>
              <a:t>‹#›</a:t>
            </a:fld>
            <a:endParaRPr lang="en-US"/>
          </a:p>
        </p:txBody>
      </p:sp>
    </p:spTree>
    <p:extLst>
      <p:ext uri="{BB962C8B-B14F-4D97-AF65-F5344CB8AC3E}">
        <p14:creationId xmlns:p14="http://schemas.microsoft.com/office/powerpoint/2010/main" val="3433310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ECD69-6470-4477-B1CF-D3F308DA1833}" type="datetimeFigureOut">
              <a:rPr lang="en-US" smtClean="0"/>
              <a:t>7/7/2014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7032E3-9682-469A-BCAA-C692EB2A7D72}" type="slidenum">
              <a:rPr lang="en-US" smtClean="0"/>
              <a:t>‹#›</a:t>
            </a:fld>
            <a:endParaRPr lang="en-US"/>
          </a:p>
        </p:txBody>
      </p:sp>
    </p:spTree>
    <p:extLst>
      <p:ext uri="{BB962C8B-B14F-4D97-AF65-F5344CB8AC3E}">
        <p14:creationId xmlns:p14="http://schemas.microsoft.com/office/powerpoint/2010/main" val="2605970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97BECD69-6470-4477-B1CF-D3F308DA1833}" type="datetimeFigureOut">
              <a:rPr lang="en-US" smtClean="0"/>
              <a:t>7/7/2014</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C47032E3-9682-469A-BCAA-C692EB2A7D72}" type="slidenum">
              <a:rPr lang="en-US" smtClean="0"/>
              <a:t>‹#›</a:t>
            </a:fld>
            <a:endParaRPr lang="en-US"/>
          </a:p>
        </p:txBody>
      </p:sp>
    </p:spTree>
    <p:extLst>
      <p:ext uri="{BB962C8B-B14F-4D97-AF65-F5344CB8AC3E}">
        <p14:creationId xmlns:p14="http://schemas.microsoft.com/office/powerpoint/2010/main" val="1943458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2348880"/>
            <a:ext cx="5184576" cy="1754326"/>
          </a:xfrm>
          <a:prstGeom prst="rect">
            <a:avLst/>
          </a:prstGeom>
          <a:noFill/>
        </p:spPr>
        <p:txBody>
          <a:bodyPr wrap="square" rtlCol="1">
            <a:spAutoFit/>
          </a:bodyPr>
          <a:lstStyle/>
          <a:p>
            <a:pPr algn="ctr" rtl="1"/>
            <a:r>
              <a:rPr lang="ar-EG" sz="5400" b="1" dirty="0" smtClean="0">
                <a:solidFill>
                  <a:srgbClr val="002060"/>
                </a:solidFill>
              </a:rPr>
              <a:t>فن التعامل مع</a:t>
            </a:r>
            <a:br>
              <a:rPr lang="ar-EG" sz="5400" b="1" dirty="0" smtClean="0">
                <a:solidFill>
                  <a:srgbClr val="002060"/>
                </a:solidFill>
              </a:rPr>
            </a:br>
            <a:r>
              <a:rPr lang="ar-EG" sz="5400" b="1" dirty="0" smtClean="0">
                <a:solidFill>
                  <a:srgbClr val="002060"/>
                </a:solidFill>
              </a:rPr>
              <a:t>الطفل والمراهق</a:t>
            </a:r>
            <a:endParaRPr lang="ar-EG" sz="5400" b="1" dirty="0">
              <a:solidFill>
                <a:srgbClr val="002060"/>
              </a:solidFill>
            </a:endParaRPr>
          </a:p>
        </p:txBody>
      </p:sp>
    </p:spTree>
    <p:extLst>
      <p:ext uri="{BB962C8B-B14F-4D97-AF65-F5344CB8AC3E}">
        <p14:creationId xmlns:p14="http://schemas.microsoft.com/office/powerpoint/2010/main" val="274727834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809625" y="2161207"/>
            <a:ext cx="7524750" cy="2347913"/>
          </a:xfrm>
          <a:prstGeom prst="rect">
            <a:avLst/>
          </a:prstGeom>
          <a:solidFill>
            <a:srgbClr val="595959">
              <a:alpha val="78038"/>
            </a:srgbClr>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5" name="AutoShape 3"/>
          <p:cNvSpPr>
            <a:spLocks noChangeArrowheads="1"/>
          </p:cNvSpPr>
          <p:nvPr/>
        </p:nvSpPr>
        <p:spPr bwMode="auto">
          <a:xfrm>
            <a:off x="914400" y="2018332"/>
            <a:ext cx="7315200" cy="2378075"/>
          </a:xfrm>
          <a:prstGeom prst="rect">
            <a:avLst/>
          </a:prstGeom>
          <a:solidFill>
            <a:srgbClr val="1E8FB2">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6" name="Rectangle 13"/>
          <p:cNvSpPr>
            <a:spLocks noChangeArrowheads="1"/>
          </p:cNvSpPr>
          <p:nvPr/>
        </p:nvSpPr>
        <p:spPr bwMode="auto">
          <a:xfrm>
            <a:off x="1081088" y="2441252"/>
            <a:ext cx="69818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4800" b="1" dirty="0">
                <a:solidFill>
                  <a:srgbClr val="FFFFFF"/>
                </a:solidFill>
                <a:latin typeface="Microsoft YaHei" pitchFamily="34" charset="-122"/>
                <a:ea typeface="Microsoft YaHei" pitchFamily="34" charset="-122"/>
              </a:rPr>
              <a:t>الفصل الأول</a:t>
            </a:r>
          </a:p>
          <a:p>
            <a:pPr algn="ctr" rtl="1"/>
            <a:r>
              <a:rPr lang="ar-EG" altLang="zh-CN" sz="4800" b="1" dirty="0">
                <a:solidFill>
                  <a:srgbClr val="FFFFFF"/>
                </a:solidFill>
                <a:latin typeface="Microsoft YaHei" pitchFamily="34" charset="-122"/>
                <a:ea typeface="Microsoft YaHei" pitchFamily="34" charset="-122"/>
              </a:rPr>
              <a:t>أعرف طفلك</a:t>
            </a:r>
          </a:p>
        </p:txBody>
      </p:sp>
      <p:sp>
        <p:nvSpPr>
          <p:cNvPr id="3" name="Rectangle 2"/>
          <p:cNvSpPr/>
          <p:nvPr/>
        </p:nvSpPr>
        <p:spPr>
          <a:xfrm>
            <a:off x="3774976" y="4941168"/>
            <a:ext cx="4572000" cy="1211614"/>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justLow" rtl="1">
              <a:lnSpc>
                <a:spcPct val="115000"/>
              </a:lnSpc>
              <a:spcAft>
                <a:spcPts val="1000"/>
              </a:spcAft>
            </a:pPr>
            <a:r>
              <a:rPr lang="ar-EG" sz="2000" b="1" u="sng" dirty="0">
                <a:solidFill>
                  <a:srgbClr val="C00000"/>
                </a:solidFill>
                <a:latin typeface="Calibri" panose="020F0502020204030204" pitchFamily="34" charset="0"/>
                <a:ea typeface="Calibri" panose="020F0502020204030204" pitchFamily="34" charset="0"/>
                <a:cs typeface="Simplified Arabic" panose="02020603050405020304" pitchFamily="18" charset="-78"/>
              </a:rPr>
              <a:t>محتويات الفصل الاول :</a:t>
            </a:r>
            <a:r>
              <a:rPr lang="ar-EG" sz="2000" b="1" dirty="0">
                <a:solidFill>
                  <a:srgbClr val="002060"/>
                </a:solidFill>
                <a:latin typeface="Calibri" panose="020F0502020204030204" pitchFamily="34" charset="0"/>
                <a:ea typeface="Calibri" panose="020F0502020204030204" pitchFamily="34" charset="0"/>
                <a:cs typeface="Simplified Arabic" panose="02020603050405020304" pitchFamily="18" charset="-78"/>
              </a:rPr>
              <a:t> أعرف طفلك</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Low" rtl="1">
              <a:lnSpc>
                <a:spcPct val="115000"/>
              </a:lnSpc>
              <a:spcAft>
                <a:spcPts val="0"/>
              </a:spcAft>
              <a:buFont typeface="Symbol" panose="05050102010706020507" pitchFamily="18" charset="2"/>
              <a:buChar char=""/>
            </a:pPr>
            <a:r>
              <a:rPr lang="ar-EG" b="1" dirty="0">
                <a:solidFill>
                  <a:srgbClr val="002060"/>
                </a:solidFill>
                <a:latin typeface="Calibri" panose="020F0502020204030204" pitchFamily="34" charset="0"/>
                <a:ea typeface="Calibri" panose="020F0502020204030204" pitchFamily="34" charset="0"/>
                <a:cs typeface="Simplified Arabic" panose="02020603050405020304" pitchFamily="18" charset="-78"/>
              </a:rPr>
              <a:t>تعريف التربية والطفل</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Low" rtl="1">
              <a:lnSpc>
                <a:spcPct val="115000"/>
              </a:lnSpc>
              <a:spcAft>
                <a:spcPts val="1000"/>
              </a:spcAft>
              <a:buFont typeface="Symbol" panose="05050102010706020507" pitchFamily="18" charset="2"/>
              <a:buChar char=""/>
            </a:pPr>
            <a:r>
              <a:rPr lang="ar-EG" b="1" dirty="0">
                <a:solidFill>
                  <a:srgbClr val="002060"/>
                </a:solidFill>
                <a:latin typeface="Calibri" panose="020F0502020204030204" pitchFamily="34" charset="0"/>
                <a:ea typeface="Calibri" panose="020F0502020204030204" pitchFamily="34" charset="0"/>
                <a:cs typeface="Simplified Arabic" panose="02020603050405020304" pitchFamily="18" charset="-78"/>
              </a:rPr>
              <a:t>خصائص النمو لدى الاطفال</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255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Top)">
                                      <p:cBhvr>
                                        <p:cTn id="10" dur="500"/>
                                        <p:tgtEl>
                                          <p:spTgt spid="4"/>
                                        </p:tgtEl>
                                      </p:cBhvr>
                                    </p:animEffect>
                                  </p:childTnLst>
                                </p:cTn>
                              </p:par>
                            </p:childTnLst>
                          </p:cTn>
                        </p:par>
                        <p:par>
                          <p:cTn id="11" fill="hold">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对角圆角矩形 5"/>
          <p:cNvSpPr>
            <a:spLocks/>
          </p:cNvSpPr>
          <p:nvPr/>
        </p:nvSpPr>
        <p:spPr bwMode="auto">
          <a:xfrm rot="21346829">
            <a:off x="1160461" y="1622203"/>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algn="l" rtl="0" fontAlgn="base">
              <a:spcBef>
                <a:spcPct val="0"/>
              </a:spcBef>
              <a:spcAft>
                <a:spcPct val="0"/>
              </a:spcAft>
            </a:pPr>
            <a:endParaRPr lang="ar-EG">
              <a:solidFill>
                <a:srgbClr val="000000"/>
              </a:solidFill>
              <a:latin typeface="Arial" panose="020B0604020202020204" pitchFamily="34" charset="0"/>
              <a:ea typeface="SimSun" panose="02010600030101010101" pitchFamily="2" charset="-122"/>
            </a:endParaRPr>
          </a:p>
        </p:txBody>
      </p:sp>
      <p:pic>
        <p:nvPicPr>
          <p:cNvPr id="6" name="Picture 3" descr="C:\TDDOWNLOAD\penc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30117"/>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2"/>
          <p:cNvSpPr txBox="1">
            <a:spLocks/>
          </p:cNvSpPr>
          <p:nvPr/>
        </p:nvSpPr>
        <p:spPr bwMode="auto">
          <a:xfrm rot="21361315">
            <a:off x="1376362" y="1904778"/>
            <a:ext cx="6454775"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en-US" b="1" dirty="0" smtClean="0">
              <a:solidFill>
                <a:schemeClr val="bg1"/>
              </a:solidFill>
            </a:endParaRPr>
          </a:p>
          <a:p>
            <a:pPr marL="0" indent="0" algn="ctr" eaLnBrk="1" hangingPunct="1"/>
            <a:endParaRPr lang="ar-EG" sz="1200" b="1" dirty="0" smtClean="0">
              <a:solidFill>
                <a:schemeClr val="bg1"/>
              </a:solidFill>
            </a:endParaRPr>
          </a:p>
          <a:p>
            <a:pPr marL="0" indent="0" algn="ctr" eaLnBrk="1" hangingPunct="1"/>
            <a:endParaRPr lang="en-US" sz="400" b="1" dirty="0" smtClean="0">
              <a:solidFill>
                <a:schemeClr val="bg1"/>
              </a:solidFill>
            </a:endParaRPr>
          </a:p>
          <a:p>
            <a:pPr marL="0" indent="0" algn="ctr" rtl="1" eaLnBrk="1" hangingPunct="1">
              <a:buNone/>
            </a:pPr>
            <a:r>
              <a:rPr lang="ar-EG" altLang="zh-CN" sz="4400" b="1" dirty="0">
                <a:solidFill>
                  <a:schemeClr val="bg1"/>
                </a:solidFill>
              </a:rPr>
              <a:t>السلطات التربوية </a:t>
            </a:r>
            <a:r>
              <a:rPr lang="ar-EG" altLang="zh-CN" sz="4400" b="1" dirty="0" smtClean="0">
                <a:solidFill>
                  <a:schemeClr val="bg1"/>
                </a:solidFill>
              </a:rPr>
              <a:t/>
            </a:r>
            <a:br>
              <a:rPr lang="ar-EG" altLang="zh-CN" sz="4400" b="1" dirty="0" smtClean="0">
                <a:solidFill>
                  <a:schemeClr val="bg1"/>
                </a:solidFill>
              </a:rPr>
            </a:br>
            <a:r>
              <a:rPr lang="ar-EG" altLang="zh-CN" sz="4400" b="1" dirty="0" smtClean="0">
                <a:solidFill>
                  <a:schemeClr val="bg1"/>
                </a:solidFill>
              </a:rPr>
              <a:t>ومجابهة </a:t>
            </a:r>
            <a:r>
              <a:rPr lang="ar-EG" altLang="zh-CN" sz="4400" b="1" dirty="0">
                <a:solidFill>
                  <a:schemeClr val="bg1"/>
                </a:solidFill>
              </a:rPr>
              <a:t>الوضيعات الشائكة</a:t>
            </a:r>
          </a:p>
        </p:txBody>
      </p:sp>
    </p:spTree>
    <p:extLst>
      <p:ext uri="{BB962C8B-B14F-4D97-AF65-F5344CB8AC3E}">
        <p14:creationId xmlns:p14="http://schemas.microsoft.com/office/powerpoint/2010/main" val="150573745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2802" y="260648"/>
            <a:ext cx="6733574"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rtl="1"/>
            <a:r>
              <a:rPr lang="ar-EG" sz="3200" b="1" dirty="0">
                <a:solidFill>
                  <a:srgbClr val="002060"/>
                </a:solidFill>
              </a:rPr>
              <a:t>السلطة التربوية ومجابهة الوضعيات الشائكة</a:t>
            </a:r>
          </a:p>
        </p:txBody>
      </p:sp>
      <p:sp>
        <p:nvSpPr>
          <p:cNvPr id="3" name="Folded Corner 2"/>
          <p:cNvSpPr/>
          <p:nvPr/>
        </p:nvSpPr>
        <p:spPr>
          <a:xfrm>
            <a:off x="3563888" y="1196752"/>
            <a:ext cx="5184576" cy="5328592"/>
          </a:xfrm>
          <a:prstGeom prst="foldedCorner">
            <a:avLst/>
          </a:prstGeom>
        </p:spPr>
        <p:style>
          <a:lnRef idx="1">
            <a:schemeClr val="accent5"/>
          </a:lnRef>
          <a:fillRef idx="2">
            <a:schemeClr val="accent5"/>
          </a:fillRef>
          <a:effectRef idx="1">
            <a:schemeClr val="accent5"/>
          </a:effectRef>
          <a:fontRef idx="minor">
            <a:schemeClr val="dk1"/>
          </a:fontRef>
        </p:style>
        <p:txBody>
          <a:bodyPr rtlCol="1" anchor="ctr"/>
          <a:lstStyle/>
          <a:p>
            <a:pPr algn="justLow" rtl="1"/>
            <a:r>
              <a:rPr lang="ar-EG" sz="2700" b="1" dirty="0">
                <a:solidFill>
                  <a:srgbClr val="002060"/>
                </a:solidFill>
              </a:rPr>
              <a:t>يعتبر التواصل داخل الفصل الدراسي محط أحكام يصدرها المدرسون يومياَ، دون مراعاة ما إذا كانت أحكامهم مجحفة في حق هؤلاء أم لا. هكذا نسمع عند انعقاد مجالس الأقسام أو المجالس التعليمية أو خلال الاستراحة أو حتى في جلسات المقاهي، و نقرأ في الأعمدة المخصصة لتقديرات الأساتذة في الملفات المدرسية الخاصة بالتقويم المدرسي للتلاميذ، عبارات و تقديرات من قبيل:</a:t>
            </a:r>
          </a:p>
        </p:txBody>
      </p:sp>
      <p:sp>
        <p:nvSpPr>
          <p:cNvPr id="5" name="Rounded Rectangle 4"/>
          <p:cNvSpPr/>
          <p:nvPr/>
        </p:nvSpPr>
        <p:spPr>
          <a:xfrm>
            <a:off x="323528" y="1340768"/>
            <a:ext cx="3096344" cy="648072"/>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EG" sz="2800" b="1" dirty="0" smtClean="0">
                <a:latin typeface="Simplified Arabic" panose="02020603050405020304" pitchFamily="18" charset="-78"/>
                <a:cs typeface="Simplified Arabic" panose="02020603050405020304" pitchFamily="18" charset="-78"/>
              </a:rPr>
              <a:t>تلميذ </a:t>
            </a:r>
            <a:r>
              <a:rPr lang="ar-EG" sz="2800" b="1" dirty="0">
                <a:latin typeface="Simplified Arabic" panose="02020603050405020304" pitchFamily="18" charset="-78"/>
                <a:cs typeface="Simplified Arabic" panose="02020603050405020304" pitchFamily="18" charset="-78"/>
              </a:rPr>
              <a:t>ثرثار</a:t>
            </a:r>
          </a:p>
        </p:txBody>
      </p:sp>
      <p:sp>
        <p:nvSpPr>
          <p:cNvPr id="6" name="Rounded Rectangle 5"/>
          <p:cNvSpPr/>
          <p:nvPr/>
        </p:nvSpPr>
        <p:spPr>
          <a:xfrm>
            <a:off x="323528" y="2132856"/>
            <a:ext cx="3096344" cy="648072"/>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EG" sz="2800" b="1" dirty="0" smtClean="0">
                <a:latin typeface="Simplified Arabic" panose="02020603050405020304" pitchFamily="18" charset="-78"/>
                <a:cs typeface="Simplified Arabic" panose="02020603050405020304" pitchFamily="18" charset="-78"/>
              </a:rPr>
              <a:t>لا </a:t>
            </a:r>
            <a:r>
              <a:rPr lang="ar-EG" sz="2800" b="1" dirty="0">
                <a:latin typeface="Simplified Arabic" panose="02020603050405020304" pitchFamily="18" charset="-78"/>
                <a:cs typeface="Simplified Arabic" panose="02020603050405020304" pitchFamily="18" charset="-78"/>
              </a:rPr>
              <a:t>يتكلم بتاتا</a:t>
            </a:r>
          </a:p>
        </p:txBody>
      </p:sp>
      <p:sp>
        <p:nvSpPr>
          <p:cNvPr id="7" name="Rounded Rectangle 6"/>
          <p:cNvSpPr/>
          <p:nvPr/>
        </p:nvSpPr>
        <p:spPr>
          <a:xfrm>
            <a:off x="323528" y="2924944"/>
            <a:ext cx="3096344" cy="648072"/>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EG" sz="2800" b="1" dirty="0" smtClean="0">
                <a:latin typeface="Simplified Arabic" panose="02020603050405020304" pitchFamily="18" charset="-78"/>
                <a:cs typeface="Simplified Arabic" panose="02020603050405020304" pitchFamily="18" charset="-78"/>
              </a:rPr>
              <a:t>متكبر </a:t>
            </a:r>
            <a:r>
              <a:rPr lang="ar-EG" sz="2800" b="1" dirty="0">
                <a:latin typeface="Simplified Arabic" panose="02020603050405020304" pitchFamily="18" charset="-78"/>
                <a:cs typeface="Simplified Arabic" panose="02020603050405020304" pitchFamily="18" charset="-78"/>
              </a:rPr>
              <a:t>على زملائه</a:t>
            </a:r>
          </a:p>
        </p:txBody>
      </p:sp>
      <p:sp>
        <p:nvSpPr>
          <p:cNvPr id="8" name="Rounded Rectangle 7"/>
          <p:cNvSpPr/>
          <p:nvPr/>
        </p:nvSpPr>
        <p:spPr>
          <a:xfrm>
            <a:off x="323528" y="3717032"/>
            <a:ext cx="3096344" cy="648072"/>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EG" sz="2800" b="1" dirty="0" smtClean="0">
                <a:latin typeface="Simplified Arabic" panose="02020603050405020304" pitchFamily="18" charset="-78"/>
                <a:cs typeface="Simplified Arabic" panose="02020603050405020304" pitchFamily="18" charset="-78"/>
              </a:rPr>
              <a:t>خجول</a:t>
            </a:r>
            <a:r>
              <a:rPr lang="ar-EG" sz="2800" b="1" dirty="0">
                <a:latin typeface="Simplified Arabic" panose="02020603050405020304" pitchFamily="18" charset="-78"/>
                <a:cs typeface="Simplified Arabic" panose="02020603050405020304" pitchFamily="18" charset="-78"/>
              </a:rPr>
              <a:t>، لا يثق بنفسه</a:t>
            </a:r>
          </a:p>
        </p:txBody>
      </p:sp>
      <p:sp>
        <p:nvSpPr>
          <p:cNvPr id="9" name="Rounded Rectangle 8"/>
          <p:cNvSpPr/>
          <p:nvPr/>
        </p:nvSpPr>
        <p:spPr>
          <a:xfrm>
            <a:off x="323528" y="4509120"/>
            <a:ext cx="3096344" cy="648072"/>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EG" sz="2800" b="1" dirty="0" smtClean="0">
                <a:latin typeface="Simplified Arabic" panose="02020603050405020304" pitchFamily="18" charset="-78"/>
                <a:cs typeface="Simplified Arabic" panose="02020603050405020304" pitchFamily="18" charset="-78"/>
              </a:rPr>
              <a:t>يتدخل </a:t>
            </a:r>
            <a:r>
              <a:rPr lang="ar-EG" sz="2800" b="1" dirty="0">
                <a:latin typeface="Simplified Arabic" panose="02020603050405020304" pitchFamily="18" charset="-78"/>
                <a:cs typeface="Simplified Arabic" panose="02020603050405020304" pitchFamily="18" charset="-78"/>
              </a:rPr>
              <a:t>فيما لا يعنيه</a:t>
            </a:r>
          </a:p>
        </p:txBody>
      </p:sp>
      <p:sp>
        <p:nvSpPr>
          <p:cNvPr id="10" name="Rounded Rectangle 9"/>
          <p:cNvSpPr/>
          <p:nvPr/>
        </p:nvSpPr>
        <p:spPr>
          <a:xfrm>
            <a:off x="323528" y="5301208"/>
            <a:ext cx="3096344" cy="648072"/>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EG" sz="2800" b="1" dirty="0" smtClean="0">
                <a:latin typeface="Simplified Arabic" panose="02020603050405020304" pitchFamily="18" charset="-78"/>
                <a:cs typeface="Simplified Arabic" panose="02020603050405020304" pitchFamily="18" charset="-78"/>
              </a:rPr>
              <a:t>لا </a:t>
            </a:r>
            <a:r>
              <a:rPr lang="ar-EG" sz="2800" b="1" dirty="0">
                <a:latin typeface="Simplified Arabic" panose="02020603050405020304" pitchFamily="18" charset="-78"/>
                <a:cs typeface="Simplified Arabic" panose="02020603050405020304" pitchFamily="18" charset="-78"/>
              </a:rPr>
              <a:t>يثق </a:t>
            </a:r>
            <a:r>
              <a:rPr lang="ar-EG" sz="2800" b="1" dirty="0" smtClean="0">
                <a:latin typeface="Simplified Arabic" panose="02020603050405020304" pitchFamily="18" charset="-78"/>
                <a:cs typeface="Simplified Arabic" panose="02020603050405020304" pitchFamily="18" charset="-78"/>
              </a:rPr>
              <a:t>بنفسه</a:t>
            </a:r>
            <a:endParaRPr lang="ar-EG" sz="2800" b="1" dirty="0">
              <a:latin typeface="Simplified Arabic" panose="02020603050405020304" pitchFamily="18" charset="-78"/>
              <a:cs typeface="Simplified Arabic" panose="02020603050405020304" pitchFamily="18" charset="-78"/>
            </a:endParaRPr>
          </a:p>
        </p:txBody>
      </p:sp>
      <p:sp>
        <p:nvSpPr>
          <p:cNvPr id="11" name="Rounded Rectangle 10"/>
          <p:cNvSpPr/>
          <p:nvPr/>
        </p:nvSpPr>
        <p:spPr>
          <a:xfrm>
            <a:off x="323528" y="6093296"/>
            <a:ext cx="3096344" cy="648072"/>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EG" sz="2800" b="1" dirty="0" smtClean="0">
                <a:latin typeface="Simplified Arabic" panose="02020603050405020304" pitchFamily="18" charset="-78"/>
                <a:cs typeface="Simplified Arabic" panose="02020603050405020304" pitchFamily="18" charset="-78"/>
              </a:rPr>
              <a:t>تلميذ </a:t>
            </a:r>
            <a:r>
              <a:rPr lang="ar-EG" sz="2800" b="1" dirty="0">
                <a:latin typeface="Simplified Arabic" panose="02020603050405020304" pitchFamily="18" charset="-78"/>
                <a:cs typeface="Simplified Arabic" panose="02020603050405020304" pitchFamily="18" charset="-78"/>
              </a:rPr>
              <a:t>مغرور</a:t>
            </a:r>
          </a:p>
        </p:txBody>
      </p:sp>
    </p:spTree>
    <p:extLst>
      <p:ext uri="{BB962C8B-B14F-4D97-AF65-F5344CB8AC3E}">
        <p14:creationId xmlns:p14="http://schemas.microsoft.com/office/powerpoint/2010/main" val="178576316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5536" y="4077072"/>
            <a:ext cx="7992888" cy="2160240"/>
          </a:xfrm>
          <a:prstGeom prst="roundRect">
            <a:avLst/>
          </a:prstGeom>
          <a:gradFill>
            <a:gsLst>
              <a:gs pos="0">
                <a:srgbClr val="00B0F0"/>
              </a:gs>
              <a:gs pos="44000">
                <a:schemeClr val="accent1">
                  <a:lumMod val="60000"/>
                  <a:lumOff val="40000"/>
                </a:schemeClr>
              </a:gs>
              <a:gs pos="92000">
                <a:srgbClr val="00B0F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2400" b="1" dirty="0"/>
              <a:t>الأستاذ الناجح في عمله- في نظر هؤلاء- هو الذي يستطيع فرض سلطته على التلاميذ و لا يجرؤ أحد منهم على القيام بأدنى حركة دون استئذانه. و هناك أمثلة شعبية كثيرة في هذا المجال تحث المدرس على عدم التقرب من التلميذ مخافة إفساد العلاقة "التربوية" بينهما </a:t>
            </a:r>
          </a:p>
        </p:txBody>
      </p:sp>
      <p:sp>
        <p:nvSpPr>
          <p:cNvPr id="3" name="Rounded Rectangle 2"/>
          <p:cNvSpPr/>
          <p:nvPr/>
        </p:nvSpPr>
        <p:spPr>
          <a:xfrm>
            <a:off x="3707904" y="188640"/>
            <a:ext cx="5112568" cy="720080"/>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3200" b="1" dirty="0">
                <a:solidFill>
                  <a:srgbClr val="002060"/>
                </a:solidFill>
                <a:latin typeface="Simplified Arabic" panose="02020603050405020304" pitchFamily="18" charset="-78"/>
                <a:cs typeface="Simplified Arabic" panose="02020603050405020304" pitchFamily="18" charset="-78"/>
              </a:rPr>
              <a:t>ما هو المقصود إذن بضبط القسم؟</a:t>
            </a:r>
          </a:p>
        </p:txBody>
      </p:sp>
    </p:spTree>
    <p:extLst>
      <p:ext uri="{BB962C8B-B14F-4D97-AF65-F5344CB8AC3E}">
        <p14:creationId xmlns:p14="http://schemas.microsoft.com/office/powerpoint/2010/main" val="237218711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11560" y="3068960"/>
            <a:ext cx="7992888" cy="2520280"/>
          </a:xfrm>
          <a:prstGeom prst="roundRect">
            <a:avLst/>
          </a:prstGeom>
          <a:gradFill>
            <a:gsLst>
              <a:gs pos="0">
                <a:srgbClr val="00B0F0"/>
              </a:gs>
              <a:gs pos="44000">
                <a:schemeClr val="accent1">
                  <a:lumMod val="60000"/>
                  <a:lumOff val="40000"/>
                </a:schemeClr>
              </a:gs>
              <a:gs pos="92000">
                <a:srgbClr val="00B0F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2400" b="1" dirty="0"/>
              <a:t>أنا حسب تجربتي في هذه المؤسسة، يجب على المدرس أن يخطط درسه جيدا و عندما تطأ قدمه قاعة الدرس، يلتزم تلاميذه بالصمت المطلق و يجب عليه تشغيلهم إلى آخر دقيقة من الغلاف الزمني المخصص للحصة، فإذا أتم درسه قبل خمس دقائق من انتهاء الحصة الدراسية و أخبر تلاميذه بذلك فإنه سيفتح المجال لفوضى عارمة يصعب عليه مقاومتها؛ لذا وجب عليه هيكلة درسه بدقة و بالكيفية التي سيشغلهم إلى حين سماع جرس الخروج</a:t>
            </a:r>
          </a:p>
        </p:txBody>
      </p:sp>
      <p:sp>
        <p:nvSpPr>
          <p:cNvPr id="3" name="Rounded Rectangle 2"/>
          <p:cNvSpPr/>
          <p:nvPr/>
        </p:nvSpPr>
        <p:spPr>
          <a:xfrm>
            <a:off x="3707904" y="188640"/>
            <a:ext cx="5112568" cy="720080"/>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3200" b="1" dirty="0">
                <a:solidFill>
                  <a:srgbClr val="002060"/>
                </a:solidFill>
                <a:latin typeface="Simplified Arabic" panose="02020603050405020304" pitchFamily="18" charset="-78"/>
                <a:cs typeface="Simplified Arabic" panose="02020603050405020304" pitchFamily="18" charset="-78"/>
              </a:rPr>
              <a:t>أستحضر هنا قول أحد المدراء</a:t>
            </a:r>
          </a:p>
        </p:txBody>
      </p:sp>
      <p:sp>
        <p:nvSpPr>
          <p:cNvPr id="2" name="Rounded Rectangle 1"/>
          <p:cNvSpPr/>
          <p:nvPr/>
        </p:nvSpPr>
        <p:spPr>
          <a:xfrm>
            <a:off x="2195736" y="6021288"/>
            <a:ext cx="4824536" cy="648072"/>
          </a:xfrm>
          <a:prstGeom prst="roundRect">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SA" sz="2400" b="1" dirty="0"/>
              <a:t>هل هذه الطريقة مثالية للتدريس؟ </a:t>
            </a:r>
            <a:endParaRPr lang="ar-EG" sz="2400" b="1" dirty="0"/>
          </a:p>
        </p:txBody>
      </p:sp>
    </p:spTree>
    <p:extLst>
      <p:ext uri="{BB962C8B-B14F-4D97-AF65-F5344CB8AC3E}">
        <p14:creationId xmlns:p14="http://schemas.microsoft.com/office/powerpoint/2010/main" val="345114592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3779912" y="132048"/>
            <a:ext cx="5184576" cy="4752528"/>
          </a:xfrm>
          <a:prstGeom prst="foldedCorner">
            <a:avLst/>
          </a:prstGeom>
        </p:spPr>
        <p:style>
          <a:lnRef idx="1">
            <a:schemeClr val="accent5"/>
          </a:lnRef>
          <a:fillRef idx="2">
            <a:schemeClr val="accent5"/>
          </a:fillRef>
          <a:effectRef idx="1">
            <a:schemeClr val="accent5"/>
          </a:effectRef>
          <a:fontRef idx="minor">
            <a:schemeClr val="dk1"/>
          </a:fontRef>
        </p:style>
        <p:txBody>
          <a:bodyPr rtlCol="1" anchor="ctr"/>
          <a:lstStyle/>
          <a:p>
            <a:pPr algn="justLow" rtl="1"/>
            <a:r>
              <a:rPr lang="ar-EG" sz="2700" b="1" dirty="0">
                <a:solidFill>
                  <a:srgbClr val="002060"/>
                </a:solidFill>
              </a:rPr>
              <a:t>هؤلاء المدرسون مقتنعون بفكرة بسيطة مفادها أنه يكفيه بناء علاقة شفافة، واضحة و صريحة مع المتعلمين تتميز بالثقة المتبادلة و تفهم حاجيات الأطفال للعلاقات التواصلية... مع ذلك، لو طلب من هؤلاء المدرسين الذين يثقون بأنفسهم كثيرا باستعراض ما يمكن أن يفقده عندما تختل العلاقة التواصلية بينه وبين تلاميذه فإن جوابه لن يخلو من </a:t>
            </a:r>
            <a:r>
              <a:rPr lang="ar-EG" sz="2700" b="1" dirty="0" smtClean="0">
                <a:solidFill>
                  <a:srgbClr val="002060"/>
                </a:solidFill>
              </a:rPr>
              <a:t>تخوفات </a:t>
            </a:r>
            <a:br>
              <a:rPr lang="ar-EG" sz="2700" b="1" dirty="0" smtClean="0">
                <a:solidFill>
                  <a:srgbClr val="002060"/>
                </a:solidFill>
              </a:rPr>
            </a:br>
            <a:r>
              <a:rPr lang="ar-EG" sz="2700" b="1" dirty="0" smtClean="0">
                <a:solidFill>
                  <a:srgbClr val="002060"/>
                </a:solidFill>
              </a:rPr>
              <a:t>من </a:t>
            </a:r>
            <a:r>
              <a:rPr lang="ar-EG" sz="2700" b="1" dirty="0">
                <a:solidFill>
                  <a:srgbClr val="002060"/>
                </a:solidFill>
              </a:rPr>
              <a:t>قبيل</a:t>
            </a:r>
          </a:p>
        </p:txBody>
      </p:sp>
      <p:sp>
        <p:nvSpPr>
          <p:cNvPr id="5" name="Rounded Rectangle 4"/>
          <p:cNvSpPr/>
          <p:nvPr/>
        </p:nvSpPr>
        <p:spPr>
          <a:xfrm>
            <a:off x="323528" y="1340768"/>
            <a:ext cx="3096344" cy="648072"/>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EG" sz="2000" b="1" dirty="0" smtClean="0">
                <a:latin typeface="Simplified Arabic" panose="02020603050405020304" pitchFamily="18" charset="-78"/>
                <a:cs typeface="Simplified Arabic" panose="02020603050405020304" pitchFamily="18" charset="-78"/>
              </a:rPr>
              <a:t>الخوف </a:t>
            </a:r>
            <a:r>
              <a:rPr lang="ar-EG" sz="2000" b="1" dirty="0">
                <a:latin typeface="Simplified Arabic" panose="02020603050405020304" pitchFamily="18" charset="-78"/>
                <a:cs typeface="Simplified Arabic" panose="02020603050405020304" pitchFamily="18" charset="-78"/>
              </a:rPr>
              <a:t>من فقدان صورة المدرس كبطل</a:t>
            </a:r>
          </a:p>
        </p:txBody>
      </p:sp>
      <p:sp>
        <p:nvSpPr>
          <p:cNvPr id="6" name="Rounded Rectangle 5"/>
          <p:cNvSpPr/>
          <p:nvPr/>
        </p:nvSpPr>
        <p:spPr>
          <a:xfrm>
            <a:off x="323528" y="2132856"/>
            <a:ext cx="3096344" cy="648072"/>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EG" sz="2000" b="1" dirty="0" smtClean="0">
                <a:latin typeface="Simplified Arabic" panose="02020603050405020304" pitchFamily="18" charset="-78"/>
                <a:cs typeface="Simplified Arabic" panose="02020603050405020304" pitchFamily="18" charset="-78"/>
              </a:rPr>
              <a:t>الخوف </a:t>
            </a:r>
            <a:r>
              <a:rPr lang="ar-EG" sz="2000" b="1" dirty="0">
                <a:latin typeface="Simplified Arabic" panose="02020603050405020304" pitchFamily="18" charset="-78"/>
                <a:cs typeface="Simplified Arabic" panose="02020603050405020304" pitchFamily="18" charset="-78"/>
              </a:rPr>
              <a:t>من فقدان الصواب</a:t>
            </a:r>
          </a:p>
        </p:txBody>
      </p:sp>
      <p:sp>
        <p:nvSpPr>
          <p:cNvPr id="7" name="Rounded Rectangle 6"/>
          <p:cNvSpPr/>
          <p:nvPr/>
        </p:nvSpPr>
        <p:spPr>
          <a:xfrm>
            <a:off x="323528" y="2924944"/>
            <a:ext cx="3096344" cy="648072"/>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EG" sz="2000" b="1" dirty="0" smtClean="0">
                <a:latin typeface="Simplified Arabic" panose="02020603050405020304" pitchFamily="18" charset="-78"/>
                <a:cs typeface="Simplified Arabic" panose="02020603050405020304" pitchFamily="18" charset="-78"/>
              </a:rPr>
              <a:t>الخوف </a:t>
            </a:r>
            <a:r>
              <a:rPr lang="ar-EG" sz="2000" b="1" dirty="0">
                <a:latin typeface="Simplified Arabic" panose="02020603050405020304" pitchFamily="18" charset="-78"/>
                <a:cs typeface="Simplified Arabic" panose="02020603050405020304" pitchFamily="18" charset="-78"/>
              </a:rPr>
              <a:t>من فقدان المروءة</a:t>
            </a:r>
          </a:p>
        </p:txBody>
      </p:sp>
      <p:sp>
        <p:nvSpPr>
          <p:cNvPr id="8" name="Rounded Rectangle 7"/>
          <p:cNvSpPr/>
          <p:nvPr/>
        </p:nvSpPr>
        <p:spPr>
          <a:xfrm>
            <a:off x="323528" y="3717032"/>
            <a:ext cx="3096344" cy="648072"/>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EG" sz="2000" b="1" dirty="0" smtClean="0">
                <a:latin typeface="Simplified Arabic" panose="02020603050405020304" pitchFamily="18" charset="-78"/>
                <a:cs typeface="Simplified Arabic" panose="02020603050405020304" pitchFamily="18" charset="-78"/>
              </a:rPr>
              <a:t>الخوف </a:t>
            </a:r>
            <a:r>
              <a:rPr lang="ar-EG" sz="2000" b="1" dirty="0">
                <a:latin typeface="Simplified Arabic" panose="02020603050405020304" pitchFamily="18" charset="-78"/>
                <a:cs typeface="Simplified Arabic" panose="02020603050405020304" pitchFamily="18" charset="-78"/>
              </a:rPr>
              <a:t>من الوقوع في صراع وجداني</a:t>
            </a:r>
          </a:p>
        </p:txBody>
      </p:sp>
      <p:sp>
        <p:nvSpPr>
          <p:cNvPr id="9" name="Rounded Rectangle 8"/>
          <p:cNvSpPr/>
          <p:nvPr/>
        </p:nvSpPr>
        <p:spPr>
          <a:xfrm>
            <a:off x="323528" y="4509120"/>
            <a:ext cx="3096344" cy="648072"/>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EG" sz="2000" b="1" dirty="0" smtClean="0">
                <a:latin typeface="Simplified Arabic" panose="02020603050405020304" pitchFamily="18" charset="-78"/>
                <a:cs typeface="Simplified Arabic" panose="02020603050405020304" pitchFamily="18" charset="-78"/>
              </a:rPr>
              <a:t>الخوف </a:t>
            </a:r>
            <a:r>
              <a:rPr lang="ar-EG" sz="2000" b="1" dirty="0">
                <a:latin typeface="Simplified Arabic" panose="02020603050405020304" pitchFamily="18" charset="-78"/>
                <a:cs typeface="Simplified Arabic" panose="02020603050405020304" pitchFamily="18" charset="-78"/>
              </a:rPr>
              <a:t>من فقدان صورته </a:t>
            </a:r>
          </a:p>
        </p:txBody>
      </p:sp>
      <p:sp>
        <p:nvSpPr>
          <p:cNvPr id="10" name="Rounded Rectangle 9"/>
          <p:cNvSpPr/>
          <p:nvPr/>
        </p:nvSpPr>
        <p:spPr>
          <a:xfrm>
            <a:off x="323528" y="5301208"/>
            <a:ext cx="3096344" cy="648072"/>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EG" sz="2000" b="1" dirty="0" smtClean="0">
                <a:latin typeface="Simplified Arabic" panose="02020603050405020304" pitchFamily="18" charset="-78"/>
                <a:cs typeface="Simplified Arabic" panose="02020603050405020304" pitchFamily="18" charset="-78"/>
              </a:rPr>
              <a:t>الخوف </a:t>
            </a:r>
            <a:r>
              <a:rPr lang="ar-EG" sz="2000" b="1" dirty="0">
                <a:latin typeface="Simplified Arabic" panose="02020603050405020304" pitchFamily="18" charset="-78"/>
                <a:cs typeface="Simplified Arabic" panose="02020603050405020304" pitchFamily="18" charset="-78"/>
              </a:rPr>
              <a:t>من فقدان الصرامة </a:t>
            </a:r>
          </a:p>
        </p:txBody>
      </p:sp>
      <p:sp>
        <p:nvSpPr>
          <p:cNvPr id="11" name="Rounded Rectangle 10"/>
          <p:cNvSpPr/>
          <p:nvPr/>
        </p:nvSpPr>
        <p:spPr>
          <a:xfrm>
            <a:off x="323528" y="6093296"/>
            <a:ext cx="3096344" cy="648072"/>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EG" sz="2000" b="1" dirty="0" smtClean="0">
                <a:latin typeface="Simplified Arabic" panose="02020603050405020304" pitchFamily="18" charset="-78"/>
                <a:cs typeface="Simplified Arabic" panose="02020603050405020304" pitchFamily="18" charset="-78"/>
              </a:rPr>
              <a:t>الخوف </a:t>
            </a:r>
            <a:r>
              <a:rPr lang="ar-EG" sz="2000" b="1" dirty="0">
                <a:latin typeface="Simplified Arabic" panose="02020603050405020304" pitchFamily="18" charset="-78"/>
                <a:cs typeface="Simplified Arabic" panose="02020603050405020304" pitchFamily="18" charset="-78"/>
              </a:rPr>
              <a:t>من انكشاف جهله</a:t>
            </a:r>
          </a:p>
        </p:txBody>
      </p:sp>
      <p:sp>
        <p:nvSpPr>
          <p:cNvPr id="12" name="Rounded Rectangle 11"/>
          <p:cNvSpPr/>
          <p:nvPr/>
        </p:nvSpPr>
        <p:spPr>
          <a:xfrm>
            <a:off x="5076056" y="5096011"/>
            <a:ext cx="3096344" cy="648072"/>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EG" sz="2000" b="1" dirty="0" smtClean="0">
                <a:latin typeface="Simplified Arabic" panose="02020603050405020304" pitchFamily="18" charset="-78"/>
                <a:cs typeface="Simplified Arabic" panose="02020603050405020304" pitchFamily="18" charset="-78"/>
              </a:rPr>
              <a:t>الخوف </a:t>
            </a:r>
            <a:r>
              <a:rPr lang="ar-EG" sz="2000" b="1" dirty="0">
                <a:latin typeface="Simplified Arabic" panose="02020603050405020304" pitchFamily="18" charset="-78"/>
                <a:cs typeface="Simplified Arabic" panose="02020603050405020304" pitchFamily="18" charset="-78"/>
              </a:rPr>
              <a:t>من ضياع الوقت</a:t>
            </a:r>
          </a:p>
        </p:txBody>
      </p:sp>
      <p:sp>
        <p:nvSpPr>
          <p:cNvPr id="13" name="Rounded Rectangle 12"/>
          <p:cNvSpPr/>
          <p:nvPr/>
        </p:nvSpPr>
        <p:spPr>
          <a:xfrm>
            <a:off x="5041180" y="5949280"/>
            <a:ext cx="3096344" cy="648072"/>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EG" sz="2000" b="1" dirty="0">
                <a:latin typeface="Simplified Arabic" panose="02020603050405020304" pitchFamily="18" charset="-78"/>
                <a:cs typeface="Simplified Arabic" panose="02020603050405020304" pitchFamily="18" charset="-78"/>
              </a:rPr>
              <a:t>الخوف من عدم </a:t>
            </a:r>
            <a:r>
              <a:rPr lang="ar-EG" sz="2000" b="1" dirty="0" smtClean="0">
                <a:latin typeface="Simplified Arabic" panose="02020603050405020304" pitchFamily="18" charset="-78"/>
                <a:cs typeface="Simplified Arabic" panose="02020603050405020304" pitchFamily="18" charset="-78"/>
              </a:rPr>
              <a:t>إيصال</a:t>
            </a:r>
            <a:br>
              <a:rPr lang="ar-EG" sz="2000" b="1" dirty="0" smtClean="0">
                <a:latin typeface="Simplified Arabic" panose="02020603050405020304" pitchFamily="18" charset="-78"/>
                <a:cs typeface="Simplified Arabic" panose="02020603050405020304" pitchFamily="18" charset="-78"/>
              </a:rPr>
            </a:br>
            <a:r>
              <a:rPr lang="ar-EG" sz="2000" b="1" dirty="0" smtClean="0">
                <a:latin typeface="Simplified Arabic" panose="02020603050405020304" pitchFamily="18" charset="-78"/>
                <a:cs typeface="Simplified Arabic" panose="02020603050405020304" pitchFamily="18" charset="-78"/>
              </a:rPr>
              <a:t> </a:t>
            </a:r>
            <a:r>
              <a:rPr lang="ar-EG" sz="2000" b="1" dirty="0">
                <a:latin typeface="Simplified Arabic" panose="02020603050405020304" pitchFamily="18" charset="-78"/>
                <a:cs typeface="Simplified Arabic" panose="02020603050405020304" pitchFamily="18" charset="-78"/>
              </a:rPr>
              <a:t>محتوى الدرس </a:t>
            </a:r>
          </a:p>
        </p:txBody>
      </p:sp>
      <p:sp>
        <p:nvSpPr>
          <p:cNvPr id="14" name="Rounded Rectangle 13"/>
          <p:cNvSpPr/>
          <p:nvPr/>
        </p:nvSpPr>
        <p:spPr>
          <a:xfrm>
            <a:off x="323528" y="620688"/>
            <a:ext cx="3096344" cy="648072"/>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EG" sz="2000" b="1" dirty="0" smtClean="0">
                <a:latin typeface="Simplified Arabic" panose="02020603050405020304" pitchFamily="18" charset="-78"/>
                <a:cs typeface="Simplified Arabic" panose="02020603050405020304" pitchFamily="18" charset="-78"/>
              </a:rPr>
              <a:t>الخوف </a:t>
            </a:r>
            <a:r>
              <a:rPr lang="ar-EG" sz="2000" b="1" dirty="0">
                <a:latin typeface="Simplified Arabic" panose="02020603050405020304" pitchFamily="18" charset="-78"/>
                <a:cs typeface="Simplified Arabic" panose="02020603050405020304" pitchFamily="18" charset="-78"/>
              </a:rPr>
              <a:t>من فقدان السلطة </a:t>
            </a:r>
            <a:r>
              <a:rPr lang="ar-EG" sz="2000" b="1" dirty="0" smtClean="0">
                <a:latin typeface="Simplified Arabic" panose="02020603050405020304" pitchFamily="18" charset="-78"/>
                <a:cs typeface="Simplified Arabic" panose="02020603050405020304" pitchFamily="18" charset="-78"/>
              </a:rPr>
              <a:t/>
            </a:r>
            <a:br>
              <a:rPr lang="ar-EG" sz="2000" b="1" dirty="0" smtClean="0">
                <a:latin typeface="Simplified Arabic" panose="02020603050405020304" pitchFamily="18" charset="-78"/>
                <a:cs typeface="Simplified Arabic" panose="02020603050405020304" pitchFamily="18" charset="-78"/>
              </a:rPr>
            </a:br>
            <a:r>
              <a:rPr lang="ar-EG" sz="2000" b="1" dirty="0" smtClean="0">
                <a:latin typeface="Simplified Arabic" panose="02020603050405020304" pitchFamily="18" charset="-78"/>
                <a:cs typeface="Simplified Arabic" panose="02020603050405020304" pitchFamily="18" charset="-78"/>
              </a:rPr>
              <a:t>و </a:t>
            </a:r>
            <a:r>
              <a:rPr lang="ar-EG" sz="2000" b="1" dirty="0">
                <a:latin typeface="Simplified Arabic" panose="02020603050405020304" pitchFamily="18" charset="-78"/>
                <a:cs typeface="Simplified Arabic" panose="02020603050405020304" pitchFamily="18" charset="-78"/>
              </a:rPr>
              <a:t>المصداقية</a:t>
            </a:r>
          </a:p>
        </p:txBody>
      </p:sp>
    </p:spTree>
    <p:extLst>
      <p:ext uri="{BB962C8B-B14F-4D97-AF65-F5344CB8AC3E}">
        <p14:creationId xmlns:p14="http://schemas.microsoft.com/office/powerpoint/2010/main" val="153987872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18"/>
          <p:cNvSpPr>
            <a:spLocks noChangeArrowheads="1"/>
          </p:cNvSpPr>
          <p:nvPr/>
        </p:nvSpPr>
        <p:spPr bwMode="auto">
          <a:xfrm>
            <a:off x="542041" y="5666623"/>
            <a:ext cx="3600400"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400" b="1" dirty="0" smtClean="0">
                <a:solidFill>
                  <a:schemeClr val="bg1"/>
                </a:solidFill>
              </a:rPr>
              <a:t>حول </a:t>
            </a:r>
            <a:r>
              <a:rPr lang="ar-SA" sz="2400" b="1" dirty="0">
                <a:solidFill>
                  <a:schemeClr val="bg1"/>
                </a:solidFill>
              </a:rPr>
              <a:t>فعالية الزمن الديداكتيكي </a:t>
            </a:r>
            <a:endParaRPr lang="ar-EG" sz="2400" dirty="0">
              <a:solidFill>
                <a:schemeClr val="bg1"/>
              </a:solidFill>
              <a:latin typeface="SimHei" panose="02010609060101010101" pitchFamily="49" charset="-122"/>
            </a:endParaRPr>
          </a:p>
        </p:txBody>
      </p:sp>
      <p:sp>
        <p:nvSpPr>
          <p:cNvPr id="12" name="AutoShape 19"/>
          <p:cNvSpPr>
            <a:spLocks noChangeArrowheads="1"/>
          </p:cNvSpPr>
          <p:nvPr/>
        </p:nvSpPr>
        <p:spPr bwMode="auto">
          <a:xfrm>
            <a:off x="542041" y="5167270"/>
            <a:ext cx="3600400"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400" b="1" dirty="0" smtClean="0">
                <a:solidFill>
                  <a:schemeClr val="bg1"/>
                </a:solidFill>
              </a:rPr>
              <a:t>حول </a:t>
            </a:r>
            <a:r>
              <a:rPr lang="ar-SA" sz="2400" b="1" dirty="0">
                <a:solidFill>
                  <a:schemeClr val="bg1"/>
                </a:solidFill>
              </a:rPr>
              <a:t>الخطأ والدقة والموضوعية </a:t>
            </a:r>
            <a:endParaRPr lang="ar-EG" sz="2400" dirty="0">
              <a:solidFill>
                <a:schemeClr val="bg1"/>
              </a:solidFill>
              <a:latin typeface="SimHei" panose="02010609060101010101" pitchFamily="49" charset="-122"/>
            </a:endParaRPr>
          </a:p>
        </p:txBody>
      </p:sp>
      <p:sp>
        <p:nvSpPr>
          <p:cNvPr id="13" name="AutoShape 19"/>
          <p:cNvSpPr>
            <a:spLocks noChangeArrowheads="1"/>
          </p:cNvSpPr>
          <p:nvPr/>
        </p:nvSpPr>
        <p:spPr bwMode="auto">
          <a:xfrm>
            <a:off x="539552" y="4652787"/>
            <a:ext cx="3600400"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400" b="1" dirty="0" smtClean="0">
                <a:solidFill>
                  <a:schemeClr val="bg1"/>
                </a:solidFill>
              </a:rPr>
              <a:t>حول </a:t>
            </a:r>
            <a:r>
              <a:rPr lang="ar-SA" sz="2400" b="1" dirty="0">
                <a:solidFill>
                  <a:schemeClr val="bg1"/>
                </a:solidFill>
              </a:rPr>
              <a:t>الثرثرة </a:t>
            </a:r>
            <a:endParaRPr lang="ar-EG" sz="2400" dirty="0">
              <a:solidFill>
                <a:schemeClr val="bg1"/>
              </a:solidFill>
              <a:latin typeface="SimHei" panose="02010609060101010101" pitchFamily="49" charset="-122"/>
            </a:endParaRPr>
          </a:p>
        </p:txBody>
      </p:sp>
      <p:sp>
        <p:nvSpPr>
          <p:cNvPr id="14" name="AutoShape 19"/>
          <p:cNvSpPr>
            <a:spLocks noChangeArrowheads="1"/>
          </p:cNvSpPr>
          <p:nvPr/>
        </p:nvSpPr>
        <p:spPr bwMode="auto">
          <a:xfrm>
            <a:off x="539552" y="4156677"/>
            <a:ext cx="3600400"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400" b="1" dirty="0" smtClean="0">
                <a:solidFill>
                  <a:schemeClr val="bg1"/>
                </a:solidFill>
              </a:rPr>
              <a:t>حول </a:t>
            </a:r>
            <a:r>
              <a:rPr lang="ar-SA" sz="2400" b="1" dirty="0">
                <a:solidFill>
                  <a:schemeClr val="bg1"/>
                </a:solidFill>
              </a:rPr>
              <a:t>السلطة التربوية </a:t>
            </a:r>
            <a:endParaRPr lang="ar-EG" sz="2400" dirty="0">
              <a:solidFill>
                <a:schemeClr val="bg1"/>
              </a:solidFill>
              <a:latin typeface="SimHei" panose="02010609060101010101" pitchFamily="49" charset="-122"/>
            </a:endParaRPr>
          </a:p>
        </p:txBody>
      </p:sp>
      <p:sp>
        <p:nvSpPr>
          <p:cNvPr id="5" name="Rounded Rectangle 4"/>
          <p:cNvSpPr/>
          <p:nvPr/>
        </p:nvSpPr>
        <p:spPr>
          <a:xfrm>
            <a:off x="5436096" y="2420888"/>
            <a:ext cx="3168352" cy="2160240"/>
          </a:xfrm>
          <a:prstGeom prst="roundRect">
            <a:avLst/>
          </a:prstGeom>
          <a:gradFill>
            <a:gsLst>
              <a:gs pos="0">
                <a:srgbClr val="00B0F0"/>
              </a:gs>
              <a:gs pos="44000">
                <a:schemeClr val="accent1">
                  <a:lumMod val="60000"/>
                  <a:lumOff val="40000"/>
                </a:schemeClr>
              </a:gs>
              <a:gs pos="92000">
                <a:srgbClr val="00B0F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2400" b="1" dirty="0"/>
              <a:t>الوضعيات الشائكة إن لم نقل المعقدة التي سنتناولها في هذه الفقرة تتمحور حول المفارقات التالية:</a:t>
            </a:r>
          </a:p>
        </p:txBody>
      </p:sp>
      <p:sp>
        <p:nvSpPr>
          <p:cNvPr id="3" name="Rounded Rectangle 2"/>
          <p:cNvSpPr/>
          <p:nvPr/>
        </p:nvSpPr>
        <p:spPr>
          <a:xfrm>
            <a:off x="3707904" y="188640"/>
            <a:ext cx="5112568" cy="720080"/>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3200" b="1" dirty="0">
                <a:solidFill>
                  <a:srgbClr val="002060"/>
                </a:solidFill>
                <a:latin typeface="Simplified Arabic" panose="02020603050405020304" pitchFamily="18" charset="-78"/>
                <a:cs typeface="Simplified Arabic" panose="02020603050405020304" pitchFamily="18" charset="-78"/>
              </a:rPr>
              <a:t>ما هو المقصود إذن بضبط القسم؟</a:t>
            </a:r>
          </a:p>
        </p:txBody>
      </p:sp>
      <p:sp>
        <p:nvSpPr>
          <p:cNvPr id="4" name="AutoShape 17"/>
          <p:cNvSpPr>
            <a:spLocks noChangeArrowheads="1"/>
          </p:cNvSpPr>
          <p:nvPr/>
        </p:nvSpPr>
        <p:spPr bwMode="auto">
          <a:xfrm>
            <a:off x="539552" y="3645697"/>
            <a:ext cx="3600400"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400" b="1" dirty="0" smtClean="0">
                <a:solidFill>
                  <a:schemeClr val="bg1"/>
                </a:solidFill>
              </a:rPr>
              <a:t>حول </a:t>
            </a:r>
            <a:r>
              <a:rPr lang="ar-SA" sz="2400" b="1" dirty="0">
                <a:solidFill>
                  <a:schemeClr val="bg1"/>
                </a:solidFill>
              </a:rPr>
              <a:t>الصراع السوسيو معرفي </a:t>
            </a:r>
            <a:endParaRPr lang="ar-EG" sz="2400" dirty="0">
              <a:solidFill>
                <a:schemeClr val="bg1"/>
              </a:solidFill>
              <a:latin typeface="SimHei" panose="02010609060101010101" pitchFamily="49" charset="-122"/>
            </a:endParaRPr>
          </a:p>
        </p:txBody>
      </p:sp>
      <p:sp>
        <p:nvSpPr>
          <p:cNvPr id="6" name="AutoShape 18"/>
          <p:cNvSpPr>
            <a:spLocks noChangeArrowheads="1"/>
          </p:cNvSpPr>
          <p:nvPr/>
        </p:nvSpPr>
        <p:spPr bwMode="auto">
          <a:xfrm>
            <a:off x="539552" y="3146343"/>
            <a:ext cx="3600400"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400" b="1" dirty="0" smtClean="0">
                <a:solidFill>
                  <a:schemeClr val="bg1"/>
                </a:solidFill>
              </a:rPr>
              <a:t>حول </a:t>
            </a:r>
            <a:r>
              <a:rPr lang="ar-SA" sz="2400" b="1" dirty="0">
                <a:solidFill>
                  <a:schemeClr val="bg1"/>
                </a:solidFill>
              </a:rPr>
              <a:t>الدخول إلى الحياة الشخصية </a:t>
            </a:r>
            <a:endParaRPr lang="ar-EG" sz="2400" dirty="0">
              <a:solidFill>
                <a:schemeClr val="bg1"/>
              </a:solidFill>
              <a:latin typeface="SimHei" panose="02010609060101010101" pitchFamily="49" charset="-122"/>
            </a:endParaRPr>
          </a:p>
        </p:txBody>
      </p:sp>
      <p:sp>
        <p:nvSpPr>
          <p:cNvPr id="7" name="AutoShape 19"/>
          <p:cNvSpPr>
            <a:spLocks noChangeArrowheads="1"/>
          </p:cNvSpPr>
          <p:nvPr/>
        </p:nvSpPr>
        <p:spPr bwMode="auto">
          <a:xfrm>
            <a:off x="539552" y="2646990"/>
            <a:ext cx="3600400"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400" b="1" dirty="0" smtClean="0">
                <a:solidFill>
                  <a:schemeClr val="bg1"/>
                </a:solidFill>
              </a:rPr>
              <a:t>حول </a:t>
            </a:r>
            <a:r>
              <a:rPr lang="ar-SA" sz="2400" b="1" dirty="0">
                <a:solidFill>
                  <a:schemeClr val="bg1"/>
                </a:solidFill>
              </a:rPr>
              <a:t>الكذب و الخداع و المكر </a:t>
            </a:r>
            <a:endParaRPr lang="ar-EG" sz="2400" dirty="0">
              <a:solidFill>
                <a:schemeClr val="bg1"/>
              </a:solidFill>
              <a:latin typeface="SimHei" panose="02010609060101010101" pitchFamily="49" charset="-122"/>
            </a:endParaRPr>
          </a:p>
        </p:txBody>
      </p:sp>
      <p:sp>
        <p:nvSpPr>
          <p:cNvPr id="8" name="AutoShape 19"/>
          <p:cNvSpPr>
            <a:spLocks noChangeArrowheads="1"/>
          </p:cNvSpPr>
          <p:nvPr/>
        </p:nvSpPr>
        <p:spPr bwMode="auto">
          <a:xfrm>
            <a:off x="537063" y="2132507"/>
            <a:ext cx="3600400"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400" b="1" dirty="0" smtClean="0">
                <a:solidFill>
                  <a:schemeClr val="bg1"/>
                </a:solidFill>
              </a:rPr>
              <a:t>حول </a:t>
            </a:r>
            <a:r>
              <a:rPr lang="ar-SA" sz="2400" b="1" dirty="0">
                <a:solidFill>
                  <a:schemeClr val="bg1"/>
                </a:solidFill>
              </a:rPr>
              <a:t>المعايير التربوية </a:t>
            </a:r>
            <a:endParaRPr lang="ar-EG" sz="2400" dirty="0">
              <a:solidFill>
                <a:schemeClr val="bg1"/>
              </a:solidFill>
              <a:latin typeface="SimHei" panose="02010609060101010101" pitchFamily="49" charset="-122"/>
            </a:endParaRPr>
          </a:p>
        </p:txBody>
      </p:sp>
      <p:sp>
        <p:nvSpPr>
          <p:cNvPr id="9" name="AutoShape 19"/>
          <p:cNvSpPr>
            <a:spLocks noChangeArrowheads="1"/>
          </p:cNvSpPr>
          <p:nvPr/>
        </p:nvSpPr>
        <p:spPr bwMode="auto">
          <a:xfrm>
            <a:off x="537063" y="1636397"/>
            <a:ext cx="3600400"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400" b="1" dirty="0">
                <a:solidFill>
                  <a:schemeClr val="bg1"/>
                </a:solidFill>
              </a:rPr>
              <a:t>حول العدالة التربوية </a:t>
            </a:r>
            <a:endParaRPr lang="ar-EG" sz="2400" dirty="0">
              <a:solidFill>
                <a:schemeClr val="bg1"/>
              </a:solidFill>
              <a:latin typeface="SimHei" panose="02010609060101010101" pitchFamily="49" charset="-122"/>
            </a:endParaRPr>
          </a:p>
        </p:txBody>
      </p:sp>
      <p:sp>
        <p:nvSpPr>
          <p:cNvPr id="15" name="AutoShape 19"/>
          <p:cNvSpPr>
            <a:spLocks noChangeArrowheads="1"/>
          </p:cNvSpPr>
          <p:nvPr/>
        </p:nvSpPr>
        <p:spPr bwMode="auto">
          <a:xfrm>
            <a:off x="539552" y="1132341"/>
            <a:ext cx="3600400"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400" b="1" dirty="0" smtClean="0">
                <a:solidFill>
                  <a:schemeClr val="bg1"/>
                </a:solidFill>
              </a:rPr>
              <a:t>حول </a:t>
            </a:r>
            <a:r>
              <a:rPr lang="ar-SA" sz="2400" b="1" dirty="0">
                <a:solidFill>
                  <a:schemeClr val="bg1"/>
                </a:solidFill>
              </a:rPr>
              <a:t>أخد الكلمة و التزام الصمت </a:t>
            </a:r>
            <a:endParaRPr lang="ar-EG" sz="2400" dirty="0">
              <a:solidFill>
                <a:schemeClr val="bg1"/>
              </a:solidFill>
              <a:latin typeface="SimHei" panose="02010609060101010101" pitchFamily="49" charset="-122"/>
            </a:endParaRPr>
          </a:p>
        </p:txBody>
      </p:sp>
    </p:spTree>
    <p:extLst>
      <p:ext uri="{BB962C8B-B14F-4D97-AF65-F5344CB8AC3E}">
        <p14:creationId xmlns:p14="http://schemas.microsoft.com/office/powerpoint/2010/main" val="300001214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 calcmode="lin" valueType="num">
                                      <p:cBhvr>
                                        <p:cTn id="41" dur="1000" fill="hold"/>
                                        <p:tgtEl>
                                          <p:spTgt spid="6"/>
                                        </p:tgtEl>
                                        <p:attrNameLst>
                                          <p:attrName>style.rotation</p:attrName>
                                        </p:attrNameLst>
                                      </p:cBhvr>
                                      <p:tavLst>
                                        <p:tav tm="0">
                                          <p:val>
                                            <p:fltVal val="90"/>
                                          </p:val>
                                        </p:tav>
                                        <p:tav tm="100000">
                                          <p:val>
                                            <p:fltVal val="0"/>
                                          </p:val>
                                        </p:tav>
                                      </p:tavLst>
                                    </p:anim>
                                    <p:animEffect transition="in" filter="fade">
                                      <p:cBhvr>
                                        <p:cTn id="42" dur="1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1000" fill="hold"/>
                                        <p:tgtEl>
                                          <p:spTgt spid="4"/>
                                        </p:tgtEl>
                                        <p:attrNameLst>
                                          <p:attrName>ppt_w</p:attrName>
                                        </p:attrNameLst>
                                      </p:cBhvr>
                                      <p:tavLst>
                                        <p:tav tm="0">
                                          <p:val>
                                            <p:fltVal val="0"/>
                                          </p:val>
                                        </p:tav>
                                        <p:tav tm="100000">
                                          <p:val>
                                            <p:strVal val="#ppt_w"/>
                                          </p:val>
                                        </p:tav>
                                      </p:tavLst>
                                    </p:anim>
                                    <p:anim calcmode="lin" valueType="num">
                                      <p:cBhvr>
                                        <p:cTn id="48" dur="1000" fill="hold"/>
                                        <p:tgtEl>
                                          <p:spTgt spid="4"/>
                                        </p:tgtEl>
                                        <p:attrNameLst>
                                          <p:attrName>ppt_h</p:attrName>
                                        </p:attrNameLst>
                                      </p:cBhvr>
                                      <p:tavLst>
                                        <p:tav tm="0">
                                          <p:val>
                                            <p:fltVal val="0"/>
                                          </p:val>
                                        </p:tav>
                                        <p:tav tm="100000">
                                          <p:val>
                                            <p:strVal val="#ppt_h"/>
                                          </p:val>
                                        </p:tav>
                                      </p:tavLst>
                                    </p:anim>
                                    <p:anim calcmode="lin" valueType="num">
                                      <p:cBhvr>
                                        <p:cTn id="49" dur="1000" fill="hold"/>
                                        <p:tgtEl>
                                          <p:spTgt spid="4"/>
                                        </p:tgtEl>
                                        <p:attrNameLst>
                                          <p:attrName>style.rotation</p:attrName>
                                        </p:attrNameLst>
                                      </p:cBhvr>
                                      <p:tavLst>
                                        <p:tav tm="0">
                                          <p:val>
                                            <p:fltVal val="90"/>
                                          </p:val>
                                        </p:tav>
                                        <p:tav tm="100000">
                                          <p:val>
                                            <p:fltVal val="0"/>
                                          </p:val>
                                        </p:tav>
                                      </p:tavLst>
                                    </p:anim>
                                    <p:animEffect transition="in" filter="fade">
                                      <p:cBhvr>
                                        <p:cTn id="50" dur="10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000" fill="hold"/>
                                        <p:tgtEl>
                                          <p:spTgt spid="14"/>
                                        </p:tgtEl>
                                        <p:attrNameLst>
                                          <p:attrName>ppt_w</p:attrName>
                                        </p:attrNameLst>
                                      </p:cBhvr>
                                      <p:tavLst>
                                        <p:tav tm="0">
                                          <p:val>
                                            <p:fltVal val="0"/>
                                          </p:val>
                                        </p:tav>
                                        <p:tav tm="100000">
                                          <p:val>
                                            <p:strVal val="#ppt_w"/>
                                          </p:val>
                                        </p:tav>
                                      </p:tavLst>
                                    </p:anim>
                                    <p:anim calcmode="lin" valueType="num">
                                      <p:cBhvr>
                                        <p:cTn id="56" dur="1000" fill="hold"/>
                                        <p:tgtEl>
                                          <p:spTgt spid="14"/>
                                        </p:tgtEl>
                                        <p:attrNameLst>
                                          <p:attrName>ppt_h</p:attrName>
                                        </p:attrNameLst>
                                      </p:cBhvr>
                                      <p:tavLst>
                                        <p:tav tm="0">
                                          <p:val>
                                            <p:fltVal val="0"/>
                                          </p:val>
                                        </p:tav>
                                        <p:tav tm="100000">
                                          <p:val>
                                            <p:strVal val="#ppt_h"/>
                                          </p:val>
                                        </p:tav>
                                      </p:tavLst>
                                    </p:anim>
                                    <p:anim calcmode="lin" valueType="num">
                                      <p:cBhvr>
                                        <p:cTn id="57" dur="1000" fill="hold"/>
                                        <p:tgtEl>
                                          <p:spTgt spid="14"/>
                                        </p:tgtEl>
                                        <p:attrNameLst>
                                          <p:attrName>style.rotation</p:attrName>
                                        </p:attrNameLst>
                                      </p:cBhvr>
                                      <p:tavLst>
                                        <p:tav tm="0">
                                          <p:val>
                                            <p:fltVal val="90"/>
                                          </p:val>
                                        </p:tav>
                                        <p:tav tm="100000">
                                          <p:val>
                                            <p:fltVal val="0"/>
                                          </p:val>
                                        </p:tav>
                                      </p:tavLst>
                                    </p:anim>
                                    <p:animEffect transition="in" filter="fade">
                                      <p:cBhvr>
                                        <p:cTn id="58" dur="10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1000" fill="hold"/>
                                        <p:tgtEl>
                                          <p:spTgt spid="12"/>
                                        </p:tgtEl>
                                        <p:attrNameLst>
                                          <p:attrName>ppt_w</p:attrName>
                                        </p:attrNameLst>
                                      </p:cBhvr>
                                      <p:tavLst>
                                        <p:tav tm="0">
                                          <p:val>
                                            <p:fltVal val="0"/>
                                          </p:val>
                                        </p:tav>
                                        <p:tav tm="100000">
                                          <p:val>
                                            <p:strVal val="#ppt_w"/>
                                          </p:val>
                                        </p:tav>
                                      </p:tavLst>
                                    </p:anim>
                                    <p:anim calcmode="lin" valueType="num">
                                      <p:cBhvr>
                                        <p:cTn id="72" dur="1000" fill="hold"/>
                                        <p:tgtEl>
                                          <p:spTgt spid="12"/>
                                        </p:tgtEl>
                                        <p:attrNameLst>
                                          <p:attrName>ppt_h</p:attrName>
                                        </p:attrNameLst>
                                      </p:cBhvr>
                                      <p:tavLst>
                                        <p:tav tm="0">
                                          <p:val>
                                            <p:fltVal val="0"/>
                                          </p:val>
                                        </p:tav>
                                        <p:tav tm="100000">
                                          <p:val>
                                            <p:strVal val="#ppt_h"/>
                                          </p:val>
                                        </p:tav>
                                      </p:tavLst>
                                    </p:anim>
                                    <p:anim calcmode="lin" valueType="num">
                                      <p:cBhvr>
                                        <p:cTn id="73" dur="1000" fill="hold"/>
                                        <p:tgtEl>
                                          <p:spTgt spid="12"/>
                                        </p:tgtEl>
                                        <p:attrNameLst>
                                          <p:attrName>style.rotation</p:attrName>
                                        </p:attrNameLst>
                                      </p:cBhvr>
                                      <p:tavLst>
                                        <p:tav tm="0">
                                          <p:val>
                                            <p:fltVal val="90"/>
                                          </p:val>
                                        </p:tav>
                                        <p:tav tm="100000">
                                          <p:val>
                                            <p:fltVal val="0"/>
                                          </p:val>
                                        </p:tav>
                                      </p:tavLst>
                                    </p:anim>
                                    <p:animEffect transition="in" filter="fade">
                                      <p:cBhvr>
                                        <p:cTn id="74" dur="10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1000" fill="hold"/>
                                        <p:tgtEl>
                                          <p:spTgt spid="11"/>
                                        </p:tgtEl>
                                        <p:attrNameLst>
                                          <p:attrName>ppt_w</p:attrName>
                                        </p:attrNameLst>
                                      </p:cBhvr>
                                      <p:tavLst>
                                        <p:tav tm="0">
                                          <p:val>
                                            <p:fltVal val="0"/>
                                          </p:val>
                                        </p:tav>
                                        <p:tav tm="100000">
                                          <p:val>
                                            <p:strVal val="#ppt_w"/>
                                          </p:val>
                                        </p:tav>
                                      </p:tavLst>
                                    </p:anim>
                                    <p:anim calcmode="lin" valueType="num">
                                      <p:cBhvr>
                                        <p:cTn id="80" dur="1000" fill="hold"/>
                                        <p:tgtEl>
                                          <p:spTgt spid="11"/>
                                        </p:tgtEl>
                                        <p:attrNameLst>
                                          <p:attrName>ppt_h</p:attrName>
                                        </p:attrNameLst>
                                      </p:cBhvr>
                                      <p:tavLst>
                                        <p:tav tm="0">
                                          <p:val>
                                            <p:fltVal val="0"/>
                                          </p:val>
                                        </p:tav>
                                        <p:tav tm="100000">
                                          <p:val>
                                            <p:strVal val="#ppt_h"/>
                                          </p:val>
                                        </p:tav>
                                      </p:tavLst>
                                    </p:anim>
                                    <p:anim calcmode="lin" valueType="num">
                                      <p:cBhvr>
                                        <p:cTn id="81" dur="1000" fill="hold"/>
                                        <p:tgtEl>
                                          <p:spTgt spid="11"/>
                                        </p:tgtEl>
                                        <p:attrNameLst>
                                          <p:attrName>style.rotation</p:attrName>
                                        </p:attrNameLst>
                                      </p:cBhvr>
                                      <p:tavLst>
                                        <p:tav tm="0">
                                          <p:val>
                                            <p:fltVal val="90"/>
                                          </p:val>
                                        </p:tav>
                                        <p:tav tm="100000">
                                          <p:val>
                                            <p:fltVal val="0"/>
                                          </p:val>
                                        </p:tav>
                                      </p:tavLst>
                                    </p:anim>
                                    <p:animEffect transition="in" filter="fade">
                                      <p:cBhvr>
                                        <p:cTn id="8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 grpId="0" animBg="1"/>
      <p:bldP spid="6" grpId="0" animBg="1"/>
      <p:bldP spid="7" grpId="0" animBg="1"/>
      <p:bldP spid="8" grpId="0" animBg="1"/>
      <p:bldP spid="9" grpId="0" animBg="1"/>
      <p:bldP spid="15"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EG" sz="3200" b="1" dirty="0" smtClean="0"/>
              <a:t>    </a:t>
            </a:r>
            <a:r>
              <a:rPr lang="ar-SA" sz="3200" b="1" dirty="0" smtClean="0"/>
              <a:t>أخذ </a:t>
            </a:r>
            <a:r>
              <a:rPr lang="ar-SA" sz="3200" b="1" dirty="0"/>
              <a:t>الكلمة و التزام الصمت</a:t>
            </a:r>
            <a:endParaRPr lang="en-US" sz="3200" dirty="0">
              <a:effectLst/>
            </a:endParaRPr>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داخل </a:t>
            </a:r>
            <a:r>
              <a:rPr lang="ar-EG" sz="2400" b="1" dirty="0">
                <a:solidFill>
                  <a:srgbClr val="002060"/>
                </a:solidFill>
                <a:latin typeface="Simplified Arabic" panose="02020603050405020304" pitchFamily="18" charset="-78"/>
                <a:cs typeface="Simplified Arabic" panose="02020603050405020304" pitchFamily="18" charset="-78"/>
              </a:rPr>
              <a:t>قاعة الدرس، يتفق الجميع على أن طلب الكلمة يوجه إلى المدرس باعتباره رئيس الجلسة و ذلك لتجنب الفوضى و تنظيم النقاش</a:t>
            </a:r>
          </a:p>
        </p:txBody>
      </p:sp>
      <p:sp>
        <p:nvSpPr>
          <p:cNvPr id="6" name="Flowchart: Alternate Process 5"/>
          <p:cNvSpPr/>
          <p:nvPr/>
        </p:nvSpPr>
        <p:spPr>
          <a:xfrm>
            <a:off x="179512" y="3789040"/>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من </a:t>
            </a:r>
            <a:r>
              <a:rPr lang="ar-EG" sz="2300" b="1" dirty="0">
                <a:solidFill>
                  <a:srgbClr val="002060"/>
                </a:solidFill>
                <a:latin typeface="Simplified Arabic" panose="02020603050405020304" pitchFamily="18" charset="-78"/>
                <a:cs typeface="Simplified Arabic" panose="02020603050405020304" pitchFamily="18" charset="-78"/>
              </a:rPr>
              <a:t>جانب آخر يقول المثل "السكوت حكمة" أو "السكوت من ذهب"؛ السكوت المقصود هنا طبعا هو حسن الإصغاء للاستفادة أكثر مما يقوله المتكلمون</a:t>
            </a:r>
          </a:p>
        </p:txBody>
      </p:sp>
      <p:sp>
        <p:nvSpPr>
          <p:cNvPr id="7" name="Flowchart: Alternate Process 6"/>
          <p:cNvSpPr/>
          <p:nvPr/>
        </p:nvSpPr>
        <p:spPr>
          <a:xfrm>
            <a:off x="179512" y="5157192"/>
            <a:ext cx="8694712" cy="144016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بالنسبة </a:t>
            </a:r>
            <a:r>
              <a:rPr lang="ar-EG" sz="2400" b="1" dirty="0">
                <a:solidFill>
                  <a:srgbClr val="002060"/>
                </a:solidFill>
                <a:latin typeface="Simplified Arabic" panose="02020603050405020304" pitchFamily="18" charset="-78"/>
                <a:cs typeface="Simplified Arabic" panose="02020603050405020304" pitchFamily="18" charset="-78"/>
              </a:rPr>
              <a:t>للتلاميذ، </a:t>
            </a:r>
            <a:r>
              <a:rPr lang="ar-EG" sz="2400" b="1" dirty="0" smtClean="0">
                <a:solidFill>
                  <a:srgbClr val="002060"/>
                </a:solidFill>
                <a:latin typeface="Simplified Arabic" panose="02020603050405020304" pitchFamily="18" charset="-78"/>
                <a:cs typeface="Simplified Arabic" panose="02020603050405020304" pitchFamily="18" charset="-78"/>
              </a:rPr>
              <a:t>وخاصة </a:t>
            </a:r>
            <a:r>
              <a:rPr lang="ar-EG" sz="2400" b="1" dirty="0">
                <a:solidFill>
                  <a:srgbClr val="002060"/>
                </a:solidFill>
                <a:latin typeface="Simplified Arabic" panose="02020603050405020304" pitchFamily="18" charset="-78"/>
                <a:cs typeface="Simplified Arabic" panose="02020603050405020304" pitchFamily="18" charset="-78"/>
              </a:rPr>
              <a:t>الصغار منهم، هذه التصرفات "المتناقضة" في نظرهم سوف تدفعهم إلى النفور من نقاش يمنع عفويتهم و يقتل روح المبادرة لديهم؛ </a:t>
            </a:r>
            <a:r>
              <a:rPr lang="ar-EG" sz="2400" b="1" dirty="0" smtClean="0">
                <a:solidFill>
                  <a:srgbClr val="002060"/>
                </a:solidFill>
                <a:latin typeface="Simplified Arabic" panose="02020603050405020304" pitchFamily="18" charset="-78"/>
                <a:cs typeface="Simplified Arabic" panose="02020603050405020304" pitchFamily="18" charset="-78"/>
              </a:rPr>
              <a:t>وهذا </a:t>
            </a:r>
            <a:r>
              <a:rPr lang="ar-EG" sz="2400" b="1" dirty="0">
                <a:solidFill>
                  <a:srgbClr val="002060"/>
                </a:solidFill>
                <a:latin typeface="Simplified Arabic" panose="02020603050405020304" pitchFamily="18" charset="-78"/>
                <a:cs typeface="Simplified Arabic" panose="02020603050405020304" pitchFamily="18" charset="-78"/>
              </a:rPr>
              <a:t>طبعا سيضعف قدرتهم على الاستيعاب و التحصيل</a:t>
            </a:r>
          </a:p>
        </p:txBody>
      </p:sp>
    </p:spTree>
    <p:extLst>
      <p:ext uri="{BB962C8B-B14F-4D97-AF65-F5344CB8AC3E}">
        <p14:creationId xmlns:p14="http://schemas.microsoft.com/office/powerpoint/2010/main" val="311473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العدالة التربوية</a:t>
            </a:r>
            <a:endParaRPr lang="en-US" sz="3200" dirty="0">
              <a:effectLst/>
            </a:endParaRPr>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أن </a:t>
            </a:r>
            <a:r>
              <a:rPr lang="ar-EG" sz="2400" b="1" dirty="0">
                <a:solidFill>
                  <a:srgbClr val="002060"/>
                </a:solidFill>
                <a:latin typeface="Simplified Arabic" panose="02020603050405020304" pitchFamily="18" charset="-78"/>
                <a:cs typeface="Simplified Arabic" panose="02020603050405020304" pitchFamily="18" charset="-78"/>
              </a:rPr>
              <a:t>التلاميذ المجتهدين هم في الغالب الذين يستحوذون على آليات التواصل مع المدرس، هذا الأخير لا يمكن إسكاتهم دون جرح عواطفهم أو تنصيبهم ضده</a:t>
            </a:r>
          </a:p>
        </p:txBody>
      </p:sp>
      <p:sp>
        <p:nvSpPr>
          <p:cNvPr id="6" name="Flowchart: Alternate Process 5"/>
          <p:cNvSpPr/>
          <p:nvPr/>
        </p:nvSpPr>
        <p:spPr>
          <a:xfrm>
            <a:off x="179512" y="3789040"/>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أن </a:t>
            </a:r>
            <a:r>
              <a:rPr lang="ar-EG" sz="2300" b="1" dirty="0">
                <a:solidFill>
                  <a:srgbClr val="002060"/>
                </a:solidFill>
                <a:latin typeface="Simplified Arabic" panose="02020603050405020304" pitchFamily="18" charset="-78"/>
                <a:cs typeface="Simplified Arabic" panose="02020603050405020304" pitchFamily="18" charset="-78"/>
              </a:rPr>
              <a:t>هناك صنف من التلاميذ الذين ينجحون في الحصول على فرصة للحديث لا يجرؤون على التكلم مخافة أن يكونوا عرضة لاستهزاء الآخرين</a:t>
            </a:r>
          </a:p>
        </p:txBody>
      </p:sp>
      <p:sp>
        <p:nvSpPr>
          <p:cNvPr id="7" name="Flowchart: Alternate Process 6"/>
          <p:cNvSpPr/>
          <p:nvPr/>
        </p:nvSpPr>
        <p:spPr>
          <a:xfrm>
            <a:off x="179512" y="5157192"/>
            <a:ext cx="8694712" cy="108012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أن </a:t>
            </a:r>
            <a:r>
              <a:rPr lang="ar-EG" sz="2400" b="1" dirty="0">
                <a:solidFill>
                  <a:srgbClr val="002060"/>
                </a:solidFill>
                <a:latin typeface="Simplified Arabic" panose="02020603050405020304" pitchFamily="18" charset="-78"/>
                <a:cs typeface="Simplified Arabic" panose="02020603050405020304" pitchFamily="18" charset="-78"/>
              </a:rPr>
              <a:t>المدرس نفسه يحتاج دائما إلى متعلمين أكفاء و متمكنين للتقدم في إنجاز درسه</a:t>
            </a:r>
          </a:p>
        </p:txBody>
      </p:sp>
    </p:spTree>
    <p:extLst>
      <p:ext uri="{BB962C8B-B14F-4D97-AF65-F5344CB8AC3E}">
        <p14:creationId xmlns:p14="http://schemas.microsoft.com/office/powerpoint/2010/main" val="29911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المعايير اللغوية</a:t>
            </a:r>
            <a:endParaRPr lang="en-US" sz="3200" dirty="0">
              <a:effectLst/>
            </a:endParaRPr>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إن </a:t>
            </a:r>
            <a:r>
              <a:rPr lang="ar-EG" sz="2400" b="1" dirty="0">
                <a:solidFill>
                  <a:srgbClr val="002060"/>
                </a:solidFill>
                <a:latin typeface="Simplified Arabic" panose="02020603050405020304" pitchFamily="18" charset="-78"/>
                <a:cs typeface="Simplified Arabic" panose="02020603050405020304" pitchFamily="18" charset="-78"/>
              </a:rPr>
              <a:t>قطع الحديث لإصلاح خطأ لغوي يؤثر كثيرا على مضمون الخطاب</a:t>
            </a:r>
          </a:p>
        </p:txBody>
      </p:sp>
      <p:sp>
        <p:nvSpPr>
          <p:cNvPr id="6" name="Flowchart: Alternate Process 5"/>
          <p:cNvSpPr/>
          <p:nvPr/>
        </p:nvSpPr>
        <p:spPr>
          <a:xfrm>
            <a:off x="179512" y="3789040"/>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بالنسبة </a:t>
            </a:r>
            <a:r>
              <a:rPr lang="ar-EG" sz="2300" b="1" dirty="0">
                <a:solidFill>
                  <a:srgbClr val="002060"/>
                </a:solidFill>
                <a:latin typeface="Simplified Arabic" panose="02020603050405020304" pitchFamily="18" charset="-78"/>
                <a:cs typeface="Simplified Arabic" panose="02020603050405020304" pitchFamily="18" charset="-78"/>
              </a:rPr>
              <a:t>لبعض المربين، المهم هو احترام المعايير اللغوية، هكذا فالتلاميذ متعودون على التدخلات المفاجئة للمدرس لتعديل خطاباتهم </a:t>
            </a:r>
          </a:p>
        </p:txBody>
      </p:sp>
      <p:sp>
        <p:nvSpPr>
          <p:cNvPr id="7" name="Flowchart: Alternate Process 6"/>
          <p:cNvSpPr/>
          <p:nvPr/>
        </p:nvSpPr>
        <p:spPr>
          <a:xfrm>
            <a:off x="179512" y="5157192"/>
            <a:ext cx="8694712" cy="1584176"/>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لكن</a:t>
            </a:r>
            <a:r>
              <a:rPr lang="ar-EG" sz="2400" b="1" dirty="0">
                <a:solidFill>
                  <a:srgbClr val="002060"/>
                </a:solidFill>
                <a:latin typeface="Simplified Arabic" panose="02020603050405020304" pitchFamily="18" charset="-78"/>
                <a:cs typeface="Simplified Arabic" panose="02020603050405020304" pitchFamily="18" charset="-78"/>
              </a:rPr>
              <a:t>، لو افترضنا أن المدرس يترك الأخطاء تمر أمامه دون تصحيحها فإنه بدون شك سيكون محط انتقادات الآباء و المفتشين و كذلك بعض زملائه في المهنة بل و من طرف التلاميذ أيضا. ذلك أن أهم الوظائف التقليدية للمدرسة هي المحافظة على اللغة السليمة أثناء تناول الكلمة</a:t>
            </a:r>
          </a:p>
        </p:txBody>
      </p:sp>
    </p:spTree>
    <p:extLst>
      <p:ext uri="{BB962C8B-B14F-4D97-AF65-F5344CB8AC3E}">
        <p14:creationId xmlns:p14="http://schemas.microsoft.com/office/powerpoint/2010/main" val="361856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الكذب، الخداع و المكر</a:t>
            </a:r>
            <a:endParaRPr lang="en-US" sz="3200" dirty="0">
              <a:effectLst/>
            </a:endParaRPr>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بدون </a:t>
            </a:r>
            <a:r>
              <a:rPr lang="ar-EG" sz="2300" b="1" dirty="0">
                <a:solidFill>
                  <a:srgbClr val="002060"/>
                </a:solidFill>
                <a:latin typeface="Simplified Arabic" panose="02020603050405020304" pitchFamily="18" charset="-78"/>
                <a:cs typeface="Simplified Arabic" panose="02020603050405020304" pitchFamily="18" charset="-78"/>
              </a:rPr>
              <a:t>شك، الشفافية هي من القيم النبيلة التي تسعى المدرسة لترسيخها لدى المتعلمين، لذا فإن الكذب و البهتان و اختلاق الخدع الماكرة هي من علامات الانحراف و الضلالة</a:t>
            </a:r>
          </a:p>
        </p:txBody>
      </p:sp>
      <p:sp>
        <p:nvSpPr>
          <p:cNvPr id="6" name="Flowchart: Alternate Process 5"/>
          <p:cNvSpPr/>
          <p:nvPr/>
        </p:nvSpPr>
        <p:spPr>
          <a:xfrm>
            <a:off x="179512" y="3789040"/>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الكبار </a:t>
            </a:r>
            <a:r>
              <a:rPr lang="ar-EG" sz="2300" b="1" dirty="0">
                <a:solidFill>
                  <a:srgbClr val="002060"/>
                </a:solidFill>
                <a:latin typeface="Simplified Arabic" panose="02020603050405020304" pitchFamily="18" charset="-78"/>
                <a:cs typeface="Simplified Arabic" panose="02020603050405020304" pitchFamily="18" charset="-78"/>
              </a:rPr>
              <a:t>بشكل عام و المدرسون بشكل خاص لا يحبون أن يروا الأطفال يبتدعون حيلا أو يكتمون أسرارا لأغراض تكتيكية</a:t>
            </a:r>
          </a:p>
        </p:txBody>
      </p:sp>
      <p:sp>
        <p:nvSpPr>
          <p:cNvPr id="7" name="Flowchart: Alternate Process 6"/>
          <p:cNvSpPr/>
          <p:nvPr/>
        </p:nvSpPr>
        <p:spPr>
          <a:xfrm>
            <a:off x="179512" y="5157192"/>
            <a:ext cx="8694712" cy="108012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لكن </a:t>
            </a:r>
            <a:r>
              <a:rPr lang="ar-EG" sz="2400" b="1" dirty="0">
                <a:solidFill>
                  <a:srgbClr val="002060"/>
                </a:solidFill>
                <a:latin typeface="Simplified Arabic" panose="02020603050405020304" pitchFamily="18" charset="-78"/>
                <a:cs typeface="Simplified Arabic" panose="02020603050405020304" pitchFamily="18" charset="-78"/>
              </a:rPr>
              <a:t>إذا طلبنا من الطفل أن لا يكتم شيئا مما في جعبته فإننا ننال من استقلاليته كشخص و كإنسان</a:t>
            </a:r>
          </a:p>
        </p:txBody>
      </p:sp>
    </p:spTree>
    <p:extLst>
      <p:ext uri="{BB962C8B-B14F-4D97-AF65-F5344CB8AC3E}">
        <p14:creationId xmlns:p14="http://schemas.microsoft.com/office/powerpoint/2010/main" val="424408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对角圆角矩形 5"/>
          <p:cNvSpPr>
            <a:spLocks/>
          </p:cNvSpPr>
          <p:nvPr/>
        </p:nvSpPr>
        <p:spPr bwMode="auto">
          <a:xfrm rot="21346829">
            <a:off x="1160461" y="1622203"/>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algn="l" rtl="0" fontAlgn="base">
              <a:spcBef>
                <a:spcPct val="0"/>
              </a:spcBef>
              <a:spcAft>
                <a:spcPct val="0"/>
              </a:spcAft>
            </a:pPr>
            <a:endParaRPr lang="ar-EG">
              <a:solidFill>
                <a:srgbClr val="000000"/>
              </a:solidFill>
              <a:latin typeface="Arial" panose="020B0604020202020204" pitchFamily="34" charset="0"/>
              <a:ea typeface="SimSun" panose="02010600030101010101" pitchFamily="2" charset="-122"/>
            </a:endParaRPr>
          </a:p>
        </p:txBody>
      </p:sp>
      <p:pic>
        <p:nvPicPr>
          <p:cNvPr id="6" name="Picture 3" descr="C:\TDDOWNLOAD\penc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30117"/>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2"/>
          <p:cNvSpPr txBox="1">
            <a:spLocks/>
          </p:cNvSpPr>
          <p:nvPr/>
        </p:nvSpPr>
        <p:spPr bwMode="auto">
          <a:xfrm rot="21361315">
            <a:off x="1376362" y="1904778"/>
            <a:ext cx="6454775"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en-US" b="1" dirty="0" smtClean="0">
              <a:solidFill>
                <a:schemeClr val="bg1"/>
              </a:solidFill>
            </a:endParaRPr>
          </a:p>
          <a:p>
            <a:pPr marL="0" indent="0" algn="ctr" eaLnBrk="1" hangingPunct="1"/>
            <a:endParaRPr lang="ar-EG" sz="1200" b="1" dirty="0" smtClean="0">
              <a:solidFill>
                <a:schemeClr val="bg1"/>
              </a:solidFill>
            </a:endParaRPr>
          </a:p>
          <a:p>
            <a:pPr marL="0" indent="0" algn="ctr" eaLnBrk="1" hangingPunct="1"/>
            <a:endParaRPr lang="ar-EG" sz="1200" b="1" dirty="0">
              <a:solidFill>
                <a:schemeClr val="bg1"/>
              </a:solidFill>
            </a:endParaRPr>
          </a:p>
          <a:p>
            <a:pPr marL="0" indent="0" algn="ctr" eaLnBrk="1" hangingPunct="1"/>
            <a:endParaRPr lang="en-US" sz="1200" b="1" dirty="0" smtClean="0">
              <a:solidFill>
                <a:schemeClr val="bg1"/>
              </a:solidFill>
            </a:endParaRPr>
          </a:p>
          <a:p>
            <a:pPr marL="0" indent="0" algn="ctr" rtl="1" eaLnBrk="1" hangingPunct="1">
              <a:buNone/>
            </a:pPr>
            <a:r>
              <a:rPr lang="ar-EG" altLang="zh-CN" sz="5000" b="1" dirty="0">
                <a:solidFill>
                  <a:schemeClr val="bg1"/>
                </a:solidFill>
              </a:rPr>
              <a:t>تعريف التربية والطفل</a:t>
            </a:r>
            <a:endParaRPr lang="ar-EG" altLang="en-US" sz="5000" b="1" dirty="0">
              <a:solidFill>
                <a:schemeClr val="bg1"/>
              </a:solidFill>
            </a:endParaRPr>
          </a:p>
        </p:txBody>
      </p:sp>
    </p:spTree>
    <p:extLst>
      <p:ext uri="{BB962C8B-B14F-4D97-AF65-F5344CB8AC3E}">
        <p14:creationId xmlns:p14="http://schemas.microsoft.com/office/powerpoint/2010/main" val="117706432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115616" y="116632"/>
            <a:ext cx="7758608"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الدخول إلى الحياة الشخصية و العائلية للتلاميذ</a:t>
            </a:r>
            <a:endParaRPr lang="en-US" sz="3200" dirty="0">
              <a:effectLst/>
            </a:endParaRPr>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200" b="1" dirty="0" smtClean="0">
                <a:solidFill>
                  <a:srgbClr val="002060"/>
                </a:solidFill>
                <a:latin typeface="Simplified Arabic" panose="02020603050405020304" pitchFamily="18" charset="-78"/>
                <a:cs typeface="Simplified Arabic" panose="02020603050405020304" pitchFamily="18" charset="-78"/>
              </a:rPr>
              <a:t>في </a:t>
            </a:r>
            <a:r>
              <a:rPr lang="ar-EG" sz="2200" b="1" dirty="0">
                <a:solidFill>
                  <a:srgbClr val="002060"/>
                </a:solidFill>
                <a:latin typeface="Simplified Arabic" panose="02020603050405020304" pitchFamily="18" charset="-78"/>
                <a:cs typeface="Simplified Arabic" panose="02020603050405020304" pitchFamily="18" charset="-78"/>
              </a:rPr>
              <a:t>اعتقادنا أنه من مصلحة التلميذ، أن لا نتردد غالبا في الدخول إلى الفلك </a:t>
            </a:r>
            <a:r>
              <a:rPr lang="ar-EG" sz="2200" b="1" dirty="0" smtClean="0">
                <a:solidFill>
                  <a:srgbClr val="002060"/>
                </a:solidFill>
                <a:latin typeface="Simplified Arabic" panose="02020603050405020304" pitchFamily="18" charset="-78"/>
                <a:cs typeface="Simplified Arabic" panose="02020603050405020304" pitchFamily="18" charset="-78"/>
              </a:rPr>
              <a:t>الشخصي </a:t>
            </a:r>
            <a:br>
              <a:rPr lang="ar-EG" sz="2200" b="1" dirty="0" smtClean="0">
                <a:solidFill>
                  <a:srgbClr val="002060"/>
                </a:solidFill>
                <a:latin typeface="Simplified Arabic" panose="02020603050405020304" pitchFamily="18" charset="-78"/>
                <a:cs typeface="Simplified Arabic" panose="02020603050405020304" pitchFamily="18" charset="-78"/>
              </a:rPr>
            </a:br>
            <a:r>
              <a:rPr lang="ar-EG" sz="2200" b="1" dirty="0" smtClean="0">
                <a:solidFill>
                  <a:srgbClr val="002060"/>
                </a:solidFill>
                <a:latin typeface="Simplified Arabic" panose="02020603050405020304" pitchFamily="18" charset="-78"/>
                <a:cs typeface="Simplified Arabic" panose="02020603050405020304" pitchFamily="18" charset="-78"/>
              </a:rPr>
              <a:t>والعائلي للأطفال </a:t>
            </a:r>
            <a:r>
              <a:rPr lang="ar-EG" sz="2200" b="1" dirty="0">
                <a:solidFill>
                  <a:srgbClr val="002060"/>
                </a:solidFill>
                <a:latin typeface="Simplified Arabic" panose="02020603050405020304" pitchFamily="18" charset="-78"/>
                <a:cs typeface="Simplified Arabic" panose="02020603050405020304" pitchFamily="18" charset="-78"/>
              </a:rPr>
              <a:t>هكذا لا نخجل أثناء بعض النقاشات أن نطلب من التلميذ المزيد من التوضيح</a:t>
            </a:r>
          </a:p>
        </p:txBody>
      </p:sp>
      <p:sp>
        <p:nvSpPr>
          <p:cNvPr id="6" name="Flowchart: Alternate Process 5"/>
          <p:cNvSpPr/>
          <p:nvPr/>
        </p:nvSpPr>
        <p:spPr>
          <a:xfrm>
            <a:off x="179512" y="3789040"/>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a:solidFill>
                  <a:srgbClr val="002060"/>
                </a:solidFill>
                <a:latin typeface="Simplified Arabic" panose="02020603050405020304" pitchFamily="18" charset="-78"/>
                <a:cs typeface="Simplified Arabic" panose="02020603050405020304" pitchFamily="18" charset="-78"/>
              </a:rPr>
              <a:t>النظريات الحديثة في مجال التربية خلصت إلى نتيجة مفادها أنه كلما استحضرنا الواقع المعاش داخل المدرسة كلما كان المردود الدراسي جيدا بمعنى أن الطفل يتعلم انطلاقا من الحياة الواقعية </a:t>
            </a:r>
          </a:p>
        </p:txBody>
      </p:sp>
      <p:sp>
        <p:nvSpPr>
          <p:cNvPr id="7" name="Flowchart: Alternate Process 6"/>
          <p:cNvSpPr/>
          <p:nvPr/>
        </p:nvSpPr>
        <p:spPr>
          <a:xfrm>
            <a:off x="179512" y="5157192"/>
            <a:ext cx="8694712" cy="108012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في </a:t>
            </a:r>
            <a:r>
              <a:rPr lang="ar-EG" sz="2400" b="1" dirty="0">
                <a:solidFill>
                  <a:srgbClr val="002060"/>
                </a:solidFill>
                <a:latin typeface="Simplified Arabic" panose="02020603050405020304" pitchFamily="18" charset="-78"/>
                <a:cs typeface="Simplified Arabic" panose="02020603050405020304" pitchFamily="18" charset="-78"/>
              </a:rPr>
              <a:t>هذا المجال يتلقى المدرس أسرارا أكثر مما ينتظر خاصة إذا كان من النوع الذي يحب الاستطلاع! لأن الأطفال لا يعرفون التستر عن الأسرار كما هو الشأن بالنسبة للراشدين</a:t>
            </a:r>
          </a:p>
        </p:txBody>
      </p:sp>
    </p:spTree>
    <p:extLst>
      <p:ext uri="{BB962C8B-B14F-4D97-AF65-F5344CB8AC3E}">
        <p14:creationId xmlns:p14="http://schemas.microsoft.com/office/powerpoint/2010/main" val="5958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rtl="1"/>
            <a:r>
              <a:rPr lang="ar-SA" sz="3200" b="1" dirty="0"/>
              <a:t>حول الصراع السوسيو معرفي</a:t>
            </a:r>
            <a:endParaRPr lang="en-US" sz="3200" dirty="0">
              <a:effectLst/>
            </a:endParaRPr>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رغم </a:t>
            </a:r>
            <a:r>
              <a:rPr lang="ar-EG" sz="2400" b="1" dirty="0">
                <a:solidFill>
                  <a:srgbClr val="002060"/>
                </a:solidFill>
                <a:latin typeface="Simplified Arabic" panose="02020603050405020304" pitchFamily="18" charset="-78"/>
                <a:cs typeface="Simplified Arabic" panose="02020603050405020304" pitchFamily="18" charset="-78"/>
              </a:rPr>
              <a:t>أن بعض المدرسين يؤمنون بوجود صراع سوسيو-معرفي فإن بعضهم لا يمر ببعض المراحل بسهولة؛ فالجميل هو أن نحاول تجاوز بعض الصراعات بهدوء و بدون انفعال، بدون غالب و لا مغلوب</a:t>
            </a:r>
          </a:p>
        </p:txBody>
      </p:sp>
      <p:sp>
        <p:nvSpPr>
          <p:cNvPr id="6" name="Flowchart: Alternate Process 5"/>
          <p:cNvSpPr/>
          <p:nvPr/>
        </p:nvSpPr>
        <p:spPr>
          <a:xfrm>
            <a:off x="179512" y="3789040"/>
            <a:ext cx="8694712" cy="180020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لكن </a:t>
            </a:r>
            <a:r>
              <a:rPr lang="ar-EG" sz="2300" b="1" dirty="0">
                <a:solidFill>
                  <a:srgbClr val="002060"/>
                </a:solidFill>
                <a:latin typeface="Simplified Arabic" panose="02020603050405020304" pitchFamily="18" charset="-78"/>
                <a:cs typeface="Simplified Arabic" panose="02020603050405020304" pitchFamily="18" charset="-78"/>
              </a:rPr>
              <a:t>في بعض الحالات، نلتجئ إلى أساليب التواصل لإخفاء و كتمان هذه الصراعات </a:t>
            </a:r>
            <a:r>
              <a:rPr lang="ar-EG" sz="2300" b="1" dirty="0" smtClean="0">
                <a:solidFill>
                  <a:srgbClr val="002060"/>
                </a:solidFill>
                <a:latin typeface="Simplified Arabic" panose="02020603050405020304" pitchFamily="18" charset="-78"/>
                <a:cs typeface="Simplified Arabic" panose="02020603050405020304" pitchFamily="18" charset="-78"/>
              </a:rPr>
              <a:t/>
            </a:r>
            <a:br>
              <a:rPr lang="ar-EG" sz="2300" b="1" dirty="0" smtClean="0">
                <a:solidFill>
                  <a:srgbClr val="002060"/>
                </a:solidFill>
                <a:latin typeface="Simplified Arabic" panose="02020603050405020304" pitchFamily="18" charset="-78"/>
                <a:cs typeface="Simplified Arabic" panose="02020603050405020304" pitchFamily="18" charset="-78"/>
              </a:rPr>
            </a:br>
            <a:r>
              <a:rPr lang="ar-EG" sz="2300" b="1" dirty="0" smtClean="0">
                <a:solidFill>
                  <a:srgbClr val="002060"/>
                </a:solidFill>
                <a:latin typeface="Simplified Arabic" panose="02020603050405020304" pitchFamily="18" charset="-78"/>
                <a:cs typeface="Simplified Arabic" panose="02020603050405020304" pitchFamily="18" charset="-78"/>
              </a:rPr>
              <a:t>و </a:t>
            </a:r>
            <a:r>
              <a:rPr lang="ar-EG" sz="2300" b="1" dirty="0">
                <a:solidFill>
                  <a:srgbClr val="002060"/>
                </a:solidFill>
                <a:latin typeface="Simplified Arabic" panose="02020603050405020304" pitchFamily="18" charset="-78"/>
                <a:cs typeface="Simplified Arabic" panose="02020603050405020304" pitchFamily="18" charset="-78"/>
              </a:rPr>
              <a:t>ليس لمحاربتها: " ألم تخجل؟ "، " لا يجب عليك أن تنتقد أصدقاءك "؛ " لا نقول مثل هذه الأشياء داخل القسم "... ما على المدرس إذن إلا البحث عن أساليب مناسبة لمحاربة بعض الظواهر السلبية لكن ليس بطريقة سلبية</a:t>
            </a:r>
          </a:p>
        </p:txBody>
      </p:sp>
    </p:spTree>
    <p:extLst>
      <p:ext uri="{BB962C8B-B14F-4D97-AF65-F5344CB8AC3E}">
        <p14:creationId xmlns:p14="http://schemas.microsoft.com/office/powerpoint/2010/main" val="7854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السلطة التربوية</a:t>
            </a:r>
            <a:endParaRPr lang="en-US" sz="3200" dirty="0">
              <a:effectLst/>
            </a:endParaRPr>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في </a:t>
            </a:r>
            <a:r>
              <a:rPr lang="ar-EG" sz="2400" b="1" dirty="0">
                <a:solidFill>
                  <a:srgbClr val="002060"/>
                </a:solidFill>
                <a:latin typeface="Simplified Arabic" panose="02020603050405020304" pitchFamily="18" charset="-78"/>
                <a:cs typeface="Simplified Arabic" panose="02020603050405020304" pitchFamily="18" charset="-78"/>
              </a:rPr>
              <a:t>حياة الإنسان، تعتبر المحادثة و النقاش شيئا ضروريا؛ داخل الدرس سيصبح هذا النقاش ضوضاء و فوضى إذا لم يخضع لمراقبة المدرس. فهو المسؤول عن كل شيء</a:t>
            </a:r>
          </a:p>
        </p:txBody>
      </p:sp>
      <p:sp>
        <p:nvSpPr>
          <p:cNvPr id="6" name="Flowchart: Alternate Process 5"/>
          <p:cNvSpPr/>
          <p:nvPr/>
        </p:nvSpPr>
        <p:spPr>
          <a:xfrm>
            <a:off x="179512" y="3789040"/>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a:solidFill>
                  <a:srgbClr val="002060"/>
                </a:solidFill>
                <a:latin typeface="Simplified Arabic" panose="02020603050405020304" pitchFamily="18" charset="-78"/>
                <a:cs typeface="Simplified Arabic" panose="02020603050405020304" pitchFamily="18" charset="-78"/>
              </a:rPr>
              <a:t>إذن هو الذي يحدد قواعد اللعب. دور التلميذ في هذه الحالة ينحصر في اللعب داخل هذا الزخم من القواعد التي يفرضها المدرس</a:t>
            </a:r>
          </a:p>
        </p:txBody>
      </p:sp>
      <p:sp>
        <p:nvSpPr>
          <p:cNvPr id="7" name="Flowchart: Alternate Process 6"/>
          <p:cNvSpPr/>
          <p:nvPr/>
        </p:nvSpPr>
        <p:spPr>
          <a:xfrm>
            <a:off x="179512" y="5157192"/>
            <a:ext cx="8694712" cy="108012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أمام هذه الوضعية نستنتج أن العلاقات التواصلية داخل الفصل الدراسي غير متكافئة، لكن رغم ذلك فهي تعبر عن وجود سلطة مشروعة وبدونها لن يتحقق الهدف</a:t>
            </a:r>
          </a:p>
        </p:txBody>
      </p:sp>
    </p:spTree>
    <p:extLst>
      <p:ext uri="{BB962C8B-B14F-4D97-AF65-F5344CB8AC3E}">
        <p14:creationId xmlns:p14="http://schemas.microsoft.com/office/powerpoint/2010/main" val="232224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الثرثرة</a:t>
            </a:r>
            <a:endParaRPr lang="en-US" sz="3200" dirty="0">
              <a:effectLst/>
            </a:endParaRPr>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يكون </a:t>
            </a:r>
            <a:r>
              <a:rPr lang="ar-EG" sz="2400" b="1" dirty="0">
                <a:solidFill>
                  <a:srgbClr val="002060"/>
                </a:solidFill>
                <a:latin typeface="Simplified Arabic" panose="02020603050405020304" pitchFamily="18" charset="-78"/>
                <a:cs typeface="Simplified Arabic" panose="02020603050405020304" pitchFamily="18" charset="-78"/>
              </a:rPr>
              <a:t>التواصل جيدا و مفيدا عندما يكون منظما من طرف المدرس حول موضوع محدد حيث يحدد بدقة الموضوع الذي يجب أن يدور حوله النقاش و كل كلام خارج عن هذا الإطار يعتبر ضجيجا و فوضى بل و عائق أمام النقاش المسؤول و الوظيفي</a:t>
            </a:r>
          </a:p>
        </p:txBody>
      </p:sp>
      <p:sp>
        <p:nvSpPr>
          <p:cNvPr id="6" name="Flowchart: Alternate Process 5"/>
          <p:cNvSpPr/>
          <p:nvPr/>
        </p:nvSpPr>
        <p:spPr>
          <a:xfrm>
            <a:off x="179512" y="3789040"/>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هذا </a:t>
            </a:r>
            <a:r>
              <a:rPr lang="ar-EG" sz="2300" b="1" dirty="0">
                <a:solidFill>
                  <a:srgbClr val="002060"/>
                </a:solidFill>
                <a:latin typeface="Simplified Arabic" panose="02020603050405020304" pitchFamily="18" charset="-78"/>
                <a:cs typeface="Simplified Arabic" panose="02020603050405020304" pitchFamily="18" charset="-78"/>
              </a:rPr>
              <a:t>دوره، لكن إذا أفرط في لعب هذا الدور فإنه سيحرم تلاميذه من هامش من الحرية كالضحك و الانفعال و التعبير البريء عن الأحاسيس، بعبارة أخرى سيحرمهم من الأوكسجين</a:t>
            </a:r>
          </a:p>
        </p:txBody>
      </p:sp>
      <p:sp>
        <p:nvSpPr>
          <p:cNvPr id="7" name="Flowchart: Alternate Process 6"/>
          <p:cNvSpPr/>
          <p:nvPr/>
        </p:nvSpPr>
        <p:spPr>
          <a:xfrm>
            <a:off x="179512" y="5157192"/>
            <a:ext cx="8694712" cy="108012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إنه </a:t>
            </a:r>
            <a:r>
              <a:rPr lang="ar-EG" sz="2400" b="1" dirty="0">
                <a:solidFill>
                  <a:srgbClr val="002060"/>
                </a:solidFill>
                <a:latin typeface="Simplified Arabic" panose="02020603050405020304" pitchFamily="18" charset="-78"/>
                <a:cs typeface="Simplified Arabic" panose="02020603050405020304" pitchFamily="18" charset="-78"/>
              </a:rPr>
              <a:t>لمن الضروري أن يتمتع التلاميذ بهامش من الوقت للتحدث فيما بينهم عن أحاسيسهم </a:t>
            </a:r>
            <a:r>
              <a:rPr lang="ar-EG" sz="2400" b="1" dirty="0" smtClean="0">
                <a:solidFill>
                  <a:srgbClr val="002060"/>
                </a:solidFill>
                <a:latin typeface="Simplified Arabic" panose="02020603050405020304" pitchFamily="18" charset="-78"/>
                <a:cs typeface="Simplified Arabic" panose="02020603050405020304" pitchFamily="18" charset="-78"/>
              </a:rPr>
              <a:t>والترويح </a:t>
            </a:r>
            <a:r>
              <a:rPr lang="ar-EG" sz="2400" b="1" dirty="0">
                <a:solidFill>
                  <a:srgbClr val="002060"/>
                </a:solidFill>
                <a:latin typeface="Simplified Arabic" panose="02020603050405020304" pitchFamily="18" charset="-78"/>
                <a:cs typeface="Simplified Arabic" panose="02020603050405020304" pitchFamily="18" charset="-78"/>
              </a:rPr>
              <a:t>عن النفس</a:t>
            </a:r>
          </a:p>
        </p:txBody>
      </p:sp>
    </p:spTree>
    <p:extLst>
      <p:ext uri="{BB962C8B-B14F-4D97-AF65-F5344CB8AC3E}">
        <p14:creationId xmlns:p14="http://schemas.microsoft.com/office/powerpoint/2010/main" val="61396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الخطأ، الدقة والموضوعية</a:t>
            </a:r>
            <a:endParaRPr lang="en-US" sz="3200" dirty="0">
              <a:effectLst/>
            </a:endParaRPr>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في </a:t>
            </a:r>
            <a:r>
              <a:rPr lang="ar-EG" sz="2400" b="1" dirty="0">
                <a:solidFill>
                  <a:srgbClr val="002060"/>
                </a:solidFill>
                <a:latin typeface="Simplified Arabic" panose="02020603050405020304" pitchFamily="18" charset="-78"/>
                <a:cs typeface="Simplified Arabic" panose="02020603050405020304" pitchFamily="18" charset="-78"/>
              </a:rPr>
              <a:t>المؤسسة التعليمية بصفة عامة، نلقن للتلاميذ المعارف والمهارات المفروض أنها مشروعة ومفيدة وذات أساس علمي، دور المدرس إذن هو منع تسرب الخطأ ومحاربة التمثلات الخاطئة و تعويضها بالحقيقة العلمية أو الملائمة مع التعاليم الدينية</a:t>
            </a:r>
          </a:p>
        </p:txBody>
      </p:sp>
      <p:sp>
        <p:nvSpPr>
          <p:cNvPr id="6" name="Flowchart: Alternate Process 5"/>
          <p:cNvSpPr/>
          <p:nvPr/>
        </p:nvSpPr>
        <p:spPr>
          <a:xfrm>
            <a:off x="179512" y="3789040"/>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أمام </a:t>
            </a:r>
            <a:r>
              <a:rPr lang="ar-EG" sz="2300" b="1" dirty="0">
                <a:solidFill>
                  <a:srgbClr val="002060"/>
                </a:solidFill>
                <a:latin typeface="Simplified Arabic" panose="02020603050405020304" pitchFamily="18" charset="-78"/>
                <a:cs typeface="Simplified Arabic" panose="02020603050405020304" pitchFamily="18" charset="-78"/>
              </a:rPr>
              <a:t>هذه الظواهر يبقى المدرس حائرا وما عليه إلا قمع التلاميذ في بعض الأحيان لفرض المعرفة المؤسساتية</a:t>
            </a:r>
          </a:p>
        </p:txBody>
      </p:sp>
      <p:sp>
        <p:nvSpPr>
          <p:cNvPr id="7" name="Flowchart: Alternate Process 6"/>
          <p:cNvSpPr/>
          <p:nvPr/>
        </p:nvSpPr>
        <p:spPr>
          <a:xfrm>
            <a:off x="179512" y="5157192"/>
            <a:ext cx="8694712" cy="108012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لكن </a:t>
            </a:r>
            <a:r>
              <a:rPr lang="ar-EG" sz="2400" b="1" dirty="0">
                <a:solidFill>
                  <a:srgbClr val="002060"/>
                </a:solidFill>
                <a:latin typeface="Simplified Arabic" panose="02020603050405020304" pitchFamily="18" charset="-78"/>
                <a:cs typeface="Simplified Arabic" panose="02020603050405020304" pitchFamily="18" charset="-78"/>
              </a:rPr>
              <a:t>لو افترضنا أن المدرس فتح المجال لمعتقدات التلاميذ وتمثلاتهم فإنه سيكون أمام عالم من الذاتية و النسبية والتي تعطي مشروعية مقنعة في بعض الأحيان لبعض الظواهر الخطيرة كالعولمة مثلا التي ليست في الحقيقة إلا "الأمركة</a:t>
            </a:r>
            <a:r>
              <a:rPr lang="ar-EG" sz="2400" b="1" dirty="0" smtClean="0">
                <a:solidFill>
                  <a:srgbClr val="002060"/>
                </a:solidFill>
                <a:latin typeface="Simplified Arabic" panose="02020603050405020304" pitchFamily="18" charset="-78"/>
                <a:cs typeface="Simplified Arabic" panose="02020603050405020304" pitchFamily="18" charset="-78"/>
              </a:rPr>
              <a:t>"</a:t>
            </a:r>
            <a:endParaRPr lang="ar-EG" sz="2400" b="1"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63689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فعالية الزمن الديداكتيكي</a:t>
            </a:r>
            <a:endParaRPr lang="en-US" sz="3200" dirty="0">
              <a:effectLst/>
            </a:endParaRPr>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عندما </a:t>
            </a:r>
            <a:r>
              <a:rPr lang="ar-EG" sz="2300" b="1" dirty="0">
                <a:solidFill>
                  <a:srgbClr val="002060"/>
                </a:solidFill>
                <a:latin typeface="Simplified Arabic" panose="02020603050405020304" pitchFamily="18" charset="-78"/>
                <a:cs typeface="Simplified Arabic" panose="02020603050405020304" pitchFamily="18" charset="-78"/>
              </a:rPr>
              <a:t>كنا صغارا كنا دائما نسمع أن الوقت كالسيف إن لم تقطعه قطعك، هذه الحكمة رغم بساطتها فهي ذات أهمية قصوى حين نتكلم عن الزمن الدراسي أو الزمن الديداكتيكي</a:t>
            </a:r>
          </a:p>
        </p:txBody>
      </p:sp>
      <p:sp>
        <p:nvSpPr>
          <p:cNvPr id="6" name="Flowchart: Alternate Process 5"/>
          <p:cNvSpPr/>
          <p:nvPr/>
        </p:nvSpPr>
        <p:spPr>
          <a:xfrm>
            <a:off x="179512" y="3789040"/>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a:solidFill>
                  <a:srgbClr val="002060"/>
                </a:solidFill>
                <a:latin typeface="Simplified Arabic" panose="02020603050405020304" pitchFamily="18" charset="-78"/>
                <a:cs typeface="Simplified Arabic" panose="02020603050405020304" pitchFamily="18" charset="-78"/>
              </a:rPr>
              <a:t>فالمدرس ينظم وقته دائما ليصل إلى هدفه قبل أن يدق جرس الخروج وهذا أمر ليس بسهل خاصة مع الأطفال</a:t>
            </a:r>
          </a:p>
        </p:txBody>
      </p:sp>
      <p:sp>
        <p:nvSpPr>
          <p:cNvPr id="7" name="Flowchart: Alternate Process 6"/>
          <p:cNvSpPr/>
          <p:nvPr/>
        </p:nvSpPr>
        <p:spPr>
          <a:xfrm>
            <a:off x="179512" y="5157192"/>
            <a:ext cx="8694712" cy="108012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لكنه يكفيه أن يتجاهل كل التدخلات التي لا تصب في هدفه أو من شأنها أن تبعده عن الدرس و تشجيع تلك التي تساعده على صياغة الفكرة الرئيسية لدرسه</a:t>
            </a:r>
          </a:p>
        </p:txBody>
      </p:sp>
    </p:spTree>
    <p:extLst>
      <p:ext uri="{BB962C8B-B14F-4D97-AF65-F5344CB8AC3E}">
        <p14:creationId xmlns:p14="http://schemas.microsoft.com/office/powerpoint/2010/main" val="556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对角圆角矩形 5"/>
          <p:cNvSpPr>
            <a:spLocks/>
          </p:cNvSpPr>
          <p:nvPr/>
        </p:nvSpPr>
        <p:spPr bwMode="auto">
          <a:xfrm rot="21346829">
            <a:off x="1160461" y="1622203"/>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algn="l" rtl="0" fontAlgn="base">
              <a:spcBef>
                <a:spcPct val="0"/>
              </a:spcBef>
              <a:spcAft>
                <a:spcPct val="0"/>
              </a:spcAft>
            </a:pPr>
            <a:endParaRPr lang="ar-EG">
              <a:solidFill>
                <a:srgbClr val="000000"/>
              </a:solidFill>
              <a:latin typeface="Arial" panose="020B0604020202020204" pitchFamily="34" charset="0"/>
              <a:ea typeface="SimSun" panose="02010600030101010101" pitchFamily="2" charset="-122"/>
            </a:endParaRPr>
          </a:p>
        </p:txBody>
      </p:sp>
      <p:pic>
        <p:nvPicPr>
          <p:cNvPr id="6" name="Picture 3" descr="C:\TDDOWNLOAD\penc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30117"/>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2"/>
          <p:cNvSpPr txBox="1">
            <a:spLocks/>
          </p:cNvSpPr>
          <p:nvPr/>
        </p:nvSpPr>
        <p:spPr bwMode="auto">
          <a:xfrm rot="21361315">
            <a:off x="1376362" y="1904778"/>
            <a:ext cx="6454775"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en-US" b="1" dirty="0" smtClean="0">
              <a:solidFill>
                <a:schemeClr val="bg1"/>
              </a:solidFill>
            </a:endParaRPr>
          </a:p>
          <a:p>
            <a:pPr marL="0" indent="0" algn="ctr" eaLnBrk="1" hangingPunct="1"/>
            <a:endParaRPr lang="ar-EG" sz="1200" b="1" dirty="0" smtClean="0">
              <a:solidFill>
                <a:schemeClr val="bg1"/>
              </a:solidFill>
            </a:endParaRPr>
          </a:p>
          <a:p>
            <a:pPr marL="0" indent="0" algn="ctr" eaLnBrk="1" hangingPunct="1"/>
            <a:endParaRPr lang="ar-EG" sz="1200" b="1" dirty="0">
              <a:solidFill>
                <a:schemeClr val="bg1"/>
              </a:solidFill>
            </a:endParaRPr>
          </a:p>
          <a:p>
            <a:pPr marL="0" indent="0" algn="ctr" eaLnBrk="1" hangingPunct="1"/>
            <a:endParaRPr lang="ar-EG" sz="1200" b="1" dirty="0" smtClean="0">
              <a:solidFill>
                <a:schemeClr val="bg1"/>
              </a:solidFill>
            </a:endParaRPr>
          </a:p>
          <a:p>
            <a:pPr marL="0" indent="0" algn="ctr" eaLnBrk="1" hangingPunct="1"/>
            <a:endParaRPr lang="en-US" sz="400" b="1" dirty="0" smtClean="0">
              <a:solidFill>
                <a:schemeClr val="bg1"/>
              </a:solidFill>
            </a:endParaRPr>
          </a:p>
          <a:p>
            <a:pPr marL="0" indent="0" algn="ctr" rtl="1" eaLnBrk="1" hangingPunct="1">
              <a:buNone/>
            </a:pPr>
            <a:r>
              <a:rPr lang="ar-EG" altLang="zh-CN" sz="4400" b="1" dirty="0">
                <a:solidFill>
                  <a:schemeClr val="bg1"/>
                </a:solidFill>
              </a:rPr>
              <a:t>أساليب خاطئة فى تربية الابناء</a:t>
            </a:r>
          </a:p>
        </p:txBody>
      </p:sp>
    </p:spTree>
    <p:extLst>
      <p:ext uri="{BB962C8B-B14F-4D97-AF65-F5344CB8AC3E}">
        <p14:creationId xmlns:p14="http://schemas.microsoft.com/office/powerpoint/2010/main" val="127222244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2802" y="260648"/>
            <a:ext cx="6733574"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rtl="1"/>
            <a:r>
              <a:rPr lang="ar-EG" sz="3200" b="1" dirty="0">
                <a:solidFill>
                  <a:srgbClr val="002060"/>
                </a:solidFill>
              </a:rPr>
              <a:t>أساليب خاطئة فى تربية الابناء</a:t>
            </a:r>
          </a:p>
        </p:txBody>
      </p:sp>
      <p:sp>
        <p:nvSpPr>
          <p:cNvPr id="3" name="Folded Corner 2"/>
          <p:cNvSpPr/>
          <p:nvPr/>
        </p:nvSpPr>
        <p:spPr>
          <a:xfrm>
            <a:off x="3563888" y="1021087"/>
            <a:ext cx="5184576" cy="4640161"/>
          </a:xfrm>
          <a:prstGeom prst="foldedCorner">
            <a:avLst/>
          </a:prstGeom>
        </p:spPr>
        <p:style>
          <a:lnRef idx="1">
            <a:schemeClr val="accent5"/>
          </a:lnRef>
          <a:fillRef idx="2">
            <a:schemeClr val="accent5"/>
          </a:fillRef>
          <a:effectRef idx="1">
            <a:schemeClr val="accent5"/>
          </a:effectRef>
          <a:fontRef idx="minor">
            <a:schemeClr val="dk1"/>
          </a:fontRef>
        </p:style>
        <p:txBody>
          <a:bodyPr rtlCol="1" anchor="ctr"/>
          <a:lstStyle/>
          <a:p>
            <a:pPr algn="justLow" rtl="1"/>
            <a:r>
              <a:rPr lang="ar-EG" sz="2700" b="1" dirty="0">
                <a:solidFill>
                  <a:srgbClr val="002060"/>
                </a:solidFill>
              </a:rPr>
              <a:t> تتكون الأساليب غير السوية والخاطئة في تربية الطفل، إما لجهل المربين في تلك الطرق أو لاتباع أسلوب الآباء والأمهات والجدات ، أو لحرمان المربين انفسهم من اتجاه معين فالأب عندما يَنحرم من الحنان في صغره تراه يغدق على طفله بهذه العاطفة أو العكس، بعض الآباء يريد ان يطبق نفس الأسلوب المتبع في تربية والده له على ابنه وكذلك الحال بالنسبة للأم .</a:t>
            </a:r>
          </a:p>
        </p:txBody>
      </p:sp>
      <p:sp>
        <p:nvSpPr>
          <p:cNvPr id="11" name="Rounded Rectangle 10"/>
          <p:cNvSpPr/>
          <p:nvPr/>
        </p:nvSpPr>
        <p:spPr>
          <a:xfrm>
            <a:off x="323528" y="5836912"/>
            <a:ext cx="8424936" cy="904456"/>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EG" sz="2800" b="1" dirty="0">
                <a:latin typeface="Simplified Arabic" panose="02020603050405020304" pitchFamily="18" charset="-78"/>
                <a:cs typeface="Simplified Arabic" panose="02020603050405020304" pitchFamily="18" charset="-78"/>
              </a:rPr>
              <a:t>الاتجاهات الغير سوية والخاطئة التي ينتهجها الوالدين او أحدهما في تربية الطفل والتي تترك بآثارها سلباً على شخصية الأبناء </a:t>
            </a:r>
          </a:p>
        </p:txBody>
      </p:sp>
    </p:spTree>
    <p:extLst>
      <p:ext uri="{BB962C8B-B14F-4D97-AF65-F5344CB8AC3E}">
        <p14:creationId xmlns:p14="http://schemas.microsoft.com/office/powerpoint/2010/main" val="303211489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التسلط أو السيطرة</a:t>
            </a:r>
            <a:endParaRPr lang="en-US" sz="3200" dirty="0">
              <a:effectLst/>
            </a:endParaRPr>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1124744"/>
            <a:ext cx="8694712" cy="1296144"/>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300" b="1" dirty="0">
                <a:solidFill>
                  <a:srgbClr val="002060"/>
                </a:solidFill>
                <a:latin typeface="Simplified Arabic" panose="02020603050405020304" pitchFamily="18" charset="-78"/>
                <a:cs typeface="Simplified Arabic" panose="02020603050405020304" pitchFamily="18" charset="-78"/>
              </a:rPr>
              <a:t>ويعني تحكم المربين في نشاط الطفل والوقوف أمام رغباته التلقائية ومنعه من القيام بسلوك معين لتحقيق رغباته التي يريدها حتى ولو كانت مشروعة، او إلزام الطفل بالقيام بمهام وواجبات تفوق قدراته وإمكانياته</a:t>
            </a:r>
          </a:p>
        </p:txBody>
      </p:sp>
      <p:sp>
        <p:nvSpPr>
          <p:cNvPr id="6" name="Flowchart: Alternate Process 5"/>
          <p:cNvSpPr/>
          <p:nvPr/>
        </p:nvSpPr>
        <p:spPr>
          <a:xfrm>
            <a:off x="179512" y="3501008"/>
            <a:ext cx="8694712" cy="648072"/>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ينشأ </a:t>
            </a:r>
            <a:r>
              <a:rPr lang="ar-EG" sz="2300" b="1" dirty="0">
                <a:solidFill>
                  <a:srgbClr val="002060"/>
                </a:solidFill>
                <a:latin typeface="Simplified Arabic" panose="02020603050405020304" pitchFamily="18" charset="-78"/>
                <a:cs typeface="Simplified Arabic" panose="02020603050405020304" pitchFamily="18" charset="-78"/>
              </a:rPr>
              <a:t>الطفل ولديه ميل شديد للخضوع واتباع الآخرين </a:t>
            </a:r>
          </a:p>
        </p:txBody>
      </p:sp>
      <p:sp>
        <p:nvSpPr>
          <p:cNvPr id="7" name="Flowchart: Alternate Process 6"/>
          <p:cNvSpPr/>
          <p:nvPr/>
        </p:nvSpPr>
        <p:spPr>
          <a:xfrm>
            <a:off x="179512" y="4293096"/>
            <a:ext cx="8694712" cy="72008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لا </a:t>
            </a:r>
            <a:r>
              <a:rPr lang="ar-EG" sz="2400" b="1" dirty="0">
                <a:solidFill>
                  <a:srgbClr val="002060"/>
                </a:solidFill>
                <a:latin typeface="Simplified Arabic" panose="02020603050405020304" pitchFamily="18" charset="-78"/>
                <a:cs typeface="Simplified Arabic" panose="02020603050405020304" pitchFamily="18" charset="-78"/>
              </a:rPr>
              <a:t>يستطيع ان يُبدع او ان يفكر </a:t>
            </a:r>
          </a:p>
        </p:txBody>
      </p:sp>
      <p:sp>
        <p:nvSpPr>
          <p:cNvPr id="8" name="Flowchart: Alternate Process 7"/>
          <p:cNvSpPr/>
          <p:nvPr/>
        </p:nvSpPr>
        <p:spPr>
          <a:xfrm>
            <a:off x="4788024" y="2636912"/>
            <a:ext cx="4086200" cy="648072"/>
          </a:xfrm>
          <a:prstGeom prst="flowChartAlternateProcess">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EG" sz="2300" b="1" dirty="0">
                <a:solidFill>
                  <a:schemeClr val="bg1"/>
                </a:solidFill>
                <a:latin typeface="Simplified Arabic" panose="02020603050405020304" pitchFamily="18" charset="-78"/>
                <a:cs typeface="Simplified Arabic" panose="02020603050405020304" pitchFamily="18" charset="-78"/>
              </a:rPr>
              <a:t>ونتيجة لذلك الأسلوب المتبع في التربية</a:t>
            </a:r>
          </a:p>
        </p:txBody>
      </p:sp>
      <p:sp>
        <p:nvSpPr>
          <p:cNvPr id="9" name="Flowchart: Alternate Process 8"/>
          <p:cNvSpPr/>
          <p:nvPr/>
        </p:nvSpPr>
        <p:spPr>
          <a:xfrm>
            <a:off x="179512" y="5157192"/>
            <a:ext cx="8694712" cy="720080"/>
          </a:xfrm>
          <a:prstGeom prst="flowChartAlternateProcess">
            <a:avLst/>
          </a:prstGeom>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عدم </a:t>
            </a:r>
            <a:r>
              <a:rPr lang="ar-EG" sz="2400" b="1" dirty="0">
                <a:solidFill>
                  <a:srgbClr val="002060"/>
                </a:solidFill>
                <a:latin typeface="Simplified Arabic" panose="02020603050405020304" pitchFamily="18" charset="-78"/>
                <a:cs typeface="Simplified Arabic" panose="02020603050405020304" pitchFamily="18" charset="-78"/>
              </a:rPr>
              <a:t>قدرته على إبداء الرأي والمناقشة </a:t>
            </a:r>
          </a:p>
        </p:txBody>
      </p:sp>
      <p:sp>
        <p:nvSpPr>
          <p:cNvPr id="10" name="Flowchart: Alternate Process 9"/>
          <p:cNvSpPr/>
          <p:nvPr/>
        </p:nvSpPr>
        <p:spPr>
          <a:xfrm>
            <a:off x="179512" y="6021288"/>
            <a:ext cx="8694712" cy="720080"/>
          </a:xfrm>
          <a:prstGeom prst="flowChartAlternateProcess">
            <a:avLst/>
          </a:prstGeom>
          <a:solidFill>
            <a:srgbClr val="00B0F0"/>
          </a:solidFill>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تكوين </a:t>
            </a:r>
            <a:r>
              <a:rPr lang="ar-EG" sz="2400" b="1" dirty="0">
                <a:solidFill>
                  <a:srgbClr val="002060"/>
                </a:solidFill>
                <a:latin typeface="Simplified Arabic" panose="02020603050405020304" pitchFamily="18" charset="-78"/>
                <a:cs typeface="Simplified Arabic" panose="02020603050405020304" pitchFamily="18" charset="-78"/>
              </a:rPr>
              <a:t>شخصية قلقة خائفة دائما من السلطة تتسم بالخجل والحساسية الزائدة </a:t>
            </a:r>
          </a:p>
        </p:txBody>
      </p:sp>
    </p:spTree>
    <p:extLst>
      <p:ext uri="{BB962C8B-B14F-4D97-AF65-F5344CB8AC3E}">
        <p14:creationId xmlns:p14="http://schemas.microsoft.com/office/powerpoint/2010/main" val="343926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الحماية الزائدة </a:t>
            </a:r>
            <a:endParaRPr lang="en-US" sz="3200" dirty="0">
              <a:effectLst/>
            </a:endParaRPr>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1124744"/>
            <a:ext cx="8694712" cy="1296144"/>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300" b="1" dirty="0">
                <a:solidFill>
                  <a:srgbClr val="002060"/>
                </a:solidFill>
                <a:latin typeface="Simplified Arabic" panose="02020603050405020304" pitchFamily="18" charset="-78"/>
                <a:cs typeface="Simplified Arabic" panose="02020603050405020304" pitchFamily="18" charset="-78"/>
              </a:rPr>
              <a:t>يعني قيام احد الوالدين او كلاهما نيابة عن الطفل بالمسؤوليات التي يفترض ان يقوم بها الطفل وحده، حيث يحرص الوالدان او احدهما على حماية الطفل والتدخل في شؤونه فلا يتاح للطفل فرصة اتخاذ قراره بنفسه وعدم إعطاءه حرية التصرف في كثير من أموره </a:t>
            </a:r>
          </a:p>
        </p:txBody>
      </p:sp>
      <p:sp>
        <p:nvSpPr>
          <p:cNvPr id="6" name="Flowchart: Alternate Process 5"/>
          <p:cNvSpPr/>
          <p:nvPr/>
        </p:nvSpPr>
        <p:spPr>
          <a:xfrm>
            <a:off x="179512" y="3501008"/>
            <a:ext cx="8694712" cy="648072"/>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فينمو </a:t>
            </a:r>
            <a:r>
              <a:rPr lang="ar-EG" sz="2300" b="1" dirty="0">
                <a:solidFill>
                  <a:srgbClr val="002060"/>
                </a:solidFill>
                <a:latin typeface="Simplified Arabic" panose="02020603050405020304" pitchFamily="18" charset="-78"/>
                <a:cs typeface="Simplified Arabic" panose="02020603050405020304" pitchFamily="18" charset="-78"/>
              </a:rPr>
              <a:t>الطفل بشخصية ضعيفة غير مستقلة </a:t>
            </a:r>
          </a:p>
        </p:txBody>
      </p:sp>
      <p:sp>
        <p:nvSpPr>
          <p:cNvPr id="7" name="Flowchart: Alternate Process 6"/>
          <p:cNvSpPr/>
          <p:nvPr/>
        </p:nvSpPr>
        <p:spPr>
          <a:xfrm>
            <a:off x="179512" y="4293096"/>
            <a:ext cx="8694712" cy="72008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يعتمد </a:t>
            </a:r>
            <a:r>
              <a:rPr lang="ar-EG" sz="2400" b="1" dirty="0">
                <a:solidFill>
                  <a:srgbClr val="002060"/>
                </a:solidFill>
                <a:latin typeface="Simplified Arabic" panose="02020603050405020304" pitchFamily="18" charset="-78"/>
                <a:cs typeface="Simplified Arabic" panose="02020603050405020304" pitchFamily="18" charset="-78"/>
              </a:rPr>
              <a:t>على الغير في أداء واجباته الشخصية وعدم القدرة على تحمل المسؤولية ورفضها</a:t>
            </a:r>
          </a:p>
        </p:txBody>
      </p:sp>
      <p:sp>
        <p:nvSpPr>
          <p:cNvPr id="8" name="Flowchart: Alternate Process 7"/>
          <p:cNvSpPr/>
          <p:nvPr/>
        </p:nvSpPr>
        <p:spPr>
          <a:xfrm>
            <a:off x="2555776" y="2636912"/>
            <a:ext cx="6318448" cy="648072"/>
          </a:xfrm>
          <a:prstGeom prst="flowChartAlternateProcess">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EG" sz="2300" b="1" dirty="0">
                <a:solidFill>
                  <a:schemeClr val="bg1"/>
                </a:solidFill>
                <a:latin typeface="Simplified Arabic" panose="02020603050405020304" pitchFamily="18" charset="-78"/>
                <a:cs typeface="Simplified Arabic" panose="02020603050405020304" pitchFamily="18" charset="-78"/>
              </a:rPr>
              <a:t>وهذا الأسلوب بلا شك يؤثر سلبا على نفسية الطفل وشخصيته</a:t>
            </a:r>
          </a:p>
        </p:txBody>
      </p:sp>
      <p:sp>
        <p:nvSpPr>
          <p:cNvPr id="9" name="Flowchart: Alternate Process 8"/>
          <p:cNvSpPr/>
          <p:nvPr/>
        </p:nvSpPr>
        <p:spPr>
          <a:xfrm>
            <a:off x="179512" y="5157192"/>
            <a:ext cx="8694712" cy="720080"/>
          </a:xfrm>
          <a:prstGeom prst="flowChartAlternateProcess">
            <a:avLst/>
          </a:prstGeom>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إضافة </a:t>
            </a:r>
            <a:r>
              <a:rPr lang="ar-EG" sz="2400" b="1" dirty="0">
                <a:solidFill>
                  <a:srgbClr val="002060"/>
                </a:solidFill>
                <a:latin typeface="Simplified Arabic" panose="02020603050405020304" pitchFamily="18" charset="-78"/>
                <a:cs typeface="Simplified Arabic" panose="02020603050405020304" pitchFamily="18" charset="-78"/>
              </a:rPr>
              <a:t>إلى انخفاض مستوى الثقة بالنفس وتقبل الإحباط </a:t>
            </a:r>
          </a:p>
        </p:txBody>
      </p:sp>
      <p:sp>
        <p:nvSpPr>
          <p:cNvPr id="10" name="Flowchart: Alternate Process 9"/>
          <p:cNvSpPr/>
          <p:nvPr/>
        </p:nvSpPr>
        <p:spPr>
          <a:xfrm>
            <a:off x="179512" y="6021288"/>
            <a:ext cx="8694712" cy="720080"/>
          </a:xfrm>
          <a:prstGeom prst="flowChartAlternateProcess">
            <a:avLst/>
          </a:prstGeom>
          <a:solidFill>
            <a:srgbClr val="00B0F0"/>
          </a:solidFill>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لايثق في قراراته التي يصدرها ويثق في قرارات الآخرين ويعتمد عليهم في كل شيء </a:t>
            </a:r>
          </a:p>
        </p:txBody>
      </p:sp>
    </p:spTree>
    <p:extLst>
      <p:ext uri="{BB962C8B-B14F-4D97-AF65-F5344CB8AC3E}">
        <p14:creationId xmlns:p14="http://schemas.microsoft.com/office/powerpoint/2010/main" val="233401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7824" y="260648"/>
            <a:ext cx="3203530"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rtl="1"/>
            <a:r>
              <a:rPr lang="ar-EG" sz="3200" b="1" dirty="0">
                <a:solidFill>
                  <a:srgbClr val="002060"/>
                </a:solidFill>
              </a:rPr>
              <a:t>تعريف التربية لغةً</a:t>
            </a:r>
          </a:p>
        </p:txBody>
      </p:sp>
      <p:sp>
        <p:nvSpPr>
          <p:cNvPr id="3" name="Folded Corner 2"/>
          <p:cNvSpPr/>
          <p:nvPr/>
        </p:nvSpPr>
        <p:spPr>
          <a:xfrm>
            <a:off x="4499992" y="1556792"/>
            <a:ext cx="4032448" cy="4536504"/>
          </a:xfrm>
          <a:prstGeom prst="foldedCorner">
            <a:avLst/>
          </a:prstGeom>
        </p:spPr>
        <p:style>
          <a:lnRef idx="1">
            <a:schemeClr val="accent5"/>
          </a:lnRef>
          <a:fillRef idx="2">
            <a:schemeClr val="accent5"/>
          </a:fillRef>
          <a:effectRef idx="1">
            <a:schemeClr val="accent5"/>
          </a:effectRef>
          <a:fontRef idx="minor">
            <a:schemeClr val="dk1"/>
          </a:fontRef>
        </p:style>
        <p:txBody>
          <a:bodyPr rtlCol="1" anchor="ctr"/>
          <a:lstStyle/>
          <a:p>
            <a:pPr algn="justLow" rtl="1"/>
            <a:r>
              <a:rPr lang="ar-EG" sz="2700" b="1" dirty="0">
                <a:solidFill>
                  <a:srgbClr val="002060"/>
                </a:solidFill>
              </a:rPr>
              <a:t>بالعودة الى المعاجم نجد أن كلمة تربية من الجذر ربا يربو تحمل المعاني التالية </a:t>
            </a:r>
            <a:r>
              <a:rPr lang="ar-EG" sz="2700" b="1" dirty="0" smtClean="0">
                <a:solidFill>
                  <a:srgbClr val="002060"/>
                </a:solidFill>
              </a:rPr>
              <a:t>:</a:t>
            </a:r>
          </a:p>
          <a:p>
            <a:pPr marL="457200" indent="-457200" algn="justLow" rtl="1">
              <a:buFont typeface="Wingdings" panose="05000000000000000000" pitchFamily="2" charset="2"/>
              <a:buChar char="ü"/>
            </a:pPr>
            <a:r>
              <a:rPr lang="ar-EG" sz="2700" b="1" dirty="0">
                <a:solidFill>
                  <a:srgbClr val="002060"/>
                </a:solidFill>
              </a:rPr>
              <a:t>الزيادة والنمو </a:t>
            </a:r>
          </a:p>
          <a:p>
            <a:pPr marL="457200" indent="-457200" algn="justLow" rtl="1">
              <a:buFont typeface="Wingdings" panose="05000000000000000000" pitchFamily="2" charset="2"/>
              <a:buChar char="ü"/>
            </a:pPr>
            <a:r>
              <a:rPr lang="ar-EG" sz="2700" b="1" dirty="0">
                <a:solidFill>
                  <a:srgbClr val="002060"/>
                </a:solidFill>
              </a:rPr>
              <a:t>النشأة </a:t>
            </a:r>
          </a:p>
          <a:p>
            <a:pPr marL="457200" indent="-457200" algn="justLow" rtl="1">
              <a:buFont typeface="Wingdings" panose="05000000000000000000" pitchFamily="2" charset="2"/>
              <a:buChar char="ü"/>
            </a:pPr>
            <a:r>
              <a:rPr lang="ar-EG" sz="2700" b="1" dirty="0">
                <a:solidFill>
                  <a:srgbClr val="002060"/>
                </a:solidFill>
              </a:rPr>
              <a:t>التعليم </a:t>
            </a:r>
          </a:p>
          <a:p>
            <a:pPr marL="457200" indent="-457200" algn="justLow" rtl="1">
              <a:buFont typeface="Wingdings" panose="05000000000000000000" pitchFamily="2" charset="2"/>
              <a:buChar char="ü"/>
            </a:pPr>
            <a:r>
              <a:rPr lang="ar-EG" sz="2700" b="1" dirty="0">
                <a:solidFill>
                  <a:srgbClr val="002060"/>
                </a:solidFill>
              </a:rPr>
              <a:t>التأديب </a:t>
            </a:r>
          </a:p>
          <a:p>
            <a:pPr marL="457200" indent="-457200" algn="justLow" rtl="1">
              <a:buFont typeface="Wingdings" panose="05000000000000000000" pitchFamily="2" charset="2"/>
              <a:buChar char="ü"/>
            </a:pPr>
            <a:r>
              <a:rPr lang="ar-EG" sz="2700" b="1" dirty="0">
                <a:solidFill>
                  <a:srgbClr val="002060"/>
                </a:solidFill>
              </a:rPr>
              <a:t>التكفل بأمور الصغير </a:t>
            </a:r>
          </a:p>
        </p:txBody>
      </p:sp>
    </p:spTree>
    <p:extLst>
      <p:ext uri="{BB962C8B-B14F-4D97-AF65-F5344CB8AC3E}">
        <p14:creationId xmlns:p14="http://schemas.microsoft.com/office/powerpoint/2010/main" val="137736649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الإهمـال</a:t>
            </a:r>
            <a:endParaRPr lang="en-US" sz="3200" dirty="0">
              <a:effectLst/>
            </a:endParaRPr>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 	يعني ان يترك الوالدين الطفل دون تشجيع على سلوك مرغوب فيه او الاستجابة له وتركه دون محاسبته على قيامه بسلوك غير مرغوب</a:t>
            </a:r>
          </a:p>
        </p:txBody>
      </p:sp>
      <p:sp>
        <p:nvSpPr>
          <p:cNvPr id="6" name="Flowchart: Alternate Process 5"/>
          <p:cNvSpPr/>
          <p:nvPr/>
        </p:nvSpPr>
        <p:spPr>
          <a:xfrm>
            <a:off x="179512" y="3789040"/>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a:solidFill>
                  <a:srgbClr val="002060"/>
                </a:solidFill>
                <a:latin typeface="Simplified Arabic" panose="02020603050405020304" pitchFamily="18" charset="-78"/>
                <a:cs typeface="Simplified Arabic" panose="02020603050405020304" pitchFamily="18" charset="-78"/>
              </a:rPr>
              <a:t> 	فالأب يكون معظم وقته في العمل ويعود لينام ثم يخرج ولا يأتي الا بعد ان ينام الأولاد والأم تنشغل بكثرة الزيارات والحفلات او في الهاتف او على الانترنت او التلفزيون وتهمل أبناءها</a:t>
            </a:r>
          </a:p>
        </p:txBody>
      </p:sp>
      <p:sp>
        <p:nvSpPr>
          <p:cNvPr id="7" name="Flowchart: Alternate Process 6"/>
          <p:cNvSpPr/>
          <p:nvPr/>
        </p:nvSpPr>
        <p:spPr>
          <a:xfrm>
            <a:off x="179512" y="5157192"/>
            <a:ext cx="8694712" cy="108012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عندما تهمل الأم تلبية حاجات الطفل من طعام وشراب وملبس وغيرها من الصور والأبناء يفسرون ذلك على انه نوع من النبذ والكراهية والإهمال فتنعكس بآثارها سلبا على نموهم النفسي</a:t>
            </a:r>
          </a:p>
        </p:txBody>
      </p:sp>
    </p:spTree>
    <p:extLst>
      <p:ext uri="{BB962C8B-B14F-4D97-AF65-F5344CB8AC3E}">
        <p14:creationId xmlns:p14="http://schemas.microsoft.com/office/powerpoint/2010/main" val="261217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التدليل</a:t>
            </a:r>
            <a:endParaRPr lang="en-US" sz="3200" dirty="0">
              <a:effectLst/>
            </a:endParaRPr>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 	ويعني ان نشجع الطفل على تحقيق معظم رغباته كما يريد هو، وعدم توجيهه وعدم كفه عن ممارسة بعض السلوكيات الغير مقبولة </a:t>
            </a:r>
          </a:p>
        </p:txBody>
      </p:sp>
      <p:sp>
        <p:nvSpPr>
          <p:cNvPr id="6" name="Flowchart: Alternate Process 5"/>
          <p:cNvSpPr/>
          <p:nvPr/>
        </p:nvSpPr>
        <p:spPr>
          <a:xfrm>
            <a:off x="179512" y="3789040"/>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a:solidFill>
                  <a:srgbClr val="002060"/>
                </a:solidFill>
                <a:latin typeface="Simplified Arabic" panose="02020603050405020304" pitchFamily="18" charset="-78"/>
                <a:cs typeface="Simplified Arabic" panose="02020603050405020304" pitchFamily="18" charset="-78"/>
              </a:rPr>
              <a:t> 	عندما تصطحب الأم الطفل معها مثلا الى منزل الجيران او الأقارب ويخرب الطفل أشياء الآخرين ويكسرها لا توبخه او تزجره بل تضحك له وتحميه من ضرر الآخرين </a:t>
            </a:r>
          </a:p>
        </p:txBody>
      </p:sp>
      <p:sp>
        <p:nvSpPr>
          <p:cNvPr id="7" name="Flowchart: Alternate Process 6"/>
          <p:cNvSpPr/>
          <p:nvPr/>
        </p:nvSpPr>
        <p:spPr>
          <a:xfrm>
            <a:off x="179512" y="5157192"/>
            <a:ext cx="8694712" cy="1512168"/>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وقد </a:t>
            </a:r>
            <a:r>
              <a:rPr lang="ar-EG" sz="2400" b="1" dirty="0">
                <a:solidFill>
                  <a:srgbClr val="002060"/>
                </a:solidFill>
                <a:latin typeface="Simplified Arabic" panose="02020603050405020304" pitchFamily="18" charset="-78"/>
                <a:cs typeface="Simplified Arabic" panose="02020603050405020304" pitchFamily="18" charset="-78"/>
              </a:rPr>
              <a:t>يتجه الوالدين او احدهما إلى اتباع هذا الأسلوب مع الطفل إمّا لإنه طفلهما الوحيد او لأنه ولد بين اكثر من بنت او العكس، او لإن الأب قاسي فتشعر الأم تجاه الطفل بالعطف الزائد فتدلله وتحاول ان تعوضه عما فقده او لأن الأم او الأب تربيا بنفس الطريقة فيطبقان ذلك على ابنهما </a:t>
            </a:r>
          </a:p>
        </p:txBody>
      </p:sp>
    </p:spTree>
    <p:extLst>
      <p:ext uri="{BB962C8B-B14F-4D97-AF65-F5344CB8AC3E}">
        <p14:creationId xmlns:p14="http://schemas.microsoft.com/office/powerpoint/2010/main" val="383315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إثارة الألم النفسي</a:t>
            </a:r>
            <a:endParaRPr lang="en-US" sz="3200" dirty="0">
              <a:effectLst/>
            </a:endParaRPr>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ويكون </a:t>
            </a:r>
            <a:r>
              <a:rPr lang="ar-EG" sz="2400" b="1" dirty="0">
                <a:solidFill>
                  <a:srgbClr val="002060"/>
                </a:solidFill>
                <a:latin typeface="Simplified Arabic" panose="02020603050405020304" pitchFamily="18" charset="-78"/>
                <a:cs typeface="Simplified Arabic" panose="02020603050405020304" pitchFamily="18" charset="-78"/>
              </a:rPr>
              <a:t>ذلك بإشعار الطفل بالذنب كلما أتى سلوكا غير مرغوب فيه او كلما عبر عن رغبة سيئة، ايضا تحقير الطفل والتقليل من شأنه والبحث عن أخطاءه ونقد سلوكه </a:t>
            </a:r>
          </a:p>
        </p:txBody>
      </p:sp>
      <p:sp>
        <p:nvSpPr>
          <p:cNvPr id="6" name="Flowchart: Alternate Process 5"/>
          <p:cNvSpPr/>
          <p:nvPr/>
        </p:nvSpPr>
        <p:spPr>
          <a:xfrm>
            <a:off x="179512" y="3789040"/>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مما </a:t>
            </a:r>
            <a:r>
              <a:rPr lang="ar-EG" sz="2300" b="1" dirty="0">
                <a:solidFill>
                  <a:srgbClr val="002060"/>
                </a:solidFill>
                <a:latin typeface="Simplified Arabic" panose="02020603050405020304" pitchFamily="18" charset="-78"/>
                <a:cs typeface="Simplified Arabic" panose="02020603050405020304" pitchFamily="18" charset="-78"/>
              </a:rPr>
              <a:t>يفقد الطفل ثقته بنفسه فيكون مترددا عند القيام بأي عمل خوفا من حرمانه من رضا الكبار وحبهم</a:t>
            </a:r>
          </a:p>
        </p:txBody>
      </p:sp>
      <p:sp>
        <p:nvSpPr>
          <p:cNvPr id="7" name="Flowchart: Alternate Process 6"/>
          <p:cNvSpPr/>
          <p:nvPr/>
        </p:nvSpPr>
        <p:spPr>
          <a:xfrm>
            <a:off x="179512" y="5157192"/>
            <a:ext cx="8694712" cy="1584176"/>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وعندما </a:t>
            </a:r>
            <a:r>
              <a:rPr lang="ar-EG" sz="2400" b="1" dirty="0">
                <a:solidFill>
                  <a:srgbClr val="002060"/>
                </a:solidFill>
                <a:latin typeface="Simplified Arabic" panose="02020603050405020304" pitchFamily="18" charset="-78"/>
                <a:cs typeface="Simplified Arabic" panose="02020603050405020304" pitchFamily="18" charset="-78"/>
              </a:rPr>
              <a:t>يكبر هذا الطفل فيكون شخصية انسحابية منطوية غير واثق من نفسه يوجه عدوانه لذاته، وعدم الشعور بالأمان،  يتوقع الأنظار دائمة موجهة إليه فيخاف </a:t>
            </a:r>
            <a:r>
              <a:rPr lang="ar-EG" sz="2400" b="1" dirty="0" smtClean="0">
                <a:solidFill>
                  <a:srgbClr val="002060"/>
                </a:solidFill>
                <a:latin typeface="Simplified Arabic" panose="02020603050405020304" pitchFamily="18" charset="-78"/>
                <a:cs typeface="Simplified Arabic" panose="02020603050405020304" pitchFamily="18" charset="-78"/>
              </a:rPr>
              <a:t>كثيرا</a:t>
            </a:r>
            <a:br>
              <a:rPr lang="ar-EG" sz="2400" b="1" dirty="0" smtClean="0">
                <a:solidFill>
                  <a:srgbClr val="002060"/>
                </a:solidFill>
                <a:latin typeface="Simplified Arabic" panose="02020603050405020304" pitchFamily="18" charset="-78"/>
                <a:cs typeface="Simplified Arabic" panose="02020603050405020304" pitchFamily="18" charset="-78"/>
              </a:rPr>
            </a:br>
            <a:r>
              <a:rPr lang="ar-EG" sz="2400" b="1" dirty="0" smtClean="0">
                <a:solidFill>
                  <a:srgbClr val="002060"/>
                </a:solidFill>
                <a:latin typeface="Simplified Arabic" panose="02020603050405020304" pitchFamily="18" charset="-78"/>
                <a:cs typeface="Simplified Arabic" panose="02020603050405020304" pitchFamily="18" charset="-78"/>
              </a:rPr>
              <a:t>لا </a:t>
            </a:r>
            <a:r>
              <a:rPr lang="ar-EG" sz="2400" b="1" dirty="0">
                <a:solidFill>
                  <a:srgbClr val="002060"/>
                </a:solidFill>
                <a:latin typeface="Simplified Arabic" panose="02020603050405020304" pitchFamily="18" charset="-78"/>
                <a:cs typeface="Simplified Arabic" panose="02020603050405020304" pitchFamily="18" charset="-78"/>
              </a:rPr>
              <a:t>يحب ذاته ويمتدح الآخرين ويفتخر بهم وبإنجازاتهم وقدراتهم اما هو فيحطم نفسه ويزدريها</a:t>
            </a:r>
          </a:p>
        </p:txBody>
      </p:sp>
    </p:spTree>
    <p:extLst>
      <p:ext uri="{BB962C8B-B14F-4D97-AF65-F5344CB8AC3E}">
        <p14:creationId xmlns:p14="http://schemas.microsoft.com/office/powerpoint/2010/main" val="363464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التذبذب في المعاملة </a:t>
            </a:r>
            <a:endParaRPr lang="en-US" sz="3200" dirty="0">
              <a:effectLst/>
            </a:endParaRPr>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1628800"/>
            <a:ext cx="8694712" cy="1296144"/>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300" b="1" dirty="0">
                <a:solidFill>
                  <a:srgbClr val="002060"/>
                </a:solidFill>
                <a:latin typeface="Simplified Arabic" panose="02020603050405020304" pitchFamily="18" charset="-78"/>
                <a:cs typeface="Simplified Arabic" panose="02020603050405020304" pitchFamily="18" charset="-78"/>
              </a:rPr>
              <a:t>ويعني عدم استقرار الأب او الأم من حيث استخدام أساليب الثواب والعقاب فيعاقب الطفل على سلوك معين مره ويثاب على نفس السلوك مرة أخرى وذلك نلاحظه في حياتنا اليومية من تعامل بعض الآباء والأمهات مع أبناءهم مثلا </a:t>
            </a:r>
          </a:p>
        </p:txBody>
      </p:sp>
      <p:sp>
        <p:nvSpPr>
          <p:cNvPr id="6" name="Flowchart: Alternate Process 5"/>
          <p:cNvSpPr/>
          <p:nvPr/>
        </p:nvSpPr>
        <p:spPr>
          <a:xfrm>
            <a:off x="179512" y="3284984"/>
            <a:ext cx="8694712" cy="1224136"/>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عندما </a:t>
            </a:r>
            <a:r>
              <a:rPr lang="ar-EG" sz="2300" b="1" dirty="0">
                <a:solidFill>
                  <a:srgbClr val="002060"/>
                </a:solidFill>
                <a:latin typeface="Simplified Arabic" panose="02020603050405020304" pitchFamily="18" charset="-78"/>
                <a:cs typeface="Simplified Arabic" panose="02020603050405020304" pitchFamily="18" charset="-78"/>
              </a:rPr>
              <a:t>يسب الطفل أمه او أباه نجد الوالدين يضحكان له ويبديان سرورهما ، بينما لو كان الطفل يعمل ذلك العمل أمام الضيوف فيجد أنواع العقاب النفسي والبدني فيكون الطفل في حيرة من أمره لا يعرف هل هو على صح ام على خطأ </a:t>
            </a:r>
          </a:p>
        </p:txBody>
      </p:sp>
      <p:sp>
        <p:nvSpPr>
          <p:cNvPr id="7" name="Flowchart: Alternate Process 6"/>
          <p:cNvSpPr/>
          <p:nvPr/>
        </p:nvSpPr>
        <p:spPr>
          <a:xfrm>
            <a:off x="179512" y="4653136"/>
            <a:ext cx="8694712" cy="936104"/>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ويظهر </a:t>
            </a:r>
            <a:r>
              <a:rPr lang="ar-EG" sz="2400" b="1" dirty="0">
                <a:solidFill>
                  <a:srgbClr val="002060"/>
                </a:solidFill>
                <a:latin typeface="Simplified Arabic" panose="02020603050405020304" pitchFamily="18" charset="-78"/>
                <a:cs typeface="Simplified Arabic" panose="02020603050405020304" pitchFamily="18" charset="-78"/>
              </a:rPr>
              <a:t>أيضا اثر هذا التذبذب في سلوك ابناءه حيث يسمح لهم بأتيان سلوك معين في حين يعاقبهم مرة أخرى بما سمح لهم من تلك التصرفات والسلوكيات</a:t>
            </a:r>
          </a:p>
        </p:txBody>
      </p:sp>
      <p:sp>
        <p:nvSpPr>
          <p:cNvPr id="9" name="Flowchart: Alternate Process 8"/>
          <p:cNvSpPr/>
          <p:nvPr/>
        </p:nvSpPr>
        <p:spPr>
          <a:xfrm>
            <a:off x="179512" y="5733256"/>
            <a:ext cx="8694712" cy="864096"/>
          </a:xfrm>
          <a:prstGeom prst="flowChartAlternateProcess">
            <a:avLst/>
          </a:prstGeom>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أيضا </a:t>
            </a:r>
            <a:r>
              <a:rPr lang="ar-EG" sz="2400" b="1" dirty="0">
                <a:solidFill>
                  <a:srgbClr val="002060"/>
                </a:solidFill>
                <a:latin typeface="Simplified Arabic" panose="02020603050405020304" pitchFamily="18" charset="-78"/>
                <a:cs typeface="Simplified Arabic" panose="02020603050405020304" pitchFamily="18" charset="-78"/>
              </a:rPr>
              <a:t>يفضل احد أبناءه على الآخر فيميل مع جنس البنات او الأولاد وذلك حسب الجنس الذي أعطاه الحنان والحب في الطفولة </a:t>
            </a:r>
          </a:p>
        </p:txBody>
      </p:sp>
    </p:spTree>
    <p:extLst>
      <p:ext uri="{BB962C8B-B14F-4D97-AF65-F5344CB8AC3E}">
        <p14:creationId xmlns:p14="http://schemas.microsoft.com/office/powerpoint/2010/main" val="248618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9"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التفرقة</a:t>
            </a:r>
            <a:endParaRPr lang="en-US" sz="3200" dirty="0">
              <a:effectLst/>
            </a:endParaRPr>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ويعني عدم المساواة بين الأبناء جميعا والتفضيل بينهم بسبب الجنس او ترتيب المولود او السن او غيرها</a:t>
            </a:r>
          </a:p>
        </p:txBody>
      </p:sp>
      <p:sp>
        <p:nvSpPr>
          <p:cNvPr id="6" name="Flowchart: Alternate Process 5"/>
          <p:cNvSpPr/>
          <p:nvPr/>
        </p:nvSpPr>
        <p:spPr>
          <a:xfrm>
            <a:off x="179512" y="3789040"/>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a:solidFill>
                  <a:srgbClr val="002060"/>
                </a:solidFill>
                <a:latin typeface="Simplified Arabic" panose="02020603050405020304" pitchFamily="18" charset="-78"/>
                <a:cs typeface="Simplified Arabic" panose="02020603050405020304" pitchFamily="18" charset="-78"/>
              </a:rPr>
              <a:t>نجد بعض الأسر تفضل الأبناء الذكور على الإناث او تفضيل الأصغر على الأكبر او تفضيل ابن من الأبناء بسبب انه متفوق او جميل او ذكي وغيرها من أساليب خاطئة </a:t>
            </a:r>
          </a:p>
        </p:txBody>
      </p:sp>
      <p:sp>
        <p:nvSpPr>
          <p:cNvPr id="7" name="Flowchart: Alternate Process 6"/>
          <p:cNvSpPr/>
          <p:nvPr/>
        </p:nvSpPr>
        <p:spPr>
          <a:xfrm>
            <a:off x="179512" y="5157192"/>
            <a:ext cx="8694712" cy="1152128"/>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300" b="1" dirty="0">
                <a:solidFill>
                  <a:srgbClr val="002060"/>
                </a:solidFill>
                <a:latin typeface="Simplified Arabic" panose="02020603050405020304" pitchFamily="18" charset="-78"/>
                <a:cs typeface="Simplified Arabic" panose="02020603050405020304" pitchFamily="18" charset="-78"/>
              </a:rPr>
              <a:t>وهذا بلاشك يؤثر على نفسيات الأبناء الآخرين وعلى شخصياتهم فيشعرون بالحقد والحسد تجاه هذا المفضل وينتج عنه شخصية أنانية يتعود الطفل ان يأخذ دون ان يعطي </a:t>
            </a:r>
          </a:p>
        </p:txBody>
      </p:sp>
    </p:spTree>
    <p:extLst>
      <p:ext uri="{BB962C8B-B14F-4D97-AF65-F5344CB8AC3E}">
        <p14:creationId xmlns:p14="http://schemas.microsoft.com/office/powerpoint/2010/main" val="336722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الإسراف في القسوة</a:t>
            </a:r>
            <a:endParaRPr lang="en-US" sz="3200" dirty="0">
              <a:effectLst/>
            </a:endParaRPr>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1124744"/>
            <a:ext cx="8694712" cy="1296144"/>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300" b="1" dirty="0">
                <a:solidFill>
                  <a:srgbClr val="002060"/>
                </a:solidFill>
                <a:latin typeface="Simplified Arabic" panose="02020603050405020304" pitchFamily="18" charset="-78"/>
                <a:cs typeface="Simplified Arabic" panose="02020603050405020304" pitchFamily="18" charset="-78"/>
              </a:rPr>
              <a:t>للصرامة والشدة مع الطفل وإنزال العقاب فيه بصورة مستمرة وصده وزجره كلما أراد أن يعبر عن نفسه </a:t>
            </a:r>
          </a:p>
        </p:txBody>
      </p:sp>
      <p:sp>
        <p:nvSpPr>
          <p:cNvPr id="6" name="Flowchart: Alternate Process 5"/>
          <p:cNvSpPr/>
          <p:nvPr/>
        </p:nvSpPr>
        <p:spPr>
          <a:xfrm>
            <a:off x="179512" y="3501008"/>
            <a:ext cx="8694712" cy="648072"/>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قد </a:t>
            </a:r>
            <a:r>
              <a:rPr lang="ar-EG" sz="2300" b="1" dirty="0">
                <a:solidFill>
                  <a:srgbClr val="002060"/>
                </a:solidFill>
                <a:latin typeface="Simplified Arabic" panose="02020603050405020304" pitchFamily="18" charset="-78"/>
                <a:cs typeface="Simplified Arabic" panose="02020603050405020304" pitchFamily="18" charset="-78"/>
              </a:rPr>
              <a:t>يؤدى بالطفل إلى الانطواء أو الانزواء أو انسحاب فى معترك الحياة الاجتماعية </a:t>
            </a:r>
          </a:p>
        </p:txBody>
      </p:sp>
      <p:sp>
        <p:nvSpPr>
          <p:cNvPr id="7" name="Flowchart: Alternate Process 6"/>
          <p:cNvSpPr/>
          <p:nvPr/>
        </p:nvSpPr>
        <p:spPr>
          <a:xfrm>
            <a:off x="179512" y="4293096"/>
            <a:ext cx="8694712" cy="72008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يؤدى </a:t>
            </a:r>
            <a:r>
              <a:rPr lang="ar-EG" sz="2400" b="1" dirty="0">
                <a:solidFill>
                  <a:srgbClr val="002060"/>
                </a:solidFill>
                <a:latin typeface="Simplified Arabic" panose="02020603050405020304" pitchFamily="18" charset="-78"/>
                <a:cs typeface="Simplified Arabic" panose="02020603050405020304" pitchFamily="18" charset="-78"/>
              </a:rPr>
              <a:t>لشعور الطفل بالنقص وعدم الثقة في نفسه </a:t>
            </a:r>
          </a:p>
        </p:txBody>
      </p:sp>
      <p:sp>
        <p:nvSpPr>
          <p:cNvPr id="8" name="Flowchart: Alternate Process 7"/>
          <p:cNvSpPr/>
          <p:nvPr/>
        </p:nvSpPr>
        <p:spPr>
          <a:xfrm>
            <a:off x="6012160" y="2636912"/>
            <a:ext cx="2862064" cy="648072"/>
          </a:xfrm>
          <a:prstGeom prst="flowChartAlternateProcess">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EG" sz="2300" b="1" dirty="0" smtClean="0">
                <a:solidFill>
                  <a:schemeClr val="bg1"/>
                </a:solidFill>
                <a:latin typeface="Simplified Arabic" panose="02020603050405020304" pitchFamily="18" charset="-78"/>
                <a:cs typeface="Simplified Arabic" panose="02020603050405020304" pitchFamily="18" charset="-78"/>
              </a:rPr>
              <a:t>لها اضرار كثيرة منها</a:t>
            </a:r>
            <a:endParaRPr lang="ar-EG" sz="2300" b="1" dirty="0">
              <a:solidFill>
                <a:schemeClr val="bg1"/>
              </a:solidFill>
              <a:latin typeface="Simplified Arabic" panose="02020603050405020304" pitchFamily="18" charset="-78"/>
              <a:cs typeface="Simplified Arabic" panose="02020603050405020304" pitchFamily="18" charset="-78"/>
            </a:endParaRPr>
          </a:p>
        </p:txBody>
      </p:sp>
      <p:sp>
        <p:nvSpPr>
          <p:cNvPr id="9" name="Flowchart: Alternate Process 8"/>
          <p:cNvSpPr/>
          <p:nvPr/>
        </p:nvSpPr>
        <p:spPr>
          <a:xfrm>
            <a:off x="179512" y="5157192"/>
            <a:ext cx="8694712" cy="720080"/>
          </a:xfrm>
          <a:prstGeom prst="flowChartAlternateProcess">
            <a:avLst/>
          </a:prstGeom>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صعوبة </a:t>
            </a:r>
            <a:r>
              <a:rPr lang="ar-EG" sz="2400" b="1" dirty="0">
                <a:solidFill>
                  <a:srgbClr val="002060"/>
                </a:solidFill>
                <a:latin typeface="Simplified Arabic" panose="02020603050405020304" pitchFamily="18" charset="-78"/>
                <a:cs typeface="Simplified Arabic" panose="02020603050405020304" pitchFamily="18" charset="-78"/>
              </a:rPr>
              <a:t>تكوين شخصية مستقلة نتيجة منعه من التعبير عن نفسه </a:t>
            </a:r>
          </a:p>
        </p:txBody>
      </p:sp>
      <p:sp>
        <p:nvSpPr>
          <p:cNvPr id="10" name="Flowchart: Alternate Process 9"/>
          <p:cNvSpPr/>
          <p:nvPr/>
        </p:nvSpPr>
        <p:spPr>
          <a:xfrm>
            <a:off x="179512" y="6021288"/>
            <a:ext cx="8694712" cy="720080"/>
          </a:xfrm>
          <a:prstGeom prst="flowChartAlternateProcess">
            <a:avLst/>
          </a:prstGeom>
          <a:solidFill>
            <a:srgbClr val="00B0F0"/>
          </a:solidFill>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شعوره </a:t>
            </a:r>
            <a:r>
              <a:rPr lang="ar-EG" sz="2400" b="1" dirty="0">
                <a:solidFill>
                  <a:srgbClr val="002060"/>
                </a:solidFill>
                <a:latin typeface="Simplified Arabic" panose="02020603050405020304" pitchFamily="18" charset="-78"/>
                <a:cs typeface="Simplified Arabic" panose="02020603050405020304" pitchFamily="18" charset="-78"/>
              </a:rPr>
              <a:t>الحاد بالذنب </a:t>
            </a:r>
          </a:p>
        </p:txBody>
      </p:sp>
    </p:spTree>
    <p:extLst>
      <p:ext uri="{BB962C8B-B14F-4D97-AF65-F5344CB8AC3E}">
        <p14:creationId xmlns:p14="http://schemas.microsoft.com/office/powerpoint/2010/main" val="116398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الإعجاب الزائد بالطفل </a:t>
            </a:r>
            <a:endParaRPr lang="en-US" sz="3200" dirty="0">
              <a:effectLst/>
            </a:endParaRPr>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1124744"/>
            <a:ext cx="8694712" cy="936104"/>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300" b="1" dirty="0">
                <a:solidFill>
                  <a:srgbClr val="002060"/>
                </a:solidFill>
                <a:latin typeface="Simplified Arabic" panose="02020603050405020304" pitchFamily="18" charset="-78"/>
                <a:cs typeface="Simplified Arabic" panose="02020603050405020304" pitchFamily="18" charset="-78"/>
              </a:rPr>
              <a:t>حيث يعبر الآباء والأمهات بصورة مبالغ فيها عن إعجابهم بالطفل وحبة </a:t>
            </a:r>
            <a:r>
              <a:rPr lang="ar-EG" sz="2300" b="1" dirty="0" smtClean="0">
                <a:solidFill>
                  <a:srgbClr val="002060"/>
                </a:solidFill>
                <a:latin typeface="Simplified Arabic" panose="02020603050405020304" pitchFamily="18" charset="-78"/>
                <a:cs typeface="Simplified Arabic" panose="02020603050405020304" pitchFamily="18" charset="-78"/>
              </a:rPr>
              <a:t>ومدحه</a:t>
            </a:r>
            <a:br>
              <a:rPr lang="ar-EG" sz="2300" b="1" dirty="0" smtClean="0">
                <a:solidFill>
                  <a:srgbClr val="002060"/>
                </a:solidFill>
                <a:latin typeface="Simplified Arabic" panose="02020603050405020304" pitchFamily="18" charset="-78"/>
                <a:cs typeface="Simplified Arabic" panose="02020603050405020304" pitchFamily="18" charset="-78"/>
              </a:rPr>
            </a:br>
            <a:r>
              <a:rPr lang="ar-EG" sz="2300" b="1" dirty="0" smtClean="0">
                <a:solidFill>
                  <a:srgbClr val="002060"/>
                </a:solidFill>
                <a:latin typeface="Simplified Arabic" panose="02020603050405020304" pitchFamily="18" charset="-78"/>
                <a:cs typeface="Simplified Arabic" panose="02020603050405020304" pitchFamily="18" charset="-78"/>
              </a:rPr>
              <a:t> </a:t>
            </a:r>
            <a:r>
              <a:rPr lang="ar-EG" sz="2300" b="1" dirty="0">
                <a:solidFill>
                  <a:srgbClr val="002060"/>
                </a:solidFill>
                <a:latin typeface="Simplified Arabic" panose="02020603050405020304" pitchFamily="18" charset="-78"/>
                <a:cs typeface="Simplified Arabic" panose="02020603050405020304" pitchFamily="18" charset="-78"/>
              </a:rPr>
              <a:t>والمباهاه به</a:t>
            </a:r>
          </a:p>
        </p:txBody>
      </p:sp>
      <p:sp>
        <p:nvSpPr>
          <p:cNvPr id="6" name="Flowchart: Alternate Process 5"/>
          <p:cNvSpPr/>
          <p:nvPr/>
        </p:nvSpPr>
        <p:spPr>
          <a:xfrm>
            <a:off x="179512" y="3501008"/>
            <a:ext cx="8694712" cy="648072"/>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شعور </a:t>
            </a:r>
            <a:r>
              <a:rPr lang="ar-EG" sz="2300" b="1" dirty="0">
                <a:solidFill>
                  <a:srgbClr val="002060"/>
                </a:solidFill>
                <a:latin typeface="Simplified Arabic" panose="02020603050405020304" pitchFamily="18" charset="-78"/>
                <a:cs typeface="Simplified Arabic" panose="02020603050405020304" pitchFamily="18" charset="-78"/>
              </a:rPr>
              <a:t>الطفل بالغرور الزائد والثقة الزائدة بالنفس </a:t>
            </a:r>
          </a:p>
        </p:txBody>
      </p:sp>
      <p:sp>
        <p:nvSpPr>
          <p:cNvPr id="7" name="Flowchart: Alternate Process 6"/>
          <p:cNvSpPr/>
          <p:nvPr/>
        </p:nvSpPr>
        <p:spPr>
          <a:xfrm>
            <a:off x="179512" y="4293096"/>
            <a:ext cx="8694712" cy="72008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كثرة </a:t>
            </a:r>
            <a:r>
              <a:rPr lang="ar-EG" sz="2400" b="1" dirty="0">
                <a:solidFill>
                  <a:srgbClr val="002060"/>
                </a:solidFill>
                <a:latin typeface="Simplified Arabic" panose="02020603050405020304" pitchFamily="18" charset="-78"/>
                <a:cs typeface="Simplified Arabic" panose="02020603050405020304" pitchFamily="18" charset="-78"/>
              </a:rPr>
              <a:t>مطالب الطفل </a:t>
            </a:r>
          </a:p>
        </p:txBody>
      </p:sp>
      <p:sp>
        <p:nvSpPr>
          <p:cNvPr id="8" name="Flowchart: Alternate Process 7"/>
          <p:cNvSpPr/>
          <p:nvPr/>
        </p:nvSpPr>
        <p:spPr>
          <a:xfrm>
            <a:off x="6012160" y="2636912"/>
            <a:ext cx="2862064" cy="648072"/>
          </a:xfrm>
          <a:prstGeom prst="flowChartAlternateProcess">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EG" sz="2300" b="1" dirty="0">
                <a:solidFill>
                  <a:schemeClr val="bg1"/>
                </a:solidFill>
                <a:latin typeface="Simplified Arabic" panose="02020603050405020304" pitchFamily="18" charset="-78"/>
                <a:cs typeface="Simplified Arabic" panose="02020603050405020304" pitchFamily="18" charset="-78"/>
              </a:rPr>
              <a:t>أضرار هذا النمط </a:t>
            </a:r>
          </a:p>
        </p:txBody>
      </p:sp>
      <p:sp>
        <p:nvSpPr>
          <p:cNvPr id="9" name="Flowchart: Alternate Process 8"/>
          <p:cNvSpPr/>
          <p:nvPr/>
        </p:nvSpPr>
        <p:spPr>
          <a:xfrm>
            <a:off x="179512" y="5157192"/>
            <a:ext cx="8694712" cy="1008112"/>
          </a:xfrm>
          <a:prstGeom prst="flowChartAlternateProcess">
            <a:avLst/>
          </a:prstGeom>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تضخيم </a:t>
            </a:r>
            <a:r>
              <a:rPr lang="ar-EG" sz="2400" b="1" dirty="0">
                <a:solidFill>
                  <a:srgbClr val="002060"/>
                </a:solidFill>
                <a:latin typeface="Simplified Arabic" panose="02020603050405020304" pitchFamily="18" charset="-78"/>
                <a:cs typeface="Simplified Arabic" panose="02020603050405020304" pitchFamily="18" charset="-78"/>
              </a:rPr>
              <a:t>من صورة الفرد عن ذاته ويؤدى هذا إلى إصابته بعد ذلك بالإحباط والفشل عندما يصطدم مع غيرة من الناس الذين لا يمنحونه نفس القدر من الإعجاب "</a:t>
            </a:r>
          </a:p>
        </p:txBody>
      </p:sp>
    </p:spTree>
    <p:extLst>
      <p:ext uri="{BB962C8B-B14F-4D97-AF65-F5344CB8AC3E}">
        <p14:creationId xmlns:p14="http://schemas.microsoft.com/office/powerpoint/2010/main" val="242067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对角圆角矩形 5"/>
          <p:cNvSpPr>
            <a:spLocks/>
          </p:cNvSpPr>
          <p:nvPr/>
        </p:nvSpPr>
        <p:spPr bwMode="auto">
          <a:xfrm rot="21346829">
            <a:off x="1160461" y="1622203"/>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algn="l" rtl="0" fontAlgn="base">
              <a:spcBef>
                <a:spcPct val="0"/>
              </a:spcBef>
              <a:spcAft>
                <a:spcPct val="0"/>
              </a:spcAft>
            </a:pPr>
            <a:endParaRPr lang="ar-EG">
              <a:solidFill>
                <a:srgbClr val="000000"/>
              </a:solidFill>
              <a:latin typeface="Arial" panose="020B0604020202020204" pitchFamily="34" charset="0"/>
              <a:ea typeface="SimSun" panose="02010600030101010101" pitchFamily="2" charset="-122"/>
            </a:endParaRPr>
          </a:p>
        </p:txBody>
      </p:sp>
      <p:pic>
        <p:nvPicPr>
          <p:cNvPr id="6" name="Picture 3" descr="C:\TDDOWNLOAD\penc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30117"/>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2"/>
          <p:cNvSpPr txBox="1">
            <a:spLocks/>
          </p:cNvSpPr>
          <p:nvPr/>
        </p:nvSpPr>
        <p:spPr bwMode="auto">
          <a:xfrm rot="21361315">
            <a:off x="1376362" y="1904778"/>
            <a:ext cx="6454775"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en-US" b="1" dirty="0" smtClean="0">
              <a:solidFill>
                <a:schemeClr val="bg1"/>
              </a:solidFill>
            </a:endParaRPr>
          </a:p>
          <a:p>
            <a:pPr marL="0" indent="0" algn="ctr" eaLnBrk="1" hangingPunct="1"/>
            <a:endParaRPr lang="ar-EG" sz="1200" b="1" dirty="0" smtClean="0">
              <a:solidFill>
                <a:schemeClr val="bg1"/>
              </a:solidFill>
            </a:endParaRPr>
          </a:p>
          <a:p>
            <a:pPr marL="0" indent="0" algn="ctr" eaLnBrk="1" hangingPunct="1"/>
            <a:endParaRPr lang="en-US" sz="400" b="1" dirty="0" smtClean="0">
              <a:solidFill>
                <a:schemeClr val="bg1"/>
              </a:solidFill>
            </a:endParaRPr>
          </a:p>
          <a:p>
            <a:pPr marL="0" indent="0" algn="ctr" rtl="1" eaLnBrk="1" hangingPunct="1">
              <a:buNone/>
            </a:pPr>
            <a:r>
              <a:rPr lang="ar-EG" altLang="zh-CN" sz="4400" b="1" dirty="0">
                <a:solidFill>
                  <a:schemeClr val="bg1"/>
                </a:solidFill>
              </a:rPr>
              <a:t>بعض المشاكل السلوكية للطفل</a:t>
            </a:r>
          </a:p>
          <a:p>
            <a:pPr marL="0" indent="0" algn="ctr" rtl="1" eaLnBrk="1" hangingPunct="1">
              <a:buNone/>
            </a:pPr>
            <a:r>
              <a:rPr lang="ar-EG" altLang="zh-CN" sz="4400" b="1" dirty="0">
                <a:solidFill>
                  <a:schemeClr val="bg1"/>
                </a:solidFill>
              </a:rPr>
              <a:t>(أسبابها - طرق علاجها)</a:t>
            </a:r>
          </a:p>
        </p:txBody>
      </p:sp>
    </p:spTree>
    <p:extLst>
      <p:ext uri="{BB962C8B-B14F-4D97-AF65-F5344CB8AC3E}">
        <p14:creationId xmlns:p14="http://schemas.microsoft.com/office/powerpoint/2010/main" val="227105468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441178" y="231304"/>
            <a:ext cx="6371182" cy="5334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ar-EG" altLang="zh-CN" sz="3600" b="1" dirty="0" smtClean="0">
                <a:solidFill>
                  <a:srgbClr val="002060"/>
                </a:solidFill>
                <a:ea typeface="SimSun" pitchFamily="2" charset="-122"/>
              </a:rPr>
              <a:t>مشكلة </a:t>
            </a:r>
            <a:r>
              <a:rPr lang="ar-EG" altLang="zh-CN" sz="3600" b="1" dirty="0">
                <a:solidFill>
                  <a:srgbClr val="002060"/>
                </a:solidFill>
                <a:ea typeface="SimSun" pitchFamily="2" charset="-122"/>
              </a:rPr>
              <a:t>العناد والتمرد على الاوامر وعدم الطاعة </a:t>
            </a:r>
            <a:endParaRPr lang="ar-EG" altLang="en-US" sz="3600" b="1" dirty="0">
              <a:solidFill>
                <a:srgbClr val="002060"/>
              </a:solidFill>
              <a:ea typeface="SimSun" pitchFamily="2" charset="-122"/>
            </a:endParaRPr>
          </a:p>
        </p:txBody>
      </p:sp>
      <p:sp>
        <p:nvSpPr>
          <p:cNvPr id="5" name="Rectangle 4"/>
          <p:cNvSpPr/>
          <p:nvPr/>
        </p:nvSpPr>
        <p:spPr bwMode="auto">
          <a:xfrm>
            <a:off x="4355975" y="2807208"/>
            <a:ext cx="360041" cy="3718136"/>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13" name="Rectangle 12"/>
          <p:cNvSpPr/>
          <p:nvPr/>
        </p:nvSpPr>
        <p:spPr>
          <a:xfrm>
            <a:off x="4824536" y="3369912"/>
            <a:ext cx="3995936" cy="3139321"/>
          </a:xfrm>
          <a:prstGeom prst="rect">
            <a:avLst/>
          </a:prstGeom>
        </p:spPr>
        <p:txBody>
          <a:bodyPr wrap="square">
            <a:spAutoFit/>
          </a:bodyPr>
          <a:lstStyle/>
          <a:p>
            <a:pPr marL="342900" indent="-342900" algn="justLow" rtl="1">
              <a:buFont typeface="Wingdings" panose="05000000000000000000" pitchFamily="2" charset="2"/>
              <a:buChar char="ü"/>
            </a:pPr>
            <a:r>
              <a:rPr lang="ar-EG" sz="2200" b="1" dirty="0" smtClean="0">
                <a:solidFill>
                  <a:srgbClr val="002060"/>
                </a:solidFill>
              </a:rPr>
              <a:t>الاصرار </a:t>
            </a:r>
            <a:r>
              <a:rPr lang="ar-EG" sz="2200" b="1" dirty="0">
                <a:solidFill>
                  <a:srgbClr val="002060"/>
                </a:solidFill>
              </a:rPr>
              <a:t>على تنفيذ الاوامر الغير متناسبة مع الواقع.</a:t>
            </a:r>
          </a:p>
          <a:p>
            <a:pPr marL="342900" indent="-342900" algn="justLow" rtl="1">
              <a:buFont typeface="Wingdings" panose="05000000000000000000" pitchFamily="2" charset="2"/>
              <a:buChar char="ü"/>
            </a:pPr>
            <a:r>
              <a:rPr lang="ar-EG" sz="2200" b="1" dirty="0" smtClean="0">
                <a:solidFill>
                  <a:srgbClr val="002060"/>
                </a:solidFill>
              </a:rPr>
              <a:t>رغبة </a:t>
            </a:r>
            <a:r>
              <a:rPr lang="ar-EG" sz="2200" b="1" dirty="0">
                <a:solidFill>
                  <a:srgbClr val="002060"/>
                </a:solidFill>
              </a:rPr>
              <a:t>الطفل في تأكيد ذاته واستقلاليته عن الاسرة.</a:t>
            </a:r>
          </a:p>
          <a:p>
            <a:pPr marL="342900" indent="-342900" algn="justLow" rtl="1">
              <a:buFont typeface="Wingdings" panose="05000000000000000000" pitchFamily="2" charset="2"/>
              <a:buChar char="ü"/>
            </a:pPr>
            <a:r>
              <a:rPr lang="ar-EG" sz="2200" b="1" dirty="0" smtClean="0">
                <a:solidFill>
                  <a:srgbClr val="002060"/>
                </a:solidFill>
              </a:rPr>
              <a:t>القسوة </a:t>
            </a:r>
            <a:r>
              <a:rPr lang="ar-EG" sz="2200" b="1" dirty="0">
                <a:solidFill>
                  <a:srgbClr val="002060"/>
                </a:solidFill>
              </a:rPr>
              <a:t>فالطفل يرفض اللهجة القاسية ويتقبل الرجاء ويلجأ للعناد</a:t>
            </a:r>
            <a:r>
              <a:rPr lang="ar-EG" sz="2200" b="1" dirty="0" smtClean="0">
                <a:solidFill>
                  <a:srgbClr val="002060"/>
                </a:solidFill>
              </a:rPr>
              <a:t>.</a:t>
            </a:r>
          </a:p>
          <a:p>
            <a:pPr marL="342900" lvl="0" indent="-342900" algn="justLow" rtl="1">
              <a:buFont typeface="Wingdings" panose="05000000000000000000" pitchFamily="2" charset="2"/>
              <a:buChar char="ü"/>
            </a:pPr>
            <a:r>
              <a:rPr lang="ar-SA" sz="2200" b="1" dirty="0">
                <a:solidFill>
                  <a:srgbClr val="002060"/>
                </a:solidFill>
              </a:rPr>
              <a:t>تلبية رغبات الطفل ومطالبه نتيجة العناد تدعم هذا السلوك لديه فيتخذ هذا السلوك لتحقيق </a:t>
            </a:r>
            <a:r>
              <a:rPr lang="ar-SA" sz="2200" b="1" dirty="0" smtClean="0">
                <a:solidFill>
                  <a:srgbClr val="002060"/>
                </a:solidFill>
              </a:rPr>
              <a:t>اغراضه</a:t>
            </a:r>
            <a:r>
              <a:rPr lang="ar-EG" sz="2200" b="1" dirty="0" smtClean="0">
                <a:solidFill>
                  <a:srgbClr val="002060"/>
                </a:solidFill>
              </a:rPr>
              <a:t> </a:t>
            </a:r>
            <a:r>
              <a:rPr lang="ar-SA" sz="2200" b="1" dirty="0" smtClean="0">
                <a:solidFill>
                  <a:srgbClr val="002060"/>
                </a:solidFill>
              </a:rPr>
              <a:t>ورغباته</a:t>
            </a:r>
            <a:r>
              <a:rPr lang="en-US" sz="2200" b="1" dirty="0" smtClean="0">
                <a:solidFill>
                  <a:srgbClr val="002060"/>
                </a:solidFill>
              </a:rPr>
              <a:t>.</a:t>
            </a:r>
            <a:endParaRPr lang="en-US" sz="2200" b="1" dirty="0">
              <a:solidFill>
                <a:srgbClr val="002060"/>
              </a:solidFill>
            </a:endParaRPr>
          </a:p>
        </p:txBody>
      </p:sp>
      <p:sp>
        <p:nvSpPr>
          <p:cNvPr id="16" name="Rectangle 15"/>
          <p:cNvSpPr/>
          <p:nvPr/>
        </p:nvSpPr>
        <p:spPr>
          <a:xfrm>
            <a:off x="251520" y="3348432"/>
            <a:ext cx="3995936" cy="3139321"/>
          </a:xfrm>
          <a:prstGeom prst="rect">
            <a:avLst/>
          </a:prstGeom>
        </p:spPr>
        <p:txBody>
          <a:bodyPr wrap="square">
            <a:spAutoFit/>
          </a:bodyPr>
          <a:lstStyle/>
          <a:p>
            <a:pPr marL="342900" indent="-342900" algn="justLow" rtl="1">
              <a:buFont typeface="Wingdings" panose="05000000000000000000" pitchFamily="2" charset="2"/>
              <a:buChar char="ü"/>
            </a:pPr>
            <a:r>
              <a:rPr lang="ar-EG" sz="2200" b="1" dirty="0" smtClean="0">
                <a:solidFill>
                  <a:srgbClr val="002060"/>
                </a:solidFill>
              </a:rPr>
              <a:t>الحرص </a:t>
            </a:r>
            <a:r>
              <a:rPr lang="ar-EG" sz="2200" b="1" dirty="0">
                <a:solidFill>
                  <a:srgbClr val="002060"/>
                </a:solidFill>
              </a:rPr>
              <a:t>على جذب انتباهه قبل اعطاءه الاوامر.</a:t>
            </a:r>
          </a:p>
          <a:p>
            <a:pPr marL="342900" indent="-342900" algn="justLow" rtl="1">
              <a:buFont typeface="Wingdings" panose="05000000000000000000" pitchFamily="2" charset="2"/>
              <a:buChar char="ü"/>
            </a:pPr>
            <a:r>
              <a:rPr lang="ar-EG" sz="2200" b="1" dirty="0" smtClean="0">
                <a:solidFill>
                  <a:srgbClr val="002060"/>
                </a:solidFill>
              </a:rPr>
              <a:t>تجنب </a:t>
            </a:r>
            <a:r>
              <a:rPr lang="ar-EG" sz="2200" b="1" dirty="0">
                <a:solidFill>
                  <a:srgbClr val="002060"/>
                </a:solidFill>
              </a:rPr>
              <a:t>ضربه لأن ذلك سيزيد من عناده وعليك بالصبر فالتعامل مع الطفل العنادي ليس بالامر السهل اذ يتطلب استخدام الحكمة في التعامل معه.</a:t>
            </a:r>
          </a:p>
          <a:p>
            <a:pPr marL="342900" indent="-342900" algn="justLow" rtl="1">
              <a:buFont typeface="Wingdings" panose="05000000000000000000" pitchFamily="2" charset="2"/>
              <a:buChar char="ü"/>
            </a:pPr>
            <a:r>
              <a:rPr lang="ar-EG" sz="2200" b="1" dirty="0" smtClean="0">
                <a:solidFill>
                  <a:srgbClr val="002060"/>
                </a:solidFill>
              </a:rPr>
              <a:t>مناقشته </a:t>
            </a:r>
            <a:r>
              <a:rPr lang="ar-EG" sz="2200" b="1" dirty="0">
                <a:solidFill>
                  <a:srgbClr val="002060"/>
                </a:solidFill>
              </a:rPr>
              <a:t>ومخاطبتهة كانسان كبير وتوضيح النتائج السلبية التي نتجت من افعاله تلك</a:t>
            </a:r>
            <a:r>
              <a:rPr lang="ar-EG" sz="2200" b="1" dirty="0" smtClean="0">
                <a:solidFill>
                  <a:srgbClr val="002060"/>
                </a:solidFill>
              </a:rPr>
              <a:t>.</a:t>
            </a:r>
            <a:endParaRPr lang="ar-EG" sz="2200" b="1" dirty="0">
              <a:solidFill>
                <a:srgbClr val="002060"/>
              </a:solidFill>
            </a:endParaRPr>
          </a:p>
        </p:txBody>
      </p:sp>
      <p:sp>
        <p:nvSpPr>
          <p:cNvPr id="2" name="Rectangle 1"/>
          <p:cNvSpPr/>
          <p:nvPr/>
        </p:nvSpPr>
        <p:spPr>
          <a:xfrm>
            <a:off x="5364088" y="2775265"/>
            <a:ext cx="2752677"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الأسباب المحتملة للمشكلة</a:t>
            </a:r>
          </a:p>
        </p:txBody>
      </p:sp>
      <p:sp>
        <p:nvSpPr>
          <p:cNvPr id="9" name="Rectangle 8"/>
          <p:cNvSpPr/>
          <p:nvPr/>
        </p:nvSpPr>
        <p:spPr>
          <a:xfrm>
            <a:off x="827584" y="2772368"/>
            <a:ext cx="2762295"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الحلول الإجرائية المقترحة </a:t>
            </a:r>
          </a:p>
        </p:txBody>
      </p:sp>
      <p:sp>
        <p:nvSpPr>
          <p:cNvPr id="8" name="Flowchart: Alternate Process 7"/>
          <p:cNvSpPr/>
          <p:nvPr/>
        </p:nvSpPr>
        <p:spPr>
          <a:xfrm>
            <a:off x="251520" y="1268760"/>
            <a:ext cx="8694712" cy="1128322"/>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a:solidFill>
                  <a:srgbClr val="002060"/>
                </a:solidFill>
                <a:latin typeface="Simplified Arabic" panose="02020603050405020304" pitchFamily="18" charset="-78"/>
                <a:cs typeface="Simplified Arabic" panose="02020603050405020304" pitchFamily="18" charset="-78"/>
              </a:rPr>
              <a:t>العناد هو عصيان الطفل للأوامر وعدم استجابته لمطالب الكبار في الوقت الذي ينبغي ان يعمل فيه، والعناد من اضطرابات السلوك الشائعة، وقد يحدث لفترة وجيزة او مرحلة عابرة او يكون نمطا متواصلا او صفة ثابته في سلوك وشخصية الطفل</a:t>
            </a:r>
          </a:p>
        </p:txBody>
      </p:sp>
    </p:spTree>
    <p:extLst>
      <p:ext uri="{BB962C8B-B14F-4D97-AF65-F5344CB8AC3E}">
        <p14:creationId xmlns:p14="http://schemas.microsoft.com/office/powerpoint/2010/main" val="103918356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arn(inVertic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barn(inVertical)">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barn(inVertical)">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barn(inVertical)">
                                      <p:cBhvr>
                                        <p:cTn id="27" dur="500"/>
                                        <p:tgtEl>
                                          <p:spTgt spid="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barn(inVertical)">
                                      <p:cBhvr>
                                        <p:cTn id="32" dur="5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xEl>
                                              <p:pRg st="1" end="1"/>
                                            </p:txEl>
                                          </p:spTgt>
                                        </p:tgtEl>
                                        <p:attrNameLst>
                                          <p:attrName>style.visibility</p:attrName>
                                        </p:attrNameLst>
                                      </p:cBhvr>
                                      <p:to>
                                        <p:strVal val="visible"/>
                                      </p:to>
                                    </p:set>
                                    <p:animEffect transition="in" filter="barn(inVertical)">
                                      <p:cBhvr>
                                        <p:cTn id="37" dur="500"/>
                                        <p:tgtEl>
                                          <p:spTgt spid="1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6">
                                            <p:txEl>
                                              <p:pRg st="2" end="2"/>
                                            </p:txEl>
                                          </p:spTgt>
                                        </p:tgtEl>
                                        <p:attrNameLst>
                                          <p:attrName>style.visibility</p:attrName>
                                        </p:attrNameLst>
                                      </p:cBhvr>
                                      <p:to>
                                        <p:strVal val="visible"/>
                                      </p:to>
                                    </p:set>
                                    <p:animEffect transition="in" filter="barn(inVertical)">
                                      <p:cBhvr>
                                        <p:cTn id="4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305274" y="231304"/>
            <a:ext cx="4642990" cy="5334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ar-EG" altLang="zh-CN" sz="3600" b="1" dirty="0" smtClean="0">
                <a:solidFill>
                  <a:srgbClr val="002060"/>
                </a:solidFill>
                <a:ea typeface="SimSun" pitchFamily="2" charset="-122"/>
              </a:rPr>
              <a:t>مشكلة </a:t>
            </a:r>
            <a:r>
              <a:rPr lang="ar-EG" altLang="zh-CN" sz="3600" b="1" dirty="0">
                <a:solidFill>
                  <a:srgbClr val="002060"/>
                </a:solidFill>
                <a:ea typeface="SimSun" pitchFamily="2" charset="-122"/>
              </a:rPr>
              <a:t>السرقة </a:t>
            </a:r>
            <a:endParaRPr lang="ar-EG" altLang="en-US" sz="3600" b="1" dirty="0">
              <a:solidFill>
                <a:srgbClr val="002060"/>
              </a:solidFill>
              <a:ea typeface="SimSun" pitchFamily="2" charset="-122"/>
            </a:endParaRPr>
          </a:p>
        </p:txBody>
      </p:sp>
      <p:sp>
        <p:nvSpPr>
          <p:cNvPr id="5" name="Rectangle 4"/>
          <p:cNvSpPr/>
          <p:nvPr/>
        </p:nvSpPr>
        <p:spPr bwMode="auto">
          <a:xfrm>
            <a:off x="4355975" y="2807208"/>
            <a:ext cx="360041" cy="3718136"/>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13" name="Rectangle 12"/>
          <p:cNvSpPr/>
          <p:nvPr/>
        </p:nvSpPr>
        <p:spPr>
          <a:xfrm>
            <a:off x="4824536" y="3284984"/>
            <a:ext cx="3995936" cy="3647152"/>
          </a:xfrm>
          <a:prstGeom prst="rect">
            <a:avLst/>
          </a:prstGeom>
        </p:spPr>
        <p:txBody>
          <a:bodyPr wrap="square">
            <a:spAutoFit/>
          </a:bodyPr>
          <a:lstStyle/>
          <a:p>
            <a:pPr marL="342900" indent="-342900" algn="justLow" rtl="1">
              <a:buFont typeface="Wingdings" panose="05000000000000000000" pitchFamily="2" charset="2"/>
              <a:buChar char="ü"/>
            </a:pPr>
            <a:r>
              <a:rPr lang="ar-EG" sz="2100" b="1" dirty="0" smtClean="0">
                <a:solidFill>
                  <a:srgbClr val="002060"/>
                </a:solidFill>
              </a:rPr>
              <a:t>الاساليب </a:t>
            </a:r>
            <a:r>
              <a:rPr lang="ar-EG" sz="2100" b="1" dirty="0">
                <a:solidFill>
                  <a:srgbClr val="002060"/>
                </a:solidFill>
              </a:rPr>
              <a:t>التربوية الخاطئة في التعامل مع الطفل كاستخدام اسلوب القسوة والعقاب او التدليل الزائد اذا رافق ذلك عدم تعويد الطفل على التفرقة بين ممتلكاته وخصوصيات الاخرين، كذلك القدوه غير الحسنة لهادورفعال في ممارسة الطفل لهذا السلوك .</a:t>
            </a:r>
          </a:p>
          <a:p>
            <a:pPr marL="342900" indent="-342900" algn="justLow" rtl="1">
              <a:buFont typeface="Wingdings" panose="05000000000000000000" pitchFamily="2" charset="2"/>
              <a:buChar char="ü"/>
            </a:pPr>
            <a:r>
              <a:rPr lang="ar-EG" sz="2100" b="1" dirty="0" smtClean="0">
                <a:solidFill>
                  <a:srgbClr val="002060"/>
                </a:solidFill>
              </a:rPr>
              <a:t>البيئة </a:t>
            </a:r>
            <a:r>
              <a:rPr lang="ar-EG" sz="2100" b="1" dirty="0">
                <a:solidFill>
                  <a:srgbClr val="002060"/>
                </a:solidFill>
              </a:rPr>
              <a:t>الخارجية التي تحيط بالطفل فوجود الطفل وسط جماعة تمارس السرقة تجعله ينصاع لأوامرها حتى يحصل على مكانته </a:t>
            </a:r>
            <a:r>
              <a:rPr lang="ar-EG" sz="2100" b="1" dirty="0" smtClean="0">
                <a:solidFill>
                  <a:srgbClr val="002060"/>
                </a:solidFill>
              </a:rPr>
              <a:t>فيها</a:t>
            </a:r>
            <a:endParaRPr lang="ar-EG" sz="2100" b="1" dirty="0">
              <a:solidFill>
                <a:srgbClr val="002060"/>
              </a:solidFill>
            </a:endParaRPr>
          </a:p>
        </p:txBody>
      </p:sp>
      <p:sp>
        <p:nvSpPr>
          <p:cNvPr id="16" name="Rectangle 15"/>
          <p:cNvSpPr/>
          <p:nvPr/>
        </p:nvSpPr>
        <p:spPr>
          <a:xfrm>
            <a:off x="251520" y="3348432"/>
            <a:ext cx="3995936" cy="3139321"/>
          </a:xfrm>
          <a:prstGeom prst="rect">
            <a:avLst/>
          </a:prstGeom>
        </p:spPr>
        <p:txBody>
          <a:bodyPr wrap="square">
            <a:spAutoFit/>
          </a:bodyPr>
          <a:lstStyle/>
          <a:p>
            <a:pPr marL="342900" indent="-342900" algn="justLow" rtl="1">
              <a:buFont typeface="Wingdings" panose="05000000000000000000" pitchFamily="2" charset="2"/>
              <a:buChar char="ü"/>
            </a:pPr>
            <a:r>
              <a:rPr lang="ar-EG" sz="2200" b="1" dirty="0" smtClean="0">
                <a:solidFill>
                  <a:srgbClr val="002060"/>
                </a:solidFill>
              </a:rPr>
              <a:t>حاول </a:t>
            </a:r>
            <a:r>
              <a:rPr lang="ar-EG" sz="2200" b="1" dirty="0">
                <a:solidFill>
                  <a:srgbClr val="002060"/>
                </a:solidFill>
              </a:rPr>
              <a:t>توفير مايلزمه من مأكل وملبس ومصروف ونحوه.</a:t>
            </a:r>
          </a:p>
          <a:p>
            <a:pPr marL="342900" indent="-342900" algn="justLow" rtl="1">
              <a:buFont typeface="Wingdings" panose="05000000000000000000" pitchFamily="2" charset="2"/>
              <a:buChar char="ü"/>
            </a:pPr>
            <a:r>
              <a:rPr lang="ar-EG" sz="2200" b="1" dirty="0" smtClean="0">
                <a:solidFill>
                  <a:srgbClr val="002060"/>
                </a:solidFill>
              </a:rPr>
              <a:t>توجيه </a:t>
            </a:r>
            <a:r>
              <a:rPr lang="ar-EG" sz="2200" b="1" dirty="0">
                <a:solidFill>
                  <a:srgbClr val="002060"/>
                </a:solidFill>
              </a:rPr>
              <a:t>الطفل اخلاقيا ودينا وان توضح له عقاب من يفعل ذلك عند الله فقد يكون الطفل يجهل معنى السرقة او يقلد صديق له .</a:t>
            </a:r>
          </a:p>
          <a:p>
            <a:pPr marL="342900" indent="-342900" algn="justLow" rtl="1">
              <a:buFont typeface="Wingdings" panose="05000000000000000000" pitchFamily="2" charset="2"/>
              <a:buChar char="ü"/>
            </a:pPr>
            <a:r>
              <a:rPr lang="ar-EG" sz="2200" b="1" dirty="0" smtClean="0">
                <a:solidFill>
                  <a:srgbClr val="002060"/>
                </a:solidFill>
              </a:rPr>
              <a:t>احترم </a:t>
            </a:r>
            <a:r>
              <a:rPr lang="ar-EG" sz="2200" b="1" dirty="0">
                <a:solidFill>
                  <a:srgbClr val="002060"/>
                </a:solidFill>
              </a:rPr>
              <a:t>ممتلكاته. </a:t>
            </a:r>
          </a:p>
          <a:p>
            <a:pPr marL="342900" indent="-342900" algn="justLow" rtl="1">
              <a:buFont typeface="Wingdings" panose="05000000000000000000" pitchFamily="2" charset="2"/>
              <a:buChar char="ü"/>
            </a:pPr>
            <a:r>
              <a:rPr lang="ar-EG" sz="2200" b="1" dirty="0" smtClean="0">
                <a:solidFill>
                  <a:srgbClr val="002060"/>
                </a:solidFill>
              </a:rPr>
              <a:t>لاتؤنبه </a:t>
            </a:r>
            <a:r>
              <a:rPr lang="ar-EG" sz="2200" b="1" dirty="0">
                <a:solidFill>
                  <a:srgbClr val="002060"/>
                </a:solidFill>
              </a:rPr>
              <a:t>او تشهر به على سلوك السرقة امام الغير حتى لأيلجأ للتكرار .</a:t>
            </a:r>
          </a:p>
        </p:txBody>
      </p:sp>
      <p:sp>
        <p:nvSpPr>
          <p:cNvPr id="2" name="Rectangle 1"/>
          <p:cNvSpPr/>
          <p:nvPr/>
        </p:nvSpPr>
        <p:spPr>
          <a:xfrm>
            <a:off x="5364088" y="2775265"/>
            <a:ext cx="2752677"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الأسباب المحتملة للمشكلة</a:t>
            </a:r>
          </a:p>
        </p:txBody>
      </p:sp>
      <p:sp>
        <p:nvSpPr>
          <p:cNvPr id="9" name="Rectangle 8"/>
          <p:cNvSpPr/>
          <p:nvPr/>
        </p:nvSpPr>
        <p:spPr>
          <a:xfrm>
            <a:off x="827584" y="2772368"/>
            <a:ext cx="2762295"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الحلول الإجرائية المقترحة </a:t>
            </a:r>
          </a:p>
        </p:txBody>
      </p:sp>
      <p:sp>
        <p:nvSpPr>
          <p:cNvPr id="8" name="Flowchart: Alternate Process 7"/>
          <p:cNvSpPr/>
          <p:nvPr/>
        </p:nvSpPr>
        <p:spPr>
          <a:xfrm>
            <a:off x="251520" y="879103"/>
            <a:ext cx="8694712" cy="1517979"/>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a:solidFill>
                  <a:srgbClr val="002060"/>
                </a:solidFill>
                <a:latin typeface="Simplified Arabic" panose="02020603050405020304" pitchFamily="18" charset="-78"/>
                <a:cs typeface="Simplified Arabic" panose="02020603050405020304" pitchFamily="18" charset="-78"/>
              </a:rPr>
              <a:t>السرقة استحواذ الطفل على ماليس له فيه حق ،بإرادة منه واحيانا باستغفال مالك الشيء ، وهو من السلوكيات التي يكتسبها الطفل من بيئته يكتسبه عن طريق التعلم وتبدأ السرقة كاضطراب سلوكي واضح في الفترة العمرية 4-8 سنوات وقد يتطور ليصبح جنوحا في عمر 10- 15سنه وقد يستمر الحال حتى المراهقة المتأخره</a:t>
            </a:r>
          </a:p>
        </p:txBody>
      </p:sp>
    </p:spTree>
    <p:extLst>
      <p:ext uri="{BB962C8B-B14F-4D97-AF65-F5344CB8AC3E}">
        <p14:creationId xmlns:p14="http://schemas.microsoft.com/office/powerpoint/2010/main" val="371382901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arn(inVertic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barn(inVertical)">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barn(inVertical)">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animEffect transition="in" filter="barn(inVertical)">
                                      <p:cBhvr>
                                        <p:cTn id="27" dur="500"/>
                                        <p:tgtEl>
                                          <p:spTgt spid="1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xEl>
                                              <p:pRg st="2" end="2"/>
                                            </p:txEl>
                                          </p:spTgt>
                                        </p:tgtEl>
                                        <p:attrNameLst>
                                          <p:attrName>style.visibility</p:attrName>
                                        </p:attrNameLst>
                                      </p:cBhvr>
                                      <p:to>
                                        <p:strVal val="visible"/>
                                      </p:to>
                                    </p:set>
                                    <p:animEffect transition="in" filter="barn(inVertical)">
                                      <p:cBhvr>
                                        <p:cTn id="32" dur="500"/>
                                        <p:tgtEl>
                                          <p:spTgt spid="1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xEl>
                                              <p:pRg st="3" end="3"/>
                                            </p:txEl>
                                          </p:spTgt>
                                        </p:tgtEl>
                                        <p:attrNameLst>
                                          <p:attrName>style.visibility</p:attrName>
                                        </p:attrNameLst>
                                      </p:cBhvr>
                                      <p:to>
                                        <p:strVal val="visible"/>
                                      </p:to>
                                    </p:set>
                                    <p:animEffect transition="in" filter="barn(inVertical)">
                                      <p:cBhvr>
                                        <p:cTn id="37"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2962" y="260648"/>
            <a:ext cx="3853254"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rtl="1"/>
            <a:r>
              <a:rPr lang="ar-EG" sz="3200" b="1" dirty="0">
                <a:solidFill>
                  <a:srgbClr val="002060"/>
                </a:solidFill>
              </a:rPr>
              <a:t>تعريف التربية إصطلاحاً</a:t>
            </a:r>
          </a:p>
        </p:txBody>
      </p:sp>
      <p:sp>
        <p:nvSpPr>
          <p:cNvPr id="4" name="Round Diagonal Corner Rectangle 3"/>
          <p:cNvSpPr/>
          <p:nvPr/>
        </p:nvSpPr>
        <p:spPr>
          <a:xfrm>
            <a:off x="323528" y="4437112"/>
            <a:ext cx="8280920" cy="1800200"/>
          </a:xfrm>
          <a:prstGeom prst="round2DiagRect">
            <a:avLst/>
          </a:prstGeom>
        </p:spPr>
        <p:style>
          <a:lnRef idx="1">
            <a:schemeClr val="accent5"/>
          </a:lnRef>
          <a:fillRef idx="3">
            <a:schemeClr val="accent5"/>
          </a:fillRef>
          <a:effectRef idx="2">
            <a:schemeClr val="accent5"/>
          </a:effectRef>
          <a:fontRef idx="minor">
            <a:schemeClr val="lt1"/>
          </a:fontRef>
        </p:style>
        <p:txBody>
          <a:bodyPr rtlCol="1" anchor="ctr"/>
          <a:lstStyle/>
          <a:p>
            <a:pPr algn="ctr" rtl="1"/>
            <a:r>
              <a:rPr lang="ar-EG" sz="2800" b="1" dirty="0">
                <a:latin typeface="Simplified Arabic" panose="02020603050405020304" pitchFamily="18" charset="-78"/>
                <a:cs typeface="Simplified Arabic" panose="02020603050405020304" pitchFamily="18" charset="-78"/>
              </a:rPr>
              <a:t>مجموعة التصرفات العملية والقولية التي يمارسها راشد بإرادته نحو صغير ، بهدف مساعدته في اكتمال نموه وتفتح استعداداته اللازمة وتوجيه قدراته ، ليتمكن من الإستقلال في ممارسة النشاطات وتحقيق الغايات التي يعد لها بعد البلوغ ، في ضوء توجيهات القرآن والسنة </a:t>
            </a:r>
          </a:p>
        </p:txBody>
      </p:sp>
    </p:spTree>
    <p:extLst>
      <p:ext uri="{BB962C8B-B14F-4D97-AF65-F5344CB8AC3E}">
        <p14:creationId xmlns:p14="http://schemas.microsoft.com/office/powerpoint/2010/main" val="366007465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305274" y="231304"/>
            <a:ext cx="4642990" cy="5334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ar-EG" altLang="zh-CN" sz="3600" b="1" dirty="0" smtClean="0">
                <a:solidFill>
                  <a:srgbClr val="002060"/>
                </a:solidFill>
                <a:ea typeface="SimSun" pitchFamily="2" charset="-122"/>
              </a:rPr>
              <a:t>مشكلة </a:t>
            </a:r>
            <a:r>
              <a:rPr lang="ar-EG" altLang="zh-CN" sz="3600" b="1" dirty="0">
                <a:solidFill>
                  <a:srgbClr val="002060"/>
                </a:solidFill>
                <a:ea typeface="SimSun" pitchFamily="2" charset="-122"/>
              </a:rPr>
              <a:t>الكذب </a:t>
            </a:r>
            <a:endParaRPr lang="ar-EG" altLang="en-US" sz="3600" b="1" dirty="0">
              <a:solidFill>
                <a:srgbClr val="002060"/>
              </a:solidFill>
              <a:ea typeface="SimSun" pitchFamily="2" charset="-122"/>
            </a:endParaRPr>
          </a:p>
        </p:txBody>
      </p:sp>
      <p:sp>
        <p:nvSpPr>
          <p:cNvPr id="5" name="Rectangle 4"/>
          <p:cNvSpPr/>
          <p:nvPr/>
        </p:nvSpPr>
        <p:spPr bwMode="auto">
          <a:xfrm>
            <a:off x="4355975" y="2807208"/>
            <a:ext cx="360041" cy="3718136"/>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13" name="Rectangle 12"/>
          <p:cNvSpPr/>
          <p:nvPr/>
        </p:nvSpPr>
        <p:spPr>
          <a:xfrm>
            <a:off x="4824536" y="3369912"/>
            <a:ext cx="3995936" cy="3139321"/>
          </a:xfrm>
          <a:prstGeom prst="rect">
            <a:avLst/>
          </a:prstGeom>
        </p:spPr>
        <p:txBody>
          <a:bodyPr wrap="square">
            <a:spAutoFit/>
          </a:bodyPr>
          <a:lstStyle/>
          <a:p>
            <a:pPr marL="342900" indent="-342900" algn="justLow" rtl="1">
              <a:buFont typeface="Wingdings" panose="05000000000000000000" pitchFamily="2" charset="2"/>
              <a:buChar char="ü"/>
            </a:pPr>
            <a:r>
              <a:rPr lang="ar-EG" sz="2200" b="1" dirty="0" smtClean="0">
                <a:solidFill>
                  <a:srgbClr val="002060"/>
                </a:solidFill>
              </a:rPr>
              <a:t>انفصال </a:t>
            </a:r>
            <a:r>
              <a:rPr lang="ar-EG" sz="2200" b="1" dirty="0">
                <a:solidFill>
                  <a:srgbClr val="002060"/>
                </a:solidFill>
              </a:rPr>
              <a:t>الوالدين ومكوث الطفل مع الزوجة الجديدة فيتخذ الكذب كوسيلة لتسهيل اموره.</a:t>
            </a:r>
          </a:p>
          <a:p>
            <a:pPr marL="342900" indent="-342900" algn="justLow" rtl="1">
              <a:buFont typeface="Wingdings" panose="05000000000000000000" pitchFamily="2" charset="2"/>
              <a:buChar char="ü"/>
            </a:pPr>
            <a:r>
              <a:rPr lang="ar-EG" sz="2200" b="1" dirty="0" smtClean="0">
                <a:solidFill>
                  <a:srgbClr val="002060"/>
                </a:solidFill>
              </a:rPr>
              <a:t>القسوة </a:t>
            </a:r>
            <a:r>
              <a:rPr lang="ar-EG" sz="2200" b="1" dirty="0">
                <a:solidFill>
                  <a:srgbClr val="002060"/>
                </a:solidFill>
              </a:rPr>
              <a:t>في التعامل مع الطفل عندما يعمل خطأ فيلجا الطفل للكذب ليحمي نفسه من العقاب.</a:t>
            </a:r>
          </a:p>
          <a:p>
            <a:pPr marL="342900" indent="-342900" algn="justLow" rtl="1">
              <a:buFont typeface="Wingdings" panose="05000000000000000000" pitchFamily="2" charset="2"/>
              <a:buChar char="ü"/>
            </a:pPr>
            <a:r>
              <a:rPr lang="ar-EG" sz="2200" b="1" dirty="0" smtClean="0">
                <a:solidFill>
                  <a:srgbClr val="002060"/>
                </a:solidFill>
              </a:rPr>
              <a:t>التفرقة </a:t>
            </a:r>
            <a:r>
              <a:rPr lang="ar-EG" sz="2200" b="1" dirty="0">
                <a:solidFill>
                  <a:srgbClr val="002060"/>
                </a:solidFill>
              </a:rPr>
              <a:t>في المعاملة بين الابناء يدفع الطفل للكذب على اخيه لغيرته الشديدة منه وحبا للأنتقام </a:t>
            </a:r>
          </a:p>
        </p:txBody>
      </p:sp>
      <p:sp>
        <p:nvSpPr>
          <p:cNvPr id="16" name="Rectangle 15"/>
          <p:cNvSpPr/>
          <p:nvPr/>
        </p:nvSpPr>
        <p:spPr>
          <a:xfrm>
            <a:off x="251520" y="3348432"/>
            <a:ext cx="3995936" cy="2800767"/>
          </a:xfrm>
          <a:prstGeom prst="rect">
            <a:avLst/>
          </a:prstGeom>
        </p:spPr>
        <p:txBody>
          <a:bodyPr wrap="square">
            <a:spAutoFit/>
          </a:bodyPr>
          <a:lstStyle/>
          <a:p>
            <a:pPr marL="342900" indent="-342900" algn="justLow" rtl="1">
              <a:buFont typeface="Wingdings" panose="05000000000000000000" pitchFamily="2" charset="2"/>
              <a:buChar char="ü"/>
            </a:pPr>
            <a:r>
              <a:rPr lang="ar-EG" sz="2200" b="1" dirty="0" smtClean="0">
                <a:solidFill>
                  <a:srgbClr val="002060"/>
                </a:solidFill>
              </a:rPr>
              <a:t>تجنب </a:t>
            </a:r>
            <a:r>
              <a:rPr lang="ar-EG" sz="2200" b="1" dirty="0">
                <a:solidFill>
                  <a:srgbClr val="002060"/>
                </a:solidFill>
              </a:rPr>
              <a:t>عقابه فالعقاب اسلوب غير مجدي ووسيلة مضلله لتعديل سلوك الكذب </a:t>
            </a:r>
          </a:p>
          <a:p>
            <a:pPr marL="342900" indent="-342900" algn="justLow" rtl="1">
              <a:buFont typeface="Wingdings" panose="05000000000000000000" pitchFamily="2" charset="2"/>
              <a:buChar char="ü"/>
            </a:pPr>
            <a:r>
              <a:rPr lang="ar-EG" sz="2200" b="1" dirty="0" smtClean="0">
                <a:solidFill>
                  <a:srgbClr val="002060"/>
                </a:solidFill>
              </a:rPr>
              <a:t>يجب </a:t>
            </a:r>
            <a:r>
              <a:rPr lang="ar-EG" sz="2200" b="1" dirty="0">
                <a:solidFill>
                  <a:srgbClr val="002060"/>
                </a:solidFill>
              </a:rPr>
              <a:t>ان نزرع في الطفل المفاهيم الاخلاقية والدينية وان نوضحها له. </a:t>
            </a:r>
          </a:p>
          <a:p>
            <a:pPr marL="342900" indent="-342900" algn="justLow" rtl="1">
              <a:buFont typeface="Wingdings" panose="05000000000000000000" pitchFamily="2" charset="2"/>
              <a:buChar char="ü"/>
            </a:pPr>
            <a:r>
              <a:rPr lang="ar-EG" sz="2200" b="1" dirty="0" smtClean="0">
                <a:solidFill>
                  <a:srgbClr val="002060"/>
                </a:solidFill>
              </a:rPr>
              <a:t>ناقش </a:t>
            </a:r>
            <a:r>
              <a:rPr lang="ar-EG" sz="2200" b="1" dirty="0">
                <a:solidFill>
                  <a:srgbClr val="002060"/>
                </a:solidFill>
              </a:rPr>
              <a:t>معه السبب الذي دعاه للكذب واخبره بأنه ان اعترف بخطأه لن يعاقب.</a:t>
            </a:r>
          </a:p>
        </p:txBody>
      </p:sp>
      <p:sp>
        <p:nvSpPr>
          <p:cNvPr id="2" name="Rectangle 1"/>
          <p:cNvSpPr/>
          <p:nvPr/>
        </p:nvSpPr>
        <p:spPr>
          <a:xfrm>
            <a:off x="5364088" y="2775265"/>
            <a:ext cx="2752677"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الأسباب المحتملة للمشكلة</a:t>
            </a:r>
          </a:p>
        </p:txBody>
      </p:sp>
      <p:sp>
        <p:nvSpPr>
          <p:cNvPr id="9" name="Rectangle 8"/>
          <p:cNvSpPr/>
          <p:nvPr/>
        </p:nvSpPr>
        <p:spPr>
          <a:xfrm>
            <a:off x="827584" y="2772368"/>
            <a:ext cx="2762295"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الحلول الإجرائية المقترحة </a:t>
            </a:r>
          </a:p>
        </p:txBody>
      </p:sp>
      <p:sp>
        <p:nvSpPr>
          <p:cNvPr id="8" name="Flowchart: Alternate Process 7"/>
          <p:cNvSpPr/>
          <p:nvPr/>
        </p:nvSpPr>
        <p:spPr>
          <a:xfrm>
            <a:off x="251520" y="879103"/>
            <a:ext cx="8694712" cy="1517979"/>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a:solidFill>
                  <a:srgbClr val="002060"/>
                </a:solidFill>
                <a:latin typeface="Simplified Arabic" panose="02020603050405020304" pitchFamily="18" charset="-78"/>
                <a:cs typeface="Simplified Arabic" panose="02020603050405020304" pitchFamily="18" charset="-78"/>
              </a:rPr>
              <a:t>الطفل الكاذب هو الذي يتجنب قول الحقيقة وابتداع مالم يحدث مع المبالغة في نقل ماحدث واختلاق وقائع لم تقع . والكذب سلوك مكتسب من البيئة التي يعيش فيها الطفل وهو سلوك اجتماعي غير سوي يؤدي الى العديد من المشاكل الاجتماعية كالخيانة</a:t>
            </a:r>
          </a:p>
        </p:txBody>
      </p:sp>
    </p:spTree>
    <p:extLst>
      <p:ext uri="{BB962C8B-B14F-4D97-AF65-F5344CB8AC3E}">
        <p14:creationId xmlns:p14="http://schemas.microsoft.com/office/powerpoint/2010/main" val="109382070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arn(inVertic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barn(inVertical)">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barn(inVertical)">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barn(inVertical)">
                                      <p:cBhvr>
                                        <p:cTn id="27" dur="500"/>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xEl>
                                              <p:pRg st="1" end="1"/>
                                            </p:txEl>
                                          </p:spTgt>
                                        </p:tgtEl>
                                        <p:attrNameLst>
                                          <p:attrName>style.visibility</p:attrName>
                                        </p:attrNameLst>
                                      </p:cBhvr>
                                      <p:to>
                                        <p:strVal val="visible"/>
                                      </p:to>
                                    </p:set>
                                    <p:animEffect transition="in" filter="barn(inVertical)">
                                      <p:cBhvr>
                                        <p:cTn id="32" dur="500"/>
                                        <p:tgtEl>
                                          <p:spTgt spid="1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xEl>
                                              <p:pRg st="2" end="2"/>
                                            </p:txEl>
                                          </p:spTgt>
                                        </p:tgtEl>
                                        <p:attrNameLst>
                                          <p:attrName>style.visibility</p:attrName>
                                        </p:attrNameLst>
                                      </p:cBhvr>
                                      <p:to>
                                        <p:strVal val="visible"/>
                                      </p:to>
                                    </p:set>
                                    <p:animEffect transition="in" filter="barn(inVertical)">
                                      <p:cBhvr>
                                        <p:cTn id="3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305274" y="231304"/>
            <a:ext cx="4642990" cy="5334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ar-EG" altLang="zh-CN" sz="3600" b="1" dirty="0" smtClean="0">
                <a:solidFill>
                  <a:srgbClr val="002060"/>
                </a:solidFill>
                <a:ea typeface="SimSun" pitchFamily="2" charset="-122"/>
              </a:rPr>
              <a:t>مشكلة </a:t>
            </a:r>
            <a:r>
              <a:rPr lang="ar-EG" altLang="zh-CN" sz="3600" b="1" dirty="0">
                <a:solidFill>
                  <a:srgbClr val="002060"/>
                </a:solidFill>
                <a:ea typeface="SimSun" pitchFamily="2" charset="-122"/>
              </a:rPr>
              <a:t>الاحساس المرهف</a:t>
            </a:r>
            <a:endParaRPr lang="ar-EG" altLang="en-US" sz="3600" b="1" dirty="0">
              <a:solidFill>
                <a:srgbClr val="002060"/>
              </a:solidFill>
              <a:ea typeface="SimSun" pitchFamily="2" charset="-122"/>
            </a:endParaRPr>
          </a:p>
        </p:txBody>
      </p:sp>
      <p:sp>
        <p:nvSpPr>
          <p:cNvPr id="10" name="Flowchart: Alternate Process 9"/>
          <p:cNvSpPr/>
          <p:nvPr/>
        </p:nvSpPr>
        <p:spPr>
          <a:xfrm>
            <a:off x="179512" y="1340768"/>
            <a:ext cx="8694712" cy="1656184"/>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الاطفال </a:t>
            </a:r>
            <a:r>
              <a:rPr lang="ar-EG" sz="2300" b="1" dirty="0">
                <a:solidFill>
                  <a:srgbClr val="002060"/>
                </a:solidFill>
                <a:latin typeface="Simplified Arabic" panose="02020603050405020304" pitchFamily="18" charset="-78"/>
                <a:cs typeface="Simplified Arabic" panose="02020603050405020304" pitchFamily="18" charset="-78"/>
              </a:rPr>
              <a:t>ذوو الاحساس المرهف يجب التعامل معهم بحرص شديد ويجب معرفة ان هؤلاء يجدون متعة كبيرة عند مساعدة الاشخاص المحيطين بهم في التغلب على مشاكلهم التي تصادفهم وتقدير المجهود والاعمال التي يقومون بها، وحساسية الطفل ناتجة عن ضغف الثقة بالنفس والشعور بالنقص وعدم تقدير الطفل او الثناء على انجازاته.</a:t>
            </a:r>
          </a:p>
        </p:txBody>
      </p:sp>
      <p:sp>
        <p:nvSpPr>
          <p:cNvPr id="11" name="Flowchart: Alternate Process 10"/>
          <p:cNvSpPr/>
          <p:nvPr/>
        </p:nvSpPr>
        <p:spPr>
          <a:xfrm>
            <a:off x="179512" y="3284984"/>
            <a:ext cx="8694712" cy="1296144"/>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وتؤكد </a:t>
            </a:r>
            <a:r>
              <a:rPr lang="ar-EG" sz="2300" b="1" dirty="0">
                <a:solidFill>
                  <a:srgbClr val="002060"/>
                </a:solidFill>
                <a:latin typeface="Simplified Arabic" panose="02020603050405020304" pitchFamily="18" charset="-78"/>
                <a:cs typeface="Simplified Arabic" panose="02020603050405020304" pitchFamily="18" charset="-78"/>
              </a:rPr>
              <a:t>العديد من الدراسات والابحاث العلمية ان الاطفال ذوي الشعور والاحساس المرهف يحتاجون احتراما وتقديرا للمشاكل التي تواجههم حتى ولو كانت بسيطة او غير ذات قيمة بالنسبة للأشخاص الاكبر منهم عمرا حتى لايصابوا بالتوترات العصبية والضغوط النفسية </a:t>
            </a:r>
          </a:p>
        </p:txBody>
      </p:sp>
      <p:sp>
        <p:nvSpPr>
          <p:cNvPr id="12" name="Flowchart: Alternate Process 11"/>
          <p:cNvSpPr/>
          <p:nvPr/>
        </p:nvSpPr>
        <p:spPr>
          <a:xfrm>
            <a:off x="179512" y="4869160"/>
            <a:ext cx="8694712" cy="1872208"/>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ايضا </a:t>
            </a:r>
            <a:r>
              <a:rPr lang="ar-EG" sz="2400" b="1" dirty="0">
                <a:solidFill>
                  <a:srgbClr val="002060"/>
                </a:solidFill>
                <a:latin typeface="Simplified Arabic" panose="02020603050405020304" pitchFamily="18" charset="-78"/>
                <a:cs typeface="Simplified Arabic" panose="02020603050405020304" pitchFamily="18" charset="-78"/>
              </a:rPr>
              <a:t>يحتاج اولئك الاطفال الى من يستمع لهم وهنا يجب معرفة المشاكل التي تواجه هؤلاء الاطفال والجلوس معهم وتخصيص وقت لهم لمناقشتهم للتوصل لحل لجميع المشاكل التي تعتريهم ويجب ان نعلم ان هؤلاء الأطفال يحتاجون لأثبات ذاتهم ومحتاجون لكلمات الثناء والمديح وعدم توجيه أي كلمة تنم عن اللوم والتوبيخ امام الاخرين حتى لايسبب لهم ذلك الاحباط والتوترات النفسية </a:t>
            </a:r>
          </a:p>
        </p:txBody>
      </p:sp>
    </p:spTree>
    <p:extLst>
      <p:ext uri="{BB962C8B-B14F-4D97-AF65-F5344CB8AC3E}">
        <p14:creationId xmlns:p14="http://schemas.microsoft.com/office/powerpoint/2010/main" val="296363778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305274" y="231304"/>
            <a:ext cx="4642990" cy="5334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ar-EG" altLang="zh-CN" sz="3600" b="1" dirty="0" smtClean="0">
                <a:solidFill>
                  <a:srgbClr val="002060"/>
                </a:solidFill>
                <a:ea typeface="SimSun" pitchFamily="2" charset="-122"/>
              </a:rPr>
              <a:t>مشكلة </a:t>
            </a:r>
            <a:r>
              <a:rPr lang="ar-EG" altLang="zh-CN" sz="3600" b="1" dirty="0">
                <a:solidFill>
                  <a:srgbClr val="002060"/>
                </a:solidFill>
                <a:ea typeface="SimSun" pitchFamily="2" charset="-122"/>
              </a:rPr>
              <a:t>الخجل</a:t>
            </a:r>
            <a:endParaRPr lang="ar-EG" altLang="en-US" sz="3600" b="1" dirty="0">
              <a:solidFill>
                <a:srgbClr val="002060"/>
              </a:solidFill>
              <a:ea typeface="SimSun" pitchFamily="2" charset="-122"/>
            </a:endParaRPr>
          </a:p>
        </p:txBody>
      </p:sp>
      <p:sp>
        <p:nvSpPr>
          <p:cNvPr id="10" name="Flowchart: Alternate Process 9"/>
          <p:cNvSpPr/>
          <p:nvPr/>
        </p:nvSpPr>
        <p:spPr>
          <a:xfrm>
            <a:off x="179512" y="1340768"/>
            <a:ext cx="8694712" cy="1656184"/>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300" b="1" dirty="0">
                <a:solidFill>
                  <a:srgbClr val="002060"/>
                </a:solidFill>
                <a:latin typeface="Simplified Arabic" panose="02020603050405020304" pitchFamily="18" charset="-78"/>
                <a:cs typeface="Simplified Arabic" panose="02020603050405020304" pitchFamily="18" charset="-78"/>
              </a:rPr>
              <a:t>الطفل الخجول عادة مايتحاشى الآخرين ولايميل للمشاركة في المواقف الاجتماعية ويبتعد عنها يكون خائف ضعيف الثقة بنفسه وبالآخرين متردد ويكون صوته منخفض وعندما يتحدث اليه شخص غريب يحمر وجهه وقد يلزم الصمت ولايجيب ويخفي نفسه عند مواجهة الغرباء </a:t>
            </a:r>
          </a:p>
        </p:txBody>
      </p:sp>
      <p:sp>
        <p:nvSpPr>
          <p:cNvPr id="11" name="Flowchart: Alternate Process 10"/>
          <p:cNvSpPr/>
          <p:nvPr/>
        </p:nvSpPr>
        <p:spPr>
          <a:xfrm>
            <a:off x="179512" y="3284984"/>
            <a:ext cx="8694712" cy="3456384"/>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r" rtl="1"/>
            <a:r>
              <a:rPr lang="ar-EG" sz="2300" b="1" dirty="0">
                <a:solidFill>
                  <a:srgbClr val="C00000"/>
                </a:solidFill>
                <a:latin typeface="Simplified Arabic" panose="02020603050405020304" pitchFamily="18" charset="-78"/>
                <a:cs typeface="Simplified Arabic" panose="02020603050405020304" pitchFamily="18" charset="-78"/>
              </a:rPr>
              <a:t>اسباب الخجل عند </a:t>
            </a:r>
            <a:r>
              <a:rPr lang="ar-EG" sz="2300" b="1" dirty="0" smtClean="0">
                <a:solidFill>
                  <a:srgbClr val="C00000"/>
                </a:solidFill>
                <a:latin typeface="Simplified Arabic" panose="02020603050405020304" pitchFamily="18" charset="-78"/>
                <a:cs typeface="Simplified Arabic" panose="02020603050405020304" pitchFamily="18" charset="-78"/>
              </a:rPr>
              <a:t>الاطفال:</a:t>
            </a:r>
          </a:p>
          <a:p>
            <a:pPr algn="ctr" rtl="1"/>
            <a:r>
              <a:rPr lang="ar-EG" sz="2000" b="1" dirty="0" smtClean="0">
                <a:solidFill>
                  <a:srgbClr val="002060"/>
                </a:solidFill>
                <a:latin typeface="Simplified Arabic" panose="02020603050405020304" pitchFamily="18" charset="-78"/>
                <a:cs typeface="Simplified Arabic" panose="02020603050405020304" pitchFamily="18" charset="-78"/>
              </a:rPr>
              <a:t>مشاعر </a:t>
            </a:r>
            <a:r>
              <a:rPr lang="ar-EG" sz="2000" b="1" dirty="0">
                <a:solidFill>
                  <a:srgbClr val="002060"/>
                </a:solidFill>
                <a:latin typeface="Simplified Arabic" panose="02020603050405020304" pitchFamily="18" charset="-78"/>
                <a:cs typeface="Simplified Arabic" panose="02020603050405020304" pitchFamily="18" charset="-78"/>
              </a:rPr>
              <a:t>النقص التي تعتري نفسية الطفل وذلك قد يكون بسبب وجود عاهات جسمية مثل العرج او طول الانف او السمنة اوانتشار الحبوب والبثور والبقع في وجهه او بسبب كثرة مايسمعه من الاهل من انه دميم الخلقة ويتأكد ذلك عندما يكون يقارن نفسه بأخوته اواصدقائه وقد تكون مشاعر النقص تلك تتكون بسبب انخفاض المستوى الاقتصادي للاسرة الذي يؤدي لعدم مقدرة الطفل على مجاراة اصدقائه فيشعر بالنقص وبالتالي الخجل </a:t>
            </a:r>
            <a:endParaRPr lang="ar-EG" sz="2000" b="1" dirty="0" smtClean="0">
              <a:solidFill>
                <a:srgbClr val="002060"/>
              </a:solidFill>
              <a:latin typeface="Simplified Arabic" panose="02020603050405020304" pitchFamily="18" charset="-78"/>
              <a:cs typeface="Simplified Arabic" panose="02020603050405020304" pitchFamily="18" charset="-78"/>
            </a:endParaRPr>
          </a:p>
          <a:p>
            <a:pPr algn="ctr" rtl="1"/>
            <a:r>
              <a:rPr lang="ar-SA" sz="2400" b="1" u="sng" dirty="0"/>
              <a:t>افتقاد الشعور بالأمن </a:t>
            </a:r>
            <a:endParaRPr lang="ar-EG" sz="2400" b="1" u="sng" dirty="0" smtClean="0"/>
          </a:p>
          <a:p>
            <a:pPr algn="ctr" rtl="1"/>
            <a:r>
              <a:rPr lang="ar-SA" sz="2400" b="1" u="sng" dirty="0" smtClean="0"/>
              <a:t>اشعار </a:t>
            </a:r>
            <a:r>
              <a:rPr lang="ar-SA" sz="2400" b="1" u="sng" dirty="0"/>
              <a:t>الطفل </a:t>
            </a:r>
            <a:r>
              <a:rPr lang="ar-SA" sz="2400" b="1" u="sng" dirty="0" smtClean="0"/>
              <a:t>بالتبعية</a:t>
            </a:r>
            <a:endParaRPr lang="ar-EG" sz="2400" b="1" u="sng" dirty="0" smtClean="0"/>
          </a:p>
          <a:p>
            <a:pPr algn="ctr" rtl="1"/>
            <a:r>
              <a:rPr lang="ar-SA" sz="2400" b="1" u="sng" dirty="0"/>
              <a:t>طلب الكمال والتجريح امام الاقران </a:t>
            </a:r>
            <a:endParaRPr lang="ar-EG" sz="2300" b="1" dirty="0" smtClean="0">
              <a:solidFill>
                <a:srgbClr val="002060"/>
              </a:solidFill>
              <a:latin typeface="Simplified Arabic" panose="02020603050405020304" pitchFamily="18" charset="-78"/>
              <a:cs typeface="Simplified Arabic" panose="02020603050405020304" pitchFamily="18" charset="-78"/>
            </a:endParaRPr>
          </a:p>
          <a:p>
            <a:pPr algn="ctr" rtl="1"/>
            <a:endParaRPr lang="ar-EG" sz="2300" b="1"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34659083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305274" y="231304"/>
            <a:ext cx="4642990" cy="5334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ar-EG" altLang="zh-CN" sz="3600" b="1" dirty="0" smtClean="0">
                <a:solidFill>
                  <a:srgbClr val="002060"/>
                </a:solidFill>
                <a:ea typeface="SimSun" pitchFamily="2" charset="-122"/>
              </a:rPr>
              <a:t>مشكلة </a:t>
            </a:r>
            <a:r>
              <a:rPr lang="ar-EG" altLang="zh-CN" sz="3600" b="1" dirty="0">
                <a:solidFill>
                  <a:srgbClr val="002060"/>
                </a:solidFill>
                <a:ea typeface="SimSun" pitchFamily="2" charset="-122"/>
              </a:rPr>
              <a:t>الخوف</a:t>
            </a:r>
            <a:endParaRPr lang="ar-EG" altLang="en-US" sz="3600" b="1" dirty="0">
              <a:solidFill>
                <a:srgbClr val="002060"/>
              </a:solidFill>
              <a:ea typeface="SimSun" pitchFamily="2" charset="-122"/>
            </a:endParaRPr>
          </a:p>
        </p:txBody>
      </p:sp>
      <p:sp>
        <p:nvSpPr>
          <p:cNvPr id="5" name="Rectangle 4"/>
          <p:cNvSpPr/>
          <p:nvPr/>
        </p:nvSpPr>
        <p:spPr bwMode="auto">
          <a:xfrm>
            <a:off x="4355975" y="2807208"/>
            <a:ext cx="360041" cy="3718136"/>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13" name="Rectangle 12"/>
          <p:cNvSpPr/>
          <p:nvPr/>
        </p:nvSpPr>
        <p:spPr>
          <a:xfrm>
            <a:off x="4824536" y="3369912"/>
            <a:ext cx="3995936" cy="3477875"/>
          </a:xfrm>
          <a:prstGeom prst="rect">
            <a:avLst/>
          </a:prstGeom>
        </p:spPr>
        <p:txBody>
          <a:bodyPr wrap="square">
            <a:spAutoFit/>
          </a:bodyPr>
          <a:lstStyle/>
          <a:p>
            <a:pPr marL="342900" indent="-342900" algn="justLow" rtl="1">
              <a:buFont typeface="Wingdings" panose="05000000000000000000" pitchFamily="2" charset="2"/>
              <a:buChar char="ü"/>
            </a:pPr>
            <a:r>
              <a:rPr lang="ar-EG" sz="2200" b="1" dirty="0" smtClean="0">
                <a:solidFill>
                  <a:srgbClr val="002060"/>
                </a:solidFill>
              </a:rPr>
              <a:t>السخرية </a:t>
            </a:r>
            <a:r>
              <a:rPr lang="ar-EG" sz="2200" b="1" dirty="0">
                <a:solidFill>
                  <a:srgbClr val="002060"/>
                </a:solidFill>
              </a:rPr>
              <a:t>من الطفل الخائف والضحك عليه امام الأخرين .</a:t>
            </a:r>
          </a:p>
          <a:p>
            <a:pPr marL="342900" indent="-342900" algn="justLow" rtl="1">
              <a:buFont typeface="Wingdings" panose="05000000000000000000" pitchFamily="2" charset="2"/>
              <a:buChar char="ü"/>
            </a:pPr>
            <a:r>
              <a:rPr lang="ar-EG" sz="2200" b="1" dirty="0" smtClean="0">
                <a:solidFill>
                  <a:srgbClr val="002060"/>
                </a:solidFill>
              </a:rPr>
              <a:t>جهل </a:t>
            </a:r>
            <a:r>
              <a:rPr lang="ar-EG" sz="2200" b="1" dirty="0">
                <a:solidFill>
                  <a:srgbClr val="002060"/>
                </a:solidFill>
              </a:rPr>
              <a:t>الطفل بحقيقة الاشياء التي يخافها اوالاحداث التي يسمع عنها.</a:t>
            </a:r>
          </a:p>
          <a:p>
            <a:pPr marL="342900" indent="-342900" algn="justLow" rtl="1">
              <a:buFont typeface="Wingdings" panose="05000000000000000000" pitchFamily="2" charset="2"/>
              <a:buChar char="ü"/>
            </a:pPr>
            <a:r>
              <a:rPr lang="ar-EG" sz="2200" b="1" dirty="0" smtClean="0">
                <a:solidFill>
                  <a:srgbClr val="002060"/>
                </a:solidFill>
              </a:rPr>
              <a:t>تقليد </a:t>
            </a:r>
            <a:r>
              <a:rPr lang="ar-EG" sz="2200" b="1" dirty="0">
                <a:solidFill>
                  <a:srgbClr val="002060"/>
                </a:solidFill>
              </a:rPr>
              <a:t>الطفل للوالدين او الاخوة او مماشاهده في وسائل الاعلام كالافلام</a:t>
            </a:r>
            <a:r>
              <a:rPr lang="ar-EG" sz="2200" b="1" dirty="0" smtClean="0">
                <a:solidFill>
                  <a:srgbClr val="002060"/>
                </a:solidFill>
              </a:rPr>
              <a:t>.</a:t>
            </a:r>
          </a:p>
          <a:p>
            <a:pPr marL="342900" indent="-342900" algn="justLow" rtl="1">
              <a:buFont typeface="Wingdings" panose="05000000000000000000" pitchFamily="2" charset="2"/>
              <a:buChar char="ü"/>
            </a:pPr>
            <a:r>
              <a:rPr lang="ar-SA" sz="2200" b="1" dirty="0">
                <a:solidFill>
                  <a:srgbClr val="002060"/>
                </a:solidFill>
              </a:rPr>
              <a:t>الاهتمام الشديد من قبل الوالدين والانزعاج الواضح يكرس لدى الطفل الخوف ويدعمه</a:t>
            </a:r>
            <a:r>
              <a:rPr lang="en-US" sz="2200" b="1" dirty="0">
                <a:solidFill>
                  <a:srgbClr val="002060"/>
                </a:solidFill>
              </a:rPr>
              <a:t>.</a:t>
            </a:r>
          </a:p>
          <a:p>
            <a:pPr marL="342900" indent="-342900" algn="justLow" rtl="1">
              <a:buFont typeface="Wingdings" panose="05000000000000000000" pitchFamily="2" charset="2"/>
              <a:buChar char="ü"/>
            </a:pPr>
            <a:endParaRPr lang="ar-EG" sz="2200" b="1" dirty="0">
              <a:solidFill>
                <a:srgbClr val="002060"/>
              </a:solidFill>
            </a:endParaRPr>
          </a:p>
        </p:txBody>
      </p:sp>
      <p:sp>
        <p:nvSpPr>
          <p:cNvPr id="16" name="Rectangle 15"/>
          <p:cNvSpPr/>
          <p:nvPr/>
        </p:nvSpPr>
        <p:spPr>
          <a:xfrm>
            <a:off x="251520" y="3348432"/>
            <a:ext cx="3995936" cy="2800767"/>
          </a:xfrm>
          <a:prstGeom prst="rect">
            <a:avLst/>
          </a:prstGeom>
        </p:spPr>
        <p:txBody>
          <a:bodyPr wrap="square">
            <a:spAutoFit/>
          </a:bodyPr>
          <a:lstStyle/>
          <a:p>
            <a:pPr marL="342900" indent="-342900" algn="justLow" rtl="1">
              <a:buFont typeface="Wingdings" panose="05000000000000000000" pitchFamily="2" charset="2"/>
              <a:buChar char="ü"/>
            </a:pPr>
            <a:r>
              <a:rPr lang="ar-EG" sz="2200" b="1" dirty="0" smtClean="0">
                <a:solidFill>
                  <a:srgbClr val="002060"/>
                </a:solidFill>
              </a:rPr>
              <a:t>تشجيعه </a:t>
            </a:r>
            <a:r>
              <a:rPr lang="ar-EG" sz="2200" b="1" dirty="0">
                <a:solidFill>
                  <a:srgbClr val="002060"/>
                </a:solidFill>
              </a:rPr>
              <a:t>على التحدث عن مايخيفه .</a:t>
            </a:r>
          </a:p>
          <a:p>
            <a:pPr marL="342900" indent="-342900" algn="justLow" rtl="1">
              <a:buFont typeface="Wingdings" panose="05000000000000000000" pitchFamily="2" charset="2"/>
              <a:buChar char="ü"/>
            </a:pPr>
            <a:r>
              <a:rPr lang="ar-EG" sz="2200" b="1" dirty="0" smtClean="0">
                <a:solidFill>
                  <a:srgbClr val="002060"/>
                </a:solidFill>
              </a:rPr>
              <a:t>تعريض </a:t>
            </a:r>
            <a:r>
              <a:rPr lang="ar-EG" sz="2200" b="1" dirty="0">
                <a:solidFill>
                  <a:srgbClr val="002060"/>
                </a:solidFill>
              </a:rPr>
              <a:t>الطفل للموقف بالتدريج مع وجود الأم .</a:t>
            </a:r>
          </a:p>
          <a:p>
            <a:pPr marL="342900" indent="-342900" algn="justLow" rtl="1">
              <a:buFont typeface="Wingdings" panose="05000000000000000000" pitchFamily="2" charset="2"/>
              <a:buChar char="ü"/>
            </a:pPr>
            <a:r>
              <a:rPr lang="ar-EG" sz="2200" b="1" dirty="0" smtClean="0">
                <a:solidFill>
                  <a:srgbClr val="002060"/>
                </a:solidFill>
              </a:rPr>
              <a:t>الابتعادعن </a:t>
            </a:r>
            <a:r>
              <a:rPr lang="ar-EG" sz="2200" b="1" dirty="0">
                <a:solidFill>
                  <a:srgbClr val="002060"/>
                </a:solidFill>
              </a:rPr>
              <a:t>تخويف الطفل واستثارته عندما لايقوم بعمل ما او عندما نريدمنه ان يكف عن عمل سيئ .</a:t>
            </a:r>
          </a:p>
          <a:p>
            <a:pPr marL="342900" indent="-342900" algn="justLow" rtl="1">
              <a:buFont typeface="Wingdings" panose="05000000000000000000" pitchFamily="2" charset="2"/>
              <a:buChar char="ü"/>
            </a:pPr>
            <a:r>
              <a:rPr lang="ar-EG" sz="2200" b="1" dirty="0" smtClean="0">
                <a:solidFill>
                  <a:srgbClr val="002060"/>
                </a:solidFill>
              </a:rPr>
              <a:t>اشعار </a:t>
            </a:r>
            <a:r>
              <a:rPr lang="ar-EG" sz="2200" b="1" dirty="0">
                <a:solidFill>
                  <a:srgbClr val="002060"/>
                </a:solidFill>
              </a:rPr>
              <a:t>الطفل بالأمن النفسي داخل المنزل وابعاده عن المشاحنات الاسرية </a:t>
            </a:r>
          </a:p>
        </p:txBody>
      </p:sp>
      <p:sp>
        <p:nvSpPr>
          <p:cNvPr id="2" name="Rectangle 1"/>
          <p:cNvSpPr/>
          <p:nvPr/>
        </p:nvSpPr>
        <p:spPr>
          <a:xfrm>
            <a:off x="5364088" y="2775265"/>
            <a:ext cx="2752677"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الأسباب المحتملة للمشكلة</a:t>
            </a:r>
          </a:p>
        </p:txBody>
      </p:sp>
      <p:sp>
        <p:nvSpPr>
          <p:cNvPr id="9" name="Rectangle 8"/>
          <p:cNvSpPr/>
          <p:nvPr/>
        </p:nvSpPr>
        <p:spPr>
          <a:xfrm>
            <a:off x="827584" y="2772368"/>
            <a:ext cx="2762295"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الحلول الإجرائية المقترحة </a:t>
            </a:r>
          </a:p>
        </p:txBody>
      </p:sp>
      <p:sp>
        <p:nvSpPr>
          <p:cNvPr id="8" name="Flowchart: Alternate Process 7"/>
          <p:cNvSpPr/>
          <p:nvPr/>
        </p:nvSpPr>
        <p:spPr>
          <a:xfrm>
            <a:off x="251520" y="879103"/>
            <a:ext cx="8694712" cy="1521197"/>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a:solidFill>
                  <a:srgbClr val="002060"/>
                </a:solidFill>
                <a:latin typeface="Simplified Arabic" panose="02020603050405020304" pitchFamily="18" charset="-78"/>
                <a:cs typeface="Simplified Arabic" panose="02020603050405020304" pitchFamily="18" charset="-78"/>
              </a:rPr>
              <a:t>الخوف حالة شعورية وجدانية يصاحبها انفعال نفسي وبدني تنتاب الطفل عندما يشعربالخطر ويكون مصدر هذا الخطر داخلي من نفس الطفل او خارجي من البيئة</a:t>
            </a:r>
          </a:p>
        </p:txBody>
      </p:sp>
    </p:spTree>
    <p:extLst>
      <p:ext uri="{BB962C8B-B14F-4D97-AF65-F5344CB8AC3E}">
        <p14:creationId xmlns:p14="http://schemas.microsoft.com/office/powerpoint/2010/main" val="229060225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arn(inVertic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barn(inVertical)">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barn(inVertical)">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barn(inVertical)">
                                      <p:cBhvr>
                                        <p:cTn id="27" dur="500"/>
                                        <p:tgtEl>
                                          <p:spTgt spid="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barn(inVertical)">
                                      <p:cBhvr>
                                        <p:cTn id="32" dur="5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xEl>
                                              <p:pRg st="1" end="1"/>
                                            </p:txEl>
                                          </p:spTgt>
                                        </p:tgtEl>
                                        <p:attrNameLst>
                                          <p:attrName>style.visibility</p:attrName>
                                        </p:attrNameLst>
                                      </p:cBhvr>
                                      <p:to>
                                        <p:strVal val="visible"/>
                                      </p:to>
                                    </p:set>
                                    <p:animEffect transition="in" filter="barn(inVertical)">
                                      <p:cBhvr>
                                        <p:cTn id="37" dur="500"/>
                                        <p:tgtEl>
                                          <p:spTgt spid="1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6">
                                            <p:txEl>
                                              <p:pRg st="2" end="2"/>
                                            </p:txEl>
                                          </p:spTgt>
                                        </p:tgtEl>
                                        <p:attrNameLst>
                                          <p:attrName>style.visibility</p:attrName>
                                        </p:attrNameLst>
                                      </p:cBhvr>
                                      <p:to>
                                        <p:strVal val="visible"/>
                                      </p:to>
                                    </p:set>
                                    <p:animEffect transition="in" filter="barn(inVertical)">
                                      <p:cBhvr>
                                        <p:cTn id="42" dur="500"/>
                                        <p:tgtEl>
                                          <p:spTgt spid="1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6">
                                            <p:txEl>
                                              <p:pRg st="3" end="3"/>
                                            </p:txEl>
                                          </p:spTgt>
                                        </p:tgtEl>
                                        <p:attrNameLst>
                                          <p:attrName>style.visibility</p:attrName>
                                        </p:attrNameLst>
                                      </p:cBhvr>
                                      <p:to>
                                        <p:strVal val="visible"/>
                                      </p:to>
                                    </p:set>
                                    <p:animEffect transition="in" filter="barn(inVertical)">
                                      <p:cBhvr>
                                        <p:cTn id="47"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305274" y="231304"/>
            <a:ext cx="4642990" cy="5334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ar-EG" altLang="zh-CN" sz="3600" b="1" dirty="0" smtClean="0">
                <a:solidFill>
                  <a:srgbClr val="002060"/>
                </a:solidFill>
                <a:ea typeface="SimSun" pitchFamily="2" charset="-122"/>
              </a:rPr>
              <a:t>مشاكل </a:t>
            </a:r>
            <a:r>
              <a:rPr lang="ar-EG" altLang="zh-CN" sz="3600" b="1" dirty="0">
                <a:solidFill>
                  <a:srgbClr val="002060"/>
                </a:solidFill>
                <a:ea typeface="SimSun" pitchFamily="2" charset="-122"/>
              </a:rPr>
              <a:t>اضطرابات الكلام </a:t>
            </a:r>
            <a:endParaRPr lang="ar-EG" altLang="en-US" sz="3600" b="1" dirty="0">
              <a:solidFill>
                <a:srgbClr val="002060"/>
              </a:solidFill>
              <a:ea typeface="SimSun" pitchFamily="2" charset="-122"/>
            </a:endParaRPr>
          </a:p>
        </p:txBody>
      </p:sp>
      <p:sp>
        <p:nvSpPr>
          <p:cNvPr id="5" name="Rectangle 4"/>
          <p:cNvSpPr/>
          <p:nvPr/>
        </p:nvSpPr>
        <p:spPr bwMode="auto">
          <a:xfrm>
            <a:off x="4355975" y="2807208"/>
            <a:ext cx="360041" cy="3718136"/>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13" name="Rectangle 12"/>
          <p:cNvSpPr/>
          <p:nvPr/>
        </p:nvSpPr>
        <p:spPr>
          <a:xfrm>
            <a:off x="4824536" y="3369912"/>
            <a:ext cx="3995936" cy="1107996"/>
          </a:xfrm>
          <a:prstGeom prst="rect">
            <a:avLst/>
          </a:prstGeom>
        </p:spPr>
        <p:txBody>
          <a:bodyPr wrap="square">
            <a:spAutoFit/>
          </a:bodyPr>
          <a:lstStyle/>
          <a:p>
            <a:pPr marL="342900" indent="-342900" algn="justLow" rtl="1">
              <a:buFont typeface="Wingdings" panose="05000000000000000000" pitchFamily="2" charset="2"/>
              <a:buChar char="ü"/>
            </a:pPr>
            <a:r>
              <a:rPr lang="ar-EG" sz="2200" b="1" dirty="0">
                <a:solidFill>
                  <a:srgbClr val="002060"/>
                </a:solidFill>
              </a:rPr>
              <a:t>الاسباب العضوية</a:t>
            </a:r>
          </a:p>
          <a:p>
            <a:pPr marL="342900" indent="-342900" algn="justLow" rtl="1">
              <a:buFont typeface="Wingdings" panose="05000000000000000000" pitchFamily="2" charset="2"/>
              <a:buChar char="ü"/>
            </a:pPr>
            <a:r>
              <a:rPr lang="ar-EG" sz="2200" b="1" dirty="0">
                <a:solidFill>
                  <a:srgbClr val="002060"/>
                </a:solidFill>
              </a:rPr>
              <a:t>الاسباب النفسية</a:t>
            </a:r>
          </a:p>
          <a:p>
            <a:pPr marL="342900" indent="-342900" algn="justLow" rtl="1">
              <a:buFont typeface="Wingdings" panose="05000000000000000000" pitchFamily="2" charset="2"/>
              <a:buChar char="ü"/>
            </a:pPr>
            <a:r>
              <a:rPr lang="ar-EG" sz="2200" b="1" dirty="0">
                <a:solidFill>
                  <a:srgbClr val="002060"/>
                </a:solidFill>
              </a:rPr>
              <a:t>الاسباب البيئية</a:t>
            </a:r>
          </a:p>
        </p:txBody>
      </p:sp>
      <p:sp>
        <p:nvSpPr>
          <p:cNvPr id="16" name="Rectangle 15"/>
          <p:cNvSpPr/>
          <p:nvPr/>
        </p:nvSpPr>
        <p:spPr>
          <a:xfrm>
            <a:off x="251520" y="3348432"/>
            <a:ext cx="3995936" cy="1107996"/>
          </a:xfrm>
          <a:prstGeom prst="rect">
            <a:avLst/>
          </a:prstGeom>
        </p:spPr>
        <p:txBody>
          <a:bodyPr wrap="square">
            <a:spAutoFit/>
          </a:bodyPr>
          <a:lstStyle/>
          <a:p>
            <a:pPr marL="342900" indent="-342900" algn="justLow" rtl="1">
              <a:buFont typeface="Wingdings" panose="05000000000000000000" pitchFamily="2" charset="2"/>
              <a:buChar char="ü"/>
            </a:pPr>
            <a:r>
              <a:rPr lang="ar-EG" sz="2200" b="1" dirty="0">
                <a:solidFill>
                  <a:srgbClr val="002060"/>
                </a:solidFill>
              </a:rPr>
              <a:t>العلاج النفسي </a:t>
            </a:r>
          </a:p>
          <a:p>
            <a:pPr marL="342900" indent="-342900" algn="justLow" rtl="1">
              <a:buFont typeface="Wingdings" panose="05000000000000000000" pitchFamily="2" charset="2"/>
              <a:buChar char="ü"/>
            </a:pPr>
            <a:r>
              <a:rPr lang="ar-EG" sz="2200" b="1" dirty="0">
                <a:solidFill>
                  <a:srgbClr val="002060"/>
                </a:solidFill>
              </a:rPr>
              <a:t>العلاج الكلامي </a:t>
            </a:r>
          </a:p>
          <a:p>
            <a:pPr marL="342900" indent="-342900" algn="justLow" rtl="1">
              <a:buFont typeface="Wingdings" panose="05000000000000000000" pitchFamily="2" charset="2"/>
              <a:buChar char="ü"/>
            </a:pPr>
            <a:r>
              <a:rPr lang="ar-EG" sz="2200" b="1" dirty="0">
                <a:solidFill>
                  <a:srgbClr val="002060"/>
                </a:solidFill>
              </a:rPr>
              <a:t>العلاج البيئي </a:t>
            </a:r>
          </a:p>
        </p:txBody>
      </p:sp>
      <p:sp>
        <p:nvSpPr>
          <p:cNvPr id="2" name="Rectangle 1"/>
          <p:cNvSpPr/>
          <p:nvPr/>
        </p:nvSpPr>
        <p:spPr>
          <a:xfrm>
            <a:off x="5364088" y="2775265"/>
            <a:ext cx="2752677"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الأسباب المحتملة للمشكلة</a:t>
            </a:r>
          </a:p>
        </p:txBody>
      </p:sp>
      <p:sp>
        <p:nvSpPr>
          <p:cNvPr id="9" name="Rectangle 8"/>
          <p:cNvSpPr/>
          <p:nvPr/>
        </p:nvSpPr>
        <p:spPr>
          <a:xfrm>
            <a:off x="827584" y="2772368"/>
            <a:ext cx="2762295"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الحلول الإجرائية المقترحة </a:t>
            </a:r>
          </a:p>
        </p:txBody>
      </p:sp>
    </p:spTree>
    <p:extLst>
      <p:ext uri="{BB962C8B-B14F-4D97-AF65-F5344CB8AC3E}">
        <p14:creationId xmlns:p14="http://schemas.microsoft.com/office/powerpoint/2010/main" val="13629501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barn(inVertical)">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animEffect transition="in" filter="barn(inVertical)">
                                      <p:cBhvr>
                                        <p:cTn id="27" dur="500"/>
                                        <p:tgtEl>
                                          <p:spTgt spid="1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xEl>
                                              <p:pRg st="2" end="2"/>
                                            </p:txEl>
                                          </p:spTgt>
                                        </p:tgtEl>
                                        <p:attrNameLst>
                                          <p:attrName>style.visibility</p:attrName>
                                        </p:attrNameLst>
                                      </p:cBhvr>
                                      <p:to>
                                        <p:strVal val="visible"/>
                                      </p:to>
                                    </p:set>
                                    <p:animEffect transition="in" filter="barn(inVertical)">
                                      <p:cBhvr>
                                        <p:cTn id="3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305274" y="231304"/>
            <a:ext cx="4642990" cy="5334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ar-EG" altLang="zh-CN" sz="3600" b="1" dirty="0" smtClean="0">
                <a:solidFill>
                  <a:srgbClr val="002060"/>
                </a:solidFill>
                <a:ea typeface="SimSun" pitchFamily="2" charset="-122"/>
              </a:rPr>
              <a:t>مشكلة </a:t>
            </a:r>
            <a:r>
              <a:rPr lang="ar-EG" altLang="zh-CN" sz="3600" b="1" dirty="0">
                <a:solidFill>
                  <a:srgbClr val="002060"/>
                </a:solidFill>
                <a:ea typeface="SimSun" pitchFamily="2" charset="-122"/>
              </a:rPr>
              <a:t>العدوان </a:t>
            </a:r>
            <a:endParaRPr lang="ar-EG" altLang="en-US" sz="3600" b="1" dirty="0">
              <a:solidFill>
                <a:srgbClr val="002060"/>
              </a:solidFill>
              <a:ea typeface="SimSun" pitchFamily="2" charset="-122"/>
            </a:endParaRPr>
          </a:p>
        </p:txBody>
      </p:sp>
      <p:sp>
        <p:nvSpPr>
          <p:cNvPr id="5" name="Rectangle 4"/>
          <p:cNvSpPr/>
          <p:nvPr/>
        </p:nvSpPr>
        <p:spPr bwMode="auto">
          <a:xfrm>
            <a:off x="4355975" y="2807208"/>
            <a:ext cx="360041" cy="3718136"/>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13" name="Rectangle 12"/>
          <p:cNvSpPr/>
          <p:nvPr/>
        </p:nvSpPr>
        <p:spPr>
          <a:xfrm>
            <a:off x="4824536" y="3369912"/>
            <a:ext cx="3995936" cy="2800767"/>
          </a:xfrm>
          <a:prstGeom prst="rect">
            <a:avLst/>
          </a:prstGeom>
        </p:spPr>
        <p:txBody>
          <a:bodyPr wrap="square">
            <a:spAutoFit/>
          </a:bodyPr>
          <a:lstStyle/>
          <a:p>
            <a:pPr marL="342900" indent="-342900" algn="justLow" rtl="1">
              <a:buFont typeface="Wingdings" panose="05000000000000000000" pitchFamily="2" charset="2"/>
              <a:buChar char="ü"/>
            </a:pPr>
            <a:r>
              <a:rPr lang="ar-EG" sz="2200" b="1" dirty="0" smtClean="0">
                <a:solidFill>
                  <a:srgbClr val="002060"/>
                </a:solidFill>
              </a:rPr>
              <a:t>الشعور </a:t>
            </a:r>
            <a:r>
              <a:rPr lang="ar-EG" sz="2200" b="1" dirty="0">
                <a:solidFill>
                  <a:srgbClr val="002060"/>
                </a:solidFill>
              </a:rPr>
              <a:t>بالفشل :احيانا يفشل الطفل في تحقيق هدفه اكثر من مره مثلا عندما لاينجح في لعبه يوجه عدوانيته اليها بكسرها او برميها . </a:t>
            </a:r>
          </a:p>
          <a:p>
            <a:pPr marL="342900" indent="-342900" algn="justLow" rtl="1">
              <a:buFont typeface="Wingdings" panose="05000000000000000000" pitchFamily="2" charset="2"/>
              <a:buChar char="ü"/>
            </a:pPr>
            <a:r>
              <a:rPr lang="ar-EG" sz="2200" b="1" dirty="0" smtClean="0">
                <a:solidFill>
                  <a:srgbClr val="002060"/>
                </a:solidFill>
              </a:rPr>
              <a:t>شعور </a:t>
            </a:r>
            <a:r>
              <a:rPr lang="ar-EG" sz="2200" b="1" dirty="0">
                <a:solidFill>
                  <a:srgbClr val="002060"/>
                </a:solidFill>
              </a:rPr>
              <a:t>الطفل بعدم الأمان وعدم الثقة او الشعور بالنبذ والاهانة والتوبيخ </a:t>
            </a:r>
          </a:p>
          <a:p>
            <a:pPr marL="342900" indent="-342900" algn="justLow" rtl="1">
              <a:buFont typeface="Wingdings" panose="05000000000000000000" pitchFamily="2" charset="2"/>
              <a:buChar char="ü"/>
            </a:pPr>
            <a:r>
              <a:rPr lang="ar-EG" sz="2200" b="1" dirty="0" smtClean="0">
                <a:solidFill>
                  <a:srgbClr val="002060"/>
                </a:solidFill>
              </a:rPr>
              <a:t>شعور </a:t>
            </a:r>
            <a:r>
              <a:rPr lang="ar-EG" sz="2200" b="1" dirty="0">
                <a:solidFill>
                  <a:srgbClr val="002060"/>
                </a:solidFill>
              </a:rPr>
              <a:t>الطفل بالغضب فيعبر عن ذلك الشعور بالعدوان </a:t>
            </a:r>
          </a:p>
        </p:txBody>
      </p:sp>
      <p:sp>
        <p:nvSpPr>
          <p:cNvPr id="16" name="Rectangle 15"/>
          <p:cNvSpPr/>
          <p:nvPr/>
        </p:nvSpPr>
        <p:spPr>
          <a:xfrm>
            <a:off x="251520" y="3348432"/>
            <a:ext cx="3995936" cy="2800767"/>
          </a:xfrm>
          <a:prstGeom prst="rect">
            <a:avLst/>
          </a:prstGeom>
        </p:spPr>
        <p:txBody>
          <a:bodyPr wrap="square">
            <a:spAutoFit/>
          </a:bodyPr>
          <a:lstStyle/>
          <a:p>
            <a:pPr marL="342900" indent="-342900" algn="justLow" rtl="1">
              <a:buFont typeface="Wingdings" panose="05000000000000000000" pitchFamily="2" charset="2"/>
              <a:buChar char="ü"/>
            </a:pPr>
            <a:r>
              <a:rPr lang="ar-EG" sz="2200" b="1" dirty="0" smtClean="0">
                <a:solidFill>
                  <a:srgbClr val="002060"/>
                </a:solidFill>
              </a:rPr>
              <a:t>لاتحرم </a:t>
            </a:r>
            <a:r>
              <a:rPr lang="ar-EG" sz="2200" b="1" dirty="0">
                <a:solidFill>
                  <a:srgbClr val="002060"/>
                </a:solidFill>
              </a:rPr>
              <a:t>الطفل من شيء محبب اليه فالشعور بالألم قد يدفعه لممارسة العدوان </a:t>
            </a:r>
          </a:p>
          <a:p>
            <a:pPr marL="342900" indent="-342900" algn="justLow" rtl="1">
              <a:buFont typeface="Wingdings" panose="05000000000000000000" pitchFamily="2" charset="2"/>
              <a:buChar char="ü"/>
            </a:pPr>
            <a:r>
              <a:rPr lang="ar-EG" sz="2200" b="1" dirty="0" smtClean="0">
                <a:solidFill>
                  <a:srgbClr val="002060"/>
                </a:solidFill>
              </a:rPr>
              <a:t>اشعره </a:t>
            </a:r>
            <a:r>
              <a:rPr lang="ar-EG" sz="2200" b="1" dirty="0">
                <a:solidFill>
                  <a:srgbClr val="002060"/>
                </a:solidFill>
              </a:rPr>
              <a:t>بثقته بنفسه وانه مرغوب فيه وتجنب اهانته وتوبيخه او ضربه.</a:t>
            </a:r>
          </a:p>
          <a:p>
            <a:pPr marL="342900" indent="-342900" algn="justLow" rtl="1">
              <a:buFont typeface="Wingdings" panose="05000000000000000000" pitchFamily="2" charset="2"/>
              <a:buChar char="ü"/>
            </a:pPr>
            <a:r>
              <a:rPr lang="ar-EG" sz="2200" b="1" dirty="0" smtClean="0">
                <a:solidFill>
                  <a:srgbClr val="002060"/>
                </a:solidFill>
              </a:rPr>
              <a:t>قد </a:t>
            </a:r>
            <a:r>
              <a:rPr lang="ar-EG" sz="2200" b="1" dirty="0">
                <a:solidFill>
                  <a:srgbClr val="002060"/>
                </a:solidFill>
              </a:rPr>
              <a:t>يلجأ الطفل لجذب انتباهك فإذا تأكدت من ذلك تجاهل هذا السلوك فقط في هذه الحالة .</a:t>
            </a:r>
          </a:p>
        </p:txBody>
      </p:sp>
      <p:sp>
        <p:nvSpPr>
          <p:cNvPr id="2" name="Rectangle 1"/>
          <p:cNvSpPr/>
          <p:nvPr/>
        </p:nvSpPr>
        <p:spPr>
          <a:xfrm>
            <a:off x="5364088" y="2775265"/>
            <a:ext cx="2752677"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الأسباب المحتملة للمشكلة</a:t>
            </a:r>
          </a:p>
        </p:txBody>
      </p:sp>
      <p:sp>
        <p:nvSpPr>
          <p:cNvPr id="9" name="Rectangle 8"/>
          <p:cNvSpPr/>
          <p:nvPr/>
        </p:nvSpPr>
        <p:spPr>
          <a:xfrm>
            <a:off x="827584" y="2772368"/>
            <a:ext cx="2762295"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الحلول الإجرائية المقترحة </a:t>
            </a:r>
          </a:p>
        </p:txBody>
      </p:sp>
      <p:sp>
        <p:nvSpPr>
          <p:cNvPr id="8" name="Flowchart: Alternate Process 7"/>
          <p:cNvSpPr/>
          <p:nvPr/>
        </p:nvSpPr>
        <p:spPr>
          <a:xfrm>
            <a:off x="251520" y="879103"/>
            <a:ext cx="8694712" cy="1521197"/>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a:solidFill>
                  <a:srgbClr val="002060"/>
                </a:solidFill>
                <a:latin typeface="Simplified Arabic" panose="02020603050405020304" pitchFamily="18" charset="-78"/>
                <a:cs typeface="Simplified Arabic" panose="02020603050405020304" pitchFamily="18" charset="-78"/>
              </a:rPr>
              <a:t>العدوان نوع من السلوك الاجتماعي ويهدف الى تحقيق رغبة صاحبه في السيطرة وايذاء الغير او الذات تعويضا عن الحرمان او بسبب التثبيط ويعد استجابة طبيعية للاحباط وهو متعلم اومكتسب عبر التعلم والمحاكاة نتيجة التعلم الاجتماعي </a:t>
            </a:r>
          </a:p>
        </p:txBody>
      </p:sp>
    </p:spTree>
    <p:extLst>
      <p:ext uri="{BB962C8B-B14F-4D97-AF65-F5344CB8AC3E}">
        <p14:creationId xmlns:p14="http://schemas.microsoft.com/office/powerpoint/2010/main" val="78770867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arn(inVertic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barn(inVertical)">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barn(inVertical)">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barn(inVertical)">
                                      <p:cBhvr>
                                        <p:cTn id="27" dur="500"/>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xEl>
                                              <p:pRg st="1" end="1"/>
                                            </p:txEl>
                                          </p:spTgt>
                                        </p:tgtEl>
                                        <p:attrNameLst>
                                          <p:attrName>style.visibility</p:attrName>
                                        </p:attrNameLst>
                                      </p:cBhvr>
                                      <p:to>
                                        <p:strVal val="visible"/>
                                      </p:to>
                                    </p:set>
                                    <p:animEffect transition="in" filter="barn(inVertical)">
                                      <p:cBhvr>
                                        <p:cTn id="32" dur="500"/>
                                        <p:tgtEl>
                                          <p:spTgt spid="1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xEl>
                                              <p:pRg st="2" end="2"/>
                                            </p:txEl>
                                          </p:spTgt>
                                        </p:tgtEl>
                                        <p:attrNameLst>
                                          <p:attrName>style.visibility</p:attrName>
                                        </p:attrNameLst>
                                      </p:cBhvr>
                                      <p:to>
                                        <p:strVal val="visible"/>
                                      </p:to>
                                    </p:set>
                                    <p:animEffect transition="in" filter="barn(inVertical)">
                                      <p:cBhvr>
                                        <p:cTn id="3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987824" y="260648"/>
            <a:ext cx="3203530" cy="1077218"/>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rtl="1"/>
            <a:r>
              <a:rPr lang="ar-EG" sz="3200" b="1" dirty="0">
                <a:solidFill>
                  <a:srgbClr val="002060"/>
                </a:solidFill>
              </a:rPr>
              <a:t>الوحدة التدريبية </a:t>
            </a:r>
            <a:r>
              <a:rPr lang="ar-EG" sz="3200" b="1" dirty="0" smtClean="0">
                <a:solidFill>
                  <a:srgbClr val="002060"/>
                </a:solidFill>
              </a:rPr>
              <a:t>الثانية</a:t>
            </a:r>
          </a:p>
          <a:p>
            <a:pPr algn="ctr" rtl="1"/>
            <a:r>
              <a:rPr lang="ar-EG" sz="3200" b="1" dirty="0" smtClean="0">
                <a:solidFill>
                  <a:srgbClr val="002060"/>
                </a:solidFill>
              </a:rPr>
              <a:t>فن التعامل مع المراهق</a:t>
            </a:r>
            <a:endParaRPr lang="ar-EG" sz="3200" b="1" dirty="0">
              <a:solidFill>
                <a:srgbClr val="002060"/>
              </a:solidFill>
            </a:endParaRPr>
          </a:p>
        </p:txBody>
      </p:sp>
      <p:sp>
        <p:nvSpPr>
          <p:cNvPr id="9" name="Rectangle 8"/>
          <p:cNvSpPr/>
          <p:nvPr/>
        </p:nvSpPr>
        <p:spPr>
          <a:xfrm>
            <a:off x="1835696" y="2492896"/>
            <a:ext cx="6894512" cy="1384995"/>
          </a:xfrm>
          <a:prstGeom prst="rect">
            <a:avLst/>
          </a:prstGeom>
        </p:spPr>
        <p:txBody>
          <a:bodyPr wrap="square">
            <a:spAutoFit/>
          </a:bodyPr>
          <a:lstStyle/>
          <a:p>
            <a:pPr marL="457200" indent="-457200" algn="r" rtl="1">
              <a:buFont typeface="Wingdings" panose="05000000000000000000" pitchFamily="2" charset="2"/>
              <a:buChar char="ü"/>
            </a:pPr>
            <a:r>
              <a:rPr lang="ar-EG" sz="2800" b="1" dirty="0">
                <a:solidFill>
                  <a:srgbClr val="C00000"/>
                </a:solidFill>
              </a:rPr>
              <a:t>الفصل الاول </a:t>
            </a:r>
            <a:r>
              <a:rPr lang="ar-EG" sz="2800" b="1" dirty="0">
                <a:solidFill>
                  <a:srgbClr val="002060"/>
                </a:solidFill>
              </a:rPr>
              <a:t>نظرة عامة حول المراهقة	</a:t>
            </a:r>
          </a:p>
          <a:p>
            <a:pPr marL="457200" indent="-457200" algn="r" rtl="1">
              <a:buFont typeface="Wingdings" panose="05000000000000000000" pitchFamily="2" charset="2"/>
              <a:buChar char="ü"/>
            </a:pPr>
            <a:r>
              <a:rPr lang="ar-EG" sz="2800" b="1" dirty="0">
                <a:solidFill>
                  <a:srgbClr val="C00000"/>
                </a:solidFill>
              </a:rPr>
              <a:t>الفصل الثانى </a:t>
            </a:r>
            <a:r>
              <a:rPr lang="ar-EG" sz="2800" b="1" dirty="0">
                <a:solidFill>
                  <a:srgbClr val="002060"/>
                </a:solidFill>
              </a:rPr>
              <a:t>اصناف المراهقين ومشاكل المراهقة	</a:t>
            </a:r>
          </a:p>
          <a:p>
            <a:pPr marL="457200" indent="-457200" algn="r" rtl="1">
              <a:buFont typeface="Wingdings" panose="05000000000000000000" pitchFamily="2" charset="2"/>
              <a:buChar char="ü"/>
            </a:pPr>
            <a:r>
              <a:rPr lang="ar-EG" sz="2800" b="1" dirty="0">
                <a:solidFill>
                  <a:srgbClr val="C00000"/>
                </a:solidFill>
              </a:rPr>
              <a:t>الفصل </a:t>
            </a:r>
            <a:r>
              <a:rPr lang="ar-EG" sz="2800" b="1" dirty="0" smtClean="0">
                <a:solidFill>
                  <a:srgbClr val="C00000"/>
                </a:solidFill>
              </a:rPr>
              <a:t>الثالث </a:t>
            </a:r>
            <a:r>
              <a:rPr lang="ar-EG" sz="2800" b="1" dirty="0">
                <a:solidFill>
                  <a:srgbClr val="002060"/>
                </a:solidFill>
              </a:rPr>
              <a:t>التربية الدينية للمراهق	</a:t>
            </a:r>
            <a:endParaRPr lang="ar-EG" sz="2800" b="1" dirty="0" smtClean="0">
              <a:solidFill>
                <a:srgbClr val="002060"/>
              </a:solidFill>
            </a:endParaRPr>
          </a:p>
        </p:txBody>
      </p:sp>
    </p:spTree>
    <p:extLst>
      <p:ext uri="{BB962C8B-B14F-4D97-AF65-F5344CB8AC3E}">
        <p14:creationId xmlns:p14="http://schemas.microsoft.com/office/powerpoint/2010/main" val="74134819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809625" y="2161207"/>
            <a:ext cx="7524750" cy="2347913"/>
          </a:xfrm>
          <a:prstGeom prst="rect">
            <a:avLst/>
          </a:prstGeom>
          <a:solidFill>
            <a:srgbClr val="595959">
              <a:alpha val="78038"/>
            </a:srgbClr>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5" name="AutoShape 3"/>
          <p:cNvSpPr>
            <a:spLocks noChangeArrowheads="1"/>
          </p:cNvSpPr>
          <p:nvPr/>
        </p:nvSpPr>
        <p:spPr bwMode="auto">
          <a:xfrm>
            <a:off x="914400" y="2018332"/>
            <a:ext cx="7315200" cy="2378075"/>
          </a:xfrm>
          <a:prstGeom prst="rect">
            <a:avLst/>
          </a:prstGeom>
          <a:solidFill>
            <a:srgbClr val="1E8FB2">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6" name="Rectangle 13"/>
          <p:cNvSpPr>
            <a:spLocks noChangeArrowheads="1"/>
          </p:cNvSpPr>
          <p:nvPr/>
        </p:nvSpPr>
        <p:spPr bwMode="auto">
          <a:xfrm>
            <a:off x="1081088" y="2441252"/>
            <a:ext cx="69818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4800" b="1" dirty="0">
                <a:solidFill>
                  <a:srgbClr val="FFFFFF"/>
                </a:solidFill>
                <a:latin typeface="Microsoft YaHei" pitchFamily="34" charset="-122"/>
                <a:ea typeface="Microsoft YaHei" pitchFamily="34" charset="-122"/>
              </a:rPr>
              <a:t>الفصل الاول</a:t>
            </a:r>
          </a:p>
          <a:p>
            <a:pPr algn="ctr" rtl="1"/>
            <a:r>
              <a:rPr lang="ar-EG" altLang="zh-CN" sz="4800" b="1" dirty="0">
                <a:solidFill>
                  <a:srgbClr val="FFFFFF"/>
                </a:solidFill>
                <a:latin typeface="Microsoft YaHei" pitchFamily="34" charset="-122"/>
                <a:ea typeface="Microsoft YaHei" pitchFamily="34" charset="-122"/>
              </a:rPr>
              <a:t>نظرة عامة حول المراهقة</a:t>
            </a:r>
          </a:p>
        </p:txBody>
      </p:sp>
      <p:sp>
        <p:nvSpPr>
          <p:cNvPr id="3" name="Rectangle 2"/>
          <p:cNvSpPr/>
          <p:nvPr/>
        </p:nvSpPr>
        <p:spPr>
          <a:xfrm>
            <a:off x="3774976" y="4941168"/>
            <a:ext cx="4572000" cy="151977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justLow" rtl="1">
              <a:lnSpc>
                <a:spcPct val="115000"/>
              </a:lnSpc>
              <a:spcAft>
                <a:spcPts val="1000"/>
              </a:spcAft>
            </a:pPr>
            <a:r>
              <a:rPr lang="ar-EG" sz="2000" b="1" u="sng" dirty="0">
                <a:solidFill>
                  <a:srgbClr val="C00000"/>
                </a:solidFill>
                <a:latin typeface="Calibri" panose="020F0502020204030204" pitchFamily="34" charset="0"/>
                <a:ea typeface="Calibri" panose="020F0502020204030204" pitchFamily="34" charset="0"/>
                <a:cs typeface="Simplified Arabic" panose="02020603050405020304" pitchFamily="18" charset="-78"/>
              </a:rPr>
              <a:t>محتويات الفصل الاول :</a:t>
            </a:r>
            <a:r>
              <a:rPr lang="ar-EG" sz="2000" b="1" dirty="0">
                <a:solidFill>
                  <a:srgbClr val="002060"/>
                </a:solidFill>
                <a:latin typeface="Calibri" panose="020F0502020204030204" pitchFamily="34" charset="0"/>
                <a:ea typeface="Calibri" panose="020F0502020204030204" pitchFamily="34" charset="0"/>
                <a:cs typeface="Simplified Arabic" panose="02020603050405020304" pitchFamily="18" charset="-78"/>
              </a:rPr>
              <a:t> نظرة عامة حول المراهقة</a:t>
            </a:r>
          </a:p>
          <a:p>
            <a:pPr marL="342900" lvl="0" indent="-342900" algn="justLow" rtl="1">
              <a:lnSpc>
                <a:spcPct val="115000"/>
              </a:lnSpc>
              <a:spcAft>
                <a:spcPts val="0"/>
              </a:spcAft>
              <a:buFont typeface="Symbol" panose="05050102010706020507" pitchFamily="18" charset="2"/>
              <a:buChar char=""/>
            </a:pPr>
            <a:r>
              <a:rPr lang="ar-EG" b="1" dirty="0" smtClean="0">
                <a:solidFill>
                  <a:srgbClr val="002060"/>
                </a:solidFill>
                <a:latin typeface="Calibri" panose="020F0502020204030204" pitchFamily="34" charset="0"/>
                <a:ea typeface="Calibri" panose="020F0502020204030204" pitchFamily="34" charset="0"/>
                <a:cs typeface="Simplified Arabic" panose="02020603050405020304" pitchFamily="18" charset="-78"/>
              </a:rPr>
              <a:t>مفهوم </a:t>
            </a:r>
            <a:r>
              <a:rPr lang="ar-EG" b="1" dirty="0">
                <a:solidFill>
                  <a:srgbClr val="002060"/>
                </a:solidFill>
                <a:latin typeface="Calibri" panose="020F0502020204030204" pitchFamily="34" charset="0"/>
                <a:ea typeface="Calibri" panose="020F0502020204030204" pitchFamily="34" charset="0"/>
                <a:cs typeface="Simplified Arabic" panose="02020603050405020304" pitchFamily="18" charset="-78"/>
              </a:rPr>
              <a:t>ومراحل المراهقة </a:t>
            </a:r>
          </a:p>
          <a:p>
            <a:pPr marL="342900" lvl="0" indent="-342900" algn="justLow" rtl="1">
              <a:lnSpc>
                <a:spcPct val="115000"/>
              </a:lnSpc>
              <a:spcAft>
                <a:spcPts val="0"/>
              </a:spcAft>
              <a:buFont typeface="Symbol" panose="05050102010706020507" pitchFamily="18" charset="2"/>
              <a:buChar char=""/>
            </a:pPr>
            <a:r>
              <a:rPr lang="ar-EG" b="1" dirty="0" smtClean="0">
                <a:solidFill>
                  <a:srgbClr val="002060"/>
                </a:solidFill>
                <a:latin typeface="Calibri" panose="020F0502020204030204" pitchFamily="34" charset="0"/>
                <a:ea typeface="Calibri" panose="020F0502020204030204" pitchFamily="34" charset="0"/>
                <a:cs typeface="Simplified Arabic" panose="02020603050405020304" pitchFamily="18" charset="-78"/>
              </a:rPr>
              <a:t>قواعد </a:t>
            </a:r>
            <a:r>
              <a:rPr lang="ar-EG" b="1" dirty="0">
                <a:solidFill>
                  <a:srgbClr val="002060"/>
                </a:solidFill>
                <a:latin typeface="Calibri" panose="020F0502020204030204" pitchFamily="34" charset="0"/>
                <a:ea typeface="Calibri" panose="020F0502020204030204" pitchFamily="34" charset="0"/>
                <a:cs typeface="Simplified Arabic" panose="02020603050405020304" pitchFamily="18" charset="-78"/>
              </a:rPr>
              <a:t>للتعامل مع المراهقين</a:t>
            </a:r>
          </a:p>
          <a:p>
            <a:pPr marL="342900" lvl="0" indent="-342900" algn="justLow" rtl="1">
              <a:lnSpc>
                <a:spcPct val="115000"/>
              </a:lnSpc>
              <a:spcAft>
                <a:spcPts val="0"/>
              </a:spcAft>
              <a:buFont typeface="Symbol" panose="05050102010706020507" pitchFamily="18" charset="2"/>
              <a:buChar char=""/>
            </a:pPr>
            <a:r>
              <a:rPr lang="ar-EG" b="1" dirty="0" smtClean="0">
                <a:solidFill>
                  <a:srgbClr val="002060"/>
                </a:solidFill>
                <a:latin typeface="Calibri" panose="020F0502020204030204" pitchFamily="34" charset="0"/>
                <a:ea typeface="Calibri" panose="020F0502020204030204" pitchFamily="34" charset="0"/>
                <a:cs typeface="Simplified Arabic" panose="02020603050405020304" pitchFamily="18" charset="-78"/>
              </a:rPr>
              <a:t>نصائح </a:t>
            </a:r>
            <a:r>
              <a:rPr lang="ar-EG" b="1" dirty="0">
                <a:solidFill>
                  <a:srgbClr val="002060"/>
                </a:solidFill>
                <a:latin typeface="Calibri" panose="020F0502020204030204" pitchFamily="34" charset="0"/>
                <a:ea typeface="Calibri" panose="020F0502020204030204" pitchFamily="34" charset="0"/>
                <a:cs typeface="Simplified Arabic" panose="02020603050405020304" pitchFamily="18" charset="-78"/>
              </a:rPr>
              <a:t>عامة لمرحلة المراهقة</a:t>
            </a:r>
          </a:p>
        </p:txBody>
      </p:sp>
    </p:spTree>
    <p:extLst>
      <p:ext uri="{BB962C8B-B14F-4D97-AF65-F5344CB8AC3E}">
        <p14:creationId xmlns:p14="http://schemas.microsoft.com/office/powerpoint/2010/main" val="171097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Top)">
                                      <p:cBhvr>
                                        <p:cTn id="10" dur="500"/>
                                        <p:tgtEl>
                                          <p:spTgt spid="4"/>
                                        </p:tgtEl>
                                      </p:cBhvr>
                                    </p:animEffect>
                                  </p:childTnLst>
                                </p:cTn>
                              </p:par>
                            </p:childTnLst>
                          </p:cTn>
                        </p:par>
                        <p:par>
                          <p:cTn id="11" fill="hold">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utoUpdateAnimBg="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对角圆角矩形 5"/>
          <p:cNvSpPr>
            <a:spLocks/>
          </p:cNvSpPr>
          <p:nvPr/>
        </p:nvSpPr>
        <p:spPr bwMode="auto">
          <a:xfrm rot="21346829">
            <a:off x="1160461" y="1622203"/>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algn="l" rtl="0" fontAlgn="base">
              <a:spcBef>
                <a:spcPct val="0"/>
              </a:spcBef>
              <a:spcAft>
                <a:spcPct val="0"/>
              </a:spcAft>
            </a:pPr>
            <a:endParaRPr lang="ar-EG">
              <a:solidFill>
                <a:srgbClr val="000000"/>
              </a:solidFill>
              <a:latin typeface="Arial" panose="020B0604020202020204" pitchFamily="34" charset="0"/>
              <a:ea typeface="SimSun" panose="02010600030101010101" pitchFamily="2" charset="-122"/>
            </a:endParaRPr>
          </a:p>
        </p:txBody>
      </p:sp>
      <p:pic>
        <p:nvPicPr>
          <p:cNvPr id="6" name="Picture 3" descr="C:\TDDOWNLOAD\penc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30117"/>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2"/>
          <p:cNvSpPr txBox="1">
            <a:spLocks/>
          </p:cNvSpPr>
          <p:nvPr/>
        </p:nvSpPr>
        <p:spPr bwMode="auto">
          <a:xfrm rot="21361315">
            <a:off x="1376362" y="1904778"/>
            <a:ext cx="6454775"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en-US" b="1" dirty="0" smtClean="0">
              <a:solidFill>
                <a:schemeClr val="bg1"/>
              </a:solidFill>
            </a:endParaRPr>
          </a:p>
          <a:p>
            <a:pPr marL="0" indent="0" algn="ctr" eaLnBrk="1" hangingPunct="1"/>
            <a:endParaRPr lang="ar-EG" sz="1200" b="1" dirty="0" smtClean="0">
              <a:solidFill>
                <a:schemeClr val="bg1"/>
              </a:solidFill>
            </a:endParaRPr>
          </a:p>
          <a:p>
            <a:pPr marL="0" indent="0" algn="ctr" eaLnBrk="1" hangingPunct="1"/>
            <a:endParaRPr lang="ar-EG" sz="1200" b="1" dirty="0">
              <a:solidFill>
                <a:schemeClr val="bg1"/>
              </a:solidFill>
            </a:endParaRPr>
          </a:p>
          <a:p>
            <a:pPr marL="0" indent="0" algn="ctr" eaLnBrk="1" hangingPunct="1"/>
            <a:endParaRPr lang="en-US" sz="1200" b="1" dirty="0" smtClean="0">
              <a:solidFill>
                <a:schemeClr val="bg1"/>
              </a:solidFill>
            </a:endParaRPr>
          </a:p>
          <a:p>
            <a:pPr marL="0" indent="0" algn="ctr" rtl="1" eaLnBrk="1" hangingPunct="1">
              <a:buNone/>
            </a:pPr>
            <a:r>
              <a:rPr lang="ar-EG" altLang="zh-CN" sz="5000" b="1" dirty="0">
                <a:solidFill>
                  <a:schemeClr val="bg1"/>
                </a:solidFill>
              </a:rPr>
              <a:t>مفهوم ومراحل المراهقة</a:t>
            </a:r>
            <a:endParaRPr lang="ar-EG" altLang="en-US" sz="5000" b="1" dirty="0">
              <a:solidFill>
                <a:schemeClr val="bg1"/>
              </a:solidFill>
            </a:endParaRPr>
          </a:p>
        </p:txBody>
      </p:sp>
    </p:spTree>
    <p:extLst>
      <p:ext uri="{BB962C8B-B14F-4D97-AF65-F5344CB8AC3E}">
        <p14:creationId xmlns:p14="http://schemas.microsoft.com/office/powerpoint/2010/main" val="60563712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2802" y="260648"/>
            <a:ext cx="6733574"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rtl="1"/>
            <a:r>
              <a:rPr lang="ar-EG" sz="3200" b="1" dirty="0">
                <a:solidFill>
                  <a:srgbClr val="002060"/>
                </a:solidFill>
              </a:rPr>
              <a:t>مفهوم المراهقة</a:t>
            </a:r>
          </a:p>
        </p:txBody>
      </p:sp>
      <p:sp>
        <p:nvSpPr>
          <p:cNvPr id="3" name="Folded Corner 2"/>
          <p:cNvSpPr/>
          <p:nvPr/>
        </p:nvSpPr>
        <p:spPr>
          <a:xfrm>
            <a:off x="3563888" y="1916832"/>
            <a:ext cx="5184576" cy="3168352"/>
          </a:xfrm>
          <a:prstGeom prst="foldedCorner">
            <a:avLst/>
          </a:prstGeom>
        </p:spPr>
        <p:style>
          <a:lnRef idx="1">
            <a:schemeClr val="accent5"/>
          </a:lnRef>
          <a:fillRef idx="2">
            <a:schemeClr val="accent5"/>
          </a:fillRef>
          <a:effectRef idx="1">
            <a:schemeClr val="accent5"/>
          </a:effectRef>
          <a:fontRef idx="minor">
            <a:schemeClr val="dk1"/>
          </a:fontRef>
        </p:style>
        <p:txBody>
          <a:bodyPr rtlCol="1" anchor="ctr"/>
          <a:lstStyle/>
          <a:p>
            <a:pPr algn="justLow" rtl="1"/>
            <a:r>
              <a:rPr lang="ar-EG" sz="2700" b="1" dirty="0" smtClean="0">
                <a:solidFill>
                  <a:srgbClr val="002060"/>
                </a:solidFill>
              </a:rPr>
              <a:t>ترجع </a:t>
            </a:r>
            <a:r>
              <a:rPr lang="ar-EG" sz="2700" b="1" dirty="0">
                <a:solidFill>
                  <a:srgbClr val="002060"/>
                </a:solidFill>
              </a:rPr>
              <a:t>كلمة "المراهقة" إلى الفعل العربي "راهق" الذي يعني الاقتراب من الشيء، فراهق الغلام فهو مراهق، أي: قارب الاحتلام، ورهقت الشيء رهقاً، أي: قربت منه. والمعنى هنا يشير إلى الاقتراب من النضج والرشد</a:t>
            </a:r>
          </a:p>
        </p:txBody>
      </p:sp>
    </p:spTree>
    <p:extLst>
      <p:ext uri="{BB962C8B-B14F-4D97-AF65-F5344CB8AC3E}">
        <p14:creationId xmlns:p14="http://schemas.microsoft.com/office/powerpoint/2010/main" val="183433636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7824" y="260648"/>
            <a:ext cx="3203530"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rtl="1"/>
            <a:r>
              <a:rPr lang="ar-EG" sz="3200" b="1" dirty="0">
                <a:solidFill>
                  <a:srgbClr val="002060"/>
                </a:solidFill>
              </a:rPr>
              <a:t>تعريف الطفل لغةً</a:t>
            </a:r>
          </a:p>
        </p:txBody>
      </p:sp>
      <p:sp>
        <p:nvSpPr>
          <p:cNvPr id="3" name="Folded Corner 2"/>
          <p:cNvSpPr/>
          <p:nvPr/>
        </p:nvSpPr>
        <p:spPr>
          <a:xfrm>
            <a:off x="4499992" y="1556792"/>
            <a:ext cx="4032448" cy="4536504"/>
          </a:xfrm>
          <a:prstGeom prst="foldedCorner">
            <a:avLst/>
          </a:prstGeom>
        </p:spPr>
        <p:style>
          <a:lnRef idx="1">
            <a:schemeClr val="accent5"/>
          </a:lnRef>
          <a:fillRef idx="2">
            <a:schemeClr val="accent5"/>
          </a:fillRef>
          <a:effectRef idx="1">
            <a:schemeClr val="accent5"/>
          </a:effectRef>
          <a:fontRef idx="minor">
            <a:schemeClr val="dk1"/>
          </a:fontRef>
        </p:style>
        <p:txBody>
          <a:bodyPr rtlCol="1" anchor="ctr"/>
          <a:lstStyle/>
          <a:p>
            <a:pPr marL="457200" indent="-457200" algn="justLow" rtl="1">
              <a:buFont typeface="Wingdings" panose="05000000000000000000" pitchFamily="2" charset="2"/>
              <a:buChar char="q"/>
            </a:pPr>
            <a:r>
              <a:rPr lang="ar-EG" sz="2700" b="1" dirty="0">
                <a:solidFill>
                  <a:srgbClr val="C00000"/>
                </a:solidFill>
              </a:rPr>
              <a:t>الطفل لغةً : </a:t>
            </a:r>
            <a:r>
              <a:rPr lang="ar-EG" sz="2700" b="1" dirty="0">
                <a:solidFill>
                  <a:srgbClr val="002060"/>
                </a:solidFill>
              </a:rPr>
              <a:t>من الفعل الثلاثي طَفَلَ ، والطَّفل: هو النبات الرخص، والرخص الناعم والجمع طفال وطفول .</a:t>
            </a:r>
          </a:p>
          <a:p>
            <a:pPr marL="457200" indent="-457200" algn="justLow" rtl="1">
              <a:buFont typeface="Wingdings" panose="05000000000000000000" pitchFamily="2" charset="2"/>
              <a:buChar char="q"/>
            </a:pPr>
            <a:r>
              <a:rPr lang="ar-EG" sz="2700" b="1" dirty="0">
                <a:solidFill>
                  <a:srgbClr val="002060"/>
                </a:solidFill>
              </a:rPr>
              <a:t>والطفل والطفلة: الصغيران. </a:t>
            </a:r>
          </a:p>
          <a:p>
            <a:pPr marL="457200" indent="-457200" algn="justLow" rtl="1">
              <a:buFont typeface="Wingdings" panose="05000000000000000000" pitchFamily="2" charset="2"/>
              <a:buChar char="q"/>
            </a:pPr>
            <a:r>
              <a:rPr lang="ar-EG" sz="2700" b="1" dirty="0">
                <a:solidFill>
                  <a:srgbClr val="002060"/>
                </a:solidFill>
              </a:rPr>
              <a:t>والصبي يدعى طفلاً حين يسقط من بطن أمه إلى إن يحتلم </a:t>
            </a:r>
          </a:p>
        </p:txBody>
      </p:sp>
    </p:spTree>
    <p:extLst>
      <p:ext uri="{BB962C8B-B14F-4D97-AF65-F5344CB8AC3E}">
        <p14:creationId xmlns:p14="http://schemas.microsoft.com/office/powerpoint/2010/main" val="212662230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2802" y="260648"/>
            <a:ext cx="6733574"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rtl="1"/>
            <a:r>
              <a:rPr lang="ar-EG" sz="3200" b="1" dirty="0">
                <a:solidFill>
                  <a:srgbClr val="002060"/>
                </a:solidFill>
              </a:rPr>
              <a:t>مفهوم المراهقة</a:t>
            </a:r>
          </a:p>
        </p:txBody>
      </p:sp>
      <p:sp>
        <p:nvSpPr>
          <p:cNvPr id="3" name="Folded Corner 2"/>
          <p:cNvSpPr/>
          <p:nvPr/>
        </p:nvSpPr>
        <p:spPr>
          <a:xfrm>
            <a:off x="3563888" y="1916832"/>
            <a:ext cx="5184576" cy="3600400"/>
          </a:xfrm>
          <a:prstGeom prst="foldedCorner">
            <a:avLst/>
          </a:prstGeom>
        </p:spPr>
        <p:style>
          <a:lnRef idx="1">
            <a:schemeClr val="accent5"/>
          </a:lnRef>
          <a:fillRef idx="2">
            <a:schemeClr val="accent5"/>
          </a:fillRef>
          <a:effectRef idx="1">
            <a:schemeClr val="accent5"/>
          </a:effectRef>
          <a:fontRef idx="minor">
            <a:schemeClr val="dk1"/>
          </a:fontRef>
        </p:style>
        <p:txBody>
          <a:bodyPr rtlCol="1" anchor="ctr"/>
          <a:lstStyle/>
          <a:p>
            <a:pPr algn="justLow" rtl="1"/>
            <a:r>
              <a:rPr lang="ar-EG" sz="2700" b="1" dirty="0" smtClean="0">
                <a:solidFill>
                  <a:srgbClr val="002060"/>
                </a:solidFill>
              </a:rPr>
              <a:t>أما </a:t>
            </a:r>
            <a:r>
              <a:rPr lang="ar-EG" sz="2700" b="1" dirty="0">
                <a:solidFill>
                  <a:srgbClr val="002060"/>
                </a:solidFill>
              </a:rPr>
              <a:t>المراهقة في علم النفس فتعني: "الاقتراب من النضج الجسمي والعقلي والنفسي والاجتماعي"، ولكنه ليس النضج نفسه؛ لأن الفرد في هذه المرحلة يبدأ بالنضج العقلي والجسمي والنفسي والاجتماعي، ولكنه لا يصل إلى اكتمال النضج إلا بعد سنوات عديدة قد تصل إلى 10 سنوات</a:t>
            </a:r>
          </a:p>
        </p:txBody>
      </p:sp>
    </p:spTree>
    <p:extLst>
      <p:ext uri="{BB962C8B-B14F-4D97-AF65-F5344CB8AC3E}">
        <p14:creationId xmlns:p14="http://schemas.microsoft.com/office/powerpoint/2010/main" val="398554420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19"/>
          <p:cNvSpPr>
            <a:spLocks noChangeArrowheads="1"/>
          </p:cNvSpPr>
          <p:nvPr/>
        </p:nvSpPr>
        <p:spPr bwMode="auto">
          <a:xfrm>
            <a:off x="5273824" y="4425322"/>
            <a:ext cx="3600400"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400" b="1" dirty="0">
                <a:solidFill>
                  <a:schemeClr val="bg1"/>
                </a:solidFill>
              </a:rPr>
              <a:t>المرحلة الثانية</a:t>
            </a:r>
            <a:endParaRPr lang="ar-EG" sz="2400" dirty="0">
              <a:solidFill>
                <a:schemeClr val="bg1"/>
              </a:solidFill>
              <a:latin typeface="SimHei" panose="02010609060101010101" pitchFamily="49" charset="-122"/>
            </a:endParaRPr>
          </a:p>
        </p:txBody>
      </p:sp>
      <p:sp>
        <p:nvSpPr>
          <p:cNvPr id="5" name="Rounded Rectangle 4"/>
          <p:cNvSpPr/>
          <p:nvPr/>
        </p:nvSpPr>
        <p:spPr>
          <a:xfrm>
            <a:off x="611560" y="1127431"/>
            <a:ext cx="7992888" cy="1005425"/>
          </a:xfrm>
          <a:prstGeom prst="roundRect">
            <a:avLst/>
          </a:prstGeom>
          <a:gradFill>
            <a:gsLst>
              <a:gs pos="0">
                <a:srgbClr val="00B0F0"/>
              </a:gs>
              <a:gs pos="44000">
                <a:schemeClr val="accent1">
                  <a:lumMod val="60000"/>
                  <a:lumOff val="40000"/>
                </a:schemeClr>
              </a:gs>
              <a:gs pos="92000">
                <a:srgbClr val="00B0F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2200" b="1" dirty="0"/>
              <a:t>ويمكن تقسيم مرحلة المراهقة إلي مرحلتين أساسيتين </a:t>
            </a:r>
            <a:endParaRPr lang="ar-EG" sz="2200" b="1" dirty="0" smtClean="0"/>
          </a:p>
          <a:p>
            <a:pPr algn="ctr" rtl="1"/>
            <a:r>
              <a:rPr lang="ar-EG" sz="2200" b="1" dirty="0" smtClean="0"/>
              <a:t>(</a:t>
            </a:r>
            <a:r>
              <a:rPr lang="ar-EG" sz="2200" b="1" dirty="0"/>
              <a:t>وإن قسمها البعض إلي ثلاث مراحل: المراهقة المبكرة - الوسطي - المتأخرة</a:t>
            </a:r>
            <a:r>
              <a:rPr lang="ar-EG" sz="2200" b="1" dirty="0" smtClean="0"/>
              <a:t>)</a:t>
            </a:r>
            <a:endParaRPr lang="ar-EG" sz="2200" b="1" dirty="0"/>
          </a:p>
        </p:txBody>
      </p:sp>
      <p:sp>
        <p:nvSpPr>
          <p:cNvPr id="3" name="Rounded Rectangle 2"/>
          <p:cNvSpPr/>
          <p:nvPr/>
        </p:nvSpPr>
        <p:spPr>
          <a:xfrm>
            <a:off x="3707904" y="188640"/>
            <a:ext cx="5112568" cy="720080"/>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3200" b="1" dirty="0">
                <a:solidFill>
                  <a:srgbClr val="002060"/>
                </a:solidFill>
                <a:latin typeface="Simplified Arabic" panose="02020603050405020304" pitchFamily="18" charset="-78"/>
                <a:cs typeface="Simplified Arabic" panose="02020603050405020304" pitchFamily="18" charset="-78"/>
              </a:rPr>
              <a:t>مراحل المراهقة</a:t>
            </a:r>
          </a:p>
        </p:txBody>
      </p:sp>
      <p:sp>
        <p:nvSpPr>
          <p:cNvPr id="4" name="AutoShape 17"/>
          <p:cNvSpPr>
            <a:spLocks noChangeArrowheads="1"/>
          </p:cNvSpPr>
          <p:nvPr/>
        </p:nvSpPr>
        <p:spPr bwMode="auto">
          <a:xfrm>
            <a:off x="5220072" y="2390259"/>
            <a:ext cx="3600400"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400" b="1" dirty="0">
                <a:solidFill>
                  <a:schemeClr val="bg1"/>
                </a:solidFill>
              </a:rPr>
              <a:t>المرحلة الأولي</a:t>
            </a:r>
            <a:endParaRPr lang="ar-EG" sz="2400" dirty="0">
              <a:solidFill>
                <a:schemeClr val="bg1"/>
              </a:solidFill>
              <a:latin typeface="SimHei" panose="02010609060101010101" pitchFamily="49" charset="-122"/>
            </a:endParaRPr>
          </a:p>
        </p:txBody>
      </p:sp>
      <p:sp>
        <p:nvSpPr>
          <p:cNvPr id="16" name="Flowchart: Alternate Process 15"/>
          <p:cNvSpPr/>
          <p:nvPr/>
        </p:nvSpPr>
        <p:spPr>
          <a:xfrm>
            <a:off x="179512" y="3284984"/>
            <a:ext cx="8694712" cy="936104"/>
          </a:xfrm>
          <a:prstGeom prst="flowChartAlternateProcess">
            <a:avLst/>
          </a:prstGeom>
          <a:solidFill>
            <a:srgbClr val="00B0F0"/>
          </a:solidFill>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a:solidFill>
                  <a:srgbClr val="002060"/>
                </a:solidFill>
                <a:latin typeface="Simplified Arabic" panose="02020603050405020304" pitchFamily="18" charset="-78"/>
                <a:cs typeface="Simplified Arabic" panose="02020603050405020304" pitchFamily="18" charset="-78"/>
              </a:rPr>
              <a:t>والتي تتعلق ببداية البلوغ الجنسي وتنتهي في حوالي (15 سنة)، وهو العمر المقابل للتعليم الإعدادي، وبداية التعليم الثانوي</a:t>
            </a:r>
          </a:p>
        </p:txBody>
      </p:sp>
      <p:sp>
        <p:nvSpPr>
          <p:cNvPr id="17" name="Flowchart: Alternate Process 16"/>
          <p:cNvSpPr/>
          <p:nvPr/>
        </p:nvSpPr>
        <p:spPr>
          <a:xfrm>
            <a:off x="179512" y="5229200"/>
            <a:ext cx="8694712" cy="936104"/>
          </a:xfrm>
          <a:prstGeom prst="flowChartAlternateProcess">
            <a:avLst/>
          </a:prstGeom>
          <a:solidFill>
            <a:srgbClr val="00B0F0"/>
          </a:solidFill>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a:solidFill>
                  <a:srgbClr val="002060"/>
                </a:solidFill>
                <a:latin typeface="Simplified Arabic" panose="02020603050405020304" pitchFamily="18" charset="-78"/>
                <a:cs typeface="Simplified Arabic" panose="02020603050405020304" pitchFamily="18" charset="-78"/>
              </a:rPr>
              <a:t>وتبدأ مع اكتمال التغيرات الجسمية، وتمتد إلي سن الرشد أي (18 سنة)، </a:t>
            </a:r>
            <a:r>
              <a:rPr lang="ar-EG" sz="2300" b="1" dirty="0" smtClean="0">
                <a:solidFill>
                  <a:srgbClr val="002060"/>
                </a:solidFill>
                <a:latin typeface="Simplified Arabic" panose="02020603050405020304" pitchFamily="18" charset="-78"/>
                <a:cs typeface="Simplified Arabic" panose="02020603050405020304" pitchFamily="18" charset="-78"/>
              </a:rPr>
              <a:t/>
            </a:r>
            <a:br>
              <a:rPr lang="ar-EG" sz="2300" b="1" dirty="0" smtClean="0">
                <a:solidFill>
                  <a:srgbClr val="002060"/>
                </a:solidFill>
                <a:latin typeface="Simplified Arabic" panose="02020603050405020304" pitchFamily="18" charset="-78"/>
                <a:cs typeface="Simplified Arabic" panose="02020603050405020304" pitchFamily="18" charset="-78"/>
              </a:rPr>
            </a:br>
            <a:r>
              <a:rPr lang="ar-EG" sz="2300" b="1" dirty="0" smtClean="0">
                <a:solidFill>
                  <a:srgbClr val="002060"/>
                </a:solidFill>
                <a:latin typeface="Simplified Arabic" panose="02020603050405020304" pitchFamily="18" charset="-78"/>
                <a:cs typeface="Simplified Arabic" panose="02020603050405020304" pitchFamily="18" charset="-78"/>
              </a:rPr>
              <a:t>أو </a:t>
            </a:r>
            <a:r>
              <a:rPr lang="ar-EG" sz="2300" b="1" dirty="0">
                <a:solidFill>
                  <a:srgbClr val="002060"/>
                </a:solidFill>
                <a:latin typeface="Simplified Arabic" panose="02020603050405020304" pitchFamily="18" charset="-78"/>
                <a:cs typeface="Simplified Arabic" panose="02020603050405020304" pitchFamily="18" charset="-78"/>
              </a:rPr>
              <a:t>الرشد القانوني 21 </a:t>
            </a:r>
            <a:r>
              <a:rPr lang="ar-EG" sz="2300" b="1" dirty="0" smtClean="0">
                <a:solidFill>
                  <a:srgbClr val="002060"/>
                </a:solidFill>
                <a:latin typeface="Simplified Arabic" panose="02020603050405020304" pitchFamily="18" charset="-78"/>
                <a:cs typeface="Simplified Arabic" panose="02020603050405020304" pitchFamily="18" charset="-78"/>
              </a:rPr>
              <a:t>سنة</a:t>
            </a:r>
            <a:endParaRPr lang="ar-EG" sz="2300" b="1"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4509732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style.rotation</p:attrName>
                                        </p:attrNameLst>
                                      </p:cBhvr>
                                      <p:tavLst>
                                        <p:tav tm="0">
                                          <p:val>
                                            <p:fltVal val="90"/>
                                          </p:val>
                                        </p:tav>
                                        <p:tav tm="100000">
                                          <p:val>
                                            <p:fltVal val="0"/>
                                          </p:val>
                                        </p:tav>
                                      </p:tavLst>
                                    </p:anim>
                                    <p:animEffect transition="in" filter="fade">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P spid="16" grpId="0" animBg="1"/>
      <p:bldP spid="17"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a:xfrm>
            <a:off x="1547664" y="2348880"/>
            <a:ext cx="6120680" cy="1800200"/>
          </a:xfrm>
          <a:prstGeom prst="foldedCorner">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600" b="1" dirty="0">
                <a:latin typeface="Simplified Arabic" panose="02020603050405020304" pitchFamily="18" charset="-78"/>
                <a:cs typeface="Simplified Arabic" panose="02020603050405020304" pitchFamily="18" charset="-78"/>
              </a:rPr>
              <a:t>المرحلة الأولى: البلوغ (12 - 15 سنة)</a:t>
            </a:r>
            <a:endParaRPr lang="en-US" sz="36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51348880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305274" y="231304"/>
            <a:ext cx="4642990" cy="5334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ar-EG" altLang="zh-CN" sz="3600" b="1" dirty="0">
                <a:solidFill>
                  <a:srgbClr val="002060"/>
                </a:solidFill>
                <a:ea typeface="SimSun" pitchFamily="2" charset="-122"/>
              </a:rPr>
              <a:t>مظاهر النمو في مرحلة البلوغ</a:t>
            </a:r>
            <a:endParaRPr lang="ar-EG" altLang="en-US" sz="3600" b="1" dirty="0">
              <a:solidFill>
                <a:srgbClr val="002060"/>
              </a:solidFill>
              <a:ea typeface="SimSun" pitchFamily="2" charset="-122"/>
            </a:endParaRPr>
          </a:p>
        </p:txBody>
      </p:sp>
      <p:sp>
        <p:nvSpPr>
          <p:cNvPr id="7" name="AutoShape 19"/>
          <p:cNvSpPr>
            <a:spLocks noChangeArrowheads="1"/>
          </p:cNvSpPr>
          <p:nvPr/>
        </p:nvSpPr>
        <p:spPr bwMode="auto">
          <a:xfrm>
            <a:off x="5153042" y="5591721"/>
            <a:ext cx="3600400"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400" b="1" dirty="0" smtClean="0">
                <a:solidFill>
                  <a:schemeClr val="bg1"/>
                </a:solidFill>
              </a:rPr>
              <a:t>نمو </a:t>
            </a:r>
            <a:r>
              <a:rPr lang="ar-SA" sz="2400" b="1" dirty="0">
                <a:solidFill>
                  <a:schemeClr val="bg1"/>
                </a:solidFill>
              </a:rPr>
              <a:t>الشخصية</a:t>
            </a:r>
            <a:endParaRPr lang="ar-EG" sz="2400" dirty="0">
              <a:solidFill>
                <a:schemeClr val="bg1"/>
              </a:solidFill>
              <a:latin typeface="SimHei" panose="02010609060101010101" pitchFamily="49" charset="-122"/>
            </a:endParaRPr>
          </a:p>
        </p:txBody>
      </p:sp>
      <p:sp>
        <p:nvSpPr>
          <p:cNvPr id="8" name="AutoShape 19"/>
          <p:cNvSpPr>
            <a:spLocks noChangeArrowheads="1"/>
          </p:cNvSpPr>
          <p:nvPr/>
        </p:nvSpPr>
        <p:spPr bwMode="auto">
          <a:xfrm>
            <a:off x="5150553" y="5077238"/>
            <a:ext cx="3600400"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400" b="1" dirty="0" smtClean="0">
                <a:solidFill>
                  <a:schemeClr val="bg1"/>
                </a:solidFill>
              </a:rPr>
              <a:t>النمو </a:t>
            </a:r>
            <a:r>
              <a:rPr lang="ar-SA" sz="2400" b="1" dirty="0">
                <a:solidFill>
                  <a:schemeClr val="bg1"/>
                </a:solidFill>
              </a:rPr>
              <a:t>الخُلُقي</a:t>
            </a:r>
            <a:endParaRPr lang="ar-EG" sz="2400" dirty="0">
              <a:solidFill>
                <a:schemeClr val="bg1"/>
              </a:solidFill>
              <a:latin typeface="SimHei" panose="02010609060101010101" pitchFamily="49" charset="-122"/>
            </a:endParaRPr>
          </a:p>
        </p:txBody>
      </p:sp>
      <p:sp>
        <p:nvSpPr>
          <p:cNvPr id="9" name="AutoShape 19"/>
          <p:cNvSpPr>
            <a:spLocks noChangeArrowheads="1"/>
          </p:cNvSpPr>
          <p:nvPr/>
        </p:nvSpPr>
        <p:spPr bwMode="auto">
          <a:xfrm>
            <a:off x="5150553" y="4581128"/>
            <a:ext cx="3600400"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400" b="1" dirty="0" smtClean="0">
                <a:solidFill>
                  <a:schemeClr val="bg1"/>
                </a:solidFill>
              </a:rPr>
              <a:t>النمو </a:t>
            </a:r>
            <a:r>
              <a:rPr lang="ar-SA" sz="2400" b="1" dirty="0">
                <a:solidFill>
                  <a:schemeClr val="bg1"/>
                </a:solidFill>
              </a:rPr>
              <a:t>الاجتماعي</a:t>
            </a:r>
            <a:endParaRPr lang="ar-EG" sz="2400" dirty="0">
              <a:solidFill>
                <a:schemeClr val="bg1"/>
              </a:solidFill>
              <a:latin typeface="SimHei" panose="02010609060101010101" pitchFamily="49" charset="-122"/>
            </a:endParaRPr>
          </a:p>
        </p:txBody>
      </p:sp>
      <p:sp>
        <p:nvSpPr>
          <p:cNvPr id="13" name="AutoShape 17"/>
          <p:cNvSpPr>
            <a:spLocks noChangeArrowheads="1"/>
          </p:cNvSpPr>
          <p:nvPr/>
        </p:nvSpPr>
        <p:spPr bwMode="auto">
          <a:xfrm>
            <a:off x="5150553" y="4070148"/>
            <a:ext cx="3600400"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400" b="1" dirty="0" smtClean="0">
                <a:solidFill>
                  <a:schemeClr val="bg1"/>
                </a:solidFill>
              </a:rPr>
              <a:t>النمو </a:t>
            </a:r>
            <a:r>
              <a:rPr lang="ar-SA" sz="2400" b="1" dirty="0">
                <a:solidFill>
                  <a:schemeClr val="bg1"/>
                </a:solidFill>
              </a:rPr>
              <a:t>الانفعالي</a:t>
            </a:r>
            <a:endParaRPr lang="ar-EG" sz="2400" dirty="0">
              <a:solidFill>
                <a:schemeClr val="bg1"/>
              </a:solidFill>
              <a:latin typeface="SimHei" panose="02010609060101010101" pitchFamily="49" charset="-122"/>
            </a:endParaRPr>
          </a:p>
        </p:txBody>
      </p:sp>
      <p:sp>
        <p:nvSpPr>
          <p:cNvPr id="14" name="AutoShape 18"/>
          <p:cNvSpPr>
            <a:spLocks noChangeArrowheads="1"/>
          </p:cNvSpPr>
          <p:nvPr/>
        </p:nvSpPr>
        <p:spPr bwMode="auto">
          <a:xfrm>
            <a:off x="5150553" y="3570794"/>
            <a:ext cx="3600400"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400" b="1" dirty="0" smtClean="0">
                <a:solidFill>
                  <a:schemeClr val="bg1"/>
                </a:solidFill>
              </a:rPr>
              <a:t>النمو </a:t>
            </a:r>
            <a:r>
              <a:rPr lang="ar-SA" sz="2400" b="1" dirty="0">
                <a:solidFill>
                  <a:schemeClr val="bg1"/>
                </a:solidFill>
              </a:rPr>
              <a:t>العقلي والمعرفي</a:t>
            </a:r>
            <a:endParaRPr lang="ar-EG" sz="2400" dirty="0">
              <a:solidFill>
                <a:schemeClr val="bg1"/>
              </a:solidFill>
              <a:latin typeface="SimHei" panose="02010609060101010101" pitchFamily="49" charset="-122"/>
            </a:endParaRPr>
          </a:p>
        </p:txBody>
      </p:sp>
      <p:sp>
        <p:nvSpPr>
          <p:cNvPr id="15" name="AutoShape 19"/>
          <p:cNvSpPr>
            <a:spLocks noChangeArrowheads="1"/>
          </p:cNvSpPr>
          <p:nvPr/>
        </p:nvSpPr>
        <p:spPr bwMode="auto">
          <a:xfrm>
            <a:off x="5150553" y="3071441"/>
            <a:ext cx="3600400"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400" b="1" dirty="0" smtClean="0">
                <a:solidFill>
                  <a:schemeClr val="bg1"/>
                </a:solidFill>
              </a:rPr>
              <a:t>الحياء </a:t>
            </a:r>
            <a:r>
              <a:rPr lang="ar-SA" sz="2400" b="1" dirty="0">
                <a:solidFill>
                  <a:schemeClr val="bg1"/>
                </a:solidFill>
              </a:rPr>
              <a:t>الشديد</a:t>
            </a:r>
            <a:endParaRPr lang="ar-EG" sz="2400" dirty="0">
              <a:solidFill>
                <a:schemeClr val="bg1"/>
              </a:solidFill>
              <a:latin typeface="SimHei" panose="02010609060101010101" pitchFamily="49" charset="-122"/>
            </a:endParaRPr>
          </a:p>
        </p:txBody>
      </p:sp>
      <p:sp>
        <p:nvSpPr>
          <p:cNvPr id="16" name="AutoShape 19"/>
          <p:cNvSpPr>
            <a:spLocks noChangeArrowheads="1"/>
          </p:cNvSpPr>
          <p:nvPr/>
        </p:nvSpPr>
        <p:spPr bwMode="auto">
          <a:xfrm>
            <a:off x="5148064" y="2556958"/>
            <a:ext cx="3600400"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400" b="1" dirty="0" smtClean="0">
                <a:solidFill>
                  <a:schemeClr val="bg1"/>
                </a:solidFill>
              </a:rPr>
              <a:t>أحلام </a:t>
            </a:r>
            <a:r>
              <a:rPr lang="ar-SA" sz="2400" b="1" dirty="0">
                <a:solidFill>
                  <a:schemeClr val="bg1"/>
                </a:solidFill>
              </a:rPr>
              <a:t>اليقظة</a:t>
            </a:r>
            <a:endParaRPr lang="ar-EG" sz="2400" dirty="0">
              <a:solidFill>
                <a:schemeClr val="bg1"/>
              </a:solidFill>
              <a:latin typeface="SimHei" panose="02010609060101010101" pitchFamily="49" charset="-122"/>
            </a:endParaRPr>
          </a:p>
        </p:txBody>
      </p:sp>
      <p:sp>
        <p:nvSpPr>
          <p:cNvPr id="17" name="AutoShape 19"/>
          <p:cNvSpPr>
            <a:spLocks noChangeArrowheads="1"/>
          </p:cNvSpPr>
          <p:nvPr/>
        </p:nvSpPr>
        <p:spPr bwMode="auto">
          <a:xfrm>
            <a:off x="5148064" y="2060848"/>
            <a:ext cx="3600400"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400" b="1" dirty="0">
                <a:solidFill>
                  <a:schemeClr val="bg1"/>
                </a:solidFill>
              </a:rPr>
              <a:t>التغيرات الفسيولوجية والسلوكية </a:t>
            </a:r>
            <a:endParaRPr lang="ar-EG" sz="2400" dirty="0">
              <a:solidFill>
                <a:schemeClr val="bg1"/>
              </a:solidFill>
              <a:latin typeface="SimHei" panose="02010609060101010101" pitchFamily="49" charset="-122"/>
            </a:endParaRPr>
          </a:p>
        </p:txBody>
      </p:sp>
      <p:sp>
        <p:nvSpPr>
          <p:cNvPr id="18" name="AutoShape 19"/>
          <p:cNvSpPr>
            <a:spLocks noChangeArrowheads="1"/>
          </p:cNvSpPr>
          <p:nvPr/>
        </p:nvSpPr>
        <p:spPr bwMode="auto">
          <a:xfrm>
            <a:off x="5150553" y="1556792"/>
            <a:ext cx="3600400"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400" b="1" dirty="0" smtClean="0">
                <a:solidFill>
                  <a:schemeClr val="bg1"/>
                </a:solidFill>
              </a:rPr>
              <a:t>النمو </a:t>
            </a:r>
            <a:r>
              <a:rPr lang="ar-SA" sz="2400" b="1" dirty="0">
                <a:solidFill>
                  <a:schemeClr val="bg1"/>
                </a:solidFill>
              </a:rPr>
              <a:t>الجسمي</a:t>
            </a:r>
            <a:endParaRPr lang="ar-EG" sz="2400" dirty="0">
              <a:solidFill>
                <a:schemeClr val="bg1"/>
              </a:solidFill>
              <a:latin typeface="SimHei" panose="02010609060101010101" pitchFamily="49" charset="-122"/>
            </a:endParaRPr>
          </a:p>
        </p:txBody>
      </p:sp>
    </p:spTree>
    <p:extLst>
      <p:ext uri="{BB962C8B-B14F-4D97-AF65-F5344CB8AC3E}">
        <p14:creationId xmlns:p14="http://schemas.microsoft.com/office/powerpoint/2010/main" val="58612849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ppt_w</p:attrName>
                                        </p:attrNameLst>
                                      </p:cBhvr>
                                      <p:tavLst>
                                        <p:tav tm="0">
                                          <p:val>
                                            <p:fltVal val="0"/>
                                          </p:val>
                                        </p:tav>
                                        <p:tav tm="100000">
                                          <p:val>
                                            <p:strVal val="#ppt_w"/>
                                          </p:val>
                                        </p:tav>
                                      </p:tavLst>
                                    </p:anim>
                                    <p:anim calcmode="lin" valueType="num">
                                      <p:cBhvr>
                                        <p:cTn id="32" dur="1000" fill="hold"/>
                                        <p:tgtEl>
                                          <p:spTgt spid="15"/>
                                        </p:tgtEl>
                                        <p:attrNameLst>
                                          <p:attrName>ppt_h</p:attrName>
                                        </p:attrNameLst>
                                      </p:cBhvr>
                                      <p:tavLst>
                                        <p:tav tm="0">
                                          <p:val>
                                            <p:fltVal val="0"/>
                                          </p:val>
                                        </p:tav>
                                        <p:tav tm="100000">
                                          <p:val>
                                            <p:strVal val="#ppt_h"/>
                                          </p:val>
                                        </p:tav>
                                      </p:tavLst>
                                    </p:anim>
                                    <p:anim calcmode="lin" valueType="num">
                                      <p:cBhvr>
                                        <p:cTn id="33" dur="1000" fill="hold"/>
                                        <p:tgtEl>
                                          <p:spTgt spid="15"/>
                                        </p:tgtEl>
                                        <p:attrNameLst>
                                          <p:attrName>style.rotation</p:attrName>
                                        </p:attrNameLst>
                                      </p:cBhvr>
                                      <p:tavLst>
                                        <p:tav tm="0">
                                          <p:val>
                                            <p:fltVal val="90"/>
                                          </p:val>
                                        </p:tav>
                                        <p:tav tm="100000">
                                          <p:val>
                                            <p:fltVal val="0"/>
                                          </p:val>
                                        </p:tav>
                                      </p:tavLst>
                                    </p:anim>
                                    <p:animEffect transition="in" filter="fade">
                                      <p:cBhvr>
                                        <p:cTn id="34" dur="1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1000" fill="hold"/>
                                        <p:tgtEl>
                                          <p:spTgt spid="14"/>
                                        </p:tgtEl>
                                        <p:attrNameLst>
                                          <p:attrName>ppt_w</p:attrName>
                                        </p:attrNameLst>
                                      </p:cBhvr>
                                      <p:tavLst>
                                        <p:tav tm="0">
                                          <p:val>
                                            <p:fltVal val="0"/>
                                          </p:val>
                                        </p:tav>
                                        <p:tav tm="100000">
                                          <p:val>
                                            <p:strVal val="#ppt_w"/>
                                          </p:val>
                                        </p:tav>
                                      </p:tavLst>
                                    </p:anim>
                                    <p:anim calcmode="lin" valueType="num">
                                      <p:cBhvr>
                                        <p:cTn id="40" dur="1000" fill="hold"/>
                                        <p:tgtEl>
                                          <p:spTgt spid="14"/>
                                        </p:tgtEl>
                                        <p:attrNameLst>
                                          <p:attrName>ppt_h</p:attrName>
                                        </p:attrNameLst>
                                      </p:cBhvr>
                                      <p:tavLst>
                                        <p:tav tm="0">
                                          <p:val>
                                            <p:fltVal val="0"/>
                                          </p:val>
                                        </p:tav>
                                        <p:tav tm="100000">
                                          <p:val>
                                            <p:strVal val="#ppt_h"/>
                                          </p:val>
                                        </p:tav>
                                      </p:tavLst>
                                    </p:anim>
                                    <p:anim calcmode="lin" valueType="num">
                                      <p:cBhvr>
                                        <p:cTn id="41" dur="1000" fill="hold"/>
                                        <p:tgtEl>
                                          <p:spTgt spid="14"/>
                                        </p:tgtEl>
                                        <p:attrNameLst>
                                          <p:attrName>style.rotation</p:attrName>
                                        </p:attrNameLst>
                                      </p:cBhvr>
                                      <p:tavLst>
                                        <p:tav tm="0">
                                          <p:val>
                                            <p:fltVal val="90"/>
                                          </p:val>
                                        </p:tav>
                                        <p:tav tm="100000">
                                          <p:val>
                                            <p:fltVal val="0"/>
                                          </p:val>
                                        </p:tav>
                                      </p:tavLst>
                                    </p:anim>
                                    <p:animEffect transition="in" filter="fade">
                                      <p:cBhvr>
                                        <p:cTn id="42" dur="1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style.rotation</p:attrName>
                                        </p:attrNameLst>
                                      </p:cBhvr>
                                      <p:tavLst>
                                        <p:tav tm="0">
                                          <p:val>
                                            <p:fltVal val="90"/>
                                          </p:val>
                                        </p:tav>
                                        <p:tav tm="100000">
                                          <p:val>
                                            <p:fltVal val="0"/>
                                          </p:val>
                                        </p:tav>
                                      </p:tavLst>
                                    </p:anim>
                                    <p:animEffect transition="in" filter="fade">
                                      <p:cBhvr>
                                        <p:cTn id="50" dur="10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1000" fill="hold"/>
                                        <p:tgtEl>
                                          <p:spTgt spid="9"/>
                                        </p:tgtEl>
                                        <p:attrNameLst>
                                          <p:attrName>ppt_w</p:attrName>
                                        </p:attrNameLst>
                                      </p:cBhvr>
                                      <p:tavLst>
                                        <p:tav tm="0">
                                          <p:val>
                                            <p:fltVal val="0"/>
                                          </p:val>
                                        </p:tav>
                                        <p:tav tm="100000">
                                          <p:val>
                                            <p:strVal val="#ppt_w"/>
                                          </p:val>
                                        </p:tav>
                                      </p:tavLst>
                                    </p:anim>
                                    <p:anim calcmode="lin" valueType="num">
                                      <p:cBhvr>
                                        <p:cTn id="56" dur="1000" fill="hold"/>
                                        <p:tgtEl>
                                          <p:spTgt spid="9"/>
                                        </p:tgtEl>
                                        <p:attrNameLst>
                                          <p:attrName>ppt_h</p:attrName>
                                        </p:attrNameLst>
                                      </p:cBhvr>
                                      <p:tavLst>
                                        <p:tav tm="0">
                                          <p:val>
                                            <p:fltVal val="0"/>
                                          </p:val>
                                        </p:tav>
                                        <p:tav tm="100000">
                                          <p:val>
                                            <p:strVal val="#ppt_h"/>
                                          </p:val>
                                        </p:tav>
                                      </p:tavLst>
                                    </p:anim>
                                    <p:anim calcmode="lin" valueType="num">
                                      <p:cBhvr>
                                        <p:cTn id="57" dur="1000" fill="hold"/>
                                        <p:tgtEl>
                                          <p:spTgt spid="9"/>
                                        </p:tgtEl>
                                        <p:attrNameLst>
                                          <p:attrName>style.rotation</p:attrName>
                                        </p:attrNameLst>
                                      </p:cBhvr>
                                      <p:tavLst>
                                        <p:tav tm="0">
                                          <p:val>
                                            <p:fltVal val="90"/>
                                          </p:val>
                                        </p:tav>
                                        <p:tav tm="100000">
                                          <p:val>
                                            <p:fltVal val="0"/>
                                          </p:val>
                                        </p:tav>
                                      </p:tavLst>
                                    </p:anim>
                                    <p:animEffect transition="in" filter="fade">
                                      <p:cBhvr>
                                        <p:cTn id="58" dur="10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1000" fill="hold"/>
                                        <p:tgtEl>
                                          <p:spTgt spid="8"/>
                                        </p:tgtEl>
                                        <p:attrNameLst>
                                          <p:attrName>ppt_w</p:attrName>
                                        </p:attrNameLst>
                                      </p:cBhvr>
                                      <p:tavLst>
                                        <p:tav tm="0">
                                          <p:val>
                                            <p:fltVal val="0"/>
                                          </p:val>
                                        </p:tav>
                                        <p:tav tm="100000">
                                          <p:val>
                                            <p:strVal val="#ppt_w"/>
                                          </p:val>
                                        </p:tav>
                                      </p:tavLst>
                                    </p:anim>
                                    <p:anim calcmode="lin" valueType="num">
                                      <p:cBhvr>
                                        <p:cTn id="64" dur="1000" fill="hold"/>
                                        <p:tgtEl>
                                          <p:spTgt spid="8"/>
                                        </p:tgtEl>
                                        <p:attrNameLst>
                                          <p:attrName>ppt_h</p:attrName>
                                        </p:attrNameLst>
                                      </p:cBhvr>
                                      <p:tavLst>
                                        <p:tav tm="0">
                                          <p:val>
                                            <p:fltVal val="0"/>
                                          </p:val>
                                        </p:tav>
                                        <p:tav tm="100000">
                                          <p:val>
                                            <p:strVal val="#ppt_h"/>
                                          </p:val>
                                        </p:tav>
                                      </p:tavLst>
                                    </p:anim>
                                    <p:anim calcmode="lin" valueType="num">
                                      <p:cBhvr>
                                        <p:cTn id="65" dur="1000" fill="hold"/>
                                        <p:tgtEl>
                                          <p:spTgt spid="8"/>
                                        </p:tgtEl>
                                        <p:attrNameLst>
                                          <p:attrName>style.rotation</p:attrName>
                                        </p:attrNameLst>
                                      </p:cBhvr>
                                      <p:tavLst>
                                        <p:tav tm="0">
                                          <p:val>
                                            <p:fltVal val="90"/>
                                          </p:val>
                                        </p:tav>
                                        <p:tav tm="100000">
                                          <p:val>
                                            <p:fltVal val="0"/>
                                          </p:val>
                                        </p:tav>
                                      </p:tavLst>
                                    </p:anim>
                                    <p:animEffect transition="in" filter="fade">
                                      <p:cBhvr>
                                        <p:cTn id="66" dur="10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p:cTn id="71" dur="1000" fill="hold"/>
                                        <p:tgtEl>
                                          <p:spTgt spid="7"/>
                                        </p:tgtEl>
                                        <p:attrNameLst>
                                          <p:attrName>ppt_w</p:attrName>
                                        </p:attrNameLst>
                                      </p:cBhvr>
                                      <p:tavLst>
                                        <p:tav tm="0">
                                          <p:val>
                                            <p:fltVal val="0"/>
                                          </p:val>
                                        </p:tav>
                                        <p:tav tm="100000">
                                          <p:val>
                                            <p:strVal val="#ppt_w"/>
                                          </p:val>
                                        </p:tav>
                                      </p:tavLst>
                                    </p:anim>
                                    <p:anim calcmode="lin" valueType="num">
                                      <p:cBhvr>
                                        <p:cTn id="72" dur="1000" fill="hold"/>
                                        <p:tgtEl>
                                          <p:spTgt spid="7"/>
                                        </p:tgtEl>
                                        <p:attrNameLst>
                                          <p:attrName>ppt_h</p:attrName>
                                        </p:attrNameLst>
                                      </p:cBhvr>
                                      <p:tavLst>
                                        <p:tav tm="0">
                                          <p:val>
                                            <p:fltVal val="0"/>
                                          </p:val>
                                        </p:tav>
                                        <p:tav tm="100000">
                                          <p:val>
                                            <p:strVal val="#ppt_h"/>
                                          </p:val>
                                        </p:tav>
                                      </p:tavLst>
                                    </p:anim>
                                    <p:anim calcmode="lin" valueType="num">
                                      <p:cBhvr>
                                        <p:cTn id="73" dur="1000" fill="hold"/>
                                        <p:tgtEl>
                                          <p:spTgt spid="7"/>
                                        </p:tgtEl>
                                        <p:attrNameLst>
                                          <p:attrName>style.rotation</p:attrName>
                                        </p:attrNameLst>
                                      </p:cBhvr>
                                      <p:tavLst>
                                        <p:tav tm="0">
                                          <p:val>
                                            <p:fltVal val="90"/>
                                          </p:val>
                                        </p:tav>
                                        <p:tav tm="100000">
                                          <p:val>
                                            <p:fltVal val="0"/>
                                          </p:val>
                                        </p:tav>
                                      </p:tavLst>
                                    </p:anim>
                                    <p:animEffect transition="in" filter="fade">
                                      <p:cBhvr>
                                        <p:cTn id="7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P spid="14" grpId="0" animBg="1"/>
      <p:bldP spid="15" grpId="0" animBg="1"/>
      <p:bldP spid="16" grpId="0" animBg="1"/>
      <p:bldP spid="17" grpId="0" animBg="1"/>
      <p:bldP spid="18"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rtl="1"/>
            <a:r>
              <a:rPr lang="ar-SA" sz="3200" b="1" dirty="0"/>
              <a:t>النمو </a:t>
            </a:r>
            <a:r>
              <a:rPr lang="ar-SA" sz="3200" b="1" dirty="0" smtClean="0"/>
              <a:t>الجسمي</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1700808"/>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حجم </a:t>
            </a:r>
            <a:r>
              <a:rPr lang="ar-EG" sz="2400" b="1" dirty="0">
                <a:solidFill>
                  <a:srgbClr val="002060"/>
                </a:solidFill>
                <a:latin typeface="Simplified Arabic" panose="02020603050405020304" pitchFamily="18" charset="-78"/>
                <a:cs typeface="Simplified Arabic" panose="02020603050405020304" pitchFamily="18" charset="-78"/>
              </a:rPr>
              <a:t>الجسم، ونسب أعضاء الجسم، ونمو الخصائص الجنسية الأولية، ونمو الخصائص الجنسية الثانوية</a:t>
            </a:r>
          </a:p>
        </p:txBody>
      </p:sp>
      <p:sp>
        <p:nvSpPr>
          <p:cNvPr id="6" name="Flowchart: Alternate Process 5"/>
          <p:cNvSpPr/>
          <p:nvPr/>
        </p:nvSpPr>
        <p:spPr>
          <a:xfrm>
            <a:off x="179512" y="3068960"/>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ومع </a:t>
            </a:r>
            <a:r>
              <a:rPr lang="ar-EG" sz="2300" b="1" dirty="0">
                <a:solidFill>
                  <a:srgbClr val="002060"/>
                </a:solidFill>
                <a:latin typeface="Simplified Arabic" panose="02020603050405020304" pitchFamily="18" charset="-78"/>
                <a:cs typeface="Simplified Arabic" panose="02020603050405020304" pitchFamily="18" charset="-78"/>
              </a:rPr>
              <a:t>حدوث التغيرات في الطول والوزن تحدث تغيرات في نسب الجسم؛ حيث ينمو الرأس والأنف في البداية ثم الذراعان والساقان 00 واختلاف النسب يؤدي إلي الشعور بالخجل والحرج من شكل الجسم، ولا يصل جسم الإنسان إلي نسبته الطبيعية إلا في مراحله التالية</a:t>
            </a:r>
          </a:p>
        </p:txBody>
      </p:sp>
      <p:sp>
        <p:nvSpPr>
          <p:cNvPr id="7" name="Flowchart: Alternate Process 6"/>
          <p:cNvSpPr/>
          <p:nvPr/>
        </p:nvSpPr>
        <p:spPr>
          <a:xfrm>
            <a:off x="179512" y="4365104"/>
            <a:ext cx="8694712" cy="1944216"/>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وتظهر </a:t>
            </a:r>
            <a:r>
              <a:rPr lang="ar-EG" sz="2300" b="1" dirty="0">
                <a:solidFill>
                  <a:srgbClr val="002060"/>
                </a:solidFill>
                <a:latin typeface="Simplified Arabic" panose="02020603050405020304" pitchFamily="18" charset="-78"/>
                <a:cs typeface="Simplified Arabic" panose="02020603050405020304" pitchFamily="18" charset="-78"/>
              </a:rPr>
              <a:t>الفروق بين الجنسين في شكل الجسم بشكل أكثر وضوحًا عما سبق، فهناك الدهون التي تتراكم في مواضع معينة من جسم البنت أكثر من الولد، ويزداد جسم الذكور حجمًا بزيادة حجم العظام وكثرة أنسجة العضلات،ويزداد عرض الأكتاف ومحيط الصدر، ويترتب علي ذلك زيادة قوة الدم وانخفاض معدل نشاط القلب عند الراحة، وزيادة القدرة علي تحمل التعب والإرهاق</a:t>
            </a:r>
          </a:p>
        </p:txBody>
      </p:sp>
    </p:spTree>
    <p:extLst>
      <p:ext uri="{BB962C8B-B14F-4D97-AF65-F5344CB8AC3E}">
        <p14:creationId xmlns:p14="http://schemas.microsoft.com/office/powerpoint/2010/main" val="69726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403648" y="116632"/>
            <a:ext cx="7470576"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التغيرات الفسيولوجية والسلوكية أثناء البلوغ</a:t>
            </a:r>
            <a:endParaRPr lang="en-US" sz="3200" dirty="0">
              <a:effectLst/>
            </a:endParaRPr>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1196752"/>
            <a:ext cx="8694712" cy="936104"/>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300" b="1" dirty="0">
                <a:solidFill>
                  <a:srgbClr val="002060"/>
                </a:solidFill>
                <a:latin typeface="Simplified Arabic" panose="02020603050405020304" pitchFamily="18" charset="-78"/>
                <a:cs typeface="Simplified Arabic" panose="02020603050405020304" pitchFamily="18" charset="-78"/>
              </a:rPr>
              <a:t>وعلينا أن نلاحظ أن التغيرات السلوكية نحو البلوغ تعتبر نتيجة للتغيرات الاجتماعية بالدرجة الأولي، وإن كنا لاننكر أثر التغيرات الغددية والفسيولوجية في التوازن الجسمي </a:t>
            </a:r>
          </a:p>
        </p:txBody>
      </p:sp>
      <p:sp>
        <p:nvSpPr>
          <p:cNvPr id="6" name="Flowchart: Alternate Process 5"/>
          <p:cNvSpPr/>
          <p:nvPr/>
        </p:nvSpPr>
        <p:spPr>
          <a:xfrm>
            <a:off x="179512" y="3212976"/>
            <a:ext cx="8694712" cy="648072"/>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الرغبة </a:t>
            </a:r>
            <a:r>
              <a:rPr lang="ar-EG" sz="2300" b="1" dirty="0">
                <a:solidFill>
                  <a:srgbClr val="002060"/>
                </a:solidFill>
                <a:latin typeface="Simplified Arabic" panose="02020603050405020304" pitchFamily="18" charset="-78"/>
                <a:cs typeface="Simplified Arabic" panose="02020603050405020304" pitchFamily="18" charset="-78"/>
              </a:rPr>
              <a:t>في العزلة والبعد عن </a:t>
            </a:r>
            <a:r>
              <a:rPr lang="ar-EG" sz="2300" b="1" dirty="0" smtClean="0">
                <a:solidFill>
                  <a:srgbClr val="002060"/>
                </a:solidFill>
                <a:latin typeface="Simplified Arabic" panose="02020603050405020304" pitchFamily="18" charset="-78"/>
                <a:cs typeface="Simplified Arabic" panose="02020603050405020304" pitchFamily="18" charset="-78"/>
              </a:rPr>
              <a:t>الآخرين</a:t>
            </a:r>
            <a:endParaRPr lang="ar-EG" sz="2300" b="1" dirty="0">
              <a:solidFill>
                <a:srgbClr val="002060"/>
              </a:solidFill>
              <a:latin typeface="Simplified Arabic" panose="02020603050405020304" pitchFamily="18" charset="-78"/>
              <a:cs typeface="Simplified Arabic" panose="02020603050405020304" pitchFamily="18" charset="-78"/>
            </a:endParaRPr>
          </a:p>
        </p:txBody>
      </p:sp>
      <p:sp>
        <p:nvSpPr>
          <p:cNvPr id="7" name="Flowchart: Alternate Process 6"/>
          <p:cNvSpPr/>
          <p:nvPr/>
        </p:nvSpPr>
        <p:spPr>
          <a:xfrm>
            <a:off x="179512" y="4005064"/>
            <a:ext cx="8694712" cy="72008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عدم </a:t>
            </a:r>
            <a:r>
              <a:rPr lang="ar-EG" sz="2400" b="1" dirty="0">
                <a:solidFill>
                  <a:srgbClr val="002060"/>
                </a:solidFill>
                <a:latin typeface="Simplified Arabic" panose="02020603050405020304" pitchFamily="18" charset="-78"/>
                <a:cs typeface="Simplified Arabic" panose="02020603050405020304" pitchFamily="18" charset="-78"/>
              </a:rPr>
              <a:t>الرغبة في العمل وبذل أي مجهود أو القيام بأي </a:t>
            </a:r>
            <a:r>
              <a:rPr lang="ar-EG" sz="2400" b="1" dirty="0" smtClean="0">
                <a:solidFill>
                  <a:srgbClr val="002060"/>
                </a:solidFill>
                <a:latin typeface="Simplified Arabic" panose="02020603050405020304" pitchFamily="18" charset="-78"/>
                <a:cs typeface="Simplified Arabic" panose="02020603050405020304" pitchFamily="18" charset="-78"/>
              </a:rPr>
              <a:t>نشاط</a:t>
            </a:r>
            <a:endParaRPr lang="ar-EG" sz="2400" b="1" dirty="0">
              <a:solidFill>
                <a:srgbClr val="002060"/>
              </a:solidFill>
              <a:latin typeface="Simplified Arabic" panose="02020603050405020304" pitchFamily="18" charset="-78"/>
              <a:cs typeface="Simplified Arabic" panose="02020603050405020304" pitchFamily="18" charset="-78"/>
            </a:endParaRPr>
          </a:p>
        </p:txBody>
      </p:sp>
      <p:sp>
        <p:nvSpPr>
          <p:cNvPr id="8" name="Flowchart: Alternate Process 7"/>
          <p:cNvSpPr/>
          <p:nvPr/>
        </p:nvSpPr>
        <p:spPr>
          <a:xfrm>
            <a:off x="6012160" y="2420888"/>
            <a:ext cx="2862064" cy="648072"/>
          </a:xfrm>
          <a:prstGeom prst="flowChartAlternateProcess">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EG" sz="2400" b="1" dirty="0">
                <a:solidFill>
                  <a:schemeClr val="bg1"/>
                </a:solidFill>
                <a:latin typeface="Simplified Arabic" panose="02020603050405020304" pitchFamily="18" charset="-78"/>
                <a:cs typeface="Simplified Arabic" panose="02020603050405020304" pitchFamily="18" charset="-78"/>
              </a:rPr>
              <a:t>الجوانب السلبية </a:t>
            </a:r>
          </a:p>
        </p:txBody>
      </p:sp>
      <p:sp>
        <p:nvSpPr>
          <p:cNvPr id="9" name="Flowchart: Alternate Process 8"/>
          <p:cNvSpPr/>
          <p:nvPr/>
        </p:nvSpPr>
        <p:spPr>
          <a:xfrm>
            <a:off x="179512" y="5733256"/>
            <a:ext cx="8694712" cy="1008112"/>
          </a:xfrm>
          <a:prstGeom prst="flowChartAlternateProcess">
            <a:avLst/>
          </a:prstGeom>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عدم </a:t>
            </a:r>
            <a:r>
              <a:rPr lang="ar-EG" sz="2400" b="1" dirty="0">
                <a:solidFill>
                  <a:srgbClr val="002060"/>
                </a:solidFill>
                <a:latin typeface="Simplified Arabic" panose="02020603050405020304" pitchFamily="18" charset="-78"/>
                <a:cs typeface="Simplified Arabic" panose="02020603050405020304" pitchFamily="18" charset="-78"/>
              </a:rPr>
              <a:t>الاستقرار النفسي والعضوي، حيث تتغير اتجاهاته مثلما يتغير جسمه مع الإحساس بمشاعر التوتر والقلق </a:t>
            </a:r>
          </a:p>
        </p:txBody>
      </p:sp>
      <p:sp>
        <p:nvSpPr>
          <p:cNvPr id="10" name="Flowchart: Alternate Process 9"/>
          <p:cNvSpPr/>
          <p:nvPr/>
        </p:nvSpPr>
        <p:spPr>
          <a:xfrm>
            <a:off x="179512" y="4869160"/>
            <a:ext cx="8694712" cy="720080"/>
          </a:xfrm>
          <a:prstGeom prst="flowChartAlternateProcess">
            <a:avLst/>
          </a:prstGeom>
          <a:solidFill>
            <a:srgbClr val="00B0F0"/>
          </a:solidFill>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عدم </a:t>
            </a:r>
            <a:r>
              <a:rPr lang="ar-EG" sz="2400" b="1" dirty="0">
                <a:solidFill>
                  <a:srgbClr val="002060"/>
                </a:solidFill>
                <a:latin typeface="Simplified Arabic" panose="02020603050405020304" pitchFamily="18" charset="-78"/>
                <a:cs typeface="Simplified Arabic" panose="02020603050405020304" pitchFamily="18" charset="-78"/>
              </a:rPr>
              <a:t>التآزر بسبب اختلاف نسب </a:t>
            </a:r>
            <a:r>
              <a:rPr lang="ar-EG" sz="2400" b="1" dirty="0" smtClean="0">
                <a:solidFill>
                  <a:srgbClr val="002060"/>
                </a:solidFill>
                <a:latin typeface="Simplified Arabic" panose="02020603050405020304" pitchFamily="18" charset="-78"/>
                <a:cs typeface="Simplified Arabic" panose="02020603050405020304" pitchFamily="18" charset="-78"/>
              </a:rPr>
              <a:t>النمو</a:t>
            </a:r>
            <a:endParaRPr lang="ar-EG" sz="2400" b="1"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89423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923928" y="116632"/>
            <a:ext cx="4950296"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أحلام اليقظة</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7" name="Flowchart: Alternate Process 6"/>
          <p:cNvSpPr/>
          <p:nvPr/>
        </p:nvSpPr>
        <p:spPr>
          <a:xfrm>
            <a:off x="179512" y="4293096"/>
            <a:ext cx="8694712" cy="1656184"/>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وهي من أفضل وسائل قضاء الوقت عند المراهق في سن البلوغ؛ حيث يكون بطلها المراهق نفسه، وهي مصدر مهم للتعبير عن انفعالاته وإشباع دوافعه. وكلما زاد اندماج المراهق البالغ في هذه الأحلام؛ كلما ازداد بعدًا عن الواقع ونقص تكيُّفه الاجتماعي</a:t>
            </a:r>
          </a:p>
        </p:txBody>
      </p:sp>
    </p:spTree>
    <p:extLst>
      <p:ext uri="{BB962C8B-B14F-4D97-AF65-F5344CB8AC3E}">
        <p14:creationId xmlns:p14="http://schemas.microsoft.com/office/powerpoint/2010/main" val="210724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923928" y="116632"/>
            <a:ext cx="4950296"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الحياء الشديد</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7" name="Flowchart: Alternate Process 6"/>
          <p:cNvSpPr/>
          <p:nvPr/>
        </p:nvSpPr>
        <p:spPr>
          <a:xfrm>
            <a:off x="179512" y="4293096"/>
            <a:ext cx="8694712" cy="1656184"/>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زيادة حياء المراهق؛ حيث يشعر بالخجل الشديد من أن يراه أحد أثناء تغيير ملابسه -مثلا- أو أثناء الاغتسال، وهذا الشعور يأتي نتيجة للتغيرات الجسمية، ولكن ذلك يعتبر أساسًا للشعور الأخلاقي فيما بعد؛ حيث إن الحياء شعبة من الإيمان</a:t>
            </a:r>
          </a:p>
        </p:txBody>
      </p:sp>
    </p:spTree>
    <p:extLst>
      <p:ext uri="{BB962C8B-B14F-4D97-AF65-F5344CB8AC3E}">
        <p14:creationId xmlns:p14="http://schemas.microsoft.com/office/powerpoint/2010/main" val="103610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rtl="1"/>
            <a:r>
              <a:rPr lang="ar-SA" sz="3200" b="1" dirty="0"/>
              <a:t>النمو العقلي والمعرفي</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636912"/>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يستمر </a:t>
            </a:r>
            <a:r>
              <a:rPr lang="ar-EG" sz="2400" b="1" dirty="0">
                <a:solidFill>
                  <a:srgbClr val="002060"/>
                </a:solidFill>
                <a:latin typeface="Simplified Arabic" panose="02020603050405020304" pitchFamily="18" charset="-78"/>
                <a:cs typeface="Simplified Arabic" panose="02020603050405020304" pitchFamily="18" charset="-78"/>
              </a:rPr>
              <a:t>التغير الكمي والكيفي، حيث يصبح المراهق في مرحلة البلوغ أكثر قدرة علي إنجاز المهام العقلية بسهولة وسرعة وكفاءة، وتحدث أيضًا تغيرات في طبيعة العمليات المعرفية الصورية</a:t>
            </a:r>
          </a:p>
        </p:txBody>
      </p:sp>
      <p:sp>
        <p:nvSpPr>
          <p:cNvPr id="6" name="Flowchart: Alternate Process 5"/>
          <p:cNvSpPr/>
          <p:nvPr/>
        </p:nvSpPr>
        <p:spPr>
          <a:xfrm>
            <a:off x="179512" y="4005064"/>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a:solidFill>
                  <a:srgbClr val="002060"/>
                </a:solidFill>
                <a:latin typeface="Simplified Arabic" panose="02020603050405020304" pitchFamily="18" charset="-78"/>
                <a:cs typeface="Simplified Arabic" panose="02020603050405020304" pitchFamily="18" charset="-78"/>
              </a:rPr>
              <a:t> 	وهذا النمو يمكِّن المراهق من التفكير بدرجة عالية من المرونة في بيئته وعالمه، ويستطيع تناول المفاهيم المجردة</a:t>
            </a:r>
          </a:p>
        </p:txBody>
      </p:sp>
      <p:sp>
        <p:nvSpPr>
          <p:cNvPr id="7" name="Flowchart: Alternate Process 6"/>
          <p:cNvSpPr/>
          <p:nvPr/>
        </p:nvSpPr>
        <p:spPr>
          <a:xfrm>
            <a:off x="179512" y="5301208"/>
            <a:ext cx="8694712" cy="1152128"/>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والقدرة </a:t>
            </a:r>
            <a:r>
              <a:rPr lang="ar-EG" sz="2300" b="1" dirty="0">
                <a:solidFill>
                  <a:srgbClr val="002060"/>
                </a:solidFill>
                <a:latin typeface="Simplified Arabic" panose="02020603050405020304" pitchFamily="18" charset="-78"/>
                <a:cs typeface="Simplified Arabic" panose="02020603050405020304" pitchFamily="18" charset="-78"/>
              </a:rPr>
              <a:t>علي التفكير المجرد تجعل المراهق في موقف يستطيع معه أن يتساءل عن الحكمة من الأخذ بقضايا، أو بأوضاع معينة، كان يسلم بها دون مناقشة في المراحل السابقة</a:t>
            </a:r>
          </a:p>
        </p:txBody>
      </p:sp>
    </p:spTree>
    <p:extLst>
      <p:ext uri="{BB962C8B-B14F-4D97-AF65-F5344CB8AC3E}">
        <p14:creationId xmlns:p14="http://schemas.microsoft.com/office/powerpoint/2010/main" val="108381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rtl="1"/>
            <a:r>
              <a:rPr lang="ar-SA" sz="3200" b="1" dirty="0"/>
              <a:t>النمو الانفعالي</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636912"/>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يتفق </a:t>
            </a:r>
            <a:r>
              <a:rPr lang="ar-EG" sz="2300" b="1" dirty="0">
                <a:solidFill>
                  <a:srgbClr val="002060"/>
                </a:solidFill>
                <a:latin typeface="Simplified Arabic" panose="02020603050405020304" pitchFamily="18" charset="-78"/>
                <a:cs typeface="Simplified Arabic" panose="02020603050405020304" pitchFamily="18" charset="-78"/>
              </a:rPr>
              <a:t>العلماء علي أن مرحلة المراهقة تمثل أزمة، ويطلق عليها البعض اسم (مرحلة الضغوط والعواصف)، ويجمع العلماء علي أن أزمة المراهقة تختلف من مجتمع إلي آخر</a:t>
            </a:r>
          </a:p>
        </p:txBody>
      </p:sp>
      <p:sp>
        <p:nvSpPr>
          <p:cNvPr id="6" name="Flowchart: Alternate Process 5"/>
          <p:cNvSpPr/>
          <p:nvPr/>
        </p:nvSpPr>
        <p:spPr>
          <a:xfrm>
            <a:off x="179512" y="4005064"/>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ومن </a:t>
            </a:r>
            <a:r>
              <a:rPr lang="ar-EG" sz="2300" b="1" dirty="0">
                <a:solidFill>
                  <a:srgbClr val="002060"/>
                </a:solidFill>
                <a:latin typeface="Simplified Arabic" panose="02020603050405020304" pitchFamily="18" charset="-78"/>
                <a:cs typeface="Simplified Arabic" panose="02020603050405020304" pitchFamily="18" charset="-78"/>
              </a:rPr>
              <a:t>الباحثين من يقسم أشكال المراهقة إلي المراهقة التوافقية، والمراهقة الانسحابية الانطوائية، والمراهقة العدوانية المتمردة، والمراهقة المتقلبة </a:t>
            </a:r>
          </a:p>
        </p:txBody>
      </p:sp>
      <p:sp>
        <p:nvSpPr>
          <p:cNvPr id="7" name="Flowchart: Alternate Process 6"/>
          <p:cNvSpPr/>
          <p:nvPr/>
        </p:nvSpPr>
        <p:spPr>
          <a:xfrm>
            <a:off x="179512" y="5301208"/>
            <a:ext cx="8694712" cy="1152128"/>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كما </a:t>
            </a:r>
            <a:r>
              <a:rPr lang="ar-EG" sz="2300" b="1" dirty="0">
                <a:solidFill>
                  <a:srgbClr val="002060"/>
                </a:solidFill>
                <a:latin typeface="Simplified Arabic" panose="02020603050405020304" pitchFamily="18" charset="-78"/>
                <a:cs typeface="Simplified Arabic" panose="02020603050405020304" pitchFamily="18" charset="-78"/>
              </a:rPr>
              <a:t>أن الامتحانات تمثل مصدرًا رئيسيَّا لقلق المراهق، وخاصة بسبب المبالغة في تقدير الشهادات، ويحدث القلق أيضًا بسبب العلاقة بين الجنسين</a:t>
            </a:r>
          </a:p>
        </p:txBody>
      </p:sp>
    </p:spTree>
    <p:extLst>
      <p:ext uri="{BB962C8B-B14F-4D97-AF65-F5344CB8AC3E}">
        <p14:creationId xmlns:p14="http://schemas.microsoft.com/office/powerpoint/2010/main" val="198780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2962" y="260648"/>
            <a:ext cx="3853254"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rtl="1"/>
            <a:r>
              <a:rPr lang="ar-EG" sz="3200" b="1" dirty="0">
                <a:solidFill>
                  <a:srgbClr val="002060"/>
                </a:solidFill>
              </a:rPr>
              <a:t>تعريف الطفل اصطلاحا</a:t>
            </a:r>
          </a:p>
        </p:txBody>
      </p:sp>
      <p:sp>
        <p:nvSpPr>
          <p:cNvPr id="4" name="Round Diagonal Corner Rectangle 3"/>
          <p:cNvSpPr/>
          <p:nvPr/>
        </p:nvSpPr>
        <p:spPr>
          <a:xfrm>
            <a:off x="323528" y="4437112"/>
            <a:ext cx="8280920" cy="1800200"/>
          </a:xfrm>
          <a:prstGeom prst="round2DiagRect">
            <a:avLst/>
          </a:prstGeom>
        </p:spPr>
        <p:style>
          <a:lnRef idx="1">
            <a:schemeClr val="accent5"/>
          </a:lnRef>
          <a:fillRef idx="3">
            <a:schemeClr val="accent5"/>
          </a:fillRef>
          <a:effectRef idx="2">
            <a:schemeClr val="accent5"/>
          </a:effectRef>
          <a:fontRef idx="minor">
            <a:schemeClr val="lt1"/>
          </a:fontRef>
        </p:style>
        <p:txBody>
          <a:bodyPr rtlCol="1" anchor="ctr"/>
          <a:lstStyle/>
          <a:p>
            <a:pPr algn="ctr" rtl="1"/>
            <a:r>
              <a:rPr lang="ar-EG" sz="2800" b="1" dirty="0">
                <a:latin typeface="Simplified Arabic" panose="02020603050405020304" pitchFamily="18" charset="-78"/>
                <a:cs typeface="Simplified Arabic" panose="02020603050405020304" pitchFamily="18" charset="-78"/>
              </a:rPr>
              <a:t>عالم من المجاهيل المعقدة كعالم البحار الواسع الذي كلما خاضه الباحثون ، كلما وجدوا فيه كنوزاً وحقائق علمية جديدة . لا زالت منخفية عنهم وذلك لضعف وضيق إدراكهم المحدود من جهة ، واتساع نطاق هذا العالم من جهة أخرى</a:t>
            </a:r>
          </a:p>
        </p:txBody>
      </p:sp>
    </p:spTree>
    <p:extLst>
      <p:ext uri="{BB962C8B-B14F-4D97-AF65-F5344CB8AC3E}">
        <p14:creationId xmlns:p14="http://schemas.microsoft.com/office/powerpoint/2010/main" val="173359291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rtl="1"/>
            <a:r>
              <a:rPr lang="ar-SA" sz="3200" b="1" dirty="0"/>
              <a:t>النمو الاجتماعي</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636912"/>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من </a:t>
            </a:r>
            <a:r>
              <a:rPr lang="ar-EG" sz="2300" b="1" dirty="0">
                <a:solidFill>
                  <a:srgbClr val="002060"/>
                </a:solidFill>
                <a:latin typeface="Simplified Arabic" panose="02020603050405020304" pitchFamily="18" charset="-78"/>
                <a:cs typeface="Simplified Arabic" panose="02020603050405020304" pitchFamily="18" charset="-78"/>
              </a:rPr>
              <a:t>أهم مطالب النمو في هذه المرحلة تحقيق مطالب التوافق الاجتماعي والتوافق النفسي، ويزداد بُعد المراهق عن الوالدين، ويقضي معظم وقته مع الرفاق مما يجعل للجماعة أثر كبير علي سلوكه واتجاهاته</a:t>
            </a:r>
          </a:p>
        </p:txBody>
      </p:sp>
      <p:sp>
        <p:nvSpPr>
          <p:cNvPr id="6" name="Flowchart: Alternate Process 5"/>
          <p:cNvSpPr/>
          <p:nvPr/>
        </p:nvSpPr>
        <p:spPr>
          <a:xfrm>
            <a:off x="179512" y="4005064"/>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ومن </a:t>
            </a:r>
            <a:r>
              <a:rPr lang="ar-EG" sz="2300" b="1" dirty="0">
                <a:solidFill>
                  <a:srgbClr val="002060"/>
                </a:solidFill>
                <a:latin typeface="Simplified Arabic" panose="02020603050405020304" pitchFamily="18" charset="-78"/>
                <a:cs typeface="Simplified Arabic" panose="02020603050405020304" pitchFamily="18" charset="-78"/>
              </a:rPr>
              <a:t>أخطر مشكلات المراهق تفضيله لمعايير الجماعة التي تتعارض مع معايير الكبار والوالدين، ومن هنا قد يحدث الصراع بين الآباء والأبناء المراهقين</a:t>
            </a:r>
          </a:p>
        </p:txBody>
      </p:sp>
      <p:sp>
        <p:nvSpPr>
          <p:cNvPr id="7" name="Flowchart: Alternate Process 6"/>
          <p:cNvSpPr/>
          <p:nvPr/>
        </p:nvSpPr>
        <p:spPr>
          <a:xfrm>
            <a:off x="179512" y="5301208"/>
            <a:ext cx="8694712" cy="1152128"/>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ويحاول </a:t>
            </a:r>
            <a:r>
              <a:rPr lang="ar-EG" sz="2300" b="1" dirty="0">
                <a:solidFill>
                  <a:srgbClr val="002060"/>
                </a:solidFill>
                <a:latin typeface="Simplified Arabic" panose="02020603050405020304" pitchFamily="18" charset="-78"/>
                <a:cs typeface="Simplified Arabic" panose="02020603050405020304" pitchFamily="18" charset="-78"/>
              </a:rPr>
              <a:t>المراهق أن يتقمص شخصية أحد الكبار وتقليده، ويبدو ذلك واضحًا في سلوك التدخين الذي هو في الأصل عبارة عن تقليد لسلوك بعض الكبار، ويظهر أيضًا في الرغبة في قيادة السيارة</a:t>
            </a:r>
          </a:p>
        </p:txBody>
      </p:sp>
    </p:spTree>
    <p:extLst>
      <p:ext uri="{BB962C8B-B14F-4D97-AF65-F5344CB8AC3E}">
        <p14:creationId xmlns:p14="http://schemas.microsoft.com/office/powerpoint/2010/main" val="168083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النمو الخُلُقي</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636912"/>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يتعلم </a:t>
            </a:r>
            <a:r>
              <a:rPr lang="ar-EG" sz="2300" b="1" dirty="0">
                <a:solidFill>
                  <a:srgbClr val="002060"/>
                </a:solidFill>
                <a:latin typeface="Simplified Arabic" panose="02020603050405020304" pitchFamily="18" charset="-78"/>
                <a:cs typeface="Simplified Arabic" panose="02020603050405020304" pitchFamily="18" charset="-78"/>
              </a:rPr>
              <a:t>المراهق أيضًا ما تتوقعه الجماعة ويشكل سلوكه في هذا الإطار، ومعني ذلك أن المراهق يحل المبادئ الخلقية محل المفاهيم السابقة، كما يحل الضوابط الداخلية للسلوك محل الضوابط الخارجية، فيصبح هو مصدر الضبط، وليس المعلمون أو الوالدان</a:t>
            </a:r>
          </a:p>
        </p:txBody>
      </p:sp>
      <p:sp>
        <p:nvSpPr>
          <p:cNvPr id="6" name="Flowchart: Alternate Process 5"/>
          <p:cNvSpPr/>
          <p:nvPr/>
        </p:nvSpPr>
        <p:spPr>
          <a:xfrm>
            <a:off x="179512" y="4005064"/>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ويقع </a:t>
            </a:r>
            <a:r>
              <a:rPr lang="ar-EG" sz="2300" b="1" dirty="0">
                <a:solidFill>
                  <a:srgbClr val="002060"/>
                </a:solidFill>
                <a:latin typeface="Simplified Arabic" panose="02020603050405020304" pitchFamily="18" charset="-78"/>
                <a:cs typeface="Simplified Arabic" panose="02020603050405020304" pitchFamily="18" charset="-78"/>
              </a:rPr>
              <a:t>المتعلمون أو الآباء في بعض الأخطاء عندما لا يهتمون بتدريب المراهق علي إدراك العلاقة بين المبادئ الخاصة التي تعلمها سابقًا، والمبادئ العامة التي تعد جوهرية في ضبط السلوك في المراهقة وفي المراحل التالية</a:t>
            </a:r>
          </a:p>
        </p:txBody>
      </p:sp>
      <p:sp>
        <p:nvSpPr>
          <p:cNvPr id="7" name="Flowchart: Alternate Process 6"/>
          <p:cNvSpPr/>
          <p:nvPr/>
        </p:nvSpPr>
        <p:spPr>
          <a:xfrm>
            <a:off x="179512" y="5301208"/>
            <a:ext cx="8694712" cy="1152128"/>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ولا </a:t>
            </a:r>
            <a:r>
              <a:rPr lang="ar-EG" sz="2300" b="1" dirty="0">
                <a:solidFill>
                  <a:srgbClr val="002060"/>
                </a:solidFill>
                <a:latin typeface="Simplified Arabic" panose="02020603050405020304" pitchFamily="18" charset="-78"/>
                <a:cs typeface="Simplified Arabic" panose="02020603050405020304" pitchFamily="18" charset="-78"/>
              </a:rPr>
              <a:t>يكون المراهق مستعدَّا لتقبل المفاهيم الأخلاقية دون أن يقتنع بها، ويؤدي ذلك </a:t>
            </a:r>
            <a:r>
              <a:rPr lang="ar-EG" sz="2300" b="1" dirty="0" smtClean="0">
                <a:solidFill>
                  <a:srgbClr val="002060"/>
                </a:solidFill>
                <a:latin typeface="Simplified Arabic" panose="02020603050405020304" pitchFamily="18" charset="-78"/>
                <a:cs typeface="Simplified Arabic" panose="02020603050405020304" pitchFamily="18" charset="-78"/>
              </a:rPr>
              <a:t>إلي</a:t>
            </a:r>
            <a:br>
              <a:rPr lang="ar-EG" sz="2300" b="1" dirty="0" smtClean="0">
                <a:solidFill>
                  <a:srgbClr val="002060"/>
                </a:solidFill>
                <a:latin typeface="Simplified Arabic" panose="02020603050405020304" pitchFamily="18" charset="-78"/>
                <a:cs typeface="Simplified Arabic" panose="02020603050405020304" pitchFamily="18" charset="-78"/>
              </a:rPr>
            </a:br>
            <a:r>
              <a:rPr lang="ar-EG" sz="2300" b="1" dirty="0" smtClean="0">
                <a:solidFill>
                  <a:srgbClr val="002060"/>
                </a:solidFill>
                <a:latin typeface="Simplified Arabic" panose="02020603050405020304" pitchFamily="18" charset="-78"/>
                <a:cs typeface="Simplified Arabic" panose="02020603050405020304" pitchFamily="18" charset="-78"/>
              </a:rPr>
              <a:t>قلق </a:t>
            </a:r>
            <a:r>
              <a:rPr lang="ar-EG" sz="2300" b="1" dirty="0">
                <a:solidFill>
                  <a:srgbClr val="002060"/>
                </a:solidFill>
                <a:latin typeface="Simplified Arabic" panose="02020603050405020304" pitchFamily="18" charset="-78"/>
                <a:cs typeface="Simplified Arabic" panose="02020603050405020304" pitchFamily="18" charset="-78"/>
              </a:rPr>
              <a:t>المراهق واضطرابه</a:t>
            </a:r>
          </a:p>
        </p:txBody>
      </p:sp>
    </p:spTree>
    <p:extLst>
      <p:ext uri="{BB962C8B-B14F-4D97-AF65-F5344CB8AC3E}">
        <p14:creationId xmlns:p14="http://schemas.microsoft.com/office/powerpoint/2010/main" val="355717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نمو الشخصية</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636912"/>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يشعر </a:t>
            </a:r>
            <a:r>
              <a:rPr lang="ar-EG" sz="2300" b="1" dirty="0">
                <a:solidFill>
                  <a:srgbClr val="002060"/>
                </a:solidFill>
                <a:latin typeface="Simplified Arabic" panose="02020603050405020304" pitchFamily="18" charset="-78"/>
                <a:cs typeface="Simplified Arabic" panose="02020603050405020304" pitchFamily="18" charset="-78"/>
              </a:rPr>
              <a:t>المراهقون بصفاتهم الموجبة مقارنة بأصدقائهم، ويساعدهم ذلك علي تحسين شخصياتهم علي أمل زيادة تقبلهم </a:t>
            </a:r>
            <a:r>
              <a:rPr lang="ar-EG" sz="2300" b="1" dirty="0" smtClean="0">
                <a:solidFill>
                  <a:srgbClr val="002060"/>
                </a:solidFill>
                <a:latin typeface="Simplified Arabic" panose="02020603050405020304" pitchFamily="18" charset="-78"/>
                <a:cs typeface="Simplified Arabic" panose="02020603050405020304" pitchFamily="18" charset="-78"/>
              </a:rPr>
              <a:t>الاجتماعي</a:t>
            </a:r>
            <a:endParaRPr lang="ar-EG" sz="2300" b="1" dirty="0">
              <a:solidFill>
                <a:srgbClr val="002060"/>
              </a:solidFill>
              <a:latin typeface="Simplified Arabic" panose="02020603050405020304" pitchFamily="18" charset="-78"/>
              <a:cs typeface="Simplified Arabic" panose="02020603050405020304" pitchFamily="18" charset="-78"/>
            </a:endParaRPr>
          </a:p>
        </p:txBody>
      </p:sp>
      <p:sp>
        <p:nvSpPr>
          <p:cNvPr id="6" name="Flowchart: Alternate Process 5"/>
          <p:cNvSpPr/>
          <p:nvPr/>
        </p:nvSpPr>
        <p:spPr>
          <a:xfrm>
            <a:off x="179512" y="4005064"/>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والمراهق </a:t>
            </a:r>
            <a:r>
              <a:rPr lang="ar-EG" sz="2300" b="1" dirty="0">
                <a:solidFill>
                  <a:srgbClr val="002060"/>
                </a:solidFill>
                <a:latin typeface="Simplified Arabic" panose="02020603050405020304" pitchFamily="18" charset="-78"/>
                <a:cs typeface="Simplified Arabic" panose="02020603050405020304" pitchFamily="18" charset="-78"/>
              </a:rPr>
              <a:t>الذي يستطيع أن يحب نفسه يكون أكثر توافقًا من مراهق آخر تكون صورة شخصيته سالبة، فهو لا يتقبل ذاته</a:t>
            </a:r>
          </a:p>
        </p:txBody>
      </p:sp>
      <p:sp>
        <p:nvSpPr>
          <p:cNvPr id="7" name="Flowchart: Alternate Process 6"/>
          <p:cNvSpPr/>
          <p:nvPr/>
        </p:nvSpPr>
        <p:spPr>
          <a:xfrm>
            <a:off x="179512" y="5301208"/>
            <a:ext cx="8694712" cy="1152128"/>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وترجع </a:t>
            </a:r>
            <a:r>
              <a:rPr lang="ar-EG" sz="2300" b="1" dirty="0">
                <a:solidFill>
                  <a:srgbClr val="002060"/>
                </a:solidFill>
                <a:latin typeface="Simplified Arabic" panose="02020603050405020304" pitchFamily="18" charset="-78"/>
                <a:cs typeface="Simplified Arabic" panose="02020603050405020304" pitchFamily="18" charset="-78"/>
              </a:rPr>
              <a:t>بعض التغيرات التي تطرأ علي شخصية المراهق إلي أثر الضغوط الاجتماعية التي يتعرض لها، وخاصة في السمات المتصلة بجنسه، فالمخاطرة والإقدام من سمات الفتيان، أما الرقة والمحافظة فهي من سمات الفتيات</a:t>
            </a:r>
          </a:p>
        </p:txBody>
      </p:sp>
    </p:spTree>
    <p:extLst>
      <p:ext uri="{BB962C8B-B14F-4D97-AF65-F5344CB8AC3E}">
        <p14:creationId xmlns:p14="http://schemas.microsoft.com/office/powerpoint/2010/main" val="134906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a:xfrm>
            <a:off x="1547664" y="2348880"/>
            <a:ext cx="6120680" cy="1800200"/>
          </a:xfrm>
          <a:prstGeom prst="foldedCorner">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600" b="1" dirty="0">
                <a:latin typeface="Simplified Arabic" panose="02020603050405020304" pitchFamily="18" charset="-78"/>
                <a:cs typeface="Simplified Arabic" panose="02020603050405020304" pitchFamily="18" charset="-78"/>
              </a:rPr>
              <a:t> </a:t>
            </a:r>
          </a:p>
          <a:p>
            <a:pPr algn="ctr" rtl="1"/>
            <a:r>
              <a:rPr lang="ar-SA" sz="3600" b="1" dirty="0">
                <a:latin typeface="Simplified Arabic" panose="02020603050405020304" pitchFamily="18" charset="-78"/>
                <a:cs typeface="Simplified Arabic" panose="02020603050405020304" pitchFamily="18" charset="-78"/>
              </a:rPr>
              <a:t>المرحلة الثانية (15: 21 سنة)</a:t>
            </a:r>
          </a:p>
        </p:txBody>
      </p:sp>
    </p:spTree>
    <p:extLst>
      <p:ext uri="{BB962C8B-B14F-4D97-AF65-F5344CB8AC3E}">
        <p14:creationId xmlns:p14="http://schemas.microsoft.com/office/powerpoint/2010/main" val="69040204"/>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305274" y="231304"/>
            <a:ext cx="4642990" cy="5334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ar-EG" altLang="zh-CN" sz="3600" b="1" dirty="0">
                <a:solidFill>
                  <a:srgbClr val="002060"/>
                </a:solidFill>
                <a:ea typeface="SimSun" pitchFamily="2" charset="-122"/>
              </a:rPr>
              <a:t>مظاهر النمو في مرحلة البلوغ</a:t>
            </a:r>
            <a:endParaRPr lang="ar-EG" altLang="en-US" sz="3600" b="1" dirty="0">
              <a:solidFill>
                <a:srgbClr val="002060"/>
              </a:solidFill>
              <a:ea typeface="SimSun" pitchFamily="2" charset="-122"/>
            </a:endParaRPr>
          </a:p>
        </p:txBody>
      </p:sp>
      <p:sp>
        <p:nvSpPr>
          <p:cNvPr id="13" name="AutoShape 17"/>
          <p:cNvSpPr>
            <a:spLocks noChangeArrowheads="1"/>
          </p:cNvSpPr>
          <p:nvPr/>
        </p:nvSpPr>
        <p:spPr bwMode="auto">
          <a:xfrm>
            <a:off x="5150553" y="4790228"/>
            <a:ext cx="3600400"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400" b="1" dirty="0" smtClean="0">
                <a:solidFill>
                  <a:schemeClr val="bg1"/>
                </a:solidFill>
              </a:rPr>
              <a:t>نمو </a:t>
            </a:r>
            <a:r>
              <a:rPr lang="ar-SA" sz="2400" b="1" dirty="0">
                <a:solidFill>
                  <a:schemeClr val="bg1"/>
                </a:solidFill>
              </a:rPr>
              <a:t>الشخصية</a:t>
            </a:r>
            <a:endParaRPr lang="ar-EG" sz="2400" dirty="0">
              <a:solidFill>
                <a:schemeClr val="bg1"/>
              </a:solidFill>
              <a:latin typeface="SimHei" panose="02010609060101010101" pitchFamily="49" charset="-122"/>
            </a:endParaRPr>
          </a:p>
        </p:txBody>
      </p:sp>
      <p:sp>
        <p:nvSpPr>
          <p:cNvPr id="14" name="AutoShape 18"/>
          <p:cNvSpPr>
            <a:spLocks noChangeArrowheads="1"/>
          </p:cNvSpPr>
          <p:nvPr/>
        </p:nvSpPr>
        <p:spPr bwMode="auto">
          <a:xfrm>
            <a:off x="5150553" y="4290874"/>
            <a:ext cx="3600400"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400" b="1" dirty="0" smtClean="0">
                <a:solidFill>
                  <a:schemeClr val="bg1"/>
                </a:solidFill>
              </a:rPr>
              <a:t>النمو </a:t>
            </a:r>
            <a:r>
              <a:rPr lang="ar-SA" sz="2400" b="1" dirty="0">
                <a:solidFill>
                  <a:schemeClr val="bg1"/>
                </a:solidFill>
              </a:rPr>
              <a:t>الخلقي</a:t>
            </a:r>
            <a:endParaRPr lang="ar-EG" sz="2400" dirty="0">
              <a:solidFill>
                <a:schemeClr val="bg1"/>
              </a:solidFill>
              <a:latin typeface="SimHei" panose="02010609060101010101" pitchFamily="49" charset="-122"/>
            </a:endParaRPr>
          </a:p>
        </p:txBody>
      </p:sp>
      <p:sp>
        <p:nvSpPr>
          <p:cNvPr id="15" name="AutoShape 19"/>
          <p:cNvSpPr>
            <a:spLocks noChangeArrowheads="1"/>
          </p:cNvSpPr>
          <p:nvPr/>
        </p:nvSpPr>
        <p:spPr bwMode="auto">
          <a:xfrm>
            <a:off x="5150553" y="3791521"/>
            <a:ext cx="3600400"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400" b="1" dirty="0" smtClean="0">
                <a:solidFill>
                  <a:schemeClr val="bg1"/>
                </a:solidFill>
              </a:rPr>
              <a:t>النمو </a:t>
            </a:r>
            <a:r>
              <a:rPr lang="ar-SA" sz="2400" b="1" dirty="0">
                <a:solidFill>
                  <a:schemeClr val="bg1"/>
                </a:solidFill>
              </a:rPr>
              <a:t>الاجتماعي </a:t>
            </a:r>
            <a:endParaRPr lang="ar-EG" sz="2400" dirty="0">
              <a:solidFill>
                <a:schemeClr val="bg1"/>
              </a:solidFill>
              <a:latin typeface="SimHei" panose="02010609060101010101" pitchFamily="49" charset="-122"/>
            </a:endParaRPr>
          </a:p>
        </p:txBody>
      </p:sp>
      <p:sp>
        <p:nvSpPr>
          <p:cNvPr id="16" name="AutoShape 19"/>
          <p:cNvSpPr>
            <a:spLocks noChangeArrowheads="1"/>
          </p:cNvSpPr>
          <p:nvPr/>
        </p:nvSpPr>
        <p:spPr bwMode="auto">
          <a:xfrm>
            <a:off x="5148064" y="3277038"/>
            <a:ext cx="3600400"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400" b="1" dirty="0" smtClean="0">
                <a:solidFill>
                  <a:schemeClr val="bg1"/>
                </a:solidFill>
              </a:rPr>
              <a:t>النمو </a:t>
            </a:r>
            <a:r>
              <a:rPr lang="ar-SA" sz="2400" b="1" dirty="0">
                <a:solidFill>
                  <a:schemeClr val="bg1"/>
                </a:solidFill>
              </a:rPr>
              <a:t>الانفعالي والوجداني</a:t>
            </a:r>
            <a:endParaRPr lang="ar-EG" sz="2400" dirty="0">
              <a:solidFill>
                <a:schemeClr val="bg1"/>
              </a:solidFill>
              <a:latin typeface="SimHei" panose="02010609060101010101" pitchFamily="49" charset="-122"/>
            </a:endParaRPr>
          </a:p>
        </p:txBody>
      </p:sp>
      <p:sp>
        <p:nvSpPr>
          <p:cNvPr id="17" name="AutoShape 19"/>
          <p:cNvSpPr>
            <a:spLocks noChangeArrowheads="1"/>
          </p:cNvSpPr>
          <p:nvPr/>
        </p:nvSpPr>
        <p:spPr bwMode="auto">
          <a:xfrm>
            <a:off x="5148064" y="2780928"/>
            <a:ext cx="3600400"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400" b="1" dirty="0" smtClean="0">
                <a:solidFill>
                  <a:schemeClr val="bg1"/>
                </a:solidFill>
              </a:rPr>
              <a:t>النمو </a:t>
            </a:r>
            <a:r>
              <a:rPr lang="ar-SA" sz="2400" b="1" dirty="0">
                <a:solidFill>
                  <a:schemeClr val="bg1"/>
                </a:solidFill>
              </a:rPr>
              <a:t>العقلي</a:t>
            </a:r>
            <a:endParaRPr lang="ar-EG" sz="2400" dirty="0">
              <a:solidFill>
                <a:schemeClr val="bg1"/>
              </a:solidFill>
              <a:latin typeface="SimHei" panose="02010609060101010101" pitchFamily="49" charset="-122"/>
            </a:endParaRPr>
          </a:p>
        </p:txBody>
      </p:sp>
      <p:sp>
        <p:nvSpPr>
          <p:cNvPr id="18" name="AutoShape 19"/>
          <p:cNvSpPr>
            <a:spLocks noChangeArrowheads="1"/>
          </p:cNvSpPr>
          <p:nvPr/>
        </p:nvSpPr>
        <p:spPr bwMode="auto">
          <a:xfrm>
            <a:off x="5150553" y="2276872"/>
            <a:ext cx="3600400"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400" b="1" dirty="0" smtClean="0">
                <a:solidFill>
                  <a:schemeClr val="bg1"/>
                </a:solidFill>
              </a:rPr>
              <a:t>النمو الجسمي</a:t>
            </a:r>
            <a:endParaRPr lang="ar-EG" sz="2400" dirty="0">
              <a:solidFill>
                <a:schemeClr val="bg1"/>
              </a:solidFill>
              <a:latin typeface="SimHei" panose="02010609060101010101" pitchFamily="49" charset="-122"/>
            </a:endParaRPr>
          </a:p>
        </p:txBody>
      </p:sp>
    </p:spTree>
    <p:extLst>
      <p:ext uri="{BB962C8B-B14F-4D97-AF65-F5344CB8AC3E}">
        <p14:creationId xmlns:p14="http://schemas.microsoft.com/office/powerpoint/2010/main" val="390037770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ppt_w</p:attrName>
                                        </p:attrNameLst>
                                      </p:cBhvr>
                                      <p:tavLst>
                                        <p:tav tm="0">
                                          <p:val>
                                            <p:fltVal val="0"/>
                                          </p:val>
                                        </p:tav>
                                        <p:tav tm="100000">
                                          <p:val>
                                            <p:strVal val="#ppt_w"/>
                                          </p:val>
                                        </p:tav>
                                      </p:tavLst>
                                    </p:anim>
                                    <p:anim calcmode="lin" valueType="num">
                                      <p:cBhvr>
                                        <p:cTn id="32" dur="1000" fill="hold"/>
                                        <p:tgtEl>
                                          <p:spTgt spid="15"/>
                                        </p:tgtEl>
                                        <p:attrNameLst>
                                          <p:attrName>ppt_h</p:attrName>
                                        </p:attrNameLst>
                                      </p:cBhvr>
                                      <p:tavLst>
                                        <p:tav tm="0">
                                          <p:val>
                                            <p:fltVal val="0"/>
                                          </p:val>
                                        </p:tav>
                                        <p:tav tm="100000">
                                          <p:val>
                                            <p:strVal val="#ppt_h"/>
                                          </p:val>
                                        </p:tav>
                                      </p:tavLst>
                                    </p:anim>
                                    <p:anim calcmode="lin" valueType="num">
                                      <p:cBhvr>
                                        <p:cTn id="33" dur="1000" fill="hold"/>
                                        <p:tgtEl>
                                          <p:spTgt spid="15"/>
                                        </p:tgtEl>
                                        <p:attrNameLst>
                                          <p:attrName>style.rotation</p:attrName>
                                        </p:attrNameLst>
                                      </p:cBhvr>
                                      <p:tavLst>
                                        <p:tav tm="0">
                                          <p:val>
                                            <p:fltVal val="90"/>
                                          </p:val>
                                        </p:tav>
                                        <p:tav tm="100000">
                                          <p:val>
                                            <p:fltVal val="0"/>
                                          </p:val>
                                        </p:tav>
                                      </p:tavLst>
                                    </p:anim>
                                    <p:animEffect transition="in" filter="fade">
                                      <p:cBhvr>
                                        <p:cTn id="34" dur="1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1000" fill="hold"/>
                                        <p:tgtEl>
                                          <p:spTgt spid="14"/>
                                        </p:tgtEl>
                                        <p:attrNameLst>
                                          <p:attrName>ppt_w</p:attrName>
                                        </p:attrNameLst>
                                      </p:cBhvr>
                                      <p:tavLst>
                                        <p:tav tm="0">
                                          <p:val>
                                            <p:fltVal val="0"/>
                                          </p:val>
                                        </p:tav>
                                        <p:tav tm="100000">
                                          <p:val>
                                            <p:strVal val="#ppt_w"/>
                                          </p:val>
                                        </p:tav>
                                      </p:tavLst>
                                    </p:anim>
                                    <p:anim calcmode="lin" valueType="num">
                                      <p:cBhvr>
                                        <p:cTn id="40" dur="1000" fill="hold"/>
                                        <p:tgtEl>
                                          <p:spTgt spid="14"/>
                                        </p:tgtEl>
                                        <p:attrNameLst>
                                          <p:attrName>ppt_h</p:attrName>
                                        </p:attrNameLst>
                                      </p:cBhvr>
                                      <p:tavLst>
                                        <p:tav tm="0">
                                          <p:val>
                                            <p:fltVal val="0"/>
                                          </p:val>
                                        </p:tav>
                                        <p:tav tm="100000">
                                          <p:val>
                                            <p:strVal val="#ppt_h"/>
                                          </p:val>
                                        </p:tav>
                                      </p:tavLst>
                                    </p:anim>
                                    <p:anim calcmode="lin" valueType="num">
                                      <p:cBhvr>
                                        <p:cTn id="41" dur="1000" fill="hold"/>
                                        <p:tgtEl>
                                          <p:spTgt spid="14"/>
                                        </p:tgtEl>
                                        <p:attrNameLst>
                                          <p:attrName>style.rotation</p:attrName>
                                        </p:attrNameLst>
                                      </p:cBhvr>
                                      <p:tavLst>
                                        <p:tav tm="0">
                                          <p:val>
                                            <p:fltVal val="90"/>
                                          </p:val>
                                        </p:tav>
                                        <p:tav tm="100000">
                                          <p:val>
                                            <p:fltVal val="0"/>
                                          </p:val>
                                        </p:tav>
                                      </p:tavLst>
                                    </p:anim>
                                    <p:animEffect transition="in" filter="fade">
                                      <p:cBhvr>
                                        <p:cTn id="42" dur="1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style.rotation</p:attrName>
                                        </p:attrNameLst>
                                      </p:cBhvr>
                                      <p:tavLst>
                                        <p:tav tm="0">
                                          <p:val>
                                            <p:fltVal val="90"/>
                                          </p:val>
                                        </p:tav>
                                        <p:tav tm="100000">
                                          <p:val>
                                            <p:fltVal val="0"/>
                                          </p:val>
                                        </p:tav>
                                      </p:tavLst>
                                    </p:anim>
                                    <p:animEffect transition="in" filter="fade">
                                      <p:cBhvr>
                                        <p:cTn id="5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النمو الجسمي</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636912"/>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تنخفض </a:t>
            </a:r>
            <a:r>
              <a:rPr lang="ar-EG" sz="2300" b="1" dirty="0">
                <a:solidFill>
                  <a:srgbClr val="002060"/>
                </a:solidFill>
                <a:latin typeface="Simplified Arabic" panose="02020603050405020304" pitchFamily="18" charset="-78"/>
                <a:cs typeface="Simplified Arabic" panose="02020603050405020304" pitchFamily="18" charset="-78"/>
              </a:rPr>
              <a:t>سرعة النمو الجسمي مما يساعد علي إحداث التكامل بين مختلف وظائف الجسم العضلية . ويستقر الطول والوزن حيث تكون الزيادة ضئيلة جدّا</a:t>
            </a:r>
          </a:p>
        </p:txBody>
      </p:sp>
      <p:sp>
        <p:nvSpPr>
          <p:cNvPr id="6" name="Flowchart: Alternate Process 5"/>
          <p:cNvSpPr/>
          <p:nvPr/>
        </p:nvSpPr>
        <p:spPr>
          <a:xfrm>
            <a:off x="179512" y="4005064"/>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وتتزايد </a:t>
            </a:r>
            <a:r>
              <a:rPr lang="ar-EG" sz="2300" b="1" dirty="0">
                <a:solidFill>
                  <a:srgbClr val="002060"/>
                </a:solidFill>
                <a:latin typeface="Simplified Arabic" panose="02020603050405020304" pitchFamily="18" charset="-78"/>
                <a:cs typeface="Simplified Arabic" panose="02020603050405020304" pitchFamily="18" charset="-78"/>
              </a:rPr>
              <a:t>الفروق بين الجنسين في الوزن أكثر من الفروق في الطول، لأن الوزن يتأثر بظروف التغذية، وأيضًا بسبب الظروف البيئية والاجتماعية والثقافية</a:t>
            </a:r>
          </a:p>
        </p:txBody>
      </p:sp>
      <p:sp>
        <p:nvSpPr>
          <p:cNvPr id="7" name="Flowchart: Alternate Process 6"/>
          <p:cNvSpPr/>
          <p:nvPr/>
        </p:nvSpPr>
        <p:spPr>
          <a:xfrm>
            <a:off x="179512" y="5301208"/>
            <a:ext cx="8694712" cy="1152128"/>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ومع </a:t>
            </a:r>
            <a:r>
              <a:rPr lang="ar-EG" sz="2300" b="1" dirty="0">
                <a:solidFill>
                  <a:srgbClr val="002060"/>
                </a:solidFill>
                <a:latin typeface="Simplified Arabic" panose="02020603050405020304" pitchFamily="18" charset="-78"/>
                <a:cs typeface="Simplified Arabic" panose="02020603050405020304" pitchFamily="18" charset="-78"/>
              </a:rPr>
              <a:t>نهاية هذه المرحلة تكتمل الخصائص الجنسية الثانوية والوظائف الأولية، ويزول حَبَّ الشباب وغيره من أمراض الجلد، ويظهر ضرس العقل</a:t>
            </a:r>
          </a:p>
        </p:txBody>
      </p:sp>
    </p:spTree>
    <p:extLst>
      <p:ext uri="{BB962C8B-B14F-4D97-AF65-F5344CB8AC3E}">
        <p14:creationId xmlns:p14="http://schemas.microsoft.com/office/powerpoint/2010/main" val="326797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النمو العقلي</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7" name="Flowchart: Alternate Process 6"/>
          <p:cNvSpPr/>
          <p:nvPr/>
        </p:nvSpPr>
        <p:spPr>
          <a:xfrm>
            <a:off x="179512" y="4221088"/>
            <a:ext cx="8694712" cy="2232248"/>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بعد </a:t>
            </a:r>
            <a:r>
              <a:rPr lang="ar-EG" sz="2300" b="1" dirty="0">
                <a:solidFill>
                  <a:srgbClr val="002060"/>
                </a:solidFill>
                <a:latin typeface="Simplified Arabic" panose="02020603050405020304" pitchFamily="18" charset="-78"/>
                <a:cs typeface="Simplified Arabic" panose="02020603050405020304" pitchFamily="18" charset="-78"/>
              </a:rPr>
              <a:t>تجاوز سن البلوغ يصبح الأفراد أكثر تعودًا وقدرة علي استخدام العمليات الصورية، وخاصة في المجالات التي ترتبط بالتخصص الدراسي والمهني، وتزداد القدرة علي التحصيل، وتزداد القدرة علي الاتصال العقلي مع الآخرين، كما تزداد القدرة علي اتخاذ القرارات، والاستقلال في التفكير، ويطرد نمو التفكير المجرد، والتفكير المنطقي، والتفكير الابتكاري، ويستطيع الشاب حل المشكلات المعقدة</a:t>
            </a:r>
          </a:p>
        </p:txBody>
      </p:sp>
    </p:spTree>
    <p:extLst>
      <p:ext uri="{BB962C8B-B14F-4D97-AF65-F5344CB8AC3E}">
        <p14:creationId xmlns:p14="http://schemas.microsoft.com/office/powerpoint/2010/main" val="427185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النمو الانفعالي والوجداني</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636912"/>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تخف </a:t>
            </a:r>
            <a:r>
              <a:rPr lang="ar-EG" sz="2300" b="1" dirty="0">
                <a:solidFill>
                  <a:srgbClr val="002060"/>
                </a:solidFill>
                <a:latin typeface="Simplified Arabic" panose="02020603050405020304" pitchFamily="18" charset="-78"/>
                <a:cs typeface="Simplified Arabic" panose="02020603050405020304" pitchFamily="18" charset="-78"/>
              </a:rPr>
              <a:t>تدريجيّا الحدة الانفعالية التي كانت موجودة في المرحلة السابقة مع توافر أنماط توافقية تتناسب مع المطالب الجديدة، ويتعرض الشباب في هذه المرحلة للتوتر الانفعالي بسبب المشكلات الجديدة التي يتعرض لها</a:t>
            </a:r>
          </a:p>
        </p:txBody>
      </p:sp>
      <p:sp>
        <p:nvSpPr>
          <p:cNvPr id="6" name="Flowchart: Alternate Process 5"/>
          <p:cNvSpPr/>
          <p:nvPr/>
        </p:nvSpPr>
        <p:spPr>
          <a:xfrm>
            <a:off x="179512" y="4005064"/>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200" b="1" dirty="0" smtClean="0">
                <a:solidFill>
                  <a:srgbClr val="002060"/>
                </a:solidFill>
                <a:latin typeface="Simplified Arabic" panose="02020603050405020304" pitchFamily="18" charset="-78"/>
                <a:cs typeface="Simplified Arabic" panose="02020603050405020304" pitchFamily="18" charset="-78"/>
              </a:rPr>
              <a:t>وتزداد </a:t>
            </a:r>
            <a:r>
              <a:rPr lang="ar-EG" sz="2200" b="1" dirty="0">
                <a:solidFill>
                  <a:srgbClr val="002060"/>
                </a:solidFill>
                <a:latin typeface="Simplified Arabic" panose="02020603050405020304" pitchFamily="18" charset="-78"/>
                <a:cs typeface="Simplified Arabic" panose="02020603050405020304" pitchFamily="18" charset="-78"/>
              </a:rPr>
              <a:t>القدرة علي التحكم في الانفعالات، ويكون انفعال الغضب هو الانفعال الأكثر حدوثًا، أما مشاعر الحب فهي تتوجه إلي شخص من الجنس الآخر مع إضفاء الصفات المثالية عليه</a:t>
            </a:r>
          </a:p>
        </p:txBody>
      </p:sp>
      <p:sp>
        <p:nvSpPr>
          <p:cNvPr id="7" name="Flowchart: Alternate Process 6"/>
          <p:cNvSpPr/>
          <p:nvPr/>
        </p:nvSpPr>
        <p:spPr>
          <a:xfrm>
            <a:off x="179512" y="5301208"/>
            <a:ext cx="8694712" cy="1152128"/>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والشباب </a:t>
            </a:r>
            <a:r>
              <a:rPr lang="ar-EG" sz="2300" b="1" dirty="0">
                <a:solidFill>
                  <a:srgbClr val="002060"/>
                </a:solidFill>
                <a:latin typeface="Simplified Arabic" panose="02020603050405020304" pitchFamily="18" charset="-78"/>
                <a:cs typeface="Simplified Arabic" panose="02020603050405020304" pitchFamily="18" charset="-78"/>
              </a:rPr>
              <a:t>في هذه المرحلة قادر علي مواجهة المشكلات بطريقة موضوعية، وقادر علي اتخاذ القرارات والسعي لتحقيقها ما لم تتوفر أدلة علي خطأ هذه القرارات، ومعظم المشكلات التي تظهر في هذه المرحلة ترتبط بالجاذبية الشخصية والتوافق الاجتماعي </a:t>
            </a:r>
          </a:p>
        </p:txBody>
      </p:sp>
    </p:spTree>
    <p:extLst>
      <p:ext uri="{BB962C8B-B14F-4D97-AF65-F5344CB8AC3E}">
        <p14:creationId xmlns:p14="http://schemas.microsoft.com/office/powerpoint/2010/main" val="40929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النمو الاجتماعي </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3645024"/>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تضيق </a:t>
            </a:r>
            <a:r>
              <a:rPr lang="ar-EG" sz="2300" b="1" dirty="0">
                <a:solidFill>
                  <a:srgbClr val="002060"/>
                </a:solidFill>
                <a:latin typeface="Simplified Arabic" panose="02020603050405020304" pitchFamily="18" charset="-78"/>
                <a:cs typeface="Simplified Arabic" panose="02020603050405020304" pitchFamily="18" charset="-78"/>
              </a:rPr>
              <a:t>دائرة الأصدقاء الحميمين، وتتسع دائرة الجماعات، ويتجه اهتمام الشباب إلي اكتشاف عالم الجنس، وتزداد رغبة الشاب في الاعتراف به كفرد، ومحاولة الابتعاد عن الذوبان في شخصية الجماعة</a:t>
            </a:r>
          </a:p>
        </p:txBody>
      </p:sp>
      <p:sp>
        <p:nvSpPr>
          <p:cNvPr id="6" name="Flowchart: Alternate Process 5"/>
          <p:cNvSpPr/>
          <p:nvPr/>
        </p:nvSpPr>
        <p:spPr>
          <a:xfrm>
            <a:off x="179512" y="5013176"/>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200" b="1" dirty="0" smtClean="0">
                <a:solidFill>
                  <a:srgbClr val="002060"/>
                </a:solidFill>
                <a:latin typeface="Simplified Arabic" panose="02020603050405020304" pitchFamily="18" charset="-78"/>
                <a:cs typeface="Simplified Arabic" panose="02020603050405020304" pitchFamily="18" charset="-78"/>
              </a:rPr>
              <a:t>وينمو </a:t>
            </a:r>
            <a:r>
              <a:rPr lang="ar-EG" sz="2200" b="1" dirty="0">
                <a:solidFill>
                  <a:srgbClr val="002060"/>
                </a:solidFill>
                <a:latin typeface="Simplified Arabic" panose="02020603050405020304" pitchFamily="18" charset="-78"/>
                <a:cs typeface="Simplified Arabic" panose="02020603050405020304" pitchFamily="18" charset="-78"/>
              </a:rPr>
              <a:t>الاستبصار الاجتماعي لدي الشباب، ويصبحون أكثر قدرة علي الحكم علي الآخرين، ولذلك يحققون التوافق الاجتماعي بدرجة أفضل. وبزيادة المشاركة الاجتماعية تزداد الكفاءة الاجتماعية، وينتج عن ذلك زيادة الثقة في النفس</a:t>
            </a:r>
          </a:p>
        </p:txBody>
      </p:sp>
    </p:spTree>
    <p:extLst>
      <p:ext uri="{BB962C8B-B14F-4D97-AF65-F5344CB8AC3E}">
        <p14:creationId xmlns:p14="http://schemas.microsoft.com/office/powerpoint/2010/main" val="94753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النمو الخلقي</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636912"/>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200" b="1" dirty="0" smtClean="0">
                <a:solidFill>
                  <a:srgbClr val="002060"/>
                </a:solidFill>
                <a:latin typeface="Simplified Arabic" panose="02020603050405020304" pitchFamily="18" charset="-78"/>
                <a:cs typeface="Simplified Arabic" panose="02020603050405020304" pitchFamily="18" charset="-78"/>
              </a:rPr>
              <a:t>مع </a:t>
            </a:r>
            <a:r>
              <a:rPr lang="ar-EG" sz="2200" b="1" dirty="0">
                <a:solidFill>
                  <a:srgbClr val="002060"/>
                </a:solidFill>
                <a:latin typeface="Simplified Arabic" panose="02020603050405020304" pitchFamily="18" charset="-78"/>
                <a:cs typeface="Simplified Arabic" panose="02020603050405020304" pitchFamily="18" charset="-78"/>
              </a:rPr>
              <a:t>زيادة النمو والخبرة تتكون مفاهيم محددة عن الصواب والخطأ، وعن الخير والشر، والحق والباطل، والفضيلة والرذيلة، وبذلك يصبح أكثر قدرة علي التعامل مع المواقف الجديدة</a:t>
            </a:r>
          </a:p>
        </p:txBody>
      </p:sp>
      <p:sp>
        <p:nvSpPr>
          <p:cNvPr id="6" name="Flowchart: Alternate Process 5"/>
          <p:cNvSpPr/>
          <p:nvPr/>
        </p:nvSpPr>
        <p:spPr>
          <a:xfrm>
            <a:off x="179512" y="4005064"/>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200" b="1" dirty="0" smtClean="0">
                <a:solidFill>
                  <a:srgbClr val="002060"/>
                </a:solidFill>
                <a:latin typeface="Simplified Arabic" panose="02020603050405020304" pitchFamily="18" charset="-78"/>
                <a:cs typeface="Simplified Arabic" panose="02020603050405020304" pitchFamily="18" charset="-78"/>
              </a:rPr>
              <a:t>ومن </a:t>
            </a:r>
            <a:r>
              <a:rPr lang="ar-EG" sz="2200" b="1" dirty="0">
                <a:solidFill>
                  <a:srgbClr val="002060"/>
                </a:solidFill>
                <a:latin typeface="Simplified Arabic" panose="02020603050405020304" pitchFamily="18" charset="-78"/>
                <a:cs typeface="Simplified Arabic" panose="02020603050405020304" pitchFamily="18" charset="-78"/>
              </a:rPr>
              <a:t>الأمور التي تعوق النمو الأخلاقي في هذه المرحلة زيادة التسامح مع بعض صور السلوك اللاأخلاقي، مثل الغش، والانحراف، والفساد بدون عقاب</a:t>
            </a:r>
          </a:p>
        </p:txBody>
      </p:sp>
      <p:sp>
        <p:nvSpPr>
          <p:cNvPr id="7" name="Flowchart: Alternate Process 6"/>
          <p:cNvSpPr/>
          <p:nvPr/>
        </p:nvSpPr>
        <p:spPr>
          <a:xfrm>
            <a:off x="179512" y="5301208"/>
            <a:ext cx="8694712" cy="1296144"/>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وتعتبر </a:t>
            </a:r>
            <a:r>
              <a:rPr lang="ar-EG" sz="2300" b="1" dirty="0">
                <a:solidFill>
                  <a:srgbClr val="002060"/>
                </a:solidFill>
                <a:latin typeface="Simplified Arabic" panose="02020603050405020304" pitchFamily="18" charset="-78"/>
                <a:cs typeface="Simplified Arabic" panose="02020603050405020304" pitchFamily="18" charset="-78"/>
              </a:rPr>
              <a:t>وسائل الإعلام مسئولة عن انهيار أخلاق الشباب بسبب ما تنشره من قصص الفساد. ولذا؛ فإن حاجة الشباب إلي التدين في هذه المرحلة من الأمور المهمة، حيث إن الدين هو مصدر القيم المطلقة التي تمثل أعلي مستويات النمو الخلقي</a:t>
            </a:r>
          </a:p>
        </p:txBody>
      </p:sp>
    </p:spTree>
    <p:extLst>
      <p:ext uri="{BB962C8B-B14F-4D97-AF65-F5344CB8AC3E}">
        <p14:creationId xmlns:p14="http://schemas.microsoft.com/office/powerpoint/2010/main" val="383369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对角圆角矩形 5"/>
          <p:cNvSpPr>
            <a:spLocks/>
          </p:cNvSpPr>
          <p:nvPr/>
        </p:nvSpPr>
        <p:spPr bwMode="auto">
          <a:xfrm rot="21346829">
            <a:off x="1160461" y="1622203"/>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algn="l" rtl="0" fontAlgn="base">
              <a:spcBef>
                <a:spcPct val="0"/>
              </a:spcBef>
              <a:spcAft>
                <a:spcPct val="0"/>
              </a:spcAft>
            </a:pPr>
            <a:endParaRPr lang="ar-EG">
              <a:solidFill>
                <a:srgbClr val="000000"/>
              </a:solidFill>
              <a:latin typeface="Arial" panose="020B0604020202020204" pitchFamily="34" charset="0"/>
              <a:ea typeface="SimSun" panose="02010600030101010101" pitchFamily="2" charset="-122"/>
            </a:endParaRPr>
          </a:p>
        </p:txBody>
      </p:sp>
      <p:pic>
        <p:nvPicPr>
          <p:cNvPr id="6" name="Picture 3" descr="C:\TDDOWNLOAD\penc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30117"/>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2"/>
          <p:cNvSpPr txBox="1">
            <a:spLocks/>
          </p:cNvSpPr>
          <p:nvPr/>
        </p:nvSpPr>
        <p:spPr bwMode="auto">
          <a:xfrm rot="21361315">
            <a:off x="1376362" y="1904778"/>
            <a:ext cx="6454775"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en-US" b="1" dirty="0" smtClean="0">
              <a:solidFill>
                <a:schemeClr val="bg1"/>
              </a:solidFill>
            </a:endParaRPr>
          </a:p>
          <a:p>
            <a:pPr marL="0" indent="0" algn="ctr" eaLnBrk="1" hangingPunct="1"/>
            <a:endParaRPr lang="ar-EG" sz="1200" b="1" dirty="0" smtClean="0">
              <a:solidFill>
                <a:schemeClr val="bg1"/>
              </a:solidFill>
            </a:endParaRPr>
          </a:p>
          <a:p>
            <a:pPr marL="0" indent="0" algn="ctr" eaLnBrk="1" hangingPunct="1"/>
            <a:endParaRPr lang="ar-EG" sz="1200" b="1" dirty="0">
              <a:solidFill>
                <a:schemeClr val="bg1"/>
              </a:solidFill>
            </a:endParaRPr>
          </a:p>
          <a:p>
            <a:pPr marL="0" indent="0" algn="ctr" eaLnBrk="1" hangingPunct="1"/>
            <a:endParaRPr lang="en-US" sz="1200" b="1" dirty="0" smtClean="0">
              <a:solidFill>
                <a:schemeClr val="bg1"/>
              </a:solidFill>
            </a:endParaRPr>
          </a:p>
          <a:p>
            <a:pPr marL="0" indent="0" algn="ctr" rtl="1" eaLnBrk="1" hangingPunct="1">
              <a:buNone/>
            </a:pPr>
            <a:r>
              <a:rPr lang="ar-EG" altLang="zh-CN" sz="5000" b="1" dirty="0">
                <a:solidFill>
                  <a:schemeClr val="bg1"/>
                </a:solidFill>
              </a:rPr>
              <a:t>خصائص النمو لدى الاطفال</a:t>
            </a:r>
            <a:endParaRPr lang="ar-EG" altLang="en-US" sz="5000" b="1" dirty="0">
              <a:solidFill>
                <a:schemeClr val="bg1"/>
              </a:solidFill>
            </a:endParaRPr>
          </a:p>
        </p:txBody>
      </p:sp>
    </p:spTree>
    <p:extLst>
      <p:ext uri="{BB962C8B-B14F-4D97-AF65-F5344CB8AC3E}">
        <p14:creationId xmlns:p14="http://schemas.microsoft.com/office/powerpoint/2010/main" val="81501598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نمو الشخصية</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92896"/>
            <a:ext cx="8694712" cy="1224136"/>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200" b="1" dirty="0" smtClean="0">
                <a:solidFill>
                  <a:srgbClr val="002060"/>
                </a:solidFill>
                <a:latin typeface="Simplified Arabic" panose="02020603050405020304" pitchFamily="18" charset="-78"/>
                <a:cs typeface="Simplified Arabic" panose="02020603050405020304" pitchFamily="18" charset="-78"/>
              </a:rPr>
              <a:t>من </a:t>
            </a:r>
            <a:r>
              <a:rPr lang="ar-EG" sz="2200" b="1" dirty="0">
                <a:solidFill>
                  <a:srgbClr val="002060"/>
                </a:solidFill>
                <a:latin typeface="Simplified Arabic" panose="02020603050405020304" pitchFamily="18" charset="-78"/>
                <a:cs typeface="Simplified Arabic" panose="02020603050405020304" pitchFamily="18" charset="-78"/>
              </a:rPr>
              <a:t>أهم المسائل هنا مسألة تحديد الهوية، وهي ليست مجرد عمل شخصي فردي، بل إنها مهمة معقدة، ذلك أن أنماط تكوين الشخصية تختلف بين الشباب وبين جماعاتهم بسبب التأثيرات الاجتماعية والضغوط الثقافية العامة والفرعية</a:t>
            </a:r>
          </a:p>
        </p:txBody>
      </p:sp>
      <p:sp>
        <p:nvSpPr>
          <p:cNvPr id="6" name="Flowchart: Alternate Process 5"/>
          <p:cNvSpPr/>
          <p:nvPr/>
        </p:nvSpPr>
        <p:spPr>
          <a:xfrm>
            <a:off x="179512" y="4005064"/>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200" b="1" dirty="0" smtClean="0">
                <a:solidFill>
                  <a:srgbClr val="002060"/>
                </a:solidFill>
                <a:latin typeface="Simplified Arabic" panose="02020603050405020304" pitchFamily="18" charset="-78"/>
                <a:cs typeface="Simplified Arabic" panose="02020603050405020304" pitchFamily="18" charset="-78"/>
              </a:rPr>
              <a:t>والفرد </a:t>
            </a:r>
            <a:r>
              <a:rPr lang="ar-EG" sz="2200" b="1" dirty="0">
                <a:solidFill>
                  <a:srgbClr val="002060"/>
                </a:solidFill>
                <a:latin typeface="Simplified Arabic" panose="02020603050405020304" pitchFamily="18" charset="-78"/>
                <a:cs typeface="Simplified Arabic" panose="02020603050405020304" pitchFamily="18" charset="-78"/>
              </a:rPr>
              <a:t>يبحث عن الأدوار الشخصية والاجتماعية والمهنية التي يتوقعها المجتمع منه ويوافق عليها، أو عن أدوار شديدة الخصوصية وغير عادية، وبعض هذه الأدوار يكون إيجابيّا مثل دور الفنان، وبعضها يكون هدامًا مثل الإدمان</a:t>
            </a:r>
          </a:p>
        </p:txBody>
      </p:sp>
      <p:sp>
        <p:nvSpPr>
          <p:cNvPr id="7" name="Flowchart: Alternate Process 6"/>
          <p:cNvSpPr/>
          <p:nvPr/>
        </p:nvSpPr>
        <p:spPr>
          <a:xfrm>
            <a:off x="179512" y="5301208"/>
            <a:ext cx="8694712" cy="1296144"/>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ونجاح </a:t>
            </a:r>
            <a:r>
              <a:rPr lang="ar-EG" sz="2300" b="1" dirty="0">
                <a:solidFill>
                  <a:srgbClr val="002060"/>
                </a:solidFill>
                <a:latin typeface="Simplified Arabic" panose="02020603050405020304" pitchFamily="18" charset="-78"/>
                <a:cs typeface="Simplified Arabic" panose="02020603050405020304" pitchFamily="18" charset="-78"/>
              </a:rPr>
              <a:t>الشاب في تكوين الشخصية يساعده علي الانتقال الجيد إلي مرحلة الرشد، أما الفشل في ذلك فيؤدي إلي الاغتراب، أي رفضه للمجتمع وقيمه</a:t>
            </a:r>
          </a:p>
        </p:txBody>
      </p:sp>
    </p:spTree>
    <p:extLst>
      <p:ext uri="{BB962C8B-B14F-4D97-AF65-F5344CB8AC3E}">
        <p14:creationId xmlns:p14="http://schemas.microsoft.com/office/powerpoint/2010/main" val="373557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对角圆角矩形 5"/>
          <p:cNvSpPr>
            <a:spLocks/>
          </p:cNvSpPr>
          <p:nvPr/>
        </p:nvSpPr>
        <p:spPr bwMode="auto">
          <a:xfrm rot="21346829">
            <a:off x="1160461" y="1622203"/>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algn="l" rtl="0" fontAlgn="base">
              <a:spcBef>
                <a:spcPct val="0"/>
              </a:spcBef>
              <a:spcAft>
                <a:spcPct val="0"/>
              </a:spcAft>
            </a:pPr>
            <a:endParaRPr lang="ar-EG">
              <a:solidFill>
                <a:srgbClr val="000000"/>
              </a:solidFill>
              <a:latin typeface="Arial" panose="020B0604020202020204" pitchFamily="34" charset="0"/>
              <a:ea typeface="SimSun" panose="02010600030101010101" pitchFamily="2" charset="-122"/>
            </a:endParaRPr>
          </a:p>
        </p:txBody>
      </p:sp>
      <p:pic>
        <p:nvPicPr>
          <p:cNvPr id="6" name="Picture 3" descr="C:\TDDOWNLOAD\penc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30117"/>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2"/>
          <p:cNvSpPr txBox="1">
            <a:spLocks/>
          </p:cNvSpPr>
          <p:nvPr/>
        </p:nvSpPr>
        <p:spPr bwMode="auto">
          <a:xfrm rot="21361315">
            <a:off x="1376362" y="1904778"/>
            <a:ext cx="6454775"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en-US" b="1" dirty="0" smtClean="0">
              <a:solidFill>
                <a:schemeClr val="bg1"/>
              </a:solidFill>
            </a:endParaRPr>
          </a:p>
          <a:p>
            <a:pPr marL="0" indent="0" algn="ctr" eaLnBrk="1" hangingPunct="1"/>
            <a:endParaRPr lang="ar-EG" sz="1200" b="1" dirty="0" smtClean="0">
              <a:solidFill>
                <a:schemeClr val="bg1"/>
              </a:solidFill>
            </a:endParaRPr>
          </a:p>
          <a:p>
            <a:pPr marL="0" indent="0" algn="ctr" eaLnBrk="1" hangingPunct="1"/>
            <a:endParaRPr lang="ar-EG" sz="1200" b="1" dirty="0">
              <a:solidFill>
                <a:schemeClr val="bg1"/>
              </a:solidFill>
            </a:endParaRPr>
          </a:p>
          <a:p>
            <a:pPr marL="0" indent="0" algn="ctr" eaLnBrk="1" hangingPunct="1"/>
            <a:endParaRPr lang="en-US" sz="1200" b="1" dirty="0" smtClean="0">
              <a:solidFill>
                <a:schemeClr val="bg1"/>
              </a:solidFill>
            </a:endParaRPr>
          </a:p>
          <a:p>
            <a:pPr marL="0" indent="0" algn="ctr" rtl="1" eaLnBrk="1" hangingPunct="1">
              <a:buNone/>
            </a:pPr>
            <a:r>
              <a:rPr lang="ar-EG" altLang="zh-CN" sz="5000" b="1" dirty="0">
                <a:solidFill>
                  <a:schemeClr val="bg1"/>
                </a:solidFill>
              </a:rPr>
              <a:t>قواعد للتعامل مع المراهقين</a:t>
            </a:r>
            <a:endParaRPr lang="ar-EG" altLang="en-US" sz="5000" b="1" dirty="0">
              <a:solidFill>
                <a:schemeClr val="bg1"/>
              </a:solidFill>
            </a:endParaRPr>
          </a:p>
        </p:txBody>
      </p:sp>
    </p:spTree>
    <p:extLst>
      <p:ext uri="{BB962C8B-B14F-4D97-AF65-F5344CB8AC3E}">
        <p14:creationId xmlns:p14="http://schemas.microsoft.com/office/powerpoint/2010/main" val="239037592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5696" y="260648"/>
            <a:ext cx="5507786"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rtl="1"/>
            <a:r>
              <a:rPr lang="ar-EG" sz="3200" b="1" dirty="0">
                <a:solidFill>
                  <a:srgbClr val="002060"/>
                </a:solidFill>
              </a:rPr>
              <a:t>قواعد للتعامل مع المراهقين</a:t>
            </a:r>
          </a:p>
        </p:txBody>
      </p:sp>
      <p:sp>
        <p:nvSpPr>
          <p:cNvPr id="3" name="Folded Corner 2"/>
          <p:cNvSpPr/>
          <p:nvPr/>
        </p:nvSpPr>
        <p:spPr>
          <a:xfrm>
            <a:off x="3563888" y="1916832"/>
            <a:ext cx="5184576" cy="3600400"/>
          </a:xfrm>
          <a:prstGeom prst="foldedCorner">
            <a:avLst>
              <a:gd name="adj" fmla="val 6349"/>
            </a:avLst>
          </a:prstGeom>
        </p:spPr>
        <p:style>
          <a:lnRef idx="1">
            <a:schemeClr val="accent5"/>
          </a:lnRef>
          <a:fillRef idx="2">
            <a:schemeClr val="accent5"/>
          </a:fillRef>
          <a:effectRef idx="1">
            <a:schemeClr val="accent5"/>
          </a:effectRef>
          <a:fontRef idx="minor">
            <a:schemeClr val="dk1"/>
          </a:fontRef>
        </p:style>
        <p:txBody>
          <a:bodyPr rtlCol="1" anchor="ctr"/>
          <a:lstStyle/>
          <a:p>
            <a:pPr marL="457200" indent="-457200" algn="justLow" rtl="1">
              <a:buFont typeface="Wingdings" panose="05000000000000000000" pitchFamily="2" charset="2"/>
              <a:buChar char="Ø"/>
            </a:pPr>
            <a:r>
              <a:rPr lang="ar-EG" sz="2700" b="1" dirty="0">
                <a:solidFill>
                  <a:srgbClr val="002060"/>
                </a:solidFill>
              </a:rPr>
              <a:t>موهبة تجعل أحدنا أقدر على التربية من غيره .. وعلم وخبرة نتعلمها من الكتب ومن تجارب الآخرين .. وفن نطبق به ما تعلمناه بصورة تناسب الحالة التى نقابلها فى أبنائنا.</a:t>
            </a:r>
          </a:p>
          <a:p>
            <a:pPr marL="457200" indent="-457200" algn="justLow" rtl="1">
              <a:buFont typeface="Wingdings" panose="05000000000000000000" pitchFamily="2" charset="2"/>
              <a:buChar char="Ø"/>
            </a:pPr>
            <a:r>
              <a:rPr lang="ar-EG" sz="2700" b="1" dirty="0">
                <a:solidFill>
                  <a:srgbClr val="002060"/>
                </a:solidFill>
              </a:rPr>
              <a:t>بل إن سنة وقانون تأثير تلآباء فى الأبناء هى " أن يعمل الآباء بما عملوا فينتفع أبناؤهم بما يقولون.</a:t>
            </a:r>
          </a:p>
        </p:txBody>
      </p:sp>
    </p:spTree>
    <p:extLst>
      <p:ext uri="{BB962C8B-B14F-4D97-AF65-F5344CB8AC3E}">
        <p14:creationId xmlns:p14="http://schemas.microsoft.com/office/powerpoint/2010/main" val="294305171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القاعدة1:  تمهل قبل الحكم</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92896"/>
            <a:ext cx="8694712" cy="1224136"/>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200" b="1" dirty="0">
                <a:solidFill>
                  <a:srgbClr val="002060"/>
                </a:solidFill>
                <a:latin typeface="Simplified Arabic" panose="02020603050405020304" pitchFamily="18" charset="-78"/>
                <a:cs typeface="Simplified Arabic" panose="02020603050405020304" pitchFamily="18" charset="-78"/>
              </a:rPr>
              <a:t>إسمع وناقش وإفهم ثم تمهل فى حكمك لعله يقنعك بوجه نظره أو تقنعه وبعد ذلك تستطيع أن تحكم ، وبذلك تستطيع أن تربى أولادك على ثلاث </a:t>
            </a:r>
            <a:r>
              <a:rPr lang="ar-EG" sz="2200" b="1" dirty="0" smtClean="0">
                <a:solidFill>
                  <a:srgbClr val="002060"/>
                </a:solidFill>
                <a:latin typeface="Simplified Arabic" panose="02020603050405020304" pitchFamily="18" charset="-78"/>
                <a:cs typeface="Simplified Arabic" panose="02020603050405020304" pitchFamily="18" charset="-78"/>
              </a:rPr>
              <a:t>أشياء</a:t>
            </a:r>
            <a:endParaRPr lang="ar-EG" sz="2200" b="1" dirty="0">
              <a:solidFill>
                <a:srgbClr val="002060"/>
              </a:solidFill>
              <a:latin typeface="Simplified Arabic" panose="02020603050405020304" pitchFamily="18" charset="-78"/>
              <a:cs typeface="Simplified Arabic" panose="02020603050405020304" pitchFamily="18" charset="-78"/>
            </a:endParaRPr>
          </a:p>
        </p:txBody>
      </p:sp>
      <p:sp>
        <p:nvSpPr>
          <p:cNvPr id="2" name="Diamond 1"/>
          <p:cNvSpPr/>
          <p:nvPr/>
        </p:nvSpPr>
        <p:spPr>
          <a:xfrm>
            <a:off x="6012160" y="4257092"/>
            <a:ext cx="2736304" cy="2088232"/>
          </a:xfrm>
          <a:prstGeom prst="diamond">
            <a:avLst/>
          </a:prstGeom>
        </p:spPr>
        <p:style>
          <a:lnRef idx="1">
            <a:schemeClr val="accent5"/>
          </a:lnRef>
          <a:fillRef idx="2">
            <a:schemeClr val="accent5"/>
          </a:fillRef>
          <a:effectRef idx="1">
            <a:schemeClr val="accent5"/>
          </a:effectRef>
          <a:fontRef idx="minor">
            <a:schemeClr val="dk1"/>
          </a:fontRef>
        </p:style>
        <p:txBody>
          <a:bodyPr rtlCol="1" anchor="ctr"/>
          <a:lstStyle/>
          <a:p>
            <a:pPr algn="ctr" rtl="1"/>
            <a:r>
              <a:rPr lang="ar-SA" sz="2800" b="1" dirty="0">
                <a:solidFill>
                  <a:srgbClr val="C00000"/>
                </a:solidFill>
                <a:latin typeface="Simplified Arabic" panose="02020603050405020304" pitchFamily="18" charset="-78"/>
                <a:cs typeface="Simplified Arabic" panose="02020603050405020304" pitchFamily="18" charset="-78"/>
              </a:rPr>
              <a:t>التفاهم </a:t>
            </a:r>
            <a:endParaRPr lang="ar-EG" sz="2800" b="1" dirty="0">
              <a:solidFill>
                <a:srgbClr val="C00000"/>
              </a:solidFill>
              <a:latin typeface="Simplified Arabic" panose="02020603050405020304" pitchFamily="18" charset="-78"/>
              <a:cs typeface="Simplified Arabic" panose="02020603050405020304" pitchFamily="18" charset="-78"/>
            </a:endParaRPr>
          </a:p>
        </p:txBody>
      </p:sp>
      <p:sp>
        <p:nvSpPr>
          <p:cNvPr id="9" name="Diamond 8"/>
          <p:cNvSpPr/>
          <p:nvPr/>
        </p:nvSpPr>
        <p:spPr>
          <a:xfrm>
            <a:off x="3203848" y="4293096"/>
            <a:ext cx="2736304" cy="2088232"/>
          </a:xfrm>
          <a:prstGeom prst="diamond">
            <a:avLst/>
          </a:prstGeom>
        </p:spPr>
        <p:style>
          <a:lnRef idx="1">
            <a:schemeClr val="accent5"/>
          </a:lnRef>
          <a:fillRef idx="2">
            <a:schemeClr val="accent5"/>
          </a:fillRef>
          <a:effectRef idx="1">
            <a:schemeClr val="accent5"/>
          </a:effectRef>
          <a:fontRef idx="minor">
            <a:schemeClr val="dk1"/>
          </a:fontRef>
        </p:style>
        <p:txBody>
          <a:bodyPr rtlCol="1" anchor="ctr"/>
          <a:lstStyle/>
          <a:p>
            <a:pPr algn="ctr" rtl="1"/>
            <a:r>
              <a:rPr lang="ar-SA" sz="2800" b="1" dirty="0">
                <a:solidFill>
                  <a:srgbClr val="C00000"/>
                </a:solidFill>
                <a:latin typeface="Simplified Arabic" panose="02020603050405020304" pitchFamily="18" charset="-78"/>
                <a:cs typeface="Simplified Arabic" panose="02020603050405020304" pitchFamily="18" charset="-78"/>
              </a:rPr>
              <a:t>الإقناع </a:t>
            </a:r>
            <a:endParaRPr lang="ar-EG" sz="2800" b="1" dirty="0">
              <a:solidFill>
                <a:srgbClr val="C00000"/>
              </a:solidFill>
              <a:latin typeface="Simplified Arabic" panose="02020603050405020304" pitchFamily="18" charset="-78"/>
              <a:cs typeface="Simplified Arabic" panose="02020603050405020304" pitchFamily="18" charset="-78"/>
            </a:endParaRPr>
          </a:p>
        </p:txBody>
      </p:sp>
      <p:sp>
        <p:nvSpPr>
          <p:cNvPr id="10" name="Diamond 9"/>
          <p:cNvSpPr/>
          <p:nvPr/>
        </p:nvSpPr>
        <p:spPr>
          <a:xfrm>
            <a:off x="395536" y="4329100"/>
            <a:ext cx="2736304" cy="2088232"/>
          </a:xfrm>
          <a:prstGeom prst="diamond">
            <a:avLst/>
          </a:prstGeom>
        </p:spPr>
        <p:style>
          <a:lnRef idx="1">
            <a:schemeClr val="accent5"/>
          </a:lnRef>
          <a:fillRef idx="2">
            <a:schemeClr val="accent5"/>
          </a:fillRef>
          <a:effectRef idx="1">
            <a:schemeClr val="accent5"/>
          </a:effectRef>
          <a:fontRef idx="minor">
            <a:schemeClr val="dk1"/>
          </a:fontRef>
        </p:style>
        <p:txBody>
          <a:bodyPr rtlCol="1" anchor="ctr"/>
          <a:lstStyle/>
          <a:p>
            <a:pPr algn="ctr" rtl="1"/>
            <a:r>
              <a:rPr lang="ar-SA" sz="2800" b="1" dirty="0">
                <a:solidFill>
                  <a:srgbClr val="C00000"/>
                </a:solidFill>
                <a:latin typeface="Simplified Arabic" panose="02020603050405020304" pitchFamily="18" charset="-78"/>
                <a:cs typeface="Simplified Arabic" panose="02020603050405020304" pitchFamily="18" charset="-78"/>
              </a:rPr>
              <a:t>المشاركة </a:t>
            </a:r>
            <a:endParaRPr lang="ar-EG" sz="2800" b="1" dirty="0">
              <a:solidFill>
                <a:srgbClr val="C0000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25795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2" grpId="0" animBg="1"/>
      <p:bldP spid="9" grpId="0" animBg="1"/>
      <p:bldP spid="10"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rtl="1"/>
            <a:r>
              <a:rPr lang="ar-SA" sz="3200" b="1" dirty="0"/>
              <a:t>القاعدة2: ناقوس الخطر</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3779912" y="1340768"/>
            <a:ext cx="5114875" cy="72008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800" b="1" dirty="0" smtClean="0">
                <a:solidFill>
                  <a:srgbClr val="002060"/>
                </a:solidFill>
                <a:latin typeface="Simplified Arabic" panose="02020603050405020304" pitchFamily="18" charset="-78"/>
                <a:cs typeface="Simplified Arabic" panose="02020603050405020304" pitchFamily="18" charset="-78"/>
              </a:rPr>
              <a:t>العمل </a:t>
            </a:r>
            <a:r>
              <a:rPr lang="ar-EG" sz="2800" b="1" dirty="0">
                <a:solidFill>
                  <a:srgbClr val="002060"/>
                </a:solidFill>
                <a:latin typeface="Simplified Arabic" panose="02020603050405020304" pitchFamily="18" charset="-78"/>
                <a:cs typeface="Simplified Arabic" panose="02020603050405020304" pitchFamily="18" charset="-78"/>
              </a:rPr>
              <a:t>الفاشل </a:t>
            </a:r>
          </a:p>
        </p:txBody>
      </p:sp>
      <p:sp>
        <p:nvSpPr>
          <p:cNvPr id="6" name="Flowchart: Alternate Process 5"/>
          <p:cNvSpPr/>
          <p:nvPr/>
        </p:nvSpPr>
        <p:spPr>
          <a:xfrm>
            <a:off x="214387" y="2600908"/>
            <a:ext cx="8694712" cy="1296144"/>
          </a:xfrm>
          <a:prstGeom prst="flowChartAlternateProcess">
            <a:avLst/>
          </a:prstGeom>
          <a:solidFill>
            <a:srgbClr val="00B0F0"/>
          </a:solidFill>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200" b="1" dirty="0">
                <a:solidFill>
                  <a:srgbClr val="002060"/>
                </a:solidFill>
                <a:latin typeface="Simplified Arabic" panose="02020603050405020304" pitchFamily="18" charset="-78"/>
                <a:cs typeface="Simplified Arabic" panose="02020603050405020304" pitchFamily="18" charset="-78"/>
              </a:rPr>
              <a:t>القيام بنفس الأفعال يؤدى نفس النتائج " ، فقد تستخدم وسيلة عند تربية الإبن وى </a:t>
            </a:r>
            <a:r>
              <a:rPr lang="ar-EG" sz="2200" b="1" dirty="0" smtClean="0">
                <a:solidFill>
                  <a:srgbClr val="002060"/>
                </a:solidFill>
                <a:latin typeface="Simplified Arabic" panose="02020603050405020304" pitchFamily="18" charset="-78"/>
                <a:cs typeface="Simplified Arabic" panose="02020603050405020304" pitchFamily="18" charset="-78"/>
              </a:rPr>
              <a:t>نريد</a:t>
            </a:r>
            <a:br>
              <a:rPr lang="ar-EG" sz="2200" b="1" dirty="0" smtClean="0">
                <a:solidFill>
                  <a:srgbClr val="002060"/>
                </a:solidFill>
                <a:latin typeface="Simplified Arabic" panose="02020603050405020304" pitchFamily="18" charset="-78"/>
                <a:cs typeface="Simplified Arabic" panose="02020603050405020304" pitchFamily="18" charset="-78"/>
              </a:rPr>
            </a:br>
            <a:r>
              <a:rPr lang="ar-EG" sz="2200" b="1" dirty="0" smtClean="0">
                <a:solidFill>
                  <a:srgbClr val="002060"/>
                </a:solidFill>
                <a:latin typeface="Simplified Arabic" panose="02020603050405020304" pitchFamily="18" charset="-78"/>
                <a:cs typeface="Simplified Arabic" panose="02020603050405020304" pitchFamily="18" charset="-78"/>
              </a:rPr>
              <a:t>أن </a:t>
            </a:r>
            <a:r>
              <a:rPr lang="ar-EG" sz="2200" b="1" dirty="0">
                <a:solidFill>
                  <a:srgbClr val="002060"/>
                </a:solidFill>
                <a:latin typeface="Simplified Arabic" panose="02020603050405020304" pitchFamily="18" charset="-78"/>
                <a:cs typeface="Simplified Arabic" panose="02020603050405020304" pitchFamily="18" charset="-78"/>
              </a:rPr>
              <a:t>نغيرها فتعطى نفس النتائج فتتهم الإبن بالفشل وأنه غبى ولا فائدة منه. وفى الحقيقة </a:t>
            </a:r>
            <a:r>
              <a:rPr lang="ar-EG" sz="2200" b="1" dirty="0" smtClean="0">
                <a:solidFill>
                  <a:srgbClr val="002060"/>
                </a:solidFill>
                <a:latin typeface="Simplified Arabic" panose="02020603050405020304" pitchFamily="18" charset="-78"/>
                <a:cs typeface="Simplified Arabic" panose="02020603050405020304" pitchFamily="18" charset="-78"/>
              </a:rPr>
              <a:t>أنت</a:t>
            </a:r>
            <a:br>
              <a:rPr lang="ar-EG" sz="2200" b="1" dirty="0" smtClean="0">
                <a:solidFill>
                  <a:srgbClr val="002060"/>
                </a:solidFill>
                <a:latin typeface="Simplified Arabic" panose="02020603050405020304" pitchFamily="18" charset="-78"/>
                <a:cs typeface="Simplified Arabic" panose="02020603050405020304" pitchFamily="18" charset="-78"/>
              </a:rPr>
            </a:br>
            <a:r>
              <a:rPr lang="ar-EG" sz="2200" b="1" dirty="0" smtClean="0">
                <a:solidFill>
                  <a:srgbClr val="002060"/>
                </a:solidFill>
                <a:latin typeface="Simplified Arabic" panose="02020603050405020304" pitchFamily="18" charset="-78"/>
                <a:cs typeface="Simplified Arabic" panose="02020603050405020304" pitchFamily="18" charset="-78"/>
              </a:rPr>
              <a:t>لا </a:t>
            </a:r>
            <a:r>
              <a:rPr lang="ar-EG" sz="2200" b="1" dirty="0">
                <a:solidFill>
                  <a:srgbClr val="002060"/>
                </a:solidFill>
                <a:latin typeface="Simplified Arabic" panose="02020603050405020304" pitchFamily="18" charset="-78"/>
                <a:cs typeface="Simplified Arabic" panose="02020603050405020304" pitchFamily="18" charset="-78"/>
              </a:rPr>
              <a:t>تعلم فن التربية</a:t>
            </a:r>
          </a:p>
        </p:txBody>
      </p:sp>
      <p:sp>
        <p:nvSpPr>
          <p:cNvPr id="8" name="Flowchart: Alternate Process 7"/>
          <p:cNvSpPr/>
          <p:nvPr/>
        </p:nvSpPr>
        <p:spPr>
          <a:xfrm>
            <a:off x="3817045" y="4113076"/>
            <a:ext cx="5114875" cy="72008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800" b="1" dirty="0">
                <a:solidFill>
                  <a:srgbClr val="002060"/>
                </a:solidFill>
                <a:latin typeface="Simplified Arabic" panose="02020603050405020304" pitchFamily="18" charset="-78"/>
                <a:cs typeface="Simplified Arabic" panose="02020603050405020304" pitchFamily="18" charset="-78"/>
              </a:rPr>
              <a:t>القول الفاشل (ابن نوح – وتبرير الكسل </a:t>
            </a:r>
            <a:r>
              <a:rPr lang="ar-EG" sz="2800" b="1" dirty="0" smtClean="0">
                <a:solidFill>
                  <a:srgbClr val="002060"/>
                </a:solidFill>
                <a:latin typeface="Simplified Arabic" panose="02020603050405020304" pitchFamily="18" charset="-78"/>
                <a:cs typeface="Simplified Arabic" panose="02020603050405020304" pitchFamily="18" charset="-78"/>
              </a:rPr>
              <a:t>)</a:t>
            </a:r>
            <a:endParaRPr lang="ar-EG" sz="2800" b="1" dirty="0">
              <a:solidFill>
                <a:srgbClr val="002060"/>
              </a:solidFill>
              <a:latin typeface="Simplified Arabic" panose="02020603050405020304" pitchFamily="18" charset="-78"/>
              <a:cs typeface="Simplified Arabic" panose="02020603050405020304" pitchFamily="18" charset="-78"/>
            </a:endParaRPr>
          </a:p>
        </p:txBody>
      </p:sp>
      <p:sp>
        <p:nvSpPr>
          <p:cNvPr id="9" name="Flowchart: Alternate Process 8"/>
          <p:cNvSpPr/>
          <p:nvPr/>
        </p:nvSpPr>
        <p:spPr>
          <a:xfrm>
            <a:off x="251520" y="5373216"/>
            <a:ext cx="8694712" cy="1296144"/>
          </a:xfrm>
          <a:prstGeom prst="flowChartAlternateProcess">
            <a:avLst/>
          </a:prstGeom>
          <a:solidFill>
            <a:srgbClr val="00B0F0"/>
          </a:solidFill>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200" b="1" dirty="0">
                <a:solidFill>
                  <a:srgbClr val="002060"/>
                </a:solidFill>
                <a:latin typeface="Simplified Arabic" panose="02020603050405020304" pitchFamily="18" charset="-78"/>
                <a:cs typeface="Simplified Arabic" panose="02020603050405020304" pitchFamily="18" charset="-78"/>
              </a:rPr>
              <a:t>حينما نفشل فى تربية أولادنا نسمع من القول " أنا مش أحسن من نبى الله نوح شوف ابنه " هكذا بكل بساطة نبرر كسلانا فى تربية أولادنا وليس فشلنا ، كما أن سيدنا نوح عليه السلام برىء من فهمنا الخاطىء لعلاقته بابنه</a:t>
            </a:r>
          </a:p>
        </p:txBody>
      </p:sp>
    </p:spTree>
    <p:extLst>
      <p:ext uri="{BB962C8B-B14F-4D97-AF65-F5344CB8AC3E}">
        <p14:creationId xmlns:p14="http://schemas.microsoft.com/office/powerpoint/2010/main" val="128873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P spid="9"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rtl="1"/>
            <a:r>
              <a:rPr lang="ar-SA" sz="3200" b="1" dirty="0"/>
              <a:t>القاعدة3: سلوكيات</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3356992"/>
            <a:ext cx="8694712" cy="1368152"/>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r" rtl="1"/>
            <a:r>
              <a:rPr lang="ar-EG" sz="2300" b="1" dirty="0" smtClean="0">
                <a:solidFill>
                  <a:srgbClr val="C00000"/>
                </a:solidFill>
                <a:latin typeface="Simplified Arabic" panose="02020603050405020304" pitchFamily="18" charset="-78"/>
                <a:cs typeface="Simplified Arabic" panose="02020603050405020304" pitchFamily="18" charset="-78"/>
              </a:rPr>
              <a:t>الإنصات </a:t>
            </a:r>
            <a:r>
              <a:rPr lang="ar-EG" sz="2300" b="1" dirty="0">
                <a:solidFill>
                  <a:srgbClr val="C00000"/>
                </a:solidFill>
                <a:latin typeface="Simplified Arabic" panose="02020603050405020304" pitchFamily="18" charset="-78"/>
                <a:cs typeface="Simplified Arabic" panose="02020603050405020304" pitchFamily="18" charset="-78"/>
              </a:rPr>
              <a:t>لا الإستماع </a:t>
            </a:r>
          </a:p>
          <a:p>
            <a:pPr algn="ctr" rtl="1"/>
            <a:r>
              <a:rPr lang="ar-EG" sz="2300" b="1" dirty="0" smtClean="0">
                <a:solidFill>
                  <a:srgbClr val="002060"/>
                </a:solidFill>
                <a:latin typeface="Simplified Arabic" panose="02020603050405020304" pitchFamily="18" charset="-78"/>
                <a:cs typeface="Simplified Arabic" panose="02020603050405020304" pitchFamily="18" charset="-78"/>
              </a:rPr>
              <a:t>الإنصات </a:t>
            </a:r>
            <a:r>
              <a:rPr lang="ar-EG" sz="2300" b="1" dirty="0">
                <a:solidFill>
                  <a:srgbClr val="002060"/>
                </a:solidFill>
                <a:latin typeface="Simplified Arabic" panose="02020603050405020304" pitchFamily="18" charset="-78"/>
                <a:cs typeface="Simplified Arabic" panose="02020603050405020304" pitchFamily="18" charset="-78"/>
              </a:rPr>
              <a:t>هو أن تعطى سمعك وبصرك وجميع أجزاء جسدك للمتحدث وتشعره بإهتمامك لقوله وحديثه </a:t>
            </a:r>
          </a:p>
        </p:txBody>
      </p:sp>
      <p:sp>
        <p:nvSpPr>
          <p:cNvPr id="6" name="Flowchart: Alternate Process 5"/>
          <p:cNvSpPr/>
          <p:nvPr/>
        </p:nvSpPr>
        <p:spPr>
          <a:xfrm>
            <a:off x="179512" y="5013176"/>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200" b="1" dirty="0" smtClean="0">
                <a:solidFill>
                  <a:srgbClr val="002060"/>
                </a:solidFill>
                <a:latin typeface="Simplified Arabic" panose="02020603050405020304" pitchFamily="18" charset="-78"/>
                <a:cs typeface="Simplified Arabic" panose="02020603050405020304" pitchFamily="18" charset="-78"/>
              </a:rPr>
              <a:t>ليكن </a:t>
            </a:r>
            <a:r>
              <a:rPr lang="ar-EG" sz="2200" b="1" dirty="0">
                <a:solidFill>
                  <a:srgbClr val="002060"/>
                </a:solidFill>
                <a:latin typeface="Simplified Arabic" panose="02020603050405020304" pitchFamily="18" charset="-78"/>
                <a:cs typeface="Simplified Arabic" panose="02020603050405020304" pitchFamily="18" charset="-78"/>
              </a:rPr>
              <a:t>هناك حوار خارج التعليم معظم الحوارات مع الأبناء تكون داخل دائرة التعليم </a:t>
            </a:r>
            <a:r>
              <a:rPr lang="ar-EG" sz="2200" b="1" dirty="0" smtClean="0">
                <a:solidFill>
                  <a:srgbClr val="002060"/>
                </a:solidFill>
                <a:latin typeface="Simplified Arabic" panose="02020603050405020304" pitchFamily="18" charset="-78"/>
                <a:cs typeface="Simplified Arabic" panose="02020603050405020304" pitchFamily="18" charset="-78"/>
              </a:rPr>
              <a:t/>
            </a:r>
            <a:br>
              <a:rPr lang="ar-EG" sz="2200" b="1" dirty="0" smtClean="0">
                <a:solidFill>
                  <a:srgbClr val="002060"/>
                </a:solidFill>
                <a:latin typeface="Simplified Arabic" panose="02020603050405020304" pitchFamily="18" charset="-78"/>
                <a:cs typeface="Simplified Arabic" panose="02020603050405020304" pitchFamily="18" charset="-78"/>
              </a:rPr>
            </a:br>
            <a:r>
              <a:rPr lang="ar-EG" sz="2200" b="1" dirty="0" smtClean="0">
                <a:solidFill>
                  <a:srgbClr val="002060"/>
                </a:solidFill>
                <a:latin typeface="Simplified Arabic" panose="02020603050405020304" pitchFamily="18" charset="-78"/>
                <a:cs typeface="Simplified Arabic" panose="02020603050405020304" pitchFamily="18" charset="-78"/>
              </a:rPr>
              <a:t>" </a:t>
            </a:r>
            <a:r>
              <a:rPr lang="ar-EG" sz="2200" b="1" dirty="0">
                <a:solidFill>
                  <a:srgbClr val="002060"/>
                </a:solidFill>
                <a:latin typeface="Simplified Arabic" panose="02020603050405020304" pitchFamily="18" charset="-78"/>
                <a:cs typeface="Simplified Arabic" panose="02020603050405020304" pitchFamily="18" charset="-78"/>
              </a:rPr>
              <a:t>المذاكرة ، الدرس ، المدرسة ، الجامعة </a:t>
            </a:r>
            <a:r>
              <a:rPr lang="ar-EG" sz="2200" b="1" dirty="0" smtClean="0">
                <a:solidFill>
                  <a:srgbClr val="002060"/>
                </a:solidFill>
                <a:latin typeface="Simplified Arabic" panose="02020603050405020304" pitchFamily="18" charset="-78"/>
                <a:cs typeface="Simplified Arabic" panose="02020603050405020304" pitchFamily="18" charset="-78"/>
              </a:rPr>
              <a:t>...."</a:t>
            </a:r>
            <a:endParaRPr lang="ar-EG" sz="2200" b="1"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18112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对角圆角矩形 5"/>
          <p:cNvSpPr>
            <a:spLocks/>
          </p:cNvSpPr>
          <p:nvPr/>
        </p:nvSpPr>
        <p:spPr bwMode="auto">
          <a:xfrm rot="21346829">
            <a:off x="1160461" y="1622203"/>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algn="l" rtl="0" fontAlgn="base">
              <a:spcBef>
                <a:spcPct val="0"/>
              </a:spcBef>
              <a:spcAft>
                <a:spcPct val="0"/>
              </a:spcAft>
            </a:pPr>
            <a:endParaRPr lang="ar-EG">
              <a:solidFill>
                <a:srgbClr val="000000"/>
              </a:solidFill>
              <a:latin typeface="Arial" panose="020B0604020202020204" pitchFamily="34" charset="0"/>
              <a:ea typeface="SimSun" panose="02010600030101010101" pitchFamily="2" charset="-122"/>
            </a:endParaRPr>
          </a:p>
        </p:txBody>
      </p:sp>
      <p:pic>
        <p:nvPicPr>
          <p:cNvPr id="6" name="Picture 3" descr="C:\TDDOWNLOAD\penc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30117"/>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2"/>
          <p:cNvSpPr txBox="1">
            <a:spLocks/>
          </p:cNvSpPr>
          <p:nvPr/>
        </p:nvSpPr>
        <p:spPr bwMode="auto">
          <a:xfrm rot="21361315">
            <a:off x="1376362" y="1904778"/>
            <a:ext cx="6454775"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en-US" b="1" dirty="0" smtClean="0">
              <a:solidFill>
                <a:schemeClr val="bg1"/>
              </a:solidFill>
            </a:endParaRPr>
          </a:p>
          <a:p>
            <a:pPr marL="0" indent="0" algn="ctr" eaLnBrk="1" hangingPunct="1"/>
            <a:endParaRPr lang="ar-EG" sz="1200" b="1" dirty="0" smtClean="0">
              <a:solidFill>
                <a:schemeClr val="bg1"/>
              </a:solidFill>
            </a:endParaRPr>
          </a:p>
          <a:p>
            <a:pPr marL="0" indent="0" algn="ctr" eaLnBrk="1" hangingPunct="1"/>
            <a:endParaRPr lang="ar-EG" sz="1200" b="1" dirty="0">
              <a:solidFill>
                <a:schemeClr val="bg1"/>
              </a:solidFill>
            </a:endParaRPr>
          </a:p>
          <a:p>
            <a:pPr marL="0" indent="0" algn="ctr" eaLnBrk="1" hangingPunct="1"/>
            <a:endParaRPr lang="en-US" sz="1200" b="1" dirty="0" smtClean="0">
              <a:solidFill>
                <a:schemeClr val="bg1"/>
              </a:solidFill>
            </a:endParaRPr>
          </a:p>
          <a:p>
            <a:pPr marL="0" indent="0" algn="ctr" rtl="1" eaLnBrk="1" hangingPunct="1">
              <a:buNone/>
            </a:pPr>
            <a:r>
              <a:rPr lang="ar-EG" altLang="zh-CN" sz="5000" b="1" dirty="0">
                <a:solidFill>
                  <a:schemeClr val="bg1"/>
                </a:solidFill>
              </a:rPr>
              <a:t>نصائح عامة لمرحلة المراهقة</a:t>
            </a:r>
            <a:endParaRPr lang="ar-EG" altLang="en-US" sz="5000" b="1" dirty="0">
              <a:solidFill>
                <a:schemeClr val="bg1"/>
              </a:solidFill>
            </a:endParaRPr>
          </a:p>
        </p:txBody>
      </p:sp>
    </p:spTree>
    <p:extLst>
      <p:ext uri="{BB962C8B-B14F-4D97-AF65-F5344CB8AC3E}">
        <p14:creationId xmlns:p14="http://schemas.microsoft.com/office/powerpoint/2010/main" val="306741929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16632"/>
            <a:ext cx="8694712"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2400" b="1" dirty="0"/>
              <a:t>بالنسبة لمواجهة مظاهر النمو الفسيولوجي يجب علي المربين مراعاة ما يلي</a:t>
            </a:r>
            <a:endParaRPr lang="en-US" sz="24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92896"/>
            <a:ext cx="8694712" cy="1224136"/>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شرح </a:t>
            </a:r>
            <a:r>
              <a:rPr lang="ar-EG" sz="2400" b="1" dirty="0">
                <a:solidFill>
                  <a:srgbClr val="002060"/>
                </a:solidFill>
                <a:latin typeface="Simplified Arabic" panose="02020603050405020304" pitchFamily="18" charset="-78"/>
                <a:cs typeface="Simplified Arabic" panose="02020603050405020304" pitchFamily="18" charset="-78"/>
              </a:rPr>
              <a:t>مظاهر البلوغ الجنسي للمراهقين حتى لا يكون هناك شعور بالحرج أو الارتباك </a:t>
            </a:r>
            <a:r>
              <a:rPr lang="ar-EG" sz="2400" b="1" dirty="0" smtClean="0">
                <a:solidFill>
                  <a:srgbClr val="002060"/>
                </a:solidFill>
                <a:latin typeface="Simplified Arabic" panose="02020603050405020304" pitchFamily="18" charset="-78"/>
                <a:cs typeface="Simplified Arabic" panose="02020603050405020304" pitchFamily="18" charset="-78"/>
              </a:rPr>
              <a:t/>
            </a:r>
            <a:br>
              <a:rPr lang="ar-EG" sz="2400" b="1" dirty="0" smtClean="0">
                <a:solidFill>
                  <a:srgbClr val="002060"/>
                </a:solidFill>
                <a:latin typeface="Simplified Arabic" panose="02020603050405020304" pitchFamily="18" charset="-78"/>
                <a:cs typeface="Simplified Arabic" panose="02020603050405020304" pitchFamily="18" charset="-78"/>
              </a:rPr>
            </a:br>
            <a:r>
              <a:rPr lang="ar-EG" sz="2400" b="1" dirty="0" smtClean="0">
                <a:solidFill>
                  <a:srgbClr val="002060"/>
                </a:solidFill>
                <a:latin typeface="Simplified Arabic" panose="02020603050405020304" pitchFamily="18" charset="-78"/>
                <a:cs typeface="Simplified Arabic" panose="02020603050405020304" pitchFamily="18" charset="-78"/>
              </a:rPr>
              <a:t>أو </a:t>
            </a:r>
            <a:r>
              <a:rPr lang="ar-EG" sz="2400" b="1" dirty="0">
                <a:solidFill>
                  <a:srgbClr val="002060"/>
                </a:solidFill>
                <a:latin typeface="Simplified Arabic" panose="02020603050405020304" pitchFamily="18" charset="-78"/>
                <a:cs typeface="Simplified Arabic" panose="02020603050405020304" pitchFamily="18" charset="-78"/>
              </a:rPr>
              <a:t>القلق عندما تطرأ هذه المظاهر</a:t>
            </a:r>
          </a:p>
        </p:txBody>
      </p:sp>
      <p:sp>
        <p:nvSpPr>
          <p:cNvPr id="6" name="Flowchart: Alternate Process 5"/>
          <p:cNvSpPr/>
          <p:nvPr/>
        </p:nvSpPr>
        <p:spPr>
          <a:xfrm>
            <a:off x="179512" y="4005064"/>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إعطاء </a:t>
            </a:r>
            <a:r>
              <a:rPr lang="ar-EG" sz="2400" b="1" dirty="0">
                <a:solidFill>
                  <a:srgbClr val="002060"/>
                </a:solidFill>
                <a:latin typeface="Simplified Arabic" panose="02020603050405020304" pitchFamily="18" charset="-78"/>
                <a:cs typeface="Simplified Arabic" panose="02020603050405020304" pitchFamily="18" charset="-78"/>
              </a:rPr>
              <a:t>المزيد من المعلومات الصحيحة عن تغيرات البلوغ وعن الحيض (للبنات) </a:t>
            </a:r>
            <a:r>
              <a:rPr lang="ar-EG" sz="2400" b="1" dirty="0" smtClean="0">
                <a:solidFill>
                  <a:srgbClr val="002060"/>
                </a:solidFill>
                <a:latin typeface="Simplified Arabic" panose="02020603050405020304" pitchFamily="18" charset="-78"/>
                <a:cs typeface="Simplified Arabic" panose="02020603050405020304" pitchFamily="18" charset="-78"/>
              </a:rPr>
              <a:t/>
            </a:r>
            <a:br>
              <a:rPr lang="ar-EG" sz="2400" b="1" dirty="0" smtClean="0">
                <a:solidFill>
                  <a:srgbClr val="002060"/>
                </a:solidFill>
                <a:latin typeface="Simplified Arabic" panose="02020603050405020304" pitchFamily="18" charset="-78"/>
                <a:cs typeface="Simplified Arabic" panose="02020603050405020304" pitchFamily="18" charset="-78"/>
              </a:rPr>
            </a:br>
            <a:r>
              <a:rPr lang="ar-EG" sz="2400" b="1" dirty="0" smtClean="0">
                <a:solidFill>
                  <a:srgbClr val="002060"/>
                </a:solidFill>
                <a:latin typeface="Simplified Arabic" panose="02020603050405020304" pitchFamily="18" charset="-78"/>
                <a:cs typeface="Simplified Arabic" panose="02020603050405020304" pitchFamily="18" charset="-78"/>
              </a:rPr>
              <a:t>وإفراز </a:t>
            </a:r>
            <a:r>
              <a:rPr lang="ar-EG" sz="2400" b="1" dirty="0">
                <a:solidFill>
                  <a:srgbClr val="002060"/>
                </a:solidFill>
                <a:latin typeface="Simplified Arabic" panose="02020603050405020304" pitchFamily="18" charset="-78"/>
                <a:cs typeface="Simplified Arabic" panose="02020603050405020304" pitchFamily="18" charset="-78"/>
              </a:rPr>
              <a:t>المني (للبنين).</a:t>
            </a:r>
          </a:p>
        </p:txBody>
      </p:sp>
      <p:sp>
        <p:nvSpPr>
          <p:cNvPr id="7" name="Flowchart: Alternate Process 6"/>
          <p:cNvSpPr/>
          <p:nvPr/>
        </p:nvSpPr>
        <p:spPr>
          <a:xfrm>
            <a:off x="179512" y="5301208"/>
            <a:ext cx="8694712" cy="1296144"/>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توجيه </a:t>
            </a:r>
            <a:r>
              <a:rPr lang="ar-EG" sz="2400" b="1" dirty="0">
                <a:solidFill>
                  <a:srgbClr val="002060"/>
                </a:solidFill>
                <a:latin typeface="Simplified Arabic" panose="02020603050405020304" pitchFamily="18" charset="-78"/>
                <a:cs typeface="Simplified Arabic" panose="02020603050405020304" pitchFamily="18" charset="-78"/>
              </a:rPr>
              <a:t>المراهقين إلي الابتعاد عن الإفراط في السهر والابتعاد عن التدخين </a:t>
            </a:r>
            <a:r>
              <a:rPr lang="ar-EG" sz="2400" b="1" dirty="0" smtClean="0">
                <a:solidFill>
                  <a:srgbClr val="002060"/>
                </a:solidFill>
                <a:latin typeface="Simplified Arabic" panose="02020603050405020304" pitchFamily="18" charset="-78"/>
                <a:cs typeface="Simplified Arabic" panose="02020603050405020304" pitchFamily="18" charset="-78"/>
              </a:rPr>
              <a:t/>
            </a:r>
            <a:br>
              <a:rPr lang="ar-EG" sz="2400" b="1" dirty="0" smtClean="0">
                <a:solidFill>
                  <a:srgbClr val="002060"/>
                </a:solidFill>
                <a:latin typeface="Simplified Arabic" panose="02020603050405020304" pitchFamily="18" charset="-78"/>
                <a:cs typeface="Simplified Arabic" panose="02020603050405020304" pitchFamily="18" charset="-78"/>
              </a:rPr>
            </a:br>
            <a:r>
              <a:rPr lang="ar-EG" sz="2400" b="1" dirty="0" smtClean="0">
                <a:solidFill>
                  <a:srgbClr val="002060"/>
                </a:solidFill>
                <a:latin typeface="Simplified Arabic" panose="02020603050405020304" pitchFamily="18" charset="-78"/>
                <a:cs typeface="Simplified Arabic" panose="02020603050405020304" pitchFamily="18" charset="-78"/>
              </a:rPr>
              <a:t>وحفلات </a:t>
            </a:r>
            <a:r>
              <a:rPr lang="ar-EG" sz="2400" b="1" dirty="0">
                <a:solidFill>
                  <a:srgbClr val="002060"/>
                </a:solidFill>
                <a:latin typeface="Simplified Arabic" panose="02020603050405020304" pitchFamily="18" charset="-78"/>
                <a:cs typeface="Simplified Arabic" panose="02020603050405020304" pitchFamily="18" charset="-78"/>
              </a:rPr>
              <a:t>اللهو غير البريء مما يستنفد حيوية الشباب</a:t>
            </a:r>
          </a:p>
        </p:txBody>
      </p:sp>
    </p:spTree>
    <p:extLst>
      <p:ext uri="{BB962C8B-B14F-4D97-AF65-F5344CB8AC3E}">
        <p14:creationId xmlns:p14="http://schemas.microsoft.com/office/powerpoint/2010/main" val="21812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187624" y="116632"/>
            <a:ext cx="7686600"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بالنسبة لمشكلات المراهق الانفعالية يراعي الآتي</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92896"/>
            <a:ext cx="8694712" cy="1224136"/>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الاهتمام </a:t>
            </a:r>
            <a:r>
              <a:rPr lang="ar-EG" sz="2400" b="1" dirty="0">
                <a:solidFill>
                  <a:srgbClr val="002060"/>
                </a:solidFill>
                <a:latin typeface="Simplified Arabic" panose="02020603050405020304" pitchFamily="18" charset="-78"/>
                <a:cs typeface="Simplified Arabic" panose="02020603050405020304" pitchFamily="18" charset="-78"/>
              </a:rPr>
              <a:t>بمشكلات المراهق الانفعالية، ومساعدته في حلها وعلاجها قبل أن </a:t>
            </a:r>
            <a:r>
              <a:rPr lang="ar-EG" sz="2400" b="1" dirty="0" smtClean="0">
                <a:solidFill>
                  <a:srgbClr val="002060"/>
                </a:solidFill>
                <a:latin typeface="Simplified Arabic" panose="02020603050405020304" pitchFamily="18" charset="-78"/>
                <a:cs typeface="Simplified Arabic" panose="02020603050405020304" pitchFamily="18" charset="-78"/>
              </a:rPr>
              <a:t>تستفحل</a:t>
            </a:r>
            <a:endParaRPr lang="ar-EG" sz="2400" b="1" dirty="0">
              <a:solidFill>
                <a:srgbClr val="002060"/>
              </a:solidFill>
              <a:latin typeface="Simplified Arabic" panose="02020603050405020304" pitchFamily="18" charset="-78"/>
              <a:cs typeface="Simplified Arabic" panose="02020603050405020304" pitchFamily="18" charset="-78"/>
            </a:endParaRPr>
          </a:p>
        </p:txBody>
      </p:sp>
      <p:sp>
        <p:nvSpPr>
          <p:cNvPr id="6" name="Flowchart: Alternate Process 5"/>
          <p:cNvSpPr/>
          <p:nvPr/>
        </p:nvSpPr>
        <p:spPr>
          <a:xfrm>
            <a:off x="179512" y="4005064"/>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العمل </a:t>
            </a:r>
            <a:r>
              <a:rPr lang="ar-EG" sz="2400" b="1" dirty="0">
                <a:solidFill>
                  <a:srgbClr val="002060"/>
                </a:solidFill>
                <a:latin typeface="Simplified Arabic" panose="02020603050405020304" pitchFamily="18" charset="-78"/>
                <a:cs typeface="Simplified Arabic" panose="02020603050405020304" pitchFamily="18" charset="-78"/>
              </a:rPr>
              <a:t>علي التخلص من التناقض الانفعالي والوجداني والاستغراق الزائد </a:t>
            </a:r>
            <a:r>
              <a:rPr lang="ar-EG" sz="2400" b="1" dirty="0" smtClean="0">
                <a:solidFill>
                  <a:srgbClr val="002060"/>
                </a:solidFill>
                <a:latin typeface="Simplified Arabic" panose="02020603050405020304" pitchFamily="18" charset="-78"/>
                <a:cs typeface="Simplified Arabic" panose="02020603050405020304" pitchFamily="18" charset="-78"/>
              </a:rPr>
              <a:t>في</a:t>
            </a:r>
            <a:br>
              <a:rPr lang="ar-EG" sz="2400" b="1" dirty="0" smtClean="0">
                <a:solidFill>
                  <a:srgbClr val="002060"/>
                </a:solidFill>
                <a:latin typeface="Simplified Arabic" panose="02020603050405020304" pitchFamily="18" charset="-78"/>
                <a:cs typeface="Simplified Arabic" panose="02020603050405020304" pitchFamily="18" charset="-78"/>
              </a:rPr>
            </a:br>
            <a:r>
              <a:rPr lang="ar-EG" sz="2400" b="1" dirty="0" smtClean="0">
                <a:solidFill>
                  <a:srgbClr val="002060"/>
                </a:solidFill>
                <a:latin typeface="Simplified Arabic" panose="02020603050405020304" pitchFamily="18" charset="-78"/>
                <a:cs typeface="Simplified Arabic" panose="02020603050405020304" pitchFamily="18" charset="-78"/>
              </a:rPr>
              <a:t>أحلام اليقظة</a:t>
            </a:r>
            <a:endParaRPr lang="ar-EG" sz="2400" b="1" dirty="0">
              <a:solidFill>
                <a:srgbClr val="002060"/>
              </a:solidFill>
              <a:latin typeface="Simplified Arabic" panose="02020603050405020304" pitchFamily="18" charset="-78"/>
              <a:cs typeface="Simplified Arabic" panose="02020603050405020304" pitchFamily="18" charset="-78"/>
            </a:endParaRPr>
          </a:p>
        </p:txBody>
      </p:sp>
      <p:sp>
        <p:nvSpPr>
          <p:cNvPr id="7" name="Flowchart: Alternate Process 6"/>
          <p:cNvSpPr/>
          <p:nvPr/>
        </p:nvSpPr>
        <p:spPr>
          <a:xfrm>
            <a:off x="179512" y="5301208"/>
            <a:ext cx="8694712" cy="108012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مساعدة </a:t>
            </a:r>
            <a:r>
              <a:rPr lang="ar-EG" sz="2400" b="1" dirty="0">
                <a:solidFill>
                  <a:srgbClr val="002060"/>
                </a:solidFill>
                <a:latin typeface="Simplified Arabic" panose="02020603050405020304" pitchFamily="18" charset="-78"/>
                <a:cs typeface="Simplified Arabic" panose="02020603050405020304" pitchFamily="18" charset="-78"/>
              </a:rPr>
              <a:t>المراهق في تحقيق الاستقلال النفسي واستقلال </a:t>
            </a:r>
            <a:r>
              <a:rPr lang="ar-EG" sz="2400" b="1" dirty="0" smtClean="0">
                <a:solidFill>
                  <a:srgbClr val="002060"/>
                </a:solidFill>
                <a:latin typeface="Simplified Arabic" panose="02020603050405020304" pitchFamily="18" charset="-78"/>
                <a:cs typeface="Simplified Arabic" panose="02020603050405020304" pitchFamily="18" charset="-78"/>
              </a:rPr>
              <a:t>الشخصية</a:t>
            </a:r>
            <a:endParaRPr lang="ar-EG" sz="2400" b="1"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7655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16632"/>
            <a:ext cx="8694712"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EG" sz="3000" b="1" dirty="0" smtClean="0"/>
              <a:t>  </a:t>
            </a:r>
            <a:r>
              <a:rPr lang="ar-SA" sz="3000" b="1" dirty="0" smtClean="0"/>
              <a:t>وفيما </a:t>
            </a:r>
            <a:r>
              <a:rPr lang="ar-SA" sz="3000" b="1" dirty="0"/>
              <a:t>يتعلق بالسلوك الاجتماعي للمراهقين والمراهقات يراعي</a:t>
            </a:r>
            <a:endParaRPr lang="en-US" sz="30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92896"/>
            <a:ext cx="8694712" cy="1224136"/>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تكوين </a:t>
            </a:r>
            <a:r>
              <a:rPr lang="ar-EG" sz="2400" b="1" dirty="0">
                <a:solidFill>
                  <a:srgbClr val="002060"/>
                </a:solidFill>
                <a:latin typeface="Simplified Arabic" panose="02020603050405020304" pitchFamily="18" charset="-78"/>
                <a:cs typeface="Simplified Arabic" panose="02020603050405020304" pitchFamily="18" charset="-78"/>
              </a:rPr>
              <a:t>علاقات جديدة أكثر نضجًا من الأقران (الأسوياء</a:t>
            </a:r>
            <a:r>
              <a:rPr lang="ar-EG" sz="2400" b="1" dirty="0" smtClean="0">
                <a:solidFill>
                  <a:srgbClr val="002060"/>
                </a:solidFill>
                <a:latin typeface="Simplified Arabic" panose="02020603050405020304" pitchFamily="18" charset="-78"/>
                <a:cs typeface="Simplified Arabic" panose="02020603050405020304" pitchFamily="18" charset="-78"/>
              </a:rPr>
              <a:t>)</a:t>
            </a:r>
            <a:endParaRPr lang="ar-EG" sz="2400" b="1" dirty="0">
              <a:solidFill>
                <a:srgbClr val="002060"/>
              </a:solidFill>
              <a:latin typeface="Simplified Arabic" panose="02020603050405020304" pitchFamily="18" charset="-78"/>
              <a:cs typeface="Simplified Arabic" panose="02020603050405020304" pitchFamily="18" charset="-78"/>
            </a:endParaRPr>
          </a:p>
        </p:txBody>
      </p:sp>
      <p:sp>
        <p:nvSpPr>
          <p:cNvPr id="6" name="Flowchart: Alternate Process 5"/>
          <p:cNvSpPr/>
          <p:nvPr/>
        </p:nvSpPr>
        <p:spPr>
          <a:xfrm>
            <a:off x="179512" y="4005064"/>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التشجيع </a:t>
            </a:r>
            <a:r>
              <a:rPr lang="ar-EG" sz="2400" b="1" dirty="0">
                <a:solidFill>
                  <a:srgbClr val="002060"/>
                </a:solidFill>
                <a:latin typeface="Simplified Arabic" panose="02020603050405020304" pitchFamily="18" charset="-78"/>
                <a:cs typeface="Simplified Arabic" panose="02020603050405020304" pitchFamily="18" charset="-78"/>
              </a:rPr>
              <a:t>علي الاستقلالية في الشخصية، والاعتماد علي </a:t>
            </a:r>
            <a:r>
              <a:rPr lang="ar-EG" sz="2400" b="1" dirty="0" smtClean="0">
                <a:solidFill>
                  <a:srgbClr val="002060"/>
                </a:solidFill>
                <a:latin typeface="Simplified Arabic" panose="02020603050405020304" pitchFamily="18" charset="-78"/>
                <a:cs typeface="Simplified Arabic" panose="02020603050405020304" pitchFamily="18" charset="-78"/>
              </a:rPr>
              <a:t>النفس</a:t>
            </a:r>
            <a:endParaRPr lang="ar-EG" sz="2400" b="1" dirty="0">
              <a:solidFill>
                <a:srgbClr val="002060"/>
              </a:solidFill>
              <a:latin typeface="Simplified Arabic" panose="02020603050405020304" pitchFamily="18" charset="-78"/>
              <a:cs typeface="Simplified Arabic" panose="02020603050405020304" pitchFamily="18" charset="-78"/>
            </a:endParaRPr>
          </a:p>
        </p:txBody>
      </p:sp>
      <p:sp>
        <p:nvSpPr>
          <p:cNvPr id="7" name="Flowchart: Alternate Process 6"/>
          <p:cNvSpPr/>
          <p:nvPr/>
        </p:nvSpPr>
        <p:spPr>
          <a:xfrm>
            <a:off x="179512" y="5301208"/>
            <a:ext cx="8694712" cy="1296144"/>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الإعداد </a:t>
            </a:r>
            <a:r>
              <a:rPr lang="ar-EG" sz="2400" b="1" dirty="0">
                <a:solidFill>
                  <a:srgbClr val="002060"/>
                </a:solidFill>
                <a:latin typeface="Simplified Arabic" panose="02020603050405020304" pitchFamily="18" charset="-78"/>
                <a:cs typeface="Simplified Arabic" panose="02020603050405020304" pitchFamily="18" charset="-78"/>
              </a:rPr>
              <a:t>للزواج والحياة العائلية عن طريق التربية الجنسية </a:t>
            </a:r>
            <a:r>
              <a:rPr lang="ar-EG" sz="2400" b="1" dirty="0" smtClean="0">
                <a:solidFill>
                  <a:srgbClr val="002060"/>
                </a:solidFill>
                <a:latin typeface="Simplified Arabic" panose="02020603050405020304" pitchFamily="18" charset="-78"/>
                <a:cs typeface="Simplified Arabic" panose="02020603050405020304" pitchFamily="18" charset="-78"/>
              </a:rPr>
              <a:t>السليمة</a:t>
            </a:r>
            <a:endParaRPr lang="ar-EG" sz="2400" b="1"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23358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2962" y="260648"/>
            <a:ext cx="3853254"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rtl="1"/>
            <a:r>
              <a:rPr lang="ar-EG" sz="3200" b="1" dirty="0">
                <a:solidFill>
                  <a:srgbClr val="002060"/>
                </a:solidFill>
              </a:rPr>
              <a:t>خصائص النمو لدى الاطفال</a:t>
            </a:r>
          </a:p>
        </p:txBody>
      </p:sp>
      <p:sp>
        <p:nvSpPr>
          <p:cNvPr id="11" name="AutoShape 18"/>
          <p:cNvSpPr>
            <a:spLocks noChangeArrowheads="1"/>
          </p:cNvSpPr>
          <p:nvPr/>
        </p:nvSpPr>
        <p:spPr bwMode="auto">
          <a:xfrm>
            <a:off x="5220073" y="4506898"/>
            <a:ext cx="2682876"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800" b="1" dirty="0">
                <a:solidFill>
                  <a:schemeClr val="bg1"/>
                </a:solidFill>
              </a:rPr>
              <a:t>الخصائص الاجتماعية</a:t>
            </a:r>
            <a:endParaRPr lang="ar-EG" sz="2800" dirty="0">
              <a:solidFill>
                <a:schemeClr val="bg1"/>
              </a:solidFill>
              <a:latin typeface="SimHei" panose="02010609060101010101" pitchFamily="49" charset="-122"/>
            </a:endParaRPr>
          </a:p>
        </p:txBody>
      </p:sp>
      <p:sp>
        <p:nvSpPr>
          <p:cNvPr id="12" name="AutoShape 19"/>
          <p:cNvSpPr>
            <a:spLocks noChangeArrowheads="1"/>
          </p:cNvSpPr>
          <p:nvPr/>
        </p:nvSpPr>
        <p:spPr bwMode="auto">
          <a:xfrm>
            <a:off x="5220073" y="4007545"/>
            <a:ext cx="2682876"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800" b="1" dirty="0">
                <a:solidFill>
                  <a:schemeClr val="bg1"/>
                </a:solidFill>
              </a:rPr>
              <a:t>الخصائص الانفعالية</a:t>
            </a:r>
            <a:endParaRPr lang="ar-EG" sz="2800" dirty="0">
              <a:solidFill>
                <a:schemeClr val="bg1"/>
              </a:solidFill>
              <a:latin typeface="SimHei" panose="02010609060101010101" pitchFamily="49" charset="-122"/>
            </a:endParaRPr>
          </a:p>
        </p:txBody>
      </p:sp>
      <p:sp>
        <p:nvSpPr>
          <p:cNvPr id="13" name="AutoShape 19"/>
          <p:cNvSpPr>
            <a:spLocks noChangeArrowheads="1"/>
          </p:cNvSpPr>
          <p:nvPr/>
        </p:nvSpPr>
        <p:spPr bwMode="auto">
          <a:xfrm>
            <a:off x="5217584" y="3493062"/>
            <a:ext cx="2682876"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800" b="1" dirty="0">
                <a:solidFill>
                  <a:schemeClr val="bg1"/>
                </a:solidFill>
              </a:rPr>
              <a:t>الخصائص العقلية</a:t>
            </a:r>
            <a:endParaRPr lang="ar-EG" sz="2800" dirty="0">
              <a:solidFill>
                <a:schemeClr val="bg1"/>
              </a:solidFill>
              <a:latin typeface="SimHei" panose="02010609060101010101" pitchFamily="49" charset="-122"/>
            </a:endParaRPr>
          </a:p>
        </p:txBody>
      </p:sp>
      <p:sp>
        <p:nvSpPr>
          <p:cNvPr id="14" name="AutoShape 19"/>
          <p:cNvSpPr>
            <a:spLocks noChangeArrowheads="1"/>
          </p:cNvSpPr>
          <p:nvPr/>
        </p:nvSpPr>
        <p:spPr bwMode="auto">
          <a:xfrm>
            <a:off x="5217584" y="2996952"/>
            <a:ext cx="2682876"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800" b="1" dirty="0">
                <a:solidFill>
                  <a:schemeClr val="bg1"/>
                </a:solidFill>
              </a:rPr>
              <a:t>الخصائص الجسمانية </a:t>
            </a:r>
            <a:endParaRPr lang="ar-EG" sz="2800" dirty="0">
              <a:solidFill>
                <a:schemeClr val="bg1"/>
              </a:solidFill>
              <a:latin typeface="SimHei" panose="02010609060101010101" pitchFamily="49" charset="-122"/>
            </a:endParaRPr>
          </a:p>
        </p:txBody>
      </p:sp>
      <p:sp>
        <p:nvSpPr>
          <p:cNvPr id="2" name="Rectangle 1"/>
          <p:cNvSpPr/>
          <p:nvPr/>
        </p:nvSpPr>
        <p:spPr>
          <a:xfrm>
            <a:off x="2267744" y="1327841"/>
            <a:ext cx="6527098"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r" rtl="1"/>
            <a:r>
              <a:rPr lang="ar-EG" sz="2400" b="1" dirty="0">
                <a:solidFill>
                  <a:srgbClr val="002060"/>
                </a:solidFill>
                <a:latin typeface="Simplified Arabic" panose="02020603050405020304" pitchFamily="18" charset="-78"/>
                <a:cs typeface="Simplified Arabic" panose="02020603050405020304" pitchFamily="18" charset="-78"/>
              </a:rPr>
              <a:t>خصائص النمو لدى الأطفال في مرحلة الطفولة وفن التعامل معها</a:t>
            </a:r>
          </a:p>
        </p:txBody>
      </p:sp>
    </p:spTree>
    <p:extLst>
      <p:ext uri="{BB962C8B-B14F-4D97-AF65-F5344CB8AC3E}">
        <p14:creationId xmlns:p14="http://schemas.microsoft.com/office/powerpoint/2010/main" val="156202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 calcmode="lin" valueType="num">
                                      <p:cBhvr>
                                        <p:cTn id="17" dur="1000" fill="hold"/>
                                        <p:tgtEl>
                                          <p:spTgt spid="13"/>
                                        </p:tgtEl>
                                        <p:attrNameLst>
                                          <p:attrName>style.rotation</p:attrName>
                                        </p:attrNameLst>
                                      </p:cBhvr>
                                      <p:tavLst>
                                        <p:tav tm="0">
                                          <p:val>
                                            <p:fltVal val="90"/>
                                          </p:val>
                                        </p:tav>
                                        <p:tav tm="100000">
                                          <p:val>
                                            <p:fltVal val="0"/>
                                          </p:val>
                                        </p:tav>
                                      </p:tavLst>
                                    </p:anim>
                                    <p:animEffect transition="in" filter="fade">
                                      <p:cBhvr>
                                        <p:cTn id="18" dur="1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 calcmode="lin" valueType="num">
                                      <p:cBhvr>
                                        <p:cTn id="25" dur="1000" fill="hold"/>
                                        <p:tgtEl>
                                          <p:spTgt spid="12"/>
                                        </p:tgtEl>
                                        <p:attrNameLst>
                                          <p:attrName>style.rotation</p:attrName>
                                        </p:attrNameLst>
                                      </p:cBhvr>
                                      <p:tavLst>
                                        <p:tav tm="0">
                                          <p:val>
                                            <p:fltVal val="90"/>
                                          </p:val>
                                        </p:tav>
                                        <p:tav tm="100000">
                                          <p:val>
                                            <p:fltVal val="0"/>
                                          </p:val>
                                        </p:tav>
                                      </p:tavLst>
                                    </p:anim>
                                    <p:animEffect transition="in" filter="fade">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771800" y="116632"/>
            <a:ext cx="610242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وفي الناحية التربوية يجب أن يراعي</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552903"/>
            <a:ext cx="8694712" cy="748083"/>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إكساب </a:t>
            </a:r>
            <a:r>
              <a:rPr lang="ar-EG" sz="2400" b="1" dirty="0">
                <a:solidFill>
                  <a:srgbClr val="002060"/>
                </a:solidFill>
                <a:latin typeface="Simplified Arabic" panose="02020603050405020304" pitchFamily="18" charset="-78"/>
                <a:cs typeface="Simplified Arabic" panose="02020603050405020304" pitchFamily="18" charset="-78"/>
              </a:rPr>
              <a:t>المراهق مجموعة من القيم والمعايير السلوكية </a:t>
            </a:r>
            <a:r>
              <a:rPr lang="ar-EG" sz="2400" b="1" dirty="0" smtClean="0">
                <a:solidFill>
                  <a:srgbClr val="002060"/>
                </a:solidFill>
                <a:latin typeface="Simplified Arabic" panose="02020603050405020304" pitchFamily="18" charset="-78"/>
                <a:cs typeface="Simplified Arabic" panose="02020603050405020304" pitchFamily="18" charset="-78"/>
              </a:rPr>
              <a:t>السليمة</a:t>
            </a:r>
            <a:endParaRPr lang="ar-EG" sz="2400" b="1" dirty="0">
              <a:solidFill>
                <a:srgbClr val="002060"/>
              </a:solidFill>
              <a:latin typeface="Simplified Arabic" panose="02020603050405020304" pitchFamily="18" charset="-78"/>
              <a:cs typeface="Simplified Arabic" panose="02020603050405020304" pitchFamily="18" charset="-78"/>
            </a:endParaRPr>
          </a:p>
        </p:txBody>
      </p:sp>
      <p:sp>
        <p:nvSpPr>
          <p:cNvPr id="6" name="Flowchart: Alternate Process 5"/>
          <p:cNvSpPr/>
          <p:nvPr/>
        </p:nvSpPr>
        <p:spPr>
          <a:xfrm>
            <a:off x="179512" y="3633023"/>
            <a:ext cx="8694712" cy="660073"/>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مساعدة </a:t>
            </a:r>
            <a:r>
              <a:rPr lang="ar-EG" sz="2400" b="1" dirty="0">
                <a:solidFill>
                  <a:srgbClr val="002060"/>
                </a:solidFill>
                <a:latin typeface="Simplified Arabic" panose="02020603050405020304" pitchFamily="18" charset="-78"/>
                <a:cs typeface="Simplified Arabic" panose="02020603050405020304" pitchFamily="18" charset="-78"/>
              </a:rPr>
              <a:t>المراهق في اختيار الأصدقاء </a:t>
            </a:r>
            <a:r>
              <a:rPr lang="ar-EG" sz="2400" b="1" dirty="0" smtClean="0">
                <a:solidFill>
                  <a:srgbClr val="002060"/>
                </a:solidFill>
                <a:latin typeface="Simplified Arabic" panose="02020603050405020304" pitchFamily="18" charset="-78"/>
                <a:cs typeface="Simplified Arabic" panose="02020603050405020304" pitchFamily="18" charset="-78"/>
              </a:rPr>
              <a:t>الأسوياء</a:t>
            </a:r>
            <a:endParaRPr lang="ar-EG" sz="2400" b="1" dirty="0">
              <a:solidFill>
                <a:srgbClr val="002060"/>
              </a:solidFill>
              <a:latin typeface="Simplified Arabic" panose="02020603050405020304" pitchFamily="18" charset="-78"/>
              <a:cs typeface="Simplified Arabic" panose="02020603050405020304" pitchFamily="18" charset="-78"/>
            </a:endParaRPr>
          </a:p>
        </p:txBody>
      </p:sp>
      <p:sp>
        <p:nvSpPr>
          <p:cNvPr id="7" name="Flowchart: Alternate Process 6"/>
          <p:cNvSpPr/>
          <p:nvPr/>
        </p:nvSpPr>
        <p:spPr>
          <a:xfrm>
            <a:off x="179512" y="4641135"/>
            <a:ext cx="8694712" cy="792088"/>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تكوين </a:t>
            </a:r>
            <a:r>
              <a:rPr lang="ar-EG" sz="2400" b="1" dirty="0">
                <a:solidFill>
                  <a:srgbClr val="002060"/>
                </a:solidFill>
                <a:latin typeface="Simplified Arabic" panose="02020603050405020304" pitchFamily="18" charset="-78"/>
                <a:cs typeface="Simplified Arabic" panose="02020603050405020304" pitchFamily="18" charset="-78"/>
              </a:rPr>
              <a:t>المفاهيم العقلية والمفاهيم الضرورية </a:t>
            </a:r>
            <a:r>
              <a:rPr lang="ar-EG" sz="2400" b="1" dirty="0" smtClean="0">
                <a:solidFill>
                  <a:srgbClr val="002060"/>
                </a:solidFill>
                <a:latin typeface="Simplified Arabic" panose="02020603050405020304" pitchFamily="18" charset="-78"/>
                <a:cs typeface="Simplified Arabic" panose="02020603050405020304" pitchFamily="18" charset="-78"/>
              </a:rPr>
              <a:t>للحياة</a:t>
            </a:r>
            <a:endParaRPr lang="ar-EG" sz="2400" b="1" dirty="0">
              <a:solidFill>
                <a:srgbClr val="002060"/>
              </a:solidFill>
              <a:latin typeface="Simplified Arabic" panose="02020603050405020304" pitchFamily="18" charset="-78"/>
              <a:cs typeface="Simplified Arabic" panose="02020603050405020304" pitchFamily="18" charset="-78"/>
            </a:endParaRPr>
          </a:p>
        </p:txBody>
      </p:sp>
      <p:sp>
        <p:nvSpPr>
          <p:cNvPr id="8" name="Flowchart: Alternate Process 7"/>
          <p:cNvSpPr/>
          <p:nvPr/>
        </p:nvSpPr>
        <p:spPr>
          <a:xfrm>
            <a:off x="179512" y="5721255"/>
            <a:ext cx="8694712" cy="660073"/>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توجيه </a:t>
            </a:r>
            <a:r>
              <a:rPr lang="ar-EG" sz="2400" b="1" dirty="0">
                <a:solidFill>
                  <a:srgbClr val="002060"/>
                </a:solidFill>
                <a:latin typeface="Simplified Arabic" panose="02020603050405020304" pitchFamily="18" charset="-78"/>
                <a:cs typeface="Simplified Arabic" panose="02020603050405020304" pitchFamily="18" charset="-78"/>
              </a:rPr>
              <a:t>المراهق إلي ضبط النفس والتحكم في الرغبات الجنسية والتمسك بتعاليم الإسلام </a:t>
            </a:r>
          </a:p>
        </p:txBody>
      </p:sp>
    </p:spTree>
    <p:extLst>
      <p:ext uri="{BB962C8B-B14F-4D97-AF65-F5344CB8AC3E}">
        <p14:creationId xmlns:p14="http://schemas.microsoft.com/office/powerpoint/2010/main" val="48508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809625" y="2161207"/>
            <a:ext cx="7524750" cy="2347913"/>
          </a:xfrm>
          <a:prstGeom prst="rect">
            <a:avLst/>
          </a:prstGeom>
          <a:solidFill>
            <a:srgbClr val="595959">
              <a:alpha val="78038"/>
            </a:srgbClr>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5" name="AutoShape 3"/>
          <p:cNvSpPr>
            <a:spLocks noChangeArrowheads="1"/>
          </p:cNvSpPr>
          <p:nvPr/>
        </p:nvSpPr>
        <p:spPr bwMode="auto">
          <a:xfrm>
            <a:off x="914400" y="2018332"/>
            <a:ext cx="7315200" cy="2378075"/>
          </a:xfrm>
          <a:prstGeom prst="rect">
            <a:avLst/>
          </a:prstGeom>
          <a:solidFill>
            <a:srgbClr val="1E8FB2">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6" name="Rectangle 13"/>
          <p:cNvSpPr>
            <a:spLocks noChangeArrowheads="1"/>
          </p:cNvSpPr>
          <p:nvPr/>
        </p:nvSpPr>
        <p:spPr bwMode="auto">
          <a:xfrm>
            <a:off x="1081088" y="2441252"/>
            <a:ext cx="6981825"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4800" b="1" dirty="0">
                <a:solidFill>
                  <a:srgbClr val="FFFFFF"/>
                </a:solidFill>
                <a:latin typeface="Microsoft YaHei" pitchFamily="34" charset="-122"/>
                <a:ea typeface="Microsoft YaHei" pitchFamily="34" charset="-122"/>
              </a:rPr>
              <a:t>الفصل الثانى</a:t>
            </a:r>
          </a:p>
          <a:p>
            <a:pPr algn="ctr" rtl="1"/>
            <a:r>
              <a:rPr lang="ar-EG" altLang="zh-CN" sz="4400" b="1" dirty="0">
                <a:solidFill>
                  <a:srgbClr val="FFFFFF"/>
                </a:solidFill>
                <a:latin typeface="Microsoft YaHei" pitchFamily="34" charset="-122"/>
                <a:ea typeface="Microsoft YaHei" pitchFamily="34" charset="-122"/>
              </a:rPr>
              <a:t>اصناف المراهقين ومشاكل المرحلة</a:t>
            </a:r>
          </a:p>
        </p:txBody>
      </p:sp>
      <p:sp>
        <p:nvSpPr>
          <p:cNvPr id="3" name="Rectangle 2"/>
          <p:cNvSpPr/>
          <p:nvPr/>
        </p:nvSpPr>
        <p:spPr>
          <a:xfrm>
            <a:off x="2555776" y="4941168"/>
            <a:ext cx="5791200" cy="153016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Low" rtl="1">
              <a:lnSpc>
                <a:spcPct val="115000"/>
              </a:lnSpc>
              <a:spcAft>
                <a:spcPts val="1000"/>
              </a:spcAft>
            </a:pPr>
            <a:r>
              <a:rPr lang="ar-EG" sz="2000" b="1" u="sng" dirty="0">
                <a:solidFill>
                  <a:srgbClr val="C00000"/>
                </a:solidFill>
                <a:latin typeface="Calibri" panose="020F0502020204030204" pitchFamily="34" charset="0"/>
                <a:ea typeface="Calibri" panose="020F0502020204030204" pitchFamily="34" charset="0"/>
                <a:cs typeface="Simplified Arabic" panose="02020603050405020304" pitchFamily="18" charset="-78"/>
              </a:rPr>
              <a:t>محتويات الفصل </a:t>
            </a:r>
            <a:r>
              <a:rPr lang="ar-EG" sz="2000" b="1" u="sng" dirty="0" smtClean="0">
                <a:solidFill>
                  <a:srgbClr val="C00000"/>
                </a:solidFill>
                <a:latin typeface="Calibri" panose="020F0502020204030204" pitchFamily="34" charset="0"/>
                <a:ea typeface="Calibri" panose="020F0502020204030204" pitchFamily="34" charset="0"/>
                <a:cs typeface="Simplified Arabic" panose="02020603050405020304" pitchFamily="18" charset="-78"/>
              </a:rPr>
              <a:t>الثانى:</a:t>
            </a:r>
            <a:r>
              <a:rPr lang="ar-EG" sz="2000" b="1" dirty="0">
                <a:solidFill>
                  <a:srgbClr val="002060"/>
                </a:solidFill>
                <a:latin typeface="Calibri" panose="020F0502020204030204" pitchFamily="34" charset="0"/>
                <a:ea typeface="Calibri" panose="020F0502020204030204" pitchFamily="34" charset="0"/>
                <a:cs typeface="Simplified Arabic" panose="02020603050405020304" pitchFamily="18" charset="-78"/>
              </a:rPr>
              <a:t> اصناف المراهقين ومشاكل </a:t>
            </a:r>
            <a:r>
              <a:rPr lang="ar-EG" sz="2000" b="1" dirty="0" smtClean="0">
                <a:solidFill>
                  <a:srgbClr val="002060"/>
                </a:solidFill>
                <a:latin typeface="Calibri" panose="020F0502020204030204" pitchFamily="34" charset="0"/>
                <a:ea typeface="Calibri" panose="020F0502020204030204" pitchFamily="34" charset="0"/>
                <a:cs typeface="Simplified Arabic" panose="02020603050405020304" pitchFamily="18" charset="-78"/>
              </a:rPr>
              <a:t>المرحلة</a:t>
            </a:r>
            <a:endParaRPr lang="ar-EG" sz="2000" b="1" dirty="0">
              <a:solidFill>
                <a:srgbClr val="002060"/>
              </a:solidFill>
              <a:latin typeface="Calibri" panose="020F0502020204030204" pitchFamily="34" charset="0"/>
              <a:ea typeface="Calibri" panose="020F0502020204030204" pitchFamily="34" charset="0"/>
              <a:cs typeface="Simplified Arabic" panose="02020603050405020304" pitchFamily="18" charset="-78"/>
            </a:endParaRPr>
          </a:p>
          <a:p>
            <a:pPr marL="342900" lvl="0" indent="-342900" algn="justLow" rtl="1">
              <a:lnSpc>
                <a:spcPct val="115000"/>
              </a:lnSpc>
              <a:spcAft>
                <a:spcPts val="0"/>
              </a:spcAft>
              <a:buFont typeface="Symbol" panose="05050102010706020507" pitchFamily="18" charset="2"/>
              <a:buChar char=""/>
            </a:pPr>
            <a:r>
              <a:rPr lang="ar-EG" b="1" dirty="0" smtClean="0">
                <a:solidFill>
                  <a:srgbClr val="002060"/>
                </a:solidFill>
                <a:latin typeface="Calibri" panose="020F0502020204030204" pitchFamily="34" charset="0"/>
                <a:ea typeface="Calibri" panose="020F0502020204030204" pitchFamily="34" charset="0"/>
                <a:cs typeface="Simplified Arabic" panose="02020603050405020304" pitchFamily="18" charset="-78"/>
              </a:rPr>
              <a:t>اصناف </a:t>
            </a:r>
            <a:r>
              <a:rPr lang="ar-EG" b="1" dirty="0">
                <a:solidFill>
                  <a:srgbClr val="002060"/>
                </a:solidFill>
                <a:latin typeface="Calibri" panose="020F0502020204030204" pitchFamily="34" charset="0"/>
                <a:ea typeface="Calibri" panose="020F0502020204030204" pitchFamily="34" charset="0"/>
                <a:cs typeface="Simplified Arabic" panose="02020603050405020304" pitchFamily="18" charset="-78"/>
              </a:rPr>
              <a:t>المراهقين المختلفة</a:t>
            </a:r>
          </a:p>
          <a:p>
            <a:pPr marL="342900" lvl="0" indent="-342900" algn="justLow" rtl="1">
              <a:lnSpc>
                <a:spcPct val="115000"/>
              </a:lnSpc>
              <a:spcAft>
                <a:spcPts val="0"/>
              </a:spcAft>
              <a:buFont typeface="Symbol" panose="05050102010706020507" pitchFamily="18" charset="2"/>
              <a:buChar char=""/>
            </a:pPr>
            <a:r>
              <a:rPr lang="ar-EG" b="1" dirty="0" smtClean="0">
                <a:solidFill>
                  <a:srgbClr val="002060"/>
                </a:solidFill>
                <a:latin typeface="Calibri" panose="020F0502020204030204" pitchFamily="34" charset="0"/>
                <a:ea typeface="Calibri" panose="020F0502020204030204" pitchFamily="34" charset="0"/>
                <a:cs typeface="Simplified Arabic" panose="02020603050405020304" pitchFamily="18" charset="-78"/>
              </a:rPr>
              <a:t>مشاكل </a:t>
            </a:r>
            <a:r>
              <a:rPr lang="ar-EG" b="1" dirty="0">
                <a:solidFill>
                  <a:srgbClr val="002060"/>
                </a:solidFill>
                <a:latin typeface="Calibri" panose="020F0502020204030204" pitchFamily="34" charset="0"/>
                <a:ea typeface="Calibri" panose="020F0502020204030204" pitchFamily="34" charset="0"/>
                <a:cs typeface="Simplified Arabic" panose="02020603050405020304" pitchFamily="18" charset="-78"/>
              </a:rPr>
              <a:t>مرحلة المراهقة</a:t>
            </a:r>
          </a:p>
          <a:p>
            <a:pPr marL="342900" lvl="0" indent="-342900" algn="justLow" rtl="1">
              <a:lnSpc>
                <a:spcPct val="115000"/>
              </a:lnSpc>
              <a:spcAft>
                <a:spcPts val="0"/>
              </a:spcAft>
              <a:buFont typeface="Symbol" panose="05050102010706020507" pitchFamily="18" charset="2"/>
              <a:buChar char=""/>
            </a:pPr>
            <a:r>
              <a:rPr lang="ar-EG" b="1" dirty="0" smtClean="0">
                <a:solidFill>
                  <a:srgbClr val="002060"/>
                </a:solidFill>
                <a:latin typeface="Calibri" panose="020F0502020204030204" pitchFamily="34" charset="0"/>
                <a:ea typeface="Calibri" panose="020F0502020204030204" pitchFamily="34" charset="0"/>
                <a:cs typeface="Simplified Arabic" panose="02020603050405020304" pitchFamily="18" charset="-78"/>
              </a:rPr>
              <a:t>طرق </a:t>
            </a:r>
            <a:r>
              <a:rPr lang="ar-EG" b="1" dirty="0">
                <a:solidFill>
                  <a:srgbClr val="002060"/>
                </a:solidFill>
                <a:latin typeface="Calibri" panose="020F0502020204030204" pitchFamily="34" charset="0"/>
                <a:ea typeface="Calibri" panose="020F0502020204030204" pitchFamily="34" charset="0"/>
                <a:cs typeface="Simplified Arabic" panose="02020603050405020304" pitchFamily="18" charset="-78"/>
              </a:rPr>
              <a:t>علاج المشاكل التي يمر بها المراهق</a:t>
            </a:r>
          </a:p>
        </p:txBody>
      </p:sp>
    </p:spTree>
    <p:extLst>
      <p:ext uri="{BB962C8B-B14F-4D97-AF65-F5344CB8AC3E}">
        <p14:creationId xmlns:p14="http://schemas.microsoft.com/office/powerpoint/2010/main" val="24361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Top)">
                                      <p:cBhvr>
                                        <p:cTn id="10" dur="500"/>
                                        <p:tgtEl>
                                          <p:spTgt spid="4"/>
                                        </p:tgtEl>
                                      </p:cBhvr>
                                    </p:animEffect>
                                  </p:childTnLst>
                                </p:cTn>
                              </p:par>
                            </p:childTnLst>
                          </p:cTn>
                        </p:par>
                        <p:par>
                          <p:cTn id="11" fill="hold">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utoUpdateAnimBg="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对角圆角矩形 5"/>
          <p:cNvSpPr>
            <a:spLocks/>
          </p:cNvSpPr>
          <p:nvPr/>
        </p:nvSpPr>
        <p:spPr bwMode="auto">
          <a:xfrm rot="21346829">
            <a:off x="1160461" y="1622203"/>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algn="l" rtl="0" fontAlgn="base">
              <a:spcBef>
                <a:spcPct val="0"/>
              </a:spcBef>
              <a:spcAft>
                <a:spcPct val="0"/>
              </a:spcAft>
            </a:pPr>
            <a:endParaRPr lang="ar-EG">
              <a:solidFill>
                <a:srgbClr val="000000"/>
              </a:solidFill>
              <a:latin typeface="Arial" panose="020B0604020202020204" pitchFamily="34" charset="0"/>
              <a:ea typeface="SimSun" panose="02010600030101010101" pitchFamily="2" charset="-122"/>
            </a:endParaRPr>
          </a:p>
        </p:txBody>
      </p:sp>
      <p:pic>
        <p:nvPicPr>
          <p:cNvPr id="6" name="Picture 3" descr="C:\TDDOWNLOAD\penc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30117"/>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2"/>
          <p:cNvSpPr txBox="1">
            <a:spLocks/>
          </p:cNvSpPr>
          <p:nvPr/>
        </p:nvSpPr>
        <p:spPr bwMode="auto">
          <a:xfrm rot="21361315">
            <a:off x="1376362" y="1904778"/>
            <a:ext cx="6454775"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en-US" b="1" dirty="0" smtClean="0">
              <a:solidFill>
                <a:schemeClr val="bg1"/>
              </a:solidFill>
            </a:endParaRPr>
          </a:p>
          <a:p>
            <a:pPr marL="0" indent="0" algn="ctr" eaLnBrk="1" hangingPunct="1"/>
            <a:endParaRPr lang="ar-EG" sz="1200" b="1" dirty="0" smtClean="0">
              <a:solidFill>
                <a:schemeClr val="bg1"/>
              </a:solidFill>
            </a:endParaRPr>
          </a:p>
          <a:p>
            <a:pPr marL="0" indent="0" algn="ctr" eaLnBrk="1" hangingPunct="1"/>
            <a:endParaRPr lang="ar-EG" sz="1200" b="1" dirty="0">
              <a:solidFill>
                <a:schemeClr val="bg1"/>
              </a:solidFill>
            </a:endParaRPr>
          </a:p>
          <a:p>
            <a:pPr marL="0" indent="0" algn="ctr" eaLnBrk="1" hangingPunct="1"/>
            <a:endParaRPr lang="en-US" sz="1200" b="1" dirty="0" smtClean="0">
              <a:solidFill>
                <a:schemeClr val="bg1"/>
              </a:solidFill>
            </a:endParaRPr>
          </a:p>
          <a:p>
            <a:pPr marL="0" indent="0" algn="ctr" rtl="1" eaLnBrk="1" hangingPunct="1">
              <a:buNone/>
            </a:pPr>
            <a:r>
              <a:rPr lang="ar-EG" altLang="zh-CN" sz="5000" b="1" dirty="0">
                <a:solidFill>
                  <a:schemeClr val="bg1"/>
                </a:solidFill>
              </a:rPr>
              <a:t>مفهوم ومراحل المراهقة</a:t>
            </a:r>
            <a:endParaRPr lang="ar-EG" altLang="en-US" sz="5000" b="1" dirty="0">
              <a:solidFill>
                <a:schemeClr val="bg1"/>
              </a:solidFill>
            </a:endParaRPr>
          </a:p>
        </p:txBody>
      </p:sp>
    </p:spTree>
    <p:extLst>
      <p:ext uri="{BB962C8B-B14F-4D97-AF65-F5344CB8AC3E}">
        <p14:creationId xmlns:p14="http://schemas.microsoft.com/office/powerpoint/2010/main" val="230649312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305274" y="231304"/>
            <a:ext cx="4642990" cy="5334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ar-EG" altLang="zh-CN" sz="3600" b="1" dirty="0" smtClean="0">
                <a:solidFill>
                  <a:srgbClr val="002060"/>
                </a:solidFill>
                <a:ea typeface="SimSun" pitchFamily="2" charset="-122"/>
              </a:rPr>
              <a:t>الشخصية </a:t>
            </a:r>
            <a:r>
              <a:rPr lang="ar-EG" altLang="zh-CN" sz="3600" b="1" dirty="0">
                <a:solidFill>
                  <a:srgbClr val="002060"/>
                </a:solidFill>
                <a:ea typeface="SimSun" pitchFamily="2" charset="-122"/>
              </a:rPr>
              <a:t>السلبية</a:t>
            </a:r>
            <a:endParaRPr lang="ar-EG" altLang="en-US" sz="3600" b="1" dirty="0">
              <a:solidFill>
                <a:srgbClr val="002060"/>
              </a:solidFill>
              <a:ea typeface="SimSun" pitchFamily="2" charset="-122"/>
            </a:endParaRPr>
          </a:p>
        </p:txBody>
      </p:sp>
      <p:sp>
        <p:nvSpPr>
          <p:cNvPr id="5" name="Rectangle 4"/>
          <p:cNvSpPr/>
          <p:nvPr/>
        </p:nvSpPr>
        <p:spPr bwMode="auto">
          <a:xfrm>
            <a:off x="4355975" y="1052736"/>
            <a:ext cx="360041" cy="5472608"/>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13" name="Rectangle 12"/>
          <p:cNvSpPr/>
          <p:nvPr/>
        </p:nvSpPr>
        <p:spPr>
          <a:xfrm>
            <a:off x="4824536" y="1780361"/>
            <a:ext cx="3995936" cy="3139321"/>
          </a:xfrm>
          <a:prstGeom prst="rect">
            <a:avLst/>
          </a:prstGeom>
        </p:spPr>
        <p:txBody>
          <a:bodyPr wrap="square">
            <a:spAutoFit/>
          </a:bodyPr>
          <a:lstStyle/>
          <a:p>
            <a:pPr marL="342900" indent="-342900" algn="justLow" rtl="1">
              <a:buFont typeface="Wingdings" panose="05000000000000000000" pitchFamily="2" charset="2"/>
              <a:buChar char="ü"/>
            </a:pPr>
            <a:r>
              <a:rPr lang="ar-EG" sz="2200" b="1" dirty="0" smtClean="0">
                <a:solidFill>
                  <a:srgbClr val="002060"/>
                </a:solidFill>
              </a:rPr>
              <a:t>لا </a:t>
            </a:r>
            <a:r>
              <a:rPr lang="ar-EG" sz="2200" b="1" dirty="0">
                <a:solidFill>
                  <a:srgbClr val="002060"/>
                </a:solidFill>
              </a:rPr>
              <a:t>تتأثر إذا تعطل اللقاء وتغيرت المشرفة. </a:t>
            </a:r>
          </a:p>
          <a:p>
            <a:pPr marL="342900" indent="-342900" algn="justLow" rtl="1">
              <a:buFont typeface="Wingdings" panose="05000000000000000000" pitchFamily="2" charset="2"/>
              <a:buChar char="ü"/>
            </a:pPr>
            <a:r>
              <a:rPr lang="ar-EG" sz="2200" b="1" dirty="0" smtClean="0">
                <a:solidFill>
                  <a:srgbClr val="002060"/>
                </a:solidFill>
              </a:rPr>
              <a:t>لا </a:t>
            </a:r>
            <a:r>
              <a:rPr lang="ar-EG" sz="2200" b="1" dirty="0">
                <a:solidFill>
                  <a:srgbClr val="002060"/>
                </a:solidFill>
              </a:rPr>
              <a:t>تشارك فى المناقشات والأنشطة. </a:t>
            </a:r>
          </a:p>
          <a:p>
            <a:pPr marL="342900" indent="-342900" algn="justLow" rtl="1">
              <a:buFont typeface="Wingdings" panose="05000000000000000000" pitchFamily="2" charset="2"/>
              <a:buChar char="ü"/>
            </a:pPr>
            <a:r>
              <a:rPr lang="ar-EG" sz="2200" b="1" dirty="0" smtClean="0">
                <a:solidFill>
                  <a:srgbClr val="002060"/>
                </a:solidFill>
              </a:rPr>
              <a:t>لا </a:t>
            </a:r>
            <a:r>
              <a:rPr lang="ar-EG" sz="2200" b="1" dirty="0">
                <a:solidFill>
                  <a:srgbClr val="002060"/>
                </a:solidFill>
              </a:rPr>
              <a:t>تبدى رأيا فى حالة الشورى.</a:t>
            </a:r>
          </a:p>
          <a:p>
            <a:pPr marL="342900" indent="-342900" algn="justLow" rtl="1">
              <a:buFont typeface="Wingdings" panose="05000000000000000000" pitchFamily="2" charset="2"/>
              <a:buChar char="ü"/>
            </a:pPr>
            <a:r>
              <a:rPr lang="ar-EG" sz="2200" b="1" dirty="0" smtClean="0">
                <a:solidFill>
                  <a:srgbClr val="002060"/>
                </a:solidFill>
              </a:rPr>
              <a:t>عديمة </a:t>
            </a:r>
            <a:r>
              <a:rPr lang="ar-EG" sz="2200" b="1" dirty="0">
                <a:solidFill>
                  <a:srgbClr val="002060"/>
                </a:solidFill>
              </a:rPr>
              <a:t>الابتكار والمواهب ولكن منفذه فقط. </a:t>
            </a:r>
          </a:p>
          <a:p>
            <a:pPr marL="342900" indent="-342900" algn="justLow" rtl="1">
              <a:buFont typeface="Wingdings" panose="05000000000000000000" pitchFamily="2" charset="2"/>
              <a:buChar char="ü"/>
            </a:pPr>
            <a:r>
              <a:rPr lang="ar-EG" sz="2200" b="1" dirty="0" smtClean="0">
                <a:solidFill>
                  <a:srgbClr val="002060"/>
                </a:solidFill>
              </a:rPr>
              <a:t>سطحية </a:t>
            </a:r>
            <a:r>
              <a:rPr lang="ar-EG" sz="2200" b="1" dirty="0">
                <a:solidFill>
                  <a:srgbClr val="002060"/>
                </a:solidFill>
              </a:rPr>
              <a:t>الفكر. </a:t>
            </a:r>
          </a:p>
          <a:p>
            <a:pPr marL="342900" indent="-342900" algn="justLow" rtl="1">
              <a:buFont typeface="Wingdings" panose="05000000000000000000" pitchFamily="2" charset="2"/>
              <a:buChar char="ü"/>
            </a:pPr>
            <a:r>
              <a:rPr lang="ar-EG" sz="2200" b="1" dirty="0" smtClean="0">
                <a:solidFill>
                  <a:srgbClr val="002060"/>
                </a:solidFill>
              </a:rPr>
              <a:t>تتأثر </a:t>
            </a:r>
            <a:r>
              <a:rPr lang="ar-EG" sz="2200" b="1" dirty="0">
                <a:solidFill>
                  <a:srgbClr val="002060"/>
                </a:solidFill>
              </a:rPr>
              <a:t>بأفكار اللقاء وتنفذها كما تتأثر بالأفكار المخالفة وتنفذها أيضا. </a:t>
            </a:r>
          </a:p>
        </p:txBody>
      </p:sp>
      <p:sp>
        <p:nvSpPr>
          <p:cNvPr id="16" name="Rectangle 15"/>
          <p:cNvSpPr/>
          <p:nvPr/>
        </p:nvSpPr>
        <p:spPr>
          <a:xfrm>
            <a:off x="251520" y="1758881"/>
            <a:ext cx="3995936" cy="4154984"/>
          </a:xfrm>
          <a:prstGeom prst="rect">
            <a:avLst/>
          </a:prstGeom>
        </p:spPr>
        <p:txBody>
          <a:bodyPr wrap="square">
            <a:spAutoFit/>
          </a:bodyPr>
          <a:lstStyle/>
          <a:p>
            <a:pPr marL="342900" indent="-342900" algn="justLow" rtl="1">
              <a:buFont typeface="Wingdings" panose="05000000000000000000" pitchFamily="2" charset="2"/>
              <a:buChar char="ü"/>
            </a:pPr>
            <a:r>
              <a:rPr lang="ar-EG" sz="2200" b="1" dirty="0" smtClean="0">
                <a:solidFill>
                  <a:srgbClr val="002060"/>
                </a:solidFill>
              </a:rPr>
              <a:t>إشراكها </a:t>
            </a:r>
            <a:r>
              <a:rPr lang="ar-EG" sz="2200" b="1" dirty="0">
                <a:solidFill>
                  <a:srgbClr val="002060"/>
                </a:solidFill>
              </a:rPr>
              <a:t>في المناقشات والإصرار علي سماع رأيها</a:t>
            </a:r>
          </a:p>
          <a:p>
            <a:pPr marL="342900" indent="-342900" algn="justLow" rtl="1">
              <a:buFont typeface="Wingdings" panose="05000000000000000000" pitchFamily="2" charset="2"/>
              <a:buChar char="ü"/>
            </a:pPr>
            <a:r>
              <a:rPr lang="ar-EG" sz="2200" b="1" dirty="0" smtClean="0">
                <a:solidFill>
                  <a:srgbClr val="002060"/>
                </a:solidFill>
              </a:rPr>
              <a:t>اشتراكها </a:t>
            </a:r>
            <a:r>
              <a:rPr lang="ar-EG" sz="2200" b="1" dirty="0">
                <a:solidFill>
                  <a:srgbClr val="002060"/>
                </a:solidFill>
              </a:rPr>
              <a:t>في الأعمال المحببة إليها أولاً وبعد ذلك بقية الأعمال. </a:t>
            </a:r>
          </a:p>
          <a:p>
            <a:pPr marL="342900" indent="-342900" algn="justLow" rtl="1">
              <a:buFont typeface="Wingdings" panose="05000000000000000000" pitchFamily="2" charset="2"/>
              <a:buChar char="ü"/>
            </a:pPr>
            <a:r>
              <a:rPr lang="ar-EG" sz="2200" b="1" dirty="0" smtClean="0">
                <a:solidFill>
                  <a:srgbClr val="002060"/>
                </a:solidFill>
              </a:rPr>
              <a:t>التعرف </a:t>
            </a:r>
            <a:r>
              <a:rPr lang="ar-EG" sz="2200" b="1" dirty="0">
                <a:solidFill>
                  <a:srgbClr val="002060"/>
                </a:solidFill>
              </a:rPr>
              <a:t>علي الجوانب ا لإيجابية فيها والثناء عليها والاستفادة منها. </a:t>
            </a:r>
          </a:p>
          <a:p>
            <a:pPr marL="342900" indent="-342900" algn="justLow" rtl="1">
              <a:buFont typeface="Wingdings" panose="05000000000000000000" pitchFamily="2" charset="2"/>
              <a:buChar char="ü"/>
            </a:pPr>
            <a:r>
              <a:rPr lang="ar-EG" sz="2200" b="1" dirty="0" smtClean="0">
                <a:solidFill>
                  <a:srgbClr val="002060"/>
                </a:solidFill>
              </a:rPr>
              <a:t>توضيح </a:t>
            </a:r>
            <a:r>
              <a:rPr lang="ar-EG" sz="2200" b="1" dirty="0">
                <a:solidFill>
                  <a:srgbClr val="002060"/>
                </a:solidFill>
              </a:rPr>
              <a:t>جوانب الشخصية الإيجابية من خلال القرآن والسيرة وحياة الصحابة, وتكليفها </a:t>
            </a:r>
            <a:r>
              <a:rPr lang="ar-EG" sz="2200" b="1" dirty="0" smtClean="0">
                <a:solidFill>
                  <a:srgbClr val="002060"/>
                </a:solidFill>
              </a:rPr>
              <a:t>بعمل بحث </a:t>
            </a:r>
            <a:r>
              <a:rPr lang="ar-EG" sz="2200" b="1" dirty="0">
                <a:solidFill>
                  <a:srgbClr val="002060"/>
                </a:solidFill>
              </a:rPr>
              <a:t>في هذه الصفة.</a:t>
            </a:r>
          </a:p>
          <a:p>
            <a:pPr marL="342900" indent="-342900" algn="justLow" rtl="1">
              <a:buFont typeface="Wingdings" panose="05000000000000000000" pitchFamily="2" charset="2"/>
              <a:buChar char="ü"/>
            </a:pPr>
            <a:r>
              <a:rPr lang="ar-EG" sz="2200" b="1" dirty="0" smtClean="0">
                <a:solidFill>
                  <a:srgbClr val="002060"/>
                </a:solidFill>
              </a:rPr>
              <a:t>معرفة </a:t>
            </a:r>
            <a:r>
              <a:rPr lang="ar-EG" sz="2200" b="1" dirty="0">
                <a:solidFill>
                  <a:srgbClr val="002060"/>
                </a:solidFill>
              </a:rPr>
              <a:t>أسباب السلبية ومعالجتها (الخوف ـ نقص الثقة بالنفس ـ التسلط في التربية).</a:t>
            </a:r>
          </a:p>
        </p:txBody>
      </p:sp>
      <p:sp>
        <p:nvSpPr>
          <p:cNvPr id="2" name="Rectangle 1"/>
          <p:cNvSpPr/>
          <p:nvPr/>
        </p:nvSpPr>
        <p:spPr>
          <a:xfrm>
            <a:off x="6228908" y="1023119"/>
            <a:ext cx="1223412"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smtClean="0">
                <a:solidFill>
                  <a:srgbClr val="C00000"/>
                </a:solidFill>
                <a:latin typeface="Simplified Arabic" panose="02020603050405020304" pitchFamily="18" charset="-78"/>
                <a:cs typeface="Simplified Arabic" panose="02020603050405020304" pitchFamily="18" charset="-78"/>
              </a:rPr>
              <a:t>المواصفات</a:t>
            </a:r>
            <a:endParaRPr lang="ar-EG" sz="2400" b="1" dirty="0">
              <a:solidFill>
                <a:srgbClr val="C00000"/>
              </a:solidFill>
              <a:latin typeface="Simplified Arabic" panose="02020603050405020304" pitchFamily="18" charset="-78"/>
              <a:cs typeface="Simplified Arabic" panose="02020603050405020304" pitchFamily="18" charset="-78"/>
            </a:endParaRPr>
          </a:p>
        </p:txBody>
      </p:sp>
      <p:sp>
        <p:nvSpPr>
          <p:cNvPr id="9" name="Rectangle 8"/>
          <p:cNvSpPr/>
          <p:nvPr/>
        </p:nvSpPr>
        <p:spPr>
          <a:xfrm>
            <a:off x="1122957" y="1020222"/>
            <a:ext cx="2008883"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smtClean="0">
                <a:solidFill>
                  <a:srgbClr val="C00000"/>
                </a:solidFill>
                <a:latin typeface="Simplified Arabic" panose="02020603050405020304" pitchFamily="18" charset="-78"/>
                <a:cs typeface="Simplified Arabic" panose="02020603050405020304" pitchFamily="18" charset="-78"/>
              </a:rPr>
              <a:t>كيفية التعامل معها</a:t>
            </a:r>
            <a:endParaRPr lang="ar-EG" sz="2400" b="1" dirty="0">
              <a:solidFill>
                <a:srgbClr val="C0000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12386637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arn(inVertical)">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barn(inVertical)">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barn(inVertical)">
                                      <p:cBhvr>
                                        <p:cTn id="32" dur="500"/>
                                        <p:tgtEl>
                                          <p:spTgt spid="1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xEl>
                                              <p:pRg st="0" end="0"/>
                                            </p:txEl>
                                          </p:spTgt>
                                        </p:tgtEl>
                                        <p:attrNameLst>
                                          <p:attrName>style.visibility</p:attrName>
                                        </p:attrNameLst>
                                      </p:cBhvr>
                                      <p:to>
                                        <p:strVal val="visible"/>
                                      </p:to>
                                    </p:set>
                                    <p:animEffect transition="in" filter="barn(inVertical)">
                                      <p:cBhvr>
                                        <p:cTn id="37" dur="500"/>
                                        <p:tgtEl>
                                          <p:spTgt spid="1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6">
                                            <p:txEl>
                                              <p:pRg st="1" end="1"/>
                                            </p:txEl>
                                          </p:spTgt>
                                        </p:tgtEl>
                                        <p:attrNameLst>
                                          <p:attrName>style.visibility</p:attrName>
                                        </p:attrNameLst>
                                      </p:cBhvr>
                                      <p:to>
                                        <p:strVal val="visible"/>
                                      </p:to>
                                    </p:set>
                                    <p:animEffect transition="in" filter="barn(inVertical)">
                                      <p:cBhvr>
                                        <p:cTn id="42" dur="500"/>
                                        <p:tgtEl>
                                          <p:spTgt spid="1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6">
                                            <p:txEl>
                                              <p:pRg st="2" end="2"/>
                                            </p:txEl>
                                          </p:spTgt>
                                        </p:tgtEl>
                                        <p:attrNameLst>
                                          <p:attrName>style.visibility</p:attrName>
                                        </p:attrNameLst>
                                      </p:cBhvr>
                                      <p:to>
                                        <p:strVal val="visible"/>
                                      </p:to>
                                    </p:set>
                                    <p:animEffect transition="in" filter="barn(inVertical)">
                                      <p:cBhvr>
                                        <p:cTn id="47" dur="500"/>
                                        <p:tgtEl>
                                          <p:spTgt spid="1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6">
                                            <p:txEl>
                                              <p:pRg st="3" end="3"/>
                                            </p:txEl>
                                          </p:spTgt>
                                        </p:tgtEl>
                                        <p:attrNameLst>
                                          <p:attrName>style.visibility</p:attrName>
                                        </p:attrNameLst>
                                      </p:cBhvr>
                                      <p:to>
                                        <p:strVal val="visible"/>
                                      </p:to>
                                    </p:set>
                                    <p:animEffect transition="in" filter="barn(inVertical)">
                                      <p:cBhvr>
                                        <p:cTn id="52" dur="500"/>
                                        <p:tgtEl>
                                          <p:spTgt spid="16">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6">
                                            <p:txEl>
                                              <p:pRg st="4" end="4"/>
                                            </p:txEl>
                                          </p:spTgt>
                                        </p:tgtEl>
                                        <p:attrNameLst>
                                          <p:attrName>style.visibility</p:attrName>
                                        </p:attrNameLst>
                                      </p:cBhvr>
                                      <p:to>
                                        <p:strVal val="visible"/>
                                      </p:to>
                                    </p:set>
                                    <p:animEffect transition="in" filter="barn(inVertical)">
                                      <p:cBhvr>
                                        <p:cTn id="5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305274" y="231304"/>
            <a:ext cx="4642990" cy="5334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ar-EG" altLang="zh-CN" sz="3600" b="1" dirty="0">
                <a:solidFill>
                  <a:srgbClr val="002060"/>
                </a:solidFill>
                <a:ea typeface="SimSun" pitchFamily="2" charset="-122"/>
              </a:rPr>
              <a:t>	الشخصية الناقدة</a:t>
            </a:r>
            <a:endParaRPr lang="ar-EG" altLang="en-US" sz="3600" b="1" dirty="0">
              <a:solidFill>
                <a:srgbClr val="002060"/>
              </a:solidFill>
              <a:ea typeface="SimSun" pitchFamily="2" charset="-122"/>
            </a:endParaRPr>
          </a:p>
        </p:txBody>
      </p:sp>
      <p:sp>
        <p:nvSpPr>
          <p:cNvPr id="5" name="Rectangle 4"/>
          <p:cNvSpPr/>
          <p:nvPr/>
        </p:nvSpPr>
        <p:spPr bwMode="auto">
          <a:xfrm>
            <a:off x="4355975" y="1052736"/>
            <a:ext cx="360041" cy="5472608"/>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13" name="Rectangle 12"/>
          <p:cNvSpPr/>
          <p:nvPr/>
        </p:nvSpPr>
        <p:spPr>
          <a:xfrm>
            <a:off x="4824536" y="1780361"/>
            <a:ext cx="3995936" cy="4893647"/>
          </a:xfrm>
          <a:prstGeom prst="rect">
            <a:avLst/>
          </a:prstGeom>
        </p:spPr>
        <p:txBody>
          <a:bodyPr wrap="square">
            <a:spAutoFit/>
          </a:bodyPr>
          <a:lstStyle/>
          <a:p>
            <a:pPr marL="342900" indent="-342900" algn="justLow" rtl="1">
              <a:buFont typeface="Wingdings" panose="05000000000000000000" pitchFamily="2" charset="2"/>
              <a:buChar char="ü"/>
            </a:pPr>
            <a:r>
              <a:rPr lang="ar-EG" sz="2200" b="1" dirty="0" smtClean="0">
                <a:solidFill>
                  <a:srgbClr val="002060"/>
                </a:solidFill>
              </a:rPr>
              <a:t>تلتزم </a:t>
            </a:r>
            <a:r>
              <a:rPr lang="ar-EG" sz="2200" b="1" dirty="0">
                <a:solidFill>
                  <a:srgbClr val="002060"/>
                </a:solidFill>
              </a:rPr>
              <a:t>بحضور الجلسة. </a:t>
            </a:r>
          </a:p>
          <a:p>
            <a:pPr marL="342900" indent="-342900" algn="justLow" rtl="1">
              <a:buFont typeface="Wingdings" panose="05000000000000000000" pitchFamily="2" charset="2"/>
              <a:buChar char="ü"/>
            </a:pPr>
            <a:r>
              <a:rPr lang="ar-EG" sz="2200" b="1" dirty="0" smtClean="0">
                <a:solidFill>
                  <a:srgbClr val="002060"/>
                </a:solidFill>
              </a:rPr>
              <a:t>تكثر </a:t>
            </a:r>
            <a:r>
              <a:rPr lang="ar-EG" sz="2200" b="1" dirty="0">
                <a:solidFill>
                  <a:srgbClr val="002060"/>
                </a:solidFill>
              </a:rPr>
              <a:t>من الجدل مع المشرفة. </a:t>
            </a:r>
          </a:p>
          <a:p>
            <a:pPr marL="342900" indent="-342900" algn="justLow" rtl="1">
              <a:buFont typeface="Wingdings" panose="05000000000000000000" pitchFamily="2" charset="2"/>
              <a:buChar char="ü"/>
            </a:pPr>
            <a:r>
              <a:rPr lang="ar-EG" sz="2200" b="1" dirty="0" smtClean="0">
                <a:solidFill>
                  <a:srgbClr val="002060"/>
                </a:solidFill>
              </a:rPr>
              <a:t>لا </a:t>
            </a:r>
            <a:r>
              <a:rPr lang="ar-EG" sz="2200" b="1" dirty="0">
                <a:solidFill>
                  <a:srgbClr val="002060"/>
                </a:solidFill>
              </a:rPr>
              <a:t>تقبل أى أمر بدون تحليلة والتفكير في حيثياته. </a:t>
            </a:r>
          </a:p>
          <a:p>
            <a:pPr marL="342900" indent="-342900" algn="justLow" rtl="1">
              <a:buFont typeface="Wingdings" panose="05000000000000000000" pitchFamily="2" charset="2"/>
              <a:buChar char="ü"/>
            </a:pPr>
            <a:r>
              <a:rPr lang="ar-EG" sz="2200" b="1" dirty="0" smtClean="0">
                <a:solidFill>
                  <a:srgbClr val="002060"/>
                </a:solidFill>
              </a:rPr>
              <a:t>تعتقد </a:t>
            </a:r>
            <a:r>
              <a:rPr lang="ar-EG" sz="2200" b="1" dirty="0">
                <a:solidFill>
                  <a:srgbClr val="002060"/>
                </a:solidFill>
              </a:rPr>
              <a:t>أنها أكثر ذكاء من زميلاتها. </a:t>
            </a:r>
          </a:p>
          <a:p>
            <a:pPr marL="342900" indent="-342900" algn="justLow" rtl="1">
              <a:buFont typeface="Wingdings" panose="05000000000000000000" pitchFamily="2" charset="2"/>
              <a:buChar char="ü"/>
            </a:pPr>
            <a:r>
              <a:rPr lang="ar-EG" sz="2200" b="1" dirty="0" smtClean="0">
                <a:solidFill>
                  <a:srgbClr val="002060"/>
                </a:solidFill>
              </a:rPr>
              <a:t>تميل </a:t>
            </a:r>
            <a:r>
              <a:rPr lang="ar-EG" sz="2200" b="1" dirty="0">
                <a:solidFill>
                  <a:srgbClr val="002060"/>
                </a:solidFill>
              </a:rPr>
              <a:t>للتفكير فى الغيبيات وتحاول أن تخضعها للعقل . </a:t>
            </a:r>
          </a:p>
          <a:p>
            <a:pPr marL="342900" indent="-342900" algn="justLow" rtl="1">
              <a:buFont typeface="Wingdings" panose="05000000000000000000" pitchFamily="2" charset="2"/>
              <a:buChar char="ü"/>
            </a:pPr>
            <a:r>
              <a:rPr lang="ar-EG" sz="2200" b="1" dirty="0" smtClean="0">
                <a:solidFill>
                  <a:srgbClr val="002060"/>
                </a:solidFill>
              </a:rPr>
              <a:t>تلتزم </a:t>
            </a:r>
            <a:r>
              <a:rPr lang="ar-EG" sz="2200" b="1" dirty="0">
                <a:solidFill>
                  <a:srgbClr val="002060"/>
                </a:solidFill>
              </a:rPr>
              <a:t>جدا بالتكاليف العملية إذا تم إقناعها بها. </a:t>
            </a:r>
          </a:p>
          <a:p>
            <a:pPr marL="342900" indent="-342900" algn="justLow" rtl="1">
              <a:buFont typeface="Wingdings" panose="05000000000000000000" pitchFamily="2" charset="2"/>
              <a:buChar char="ü"/>
            </a:pPr>
            <a:r>
              <a:rPr lang="ar-EG" sz="2200" b="1" dirty="0" smtClean="0">
                <a:solidFill>
                  <a:srgbClr val="002060"/>
                </a:solidFill>
              </a:rPr>
              <a:t>خيالية </a:t>
            </a:r>
            <a:r>
              <a:rPr lang="ar-EG" sz="2200" b="1" dirty="0">
                <a:solidFill>
                  <a:srgbClr val="002060"/>
                </a:solidFill>
              </a:rPr>
              <a:t>منفصلة عن الواقع تبحث عن المثالية فى كل شيء. </a:t>
            </a:r>
            <a:endParaRPr lang="ar-EG" sz="2200" b="1" dirty="0" smtClean="0">
              <a:solidFill>
                <a:srgbClr val="002060"/>
              </a:solidFill>
            </a:endParaRPr>
          </a:p>
          <a:p>
            <a:pPr marL="342900" indent="-342900" algn="justLow" rtl="1">
              <a:buFont typeface="Wingdings" panose="05000000000000000000" pitchFamily="2" charset="2"/>
              <a:buChar char="ü"/>
            </a:pPr>
            <a:r>
              <a:rPr lang="ar-SA" sz="2200" b="1" dirty="0" smtClean="0">
                <a:solidFill>
                  <a:srgbClr val="002060"/>
                </a:solidFill>
              </a:rPr>
              <a:t>لها </a:t>
            </a:r>
            <a:r>
              <a:rPr lang="ar-SA" sz="2200" b="1" dirty="0">
                <a:solidFill>
                  <a:srgbClr val="002060"/>
                </a:solidFill>
              </a:rPr>
              <a:t>مأخذ على كل من حولها (والديها- المشرفة</a:t>
            </a:r>
            <a:r>
              <a:rPr lang="ar-EG" sz="2200" b="1" dirty="0">
                <a:solidFill>
                  <a:srgbClr val="002060"/>
                </a:solidFill>
              </a:rPr>
              <a:t>...)</a:t>
            </a:r>
            <a:endParaRPr lang="en-US" sz="2200" b="1" dirty="0">
              <a:solidFill>
                <a:srgbClr val="002060"/>
              </a:solidFill>
            </a:endParaRPr>
          </a:p>
          <a:p>
            <a:pPr marL="342900" indent="-342900" algn="justLow" rtl="1">
              <a:buFont typeface="Wingdings" panose="05000000000000000000" pitchFamily="2" charset="2"/>
              <a:buChar char="ü"/>
            </a:pPr>
            <a:endParaRPr lang="ar-EG" sz="2200" b="1" dirty="0">
              <a:solidFill>
                <a:srgbClr val="002060"/>
              </a:solidFill>
            </a:endParaRPr>
          </a:p>
        </p:txBody>
      </p:sp>
      <p:sp>
        <p:nvSpPr>
          <p:cNvPr id="16" name="Rectangle 15"/>
          <p:cNvSpPr/>
          <p:nvPr/>
        </p:nvSpPr>
        <p:spPr>
          <a:xfrm>
            <a:off x="251520" y="1758881"/>
            <a:ext cx="3995936" cy="4832092"/>
          </a:xfrm>
          <a:prstGeom prst="rect">
            <a:avLst/>
          </a:prstGeom>
        </p:spPr>
        <p:txBody>
          <a:bodyPr wrap="square">
            <a:spAutoFit/>
          </a:bodyPr>
          <a:lstStyle/>
          <a:p>
            <a:pPr marL="342900" indent="-342900" algn="justLow" rtl="1">
              <a:buFont typeface="Wingdings" panose="05000000000000000000" pitchFamily="2" charset="2"/>
              <a:buChar char="ü"/>
            </a:pPr>
            <a:r>
              <a:rPr lang="ar-EG" sz="2200" b="1" dirty="0" smtClean="0">
                <a:solidFill>
                  <a:srgbClr val="002060"/>
                </a:solidFill>
              </a:rPr>
              <a:t>التعامل </a:t>
            </a:r>
            <a:r>
              <a:rPr lang="ar-EG" sz="2200" b="1" dirty="0">
                <a:solidFill>
                  <a:srgbClr val="002060"/>
                </a:solidFill>
              </a:rPr>
              <a:t>معها علي أساس الإقناع دائما.</a:t>
            </a:r>
          </a:p>
          <a:p>
            <a:pPr marL="342900" indent="-342900" algn="justLow" rtl="1">
              <a:buFont typeface="Wingdings" panose="05000000000000000000" pitchFamily="2" charset="2"/>
              <a:buChar char="ü"/>
            </a:pPr>
            <a:r>
              <a:rPr lang="ar-EG" sz="2200" b="1" dirty="0" smtClean="0">
                <a:solidFill>
                  <a:srgbClr val="002060"/>
                </a:solidFill>
              </a:rPr>
              <a:t>اختيار </a:t>
            </a:r>
            <a:r>
              <a:rPr lang="ar-EG" sz="2200" b="1" dirty="0">
                <a:solidFill>
                  <a:srgbClr val="002060"/>
                </a:solidFill>
              </a:rPr>
              <a:t>مشرفة ذات قدرة علي الإقناع وصبورة.</a:t>
            </a:r>
          </a:p>
          <a:p>
            <a:pPr marL="342900" indent="-342900" algn="justLow" rtl="1">
              <a:buFont typeface="Wingdings" panose="05000000000000000000" pitchFamily="2" charset="2"/>
              <a:buChar char="ü"/>
            </a:pPr>
            <a:r>
              <a:rPr lang="ar-EG" sz="2200" b="1" dirty="0" smtClean="0">
                <a:solidFill>
                  <a:srgbClr val="002060"/>
                </a:solidFill>
              </a:rPr>
              <a:t>تكليفها </a:t>
            </a:r>
            <a:r>
              <a:rPr lang="ar-EG" sz="2200" b="1" dirty="0">
                <a:solidFill>
                  <a:srgbClr val="002060"/>
                </a:solidFill>
              </a:rPr>
              <a:t>بأعمال تجيدها ومتابعتها ونقدها إذا احتاج الأمر والثناء عليها في حالة ا لإجادة.</a:t>
            </a:r>
          </a:p>
          <a:p>
            <a:pPr marL="342900" indent="-342900" algn="justLow" rtl="1">
              <a:buFont typeface="Wingdings" panose="05000000000000000000" pitchFamily="2" charset="2"/>
              <a:buChar char="ü"/>
            </a:pPr>
            <a:r>
              <a:rPr lang="ar-EG" sz="2200" b="1" dirty="0" smtClean="0">
                <a:solidFill>
                  <a:srgbClr val="002060"/>
                </a:solidFill>
              </a:rPr>
              <a:t>لا </a:t>
            </a:r>
            <a:r>
              <a:rPr lang="ar-EG" sz="2200" b="1" dirty="0">
                <a:solidFill>
                  <a:srgbClr val="002060"/>
                </a:solidFill>
              </a:rPr>
              <a:t>نسمح لها بإضاعة الوقت في الجدال فيما لا يفيد وإنما ننقد كل ما هو فاسد وسيئ. </a:t>
            </a:r>
          </a:p>
          <a:p>
            <a:pPr marL="342900" indent="-342900" algn="justLow" rtl="1">
              <a:buFont typeface="Wingdings" panose="05000000000000000000" pitchFamily="2" charset="2"/>
              <a:buChar char="ü"/>
            </a:pPr>
            <a:r>
              <a:rPr lang="ar-EG" sz="2200" b="1" dirty="0" smtClean="0">
                <a:solidFill>
                  <a:srgbClr val="002060"/>
                </a:solidFill>
              </a:rPr>
              <a:t>تعرف </a:t>
            </a:r>
            <a:r>
              <a:rPr lang="ar-EG" sz="2200" b="1" dirty="0">
                <a:solidFill>
                  <a:srgbClr val="002060"/>
                </a:solidFill>
              </a:rPr>
              <a:t>أن النقد له آداب وأهداف وتقدم وسائل لعلاج القصور.</a:t>
            </a:r>
          </a:p>
          <a:p>
            <a:pPr marL="342900" indent="-342900" algn="justLow" rtl="1">
              <a:buFont typeface="Wingdings" panose="05000000000000000000" pitchFamily="2" charset="2"/>
              <a:buChar char="ü"/>
            </a:pPr>
            <a:r>
              <a:rPr lang="ar-EG" sz="2200" b="1" dirty="0" smtClean="0">
                <a:solidFill>
                  <a:srgbClr val="002060"/>
                </a:solidFill>
              </a:rPr>
              <a:t>وضعها </a:t>
            </a:r>
            <a:r>
              <a:rPr lang="ar-EG" sz="2200" b="1" dirty="0">
                <a:solidFill>
                  <a:srgbClr val="002060"/>
                </a:solidFill>
              </a:rPr>
              <a:t>في وسط مجموعة من النشيطات المتفوقات حتى لا تشعر أنها أكثر ذكاء.</a:t>
            </a:r>
          </a:p>
        </p:txBody>
      </p:sp>
      <p:sp>
        <p:nvSpPr>
          <p:cNvPr id="2" name="Rectangle 1"/>
          <p:cNvSpPr/>
          <p:nvPr/>
        </p:nvSpPr>
        <p:spPr>
          <a:xfrm>
            <a:off x="6228908" y="1023119"/>
            <a:ext cx="1223412"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smtClean="0">
                <a:solidFill>
                  <a:srgbClr val="C00000"/>
                </a:solidFill>
                <a:latin typeface="Simplified Arabic" panose="02020603050405020304" pitchFamily="18" charset="-78"/>
                <a:cs typeface="Simplified Arabic" panose="02020603050405020304" pitchFamily="18" charset="-78"/>
              </a:rPr>
              <a:t>المواصفات</a:t>
            </a:r>
            <a:endParaRPr lang="ar-EG" sz="2400" b="1" dirty="0">
              <a:solidFill>
                <a:srgbClr val="C00000"/>
              </a:solidFill>
              <a:latin typeface="Simplified Arabic" panose="02020603050405020304" pitchFamily="18" charset="-78"/>
              <a:cs typeface="Simplified Arabic" panose="02020603050405020304" pitchFamily="18" charset="-78"/>
            </a:endParaRPr>
          </a:p>
        </p:txBody>
      </p:sp>
      <p:sp>
        <p:nvSpPr>
          <p:cNvPr id="9" name="Rectangle 8"/>
          <p:cNvSpPr/>
          <p:nvPr/>
        </p:nvSpPr>
        <p:spPr>
          <a:xfrm>
            <a:off x="1122957" y="1020222"/>
            <a:ext cx="2008883"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smtClean="0">
                <a:solidFill>
                  <a:srgbClr val="C00000"/>
                </a:solidFill>
                <a:latin typeface="Simplified Arabic" panose="02020603050405020304" pitchFamily="18" charset="-78"/>
                <a:cs typeface="Simplified Arabic" panose="02020603050405020304" pitchFamily="18" charset="-78"/>
              </a:rPr>
              <a:t>كيفية التعامل معها</a:t>
            </a:r>
            <a:endParaRPr lang="ar-EG" sz="2400" b="1" dirty="0">
              <a:solidFill>
                <a:srgbClr val="C0000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52376017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arn(inVertical)">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barn(inVertical)">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barn(inVertical)">
                                      <p:cBhvr>
                                        <p:cTn id="32" dur="500"/>
                                        <p:tgtEl>
                                          <p:spTgt spid="1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6" end="6"/>
                                            </p:txEl>
                                          </p:spTgt>
                                        </p:tgtEl>
                                        <p:attrNameLst>
                                          <p:attrName>style.visibility</p:attrName>
                                        </p:attrNameLst>
                                      </p:cBhvr>
                                      <p:to>
                                        <p:strVal val="visible"/>
                                      </p:to>
                                    </p:set>
                                    <p:animEffect transition="in" filter="barn(inVertical)">
                                      <p:cBhvr>
                                        <p:cTn id="37" dur="500"/>
                                        <p:tgtEl>
                                          <p:spTgt spid="1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xEl>
                                              <p:pRg st="7" end="7"/>
                                            </p:txEl>
                                          </p:spTgt>
                                        </p:tgtEl>
                                        <p:attrNameLst>
                                          <p:attrName>style.visibility</p:attrName>
                                        </p:attrNameLst>
                                      </p:cBhvr>
                                      <p:to>
                                        <p:strVal val="visible"/>
                                      </p:to>
                                    </p:set>
                                    <p:animEffect transition="in" filter="barn(inVertical)">
                                      <p:cBhvr>
                                        <p:cTn id="42" dur="500"/>
                                        <p:tgtEl>
                                          <p:spTgt spid="1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6">
                                            <p:txEl>
                                              <p:pRg st="0" end="0"/>
                                            </p:txEl>
                                          </p:spTgt>
                                        </p:tgtEl>
                                        <p:attrNameLst>
                                          <p:attrName>style.visibility</p:attrName>
                                        </p:attrNameLst>
                                      </p:cBhvr>
                                      <p:to>
                                        <p:strVal val="visible"/>
                                      </p:to>
                                    </p:set>
                                    <p:animEffect transition="in" filter="barn(inVertical)">
                                      <p:cBhvr>
                                        <p:cTn id="47" dur="500"/>
                                        <p:tgtEl>
                                          <p:spTgt spid="1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6">
                                            <p:txEl>
                                              <p:pRg st="1" end="1"/>
                                            </p:txEl>
                                          </p:spTgt>
                                        </p:tgtEl>
                                        <p:attrNameLst>
                                          <p:attrName>style.visibility</p:attrName>
                                        </p:attrNameLst>
                                      </p:cBhvr>
                                      <p:to>
                                        <p:strVal val="visible"/>
                                      </p:to>
                                    </p:set>
                                    <p:animEffect transition="in" filter="barn(inVertical)">
                                      <p:cBhvr>
                                        <p:cTn id="52" dur="500"/>
                                        <p:tgtEl>
                                          <p:spTgt spid="16">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6">
                                            <p:txEl>
                                              <p:pRg st="2" end="2"/>
                                            </p:txEl>
                                          </p:spTgt>
                                        </p:tgtEl>
                                        <p:attrNameLst>
                                          <p:attrName>style.visibility</p:attrName>
                                        </p:attrNameLst>
                                      </p:cBhvr>
                                      <p:to>
                                        <p:strVal val="visible"/>
                                      </p:to>
                                    </p:set>
                                    <p:animEffect transition="in" filter="barn(inVertical)">
                                      <p:cBhvr>
                                        <p:cTn id="57" dur="500"/>
                                        <p:tgtEl>
                                          <p:spTgt spid="16">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6">
                                            <p:txEl>
                                              <p:pRg st="3" end="3"/>
                                            </p:txEl>
                                          </p:spTgt>
                                        </p:tgtEl>
                                        <p:attrNameLst>
                                          <p:attrName>style.visibility</p:attrName>
                                        </p:attrNameLst>
                                      </p:cBhvr>
                                      <p:to>
                                        <p:strVal val="visible"/>
                                      </p:to>
                                    </p:set>
                                    <p:animEffect transition="in" filter="barn(inVertical)">
                                      <p:cBhvr>
                                        <p:cTn id="62" dur="500"/>
                                        <p:tgtEl>
                                          <p:spTgt spid="16">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6">
                                            <p:txEl>
                                              <p:pRg st="4" end="4"/>
                                            </p:txEl>
                                          </p:spTgt>
                                        </p:tgtEl>
                                        <p:attrNameLst>
                                          <p:attrName>style.visibility</p:attrName>
                                        </p:attrNameLst>
                                      </p:cBhvr>
                                      <p:to>
                                        <p:strVal val="visible"/>
                                      </p:to>
                                    </p:set>
                                    <p:animEffect transition="in" filter="barn(inVertical)">
                                      <p:cBhvr>
                                        <p:cTn id="67" dur="500"/>
                                        <p:tgtEl>
                                          <p:spTgt spid="16">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16">
                                            <p:txEl>
                                              <p:pRg st="5" end="5"/>
                                            </p:txEl>
                                          </p:spTgt>
                                        </p:tgtEl>
                                        <p:attrNameLst>
                                          <p:attrName>style.visibility</p:attrName>
                                        </p:attrNameLst>
                                      </p:cBhvr>
                                      <p:to>
                                        <p:strVal val="visible"/>
                                      </p:to>
                                    </p:set>
                                    <p:animEffect transition="in" filter="barn(inVertical)">
                                      <p:cBhvr>
                                        <p:cTn id="7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305274" y="231304"/>
            <a:ext cx="4642990" cy="5334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ar-EG" altLang="zh-CN" sz="3600" b="1" dirty="0">
                <a:solidFill>
                  <a:srgbClr val="002060"/>
                </a:solidFill>
                <a:ea typeface="SimSun" pitchFamily="2" charset="-122"/>
              </a:rPr>
              <a:t>	الشخصية الهوائية</a:t>
            </a:r>
            <a:endParaRPr lang="ar-EG" altLang="en-US" sz="3600" b="1" dirty="0">
              <a:solidFill>
                <a:srgbClr val="002060"/>
              </a:solidFill>
              <a:ea typeface="SimSun" pitchFamily="2" charset="-122"/>
            </a:endParaRPr>
          </a:p>
        </p:txBody>
      </p:sp>
      <p:sp>
        <p:nvSpPr>
          <p:cNvPr id="5" name="Rectangle 4"/>
          <p:cNvSpPr/>
          <p:nvPr/>
        </p:nvSpPr>
        <p:spPr bwMode="auto">
          <a:xfrm>
            <a:off x="4355975" y="1052736"/>
            <a:ext cx="360041" cy="5472608"/>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13" name="Rectangle 12"/>
          <p:cNvSpPr/>
          <p:nvPr/>
        </p:nvSpPr>
        <p:spPr>
          <a:xfrm>
            <a:off x="4824536" y="1780361"/>
            <a:ext cx="3995936" cy="2800767"/>
          </a:xfrm>
          <a:prstGeom prst="rect">
            <a:avLst/>
          </a:prstGeom>
        </p:spPr>
        <p:txBody>
          <a:bodyPr wrap="square">
            <a:spAutoFit/>
          </a:bodyPr>
          <a:lstStyle/>
          <a:p>
            <a:pPr marL="342900" indent="-342900" algn="justLow" rtl="1">
              <a:buFont typeface="Wingdings" panose="05000000000000000000" pitchFamily="2" charset="2"/>
              <a:buChar char="ü"/>
            </a:pPr>
            <a:r>
              <a:rPr lang="ar-EG" sz="2200" b="1" dirty="0" smtClean="0">
                <a:solidFill>
                  <a:srgbClr val="002060"/>
                </a:solidFill>
              </a:rPr>
              <a:t>كثيرة </a:t>
            </a:r>
            <a:r>
              <a:rPr lang="ar-EG" sz="2200" b="1" dirty="0">
                <a:solidFill>
                  <a:srgbClr val="002060"/>
                </a:solidFill>
              </a:rPr>
              <a:t>الكلام عن ذاتها. </a:t>
            </a:r>
          </a:p>
          <a:p>
            <a:pPr marL="342900" indent="-342900" algn="justLow" rtl="1">
              <a:buFont typeface="Wingdings" panose="05000000000000000000" pitchFamily="2" charset="2"/>
              <a:buChar char="ü"/>
            </a:pPr>
            <a:r>
              <a:rPr lang="ar-EG" sz="2200" b="1" dirty="0" smtClean="0">
                <a:solidFill>
                  <a:srgbClr val="002060"/>
                </a:solidFill>
              </a:rPr>
              <a:t>تدعى </a:t>
            </a:r>
            <a:r>
              <a:rPr lang="ar-EG" sz="2200" b="1" dirty="0">
                <a:solidFill>
                  <a:srgbClr val="002060"/>
                </a:solidFill>
              </a:rPr>
              <a:t>التمسك بكل أفكار اللقاء. </a:t>
            </a:r>
          </a:p>
          <a:p>
            <a:pPr marL="342900" indent="-342900" algn="justLow" rtl="1">
              <a:buFont typeface="Wingdings" panose="05000000000000000000" pitchFamily="2" charset="2"/>
              <a:buChar char="ü"/>
            </a:pPr>
            <a:r>
              <a:rPr lang="ar-EG" sz="2200" b="1" dirty="0" smtClean="0">
                <a:solidFill>
                  <a:srgbClr val="002060"/>
                </a:solidFill>
              </a:rPr>
              <a:t>لا </a:t>
            </a:r>
            <a:r>
              <a:rPr lang="ar-EG" sz="2200" b="1" dirty="0">
                <a:solidFill>
                  <a:srgbClr val="002060"/>
                </a:solidFill>
              </a:rPr>
              <a:t>تنفذ التكاليف العملية بشكل جيد. </a:t>
            </a:r>
          </a:p>
          <a:p>
            <a:pPr marL="342900" indent="-342900" algn="justLow" rtl="1">
              <a:buFont typeface="Wingdings" panose="05000000000000000000" pitchFamily="2" charset="2"/>
              <a:buChar char="ü"/>
            </a:pPr>
            <a:r>
              <a:rPr lang="ar-EG" sz="2200" b="1" dirty="0" smtClean="0">
                <a:solidFill>
                  <a:srgbClr val="002060"/>
                </a:solidFill>
              </a:rPr>
              <a:t>تتأثر </a:t>
            </a:r>
            <a:r>
              <a:rPr lang="ar-EG" sz="2200" b="1" dirty="0">
                <a:solidFill>
                  <a:srgbClr val="002060"/>
                </a:solidFill>
              </a:rPr>
              <a:t>بشدة بأفكار البنات السيئة. </a:t>
            </a:r>
          </a:p>
          <a:p>
            <a:pPr marL="342900" indent="-342900" algn="justLow" rtl="1">
              <a:buFont typeface="Wingdings" panose="05000000000000000000" pitchFamily="2" charset="2"/>
              <a:buChar char="ü"/>
            </a:pPr>
            <a:r>
              <a:rPr lang="ar-EG" sz="2200" b="1" dirty="0" smtClean="0">
                <a:solidFill>
                  <a:srgbClr val="002060"/>
                </a:solidFill>
              </a:rPr>
              <a:t>تجارى </a:t>
            </a:r>
            <a:r>
              <a:rPr lang="ar-EG" sz="2200" b="1" dirty="0">
                <a:solidFill>
                  <a:srgbClr val="002060"/>
                </a:solidFill>
              </a:rPr>
              <a:t>الوسط الذى تعيش فيه وتتأثر به ولا تؤثر فيه. </a:t>
            </a:r>
          </a:p>
          <a:p>
            <a:pPr marL="342900" indent="-342900" algn="justLow" rtl="1">
              <a:buFont typeface="Wingdings" panose="05000000000000000000" pitchFamily="2" charset="2"/>
              <a:buChar char="ü"/>
            </a:pPr>
            <a:r>
              <a:rPr lang="ar-EG" sz="2200" b="1" dirty="0" smtClean="0">
                <a:solidFill>
                  <a:srgbClr val="002060"/>
                </a:solidFill>
              </a:rPr>
              <a:t>ذات </a:t>
            </a:r>
            <a:r>
              <a:rPr lang="ar-EG" sz="2200" b="1" dirty="0">
                <a:solidFill>
                  <a:srgbClr val="002060"/>
                </a:solidFill>
              </a:rPr>
              <a:t>وجهين إحداهما مع المشرفة والوالدين والآخر مع زميلاتها.</a:t>
            </a:r>
          </a:p>
        </p:txBody>
      </p:sp>
      <p:sp>
        <p:nvSpPr>
          <p:cNvPr id="16" name="Rectangle 15"/>
          <p:cNvSpPr/>
          <p:nvPr/>
        </p:nvSpPr>
        <p:spPr>
          <a:xfrm>
            <a:off x="251520" y="1758881"/>
            <a:ext cx="3995936" cy="3477875"/>
          </a:xfrm>
          <a:prstGeom prst="rect">
            <a:avLst/>
          </a:prstGeom>
        </p:spPr>
        <p:txBody>
          <a:bodyPr wrap="square">
            <a:spAutoFit/>
          </a:bodyPr>
          <a:lstStyle/>
          <a:p>
            <a:pPr marL="342900" indent="-342900" algn="justLow" rtl="1">
              <a:buFont typeface="Wingdings" panose="05000000000000000000" pitchFamily="2" charset="2"/>
              <a:buChar char="ü"/>
            </a:pPr>
            <a:r>
              <a:rPr lang="ar-EG" sz="2200" b="1" dirty="0" smtClean="0">
                <a:solidFill>
                  <a:srgbClr val="002060"/>
                </a:solidFill>
              </a:rPr>
              <a:t>توضيح </a:t>
            </a:r>
            <a:r>
              <a:rPr lang="ar-EG" sz="2200" b="1" dirty="0">
                <a:solidFill>
                  <a:srgbClr val="002060"/>
                </a:solidFill>
              </a:rPr>
              <a:t>مساوئ التقليد الأعمى.</a:t>
            </a:r>
          </a:p>
          <a:p>
            <a:pPr marL="342900" indent="-342900" algn="justLow" rtl="1">
              <a:buFont typeface="Wingdings" panose="05000000000000000000" pitchFamily="2" charset="2"/>
              <a:buChar char="ü"/>
            </a:pPr>
            <a:r>
              <a:rPr lang="ar-EG" sz="2200" b="1" dirty="0" smtClean="0">
                <a:solidFill>
                  <a:srgbClr val="002060"/>
                </a:solidFill>
              </a:rPr>
              <a:t>جعلها </a:t>
            </a:r>
            <a:r>
              <a:rPr lang="ar-EG" sz="2200" b="1" dirty="0">
                <a:solidFill>
                  <a:srgbClr val="002060"/>
                </a:solidFill>
              </a:rPr>
              <a:t>تتحدث وتبحث عن القدوة في الصحابيات والصحابة والتابعين وغيرهم وتسرد حياتهم </a:t>
            </a:r>
            <a:r>
              <a:rPr lang="ar-EG" sz="2200" b="1" dirty="0" smtClean="0">
                <a:solidFill>
                  <a:srgbClr val="002060"/>
                </a:solidFill>
              </a:rPr>
              <a:t>وصفاتهم (</a:t>
            </a:r>
            <a:r>
              <a:rPr lang="ar-EG" sz="2200" b="1" dirty="0">
                <a:solidFill>
                  <a:srgbClr val="002060"/>
                </a:solidFill>
              </a:rPr>
              <a:t>نمدها بالمعلومات الصحيحة والكتب)</a:t>
            </a:r>
          </a:p>
          <a:p>
            <a:pPr marL="342900" indent="-342900" algn="justLow" rtl="1">
              <a:buFont typeface="Wingdings" panose="05000000000000000000" pitchFamily="2" charset="2"/>
              <a:buChar char="ü"/>
            </a:pPr>
            <a:r>
              <a:rPr lang="ar-EG" sz="2200" b="1" dirty="0" smtClean="0">
                <a:solidFill>
                  <a:srgbClr val="002060"/>
                </a:solidFill>
              </a:rPr>
              <a:t>استغلالها </a:t>
            </a:r>
            <a:r>
              <a:rPr lang="ar-EG" sz="2200" b="1" dirty="0">
                <a:solidFill>
                  <a:srgbClr val="002060"/>
                </a:solidFill>
              </a:rPr>
              <a:t>في أعمال تستغرق مجهود بدني مثل الزيارات الاجتماعية.</a:t>
            </a:r>
          </a:p>
          <a:p>
            <a:pPr marL="342900" indent="-342900" algn="justLow" rtl="1">
              <a:buFont typeface="Wingdings" panose="05000000000000000000" pitchFamily="2" charset="2"/>
              <a:buChar char="ü"/>
            </a:pPr>
            <a:r>
              <a:rPr lang="ar-EG" sz="2200" b="1" dirty="0" smtClean="0">
                <a:solidFill>
                  <a:srgbClr val="002060"/>
                </a:solidFill>
              </a:rPr>
              <a:t>توجيهها </a:t>
            </a:r>
            <a:r>
              <a:rPr lang="ar-EG" sz="2200" b="1" dirty="0">
                <a:solidFill>
                  <a:srgbClr val="002060"/>
                </a:solidFill>
              </a:rPr>
              <a:t>إلي أن الشخصية المسلمة الناجحة لابد لها من هدف تدعو إليه وتتميز في أعمالها.</a:t>
            </a:r>
          </a:p>
        </p:txBody>
      </p:sp>
      <p:sp>
        <p:nvSpPr>
          <p:cNvPr id="2" name="Rectangle 1"/>
          <p:cNvSpPr/>
          <p:nvPr/>
        </p:nvSpPr>
        <p:spPr>
          <a:xfrm>
            <a:off x="6228908" y="1023119"/>
            <a:ext cx="1223412"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smtClean="0">
                <a:solidFill>
                  <a:srgbClr val="C00000"/>
                </a:solidFill>
                <a:latin typeface="Simplified Arabic" panose="02020603050405020304" pitchFamily="18" charset="-78"/>
                <a:cs typeface="Simplified Arabic" panose="02020603050405020304" pitchFamily="18" charset="-78"/>
              </a:rPr>
              <a:t>المواصفات</a:t>
            </a:r>
            <a:endParaRPr lang="ar-EG" sz="2400" b="1" dirty="0">
              <a:solidFill>
                <a:srgbClr val="C00000"/>
              </a:solidFill>
              <a:latin typeface="Simplified Arabic" panose="02020603050405020304" pitchFamily="18" charset="-78"/>
              <a:cs typeface="Simplified Arabic" panose="02020603050405020304" pitchFamily="18" charset="-78"/>
            </a:endParaRPr>
          </a:p>
        </p:txBody>
      </p:sp>
      <p:sp>
        <p:nvSpPr>
          <p:cNvPr id="9" name="Rectangle 8"/>
          <p:cNvSpPr/>
          <p:nvPr/>
        </p:nvSpPr>
        <p:spPr>
          <a:xfrm>
            <a:off x="1122957" y="1020222"/>
            <a:ext cx="2008883"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smtClean="0">
                <a:solidFill>
                  <a:srgbClr val="C00000"/>
                </a:solidFill>
                <a:latin typeface="Simplified Arabic" panose="02020603050405020304" pitchFamily="18" charset="-78"/>
                <a:cs typeface="Simplified Arabic" panose="02020603050405020304" pitchFamily="18" charset="-78"/>
              </a:rPr>
              <a:t>كيفية التعامل معها</a:t>
            </a:r>
            <a:endParaRPr lang="ar-EG" sz="2400" b="1" dirty="0">
              <a:solidFill>
                <a:srgbClr val="C0000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33230394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arn(inVertical)">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barn(inVertical)">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barn(inVertical)">
                                      <p:cBhvr>
                                        <p:cTn id="32" dur="500"/>
                                        <p:tgtEl>
                                          <p:spTgt spid="1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xEl>
                                              <p:pRg st="0" end="0"/>
                                            </p:txEl>
                                          </p:spTgt>
                                        </p:tgtEl>
                                        <p:attrNameLst>
                                          <p:attrName>style.visibility</p:attrName>
                                        </p:attrNameLst>
                                      </p:cBhvr>
                                      <p:to>
                                        <p:strVal val="visible"/>
                                      </p:to>
                                    </p:set>
                                    <p:animEffect transition="in" filter="barn(inVertical)">
                                      <p:cBhvr>
                                        <p:cTn id="37" dur="500"/>
                                        <p:tgtEl>
                                          <p:spTgt spid="1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6">
                                            <p:txEl>
                                              <p:pRg st="1" end="1"/>
                                            </p:txEl>
                                          </p:spTgt>
                                        </p:tgtEl>
                                        <p:attrNameLst>
                                          <p:attrName>style.visibility</p:attrName>
                                        </p:attrNameLst>
                                      </p:cBhvr>
                                      <p:to>
                                        <p:strVal val="visible"/>
                                      </p:to>
                                    </p:set>
                                    <p:animEffect transition="in" filter="barn(inVertical)">
                                      <p:cBhvr>
                                        <p:cTn id="42" dur="500"/>
                                        <p:tgtEl>
                                          <p:spTgt spid="1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6">
                                            <p:txEl>
                                              <p:pRg st="2" end="2"/>
                                            </p:txEl>
                                          </p:spTgt>
                                        </p:tgtEl>
                                        <p:attrNameLst>
                                          <p:attrName>style.visibility</p:attrName>
                                        </p:attrNameLst>
                                      </p:cBhvr>
                                      <p:to>
                                        <p:strVal val="visible"/>
                                      </p:to>
                                    </p:set>
                                    <p:animEffect transition="in" filter="barn(inVertical)">
                                      <p:cBhvr>
                                        <p:cTn id="47" dur="500"/>
                                        <p:tgtEl>
                                          <p:spTgt spid="1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6">
                                            <p:txEl>
                                              <p:pRg st="3" end="3"/>
                                            </p:txEl>
                                          </p:spTgt>
                                        </p:tgtEl>
                                        <p:attrNameLst>
                                          <p:attrName>style.visibility</p:attrName>
                                        </p:attrNameLst>
                                      </p:cBhvr>
                                      <p:to>
                                        <p:strVal val="visible"/>
                                      </p:to>
                                    </p:set>
                                    <p:animEffect transition="in" filter="barn(inVertical)">
                                      <p:cBhvr>
                                        <p:cTn id="5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305274" y="231304"/>
            <a:ext cx="4642990" cy="5334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ar-EG" altLang="zh-CN" sz="3600" b="1" dirty="0">
                <a:solidFill>
                  <a:srgbClr val="002060"/>
                </a:solidFill>
                <a:ea typeface="SimSun" pitchFamily="2" charset="-122"/>
              </a:rPr>
              <a:t>	الشخصية المتمردة</a:t>
            </a:r>
            <a:endParaRPr lang="ar-EG" altLang="en-US" sz="3600" b="1" dirty="0">
              <a:solidFill>
                <a:srgbClr val="002060"/>
              </a:solidFill>
              <a:ea typeface="SimSun" pitchFamily="2" charset="-122"/>
            </a:endParaRPr>
          </a:p>
        </p:txBody>
      </p:sp>
      <p:sp>
        <p:nvSpPr>
          <p:cNvPr id="5" name="Rectangle 4"/>
          <p:cNvSpPr/>
          <p:nvPr/>
        </p:nvSpPr>
        <p:spPr bwMode="auto">
          <a:xfrm>
            <a:off x="4355975" y="1052736"/>
            <a:ext cx="360041" cy="5472608"/>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13" name="Rectangle 12"/>
          <p:cNvSpPr/>
          <p:nvPr/>
        </p:nvSpPr>
        <p:spPr>
          <a:xfrm>
            <a:off x="4824536" y="1780361"/>
            <a:ext cx="3995936" cy="4493538"/>
          </a:xfrm>
          <a:prstGeom prst="rect">
            <a:avLst/>
          </a:prstGeom>
        </p:spPr>
        <p:txBody>
          <a:bodyPr wrap="square">
            <a:spAutoFit/>
          </a:bodyPr>
          <a:lstStyle/>
          <a:p>
            <a:pPr marL="342900" indent="-342900" algn="justLow" rtl="1">
              <a:buFont typeface="Wingdings" panose="05000000000000000000" pitchFamily="2" charset="2"/>
              <a:buChar char="ü"/>
            </a:pPr>
            <a:r>
              <a:rPr lang="ar-EG" sz="2200" b="1" dirty="0" smtClean="0">
                <a:solidFill>
                  <a:srgbClr val="002060"/>
                </a:solidFill>
              </a:rPr>
              <a:t>رافضة </a:t>
            </a:r>
            <a:r>
              <a:rPr lang="ar-EG" sz="2200" b="1" dirty="0">
                <a:solidFill>
                  <a:srgbClr val="002060"/>
                </a:solidFill>
              </a:rPr>
              <a:t>لفكر والديها تمام</a:t>
            </a:r>
          </a:p>
          <a:p>
            <a:pPr marL="342900" indent="-342900" algn="justLow" rtl="1">
              <a:buFont typeface="Wingdings" panose="05000000000000000000" pitchFamily="2" charset="2"/>
              <a:buChar char="ü"/>
            </a:pPr>
            <a:r>
              <a:rPr lang="ar-EG" sz="2200" b="1" dirty="0" smtClean="0">
                <a:solidFill>
                  <a:srgbClr val="002060"/>
                </a:solidFill>
              </a:rPr>
              <a:t>تعانى </a:t>
            </a:r>
            <a:r>
              <a:rPr lang="ar-EG" sz="2200" b="1" dirty="0">
                <a:solidFill>
                  <a:srgbClr val="002060"/>
                </a:solidFill>
              </a:rPr>
              <a:t>من كثرة المفاهيم الخاطئة. (الالتزام = كبت) (الدين= رجعية) (الحجاب = بهدلة).</a:t>
            </a:r>
          </a:p>
          <a:p>
            <a:pPr marL="342900" indent="-342900" algn="justLow" rtl="1">
              <a:buFont typeface="Wingdings" panose="05000000000000000000" pitchFamily="2" charset="2"/>
              <a:buChar char="ü"/>
            </a:pPr>
            <a:r>
              <a:rPr lang="ar-EG" sz="2200" b="1" dirty="0" smtClean="0">
                <a:solidFill>
                  <a:srgbClr val="002060"/>
                </a:solidFill>
              </a:rPr>
              <a:t>ذات </a:t>
            </a:r>
            <a:r>
              <a:rPr lang="ar-EG" sz="2200" b="1" dirty="0">
                <a:solidFill>
                  <a:srgbClr val="002060"/>
                </a:solidFill>
              </a:rPr>
              <a:t>اتجاه سلبى لكل ما تقوله المشرفة. </a:t>
            </a:r>
          </a:p>
          <a:p>
            <a:pPr marL="342900" indent="-342900" algn="justLow" rtl="1">
              <a:buFont typeface="Wingdings" panose="05000000000000000000" pitchFamily="2" charset="2"/>
              <a:buChar char="ü"/>
            </a:pPr>
            <a:r>
              <a:rPr lang="ar-EG" sz="2200" b="1" dirty="0" smtClean="0">
                <a:solidFill>
                  <a:srgbClr val="002060"/>
                </a:solidFill>
              </a:rPr>
              <a:t>لا </a:t>
            </a:r>
            <a:r>
              <a:rPr lang="ar-EG" sz="2200" b="1" dirty="0">
                <a:solidFill>
                  <a:srgbClr val="002060"/>
                </a:solidFill>
              </a:rPr>
              <a:t>تؤدى التكاليف العملية </a:t>
            </a:r>
          </a:p>
          <a:p>
            <a:pPr marL="342900" indent="-342900" algn="justLow" rtl="1">
              <a:buFont typeface="Wingdings" panose="05000000000000000000" pitchFamily="2" charset="2"/>
              <a:buChar char="ü"/>
            </a:pPr>
            <a:r>
              <a:rPr lang="ar-EG" sz="2200" b="1" dirty="0" smtClean="0">
                <a:solidFill>
                  <a:srgbClr val="002060"/>
                </a:solidFill>
              </a:rPr>
              <a:t>لا </a:t>
            </a:r>
            <a:r>
              <a:rPr lang="ar-EG" sz="2200" b="1" dirty="0">
                <a:solidFill>
                  <a:srgbClr val="002060"/>
                </a:solidFill>
              </a:rPr>
              <a:t>تلتزم بمواعيد اللقاء وتتحين الفرص للغياب</a:t>
            </a:r>
          </a:p>
          <a:p>
            <a:pPr marL="342900" indent="-342900" algn="justLow" rtl="1">
              <a:buFont typeface="Wingdings" panose="05000000000000000000" pitchFamily="2" charset="2"/>
              <a:buChar char="ü"/>
            </a:pPr>
            <a:r>
              <a:rPr lang="ar-EG" sz="2200" b="1" dirty="0" smtClean="0">
                <a:solidFill>
                  <a:srgbClr val="002060"/>
                </a:solidFill>
              </a:rPr>
              <a:t>تسخر </a:t>
            </a:r>
            <a:r>
              <a:rPr lang="ar-EG" sz="2200" b="1" dirty="0">
                <a:solidFill>
                  <a:srgbClr val="002060"/>
                </a:solidFill>
              </a:rPr>
              <a:t>من زميلاتها فى الجلسة وتسفه أفكارهن.</a:t>
            </a:r>
          </a:p>
          <a:p>
            <a:pPr marL="342900" indent="-342900" algn="justLow" rtl="1">
              <a:buFont typeface="Wingdings" panose="05000000000000000000" pitchFamily="2" charset="2"/>
              <a:buChar char="ü"/>
            </a:pPr>
            <a:r>
              <a:rPr lang="ar-EG" sz="2200" b="1" dirty="0" smtClean="0">
                <a:solidFill>
                  <a:srgbClr val="002060"/>
                </a:solidFill>
              </a:rPr>
              <a:t>تشعر </a:t>
            </a:r>
            <a:r>
              <a:rPr lang="ar-EG" sz="2200" b="1" dirty="0">
                <a:solidFill>
                  <a:srgbClr val="002060"/>
                </a:solidFill>
              </a:rPr>
              <a:t>بعدم التوافق مع مجتمعها ووالديها لكثرة المشاكل بينهم.</a:t>
            </a:r>
          </a:p>
          <a:p>
            <a:pPr marL="342900" indent="-342900" algn="justLow" rtl="1">
              <a:buFont typeface="Wingdings" panose="05000000000000000000" pitchFamily="2" charset="2"/>
              <a:buChar char="ü"/>
            </a:pPr>
            <a:r>
              <a:rPr lang="ar-EG" sz="2200" b="1" dirty="0" smtClean="0">
                <a:solidFill>
                  <a:srgbClr val="002060"/>
                </a:solidFill>
              </a:rPr>
              <a:t>تنتابها </a:t>
            </a:r>
            <a:r>
              <a:rPr lang="ar-EG" sz="2200" b="1" dirty="0">
                <a:solidFill>
                  <a:srgbClr val="002060"/>
                </a:solidFill>
              </a:rPr>
              <a:t>نوبات طويلة من أحلام اليقظة.</a:t>
            </a:r>
          </a:p>
        </p:txBody>
      </p:sp>
      <p:sp>
        <p:nvSpPr>
          <p:cNvPr id="16" name="Rectangle 15"/>
          <p:cNvSpPr/>
          <p:nvPr/>
        </p:nvSpPr>
        <p:spPr>
          <a:xfrm>
            <a:off x="251520" y="1758881"/>
            <a:ext cx="3995936" cy="2462213"/>
          </a:xfrm>
          <a:prstGeom prst="rect">
            <a:avLst/>
          </a:prstGeom>
        </p:spPr>
        <p:txBody>
          <a:bodyPr wrap="square">
            <a:spAutoFit/>
          </a:bodyPr>
          <a:lstStyle/>
          <a:p>
            <a:pPr marL="342900" indent="-342900" algn="justLow" rtl="1">
              <a:buFont typeface="Wingdings" panose="05000000000000000000" pitchFamily="2" charset="2"/>
              <a:buChar char="ü"/>
            </a:pPr>
            <a:r>
              <a:rPr lang="ar-EG" sz="2200" b="1" dirty="0" smtClean="0">
                <a:solidFill>
                  <a:srgbClr val="002060"/>
                </a:solidFill>
              </a:rPr>
              <a:t>معرفة </a:t>
            </a:r>
            <a:r>
              <a:rPr lang="ar-EG" sz="2200" b="1" dirty="0">
                <a:solidFill>
                  <a:srgbClr val="002060"/>
                </a:solidFill>
              </a:rPr>
              <a:t>ظروفها ومعرفة أسباب التمرد</a:t>
            </a:r>
          </a:p>
          <a:p>
            <a:pPr marL="342900" indent="-342900" algn="justLow" rtl="1">
              <a:buFont typeface="Wingdings" panose="05000000000000000000" pitchFamily="2" charset="2"/>
              <a:buChar char="ü"/>
            </a:pPr>
            <a:r>
              <a:rPr lang="ar-EG" sz="2200" b="1" dirty="0" smtClean="0">
                <a:solidFill>
                  <a:srgbClr val="002060"/>
                </a:solidFill>
              </a:rPr>
              <a:t>الصبر </a:t>
            </a:r>
            <a:r>
              <a:rPr lang="ar-EG" sz="2200" b="1" dirty="0">
                <a:solidFill>
                  <a:srgbClr val="002060"/>
                </a:solidFill>
              </a:rPr>
              <a:t>على تصرفاتها.</a:t>
            </a:r>
          </a:p>
          <a:p>
            <a:pPr marL="342900" indent="-342900" algn="justLow" rtl="1">
              <a:buFont typeface="Wingdings" panose="05000000000000000000" pitchFamily="2" charset="2"/>
              <a:buChar char="ü"/>
            </a:pPr>
            <a:r>
              <a:rPr lang="ar-EG" sz="2200" b="1" dirty="0" smtClean="0">
                <a:solidFill>
                  <a:srgbClr val="002060"/>
                </a:solidFill>
              </a:rPr>
              <a:t>توجيهها </a:t>
            </a:r>
            <a:r>
              <a:rPr lang="ar-EG" sz="2200" b="1" dirty="0">
                <a:solidFill>
                  <a:srgbClr val="002060"/>
                </a:solidFill>
              </a:rPr>
              <a:t>برفق وعدم تجريحها أمام الآخرين تكليفها بأعمال مناسبة مع طاقتها.</a:t>
            </a:r>
          </a:p>
          <a:p>
            <a:pPr marL="342900" indent="-342900" algn="justLow" rtl="1">
              <a:buFont typeface="Wingdings" panose="05000000000000000000" pitchFamily="2" charset="2"/>
              <a:buChar char="ü"/>
            </a:pPr>
            <a:r>
              <a:rPr lang="ar-EG" sz="2200" b="1" dirty="0" smtClean="0">
                <a:solidFill>
                  <a:srgbClr val="002060"/>
                </a:solidFill>
              </a:rPr>
              <a:t>الاستماع </a:t>
            </a:r>
            <a:r>
              <a:rPr lang="ar-EG" sz="2200" b="1" dirty="0">
                <a:solidFill>
                  <a:srgbClr val="002060"/>
                </a:solidFill>
              </a:rPr>
              <a:t>لأسباب نقدها وأخذها بموضوعية واحترام.</a:t>
            </a:r>
          </a:p>
        </p:txBody>
      </p:sp>
      <p:sp>
        <p:nvSpPr>
          <p:cNvPr id="2" name="Rectangle 1"/>
          <p:cNvSpPr/>
          <p:nvPr/>
        </p:nvSpPr>
        <p:spPr>
          <a:xfrm>
            <a:off x="6228908" y="1023119"/>
            <a:ext cx="1223412"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smtClean="0">
                <a:solidFill>
                  <a:srgbClr val="C00000"/>
                </a:solidFill>
                <a:latin typeface="Simplified Arabic" panose="02020603050405020304" pitchFamily="18" charset="-78"/>
                <a:cs typeface="Simplified Arabic" panose="02020603050405020304" pitchFamily="18" charset="-78"/>
              </a:rPr>
              <a:t>المواصفات</a:t>
            </a:r>
            <a:endParaRPr lang="ar-EG" sz="2400" b="1" dirty="0">
              <a:solidFill>
                <a:srgbClr val="C00000"/>
              </a:solidFill>
              <a:latin typeface="Simplified Arabic" panose="02020603050405020304" pitchFamily="18" charset="-78"/>
              <a:cs typeface="Simplified Arabic" panose="02020603050405020304" pitchFamily="18" charset="-78"/>
            </a:endParaRPr>
          </a:p>
        </p:txBody>
      </p:sp>
      <p:sp>
        <p:nvSpPr>
          <p:cNvPr id="9" name="Rectangle 8"/>
          <p:cNvSpPr/>
          <p:nvPr/>
        </p:nvSpPr>
        <p:spPr>
          <a:xfrm>
            <a:off x="1122957" y="1020222"/>
            <a:ext cx="2008883"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smtClean="0">
                <a:solidFill>
                  <a:srgbClr val="C00000"/>
                </a:solidFill>
                <a:latin typeface="Simplified Arabic" panose="02020603050405020304" pitchFamily="18" charset="-78"/>
                <a:cs typeface="Simplified Arabic" panose="02020603050405020304" pitchFamily="18" charset="-78"/>
              </a:rPr>
              <a:t>كيفية التعامل معها</a:t>
            </a:r>
            <a:endParaRPr lang="ar-EG" sz="2400" b="1" dirty="0">
              <a:solidFill>
                <a:srgbClr val="C0000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9642953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arn(inVertical)">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barn(inVertical)">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barn(inVertical)">
                                      <p:cBhvr>
                                        <p:cTn id="32" dur="500"/>
                                        <p:tgtEl>
                                          <p:spTgt spid="1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6" end="6"/>
                                            </p:txEl>
                                          </p:spTgt>
                                        </p:tgtEl>
                                        <p:attrNameLst>
                                          <p:attrName>style.visibility</p:attrName>
                                        </p:attrNameLst>
                                      </p:cBhvr>
                                      <p:to>
                                        <p:strVal val="visible"/>
                                      </p:to>
                                    </p:set>
                                    <p:animEffect transition="in" filter="barn(inVertical)">
                                      <p:cBhvr>
                                        <p:cTn id="37" dur="500"/>
                                        <p:tgtEl>
                                          <p:spTgt spid="1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xEl>
                                              <p:pRg st="7" end="7"/>
                                            </p:txEl>
                                          </p:spTgt>
                                        </p:tgtEl>
                                        <p:attrNameLst>
                                          <p:attrName>style.visibility</p:attrName>
                                        </p:attrNameLst>
                                      </p:cBhvr>
                                      <p:to>
                                        <p:strVal val="visible"/>
                                      </p:to>
                                    </p:set>
                                    <p:animEffect transition="in" filter="barn(inVertical)">
                                      <p:cBhvr>
                                        <p:cTn id="42" dur="500"/>
                                        <p:tgtEl>
                                          <p:spTgt spid="1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6">
                                            <p:txEl>
                                              <p:pRg st="0" end="0"/>
                                            </p:txEl>
                                          </p:spTgt>
                                        </p:tgtEl>
                                        <p:attrNameLst>
                                          <p:attrName>style.visibility</p:attrName>
                                        </p:attrNameLst>
                                      </p:cBhvr>
                                      <p:to>
                                        <p:strVal val="visible"/>
                                      </p:to>
                                    </p:set>
                                    <p:animEffect transition="in" filter="barn(inVertical)">
                                      <p:cBhvr>
                                        <p:cTn id="47" dur="500"/>
                                        <p:tgtEl>
                                          <p:spTgt spid="1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6">
                                            <p:txEl>
                                              <p:pRg st="1" end="1"/>
                                            </p:txEl>
                                          </p:spTgt>
                                        </p:tgtEl>
                                        <p:attrNameLst>
                                          <p:attrName>style.visibility</p:attrName>
                                        </p:attrNameLst>
                                      </p:cBhvr>
                                      <p:to>
                                        <p:strVal val="visible"/>
                                      </p:to>
                                    </p:set>
                                    <p:animEffect transition="in" filter="barn(inVertical)">
                                      <p:cBhvr>
                                        <p:cTn id="52" dur="500"/>
                                        <p:tgtEl>
                                          <p:spTgt spid="16">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6">
                                            <p:txEl>
                                              <p:pRg st="2" end="2"/>
                                            </p:txEl>
                                          </p:spTgt>
                                        </p:tgtEl>
                                        <p:attrNameLst>
                                          <p:attrName>style.visibility</p:attrName>
                                        </p:attrNameLst>
                                      </p:cBhvr>
                                      <p:to>
                                        <p:strVal val="visible"/>
                                      </p:to>
                                    </p:set>
                                    <p:animEffect transition="in" filter="barn(inVertical)">
                                      <p:cBhvr>
                                        <p:cTn id="57" dur="500"/>
                                        <p:tgtEl>
                                          <p:spTgt spid="16">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6">
                                            <p:txEl>
                                              <p:pRg st="3" end="3"/>
                                            </p:txEl>
                                          </p:spTgt>
                                        </p:tgtEl>
                                        <p:attrNameLst>
                                          <p:attrName>style.visibility</p:attrName>
                                        </p:attrNameLst>
                                      </p:cBhvr>
                                      <p:to>
                                        <p:strVal val="visible"/>
                                      </p:to>
                                    </p:set>
                                    <p:animEffect transition="in" filter="barn(inVertical)">
                                      <p:cBhvr>
                                        <p:cTn id="6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305274" y="231304"/>
            <a:ext cx="4642990" cy="5334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ar-EG" altLang="zh-CN" sz="3600" b="1" dirty="0">
                <a:solidFill>
                  <a:srgbClr val="002060"/>
                </a:solidFill>
                <a:ea typeface="SimSun" pitchFamily="2" charset="-122"/>
              </a:rPr>
              <a:t>	الشخصية المنطوية</a:t>
            </a:r>
            <a:endParaRPr lang="ar-EG" altLang="en-US" sz="3600" b="1" dirty="0">
              <a:solidFill>
                <a:srgbClr val="002060"/>
              </a:solidFill>
              <a:ea typeface="SimSun" pitchFamily="2" charset="-122"/>
            </a:endParaRPr>
          </a:p>
        </p:txBody>
      </p:sp>
      <p:sp>
        <p:nvSpPr>
          <p:cNvPr id="5" name="Rectangle 4"/>
          <p:cNvSpPr/>
          <p:nvPr/>
        </p:nvSpPr>
        <p:spPr bwMode="auto">
          <a:xfrm>
            <a:off x="4355975" y="1052736"/>
            <a:ext cx="360041" cy="5472608"/>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13" name="Rectangle 12"/>
          <p:cNvSpPr/>
          <p:nvPr/>
        </p:nvSpPr>
        <p:spPr>
          <a:xfrm>
            <a:off x="4824536" y="1780361"/>
            <a:ext cx="3995936" cy="2462213"/>
          </a:xfrm>
          <a:prstGeom prst="rect">
            <a:avLst/>
          </a:prstGeom>
        </p:spPr>
        <p:txBody>
          <a:bodyPr wrap="square">
            <a:spAutoFit/>
          </a:bodyPr>
          <a:lstStyle/>
          <a:p>
            <a:pPr marL="342900" indent="-342900" algn="justLow" rtl="1">
              <a:buFont typeface="Wingdings" panose="05000000000000000000" pitchFamily="2" charset="2"/>
              <a:buChar char="ü"/>
            </a:pPr>
            <a:r>
              <a:rPr lang="ar-EG" sz="2200" b="1" dirty="0" smtClean="0">
                <a:solidFill>
                  <a:srgbClr val="002060"/>
                </a:solidFill>
              </a:rPr>
              <a:t>قليلة </a:t>
            </a:r>
            <a:r>
              <a:rPr lang="ar-EG" sz="2200" b="1" dirty="0">
                <a:solidFill>
                  <a:srgbClr val="002060"/>
                </a:solidFill>
              </a:rPr>
              <a:t>الثقة بالنفس </a:t>
            </a:r>
          </a:p>
          <a:p>
            <a:pPr marL="342900" indent="-342900" algn="justLow" rtl="1">
              <a:buFont typeface="Wingdings" panose="05000000000000000000" pitchFamily="2" charset="2"/>
              <a:buChar char="ü"/>
            </a:pPr>
            <a:r>
              <a:rPr lang="ar-EG" sz="2200" b="1" dirty="0" smtClean="0">
                <a:solidFill>
                  <a:srgbClr val="002060"/>
                </a:solidFill>
              </a:rPr>
              <a:t>لا </a:t>
            </a:r>
            <a:r>
              <a:rPr lang="ar-EG" sz="2200" b="1" dirty="0">
                <a:solidFill>
                  <a:srgbClr val="002060"/>
                </a:solidFill>
              </a:rPr>
              <a:t>تجيد التعبير عن افكارها </a:t>
            </a:r>
          </a:p>
          <a:p>
            <a:pPr marL="342900" indent="-342900" algn="justLow" rtl="1">
              <a:buFont typeface="Wingdings" panose="05000000000000000000" pitchFamily="2" charset="2"/>
              <a:buChar char="ü"/>
            </a:pPr>
            <a:r>
              <a:rPr lang="ar-EG" sz="2200" b="1" dirty="0" smtClean="0">
                <a:solidFill>
                  <a:srgbClr val="002060"/>
                </a:solidFill>
              </a:rPr>
              <a:t>تحجم </a:t>
            </a:r>
            <a:r>
              <a:rPr lang="ar-EG" sz="2200" b="1" dirty="0">
                <a:solidFill>
                  <a:srgbClr val="002060"/>
                </a:solidFill>
              </a:rPr>
              <a:t>عن مشاركة أخواتها فى المناقشات </a:t>
            </a:r>
          </a:p>
          <a:p>
            <a:pPr marL="342900" indent="-342900" algn="justLow" rtl="1">
              <a:buFont typeface="Wingdings" panose="05000000000000000000" pitchFamily="2" charset="2"/>
              <a:buChar char="ü"/>
            </a:pPr>
            <a:r>
              <a:rPr lang="ar-EG" sz="2200" b="1" dirty="0" smtClean="0">
                <a:solidFill>
                  <a:srgbClr val="002060"/>
                </a:solidFill>
              </a:rPr>
              <a:t>تلتزم </a:t>
            </a:r>
            <a:r>
              <a:rPr lang="ar-EG" sz="2200" b="1" dirty="0">
                <a:solidFill>
                  <a:srgbClr val="002060"/>
                </a:solidFill>
              </a:rPr>
              <a:t>بالتكاليف العملية. </a:t>
            </a:r>
          </a:p>
          <a:p>
            <a:pPr marL="342900" indent="-342900" algn="justLow" rtl="1">
              <a:buFont typeface="Wingdings" panose="05000000000000000000" pitchFamily="2" charset="2"/>
              <a:buChar char="ü"/>
            </a:pPr>
            <a:r>
              <a:rPr lang="ar-EG" sz="2200" b="1" dirty="0" smtClean="0">
                <a:solidFill>
                  <a:srgbClr val="002060"/>
                </a:solidFill>
              </a:rPr>
              <a:t>غالبا </a:t>
            </a:r>
            <a:r>
              <a:rPr lang="ar-EG" sz="2200" b="1" dirty="0">
                <a:solidFill>
                  <a:srgbClr val="002060"/>
                </a:solidFill>
              </a:rPr>
              <a:t>ما تكون ذات موهبة أدبية.</a:t>
            </a:r>
          </a:p>
          <a:p>
            <a:pPr marL="342900" indent="-342900" algn="justLow" rtl="1">
              <a:buFont typeface="Wingdings" panose="05000000000000000000" pitchFamily="2" charset="2"/>
              <a:buChar char="ü"/>
            </a:pPr>
            <a:r>
              <a:rPr lang="ar-EG" sz="2200" b="1" dirty="0" smtClean="0">
                <a:solidFill>
                  <a:srgbClr val="002060"/>
                </a:solidFill>
              </a:rPr>
              <a:t>غالبا </a:t>
            </a:r>
            <a:r>
              <a:rPr lang="ar-EG" sz="2200" b="1" dirty="0">
                <a:solidFill>
                  <a:srgbClr val="002060"/>
                </a:solidFill>
              </a:rPr>
              <a:t>ذات نفسية حساسة .</a:t>
            </a:r>
          </a:p>
        </p:txBody>
      </p:sp>
      <p:sp>
        <p:nvSpPr>
          <p:cNvPr id="16" name="Rectangle 15"/>
          <p:cNvSpPr/>
          <p:nvPr/>
        </p:nvSpPr>
        <p:spPr>
          <a:xfrm>
            <a:off x="251520" y="1758881"/>
            <a:ext cx="3995936" cy="4154984"/>
          </a:xfrm>
          <a:prstGeom prst="rect">
            <a:avLst/>
          </a:prstGeom>
        </p:spPr>
        <p:txBody>
          <a:bodyPr wrap="square">
            <a:spAutoFit/>
          </a:bodyPr>
          <a:lstStyle/>
          <a:p>
            <a:pPr marL="342900" indent="-342900" algn="justLow" rtl="1">
              <a:buFont typeface="Wingdings" panose="05000000000000000000" pitchFamily="2" charset="2"/>
              <a:buChar char="ü"/>
            </a:pPr>
            <a:r>
              <a:rPr lang="ar-EG" sz="2200" b="1" dirty="0" smtClean="0">
                <a:solidFill>
                  <a:srgbClr val="002060"/>
                </a:solidFill>
              </a:rPr>
              <a:t>رفع </a:t>
            </a:r>
            <a:r>
              <a:rPr lang="ar-EG" sz="2200" b="1" dirty="0">
                <a:solidFill>
                  <a:srgbClr val="002060"/>
                </a:solidFill>
              </a:rPr>
              <a:t>الثقة في نفسها عن طريق : الاهتمام بها ومبادلتها مشاعر طيبة، والثناء علي ما تتمتع به  </a:t>
            </a:r>
          </a:p>
          <a:p>
            <a:pPr marL="342900" indent="-342900" algn="justLow" rtl="1">
              <a:buFont typeface="Wingdings" panose="05000000000000000000" pitchFamily="2" charset="2"/>
              <a:buChar char="ü"/>
            </a:pPr>
            <a:r>
              <a:rPr lang="ar-EG" sz="2200" b="1" dirty="0" smtClean="0">
                <a:solidFill>
                  <a:srgbClr val="002060"/>
                </a:solidFill>
              </a:rPr>
              <a:t>من </a:t>
            </a:r>
            <a:r>
              <a:rPr lang="ar-EG" sz="2200" b="1" dirty="0">
                <a:solidFill>
                  <a:srgbClr val="002060"/>
                </a:solidFill>
              </a:rPr>
              <a:t>صفات حسنة. مع مراعاة تبادل الكروت والزهور وغيرها.</a:t>
            </a:r>
          </a:p>
          <a:p>
            <a:pPr marL="342900" indent="-342900" algn="justLow" rtl="1">
              <a:buFont typeface="Wingdings" panose="05000000000000000000" pitchFamily="2" charset="2"/>
              <a:buChar char="ü"/>
            </a:pPr>
            <a:r>
              <a:rPr lang="ar-EG" sz="2200" b="1" dirty="0" smtClean="0">
                <a:solidFill>
                  <a:srgbClr val="002060"/>
                </a:solidFill>
              </a:rPr>
              <a:t>إعطائها </a:t>
            </a:r>
            <a:r>
              <a:rPr lang="ar-EG" sz="2200" b="1" dirty="0">
                <a:solidFill>
                  <a:srgbClr val="002060"/>
                </a:solidFill>
              </a:rPr>
              <a:t>الفرصة للتعبير عن أفكارها وإلزامها بذلك بتدرج. </a:t>
            </a:r>
          </a:p>
          <a:p>
            <a:pPr marL="342900" indent="-342900" algn="justLow" rtl="1">
              <a:buFont typeface="Wingdings" panose="05000000000000000000" pitchFamily="2" charset="2"/>
              <a:buChar char="ü"/>
            </a:pPr>
            <a:r>
              <a:rPr lang="ar-EG" sz="2200" b="1" dirty="0" smtClean="0">
                <a:solidFill>
                  <a:srgbClr val="002060"/>
                </a:solidFill>
              </a:rPr>
              <a:t>الإصرار </a:t>
            </a:r>
            <a:r>
              <a:rPr lang="ar-EG" sz="2200" b="1" dirty="0">
                <a:solidFill>
                  <a:srgbClr val="002060"/>
                </a:solidFill>
              </a:rPr>
              <a:t>علي سماع رأيها والثناء عليه أثناء المناقشة وتذكريها دائما أن المسلم إلف مألوف.</a:t>
            </a:r>
          </a:p>
          <a:p>
            <a:pPr marL="342900" indent="-342900" algn="justLow" rtl="1">
              <a:buFont typeface="Wingdings" panose="05000000000000000000" pitchFamily="2" charset="2"/>
              <a:buChar char="ü"/>
            </a:pPr>
            <a:r>
              <a:rPr lang="ar-EG" sz="2200" b="1" dirty="0" smtClean="0">
                <a:solidFill>
                  <a:srgbClr val="002060"/>
                </a:solidFill>
              </a:rPr>
              <a:t>متابعة </a:t>
            </a:r>
            <a:r>
              <a:rPr lang="ar-EG" sz="2200" b="1" dirty="0">
                <a:solidFill>
                  <a:srgbClr val="002060"/>
                </a:solidFill>
              </a:rPr>
              <a:t>التكاليف العملية ومكافأتها علي التنفيذ</a:t>
            </a:r>
          </a:p>
        </p:txBody>
      </p:sp>
      <p:sp>
        <p:nvSpPr>
          <p:cNvPr id="2" name="Rectangle 1"/>
          <p:cNvSpPr/>
          <p:nvPr/>
        </p:nvSpPr>
        <p:spPr>
          <a:xfrm>
            <a:off x="6228908" y="1023119"/>
            <a:ext cx="1223412"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smtClean="0">
                <a:solidFill>
                  <a:srgbClr val="C00000"/>
                </a:solidFill>
                <a:latin typeface="Simplified Arabic" panose="02020603050405020304" pitchFamily="18" charset="-78"/>
                <a:cs typeface="Simplified Arabic" panose="02020603050405020304" pitchFamily="18" charset="-78"/>
              </a:rPr>
              <a:t>المواصفات</a:t>
            </a:r>
            <a:endParaRPr lang="ar-EG" sz="2400" b="1" dirty="0">
              <a:solidFill>
                <a:srgbClr val="C00000"/>
              </a:solidFill>
              <a:latin typeface="Simplified Arabic" panose="02020603050405020304" pitchFamily="18" charset="-78"/>
              <a:cs typeface="Simplified Arabic" panose="02020603050405020304" pitchFamily="18" charset="-78"/>
            </a:endParaRPr>
          </a:p>
        </p:txBody>
      </p:sp>
      <p:sp>
        <p:nvSpPr>
          <p:cNvPr id="9" name="Rectangle 8"/>
          <p:cNvSpPr/>
          <p:nvPr/>
        </p:nvSpPr>
        <p:spPr>
          <a:xfrm>
            <a:off x="1122957" y="1020222"/>
            <a:ext cx="2008883"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smtClean="0">
                <a:solidFill>
                  <a:srgbClr val="C00000"/>
                </a:solidFill>
                <a:latin typeface="Simplified Arabic" panose="02020603050405020304" pitchFamily="18" charset="-78"/>
                <a:cs typeface="Simplified Arabic" panose="02020603050405020304" pitchFamily="18" charset="-78"/>
              </a:rPr>
              <a:t>كيفية التعامل معها</a:t>
            </a:r>
            <a:endParaRPr lang="ar-EG" sz="2400" b="1" dirty="0">
              <a:solidFill>
                <a:srgbClr val="C0000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23800799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arn(inVertical)">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barn(inVertical)">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barn(inVertical)">
                                      <p:cBhvr>
                                        <p:cTn id="32" dur="500"/>
                                        <p:tgtEl>
                                          <p:spTgt spid="1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xEl>
                                              <p:pRg st="0" end="0"/>
                                            </p:txEl>
                                          </p:spTgt>
                                        </p:tgtEl>
                                        <p:attrNameLst>
                                          <p:attrName>style.visibility</p:attrName>
                                        </p:attrNameLst>
                                      </p:cBhvr>
                                      <p:to>
                                        <p:strVal val="visible"/>
                                      </p:to>
                                    </p:set>
                                    <p:animEffect transition="in" filter="barn(inVertical)">
                                      <p:cBhvr>
                                        <p:cTn id="37" dur="500"/>
                                        <p:tgtEl>
                                          <p:spTgt spid="1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6">
                                            <p:txEl>
                                              <p:pRg st="1" end="1"/>
                                            </p:txEl>
                                          </p:spTgt>
                                        </p:tgtEl>
                                        <p:attrNameLst>
                                          <p:attrName>style.visibility</p:attrName>
                                        </p:attrNameLst>
                                      </p:cBhvr>
                                      <p:to>
                                        <p:strVal val="visible"/>
                                      </p:to>
                                    </p:set>
                                    <p:animEffect transition="in" filter="barn(inVertical)">
                                      <p:cBhvr>
                                        <p:cTn id="42" dur="500"/>
                                        <p:tgtEl>
                                          <p:spTgt spid="1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6">
                                            <p:txEl>
                                              <p:pRg st="2" end="2"/>
                                            </p:txEl>
                                          </p:spTgt>
                                        </p:tgtEl>
                                        <p:attrNameLst>
                                          <p:attrName>style.visibility</p:attrName>
                                        </p:attrNameLst>
                                      </p:cBhvr>
                                      <p:to>
                                        <p:strVal val="visible"/>
                                      </p:to>
                                    </p:set>
                                    <p:animEffect transition="in" filter="barn(inVertical)">
                                      <p:cBhvr>
                                        <p:cTn id="47" dur="500"/>
                                        <p:tgtEl>
                                          <p:spTgt spid="1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6">
                                            <p:txEl>
                                              <p:pRg st="3" end="3"/>
                                            </p:txEl>
                                          </p:spTgt>
                                        </p:tgtEl>
                                        <p:attrNameLst>
                                          <p:attrName>style.visibility</p:attrName>
                                        </p:attrNameLst>
                                      </p:cBhvr>
                                      <p:to>
                                        <p:strVal val="visible"/>
                                      </p:to>
                                    </p:set>
                                    <p:animEffect transition="in" filter="barn(inVertical)">
                                      <p:cBhvr>
                                        <p:cTn id="52" dur="500"/>
                                        <p:tgtEl>
                                          <p:spTgt spid="16">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6">
                                            <p:txEl>
                                              <p:pRg st="4" end="4"/>
                                            </p:txEl>
                                          </p:spTgt>
                                        </p:tgtEl>
                                        <p:attrNameLst>
                                          <p:attrName>style.visibility</p:attrName>
                                        </p:attrNameLst>
                                      </p:cBhvr>
                                      <p:to>
                                        <p:strVal val="visible"/>
                                      </p:to>
                                    </p:set>
                                    <p:animEffect transition="in" filter="barn(inVertical)">
                                      <p:cBhvr>
                                        <p:cTn id="5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对角圆角矩形 5"/>
          <p:cNvSpPr>
            <a:spLocks/>
          </p:cNvSpPr>
          <p:nvPr/>
        </p:nvSpPr>
        <p:spPr bwMode="auto">
          <a:xfrm rot="21346829">
            <a:off x="1160461" y="1622203"/>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algn="l" rtl="0" fontAlgn="base">
              <a:spcBef>
                <a:spcPct val="0"/>
              </a:spcBef>
              <a:spcAft>
                <a:spcPct val="0"/>
              </a:spcAft>
            </a:pPr>
            <a:endParaRPr lang="ar-EG">
              <a:solidFill>
                <a:srgbClr val="000000"/>
              </a:solidFill>
              <a:latin typeface="Arial" panose="020B0604020202020204" pitchFamily="34" charset="0"/>
              <a:ea typeface="SimSun" panose="02010600030101010101" pitchFamily="2" charset="-122"/>
            </a:endParaRPr>
          </a:p>
        </p:txBody>
      </p:sp>
      <p:pic>
        <p:nvPicPr>
          <p:cNvPr id="6" name="Picture 3" descr="C:\TDDOWNLOAD\penc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30117"/>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2"/>
          <p:cNvSpPr txBox="1">
            <a:spLocks/>
          </p:cNvSpPr>
          <p:nvPr/>
        </p:nvSpPr>
        <p:spPr bwMode="auto">
          <a:xfrm rot="21361315">
            <a:off x="1376362" y="1904778"/>
            <a:ext cx="6454775"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en-US" b="1" dirty="0" smtClean="0">
              <a:solidFill>
                <a:schemeClr val="bg1"/>
              </a:solidFill>
            </a:endParaRPr>
          </a:p>
          <a:p>
            <a:pPr marL="0" indent="0" algn="ctr" eaLnBrk="1" hangingPunct="1"/>
            <a:endParaRPr lang="ar-EG" sz="1200" b="1" dirty="0" smtClean="0">
              <a:solidFill>
                <a:schemeClr val="bg1"/>
              </a:solidFill>
            </a:endParaRPr>
          </a:p>
          <a:p>
            <a:pPr marL="0" indent="0" algn="ctr" eaLnBrk="1" hangingPunct="1"/>
            <a:endParaRPr lang="ar-EG" sz="1200" b="1" dirty="0">
              <a:solidFill>
                <a:schemeClr val="bg1"/>
              </a:solidFill>
            </a:endParaRPr>
          </a:p>
          <a:p>
            <a:pPr marL="0" indent="0" algn="ctr" eaLnBrk="1" hangingPunct="1"/>
            <a:endParaRPr lang="en-US" sz="1200" b="1" dirty="0" smtClean="0">
              <a:solidFill>
                <a:schemeClr val="bg1"/>
              </a:solidFill>
            </a:endParaRPr>
          </a:p>
          <a:p>
            <a:pPr marL="0" indent="0" algn="ctr" rtl="1" eaLnBrk="1" hangingPunct="1">
              <a:buNone/>
            </a:pPr>
            <a:r>
              <a:rPr lang="ar-EG" altLang="zh-CN" sz="5000" b="1" dirty="0">
                <a:solidFill>
                  <a:schemeClr val="bg1"/>
                </a:solidFill>
              </a:rPr>
              <a:t>مشاكل مرحلة المراهقة</a:t>
            </a:r>
            <a:endParaRPr lang="ar-EG" altLang="en-US" sz="5000" b="1" dirty="0">
              <a:solidFill>
                <a:schemeClr val="bg1"/>
              </a:solidFill>
            </a:endParaRPr>
          </a:p>
        </p:txBody>
      </p:sp>
    </p:spTree>
    <p:extLst>
      <p:ext uri="{BB962C8B-B14F-4D97-AF65-F5344CB8AC3E}">
        <p14:creationId xmlns:p14="http://schemas.microsoft.com/office/powerpoint/2010/main" val="208567364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5696" y="260648"/>
            <a:ext cx="5507786"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rtl="1"/>
            <a:r>
              <a:rPr lang="ar-EG" sz="3200" b="1" dirty="0">
                <a:solidFill>
                  <a:srgbClr val="002060"/>
                </a:solidFill>
              </a:rPr>
              <a:t>مشاكل مرحلة المراهقة</a:t>
            </a:r>
          </a:p>
        </p:txBody>
      </p:sp>
      <p:sp>
        <p:nvSpPr>
          <p:cNvPr id="3" name="Folded Corner 2"/>
          <p:cNvSpPr/>
          <p:nvPr/>
        </p:nvSpPr>
        <p:spPr>
          <a:xfrm>
            <a:off x="3563888" y="1916832"/>
            <a:ext cx="5184576" cy="4608512"/>
          </a:xfrm>
          <a:prstGeom prst="foldedCorner">
            <a:avLst>
              <a:gd name="adj" fmla="val 6349"/>
            </a:avLst>
          </a:prstGeom>
        </p:spPr>
        <p:style>
          <a:lnRef idx="1">
            <a:schemeClr val="accent5"/>
          </a:lnRef>
          <a:fillRef idx="2">
            <a:schemeClr val="accent5"/>
          </a:fillRef>
          <a:effectRef idx="1">
            <a:schemeClr val="accent5"/>
          </a:effectRef>
          <a:fontRef idx="minor">
            <a:schemeClr val="dk1"/>
          </a:fontRef>
        </p:style>
        <p:txBody>
          <a:bodyPr rtlCol="1" anchor="ctr"/>
          <a:lstStyle/>
          <a:p>
            <a:pPr algn="justLow" rtl="1"/>
            <a:r>
              <a:rPr lang="ar-EG" sz="2400" b="1" dirty="0">
                <a:solidFill>
                  <a:srgbClr val="002060"/>
                </a:solidFill>
              </a:rPr>
              <a:t>يقول الدكتور عبد الرحمن العيسوي: "إن المراهقة تختلف من فرد إلى آخر، ومن بيئة جغرافية إلى أخرى، ومن سلالة إلى أخرى، كذلك تختلف باختلاف الأنماط الحضارية التي يتربى في وسطها المراهق، فهي في المجتمع البدائي تختلف عنها في المجتمع المتحضر، وكذلك تختلف في مجتمع المدينة عنها في المجتمع الريفي، كما تختلف من المجتمع المتزمت الذي يفرض كثيراً من القيود والأغلال على نشاط المراهق، عنها في المجتمع الحر الذي يتيح للمراهق فرص العمل والنشاط، وفرص إشباع الحاجات والدوافع المختلفة. </a:t>
            </a:r>
          </a:p>
        </p:txBody>
      </p:sp>
    </p:spTree>
    <p:extLst>
      <p:ext uri="{BB962C8B-B14F-4D97-AF65-F5344CB8AC3E}">
        <p14:creationId xmlns:p14="http://schemas.microsoft.com/office/powerpoint/2010/main" val="301082797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rtl="1"/>
            <a:r>
              <a:rPr lang="ar-SA" sz="3200" b="1" dirty="0"/>
              <a:t>الخصائص الجسمانية </a:t>
            </a:r>
            <a:endParaRPr lang="en-US" sz="3200" dirty="0">
              <a:latin typeface="Simplified Arabic" panose="02020603050405020304" pitchFamily="18" charset="-78"/>
              <a:cs typeface="Simplified Arabic" panose="02020603050405020304" pitchFamily="18" charset="-78"/>
            </a:endParaRPr>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يصبح النمو الجسمي للأطفال في هذه المرحلة سريعاً، خاصة من ناحية الطول، وتصل عضلاته إلى مستوى مناسب من النضج</a:t>
            </a:r>
          </a:p>
        </p:txBody>
      </p:sp>
      <p:sp>
        <p:nvSpPr>
          <p:cNvPr id="6" name="Flowchart: Alternate Process 5"/>
          <p:cNvSpPr/>
          <p:nvPr/>
        </p:nvSpPr>
        <p:spPr>
          <a:xfrm>
            <a:off x="179512" y="3789040"/>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لا </a:t>
            </a:r>
            <a:r>
              <a:rPr lang="ar-EG" sz="2300" b="1" dirty="0">
                <a:solidFill>
                  <a:srgbClr val="002060"/>
                </a:solidFill>
                <a:latin typeface="Simplified Arabic" panose="02020603050405020304" pitchFamily="18" charset="-78"/>
                <a:cs typeface="Simplified Arabic" panose="02020603050405020304" pitchFamily="18" charset="-78"/>
              </a:rPr>
              <a:t>يزال التآزر الحركي الدقيق في بدايته؛ لذا فإنه يحسن التدرج في تعليمهم الكتابة، </a:t>
            </a:r>
            <a:r>
              <a:rPr lang="ar-EG" sz="2300" b="1" dirty="0" smtClean="0">
                <a:solidFill>
                  <a:srgbClr val="002060"/>
                </a:solidFill>
                <a:latin typeface="Simplified Arabic" panose="02020603050405020304" pitchFamily="18" charset="-78"/>
                <a:cs typeface="Simplified Arabic" panose="02020603050405020304" pitchFamily="18" charset="-78"/>
              </a:rPr>
              <a:t/>
            </a:r>
            <a:br>
              <a:rPr lang="ar-EG" sz="2300" b="1" dirty="0" smtClean="0">
                <a:solidFill>
                  <a:srgbClr val="002060"/>
                </a:solidFill>
                <a:latin typeface="Simplified Arabic" panose="02020603050405020304" pitchFamily="18" charset="-78"/>
                <a:cs typeface="Simplified Arabic" panose="02020603050405020304" pitchFamily="18" charset="-78"/>
              </a:rPr>
            </a:br>
            <a:r>
              <a:rPr lang="ar-EG" sz="2300" b="1" dirty="0" smtClean="0">
                <a:solidFill>
                  <a:srgbClr val="002060"/>
                </a:solidFill>
                <a:latin typeface="Simplified Arabic" panose="02020603050405020304" pitchFamily="18" charset="-78"/>
                <a:cs typeface="Simplified Arabic" panose="02020603050405020304" pitchFamily="18" charset="-78"/>
              </a:rPr>
              <a:t>حتى </a:t>
            </a:r>
            <a:r>
              <a:rPr lang="ar-EG" sz="2300" b="1" dirty="0">
                <a:solidFill>
                  <a:srgbClr val="002060"/>
                </a:solidFill>
                <a:latin typeface="Simplified Arabic" panose="02020603050405020304" pitchFamily="18" charset="-78"/>
                <a:cs typeface="Simplified Arabic" panose="02020603050405020304" pitchFamily="18" charset="-78"/>
              </a:rPr>
              <a:t>لا ينمو لديهم اتجاه سلبي تجاه الكتابة والمدرسة بشكل عام</a:t>
            </a:r>
          </a:p>
        </p:txBody>
      </p:sp>
      <p:sp>
        <p:nvSpPr>
          <p:cNvPr id="7" name="Flowchart: Alternate Process 6"/>
          <p:cNvSpPr/>
          <p:nvPr/>
        </p:nvSpPr>
        <p:spPr>
          <a:xfrm>
            <a:off x="179512" y="5157192"/>
            <a:ext cx="8694712" cy="108012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يجد </a:t>
            </a:r>
            <a:r>
              <a:rPr lang="ar-EG" sz="2400" b="1" dirty="0">
                <a:solidFill>
                  <a:srgbClr val="002060"/>
                </a:solidFill>
                <a:latin typeface="Simplified Arabic" panose="02020603050405020304" pitchFamily="18" charset="-78"/>
                <a:cs typeface="Simplified Arabic" panose="02020603050405020304" pitchFamily="18" charset="-78"/>
              </a:rPr>
              <a:t>بعض الطلاب صعوبة في تركيز النظر على الحروف الصغيرة والأشياء الدقيقة</a:t>
            </a:r>
          </a:p>
        </p:txBody>
      </p:sp>
    </p:spTree>
    <p:extLst>
      <p:ext uri="{BB962C8B-B14F-4D97-AF65-F5344CB8AC3E}">
        <p14:creationId xmlns:p14="http://schemas.microsoft.com/office/powerpoint/2010/main" val="49757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139952" y="116632"/>
            <a:ext cx="4734272"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EG" sz="3000" b="1" dirty="0" smtClean="0"/>
              <a:t>الأشكال </a:t>
            </a:r>
            <a:r>
              <a:rPr lang="ar-EG" sz="3000" b="1" dirty="0"/>
              <a:t>مختلفة للمراهقة</a:t>
            </a:r>
            <a:endParaRPr lang="en-US" sz="30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92896"/>
            <a:ext cx="8694712" cy="1224136"/>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مراهقة </a:t>
            </a:r>
            <a:r>
              <a:rPr lang="ar-EG" sz="2400" b="1" dirty="0">
                <a:solidFill>
                  <a:srgbClr val="002060"/>
                </a:solidFill>
                <a:latin typeface="Simplified Arabic" panose="02020603050405020304" pitchFamily="18" charset="-78"/>
                <a:cs typeface="Simplified Arabic" panose="02020603050405020304" pitchFamily="18" charset="-78"/>
              </a:rPr>
              <a:t>سوية خالية من المشكلات </a:t>
            </a:r>
            <a:r>
              <a:rPr lang="ar-EG" sz="2400" b="1" dirty="0" smtClean="0">
                <a:solidFill>
                  <a:srgbClr val="002060"/>
                </a:solidFill>
                <a:latin typeface="Simplified Arabic" panose="02020603050405020304" pitchFamily="18" charset="-78"/>
                <a:cs typeface="Simplified Arabic" panose="02020603050405020304" pitchFamily="18" charset="-78"/>
              </a:rPr>
              <a:t>والصعوبات</a:t>
            </a:r>
            <a:endParaRPr lang="ar-EG" sz="2400" b="1" dirty="0">
              <a:solidFill>
                <a:srgbClr val="002060"/>
              </a:solidFill>
              <a:latin typeface="Simplified Arabic" panose="02020603050405020304" pitchFamily="18" charset="-78"/>
              <a:cs typeface="Simplified Arabic" panose="02020603050405020304" pitchFamily="18" charset="-78"/>
            </a:endParaRPr>
          </a:p>
        </p:txBody>
      </p:sp>
      <p:sp>
        <p:nvSpPr>
          <p:cNvPr id="6" name="Flowchart: Alternate Process 5"/>
          <p:cNvSpPr/>
          <p:nvPr/>
        </p:nvSpPr>
        <p:spPr>
          <a:xfrm>
            <a:off x="179512" y="4005064"/>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مراهقة </a:t>
            </a:r>
            <a:r>
              <a:rPr lang="ar-EG" sz="2400" b="1" dirty="0">
                <a:solidFill>
                  <a:srgbClr val="002060"/>
                </a:solidFill>
                <a:latin typeface="Simplified Arabic" panose="02020603050405020304" pitchFamily="18" charset="-78"/>
                <a:cs typeface="Simplified Arabic" panose="02020603050405020304" pitchFamily="18" charset="-78"/>
              </a:rPr>
              <a:t>انسحابية، حيث ينسحب المراهق من مجتمع الأسرة، ومن مجتمع الأقران، ويفضل الانعزال والانفراد بنفسه، حيث يتأمل ذاته </a:t>
            </a:r>
            <a:r>
              <a:rPr lang="ar-EG" sz="2400" b="1" dirty="0" smtClean="0">
                <a:solidFill>
                  <a:srgbClr val="002060"/>
                </a:solidFill>
                <a:latin typeface="Simplified Arabic" panose="02020603050405020304" pitchFamily="18" charset="-78"/>
                <a:cs typeface="Simplified Arabic" panose="02020603050405020304" pitchFamily="18" charset="-78"/>
              </a:rPr>
              <a:t>ومشكلاته</a:t>
            </a:r>
            <a:endParaRPr lang="ar-EG" sz="2400" b="1" dirty="0">
              <a:solidFill>
                <a:srgbClr val="002060"/>
              </a:solidFill>
              <a:latin typeface="Simplified Arabic" panose="02020603050405020304" pitchFamily="18" charset="-78"/>
              <a:cs typeface="Simplified Arabic" panose="02020603050405020304" pitchFamily="18" charset="-78"/>
            </a:endParaRPr>
          </a:p>
        </p:txBody>
      </p:sp>
      <p:sp>
        <p:nvSpPr>
          <p:cNvPr id="7" name="Flowchart: Alternate Process 6"/>
          <p:cNvSpPr/>
          <p:nvPr/>
        </p:nvSpPr>
        <p:spPr>
          <a:xfrm>
            <a:off x="179512" y="5301208"/>
            <a:ext cx="8694712" cy="1296144"/>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مراهقة </a:t>
            </a:r>
            <a:r>
              <a:rPr lang="ar-EG" sz="2400" b="1" dirty="0">
                <a:solidFill>
                  <a:srgbClr val="002060"/>
                </a:solidFill>
                <a:latin typeface="Simplified Arabic" panose="02020603050405020304" pitchFamily="18" charset="-78"/>
                <a:cs typeface="Simplified Arabic" panose="02020603050405020304" pitchFamily="18" charset="-78"/>
              </a:rPr>
              <a:t>عدوانية، حيث يتسم سلوك المراهق فيها بالعدوان على نفسه </a:t>
            </a:r>
            <a:r>
              <a:rPr lang="ar-EG" sz="2400" b="1" dirty="0" smtClean="0">
                <a:solidFill>
                  <a:srgbClr val="002060"/>
                </a:solidFill>
                <a:latin typeface="Simplified Arabic" panose="02020603050405020304" pitchFamily="18" charset="-78"/>
                <a:cs typeface="Simplified Arabic" panose="02020603050405020304" pitchFamily="18" charset="-78"/>
              </a:rPr>
              <a:t/>
            </a:r>
            <a:br>
              <a:rPr lang="ar-EG" sz="2400" b="1" dirty="0" smtClean="0">
                <a:solidFill>
                  <a:srgbClr val="002060"/>
                </a:solidFill>
                <a:latin typeface="Simplified Arabic" panose="02020603050405020304" pitchFamily="18" charset="-78"/>
                <a:cs typeface="Simplified Arabic" panose="02020603050405020304" pitchFamily="18" charset="-78"/>
              </a:rPr>
            </a:br>
            <a:r>
              <a:rPr lang="ar-EG" sz="2400" b="1" dirty="0" smtClean="0">
                <a:solidFill>
                  <a:srgbClr val="002060"/>
                </a:solidFill>
                <a:latin typeface="Simplified Arabic" panose="02020603050405020304" pitchFamily="18" charset="-78"/>
                <a:cs typeface="Simplified Arabic" panose="02020603050405020304" pitchFamily="18" charset="-78"/>
              </a:rPr>
              <a:t>وعلى </a:t>
            </a:r>
            <a:r>
              <a:rPr lang="ar-EG" sz="2400" b="1" dirty="0">
                <a:solidFill>
                  <a:srgbClr val="002060"/>
                </a:solidFill>
                <a:latin typeface="Simplified Arabic" panose="02020603050405020304" pitchFamily="18" charset="-78"/>
                <a:cs typeface="Simplified Arabic" panose="02020603050405020304" pitchFamily="18" charset="-78"/>
              </a:rPr>
              <a:t>غيره من الناس </a:t>
            </a:r>
            <a:r>
              <a:rPr lang="ar-EG" sz="2400" b="1" dirty="0" smtClean="0">
                <a:solidFill>
                  <a:srgbClr val="002060"/>
                </a:solidFill>
                <a:latin typeface="Simplified Arabic" panose="02020603050405020304" pitchFamily="18" charset="-78"/>
                <a:cs typeface="Simplified Arabic" panose="02020603050405020304" pitchFamily="18" charset="-78"/>
              </a:rPr>
              <a:t>والأشياء</a:t>
            </a:r>
            <a:endParaRPr lang="ar-EG" sz="2400" b="1"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94811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a:xfrm>
            <a:off x="611560" y="2348880"/>
            <a:ext cx="7992888" cy="1800200"/>
          </a:xfrm>
          <a:prstGeom prst="foldedCorner">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600" b="1" dirty="0">
                <a:latin typeface="Simplified Arabic" panose="02020603050405020304" pitchFamily="18" charset="-78"/>
                <a:cs typeface="Simplified Arabic" panose="02020603050405020304" pitchFamily="18" charset="-78"/>
              </a:rPr>
              <a:t> </a:t>
            </a:r>
          </a:p>
          <a:p>
            <a:pPr algn="ctr" rtl="1"/>
            <a:r>
              <a:rPr lang="ar-SA" sz="3600" b="1" dirty="0">
                <a:latin typeface="Simplified Arabic" panose="02020603050405020304" pitchFamily="18" charset="-78"/>
                <a:cs typeface="Simplified Arabic" panose="02020603050405020304" pitchFamily="18" charset="-78"/>
              </a:rPr>
              <a:t>أبرز المشكلات والتحديات السلوكية في حياة المراهق</a:t>
            </a:r>
          </a:p>
        </p:txBody>
      </p:sp>
    </p:spTree>
    <p:extLst>
      <p:ext uri="{BB962C8B-B14F-4D97-AF65-F5344CB8AC3E}">
        <p14:creationId xmlns:p14="http://schemas.microsoft.com/office/powerpoint/2010/main" val="4125043105"/>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771800" y="116632"/>
            <a:ext cx="610242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الصراع الداخلي</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552903"/>
            <a:ext cx="8694712" cy="748083"/>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صراع </a:t>
            </a:r>
            <a:r>
              <a:rPr lang="ar-EG" sz="2400" b="1" dirty="0">
                <a:solidFill>
                  <a:srgbClr val="002060"/>
                </a:solidFill>
                <a:latin typeface="Simplified Arabic" panose="02020603050405020304" pitchFamily="18" charset="-78"/>
                <a:cs typeface="Simplified Arabic" panose="02020603050405020304" pitchFamily="18" charset="-78"/>
              </a:rPr>
              <a:t>بين الاستقلال عن الأسرة والاعتماد عليها</a:t>
            </a:r>
          </a:p>
        </p:txBody>
      </p:sp>
      <p:sp>
        <p:nvSpPr>
          <p:cNvPr id="6" name="Flowchart: Alternate Process 5"/>
          <p:cNvSpPr/>
          <p:nvPr/>
        </p:nvSpPr>
        <p:spPr>
          <a:xfrm>
            <a:off x="179512" y="3633023"/>
            <a:ext cx="8694712" cy="660073"/>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صراع </a:t>
            </a:r>
            <a:r>
              <a:rPr lang="ar-EG" sz="2400" b="1" dirty="0">
                <a:solidFill>
                  <a:srgbClr val="002060"/>
                </a:solidFill>
                <a:latin typeface="Simplified Arabic" panose="02020603050405020304" pitchFamily="18" charset="-78"/>
                <a:cs typeface="Simplified Arabic" panose="02020603050405020304" pitchFamily="18" charset="-78"/>
              </a:rPr>
              <a:t>بين مخلفات الطفولة ومتطلبات الرجولة والأنوثة</a:t>
            </a:r>
          </a:p>
        </p:txBody>
      </p:sp>
      <p:sp>
        <p:nvSpPr>
          <p:cNvPr id="7" name="Flowchart: Alternate Process 6"/>
          <p:cNvSpPr/>
          <p:nvPr/>
        </p:nvSpPr>
        <p:spPr>
          <a:xfrm>
            <a:off x="179512" y="4641135"/>
            <a:ext cx="8694712" cy="792088"/>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صراع </a:t>
            </a:r>
            <a:r>
              <a:rPr lang="ar-EG" sz="2400" b="1" dirty="0">
                <a:solidFill>
                  <a:srgbClr val="002060"/>
                </a:solidFill>
                <a:latin typeface="Simplified Arabic" panose="02020603050405020304" pitchFamily="18" charset="-78"/>
                <a:cs typeface="Simplified Arabic" panose="02020603050405020304" pitchFamily="18" charset="-78"/>
              </a:rPr>
              <a:t>بين طموحات المراهق الزائدة وبين تقصيره الواضح في التزاماته</a:t>
            </a:r>
          </a:p>
        </p:txBody>
      </p:sp>
      <p:sp>
        <p:nvSpPr>
          <p:cNvPr id="8" name="Flowchart: Alternate Process 7"/>
          <p:cNvSpPr/>
          <p:nvPr/>
        </p:nvSpPr>
        <p:spPr>
          <a:xfrm>
            <a:off x="179512" y="5721255"/>
            <a:ext cx="8694712" cy="660073"/>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صراع </a:t>
            </a:r>
            <a:r>
              <a:rPr lang="ar-EG" sz="2400" b="1" dirty="0">
                <a:solidFill>
                  <a:srgbClr val="002060"/>
                </a:solidFill>
                <a:latin typeface="Simplified Arabic" panose="02020603050405020304" pitchFamily="18" charset="-78"/>
                <a:cs typeface="Simplified Arabic" panose="02020603050405020304" pitchFamily="18" charset="-78"/>
              </a:rPr>
              <a:t>بين غرائزه الداخلية وبين التقاليد الاجتماعية</a:t>
            </a:r>
          </a:p>
        </p:txBody>
      </p:sp>
      <p:sp>
        <p:nvSpPr>
          <p:cNvPr id="9" name="Flowchart: Alternate Process 8"/>
          <p:cNvSpPr/>
          <p:nvPr/>
        </p:nvSpPr>
        <p:spPr>
          <a:xfrm>
            <a:off x="2483768" y="1484784"/>
            <a:ext cx="6390456" cy="748083"/>
          </a:xfrm>
          <a:prstGeom prst="flowChartAlternateProcess">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حيث يعاني المراهق من جود عدة صراعات داخلية، </a:t>
            </a:r>
            <a:r>
              <a:rPr lang="ar-EG" sz="2400" b="1" dirty="0" smtClean="0">
                <a:solidFill>
                  <a:srgbClr val="002060"/>
                </a:solidFill>
                <a:latin typeface="Simplified Arabic" panose="02020603050405020304" pitchFamily="18" charset="-78"/>
                <a:cs typeface="Simplified Arabic" panose="02020603050405020304" pitchFamily="18" charset="-78"/>
              </a:rPr>
              <a:t>ومنها</a:t>
            </a:r>
            <a:endParaRPr lang="ar-EG" sz="2400" b="1"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421194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923928" y="116632"/>
            <a:ext cx="4950296"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الاغتراب والتمرد</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7" name="Flowchart: Alternate Process 6"/>
          <p:cNvSpPr/>
          <p:nvPr/>
        </p:nvSpPr>
        <p:spPr>
          <a:xfrm>
            <a:off x="179512" y="3212976"/>
            <a:ext cx="8694712" cy="2736304"/>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فالمراهق يشكو من أن والديه لا يفهمانه، ولذلك يحاول الانسلاخ عن مواقف وثوابت ورغبات الوالدين كوسيلة لتأكيد وإثبات تفرده وتمايزه، وهذا يستلزم معارضة سلطة الأهل؛ لأنه يعد أي سلطة فوقية أو أي توجيه إنما هو استخفاف لا يطاق بقدراته العقلية التي أصبحت موازية جوهرياً لقدرات الراشد، واستهانة بالروح النقدية المتيقظة لديه، والتي تدفعه إلى تمحيص الأمور كافة، وفقا لمقاييس المنطق، وبالتالي تظهر لديه سلوكيات التمرد والمكابرة والعناد والتعصب والعدوانية.</a:t>
            </a:r>
          </a:p>
        </p:txBody>
      </p:sp>
    </p:spTree>
    <p:extLst>
      <p:ext uri="{BB962C8B-B14F-4D97-AF65-F5344CB8AC3E}">
        <p14:creationId xmlns:p14="http://schemas.microsoft.com/office/powerpoint/2010/main" val="51465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923928" y="116632"/>
            <a:ext cx="4950296"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الخجل والانطواء</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7" name="Flowchart: Alternate Process 6"/>
          <p:cNvSpPr/>
          <p:nvPr/>
        </p:nvSpPr>
        <p:spPr>
          <a:xfrm>
            <a:off x="179512" y="4149080"/>
            <a:ext cx="8694712" cy="180020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فالتدليل الزائد والقسوة الزائدة يؤديان إلى شعور المراهق بالاعتماد على </a:t>
            </a:r>
            <a:r>
              <a:rPr lang="ar-EG" sz="2400" b="1" dirty="0" smtClean="0">
                <a:solidFill>
                  <a:srgbClr val="002060"/>
                </a:solidFill>
                <a:latin typeface="Simplified Arabic" panose="02020603050405020304" pitchFamily="18" charset="-78"/>
                <a:cs typeface="Simplified Arabic" panose="02020603050405020304" pitchFamily="18" charset="-78"/>
              </a:rPr>
              <a:t>الآخرين</a:t>
            </a:r>
            <a:br>
              <a:rPr lang="ar-EG" sz="2400" b="1" dirty="0" smtClean="0">
                <a:solidFill>
                  <a:srgbClr val="002060"/>
                </a:solidFill>
                <a:latin typeface="Simplified Arabic" panose="02020603050405020304" pitchFamily="18" charset="-78"/>
                <a:cs typeface="Simplified Arabic" panose="02020603050405020304" pitchFamily="18" charset="-78"/>
              </a:rPr>
            </a:br>
            <a:r>
              <a:rPr lang="ar-EG" sz="2400" b="1" dirty="0" smtClean="0">
                <a:solidFill>
                  <a:srgbClr val="002060"/>
                </a:solidFill>
                <a:latin typeface="Simplified Arabic" panose="02020603050405020304" pitchFamily="18" charset="-78"/>
                <a:cs typeface="Simplified Arabic" panose="02020603050405020304" pitchFamily="18" charset="-78"/>
              </a:rPr>
              <a:t> </a:t>
            </a:r>
            <a:r>
              <a:rPr lang="ar-EG" sz="2400" b="1" dirty="0">
                <a:solidFill>
                  <a:srgbClr val="002060"/>
                </a:solidFill>
                <a:latin typeface="Simplified Arabic" panose="02020603050405020304" pitchFamily="18" charset="-78"/>
                <a:cs typeface="Simplified Arabic" panose="02020603050405020304" pitchFamily="18" charset="-78"/>
              </a:rPr>
              <a:t>في حل مشكلاته، لكن طبيعة المرحلة تتطلب منه أن يستقل عن الأسرة ويعتمد </a:t>
            </a:r>
            <a:r>
              <a:rPr lang="ar-EG" sz="2400" b="1" dirty="0" smtClean="0">
                <a:solidFill>
                  <a:srgbClr val="002060"/>
                </a:solidFill>
                <a:latin typeface="Simplified Arabic" panose="02020603050405020304" pitchFamily="18" charset="-78"/>
                <a:cs typeface="Simplified Arabic" panose="02020603050405020304" pitchFamily="18" charset="-78"/>
              </a:rPr>
              <a:t/>
            </a:r>
            <a:br>
              <a:rPr lang="ar-EG" sz="2400" b="1" dirty="0" smtClean="0">
                <a:solidFill>
                  <a:srgbClr val="002060"/>
                </a:solidFill>
                <a:latin typeface="Simplified Arabic" panose="02020603050405020304" pitchFamily="18" charset="-78"/>
                <a:cs typeface="Simplified Arabic" panose="02020603050405020304" pitchFamily="18" charset="-78"/>
              </a:rPr>
            </a:br>
            <a:r>
              <a:rPr lang="ar-EG" sz="2400" b="1" dirty="0" smtClean="0">
                <a:solidFill>
                  <a:srgbClr val="002060"/>
                </a:solidFill>
                <a:latin typeface="Simplified Arabic" panose="02020603050405020304" pitchFamily="18" charset="-78"/>
                <a:cs typeface="Simplified Arabic" panose="02020603050405020304" pitchFamily="18" charset="-78"/>
              </a:rPr>
              <a:t>على </a:t>
            </a:r>
            <a:r>
              <a:rPr lang="ar-EG" sz="2400" b="1" dirty="0">
                <a:solidFill>
                  <a:srgbClr val="002060"/>
                </a:solidFill>
                <a:latin typeface="Simplified Arabic" panose="02020603050405020304" pitchFamily="18" charset="-78"/>
                <a:cs typeface="Simplified Arabic" panose="02020603050405020304" pitchFamily="18" charset="-78"/>
              </a:rPr>
              <a:t>نفسه، فتزداد حدة الصراع لديه، ويلجأ إلى الانسحاب من العالم الاجتماعي والانطواء </a:t>
            </a:r>
            <a:r>
              <a:rPr lang="ar-EG" sz="2400" b="1" dirty="0" smtClean="0">
                <a:solidFill>
                  <a:srgbClr val="002060"/>
                </a:solidFill>
                <a:latin typeface="Simplified Arabic" panose="02020603050405020304" pitchFamily="18" charset="-78"/>
                <a:cs typeface="Simplified Arabic" panose="02020603050405020304" pitchFamily="18" charset="-78"/>
              </a:rPr>
              <a:t>والخجل</a:t>
            </a:r>
            <a:endParaRPr lang="ar-EG" sz="2400" b="1"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65395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923928" y="116632"/>
            <a:ext cx="4950296"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السلوك المزعج</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7" name="Flowchart: Alternate Process 6"/>
          <p:cNvSpPr/>
          <p:nvPr/>
        </p:nvSpPr>
        <p:spPr>
          <a:xfrm>
            <a:off x="179512" y="4149080"/>
            <a:ext cx="8694712" cy="180020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والذي يسببه رغبة المراهق في تحقيق مقاصده الخاصة دون اعتبار للمصلحة العامة، وبالتالي قد يصرخ، يشتم، يسرق، يركل الصغار ويتصارع مع الكبار، يتلف الممتلكات، يجادل في أمور تافهة، يتورط في المشاكل، يخرق حق الاستئذان، </a:t>
            </a:r>
            <a:r>
              <a:rPr lang="ar-EG" sz="2400" b="1" dirty="0" smtClean="0">
                <a:solidFill>
                  <a:srgbClr val="002060"/>
                </a:solidFill>
                <a:latin typeface="Simplified Arabic" panose="02020603050405020304" pitchFamily="18" charset="-78"/>
                <a:cs typeface="Simplified Arabic" panose="02020603050405020304" pitchFamily="18" charset="-78"/>
              </a:rPr>
              <a:t/>
            </a:r>
            <a:br>
              <a:rPr lang="ar-EG" sz="2400" b="1" dirty="0" smtClean="0">
                <a:solidFill>
                  <a:srgbClr val="002060"/>
                </a:solidFill>
                <a:latin typeface="Simplified Arabic" panose="02020603050405020304" pitchFamily="18" charset="-78"/>
                <a:cs typeface="Simplified Arabic" panose="02020603050405020304" pitchFamily="18" charset="-78"/>
              </a:rPr>
            </a:br>
            <a:r>
              <a:rPr lang="ar-EG" sz="2400" b="1" dirty="0" smtClean="0">
                <a:solidFill>
                  <a:srgbClr val="002060"/>
                </a:solidFill>
                <a:latin typeface="Simplified Arabic" panose="02020603050405020304" pitchFamily="18" charset="-78"/>
                <a:cs typeface="Simplified Arabic" panose="02020603050405020304" pitchFamily="18" charset="-78"/>
              </a:rPr>
              <a:t>ولا </a:t>
            </a:r>
            <a:r>
              <a:rPr lang="ar-EG" sz="2400" b="1" dirty="0">
                <a:solidFill>
                  <a:srgbClr val="002060"/>
                </a:solidFill>
                <a:latin typeface="Simplified Arabic" panose="02020603050405020304" pitchFamily="18" charset="-78"/>
                <a:cs typeface="Simplified Arabic" panose="02020603050405020304" pitchFamily="18" charset="-78"/>
              </a:rPr>
              <a:t>يهتم بمشاعر </a:t>
            </a:r>
            <a:r>
              <a:rPr lang="ar-EG" sz="2400" b="1" dirty="0" smtClean="0">
                <a:solidFill>
                  <a:srgbClr val="002060"/>
                </a:solidFill>
                <a:latin typeface="Simplified Arabic" panose="02020603050405020304" pitchFamily="18" charset="-78"/>
                <a:cs typeface="Simplified Arabic" panose="02020603050405020304" pitchFamily="18" charset="-78"/>
              </a:rPr>
              <a:t>غيره</a:t>
            </a:r>
            <a:endParaRPr lang="ar-EG" sz="2400" b="1"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83316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139952" y="116632"/>
            <a:ext cx="4734272"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العصبية وحدة الطباع</a:t>
            </a:r>
            <a:endParaRPr lang="en-US" sz="30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1916832"/>
            <a:ext cx="8694712" cy="1224136"/>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فالمراهق يتصرف من خلال عصبيته وعناده، يريد أن يحقق مطالبه بالقوة والعنف الزائد، ويكون متوتراً بشكل يسبب إزعاجاً كبيراً للمحيطين </a:t>
            </a:r>
          </a:p>
        </p:txBody>
      </p:sp>
      <p:sp>
        <p:nvSpPr>
          <p:cNvPr id="6" name="Flowchart: Alternate Process 5"/>
          <p:cNvSpPr/>
          <p:nvPr/>
        </p:nvSpPr>
        <p:spPr>
          <a:xfrm>
            <a:off x="179512" y="3356992"/>
            <a:ext cx="8694712" cy="1728192"/>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وتجدر الإشارة إلى أن كثيراًَ من الدراسات العلمية تشير إلى وجود علاقة قوية بين وظيفة الهرمونات الجنسية والتفاعل العاطفي عند المراهقين، بمعنى أن المستويات الهرمونية المرتفعة خلال هذه المرحلة تؤدي إلى تفاعلات مزاجية كبيرة على شكل غضب وإثارة وحدة طبع عند الذكور، وغضب واكتئاب عند الإناث</a:t>
            </a:r>
          </a:p>
        </p:txBody>
      </p:sp>
      <p:sp>
        <p:nvSpPr>
          <p:cNvPr id="7" name="Flowchart: Alternate Process 6"/>
          <p:cNvSpPr/>
          <p:nvPr/>
        </p:nvSpPr>
        <p:spPr>
          <a:xfrm>
            <a:off x="179512" y="5301208"/>
            <a:ext cx="8694712" cy="1296144"/>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أن مرحلة المراهقة بخصائصها ومعطياتها هي أخطر منعطف يمر به الشباب، </a:t>
            </a:r>
            <a:r>
              <a:rPr lang="ar-EG" sz="2400" b="1" dirty="0" smtClean="0">
                <a:solidFill>
                  <a:srgbClr val="002060"/>
                </a:solidFill>
                <a:latin typeface="Simplified Arabic" panose="02020603050405020304" pitchFamily="18" charset="-78"/>
                <a:cs typeface="Simplified Arabic" panose="02020603050405020304" pitchFamily="18" charset="-78"/>
              </a:rPr>
              <a:t/>
            </a:r>
            <a:br>
              <a:rPr lang="ar-EG" sz="2400" b="1" dirty="0" smtClean="0">
                <a:solidFill>
                  <a:srgbClr val="002060"/>
                </a:solidFill>
                <a:latin typeface="Simplified Arabic" panose="02020603050405020304" pitchFamily="18" charset="-78"/>
                <a:cs typeface="Simplified Arabic" panose="02020603050405020304" pitchFamily="18" charset="-78"/>
              </a:rPr>
            </a:br>
            <a:r>
              <a:rPr lang="ar-EG" sz="2400" b="1" dirty="0" smtClean="0">
                <a:solidFill>
                  <a:srgbClr val="002060"/>
                </a:solidFill>
                <a:latin typeface="Simplified Arabic" panose="02020603050405020304" pitchFamily="18" charset="-78"/>
                <a:cs typeface="Simplified Arabic" panose="02020603050405020304" pitchFamily="18" charset="-78"/>
              </a:rPr>
              <a:t>وأكبر </a:t>
            </a:r>
            <a:r>
              <a:rPr lang="ar-EG" sz="2400" b="1" dirty="0">
                <a:solidFill>
                  <a:srgbClr val="002060"/>
                </a:solidFill>
                <a:latin typeface="Simplified Arabic" panose="02020603050405020304" pitchFamily="18" charset="-78"/>
                <a:cs typeface="Simplified Arabic" panose="02020603050405020304" pitchFamily="18" charset="-78"/>
              </a:rPr>
              <a:t>منزلق يمكن أن تزل فيه قدمه؛ إذا عدم التوجيه والعناية </a:t>
            </a:r>
          </a:p>
        </p:txBody>
      </p:sp>
    </p:spTree>
    <p:extLst>
      <p:ext uri="{BB962C8B-B14F-4D97-AF65-F5344CB8AC3E}">
        <p14:creationId xmlns:p14="http://schemas.microsoft.com/office/powerpoint/2010/main" val="207468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对角圆角矩形 5"/>
          <p:cNvSpPr>
            <a:spLocks/>
          </p:cNvSpPr>
          <p:nvPr/>
        </p:nvSpPr>
        <p:spPr bwMode="auto">
          <a:xfrm rot="21346829">
            <a:off x="1160461" y="1622203"/>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algn="l" rtl="0" fontAlgn="base">
              <a:spcBef>
                <a:spcPct val="0"/>
              </a:spcBef>
              <a:spcAft>
                <a:spcPct val="0"/>
              </a:spcAft>
            </a:pPr>
            <a:endParaRPr lang="ar-EG">
              <a:solidFill>
                <a:srgbClr val="000000"/>
              </a:solidFill>
              <a:latin typeface="Arial" panose="020B0604020202020204" pitchFamily="34" charset="0"/>
              <a:ea typeface="SimSun" panose="02010600030101010101" pitchFamily="2" charset="-122"/>
            </a:endParaRPr>
          </a:p>
        </p:txBody>
      </p:sp>
      <p:pic>
        <p:nvPicPr>
          <p:cNvPr id="6" name="Picture 3" descr="C:\TDDOWNLOAD\penc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30117"/>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2"/>
          <p:cNvSpPr txBox="1">
            <a:spLocks/>
          </p:cNvSpPr>
          <p:nvPr/>
        </p:nvSpPr>
        <p:spPr bwMode="auto">
          <a:xfrm rot="21361315">
            <a:off x="1376362" y="1904778"/>
            <a:ext cx="6454775"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en-US" b="1" dirty="0" smtClean="0">
              <a:solidFill>
                <a:schemeClr val="bg1"/>
              </a:solidFill>
            </a:endParaRPr>
          </a:p>
          <a:p>
            <a:pPr marL="0" indent="0" algn="ctr" eaLnBrk="1" hangingPunct="1"/>
            <a:endParaRPr lang="ar-EG" sz="1200" b="1" dirty="0" smtClean="0">
              <a:solidFill>
                <a:schemeClr val="bg1"/>
              </a:solidFill>
            </a:endParaRPr>
          </a:p>
          <a:p>
            <a:pPr marL="0" indent="0" algn="ctr" rtl="1" eaLnBrk="1" hangingPunct="1">
              <a:buNone/>
            </a:pPr>
            <a:r>
              <a:rPr lang="ar-EG" altLang="zh-CN" sz="5000" b="1" dirty="0" smtClean="0">
                <a:solidFill>
                  <a:schemeClr val="bg1"/>
                </a:solidFill>
              </a:rPr>
              <a:t>طرق </a:t>
            </a:r>
            <a:r>
              <a:rPr lang="ar-EG" altLang="zh-CN" sz="5000" b="1" dirty="0">
                <a:solidFill>
                  <a:schemeClr val="bg1"/>
                </a:solidFill>
              </a:rPr>
              <a:t>علاج المشاكل </a:t>
            </a:r>
            <a:r>
              <a:rPr lang="ar-EG" altLang="zh-CN" sz="5000" b="1" dirty="0" smtClean="0">
                <a:solidFill>
                  <a:schemeClr val="bg1"/>
                </a:solidFill>
              </a:rPr>
              <a:t>التي</a:t>
            </a:r>
            <a:br>
              <a:rPr lang="ar-EG" altLang="zh-CN" sz="5000" b="1" dirty="0" smtClean="0">
                <a:solidFill>
                  <a:schemeClr val="bg1"/>
                </a:solidFill>
              </a:rPr>
            </a:br>
            <a:r>
              <a:rPr lang="ar-EG" altLang="zh-CN" sz="5000" b="1" dirty="0" smtClean="0">
                <a:solidFill>
                  <a:schemeClr val="bg1"/>
                </a:solidFill>
              </a:rPr>
              <a:t> </a:t>
            </a:r>
            <a:r>
              <a:rPr lang="ar-EG" altLang="zh-CN" sz="5000" b="1" dirty="0">
                <a:solidFill>
                  <a:schemeClr val="bg1"/>
                </a:solidFill>
              </a:rPr>
              <a:t>يمر بها المراهق</a:t>
            </a:r>
            <a:endParaRPr lang="ar-EG" altLang="en-US" sz="5000" b="1" dirty="0">
              <a:solidFill>
                <a:schemeClr val="bg1"/>
              </a:solidFill>
            </a:endParaRPr>
          </a:p>
        </p:txBody>
      </p:sp>
    </p:spTree>
    <p:extLst>
      <p:ext uri="{BB962C8B-B14F-4D97-AF65-F5344CB8AC3E}">
        <p14:creationId xmlns:p14="http://schemas.microsoft.com/office/powerpoint/2010/main" val="9524562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0834" y="260648"/>
            <a:ext cx="6157510"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rtl="1"/>
            <a:r>
              <a:rPr lang="ar-EG" sz="3200" b="1" dirty="0">
                <a:solidFill>
                  <a:srgbClr val="002060"/>
                </a:solidFill>
              </a:rPr>
              <a:t>طرق علاج المشاكل التي يمر بها المراهق</a:t>
            </a:r>
          </a:p>
        </p:txBody>
      </p:sp>
      <p:sp>
        <p:nvSpPr>
          <p:cNvPr id="3" name="Folded Corner 2"/>
          <p:cNvSpPr/>
          <p:nvPr/>
        </p:nvSpPr>
        <p:spPr>
          <a:xfrm>
            <a:off x="3563888" y="1916832"/>
            <a:ext cx="5184576" cy="4608512"/>
          </a:xfrm>
          <a:prstGeom prst="foldedCorner">
            <a:avLst>
              <a:gd name="adj" fmla="val 6349"/>
            </a:avLst>
          </a:prstGeom>
        </p:spPr>
        <p:style>
          <a:lnRef idx="1">
            <a:schemeClr val="accent5"/>
          </a:lnRef>
          <a:fillRef idx="2">
            <a:schemeClr val="accent5"/>
          </a:fillRef>
          <a:effectRef idx="1">
            <a:schemeClr val="accent5"/>
          </a:effectRef>
          <a:fontRef idx="minor">
            <a:schemeClr val="dk1"/>
          </a:fontRef>
        </p:style>
        <p:txBody>
          <a:bodyPr rtlCol="1" anchor="ctr"/>
          <a:lstStyle/>
          <a:p>
            <a:pPr algn="justLow" rtl="1"/>
            <a:r>
              <a:rPr lang="ar-EG" sz="2800" b="1" dirty="0">
                <a:solidFill>
                  <a:srgbClr val="002060"/>
                </a:solidFill>
              </a:rPr>
              <a:t>اتفق خبراء الاجتماع وعلماء النفس والتربية على أهمية إشراك المراهق في المناقشات العلمية المنظمة التي تتناول علاج مشكلاته، وتعويده على طرح مشكلاته، ومناقشتها مع الكبار في ثقة وصراحة، وكذا إحاطته علماً بالأمور الجنسية عن طريق التدريس العلمي الموضوعي، حتى لا يقع فريسة للجهل والضياع أو الإغراء"</a:t>
            </a:r>
          </a:p>
        </p:txBody>
      </p:sp>
    </p:spTree>
    <p:extLst>
      <p:ext uri="{BB962C8B-B14F-4D97-AF65-F5344CB8AC3E}">
        <p14:creationId xmlns:p14="http://schemas.microsoft.com/office/powerpoint/2010/main" val="376521593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305274" y="231304"/>
            <a:ext cx="4642990" cy="5334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ar-EG" altLang="zh-CN" sz="3600" b="1" dirty="0">
                <a:solidFill>
                  <a:srgbClr val="002060"/>
                </a:solidFill>
                <a:ea typeface="SimSun" pitchFamily="2" charset="-122"/>
              </a:rPr>
              <a:t>المشكلة الأولى</a:t>
            </a:r>
            <a:endParaRPr lang="ar-EG" altLang="en-US" sz="3600" b="1" dirty="0">
              <a:solidFill>
                <a:srgbClr val="002060"/>
              </a:solidFill>
              <a:ea typeface="SimSun" pitchFamily="2" charset="-122"/>
            </a:endParaRPr>
          </a:p>
        </p:txBody>
      </p:sp>
      <p:sp>
        <p:nvSpPr>
          <p:cNvPr id="5" name="Rectangle 4"/>
          <p:cNvSpPr/>
          <p:nvPr/>
        </p:nvSpPr>
        <p:spPr bwMode="auto">
          <a:xfrm>
            <a:off x="4355975" y="2807208"/>
            <a:ext cx="360041" cy="3718136"/>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13" name="Rectangle 12"/>
          <p:cNvSpPr/>
          <p:nvPr/>
        </p:nvSpPr>
        <p:spPr>
          <a:xfrm>
            <a:off x="4824536" y="3369912"/>
            <a:ext cx="3995936" cy="1446550"/>
          </a:xfrm>
          <a:prstGeom prst="rect">
            <a:avLst/>
          </a:prstGeom>
        </p:spPr>
        <p:txBody>
          <a:bodyPr wrap="square">
            <a:spAutoFit/>
          </a:bodyPr>
          <a:lstStyle/>
          <a:p>
            <a:pPr marL="342900" indent="-342900" algn="justLow" rtl="1">
              <a:buFont typeface="Wingdings" panose="05000000000000000000" pitchFamily="2" charset="2"/>
              <a:buChar char="ü"/>
            </a:pPr>
            <a:r>
              <a:rPr lang="ar-EG" sz="2200" b="1" dirty="0" smtClean="0">
                <a:solidFill>
                  <a:srgbClr val="002060"/>
                </a:solidFill>
              </a:rPr>
              <a:t>ختلاف </a:t>
            </a:r>
            <a:r>
              <a:rPr lang="ar-EG" sz="2200" b="1" dirty="0">
                <a:solidFill>
                  <a:srgbClr val="002060"/>
                </a:solidFill>
              </a:rPr>
              <a:t>مفاهيم الآباء عن مفاهيم الأبناء</a:t>
            </a:r>
          </a:p>
          <a:p>
            <a:pPr marL="342900" indent="-342900" algn="justLow" rtl="1">
              <a:buFont typeface="Wingdings" panose="05000000000000000000" pitchFamily="2" charset="2"/>
              <a:buChar char="ü"/>
            </a:pPr>
            <a:r>
              <a:rPr lang="ar-EG" sz="2200" b="1" dirty="0" smtClean="0">
                <a:solidFill>
                  <a:srgbClr val="002060"/>
                </a:solidFill>
              </a:rPr>
              <a:t>اختلاف </a:t>
            </a:r>
            <a:r>
              <a:rPr lang="ar-EG" sz="2200" b="1" dirty="0">
                <a:solidFill>
                  <a:srgbClr val="002060"/>
                </a:solidFill>
              </a:rPr>
              <a:t>البيئة التي نشأ فيها الأهل وتكونت شخصيتهم خلالها وبيئة الأبناء</a:t>
            </a:r>
          </a:p>
        </p:txBody>
      </p:sp>
      <p:sp>
        <p:nvSpPr>
          <p:cNvPr id="16" name="Rectangle 15"/>
          <p:cNvSpPr/>
          <p:nvPr/>
        </p:nvSpPr>
        <p:spPr>
          <a:xfrm>
            <a:off x="251520" y="3348432"/>
            <a:ext cx="3995936" cy="3139321"/>
          </a:xfrm>
          <a:prstGeom prst="rect">
            <a:avLst/>
          </a:prstGeom>
        </p:spPr>
        <p:txBody>
          <a:bodyPr wrap="square">
            <a:spAutoFit/>
          </a:bodyPr>
          <a:lstStyle/>
          <a:p>
            <a:pPr marL="342900" indent="-342900" algn="justLow" rtl="1">
              <a:buFont typeface="Wingdings" panose="05000000000000000000" pitchFamily="2" charset="2"/>
              <a:buChar char="ü"/>
            </a:pPr>
            <a:r>
              <a:rPr lang="ar-EG" sz="2200" b="1" dirty="0" smtClean="0">
                <a:solidFill>
                  <a:srgbClr val="002060"/>
                </a:solidFill>
              </a:rPr>
              <a:t>لا </a:t>
            </a:r>
            <a:r>
              <a:rPr lang="ar-EG" sz="2200" b="1" dirty="0">
                <a:solidFill>
                  <a:srgbClr val="002060"/>
                </a:solidFill>
              </a:rPr>
              <a:t>بد من تفهم وجهة نظر الأبناء فعلاً لا شكلاً بحيث يشعر المراهق أنه مأخوذ على محمل الجد ومعترف به وبتفرده - حتى لو لم يكن الأهل موافقين على كل آرائه ومواقفه - وأن له حقاً مشروعاً في أن يصرح بهذه الآراء.</a:t>
            </a:r>
          </a:p>
          <a:p>
            <a:pPr marL="342900" indent="-342900" algn="justLow" rtl="1">
              <a:buFont typeface="Wingdings" panose="05000000000000000000" pitchFamily="2" charset="2"/>
              <a:buChar char="ü"/>
            </a:pPr>
            <a:r>
              <a:rPr lang="ar-EG" sz="2200" b="1" dirty="0" smtClean="0">
                <a:solidFill>
                  <a:srgbClr val="002060"/>
                </a:solidFill>
              </a:rPr>
              <a:t>الأهم </a:t>
            </a:r>
            <a:r>
              <a:rPr lang="ar-EG" sz="2200" b="1" dirty="0">
                <a:solidFill>
                  <a:srgbClr val="002060"/>
                </a:solidFill>
              </a:rPr>
              <a:t>من ذلك أن يجد المراهق لدى الأهل آذاناً صاغية وقلوباً متفتحة من الأعماق، لا مجرد مجاملة</a:t>
            </a:r>
            <a:r>
              <a:rPr lang="ar-EG" sz="2200" b="1" dirty="0" smtClean="0">
                <a:solidFill>
                  <a:srgbClr val="002060"/>
                </a:solidFill>
              </a:rPr>
              <a:t>.</a:t>
            </a:r>
            <a:endParaRPr lang="ar-EG" sz="2200" b="1" dirty="0">
              <a:solidFill>
                <a:srgbClr val="002060"/>
              </a:solidFill>
            </a:endParaRPr>
          </a:p>
        </p:txBody>
      </p:sp>
      <p:sp>
        <p:nvSpPr>
          <p:cNvPr id="2" name="Rectangle 1"/>
          <p:cNvSpPr/>
          <p:nvPr/>
        </p:nvSpPr>
        <p:spPr>
          <a:xfrm>
            <a:off x="5364088" y="2775265"/>
            <a:ext cx="2752677"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الأسباب المحتملة للمشكلة</a:t>
            </a:r>
          </a:p>
        </p:txBody>
      </p:sp>
      <p:sp>
        <p:nvSpPr>
          <p:cNvPr id="9" name="Rectangle 8"/>
          <p:cNvSpPr/>
          <p:nvPr/>
        </p:nvSpPr>
        <p:spPr>
          <a:xfrm>
            <a:off x="827584" y="2772368"/>
            <a:ext cx="2762295"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الحلول الإجرائية المقترحة </a:t>
            </a:r>
          </a:p>
        </p:txBody>
      </p:sp>
      <p:sp>
        <p:nvSpPr>
          <p:cNvPr id="8" name="Flowchart: Alternate Process 7"/>
          <p:cNvSpPr/>
          <p:nvPr/>
        </p:nvSpPr>
        <p:spPr>
          <a:xfrm>
            <a:off x="251520" y="879103"/>
            <a:ext cx="8694712" cy="1521197"/>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وجود حالة من "الصدية" أو السباحة ضد تيار الأهل بين المراهق وأسرته، وشعور الأهل والمراهق بأن كل واحد منهما لا يفهم الآخر</a:t>
            </a:r>
          </a:p>
        </p:txBody>
      </p:sp>
    </p:spTree>
    <p:extLst>
      <p:ext uri="{BB962C8B-B14F-4D97-AF65-F5344CB8AC3E}">
        <p14:creationId xmlns:p14="http://schemas.microsoft.com/office/powerpoint/2010/main" val="310845956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arn(inVertic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barn(inVertical)">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barn(inVertical)">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animEffect transition="in" filter="barn(inVertical)">
                                      <p:cBhvr>
                                        <p:cTn id="27"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rtl="1"/>
            <a:r>
              <a:rPr lang="ar-SA" sz="3200" b="1" dirty="0"/>
              <a:t>الخصائص العقلية</a:t>
            </a:r>
            <a:endParaRPr lang="en-US" sz="3200" dirty="0">
              <a:latin typeface="Simplified Arabic" panose="02020603050405020304" pitchFamily="18" charset="-78"/>
              <a:cs typeface="Simplified Arabic" panose="02020603050405020304" pitchFamily="18" charset="-78"/>
            </a:endParaRPr>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ويستطيع الطفل في هذه المرحلة إدراك العلاقة عقلياً بعيداً عن التجريد، وتزداد قدرته على الفهم والتعلم وتركيز الانتباه</a:t>
            </a:r>
          </a:p>
        </p:txBody>
      </p:sp>
      <p:sp>
        <p:nvSpPr>
          <p:cNvPr id="6" name="Flowchart: Alternate Process 5"/>
          <p:cNvSpPr/>
          <p:nvPr/>
        </p:nvSpPr>
        <p:spPr>
          <a:xfrm>
            <a:off x="179512" y="3789040"/>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200" b="1" dirty="0" smtClean="0">
                <a:solidFill>
                  <a:srgbClr val="002060"/>
                </a:solidFill>
                <a:latin typeface="Simplified Arabic" panose="02020603050405020304" pitchFamily="18" charset="-78"/>
                <a:cs typeface="Simplified Arabic" panose="02020603050405020304" pitchFamily="18" charset="-78"/>
              </a:rPr>
              <a:t>أن </a:t>
            </a:r>
            <a:r>
              <a:rPr lang="ar-EG" sz="2200" b="1" dirty="0">
                <a:solidFill>
                  <a:srgbClr val="002060"/>
                </a:solidFill>
                <a:latin typeface="Simplified Arabic" panose="02020603050405020304" pitchFamily="18" charset="-78"/>
                <a:cs typeface="Simplified Arabic" panose="02020603050405020304" pitchFamily="18" charset="-78"/>
              </a:rPr>
              <a:t>الأبناء في هذه المرحلة شغوفون بالسؤال، ومعرفة الأشياء التي تثير انتباههم؛ لذا فاستغلال هذه الفترة وتقديم المعلومات بأسلوب شيق وسهل يساعدهم على تحقيق الفائدة المرجوة</a:t>
            </a:r>
          </a:p>
        </p:txBody>
      </p:sp>
      <p:sp>
        <p:nvSpPr>
          <p:cNvPr id="7" name="Flowchart: Alternate Process 6"/>
          <p:cNvSpPr/>
          <p:nvPr/>
        </p:nvSpPr>
        <p:spPr>
          <a:xfrm>
            <a:off x="179512" y="5157192"/>
            <a:ext cx="8694712" cy="108012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يحرص </a:t>
            </a:r>
            <a:r>
              <a:rPr lang="ar-EG" sz="2400" b="1" dirty="0">
                <a:solidFill>
                  <a:srgbClr val="002060"/>
                </a:solidFill>
                <a:latin typeface="Simplified Arabic" panose="02020603050405020304" pitchFamily="18" charset="-78"/>
                <a:cs typeface="Simplified Arabic" panose="02020603050405020304" pitchFamily="18" charset="-78"/>
              </a:rPr>
              <a:t>الأبناء على التسميع والإجابة أمام الأب والأم والمعلم، سواء </a:t>
            </a:r>
            <a:r>
              <a:rPr lang="ar-EG" sz="2400" b="1" dirty="0" smtClean="0">
                <a:solidFill>
                  <a:srgbClr val="002060"/>
                </a:solidFill>
                <a:latin typeface="Simplified Arabic" panose="02020603050405020304" pitchFamily="18" charset="-78"/>
                <a:cs typeface="Simplified Arabic" panose="02020603050405020304" pitchFamily="18" charset="-78"/>
              </a:rPr>
              <a:t>كان</a:t>
            </a:r>
            <a:br>
              <a:rPr lang="ar-EG" sz="2400" b="1" dirty="0" smtClean="0">
                <a:solidFill>
                  <a:srgbClr val="002060"/>
                </a:solidFill>
                <a:latin typeface="Simplified Arabic" panose="02020603050405020304" pitchFamily="18" charset="-78"/>
                <a:cs typeface="Simplified Arabic" panose="02020603050405020304" pitchFamily="18" charset="-78"/>
              </a:rPr>
            </a:br>
            <a:r>
              <a:rPr lang="ar-EG" sz="2400" b="1" dirty="0" smtClean="0">
                <a:solidFill>
                  <a:srgbClr val="002060"/>
                </a:solidFill>
                <a:latin typeface="Simplified Arabic" panose="02020603050405020304" pitchFamily="18" charset="-78"/>
                <a:cs typeface="Simplified Arabic" panose="02020603050405020304" pitchFamily="18" charset="-78"/>
              </a:rPr>
              <a:t>الجواب </a:t>
            </a:r>
            <a:r>
              <a:rPr lang="ar-EG" sz="2400" b="1" dirty="0">
                <a:solidFill>
                  <a:srgbClr val="002060"/>
                </a:solidFill>
                <a:latin typeface="Simplified Arabic" panose="02020603050405020304" pitchFamily="18" charset="-78"/>
                <a:cs typeface="Simplified Arabic" panose="02020603050405020304" pitchFamily="18" charset="-78"/>
              </a:rPr>
              <a:t>صحيحاً أو خاطئاً</a:t>
            </a:r>
          </a:p>
        </p:txBody>
      </p:sp>
    </p:spTree>
    <p:extLst>
      <p:ext uri="{BB962C8B-B14F-4D97-AF65-F5344CB8AC3E}">
        <p14:creationId xmlns:p14="http://schemas.microsoft.com/office/powerpoint/2010/main" val="67306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305274" y="231304"/>
            <a:ext cx="4642990" cy="5334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ar-EG" altLang="zh-CN" sz="3600" b="1" dirty="0">
                <a:solidFill>
                  <a:srgbClr val="002060"/>
                </a:solidFill>
                <a:ea typeface="SimSun" pitchFamily="2" charset="-122"/>
              </a:rPr>
              <a:t>المشكلة الثانية</a:t>
            </a:r>
            <a:endParaRPr lang="ar-EG" altLang="en-US" sz="3600" b="1" dirty="0">
              <a:solidFill>
                <a:srgbClr val="002060"/>
              </a:solidFill>
              <a:ea typeface="SimSun" pitchFamily="2" charset="-122"/>
            </a:endParaRPr>
          </a:p>
        </p:txBody>
      </p:sp>
      <p:sp>
        <p:nvSpPr>
          <p:cNvPr id="5" name="Rectangle 4"/>
          <p:cNvSpPr/>
          <p:nvPr/>
        </p:nvSpPr>
        <p:spPr bwMode="auto">
          <a:xfrm>
            <a:off x="4355975" y="2807208"/>
            <a:ext cx="360041" cy="3718136"/>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13" name="Rectangle 12"/>
          <p:cNvSpPr/>
          <p:nvPr/>
        </p:nvSpPr>
        <p:spPr>
          <a:xfrm>
            <a:off x="4824536" y="3369912"/>
            <a:ext cx="3995936" cy="2123658"/>
          </a:xfrm>
          <a:prstGeom prst="rect">
            <a:avLst/>
          </a:prstGeom>
        </p:spPr>
        <p:txBody>
          <a:bodyPr wrap="square">
            <a:spAutoFit/>
          </a:bodyPr>
          <a:lstStyle/>
          <a:p>
            <a:pPr marL="342900" indent="-342900" algn="justLow" rtl="1">
              <a:buFont typeface="Wingdings" panose="05000000000000000000" pitchFamily="2" charset="2"/>
              <a:buChar char="ü"/>
            </a:pPr>
            <a:r>
              <a:rPr lang="ar-EG" sz="2200" b="1" dirty="0" smtClean="0">
                <a:solidFill>
                  <a:srgbClr val="002060"/>
                </a:solidFill>
              </a:rPr>
              <a:t>عجزه </a:t>
            </a:r>
            <a:r>
              <a:rPr lang="ar-EG" sz="2200" b="1" dirty="0">
                <a:solidFill>
                  <a:srgbClr val="002060"/>
                </a:solidFill>
              </a:rPr>
              <a:t>عن مواجهة مشكلات المرحلة</a:t>
            </a:r>
          </a:p>
          <a:p>
            <a:pPr marL="342900" indent="-342900" algn="justLow" rtl="1">
              <a:buFont typeface="Wingdings" panose="05000000000000000000" pitchFamily="2" charset="2"/>
              <a:buChar char="ü"/>
            </a:pPr>
            <a:r>
              <a:rPr lang="ar-EG" sz="2200" b="1" dirty="0" smtClean="0">
                <a:solidFill>
                  <a:srgbClr val="002060"/>
                </a:solidFill>
              </a:rPr>
              <a:t>أسلوب </a:t>
            </a:r>
            <a:r>
              <a:rPr lang="ar-EG" sz="2200" b="1" dirty="0">
                <a:solidFill>
                  <a:srgbClr val="002060"/>
                </a:solidFill>
              </a:rPr>
              <a:t>التنشئة الاجتماعية الذي ينشأ عليه</a:t>
            </a:r>
          </a:p>
          <a:p>
            <a:pPr marL="342900" indent="-342900" algn="justLow" rtl="1">
              <a:buFont typeface="Wingdings" panose="05000000000000000000" pitchFamily="2" charset="2"/>
              <a:buChar char="ü"/>
            </a:pPr>
            <a:r>
              <a:rPr lang="ar-EG" sz="2200" b="1" dirty="0" smtClean="0">
                <a:solidFill>
                  <a:srgbClr val="002060"/>
                </a:solidFill>
              </a:rPr>
              <a:t>التدليل </a:t>
            </a:r>
            <a:r>
              <a:rPr lang="ar-EG" sz="2200" b="1" dirty="0">
                <a:solidFill>
                  <a:srgbClr val="002060"/>
                </a:solidFill>
              </a:rPr>
              <a:t>الزائد والقسوة الزائدة يؤديان إلى شعوره بالاعتماد على الآخرين في حل مشكلاته</a:t>
            </a:r>
          </a:p>
        </p:txBody>
      </p:sp>
      <p:sp>
        <p:nvSpPr>
          <p:cNvPr id="16" name="Rectangle 15"/>
          <p:cNvSpPr/>
          <p:nvPr/>
        </p:nvSpPr>
        <p:spPr>
          <a:xfrm>
            <a:off x="251520" y="3348432"/>
            <a:ext cx="3995936" cy="3139321"/>
          </a:xfrm>
          <a:prstGeom prst="rect">
            <a:avLst/>
          </a:prstGeom>
        </p:spPr>
        <p:txBody>
          <a:bodyPr wrap="square">
            <a:spAutoFit/>
          </a:bodyPr>
          <a:lstStyle/>
          <a:p>
            <a:pPr marL="342900" indent="-342900" algn="justLow" rtl="1">
              <a:buFont typeface="Wingdings" panose="05000000000000000000" pitchFamily="2" charset="2"/>
              <a:buChar char="ü"/>
            </a:pPr>
            <a:r>
              <a:rPr lang="ar-EG" sz="2200" b="1" dirty="0" smtClean="0">
                <a:solidFill>
                  <a:srgbClr val="002060"/>
                </a:solidFill>
              </a:rPr>
              <a:t>توجيه </a:t>
            </a:r>
            <a:r>
              <a:rPr lang="ar-EG" sz="2200" b="1" dirty="0">
                <a:solidFill>
                  <a:srgbClr val="002060"/>
                </a:solidFill>
              </a:rPr>
              <a:t>المراهق بصورة دائمة وغير مباشرة</a:t>
            </a:r>
          </a:p>
          <a:p>
            <a:pPr marL="342900" indent="-342900" algn="justLow" rtl="1">
              <a:buFont typeface="Wingdings" panose="05000000000000000000" pitchFamily="2" charset="2"/>
              <a:buChar char="ü"/>
            </a:pPr>
            <a:r>
              <a:rPr lang="ar-EG" sz="2200" b="1" dirty="0" smtClean="0">
                <a:solidFill>
                  <a:srgbClr val="002060"/>
                </a:solidFill>
              </a:rPr>
              <a:t>وإعطاء </a:t>
            </a:r>
            <a:r>
              <a:rPr lang="ar-EG" sz="2200" b="1" dirty="0">
                <a:solidFill>
                  <a:srgbClr val="002060"/>
                </a:solidFill>
              </a:rPr>
              <a:t>مساحة كبيرة للنقاش والحوار معه</a:t>
            </a:r>
          </a:p>
          <a:p>
            <a:pPr marL="342900" indent="-342900" algn="justLow" rtl="1">
              <a:buFont typeface="Wingdings" panose="05000000000000000000" pitchFamily="2" charset="2"/>
              <a:buChar char="ü"/>
            </a:pPr>
            <a:r>
              <a:rPr lang="ar-EG" sz="2200" b="1" dirty="0" smtClean="0">
                <a:solidFill>
                  <a:srgbClr val="002060"/>
                </a:solidFill>
              </a:rPr>
              <a:t>والتسامح </a:t>
            </a:r>
            <a:r>
              <a:rPr lang="ar-EG" sz="2200" b="1" dirty="0">
                <a:solidFill>
                  <a:srgbClr val="002060"/>
                </a:solidFill>
              </a:rPr>
              <a:t>معه في بعض المواقف الاجتماعية</a:t>
            </a:r>
          </a:p>
          <a:p>
            <a:pPr marL="342900" indent="-342900" algn="justLow" rtl="1">
              <a:buFont typeface="Wingdings" panose="05000000000000000000" pitchFamily="2" charset="2"/>
              <a:buChar char="ü"/>
            </a:pPr>
            <a:r>
              <a:rPr lang="ar-EG" sz="2200" b="1" dirty="0" smtClean="0">
                <a:solidFill>
                  <a:srgbClr val="002060"/>
                </a:solidFill>
              </a:rPr>
              <a:t>وتشجيعه </a:t>
            </a:r>
            <a:r>
              <a:rPr lang="ar-EG" sz="2200" b="1" dirty="0">
                <a:solidFill>
                  <a:srgbClr val="002060"/>
                </a:solidFill>
              </a:rPr>
              <a:t>على التحدث والحوار بطلاقة مع الآخرين</a:t>
            </a:r>
          </a:p>
          <a:p>
            <a:pPr marL="342900" indent="-342900" algn="justLow" rtl="1">
              <a:buFont typeface="Wingdings" panose="05000000000000000000" pitchFamily="2" charset="2"/>
              <a:buChar char="ü"/>
            </a:pPr>
            <a:r>
              <a:rPr lang="ar-EG" sz="2200" b="1" dirty="0" smtClean="0">
                <a:solidFill>
                  <a:srgbClr val="002060"/>
                </a:solidFill>
              </a:rPr>
              <a:t>وتعزيز </a:t>
            </a:r>
            <a:r>
              <a:rPr lang="ar-EG" sz="2200" b="1" dirty="0">
                <a:solidFill>
                  <a:srgbClr val="002060"/>
                </a:solidFill>
              </a:rPr>
              <a:t>ثقته بنفسه.</a:t>
            </a:r>
          </a:p>
        </p:txBody>
      </p:sp>
      <p:sp>
        <p:nvSpPr>
          <p:cNvPr id="2" name="Rectangle 1"/>
          <p:cNvSpPr/>
          <p:nvPr/>
        </p:nvSpPr>
        <p:spPr>
          <a:xfrm>
            <a:off x="5364088" y="2775265"/>
            <a:ext cx="2752677"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الأسباب المحتملة للمشكلة</a:t>
            </a:r>
          </a:p>
        </p:txBody>
      </p:sp>
      <p:sp>
        <p:nvSpPr>
          <p:cNvPr id="9" name="Rectangle 8"/>
          <p:cNvSpPr/>
          <p:nvPr/>
        </p:nvSpPr>
        <p:spPr>
          <a:xfrm>
            <a:off x="827584" y="2772368"/>
            <a:ext cx="2762295"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الحلول الإجرائية المقترحة </a:t>
            </a:r>
          </a:p>
        </p:txBody>
      </p:sp>
      <p:sp>
        <p:nvSpPr>
          <p:cNvPr id="8" name="Flowchart: Alternate Process 7"/>
          <p:cNvSpPr/>
          <p:nvPr/>
        </p:nvSpPr>
        <p:spPr>
          <a:xfrm>
            <a:off x="251520" y="879103"/>
            <a:ext cx="8694712" cy="1521197"/>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شعور المراهق بالخجل والانطواء، الأمر الذي يعيقه عن تحقيق تفاعله الاجتماعي، وتظهر عليه هاتين الصفتين من خلال احمرار الوجه عند التحدث، والتلعثم في الكلام وعدم الطلاقة، وجفاف الحلق</a:t>
            </a:r>
          </a:p>
        </p:txBody>
      </p:sp>
    </p:spTree>
    <p:extLst>
      <p:ext uri="{BB962C8B-B14F-4D97-AF65-F5344CB8AC3E}">
        <p14:creationId xmlns:p14="http://schemas.microsoft.com/office/powerpoint/2010/main" val="112460037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arn(inVertic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barn(inVertical)">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barn(inVertical)">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barn(inVertical)">
                                      <p:cBhvr>
                                        <p:cTn id="27" dur="500"/>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xEl>
                                              <p:pRg st="1" end="1"/>
                                            </p:txEl>
                                          </p:spTgt>
                                        </p:tgtEl>
                                        <p:attrNameLst>
                                          <p:attrName>style.visibility</p:attrName>
                                        </p:attrNameLst>
                                      </p:cBhvr>
                                      <p:to>
                                        <p:strVal val="visible"/>
                                      </p:to>
                                    </p:set>
                                    <p:animEffect transition="in" filter="barn(inVertical)">
                                      <p:cBhvr>
                                        <p:cTn id="32" dur="500"/>
                                        <p:tgtEl>
                                          <p:spTgt spid="1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xEl>
                                              <p:pRg st="2" end="2"/>
                                            </p:txEl>
                                          </p:spTgt>
                                        </p:tgtEl>
                                        <p:attrNameLst>
                                          <p:attrName>style.visibility</p:attrName>
                                        </p:attrNameLst>
                                      </p:cBhvr>
                                      <p:to>
                                        <p:strVal val="visible"/>
                                      </p:to>
                                    </p:set>
                                    <p:animEffect transition="in" filter="barn(inVertical)">
                                      <p:cBhvr>
                                        <p:cTn id="37" dur="500"/>
                                        <p:tgtEl>
                                          <p:spTgt spid="1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6">
                                            <p:txEl>
                                              <p:pRg st="3" end="3"/>
                                            </p:txEl>
                                          </p:spTgt>
                                        </p:tgtEl>
                                        <p:attrNameLst>
                                          <p:attrName>style.visibility</p:attrName>
                                        </p:attrNameLst>
                                      </p:cBhvr>
                                      <p:to>
                                        <p:strVal val="visible"/>
                                      </p:to>
                                    </p:set>
                                    <p:animEffect transition="in" filter="barn(inVertical)">
                                      <p:cBhvr>
                                        <p:cTn id="42" dur="500"/>
                                        <p:tgtEl>
                                          <p:spTgt spid="1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6">
                                            <p:txEl>
                                              <p:pRg st="4" end="4"/>
                                            </p:txEl>
                                          </p:spTgt>
                                        </p:tgtEl>
                                        <p:attrNameLst>
                                          <p:attrName>style.visibility</p:attrName>
                                        </p:attrNameLst>
                                      </p:cBhvr>
                                      <p:to>
                                        <p:strVal val="visible"/>
                                      </p:to>
                                    </p:set>
                                    <p:animEffect transition="in" filter="barn(inVertical)">
                                      <p:cBhvr>
                                        <p:cTn id="4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305274" y="231304"/>
            <a:ext cx="4642990" cy="5334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ar-EG" altLang="zh-CN" sz="3600" b="1" dirty="0">
                <a:solidFill>
                  <a:srgbClr val="002060"/>
                </a:solidFill>
                <a:ea typeface="SimSun" pitchFamily="2" charset="-122"/>
              </a:rPr>
              <a:t>المشكلة الثالثة</a:t>
            </a:r>
            <a:endParaRPr lang="ar-EG" altLang="en-US" sz="3600" b="1" dirty="0">
              <a:solidFill>
                <a:srgbClr val="002060"/>
              </a:solidFill>
              <a:ea typeface="SimSun" pitchFamily="2" charset="-122"/>
            </a:endParaRPr>
          </a:p>
        </p:txBody>
      </p:sp>
      <p:sp>
        <p:nvSpPr>
          <p:cNvPr id="5" name="Rectangle 4"/>
          <p:cNvSpPr/>
          <p:nvPr/>
        </p:nvSpPr>
        <p:spPr bwMode="auto">
          <a:xfrm>
            <a:off x="4355975" y="2807208"/>
            <a:ext cx="360041" cy="3718136"/>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13" name="Rectangle 12"/>
          <p:cNvSpPr/>
          <p:nvPr/>
        </p:nvSpPr>
        <p:spPr>
          <a:xfrm>
            <a:off x="4824536" y="3369912"/>
            <a:ext cx="3995936" cy="2123658"/>
          </a:xfrm>
          <a:prstGeom prst="rect">
            <a:avLst/>
          </a:prstGeom>
        </p:spPr>
        <p:txBody>
          <a:bodyPr wrap="square">
            <a:spAutoFit/>
          </a:bodyPr>
          <a:lstStyle/>
          <a:p>
            <a:pPr marL="342900" indent="-342900" algn="justLow" rtl="1">
              <a:buFont typeface="Wingdings" panose="05000000000000000000" pitchFamily="2" charset="2"/>
              <a:buChar char="ü"/>
            </a:pPr>
            <a:r>
              <a:rPr lang="ar-EG" sz="2200" b="1" dirty="0">
                <a:solidFill>
                  <a:srgbClr val="002060"/>
                </a:solidFill>
              </a:rPr>
              <a:t>أسباب مرتبطة بالتكوين الموروث في الشخصية، وفي هذه الحالة يكون أحد الوالدين عصبياً فعلاً، </a:t>
            </a:r>
            <a:endParaRPr lang="ar-EG" sz="2200" b="1" dirty="0" smtClean="0">
              <a:solidFill>
                <a:srgbClr val="002060"/>
              </a:solidFill>
            </a:endParaRPr>
          </a:p>
          <a:p>
            <a:pPr marL="342900" indent="-342900" algn="justLow" rtl="1">
              <a:buFont typeface="Wingdings" panose="05000000000000000000" pitchFamily="2" charset="2"/>
              <a:buChar char="ü"/>
            </a:pPr>
            <a:r>
              <a:rPr lang="ar-EG" sz="2200" b="1" dirty="0" smtClean="0">
                <a:solidFill>
                  <a:srgbClr val="002060"/>
                </a:solidFill>
              </a:rPr>
              <a:t>ومنها</a:t>
            </a:r>
            <a:r>
              <a:rPr lang="ar-EG" sz="2200" b="1" dirty="0">
                <a:solidFill>
                  <a:srgbClr val="002060"/>
                </a:solidFill>
              </a:rPr>
              <a:t>: أسباب بيئية، مثل: نشأة المراهق في جو تربوي مشحون بالعصبية والسلوك المشاكس الغضوب. </a:t>
            </a:r>
          </a:p>
        </p:txBody>
      </p:sp>
      <p:sp>
        <p:nvSpPr>
          <p:cNvPr id="16" name="Rectangle 15"/>
          <p:cNvSpPr/>
          <p:nvPr/>
        </p:nvSpPr>
        <p:spPr>
          <a:xfrm>
            <a:off x="251520" y="3348432"/>
            <a:ext cx="3995936" cy="1785104"/>
          </a:xfrm>
          <a:prstGeom prst="rect">
            <a:avLst/>
          </a:prstGeom>
        </p:spPr>
        <p:txBody>
          <a:bodyPr wrap="square">
            <a:spAutoFit/>
          </a:bodyPr>
          <a:lstStyle/>
          <a:p>
            <a:pPr marL="342900" indent="-342900" algn="justLow" rtl="1">
              <a:buFont typeface="Wingdings" panose="05000000000000000000" pitchFamily="2" charset="2"/>
              <a:buChar char="ü"/>
            </a:pPr>
            <a:r>
              <a:rPr lang="ar-EG" sz="2200" b="1" dirty="0">
                <a:solidFill>
                  <a:srgbClr val="002060"/>
                </a:solidFill>
              </a:rPr>
              <a:t>ويرى الدكتور الحر أن علاج عصبية المراهق يكون من خلال: الأمان، والحب، والعدل، والاستقلالية، والحزم، فلا بد للمراهق من الشعور بالأمان في المنزل</a:t>
            </a:r>
          </a:p>
        </p:txBody>
      </p:sp>
      <p:sp>
        <p:nvSpPr>
          <p:cNvPr id="2" name="Rectangle 1"/>
          <p:cNvSpPr/>
          <p:nvPr/>
        </p:nvSpPr>
        <p:spPr>
          <a:xfrm>
            <a:off x="5364088" y="2775265"/>
            <a:ext cx="2752677"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الأسباب المحتملة للمشكلة</a:t>
            </a:r>
          </a:p>
        </p:txBody>
      </p:sp>
      <p:sp>
        <p:nvSpPr>
          <p:cNvPr id="9" name="Rectangle 8"/>
          <p:cNvSpPr/>
          <p:nvPr/>
        </p:nvSpPr>
        <p:spPr>
          <a:xfrm>
            <a:off x="827584" y="2772368"/>
            <a:ext cx="2762295"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الحلول الإجرائية المقترحة </a:t>
            </a:r>
          </a:p>
        </p:txBody>
      </p:sp>
      <p:sp>
        <p:nvSpPr>
          <p:cNvPr id="8" name="Flowchart: Alternate Process 7"/>
          <p:cNvSpPr/>
          <p:nvPr/>
        </p:nvSpPr>
        <p:spPr>
          <a:xfrm>
            <a:off x="251520" y="879103"/>
            <a:ext cx="8694712" cy="1521197"/>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عصبية المراهق واندفاعه، وحدة طباعه، وعناده، ورغبته في تحقيق مطالبه بالقوة والعنف الزائد، وتوتره الدائم بشكل يسبب إزعاجاً كبيراً للمحيطين به</a:t>
            </a:r>
          </a:p>
        </p:txBody>
      </p:sp>
    </p:spTree>
    <p:extLst>
      <p:ext uri="{BB962C8B-B14F-4D97-AF65-F5344CB8AC3E}">
        <p14:creationId xmlns:p14="http://schemas.microsoft.com/office/powerpoint/2010/main" val="58527820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arn(inVertic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barn(inVertical)">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barn(inVertical)">
                                      <p:cBhvr>
                                        <p:cTn id="2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305274" y="231304"/>
            <a:ext cx="4642990" cy="5334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ar-EG" altLang="zh-CN" sz="3600" b="1" dirty="0">
                <a:solidFill>
                  <a:srgbClr val="002060"/>
                </a:solidFill>
                <a:ea typeface="SimSun" pitchFamily="2" charset="-122"/>
              </a:rPr>
              <a:t>المشكلة الرابعة</a:t>
            </a:r>
            <a:endParaRPr lang="ar-EG" altLang="en-US" sz="3600" b="1" dirty="0">
              <a:solidFill>
                <a:srgbClr val="002060"/>
              </a:solidFill>
              <a:ea typeface="SimSun" pitchFamily="2" charset="-122"/>
            </a:endParaRPr>
          </a:p>
        </p:txBody>
      </p:sp>
      <p:sp>
        <p:nvSpPr>
          <p:cNvPr id="5" name="Rectangle 4"/>
          <p:cNvSpPr/>
          <p:nvPr/>
        </p:nvSpPr>
        <p:spPr bwMode="auto">
          <a:xfrm>
            <a:off x="4355975" y="2807208"/>
            <a:ext cx="360041" cy="3718136"/>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13" name="Rectangle 12"/>
          <p:cNvSpPr/>
          <p:nvPr/>
        </p:nvSpPr>
        <p:spPr>
          <a:xfrm>
            <a:off x="4824536" y="3369912"/>
            <a:ext cx="3995936" cy="3477875"/>
          </a:xfrm>
          <a:prstGeom prst="rect">
            <a:avLst/>
          </a:prstGeom>
        </p:spPr>
        <p:txBody>
          <a:bodyPr wrap="square">
            <a:spAutoFit/>
          </a:bodyPr>
          <a:lstStyle/>
          <a:p>
            <a:pPr marL="342900" indent="-342900" algn="justLow" rtl="1">
              <a:buFont typeface="Wingdings" panose="05000000000000000000" pitchFamily="2" charset="2"/>
              <a:buChar char="ü"/>
            </a:pPr>
            <a:r>
              <a:rPr lang="ar-EG" sz="2200" b="1" dirty="0" smtClean="0">
                <a:solidFill>
                  <a:srgbClr val="002060"/>
                </a:solidFill>
              </a:rPr>
              <a:t>رغبته </a:t>
            </a:r>
            <a:r>
              <a:rPr lang="ar-EG" sz="2200" b="1" dirty="0">
                <a:solidFill>
                  <a:srgbClr val="002060"/>
                </a:solidFill>
              </a:rPr>
              <a:t>في تحقيق مقاصده الخاصة دون اعتبار للمصلحة العامة</a:t>
            </a:r>
          </a:p>
          <a:p>
            <a:pPr marL="342900" indent="-342900" algn="justLow" rtl="1">
              <a:buFont typeface="Wingdings" panose="05000000000000000000" pitchFamily="2" charset="2"/>
              <a:buChar char="ü"/>
            </a:pPr>
            <a:r>
              <a:rPr lang="ar-EG" sz="2200" b="1" dirty="0" smtClean="0">
                <a:solidFill>
                  <a:srgbClr val="002060"/>
                </a:solidFill>
              </a:rPr>
              <a:t>الأفكار </a:t>
            </a:r>
            <a:r>
              <a:rPr lang="ar-EG" sz="2200" b="1" dirty="0">
                <a:solidFill>
                  <a:srgbClr val="002060"/>
                </a:solidFill>
              </a:rPr>
              <a:t>الخاطئة التي تصل لذهنه من أن المراهق هو الشخص القوي الشجاع</a:t>
            </a:r>
          </a:p>
          <a:p>
            <a:pPr marL="342900" indent="-342900" algn="justLow" rtl="1">
              <a:buFont typeface="Wingdings" panose="05000000000000000000" pitchFamily="2" charset="2"/>
              <a:buChar char="ü"/>
            </a:pPr>
            <a:r>
              <a:rPr lang="ar-EG" sz="2200" b="1" dirty="0" smtClean="0">
                <a:solidFill>
                  <a:srgbClr val="002060"/>
                </a:solidFill>
              </a:rPr>
              <a:t>هو </a:t>
            </a:r>
            <a:r>
              <a:rPr lang="ar-EG" sz="2200" b="1" dirty="0">
                <a:solidFill>
                  <a:srgbClr val="002060"/>
                </a:solidFill>
              </a:rPr>
              <a:t>الذي يصرع الآخرين ويأخذ حقوقه بيده لا بالحسنى</a:t>
            </a:r>
          </a:p>
          <a:p>
            <a:pPr marL="342900" indent="-342900" algn="justLow" rtl="1">
              <a:buFont typeface="Wingdings" panose="05000000000000000000" pitchFamily="2" charset="2"/>
              <a:buChar char="ü"/>
            </a:pPr>
            <a:r>
              <a:rPr lang="ar-EG" sz="2200" b="1" dirty="0" smtClean="0">
                <a:solidFill>
                  <a:srgbClr val="002060"/>
                </a:solidFill>
              </a:rPr>
              <a:t>أيضاً </a:t>
            </a:r>
            <a:r>
              <a:rPr lang="ar-EG" sz="2200" b="1" dirty="0">
                <a:solidFill>
                  <a:srgbClr val="002060"/>
                </a:solidFill>
              </a:rPr>
              <a:t>الإحباط والحرمان والقهر الذي يعيشه داخل الأسرة</a:t>
            </a:r>
          </a:p>
          <a:p>
            <a:pPr marL="342900" indent="-342900" algn="justLow" rtl="1">
              <a:buFont typeface="Wingdings" panose="05000000000000000000" pitchFamily="2" charset="2"/>
              <a:buChar char="ü"/>
            </a:pPr>
            <a:r>
              <a:rPr lang="ar-EG" sz="2200" b="1" dirty="0" smtClean="0">
                <a:solidFill>
                  <a:srgbClr val="002060"/>
                </a:solidFill>
              </a:rPr>
              <a:t>تقليد </a:t>
            </a:r>
            <a:r>
              <a:rPr lang="ar-EG" sz="2200" b="1" dirty="0">
                <a:solidFill>
                  <a:srgbClr val="002060"/>
                </a:solidFill>
              </a:rPr>
              <a:t>الآخرين والاقتداء بسلوكهم الفوضوي</a:t>
            </a:r>
          </a:p>
        </p:txBody>
      </p:sp>
      <p:sp>
        <p:nvSpPr>
          <p:cNvPr id="16" name="Rectangle 15"/>
          <p:cNvSpPr/>
          <p:nvPr/>
        </p:nvSpPr>
        <p:spPr>
          <a:xfrm>
            <a:off x="251520" y="3348432"/>
            <a:ext cx="3995936" cy="3139321"/>
          </a:xfrm>
          <a:prstGeom prst="rect">
            <a:avLst/>
          </a:prstGeom>
        </p:spPr>
        <p:txBody>
          <a:bodyPr wrap="square">
            <a:spAutoFit/>
          </a:bodyPr>
          <a:lstStyle/>
          <a:p>
            <a:pPr marL="342900" indent="-342900" algn="justLow" rtl="1">
              <a:buFont typeface="Wingdings" panose="05000000000000000000" pitchFamily="2" charset="2"/>
              <a:buChar char="ü"/>
            </a:pPr>
            <a:r>
              <a:rPr lang="ar-EG" sz="2200" b="1" dirty="0" smtClean="0">
                <a:solidFill>
                  <a:srgbClr val="002060"/>
                </a:solidFill>
              </a:rPr>
              <a:t>إشغاله </a:t>
            </a:r>
            <a:r>
              <a:rPr lang="ar-EG" sz="2200" b="1" dirty="0">
                <a:solidFill>
                  <a:srgbClr val="002060"/>
                </a:solidFill>
              </a:rPr>
              <a:t>بالخير والأعمال المثمرة البناءة</a:t>
            </a:r>
          </a:p>
          <a:p>
            <a:pPr marL="342900" indent="-342900" algn="justLow" rtl="1">
              <a:buFont typeface="Wingdings" panose="05000000000000000000" pitchFamily="2" charset="2"/>
              <a:buChar char="ü"/>
            </a:pPr>
            <a:r>
              <a:rPr lang="ar-EG" sz="2200" b="1" dirty="0" smtClean="0">
                <a:solidFill>
                  <a:srgbClr val="002060"/>
                </a:solidFill>
              </a:rPr>
              <a:t>تصويب </a:t>
            </a:r>
            <a:r>
              <a:rPr lang="ar-EG" sz="2200" b="1" dirty="0">
                <a:solidFill>
                  <a:srgbClr val="002060"/>
                </a:solidFill>
              </a:rPr>
              <a:t>المفاهيم الخاطئة في ذهنه</a:t>
            </a:r>
          </a:p>
          <a:p>
            <a:pPr marL="342900" indent="-342900" algn="justLow" rtl="1">
              <a:buFont typeface="Wingdings" panose="05000000000000000000" pitchFamily="2" charset="2"/>
              <a:buChar char="ü"/>
            </a:pPr>
            <a:r>
              <a:rPr lang="ar-EG" sz="2200" b="1" dirty="0" smtClean="0">
                <a:solidFill>
                  <a:srgbClr val="002060"/>
                </a:solidFill>
              </a:rPr>
              <a:t>نفي </a:t>
            </a:r>
            <a:r>
              <a:rPr lang="ar-EG" sz="2200" b="1" dirty="0">
                <a:solidFill>
                  <a:srgbClr val="002060"/>
                </a:solidFill>
              </a:rPr>
              <a:t>العلاقة المزعومة بين الاستقلالية والتعدي على الغير</a:t>
            </a:r>
          </a:p>
          <a:p>
            <a:pPr marL="342900" indent="-342900" algn="justLow" rtl="1">
              <a:buFont typeface="Wingdings" panose="05000000000000000000" pitchFamily="2" charset="2"/>
              <a:buChar char="ü"/>
            </a:pPr>
            <a:r>
              <a:rPr lang="ar-EG" sz="2200" b="1" dirty="0" smtClean="0">
                <a:solidFill>
                  <a:srgbClr val="002060"/>
                </a:solidFill>
              </a:rPr>
              <a:t>تشجيعه </a:t>
            </a:r>
            <a:r>
              <a:rPr lang="ar-EG" sz="2200" b="1" dirty="0">
                <a:solidFill>
                  <a:srgbClr val="002060"/>
                </a:solidFill>
              </a:rPr>
              <a:t>على مصاحبة الجيدين من الأصدقاء ممن لا يحبون أن يمدوا يد الإساءة </a:t>
            </a:r>
            <a:r>
              <a:rPr lang="ar-EG" sz="2200" b="1" dirty="0" smtClean="0">
                <a:solidFill>
                  <a:srgbClr val="002060"/>
                </a:solidFill>
              </a:rPr>
              <a:t>للآخرين </a:t>
            </a:r>
            <a:endParaRPr lang="ar-EG" sz="2200" b="1" dirty="0">
              <a:solidFill>
                <a:srgbClr val="002060"/>
              </a:solidFill>
            </a:endParaRPr>
          </a:p>
          <a:p>
            <a:pPr marL="342900" indent="-342900" algn="justLow" rtl="1">
              <a:buFont typeface="Wingdings" panose="05000000000000000000" pitchFamily="2" charset="2"/>
              <a:buChar char="ü"/>
            </a:pPr>
            <a:r>
              <a:rPr lang="ar-EG" sz="2200" b="1" dirty="0" smtClean="0">
                <a:solidFill>
                  <a:srgbClr val="002060"/>
                </a:solidFill>
              </a:rPr>
              <a:t>إرشاده </a:t>
            </a:r>
            <a:r>
              <a:rPr lang="ar-EG" sz="2200" b="1" dirty="0">
                <a:solidFill>
                  <a:srgbClr val="002060"/>
                </a:solidFill>
              </a:rPr>
              <a:t>لبعض الطرق لحل الأزمات ومواجهة عدوان الآخرين بحكمة</a:t>
            </a:r>
          </a:p>
        </p:txBody>
      </p:sp>
      <p:sp>
        <p:nvSpPr>
          <p:cNvPr id="2" name="Rectangle 1"/>
          <p:cNvSpPr/>
          <p:nvPr/>
        </p:nvSpPr>
        <p:spPr>
          <a:xfrm>
            <a:off x="5364088" y="2775265"/>
            <a:ext cx="2752677"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الأسباب المحتملة للمشكلة</a:t>
            </a:r>
          </a:p>
        </p:txBody>
      </p:sp>
      <p:sp>
        <p:nvSpPr>
          <p:cNvPr id="9" name="Rectangle 8"/>
          <p:cNvSpPr/>
          <p:nvPr/>
        </p:nvSpPr>
        <p:spPr>
          <a:xfrm>
            <a:off x="827584" y="2772368"/>
            <a:ext cx="2762295"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الحلول الإجرائية المقترحة </a:t>
            </a:r>
          </a:p>
        </p:txBody>
      </p:sp>
      <p:sp>
        <p:nvSpPr>
          <p:cNvPr id="8" name="Flowchart: Alternate Process 7"/>
          <p:cNvSpPr/>
          <p:nvPr/>
        </p:nvSpPr>
        <p:spPr>
          <a:xfrm>
            <a:off x="251520" y="879103"/>
            <a:ext cx="8694712" cy="1521197"/>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ممارسة المراهق للسلوك المزعج، كعدم مراعاة الآداب العامة، والاعتداء على الناس، وتخريب الممتلكات والبيئة والطبيعة، وقد يكون الإزعاج لفظياً أو عملياً</a:t>
            </a:r>
          </a:p>
        </p:txBody>
      </p:sp>
    </p:spTree>
    <p:extLst>
      <p:ext uri="{BB962C8B-B14F-4D97-AF65-F5344CB8AC3E}">
        <p14:creationId xmlns:p14="http://schemas.microsoft.com/office/powerpoint/2010/main" val="342622334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arn(inVertic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barn(inVertical)">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barn(inVertical)">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barn(inVertical)">
                                      <p:cBhvr>
                                        <p:cTn id="27" dur="500"/>
                                        <p:tgtEl>
                                          <p:spTgt spid="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4" end="4"/>
                                            </p:txEl>
                                          </p:spTgt>
                                        </p:tgtEl>
                                        <p:attrNameLst>
                                          <p:attrName>style.visibility</p:attrName>
                                        </p:attrNameLst>
                                      </p:cBhvr>
                                      <p:to>
                                        <p:strVal val="visible"/>
                                      </p:to>
                                    </p:set>
                                    <p:animEffect transition="in" filter="barn(inVertical)">
                                      <p:cBhvr>
                                        <p:cTn id="32" dur="500"/>
                                        <p:tgtEl>
                                          <p:spTgt spid="1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xEl>
                                              <p:pRg st="0" end="0"/>
                                            </p:txEl>
                                          </p:spTgt>
                                        </p:tgtEl>
                                        <p:attrNameLst>
                                          <p:attrName>style.visibility</p:attrName>
                                        </p:attrNameLst>
                                      </p:cBhvr>
                                      <p:to>
                                        <p:strVal val="visible"/>
                                      </p:to>
                                    </p:set>
                                    <p:animEffect transition="in" filter="barn(inVertical)">
                                      <p:cBhvr>
                                        <p:cTn id="37" dur="500"/>
                                        <p:tgtEl>
                                          <p:spTgt spid="1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6">
                                            <p:txEl>
                                              <p:pRg st="1" end="1"/>
                                            </p:txEl>
                                          </p:spTgt>
                                        </p:tgtEl>
                                        <p:attrNameLst>
                                          <p:attrName>style.visibility</p:attrName>
                                        </p:attrNameLst>
                                      </p:cBhvr>
                                      <p:to>
                                        <p:strVal val="visible"/>
                                      </p:to>
                                    </p:set>
                                    <p:animEffect transition="in" filter="barn(inVertical)">
                                      <p:cBhvr>
                                        <p:cTn id="42" dur="500"/>
                                        <p:tgtEl>
                                          <p:spTgt spid="1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6">
                                            <p:txEl>
                                              <p:pRg st="2" end="2"/>
                                            </p:txEl>
                                          </p:spTgt>
                                        </p:tgtEl>
                                        <p:attrNameLst>
                                          <p:attrName>style.visibility</p:attrName>
                                        </p:attrNameLst>
                                      </p:cBhvr>
                                      <p:to>
                                        <p:strVal val="visible"/>
                                      </p:to>
                                    </p:set>
                                    <p:animEffect transition="in" filter="barn(inVertical)">
                                      <p:cBhvr>
                                        <p:cTn id="47" dur="500"/>
                                        <p:tgtEl>
                                          <p:spTgt spid="1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6">
                                            <p:txEl>
                                              <p:pRg st="3" end="3"/>
                                            </p:txEl>
                                          </p:spTgt>
                                        </p:tgtEl>
                                        <p:attrNameLst>
                                          <p:attrName>style.visibility</p:attrName>
                                        </p:attrNameLst>
                                      </p:cBhvr>
                                      <p:to>
                                        <p:strVal val="visible"/>
                                      </p:to>
                                    </p:set>
                                    <p:animEffect transition="in" filter="barn(inVertical)">
                                      <p:cBhvr>
                                        <p:cTn id="52" dur="500"/>
                                        <p:tgtEl>
                                          <p:spTgt spid="16">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6">
                                            <p:txEl>
                                              <p:pRg st="4" end="4"/>
                                            </p:txEl>
                                          </p:spTgt>
                                        </p:tgtEl>
                                        <p:attrNameLst>
                                          <p:attrName>style.visibility</p:attrName>
                                        </p:attrNameLst>
                                      </p:cBhvr>
                                      <p:to>
                                        <p:strVal val="visible"/>
                                      </p:to>
                                    </p:set>
                                    <p:animEffect transition="in" filter="barn(inVertical)">
                                      <p:cBhvr>
                                        <p:cTn id="5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305274" y="231304"/>
            <a:ext cx="4642990" cy="5334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ar-EG" altLang="zh-CN" sz="3600" b="1" dirty="0">
                <a:solidFill>
                  <a:srgbClr val="002060"/>
                </a:solidFill>
                <a:ea typeface="SimSun" pitchFamily="2" charset="-122"/>
              </a:rPr>
              <a:t>المشكلة الخامسة</a:t>
            </a:r>
            <a:endParaRPr lang="ar-EG" altLang="en-US" sz="3600" b="1" dirty="0">
              <a:solidFill>
                <a:srgbClr val="002060"/>
              </a:solidFill>
              <a:ea typeface="SimSun" pitchFamily="2" charset="-122"/>
            </a:endParaRPr>
          </a:p>
        </p:txBody>
      </p:sp>
      <p:sp>
        <p:nvSpPr>
          <p:cNvPr id="5" name="Rectangle 4"/>
          <p:cNvSpPr/>
          <p:nvPr/>
        </p:nvSpPr>
        <p:spPr bwMode="auto">
          <a:xfrm>
            <a:off x="4355975" y="2807208"/>
            <a:ext cx="360041" cy="3718136"/>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13" name="Rectangle 12"/>
          <p:cNvSpPr/>
          <p:nvPr/>
        </p:nvSpPr>
        <p:spPr>
          <a:xfrm>
            <a:off x="4824536" y="3369912"/>
            <a:ext cx="3995936" cy="3477875"/>
          </a:xfrm>
          <a:prstGeom prst="rect">
            <a:avLst/>
          </a:prstGeom>
        </p:spPr>
        <p:txBody>
          <a:bodyPr wrap="square">
            <a:spAutoFit/>
          </a:bodyPr>
          <a:lstStyle/>
          <a:p>
            <a:pPr marL="342900" indent="-342900" algn="justLow" rtl="1">
              <a:buFont typeface="Wingdings" panose="05000000000000000000" pitchFamily="2" charset="2"/>
              <a:buChar char="ü"/>
            </a:pPr>
            <a:r>
              <a:rPr lang="ar-EG" sz="2200" b="1" dirty="0" smtClean="0">
                <a:solidFill>
                  <a:srgbClr val="002060"/>
                </a:solidFill>
              </a:rPr>
              <a:t>عيش </a:t>
            </a:r>
            <a:r>
              <a:rPr lang="ar-EG" sz="2200" b="1" dirty="0">
                <a:solidFill>
                  <a:srgbClr val="002060"/>
                </a:solidFill>
              </a:rPr>
              <a:t>المراهق في حالة صراع بين الحنين إلى مرحلة الطفولة المليئة باللعب وبين التطلع إلى مرحلة الشباب التي تكثر فيها المسؤوليات</a:t>
            </a:r>
          </a:p>
          <a:p>
            <a:pPr marL="342900" indent="-342900" algn="justLow" rtl="1">
              <a:buFont typeface="Wingdings" panose="05000000000000000000" pitchFamily="2" charset="2"/>
              <a:buChar char="ü"/>
            </a:pPr>
            <a:r>
              <a:rPr lang="ar-EG" sz="2200" b="1" dirty="0" smtClean="0">
                <a:solidFill>
                  <a:srgbClr val="002060"/>
                </a:solidFill>
              </a:rPr>
              <a:t>كثرة </a:t>
            </a:r>
            <a:r>
              <a:rPr lang="ar-EG" sz="2200" b="1" dirty="0">
                <a:solidFill>
                  <a:srgbClr val="002060"/>
                </a:solidFill>
              </a:rPr>
              <a:t>القيود الاجتماعية التي تحد من حركته</a:t>
            </a:r>
          </a:p>
          <a:p>
            <a:pPr marL="342900" indent="-342900" algn="justLow" rtl="1">
              <a:buFont typeface="Wingdings" panose="05000000000000000000" pitchFamily="2" charset="2"/>
              <a:buChar char="ü"/>
            </a:pPr>
            <a:r>
              <a:rPr lang="ar-EG" sz="2200" b="1" dirty="0" smtClean="0">
                <a:solidFill>
                  <a:srgbClr val="002060"/>
                </a:solidFill>
              </a:rPr>
              <a:t>ضعف </a:t>
            </a:r>
            <a:r>
              <a:rPr lang="ar-EG" sz="2200" b="1" dirty="0">
                <a:solidFill>
                  <a:srgbClr val="002060"/>
                </a:solidFill>
              </a:rPr>
              <a:t>الاهتمام الأسري بمواهبه وعدم توجيهها الوجهة الصحيحة</a:t>
            </a:r>
          </a:p>
          <a:p>
            <a:pPr marL="342900" indent="-342900" algn="justLow" rtl="1">
              <a:buFont typeface="Wingdings" panose="05000000000000000000" pitchFamily="2" charset="2"/>
              <a:buChar char="ü"/>
            </a:pPr>
            <a:r>
              <a:rPr lang="ar-EG" sz="2200" b="1" dirty="0" smtClean="0">
                <a:solidFill>
                  <a:srgbClr val="002060"/>
                </a:solidFill>
              </a:rPr>
              <a:t>تأنيب </a:t>
            </a:r>
            <a:r>
              <a:rPr lang="ar-EG" sz="2200" b="1" dirty="0">
                <a:solidFill>
                  <a:srgbClr val="002060"/>
                </a:solidFill>
              </a:rPr>
              <a:t>الوالدين له أمام إخوته أو أقربائه أو أصدقائه</a:t>
            </a:r>
          </a:p>
        </p:txBody>
      </p:sp>
      <p:sp>
        <p:nvSpPr>
          <p:cNvPr id="16" name="Rectangle 15"/>
          <p:cNvSpPr/>
          <p:nvPr/>
        </p:nvSpPr>
        <p:spPr>
          <a:xfrm>
            <a:off x="251520" y="3348432"/>
            <a:ext cx="3995936" cy="3477875"/>
          </a:xfrm>
          <a:prstGeom prst="rect">
            <a:avLst/>
          </a:prstGeom>
        </p:spPr>
        <p:txBody>
          <a:bodyPr wrap="square">
            <a:spAutoFit/>
          </a:bodyPr>
          <a:lstStyle/>
          <a:p>
            <a:pPr marL="342900" indent="-342900" algn="justLow" rtl="1">
              <a:buFont typeface="Wingdings" panose="05000000000000000000" pitchFamily="2" charset="2"/>
              <a:buChar char="ü"/>
            </a:pPr>
            <a:r>
              <a:rPr lang="ar-EG" sz="2200" b="1" dirty="0" smtClean="0">
                <a:solidFill>
                  <a:srgbClr val="002060"/>
                </a:solidFill>
              </a:rPr>
              <a:t>السماح </a:t>
            </a:r>
            <a:r>
              <a:rPr lang="ar-EG" sz="2200" b="1" dirty="0">
                <a:solidFill>
                  <a:srgbClr val="002060"/>
                </a:solidFill>
              </a:rPr>
              <a:t>للمراهق بالتعبير عن أفكاره الشخصية</a:t>
            </a:r>
          </a:p>
          <a:p>
            <a:pPr marL="342900" indent="-342900" algn="justLow" rtl="1">
              <a:buFont typeface="Wingdings" panose="05000000000000000000" pitchFamily="2" charset="2"/>
              <a:buChar char="ü"/>
            </a:pPr>
            <a:r>
              <a:rPr lang="ar-EG" sz="2200" b="1" dirty="0" smtClean="0">
                <a:solidFill>
                  <a:srgbClr val="002060"/>
                </a:solidFill>
              </a:rPr>
              <a:t>توجيهه </a:t>
            </a:r>
            <a:r>
              <a:rPr lang="ar-EG" sz="2200" b="1" dirty="0">
                <a:solidFill>
                  <a:srgbClr val="002060"/>
                </a:solidFill>
              </a:rPr>
              <a:t>نحو البرامج الفعالة لتكريس وممارسة مفهوم التسامح والتعايش في محيط الأندية الرياضية والثقافية</a:t>
            </a:r>
          </a:p>
          <a:p>
            <a:pPr marL="342900" indent="-342900" algn="justLow" rtl="1">
              <a:buFont typeface="Wingdings" panose="05000000000000000000" pitchFamily="2" charset="2"/>
              <a:buChar char="ü"/>
            </a:pPr>
            <a:r>
              <a:rPr lang="ar-EG" sz="2200" b="1" dirty="0" smtClean="0">
                <a:solidFill>
                  <a:srgbClr val="002060"/>
                </a:solidFill>
              </a:rPr>
              <a:t>تقوية </a:t>
            </a:r>
            <a:r>
              <a:rPr lang="ar-EG" sz="2200" b="1" dirty="0">
                <a:solidFill>
                  <a:srgbClr val="002060"/>
                </a:solidFill>
              </a:rPr>
              <a:t>الوازع الديني من خلال أداء الفرائض الدينية والتزام الصحبة الصالحة ومد جسور التواصل والتعاون مع أهل الخبرة والصلاح في المحيط الأسري </a:t>
            </a:r>
            <a:r>
              <a:rPr lang="ar-EG" sz="2200" b="1" dirty="0" smtClean="0">
                <a:solidFill>
                  <a:srgbClr val="002060"/>
                </a:solidFill>
              </a:rPr>
              <a:t>وخارجه</a:t>
            </a:r>
            <a:endParaRPr lang="ar-EG" sz="2200" b="1" dirty="0">
              <a:solidFill>
                <a:srgbClr val="002060"/>
              </a:solidFill>
            </a:endParaRPr>
          </a:p>
        </p:txBody>
      </p:sp>
      <p:sp>
        <p:nvSpPr>
          <p:cNvPr id="2" name="Rectangle 1"/>
          <p:cNvSpPr/>
          <p:nvPr/>
        </p:nvSpPr>
        <p:spPr>
          <a:xfrm>
            <a:off x="5364088" y="2775265"/>
            <a:ext cx="2752677"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الأسباب المحتملة للمشكلة</a:t>
            </a:r>
          </a:p>
        </p:txBody>
      </p:sp>
      <p:sp>
        <p:nvSpPr>
          <p:cNvPr id="9" name="Rectangle 8"/>
          <p:cNvSpPr/>
          <p:nvPr/>
        </p:nvSpPr>
        <p:spPr>
          <a:xfrm>
            <a:off x="827584" y="2772368"/>
            <a:ext cx="2762295"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1"/>
            <a:r>
              <a:rPr lang="ar-EG" sz="2400" b="1" dirty="0">
                <a:solidFill>
                  <a:srgbClr val="C00000"/>
                </a:solidFill>
                <a:latin typeface="Simplified Arabic" panose="02020603050405020304" pitchFamily="18" charset="-78"/>
                <a:cs typeface="Simplified Arabic" panose="02020603050405020304" pitchFamily="18" charset="-78"/>
              </a:rPr>
              <a:t>الحلول الإجرائية المقترحة </a:t>
            </a:r>
          </a:p>
        </p:txBody>
      </p:sp>
      <p:sp>
        <p:nvSpPr>
          <p:cNvPr id="8" name="Flowchart: Alternate Process 7"/>
          <p:cNvSpPr/>
          <p:nvPr/>
        </p:nvSpPr>
        <p:spPr>
          <a:xfrm>
            <a:off x="251520" y="879103"/>
            <a:ext cx="8694712" cy="1521197"/>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200" b="1" dirty="0">
                <a:solidFill>
                  <a:srgbClr val="002060"/>
                </a:solidFill>
                <a:latin typeface="Simplified Arabic" panose="02020603050405020304" pitchFamily="18" charset="-78"/>
                <a:cs typeface="Simplified Arabic" panose="02020603050405020304" pitchFamily="18" charset="-78"/>
              </a:rPr>
              <a:t>تعرض المراهق إلى سلسلة من الصراعات النفسية والاجتماعية المتعلقة بصعوبة تحديد الهوية ومعرفة النفس يقوده نحو التمرد السلبي على الأسرة وقيم المجتمع، ويظهر ذلك في شعوره بضعف الانتماء الأسري، وعدم التقيد بتوجيهات الوالدين، والمعارضة والتصلب في المواقف، والتكبر، والغرور، وحب الظهور، وإلقاء اللوم على الآخرين، التلفظ بألفاظ نابية</a:t>
            </a:r>
          </a:p>
        </p:txBody>
      </p:sp>
    </p:spTree>
    <p:extLst>
      <p:ext uri="{BB962C8B-B14F-4D97-AF65-F5344CB8AC3E}">
        <p14:creationId xmlns:p14="http://schemas.microsoft.com/office/powerpoint/2010/main" val="154667257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arn(inVertic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barn(inVertical)">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barn(inVertical)">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barn(inVertical)">
                                      <p:cBhvr>
                                        <p:cTn id="27" dur="500"/>
                                        <p:tgtEl>
                                          <p:spTgt spid="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barn(inVertical)">
                                      <p:cBhvr>
                                        <p:cTn id="32" dur="5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xEl>
                                              <p:pRg st="1" end="1"/>
                                            </p:txEl>
                                          </p:spTgt>
                                        </p:tgtEl>
                                        <p:attrNameLst>
                                          <p:attrName>style.visibility</p:attrName>
                                        </p:attrNameLst>
                                      </p:cBhvr>
                                      <p:to>
                                        <p:strVal val="visible"/>
                                      </p:to>
                                    </p:set>
                                    <p:animEffect transition="in" filter="barn(inVertical)">
                                      <p:cBhvr>
                                        <p:cTn id="37" dur="500"/>
                                        <p:tgtEl>
                                          <p:spTgt spid="1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6">
                                            <p:txEl>
                                              <p:pRg st="2" end="2"/>
                                            </p:txEl>
                                          </p:spTgt>
                                        </p:tgtEl>
                                        <p:attrNameLst>
                                          <p:attrName>style.visibility</p:attrName>
                                        </p:attrNameLst>
                                      </p:cBhvr>
                                      <p:to>
                                        <p:strVal val="visible"/>
                                      </p:to>
                                    </p:set>
                                    <p:animEffect transition="in" filter="barn(inVertical)">
                                      <p:cBhvr>
                                        <p:cTn id="4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809625" y="2161207"/>
            <a:ext cx="7524750" cy="2347913"/>
          </a:xfrm>
          <a:prstGeom prst="rect">
            <a:avLst/>
          </a:prstGeom>
          <a:solidFill>
            <a:srgbClr val="595959">
              <a:alpha val="78038"/>
            </a:srgbClr>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5" name="AutoShape 3"/>
          <p:cNvSpPr>
            <a:spLocks noChangeArrowheads="1"/>
          </p:cNvSpPr>
          <p:nvPr/>
        </p:nvSpPr>
        <p:spPr bwMode="auto">
          <a:xfrm>
            <a:off x="914400" y="2018332"/>
            <a:ext cx="7315200" cy="2378075"/>
          </a:xfrm>
          <a:prstGeom prst="rect">
            <a:avLst/>
          </a:prstGeom>
          <a:solidFill>
            <a:srgbClr val="1E8FB2">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6" name="Rectangle 13"/>
          <p:cNvSpPr>
            <a:spLocks noChangeArrowheads="1"/>
          </p:cNvSpPr>
          <p:nvPr/>
        </p:nvSpPr>
        <p:spPr bwMode="auto">
          <a:xfrm>
            <a:off x="1081088" y="2441252"/>
            <a:ext cx="69818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4800" b="1" dirty="0">
                <a:solidFill>
                  <a:srgbClr val="FFFFFF"/>
                </a:solidFill>
                <a:latin typeface="Microsoft YaHei" pitchFamily="34" charset="-122"/>
                <a:ea typeface="Microsoft YaHei" pitchFamily="34" charset="-122"/>
              </a:rPr>
              <a:t>الفصل الثالث</a:t>
            </a:r>
          </a:p>
          <a:p>
            <a:pPr algn="ctr" rtl="1"/>
            <a:r>
              <a:rPr lang="ar-EG" altLang="zh-CN" sz="4800" b="1" dirty="0">
                <a:solidFill>
                  <a:srgbClr val="FFFFFF"/>
                </a:solidFill>
                <a:latin typeface="Microsoft YaHei" pitchFamily="34" charset="-122"/>
                <a:ea typeface="Microsoft YaHei" pitchFamily="34" charset="-122"/>
              </a:rPr>
              <a:t>التربية الدينية للمراهق</a:t>
            </a:r>
          </a:p>
        </p:txBody>
      </p:sp>
      <p:sp>
        <p:nvSpPr>
          <p:cNvPr id="3" name="Rectangle 2"/>
          <p:cNvSpPr/>
          <p:nvPr/>
        </p:nvSpPr>
        <p:spPr>
          <a:xfrm>
            <a:off x="3774976" y="4941168"/>
            <a:ext cx="4572000" cy="1211614"/>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justLow" rtl="1">
              <a:lnSpc>
                <a:spcPct val="115000"/>
              </a:lnSpc>
              <a:spcAft>
                <a:spcPts val="1000"/>
              </a:spcAft>
            </a:pPr>
            <a:r>
              <a:rPr lang="ar-EG" sz="2000" b="1" u="sng" dirty="0">
                <a:solidFill>
                  <a:srgbClr val="C00000"/>
                </a:solidFill>
                <a:latin typeface="Calibri" panose="020F0502020204030204" pitchFamily="34" charset="0"/>
                <a:ea typeface="Calibri" panose="020F0502020204030204" pitchFamily="34" charset="0"/>
                <a:cs typeface="Simplified Arabic" panose="02020603050405020304" pitchFamily="18" charset="-78"/>
              </a:rPr>
              <a:t>محتويات الفصل </a:t>
            </a:r>
            <a:r>
              <a:rPr lang="ar-EG" sz="2000" b="1" u="sng" dirty="0" smtClean="0">
                <a:solidFill>
                  <a:srgbClr val="C00000"/>
                </a:solidFill>
                <a:latin typeface="Calibri" panose="020F0502020204030204" pitchFamily="34" charset="0"/>
                <a:ea typeface="Calibri" panose="020F0502020204030204" pitchFamily="34" charset="0"/>
                <a:cs typeface="Simplified Arabic" panose="02020603050405020304" pitchFamily="18" charset="-78"/>
              </a:rPr>
              <a:t>الثالث:</a:t>
            </a:r>
            <a:r>
              <a:rPr lang="ar-EG" sz="2000" b="1" dirty="0">
                <a:solidFill>
                  <a:srgbClr val="002060"/>
                </a:solidFill>
                <a:latin typeface="Calibri" panose="020F0502020204030204" pitchFamily="34" charset="0"/>
                <a:ea typeface="Calibri" panose="020F0502020204030204" pitchFamily="34" charset="0"/>
                <a:cs typeface="Simplified Arabic" panose="02020603050405020304" pitchFamily="18" charset="-78"/>
              </a:rPr>
              <a:t> التربية الدينية للمراهق</a:t>
            </a:r>
          </a:p>
          <a:p>
            <a:pPr marL="342900" lvl="0" indent="-342900" algn="justLow" rtl="1">
              <a:lnSpc>
                <a:spcPct val="115000"/>
              </a:lnSpc>
              <a:spcAft>
                <a:spcPts val="0"/>
              </a:spcAft>
              <a:buFont typeface="Symbol" panose="05050102010706020507" pitchFamily="18" charset="2"/>
              <a:buChar char=""/>
            </a:pPr>
            <a:r>
              <a:rPr lang="ar-EG" b="1" dirty="0" smtClean="0">
                <a:solidFill>
                  <a:srgbClr val="002060"/>
                </a:solidFill>
                <a:latin typeface="Calibri" panose="020F0502020204030204" pitchFamily="34" charset="0"/>
                <a:ea typeface="Calibri" panose="020F0502020204030204" pitchFamily="34" charset="0"/>
                <a:cs typeface="Simplified Arabic" panose="02020603050405020304" pitchFamily="18" charset="-78"/>
              </a:rPr>
              <a:t>المراهق </a:t>
            </a:r>
            <a:r>
              <a:rPr lang="ar-EG" b="1" dirty="0">
                <a:solidFill>
                  <a:srgbClr val="002060"/>
                </a:solidFill>
                <a:latin typeface="Calibri" panose="020F0502020204030204" pitchFamily="34" charset="0"/>
                <a:ea typeface="Calibri" panose="020F0502020204030204" pitchFamily="34" charset="0"/>
                <a:cs typeface="Simplified Arabic" panose="02020603050405020304" pitchFamily="18" charset="-78"/>
              </a:rPr>
              <a:t>والتربية الايمانية</a:t>
            </a:r>
          </a:p>
          <a:p>
            <a:pPr marL="342900" lvl="0" indent="-342900" algn="justLow" rtl="1">
              <a:lnSpc>
                <a:spcPct val="115000"/>
              </a:lnSpc>
              <a:spcAft>
                <a:spcPts val="0"/>
              </a:spcAft>
              <a:buFont typeface="Symbol" panose="05050102010706020507" pitchFamily="18" charset="2"/>
              <a:buChar char=""/>
            </a:pPr>
            <a:r>
              <a:rPr lang="ar-EG" b="1" dirty="0" smtClean="0">
                <a:solidFill>
                  <a:srgbClr val="002060"/>
                </a:solidFill>
                <a:latin typeface="Calibri" panose="020F0502020204030204" pitchFamily="34" charset="0"/>
                <a:ea typeface="Calibri" panose="020F0502020204030204" pitchFamily="34" charset="0"/>
                <a:cs typeface="Simplified Arabic" panose="02020603050405020304" pitchFamily="18" charset="-78"/>
              </a:rPr>
              <a:t>علاقة </a:t>
            </a:r>
            <a:r>
              <a:rPr lang="ar-EG" b="1" dirty="0">
                <a:solidFill>
                  <a:srgbClr val="002060"/>
                </a:solidFill>
                <a:latin typeface="Calibri" panose="020F0502020204030204" pitchFamily="34" charset="0"/>
                <a:ea typeface="Calibri" panose="020F0502020204030204" pitchFamily="34" charset="0"/>
                <a:cs typeface="Simplified Arabic" panose="02020603050405020304" pitchFamily="18" charset="-78"/>
              </a:rPr>
              <a:t>المراهق بربه ورسوله</a:t>
            </a:r>
          </a:p>
        </p:txBody>
      </p:sp>
    </p:spTree>
    <p:extLst>
      <p:ext uri="{BB962C8B-B14F-4D97-AF65-F5344CB8AC3E}">
        <p14:creationId xmlns:p14="http://schemas.microsoft.com/office/powerpoint/2010/main" val="308858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Top)">
                                      <p:cBhvr>
                                        <p:cTn id="10" dur="500"/>
                                        <p:tgtEl>
                                          <p:spTgt spid="4"/>
                                        </p:tgtEl>
                                      </p:cBhvr>
                                    </p:animEffect>
                                  </p:childTnLst>
                                </p:cTn>
                              </p:par>
                            </p:childTnLst>
                          </p:cTn>
                        </p:par>
                        <p:par>
                          <p:cTn id="11" fill="hold">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utoUpdateAnimBg="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对角圆角矩形 5"/>
          <p:cNvSpPr>
            <a:spLocks/>
          </p:cNvSpPr>
          <p:nvPr/>
        </p:nvSpPr>
        <p:spPr bwMode="auto">
          <a:xfrm rot="21346829">
            <a:off x="1160461" y="1622203"/>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algn="l" rtl="0" fontAlgn="base">
              <a:spcBef>
                <a:spcPct val="0"/>
              </a:spcBef>
              <a:spcAft>
                <a:spcPct val="0"/>
              </a:spcAft>
            </a:pPr>
            <a:endParaRPr lang="ar-EG">
              <a:solidFill>
                <a:srgbClr val="000000"/>
              </a:solidFill>
              <a:latin typeface="Arial" panose="020B0604020202020204" pitchFamily="34" charset="0"/>
              <a:ea typeface="SimSun" panose="02010600030101010101" pitchFamily="2" charset="-122"/>
            </a:endParaRPr>
          </a:p>
        </p:txBody>
      </p:sp>
      <p:pic>
        <p:nvPicPr>
          <p:cNvPr id="6" name="Picture 3" descr="C:\TDDOWNLOAD\penc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30117"/>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2"/>
          <p:cNvSpPr txBox="1">
            <a:spLocks/>
          </p:cNvSpPr>
          <p:nvPr/>
        </p:nvSpPr>
        <p:spPr bwMode="auto">
          <a:xfrm rot="21361315">
            <a:off x="1376362" y="1904778"/>
            <a:ext cx="6454775"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en-US" b="1" dirty="0" smtClean="0">
              <a:solidFill>
                <a:schemeClr val="bg1"/>
              </a:solidFill>
            </a:endParaRPr>
          </a:p>
          <a:p>
            <a:pPr marL="0" indent="0" algn="ctr" eaLnBrk="1" hangingPunct="1"/>
            <a:endParaRPr lang="ar-EG" sz="1200" b="1" dirty="0" smtClean="0">
              <a:solidFill>
                <a:schemeClr val="bg1"/>
              </a:solidFill>
            </a:endParaRPr>
          </a:p>
          <a:p>
            <a:pPr marL="0" indent="0" algn="ctr" eaLnBrk="1" hangingPunct="1"/>
            <a:endParaRPr lang="ar-EG" sz="1200" b="1" dirty="0">
              <a:solidFill>
                <a:schemeClr val="bg1"/>
              </a:solidFill>
            </a:endParaRPr>
          </a:p>
          <a:p>
            <a:pPr marL="0" indent="0" algn="ctr" eaLnBrk="1" hangingPunct="1"/>
            <a:endParaRPr lang="ar-EG" sz="1200" b="1" dirty="0" smtClean="0">
              <a:solidFill>
                <a:schemeClr val="bg1"/>
              </a:solidFill>
            </a:endParaRPr>
          </a:p>
          <a:p>
            <a:pPr marL="0" indent="0" algn="ctr" rtl="1" eaLnBrk="1" hangingPunct="1">
              <a:buNone/>
            </a:pPr>
            <a:r>
              <a:rPr lang="ar-EG" altLang="zh-CN" sz="5000" b="1" dirty="0">
                <a:solidFill>
                  <a:schemeClr val="bg1"/>
                </a:solidFill>
              </a:rPr>
              <a:t>المراهق والتربية الايمانية</a:t>
            </a:r>
            <a:endParaRPr lang="ar-EG" altLang="en-US" sz="5000" b="1" dirty="0">
              <a:solidFill>
                <a:schemeClr val="bg1"/>
              </a:solidFill>
            </a:endParaRPr>
          </a:p>
        </p:txBody>
      </p:sp>
    </p:spTree>
    <p:extLst>
      <p:ext uri="{BB962C8B-B14F-4D97-AF65-F5344CB8AC3E}">
        <p14:creationId xmlns:p14="http://schemas.microsoft.com/office/powerpoint/2010/main" val="380345415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179512" y="260648"/>
            <a:ext cx="8694712" cy="1656184"/>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200" b="1" dirty="0">
                <a:solidFill>
                  <a:srgbClr val="002060"/>
                </a:solidFill>
                <a:latin typeface="Simplified Arabic" panose="02020603050405020304" pitchFamily="18" charset="-78"/>
                <a:cs typeface="Simplified Arabic" panose="02020603050405020304" pitchFamily="18" charset="-78"/>
              </a:rPr>
              <a:t>إن مرحلة المراهقة من أخطر المراحل التي تـواجــه كـل مـن يقوم بالتربية، وذلك لأنها مرحلة انتقال جسمي وعقلي وانفعالي واجتماعي بين مرحلتين متميزتين هما: مرحلة الطفولة الوادعة </a:t>
            </a:r>
            <a:r>
              <a:rPr lang="ar-EG" sz="2200" b="1" dirty="0" smtClean="0">
                <a:solidFill>
                  <a:srgbClr val="002060"/>
                </a:solidFill>
                <a:latin typeface="Simplified Arabic" panose="02020603050405020304" pitchFamily="18" charset="-78"/>
                <a:cs typeface="Simplified Arabic" panose="02020603050405020304" pitchFamily="18" charset="-78"/>
              </a:rPr>
              <a:t>والساذجة </a:t>
            </a:r>
            <a:r>
              <a:rPr lang="ar-EG" sz="2200" b="1" dirty="0">
                <a:solidFill>
                  <a:srgbClr val="002060"/>
                </a:solidFill>
                <a:latin typeface="Simplified Arabic" panose="02020603050405020304" pitchFamily="18" charset="-78"/>
                <a:cs typeface="Simplified Arabic" panose="02020603050405020304" pitchFamily="18" charset="-78"/>
              </a:rPr>
              <a:t>الهادئة، ومرحلة الشباب التي تُسْلم المراهق إلـى الـرشـد والنضوج والتكامل والرجولة الكاملة</a:t>
            </a:r>
          </a:p>
        </p:txBody>
      </p:sp>
      <p:sp>
        <p:nvSpPr>
          <p:cNvPr id="6" name="Flowchart: Alternate Process 5"/>
          <p:cNvSpPr/>
          <p:nvPr/>
        </p:nvSpPr>
        <p:spPr>
          <a:xfrm>
            <a:off x="179512" y="2276872"/>
            <a:ext cx="8694712" cy="180020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200" b="1" dirty="0">
                <a:solidFill>
                  <a:srgbClr val="002060"/>
                </a:solidFill>
                <a:latin typeface="Simplified Arabic" panose="02020603050405020304" pitchFamily="18" charset="-78"/>
                <a:cs typeface="Simplified Arabic" panose="02020603050405020304" pitchFamily="18" charset="-78"/>
              </a:rPr>
              <a:t>وهي مرحلة طبيعية في النمو، يمر بها المراهق كما يمر بغيرها من مراحل العمر المختلفة، ولا يتعرض لأزمة من أزمات النمو، مادام هذا النمو يجري في مجراه الطبيعي، فهي ليست - بحد ذاتها - أزمة، وإنما هي مرحلة انتقال وتغيير كلي شامل. وإن حصلت الأزمــة فـإنـها إنما تنشأ بسبب عوامل مؤثرة غيرها، أو بسبب معالجة مشكلات المراهق</a:t>
            </a:r>
          </a:p>
        </p:txBody>
      </p:sp>
      <p:sp>
        <p:nvSpPr>
          <p:cNvPr id="7" name="Flowchart: Alternate Process 6"/>
          <p:cNvSpPr/>
          <p:nvPr/>
        </p:nvSpPr>
        <p:spPr>
          <a:xfrm>
            <a:off x="179512" y="4365104"/>
            <a:ext cx="8694712" cy="2232248"/>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200" b="1" dirty="0">
                <a:solidFill>
                  <a:srgbClr val="002060"/>
                </a:solidFill>
                <a:latin typeface="Simplified Arabic" panose="02020603050405020304" pitchFamily="18" charset="-78"/>
                <a:cs typeface="Simplified Arabic" panose="02020603050405020304" pitchFamily="18" charset="-78"/>
              </a:rPr>
              <a:t>فـالإنـسـان مـؤمن بفطرته، يتجه إلى الله عز وجل وحده بالعبادة والخضوع، ولكن هــذه الفطرة قد يغشاها ما يغشاها، أو قد تنحرف وتمرض بتأثير بعض العوامل كالوالدين أو البيئة، ففي الصحيحين عن رسول الله صلى الله عليه وسلم قال: «ما من مولود إلا يولد على الفطرة. فأبواه يُهوِّدانه، أو ينصِّرانه، أو يمجِّسانه، كما تنتج البهيمة بهيمة جمعاء، هل تُحسُّـون فـيها مـن جدعاء؟» ثم يقول أبو هريرة رضي الله عنه: واقرؤوا إن شئتم:{فِطْرَتَ اللهِ الَتِي فَطَرَ النَّاسَ عَلَيْهَا لا تَبْدِيلَ لِخَلْقِ اللهِ}. </a:t>
            </a:r>
          </a:p>
        </p:txBody>
      </p:sp>
    </p:spTree>
    <p:extLst>
      <p:ext uri="{BB962C8B-B14F-4D97-AF65-F5344CB8AC3E}">
        <p14:creationId xmlns:p14="http://schemas.microsoft.com/office/powerpoint/2010/main" val="281707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179512" y="260648"/>
            <a:ext cx="8694712" cy="2376264"/>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100" b="1" dirty="0">
                <a:solidFill>
                  <a:srgbClr val="002060"/>
                </a:solidFill>
                <a:latin typeface="Simplified Arabic" panose="02020603050405020304" pitchFamily="18" charset="-78"/>
                <a:cs typeface="Simplified Arabic" panose="02020603050405020304" pitchFamily="18" charset="-78"/>
              </a:rPr>
              <a:t>وإذا كان الطفل منذ نعومة أظـفـاره يـدرك عدداً من المعاني الدينية بتأثير هذه الفطرة التي أودعه الله إياها، فإن هذا الإدراك هو شعور غير محدد، فهو يبدي عدداً من الانفعالات، ويطرح جملة من الأسئلة عن الله خالـق الـكـون، خالـق الـشـمـس والقمر.. منزل المطر من السماء، عن الرعد والبرق، وعن الجنة والنار..ولكن المعاني الدينية تـتـضح أكثر عند المراهق، بـسـبـب نضـجه العقلي الذي وصل إليه، فلا تكاد مرحلة المراهقة تبلغ أوجها حوالي السادسة عشرة تقريباً حتى تكون مستويات المراهق الإدراكية قد تفتحت وتسامت، وذكاؤه قـد بـلغ أوجه</a:t>
            </a:r>
          </a:p>
        </p:txBody>
      </p:sp>
      <p:sp>
        <p:nvSpPr>
          <p:cNvPr id="6" name="Flowchart: Alternate Process 5"/>
          <p:cNvSpPr/>
          <p:nvPr/>
        </p:nvSpPr>
        <p:spPr>
          <a:xfrm>
            <a:off x="179512" y="3068960"/>
            <a:ext cx="8694712" cy="1296144"/>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200" b="1" dirty="0">
                <a:solidFill>
                  <a:srgbClr val="002060"/>
                </a:solidFill>
                <a:latin typeface="Simplified Arabic" panose="02020603050405020304" pitchFamily="18" charset="-78"/>
                <a:cs typeface="Simplified Arabic" panose="02020603050405020304" pitchFamily="18" charset="-78"/>
              </a:rPr>
              <a:t>ولذلك هذا الوعي الديني عند المراهق، يجب توجيهه وجهة سليمة صحيحة تتفق ومقدرته العقلية وتكوينه النفسي والانفعالي، ليكون فهمه للدين - منذ البداية - فهماً صحيحاً بعيداً </a:t>
            </a:r>
            <a:r>
              <a:rPr lang="ar-EG" sz="2200" b="1" dirty="0" smtClean="0">
                <a:solidFill>
                  <a:srgbClr val="002060"/>
                </a:solidFill>
                <a:latin typeface="Simplified Arabic" panose="02020603050405020304" pitchFamily="18" charset="-78"/>
                <a:cs typeface="Simplified Arabic" panose="02020603050405020304" pitchFamily="18" charset="-78"/>
              </a:rPr>
              <a:t/>
            </a:r>
            <a:br>
              <a:rPr lang="ar-EG" sz="2200" b="1" dirty="0" smtClean="0">
                <a:solidFill>
                  <a:srgbClr val="002060"/>
                </a:solidFill>
                <a:latin typeface="Simplified Arabic" panose="02020603050405020304" pitchFamily="18" charset="-78"/>
                <a:cs typeface="Simplified Arabic" panose="02020603050405020304" pitchFamily="18" charset="-78"/>
              </a:rPr>
            </a:br>
            <a:r>
              <a:rPr lang="ar-EG" sz="2200" b="1" dirty="0" smtClean="0">
                <a:solidFill>
                  <a:srgbClr val="002060"/>
                </a:solidFill>
                <a:latin typeface="Simplified Arabic" panose="02020603050405020304" pitchFamily="18" charset="-78"/>
                <a:cs typeface="Simplified Arabic" panose="02020603050405020304" pitchFamily="18" charset="-78"/>
              </a:rPr>
              <a:t>عن </a:t>
            </a:r>
            <a:r>
              <a:rPr lang="ar-EG" sz="2200" b="1" dirty="0">
                <a:solidFill>
                  <a:srgbClr val="002060"/>
                </a:solidFill>
                <a:latin typeface="Simplified Arabic" panose="02020603050405020304" pitchFamily="18" charset="-78"/>
                <a:cs typeface="Simplified Arabic" panose="02020603050405020304" pitchFamily="18" charset="-78"/>
              </a:rPr>
              <a:t>الأوهام والخرافات والتعصب</a:t>
            </a:r>
          </a:p>
        </p:txBody>
      </p:sp>
      <p:sp>
        <p:nvSpPr>
          <p:cNvPr id="7" name="Flowchart: Alternate Process 6"/>
          <p:cNvSpPr/>
          <p:nvPr/>
        </p:nvSpPr>
        <p:spPr>
          <a:xfrm>
            <a:off x="179512" y="4797152"/>
            <a:ext cx="8694712" cy="1728192"/>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200" b="1" dirty="0">
                <a:solidFill>
                  <a:srgbClr val="002060"/>
                </a:solidFill>
                <a:latin typeface="Simplified Arabic" panose="02020603050405020304" pitchFamily="18" charset="-78"/>
                <a:cs typeface="Simplified Arabic" panose="02020603050405020304" pitchFamily="18" charset="-78"/>
              </a:rPr>
              <a:t>فلا يجوز أن يفهم بعض آيات الكتاب الكريم على نحو غير صحيح استناداً إلى أنه لا يستطيع الآن أن يدرك معانيها الحقيقية كما ندركها نحن مثــلاً، أو بحجة استغلال عاطفته الدينية خوفاً من موجات الشك والإلحاد، أو انتصاراً لـلـديـن على العلم -كما يفعله بعضهم -أو بأي حجة أخرى</a:t>
            </a:r>
          </a:p>
        </p:txBody>
      </p:sp>
    </p:spTree>
    <p:extLst>
      <p:ext uri="{BB962C8B-B14F-4D97-AF65-F5344CB8AC3E}">
        <p14:creationId xmlns:p14="http://schemas.microsoft.com/office/powerpoint/2010/main" val="395392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a:xfrm>
            <a:off x="611560" y="2348880"/>
            <a:ext cx="7992888" cy="1800200"/>
          </a:xfrm>
          <a:prstGeom prst="foldedCorner">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600" b="1" dirty="0">
                <a:latin typeface="Simplified Arabic" panose="02020603050405020304" pitchFamily="18" charset="-78"/>
                <a:cs typeface="Simplified Arabic" panose="02020603050405020304" pitchFamily="18" charset="-78"/>
              </a:rPr>
              <a:t> </a:t>
            </a:r>
            <a:r>
              <a:rPr lang="ar-SA" sz="3600" b="1" dirty="0" smtClean="0">
                <a:latin typeface="Simplified Arabic" panose="02020603050405020304" pitchFamily="18" charset="-78"/>
                <a:cs typeface="Simplified Arabic" panose="02020603050405020304" pitchFamily="18" charset="-78"/>
              </a:rPr>
              <a:t>وصايا </a:t>
            </a:r>
            <a:r>
              <a:rPr lang="ar-SA" sz="3600" b="1" dirty="0">
                <a:latin typeface="Simplified Arabic" panose="02020603050405020304" pitchFamily="18" charset="-78"/>
                <a:cs typeface="Simplified Arabic" panose="02020603050405020304" pitchFamily="18" charset="-78"/>
              </a:rPr>
              <a:t>للمربين </a:t>
            </a:r>
            <a:r>
              <a:rPr lang="ar-SA" sz="3600" b="1" dirty="0" smtClean="0">
                <a:latin typeface="Simplified Arabic" panose="02020603050405020304" pitchFamily="18" charset="-78"/>
                <a:cs typeface="Simplified Arabic" panose="02020603050405020304" pitchFamily="18" charset="-78"/>
              </a:rPr>
              <a:t>لـ</a:t>
            </a:r>
            <a:r>
              <a:rPr lang="ar-EG" sz="3600" b="1" dirty="0" smtClean="0">
                <a:latin typeface="Simplified Arabic" panose="02020603050405020304" pitchFamily="18" charset="-78"/>
                <a:cs typeface="Simplified Arabic" panose="02020603050405020304" pitchFamily="18" charset="-78"/>
              </a:rPr>
              <a:t>(</a:t>
            </a:r>
            <a:r>
              <a:rPr lang="ar-SA" sz="3600" b="1" dirty="0" smtClean="0">
                <a:latin typeface="Simplified Arabic" panose="02020603050405020304" pitchFamily="18" charset="-78"/>
                <a:cs typeface="Simplified Arabic" panose="02020603050405020304" pitchFamily="18" charset="-78"/>
              </a:rPr>
              <a:t>كيفية </a:t>
            </a:r>
            <a:r>
              <a:rPr lang="ar-SA" sz="3600" b="1" dirty="0">
                <a:latin typeface="Simplified Arabic" panose="02020603050405020304" pitchFamily="18" charset="-78"/>
                <a:cs typeface="Simplified Arabic" panose="02020603050405020304" pitchFamily="18" charset="-78"/>
              </a:rPr>
              <a:t>تربية المراهق إيمانيا</a:t>
            </a:r>
            <a:r>
              <a:rPr lang="ar-SA" sz="3600" b="1" dirty="0" smtClean="0">
                <a:latin typeface="Simplified Arabic" panose="02020603050405020304" pitchFamily="18" charset="-78"/>
                <a:cs typeface="Simplified Arabic" panose="02020603050405020304" pitchFamily="18" charset="-78"/>
              </a:rPr>
              <a:t>؟</a:t>
            </a:r>
            <a:r>
              <a:rPr lang="ar-EG" sz="3600" b="1" dirty="0" smtClean="0">
                <a:latin typeface="Simplified Arabic" panose="02020603050405020304" pitchFamily="18" charset="-78"/>
                <a:cs typeface="Simplified Arabic" panose="02020603050405020304" pitchFamily="18" charset="-78"/>
              </a:rPr>
              <a:t>)</a:t>
            </a:r>
            <a:endParaRPr lang="ar-SA" sz="36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363393234"/>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0834" y="260648"/>
            <a:ext cx="6157510"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rtl="1"/>
            <a:r>
              <a:rPr lang="ar-EG" sz="3200" b="1" dirty="0">
                <a:solidFill>
                  <a:srgbClr val="002060"/>
                </a:solidFill>
              </a:rPr>
              <a:t>كيفية تربية المراهق إيمانيا؟</a:t>
            </a:r>
          </a:p>
        </p:txBody>
      </p:sp>
      <p:sp>
        <p:nvSpPr>
          <p:cNvPr id="3" name="Folded Corner 2"/>
          <p:cNvSpPr/>
          <p:nvPr/>
        </p:nvSpPr>
        <p:spPr>
          <a:xfrm>
            <a:off x="3563888" y="1628800"/>
            <a:ext cx="5184576" cy="3744416"/>
          </a:xfrm>
          <a:prstGeom prst="foldedCorner">
            <a:avLst>
              <a:gd name="adj" fmla="val 6349"/>
            </a:avLst>
          </a:prstGeom>
        </p:spPr>
        <p:style>
          <a:lnRef idx="1">
            <a:schemeClr val="accent5"/>
          </a:lnRef>
          <a:fillRef idx="2">
            <a:schemeClr val="accent5"/>
          </a:fillRef>
          <a:effectRef idx="1">
            <a:schemeClr val="accent5"/>
          </a:effectRef>
          <a:fontRef idx="minor">
            <a:schemeClr val="dk1"/>
          </a:fontRef>
        </p:style>
        <p:txBody>
          <a:bodyPr rtlCol="1" anchor="ctr"/>
          <a:lstStyle/>
          <a:p>
            <a:pPr algn="justLow" rtl="1"/>
            <a:r>
              <a:rPr lang="ar-EG" sz="2800" b="1" dirty="0">
                <a:solidFill>
                  <a:srgbClr val="002060"/>
                </a:solidFill>
              </a:rPr>
              <a:t>يكن في ذهن المربي إنه إذا عجز عن إصلاح القلوب , وتزكية النفوس فقد عجز عن أهم وظيفة , ولن يفلح أبداً فكر ولا عمل بغير إصلاح القلب , بل إنه يضيع أوقاته في غير طائل , وينفق مجهوداته سدى ؛ لذا يتوجب عليه إن لم يكن ذا إصلاح وتزكية للقلوب , إعادة النظر في سياسته , وبحث الطرق والأفكار العملية في ذلك </a:t>
            </a:r>
          </a:p>
        </p:txBody>
      </p:sp>
      <p:sp>
        <p:nvSpPr>
          <p:cNvPr id="4" name="Flowchart: Alternate Process 3"/>
          <p:cNvSpPr/>
          <p:nvPr/>
        </p:nvSpPr>
        <p:spPr>
          <a:xfrm>
            <a:off x="1150794" y="5868561"/>
            <a:ext cx="6877590" cy="576064"/>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200" b="1" dirty="0">
                <a:solidFill>
                  <a:srgbClr val="002060"/>
                </a:solidFill>
                <a:latin typeface="Simplified Arabic" panose="02020603050405020304" pitchFamily="18" charset="-78"/>
                <a:cs typeface="Simplified Arabic" panose="02020603050405020304" pitchFamily="18" charset="-78"/>
              </a:rPr>
              <a:t>ومن الوصايا في التعامل مع المتربي في شأن القيام على تربيته إيمانياً</a:t>
            </a:r>
          </a:p>
        </p:txBody>
      </p:sp>
    </p:spTree>
    <p:extLst>
      <p:ext uri="{BB962C8B-B14F-4D97-AF65-F5344CB8AC3E}">
        <p14:creationId xmlns:p14="http://schemas.microsoft.com/office/powerpoint/2010/main" val="180581809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7"/>
          <p:cNvSpPr>
            <a:spLocks noChangeArrowheads="1"/>
          </p:cNvSpPr>
          <p:nvPr/>
        </p:nvSpPr>
        <p:spPr bwMode="auto">
          <a:xfrm>
            <a:off x="2913410" y="1057157"/>
            <a:ext cx="4630390" cy="668992"/>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91430" tIns="45715" rIns="91430" bIns="45715" anchor="ctr"/>
          <a:lstStyle/>
          <a:p>
            <a:pPr algn="ctr" rtl="1"/>
            <a:r>
              <a:rPr lang="ar-EG" sz="2400" b="1" dirty="0">
                <a:latin typeface="Verdana" panose="020B0604030504040204" pitchFamily="34" charset="0"/>
                <a:ea typeface="HY헤드라인M" pitchFamily="2" charset="-127"/>
              </a:rPr>
              <a:t>الإلتزام بوقت البرنامج وفترات الاستراحة</a:t>
            </a:r>
          </a:p>
          <a:p>
            <a:pPr algn="ctr" rtl="1"/>
            <a:r>
              <a:rPr lang="ar-EG" sz="2400" b="1" dirty="0">
                <a:latin typeface="Verdana" panose="020B0604030504040204" pitchFamily="34" charset="0"/>
                <a:ea typeface="HY헤드라인M" pitchFamily="2" charset="-127"/>
              </a:rPr>
              <a:t> دليل وعيك</a:t>
            </a:r>
            <a:endParaRPr lang="en-GB" sz="2400" b="1" dirty="0">
              <a:latin typeface="Verdana" panose="020B0604030504040204" pitchFamily="34" charset="0"/>
              <a:ea typeface="HY헤드라인M" pitchFamily="2" charset="-127"/>
            </a:endParaRPr>
          </a:p>
        </p:txBody>
      </p:sp>
      <p:sp>
        <p:nvSpPr>
          <p:cNvPr id="20" name="AutoShape 7"/>
          <p:cNvSpPr>
            <a:spLocks noChangeArrowheads="1"/>
          </p:cNvSpPr>
          <p:nvPr/>
        </p:nvSpPr>
        <p:spPr bwMode="auto">
          <a:xfrm>
            <a:off x="2903080" y="2170874"/>
            <a:ext cx="4630390" cy="668992"/>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91430" tIns="45715" rIns="91430" bIns="45715" anchor="ctr"/>
          <a:lstStyle/>
          <a:p>
            <a:pPr algn="ctr" rtl="1"/>
            <a:r>
              <a:rPr lang="ar-EG" sz="2400" b="1">
                <a:latin typeface="Verdana" panose="020B0604030504040204" pitchFamily="34" charset="0"/>
                <a:ea typeface="HY헤드라인M" pitchFamily="2" charset="-127"/>
              </a:rPr>
              <a:t>لاتدع هاتفك </a:t>
            </a:r>
            <a:r>
              <a:rPr lang="ar-EG" sz="2400" b="1" dirty="0">
                <a:latin typeface="Verdana" panose="020B0604030504040204" pitchFamily="34" charset="0"/>
                <a:ea typeface="HY헤드라인M" pitchFamily="2" charset="-127"/>
              </a:rPr>
              <a:t>المتنقل يشوش أفكار من حولك</a:t>
            </a:r>
            <a:endParaRPr lang="ar-SA" sz="2400" b="1" dirty="0">
              <a:latin typeface="Verdana" panose="020B0604030504040204" pitchFamily="34" charset="0"/>
              <a:ea typeface="HY헤드라인M" pitchFamily="2" charset="-127"/>
            </a:endParaRPr>
          </a:p>
        </p:txBody>
      </p:sp>
      <p:sp>
        <p:nvSpPr>
          <p:cNvPr id="21" name="AutoShape 7"/>
          <p:cNvSpPr>
            <a:spLocks noChangeArrowheads="1"/>
          </p:cNvSpPr>
          <p:nvPr/>
        </p:nvSpPr>
        <p:spPr bwMode="auto">
          <a:xfrm>
            <a:off x="2892751" y="3284591"/>
            <a:ext cx="4630390" cy="668992"/>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91430" tIns="45715" rIns="91430" bIns="45715" anchor="ctr"/>
          <a:lstStyle/>
          <a:p>
            <a:pPr algn="ctr" rtl="1"/>
            <a:r>
              <a:rPr lang="ar-EG" sz="2400" b="1" dirty="0">
                <a:latin typeface="Verdana" panose="020B0604030504040204" pitchFamily="34" charset="0"/>
                <a:ea typeface="HY헤드라인M" pitchFamily="2" charset="-127"/>
              </a:rPr>
              <a:t>الأسئلة والنقاش متاحة في محتوى البرنامج</a:t>
            </a:r>
            <a:endParaRPr lang="ar-SA" sz="2400" b="1" dirty="0">
              <a:latin typeface="Verdana" panose="020B0604030504040204" pitchFamily="34" charset="0"/>
              <a:ea typeface="HY헤드라인M" pitchFamily="2" charset="-127"/>
            </a:endParaRPr>
          </a:p>
        </p:txBody>
      </p:sp>
      <p:sp>
        <p:nvSpPr>
          <p:cNvPr id="23" name="AutoShape 7"/>
          <p:cNvSpPr>
            <a:spLocks noChangeArrowheads="1"/>
          </p:cNvSpPr>
          <p:nvPr/>
        </p:nvSpPr>
        <p:spPr bwMode="auto">
          <a:xfrm>
            <a:off x="2882421" y="4398308"/>
            <a:ext cx="4630390" cy="668992"/>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91430" tIns="45715" rIns="91430" bIns="45715" anchor="ctr"/>
          <a:lstStyle/>
          <a:p>
            <a:pPr algn="ctr" rtl="1"/>
            <a:r>
              <a:rPr lang="ar-EG" sz="2400" b="1" dirty="0">
                <a:latin typeface="Verdana" panose="020B0604030504040204" pitchFamily="34" charset="0"/>
                <a:ea typeface="HY헤드라인M" pitchFamily="2" charset="-127"/>
              </a:rPr>
              <a:t>إبتسامتك و تعاونك دليل حب العمل الجماعي</a:t>
            </a:r>
            <a:endParaRPr lang="ar-SA" sz="2400" b="1" dirty="0">
              <a:latin typeface="Verdana" panose="020B0604030504040204" pitchFamily="34" charset="0"/>
              <a:ea typeface="HY헤드라인M" pitchFamily="2" charset="-127"/>
            </a:endParaRPr>
          </a:p>
        </p:txBody>
      </p:sp>
      <p:sp>
        <p:nvSpPr>
          <p:cNvPr id="24" name="AutoShape 7"/>
          <p:cNvSpPr>
            <a:spLocks noChangeArrowheads="1"/>
          </p:cNvSpPr>
          <p:nvPr/>
        </p:nvSpPr>
        <p:spPr bwMode="auto">
          <a:xfrm>
            <a:off x="2872091" y="5512025"/>
            <a:ext cx="4630390" cy="668992"/>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91430" tIns="45715" rIns="91430" bIns="45715" anchor="ctr"/>
          <a:lstStyle/>
          <a:p>
            <a:pPr algn="ctr" rtl="1"/>
            <a:r>
              <a:rPr lang="ar-EG" sz="2400" b="1" dirty="0">
                <a:latin typeface="Verdana" panose="020B0604030504040204" pitchFamily="34" charset="0"/>
                <a:ea typeface="HY헤드라인M" pitchFamily="2" charset="-127"/>
              </a:rPr>
              <a:t>تأقلمك مع المدرب و تنفيذ التمارين يسهل</a:t>
            </a:r>
          </a:p>
          <a:p>
            <a:pPr algn="ctr" rtl="1"/>
            <a:r>
              <a:rPr lang="ar-EG" sz="2400" b="1" dirty="0">
                <a:latin typeface="Verdana" panose="020B0604030504040204" pitchFamily="34" charset="0"/>
                <a:ea typeface="HY헤드라인M" pitchFamily="2" charset="-127"/>
              </a:rPr>
              <a:t> استيعاب المادة العلمية</a:t>
            </a:r>
            <a:endParaRPr lang="ar-SA" sz="2400" b="1" dirty="0">
              <a:latin typeface="Verdana" panose="020B0604030504040204" pitchFamily="34" charset="0"/>
              <a:ea typeface="HY헤드라인M" pitchFamily="2" charset="-127"/>
            </a:endParaRPr>
          </a:p>
        </p:txBody>
      </p:sp>
      <p:pic>
        <p:nvPicPr>
          <p:cNvPr id="25" name="Picture 6" descr="F:\دينى\work\صور\15460_IPhone_Lock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1790700"/>
            <a:ext cx="11430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6" name="Picture 8" descr="F:\دينى\work\صور\imagت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1" y="2933700"/>
            <a:ext cx="1155607"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7" name="Picture 3" descr="F:\دينى\work\صور\إدارة الوقت.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2600" y="647700"/>
            <a:ext cx="106194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8" name="Picture 9" descr="F:\دينى\work\صور\84848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0020" y="5143500"/>
            <a:ext cx="1107160" cy="1333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9" name="Picture 2" descr="F:\دينى\work\صور\kid-smai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4076701"/>
            <a:ext cx="1302880" cy="12881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5" name="Rectangle 2"/>
          <p:cNvSpPr txBox="1">
            <a:spLocks noChangeArrowheads="1"/>
          </p:cNvSpPr>
          <p:nvPr/>
        </p:nvSpPr>
        <p:spPr>
          <a:xfrm>
            <a:off x="6629400" y="116633"/>
            <a:ext cx="2479104" cy="715963"/>
          </a:xfrm>
          <a:prstGeom prst="rect">
            <a:avLst/>
          </a:prstGeom>
        </p:spPr>
        <p:style>
          <a:lnRef idx="2">
            <a:schemeClr val="accent2"/>
          </a:lnRef>
          <a:fillRef idx="1">
            <a:schemeClr val="lt1"/>
          </a:fillRef>
          <a:effectRef idx="0">
            <a:schemeClr val="accent2"/>
          </a:effectRef>
          <a:fontRef idx="minor">
            <a:schemeClr val="dk1"/>
          </a:fontRef>
        </p:style>
        <p:txBody>
          <a:bodyPr vert="horz" lIns="91430" tIns="45715" rIns="91430" bIns="45715" rtlCol="0" anchor="ctr">
            <a:normAutofit fontScale="92500" lnSpcReduction="10000"/>
          </a:bodyPr>
          <a:lstStyle>
            <a:lvl1pPr algn="ctr" defTabSz="1007943" rtl="0" eaLnBrk="1" latinLnBrk="0" hangingPunct="1">
              <a:spcBef>
                <a:spcPct val="0"/>
              </a:spcBef>
              <a:buNone/>
              <a:defRPr sz="4900" kern="1200">
                <a:solidFill>
                  <a:schemeClr val="tx1"/>
                </a:solidFill>
                <a:latin typeface="+mj-lt"/>
                <a:ea typeface="+mj-ea"/>
                <a:cs typeface="+mj-cs"/>
              </a:defRPr>
            </a:lvl1pPr>
          </a:lstStyle>
          <a:p>
            <a:r>
              <a:rPr lang="ar-EG" b="1" dirty="0">
                <a:solidFill>
                  <a:schemeClr val="accent2">
                    <a:lumMod val="50000"/>
                  </a:schemeClr>
                </a:solidFill>
              </a:rPr>
              <a:t>الاتفاقيات </a:t>
            </a:r>
            <a:endParaRPr lang="en-US" b="1" dirty="0">
              <a:solidFill>
                <a:schemeClr val="accent2">
                  <a:lumMod val="50000"/>
                </a:schemeClr>
              </a:solidFill>
            </a:endParaRPr>
          </a:p>
        </p:txBody>
      </p:sp>
    </p:spTree>
    <p:extLst>
      <p:ext uri="{BB962C8B-B14F-4D97-AF65-F5344CB8AC3E}">
        <p14:creationId xmlns:p14="http://schemas.microsoft.com/office/powerpoint/2010/main" val="62357935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par>
                                <p:cTn id="11" presetID="3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1000" fill="hold"/>
                                        <p:tgtEl>
                                          <p:spTgt spid="27"/>
                                        </p:tgtEl>
                                        <p:attrNameLst>
                                          <p:attrName>ppt_w</p:attrName>
                                        </p:attrNameLst>
                                      </p:cBhvr>
                                      <p:tavLst>
                                        <p:tav tm="0">
                                          <p:val>
                                            <p:fltVal val="0"/>
                                          </p:val>
                                        </p:tav>
                                        <p:tav tm="100000">
                                          <p:val>
                                            <p:strVal val="#ppt_w"/>
                                          </p:val>
                                        </p:tav>
                                      </p:tavLst>
                                    </p:anim>
                                    <p:anim calcmode="lin" valueType="num">
                                      <p:cBhvr>
                                        <p:cTn id="14" dur="1000" fill="hold"/>
                                        <p:tgtEl>
                                          <p:spTgt spid="27"/>
                                        </p:tgtEl>
                                        <p:attrNameLst>
                                          <p:attrName>ppt_h</p:attrName>
                                        </p:attrNameLst>
                                      </p:cBhvr>
                                      <p:tavLst>
                                        <p:tav tm="0">
                                          <p:val>
                                            <p:fltVal val="0"/>
                                          </p:val>
                                        </p:tav>
                                        <p:tav tm="100000">
                                          <p:val>
                                            <p:strVal val="#ppt_h"/>
                                          </p:val>
                                        </p:tav>
                                      </p:tavLst>
                                    </p:anim>
                                    <p:anim calcmode="lin" valueType="num">
                                      <p:cBhvr>
                                        <p:cTn id="15" dur="1000" fill="hold"/>
                                        <p:tgtEl>
                                          <p:spTgt spid="27"/>
                                        </p:tgtEl>
                                        <p:attrNameLst>
                                          <p:attrName>style.rotation</p:attrName>
                                        </p:attrNameLst>
                                      </p:cBhvr>
                                      <p:tavLst>
                                        <p:tav tm="0">
                                          <p:val>
                                            <p:fltVal val="90"/>
                                          </p:val>
                                        </p:tav>
                                        <p:tav tm="100000">
                                          <p:val>
                                            <p:fltVal val="0"/>
                                          </p:val>
                                        </p:tav>
                                      </p:tavLst>
                                    </p:anim>
                                    <p:animEffect transition="in" filter="fade">
                                      <p:cBhvr>
                                        <p:cTn id="16" dur="10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ppt_w</p:attrName>
                                        </p:attrNameLst>
                                      </p:cBhvr>
                                      <p:tavLst>
                                        <p:tav tm="0">
                                          <p:val>
                                            <p:fltVal val="0"/>
                                          </p:val>
                                        </p:tav>
                                        <p:tav tm="100000">
                                          <p:val>
                                            <p:strVal val="#ppt_w"/>
                                          </p:val>
                                        </p:tav>
                                      </p:tavLst>
                                    </p:anim>
                                    <p:anim calcmode="lin" valueType="num">
                                      <p:cBhvr>
                                        <p:cTn id="22" dur="1000" fill="hold"/>
                                        <p:tgtEl>
                                          <p:spTgt spid="20"/>
                                        </p:tgtEl>
                                        <p:attrNameLst>
                                          <p:attrName>ppt_h</p:attrName>
                                        </p:attrNameLst>
                                      </p:cBhvr>
                                      <p:tavLst>
                                        <p:tav tm="0">
                                          <p:val>
                                            <p:fltVal val="0"/>
                                          </p:val>
                                        </p:tav>
                                        <p:tav tm="100000">
                                          <p:val>
                                            <p:strVal val="#ppt_h"/>
                                          </p:val>
                                        </p:tav>
                                      </p:tavLst>
                                    </p:anim>
                                    <p:anim calcmode="lin" valueType="num">
                                      <p:cBhvr>
                                        <p:cTn id="23" dur="1000" fill="hold"/>
                                        <p:tgtEl>
                                          <p:spTgt spid="20"/>
                                        </p:tgtEl>
                                        <p:attrNameLst>
                                          <p:attrName>style.rotation</p:attrName>
                                        </p:attrNameLst>
                                      </p:cBhvr>
                                      <p:tavLst>
                                        <p:tav tm="0">
                                          <p:val>
                                            <p:fltVal val="90"/>
                                          </p:val>
                                        </p:tav>
                                        <p:tav tm="100000">
                                          <p:val>
                                            <p:fltVal val="0"/>
                                          </p:val>
                                        </p:tav>
                                      </p:tavLst>
                                    </p:anim>
                                    <p:animEffect transition="in" filter="fade">
                                      <p:cBhvr>
                                        <p:cTn id="24" dur="1000"/>
                                        <p:tgtEl>
                                          <p:spTgt spid="20"/>
                                        </p:tgtEl>
                                      </p:cBhvr>
                                    </p:animEffect>
                                  </p:childTnLst>
                                </p:cTn>
                              </p:par>
                              <p:par>
                                <p:cTn id="25" presetID="3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1000" fill="hold"/>
                                        <p:tgtEl>
                                          <p:spTgt spid="25"/>
                                        </p:tgtEl>
                                        <p:attrNameLst>
                                          <p:attrName>ppt_w</p:attrName>
                                        </p:attrNameLst>
                                      </p:cBhvr>
                                      <p:tavLst>
                                        <p:tav tm="0">
                                          <p:val>
                                            <p:fltVal val="0"/>
                                          </p:val>
                                        </p:tav>
                                        <p:tav tm="100000">
                                          <p:val>
                                            <p:strVal val="#ppt_w"/>
                                          </p:val>
                                        </p:tav>
                                      </p:tavLst>
                                    </p:anim>
                                    <p:anim calcmode="lin" valueType="num">
                                      <p:cBhvr>
                                        <p:cTn id="28" dur="1000" fill="hold"/>
                                        <p:tgtEl>
                                          <p:spTgt spid="25"/>
                                        </p:tgtEl>
                                        <p:attrNameLst>
                                          <p:attrName>ppt_h</p:attrName>
                                        </p:attrNameLst>
                                      </p:cBhvr>
                                      <p:tavLst>
                                        <p:tav tm="0">
                                          <p:val>
                                            <p:fltVal val="0"/>
                                          </p:val>
                                        </p:tav>
                                        <p:tav tm="100000">
                                          <p:val>
                                            <p:strVal val="#ppt_h"/>
                                          </p:val>
                                        </p:tav>
                                      </p:tavLst>
                                    </p:anim>
                                    <p:anim calcmode="lin" valueType="num">
                                      <p:cBhvr>
                                        <p:cTn id="29" dur="1000" fill="hold"/>
                                        <p:tgtEl>
                                          <p:spTgt spid="25"/>
                                        </p:tgtEl>
                                        <p:attrNameLst>
                                          <p:attrName>style.rotation</p:attrName>
                                        </p:attrNameLst>
                                      </p:cBhvr>
                                      <p:tavLst>
                                        <p:tav tm="0">
                                          <p:val>
                                            <p:fltVal val="90"/>
                                          </p:val>
                                        </p:tav>
                                        <p:tav tm="100000">
                                          <p:val>
                                            <p:fltVal val="0"/>
                                          </p:val>
                                        </p:tav>
                                      </p:tavLst>
                                    </p:anim>
                                    <p:animEffect transition="in" filter="fade">
                                      <p:cBhvr>
                                        <p:cTn id="30" dur="10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par>
                                <p:cTn id="39" presetID="3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1000" fill="hold"/>
                                        <p:tgtEl>
                                          <p:spTgt spid="26"/>
                                        </p:tgtEl>
                                        <p:attrNameLst>
                                          <p:attrName>ppt_w</p:attrName>
                                        </p:attrNameLst>
                                      </p:cBhvr>
                                      <p:tavLst>
                                        <p:tav tm="0">
                                          <p:val>
                                            <p:fltVal val="0"/>
                                          </p:val>
                                        </p:tav>
                                        <p:tav tm="100000">
                                          <p:val>
                                            <p:strVal val="#ppt_w"/>
                                          </p:val>
                                        </p:tav>
                                      </p:tavLst>
                                    </p:anim>
                                    <p:anim calcmode="lin" valueType="num">
                                      <p:cBhvr>
                                        <p:cTn id="42" dur="1000" fill="hold"/>
                                        <p:tgtEl>
                                          <p:spTgt spid="26"/>
                                        </p:tgtEl>
                                        <p:attrNameLst>
                                          <p:attrName>ppt_h</p:attrName>
                                        </p:attrNameLst>
                                      </p:cBhvr>
                                      <p:tavLst>
                                        <p:tav tm="0">
                                          <p:val>
                                            <p:fltVal val="0"/>
                                          </p:val>
                                        </p:tav>
                                        <p:tav tm="100000">
                                          <p:val>
                                            <p:strVal val="#ppt_h"/>
                                          </p:val>
                                        </p:tav>
                                      </p:tavLst>
                                    </p:anim>
                                    <p:anim calcmode="lin" valueType="num">
                                      <p:cBhvr>
                                        <p:cTn id="43" dur="1000" fill="hold"/>
                                        <p:tgtEl>
                                          <p:spTgt spid="26"/>
                                        </p:tgtEl>
                                        <p:attrNameLst>
                                          <p:attrName>style.rotation</p:attrName>
                                        </p:attrNameLst>
                                      </p:cBhvr>
                                      <p:tavLst>
                                        <p:tav tm="0">
                                          <p:val>
                                            <p:fltVal val="90"/>
                                          </p:val>
                                        </p:tav>
                                        <p:tav tm="100000">
                                          <p:val>
                                            <p:fltVal val="0"/>
                                          </p:val>
                                        </p:tav>
                                      </p:tavLst>
                                    </p:anim>
                                    <p:animEffect transition="in" filter="fade">
                                      <p:cBhvr>
                                        <p:cTn id="44" dur="10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1000" fill="hold"/>
                                        <p:tgtEl>
                                          <p:spTgt spid="23"/>
                                        </p:tgtEl>
                                        <p:attrNameLst>
                                          <p:attrName>ppt_w</p:attrName>
                                        </p:attrNameLst>
                                      </p:cBhvr>
                                      <p:tavLst>
                                        <p:tav tm="0">
                                          <p:val>
                                            <p:fltVal val="0"/>
                                          </p:val>
                                        </p:tav>
                                        <p:tav tm="100000">
                                          <p:val>
                                            <p:strVal val="#ppt_w"/>
                                          </p:val>
                                        </p:tav>
                                      </p:tavLst>
                                    </p:anim>
                                    <p:anim calcmode="lin" valueType="num">
                                      <p:cBhvr>
                                        <p:cTn id="50" dur="1000" fill="hold"/>
                                        <p:tgtEl>
                                          <p:spTgt spid="23"/>
                                        </p:tgtEl>
                                        <p:attrNameLst>
                                          <p:attrName>ppt_h</p:attrName>
                                        </p:attrNameLst>
                                      </p:cBhvr>
                                      <p:tavLst>
                                        <p:tav tm="0">
                                          <p:val>
                                            <p:fltVal val="0"/>
                                          </p:val>
                                        </p:tav>
                                        <p:tav tm="100000">
                                          <p:val>
                                            <p:strVal val="#ppt_h"/>
                                          </p:val>
                                        </p:tav>
                                      </p:tavLst>
                                    </p:anim>
                                    <p:anim calcmode="lin" valueType="num">
                                      <p:cBhvr>
                                        <p:cTn id="51" dur="1000" fill="hold"/>
                                        <p:tgtEl>
                                          <p:spTgt spid="23"/>
                                        </p:tgtEl>
                                        <p:attrNameLst>
                                          <p:attrName>style.rotation</p:attrName>
                                        </p:attrNameLst>
                                      </p:cBhvr>
                                      <p:tavLst>
                                        <p:tav tm="0">
                                          <p:val>
                                            <p:fltVal val="90"/>
                                          </p:val>
                                        </p:tav>
                                        <p:tav tm="100000">
                                          <p:val>
                                            <p:fltVal val="0"/>
                                          </p:val>
                                        </p:tav>
                                      </p:tavLst>
                                    </p:anim>
                                    <p:animEffect transition="in" filter="fade">
                                      <p:cBhvr>
                                        <p:cTn id="52" dur="1000"/>
                                        <p:tgtEl>
                                          <p:spTgt spid="23"/>
                                        </p:tgtEl>
                                      </p:cBhvr>
                                    </p:animEffect>
                                  </p:childTnLst>
                                </p:cTn>
                              </p:par>
                              <p:par>
                                <p:cTn id="53" presetID="31"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1000" fill="hold"/>
                                        <p:tgtEl>
                                          <p:spTgt spid="29"/>
                                        </p:tgtEl>
                                        <p:attrNameLst>
                                          <p:attrName>ppt_w</p:attrName>
                                        </p:attrNameLst>
                                      </p:cBhvr>
                                      <p:tavLst>
                                        <p:tav tm="0">
                                          <p:val>
                                            <p:fltVal val="0"/>
                                          </p:val>
                                        </p:tav>
                                        <p:tav tm="100000">
                                          <p:val>
                                            <p:strVal val="#ppt_w"/>
                                          </p:val>
                                        </p:tav>
                                      </p:tavLst>
                                    </p:anim>
                                    <p:anim calcmode="lin" valueType="num">
                                      <p:cBhvr>
                                        <p:cTn id="56" dur="1000" fill="hold"/>
                                        <p:tgtEl>
                                          <p:spTgt spid="29"/>
                                        </p:tgtEl>
                                        <p:attrNameLst>
                                          <p:attrName>ppt_h</p:attrName>
                                        </p:attrNameLst>
                                      </p:cBhvr>
                                      <p:tavLst>
                                        <p:tav tm="0">
                                          <p:val>
                                            <p:fltVal val="0"/>
                                          </p:val>
                                        </p:tav>
                                        <p:tav tm="100000">
                                          <p:val>
                                            <p:strVal val="#ppt_h"/>
                                          </p:val>
                                        </p:tav>
                                      </p:tavLst>
                                    </p:anim>
                                    <p:anim calcmode="lin" valueType="num">
                                      <p:cBhvr>
                                        <p:cTn id="57" dur="1000" fill="hold"/>
                                        <p:tgtEl>
                                          <p:spTgt spid="29"/>
                                        </p:tgtEl>
                                        <p:attrNameLst>
                                          <p:attrName>style.rotation</p:attrName>
                                        </p:attrNameLst>
                                      </p:cBhvr>
                                      <p:tavLst>
                                        <p:tav tm="0">
                                          <p:val>
                                            <p:fltVal val="90"/>
                                          </p:val>
                                        </p:tav>
                                        <p:tav tm="100000">
                                          <p:val>
                                            <p:fltVal val="0"/>
                                          </p:val>
                                        </p:tav>
                                      </p:tavLst>
                                    </p:anim>
                                    <p:animEffect transition="in" filter="fade">
                                      <p:cBhvr>
                                        <p:cTn id="58" dur="10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 calcmode="lin" valueType="num">
                                      <p:cBhvr>
                                        <p:cTn id="65" dur="1000" fill="hold"/>
                                        <p:tgtEl>
                                          <p:spTgt spid="24"/>
                                        </p:tgtEl>
                                        <p:attrNameLst>
                                          <p:attrName>style.rotation</p:attrName>
                                        </p:attrNameLst>
                                      </p:cBhvr>
                                      <p:tavLst>
                                        <p:tav tm="0">
                                          <p:val>
                                            <p:fltVal val="90"/>
                                          </p:val>
                                        </p:tav>
                                        <p:tav tm="100000">
                                          <p:val>
                                            <p:fltVal val="0"/>
                                          </p:val>
                                        </p:tav>
                                      </p:tavLst>
                                    </p:anim>
                                    <p:animEffect transition="in" filter="fade">
                                      <p:cBhvr>
                                        <p:cTn id="66" dur="1000"/>
                                        <p:tgtEl>
                                          <p:spTgt spid="24"/>
                                        </p:tgtEl>
                                      </p:cBhvr>
                                    </p:animEffect>
                                  </p:childTnLst>
                                </p:cTn>
                              </p:par>
                              <p:par>
                                <p:cTn id="67" presetID="31" presetClass="entr" presetSubtype="0"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1000" fill="hold"/>
                                        <p:tgtEl>
                                          <p:spTgt spid="28"/>
                                        </p:tgtEl>
                                        <p:attrNameLst>
                                          <p:attrName>ppt_w</p:attrName>
                                        </p:attrNameLst>
                                      </p:cBhvr>
                                      <p:tavLst>
                                        <p:tav tm="0">
                                          <p:val>
                                            <p:fltVal val="0"/>
                                          </p:val>
                                        </p:tav>
                                        <p:tav tm="100000">
                                          <p:val>
                                            <p:strVal val="#ppt_w"/>
                                          </p:val>
                                        </p:tav>
                                      </p:tavLst>
                                    </p:anim>
                                    <p:anim calcmode="lin" valueType="num">
                                      <p:cBhvr>
                                        <p:cTn id="70" dur="1000" fill="hold"/>
                                        <p:tgtEl>
                                          <p:spTgt spid="28"/>
                                        </p:tgtEl>
                                        <p:attrNameLst>
                                          <p:attrName>ppt_h</p:attrName>
                                        </p:attrNameLst>
                                      </p:cBhvr>
                                      <p:tavLst>
                                        <p:tav tm="0">
                                          <p:val>
                                            <p:fltVal val="0"/>
                                          </p:val>
                                        </p:tav>
                                        <p:tav tm="100000">
                                          <p:val>
                                            <p:strVal val="#ppt_h"/>
                                          </p:val>
                                        </p:tav>
                                      </p:tavLst>
                                    </p:anim>
                                    <p:anim calcmode="lin" valueType="num">
                                      <p:cBhvr>
                                        <p:cTn id="71" dur="1000" fill="hold"/>
                                        <p:tgtEl>
                                          <p:spTgt spid="28"/>
                                        </p:tgtEl>
                                        <p:attrNameLst>
                                          <p:attrName>style.rotation</p:attrName>
                                        </p:attrNameLst>
                                      </p:cBhvr>
                                      <p:tavLst>
                                        <p:tav tm="0">
                                          <p:val>
                                            <p:fltVal val="90"/>
                                          </p:val>
                                        </p:tav>
                                        <p:tav tm="100000">
                                          <p:val>
                                            <p:fltVal val="0"/>
                                          </p:val>
                                        </p:tav>
                                      </p:tavLst>
                                    </p:anim>
                                    <p:animEffect transition="in" filter="fade">
                                      <p:cBhvr>
                                        <p:cTn id="7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1" grpId="0" animBg="1"/>
      <p:bldP spid="23"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rtl="1"/>
            <a:r>
              <a:rPr lang="ar-SA" sz="3200" b="1" dirty="0"/>
              <a:t>الخصائص الانفعالية</a:t>
            </a:r>
            <a:endParaRPr lang="en-US" sz="3200" dirty="0">
              <a:latin typeface="Simplified Arabic" panose="02020603050405020304" pitchFamily="18" charset="-78"/>
              <a:cs typeface="Simplified Arabic" panose="02020603050405020304" pitchFamily="18" charset="-78"/>
            </a:endParaRPr>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ينمو السلوك الانفعالي، ويتميز بالتنوع، مثل: الغضب والخوف والحنان والغيرة، </a:t>
            </a:r>
            <a:r>
              <a:rPr lang="ar-EG" sz="2400" b="1" dirty="0" smtClean="0">
                <a:solidFill>
                  <a:srgbClr val="002060"/>
                </a:solidFill>
                <a:latin typeface="Simplified Arabic" panose="02020603050405020304" pitchFamily="18" charset="-78"/>
                <a:cs typeface="Simplified Arabic" panose="02020603050405020304" pitchFamily="18" charset="-78"/>
              </a:rPr>
              <a:t/>
            </a:r>
            <a:br>
              <a:rPr lang="ar-EG" sz="2400" b="1" dirty="0" smtClean="0">
                <a:solidFill>
                  <a:srgbClr val="002060"/>
                </a:solidFill>
                <a:latin typeface="Simplified Arabic" panose="02020603050405020304" pitchFamily="18" charset="-78"/>
                <a:cs typeface="Simplified Arabic" panose="02020603050405020304" pitchFamily="18" charset="-78"/>
              </a:rPr>
            </a:br>
            <a:r>
              <a:rPr lang="ar-EG" sz="2400" b="1" dirty="0" smtClean="0">
                <a:solidFill>
                  <a:srgbClr val="002060"/>
                </a:solidFill>
                <a:latin typeface="Simplified Arabic" panose="02020603050405020304" pitchFamily="18" charset="-78"/>
                <a:cs typeface="Simplified Arabic" panose="02020603050405020304" pitchFamily="18" charset="-78"/>
              </a:rPr>
              <a:t>ولكنه </a:t>
            </a:r>
            <a:r>
              <a:rPr lang="ar-EG" sz="2400" b="1" dirty="0">
                <a:solidFill>
                  <a:srgbClr val="002060"/>
                </a:solidFill>
                <a:latin typeface="Simplified Arabic" panose="02020603050405020304" pitchFamily="18" charset="-78"/>
                <a:cs typeface="Simplified Arabic" panose="02020603050405020304" pitchFamily="18" charset="-78"/>
              </a:rPr>
              <a:t>غالباً لا يدوم على وتيرة واحدة لفترة طويلة</a:t>
            </a:r>
          </a:p>
        </p:txBody>
      </p:sp>
      <p:sp>
        <p:nvSpPr>
          <p:cNvPr id="6" name="Flowchart: Alternate Process 5"/>
          <p:cNvSpPr/>
          <p:nvPr/>
        </p:nvSpPr>
        <p:spPr>
          <a:xfrm>
            <a:off x="179512" y="3789040"/>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a:solidFill>
                  <a:srgbClr val="002060"/>
                </a:solidFill>
                <a:latin typeface="Simplified Arabic" panose="02020603050405020304" pitchFamily="18" charset="-78"/>
                <a:cs typeface="Simplified Arabic" panose="02020603050405020304" pitchFamily="18" charset="-78"/>
              </a:rPr>
              <a:t>وهنا ينبغي التنبه إلى أن الأبناء في هذه المرحلة بحاجة إلى الثناء والتشجيع، سواء بالألفاظ أو من خلال الجوائز العينية الرمزية التي لها أثر كبير في نفوس الأبناء</a:t>
            </a:r>
          </a:p>
        </p:txBody>
      </p:sp>
    </p:spTree>
    <p:extLst>
      <p:ext uri="{BB962C8B-B14F-4D97-AF65-F5344CB8AC3E}">
        <p14:creationId xmlns:p14="http://schemas.microsoft.com/office/powerpoint/2010/main" val="98154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179512" y="260648"/>
            <a:ext cx="8694712" cy="144016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100" b="1" dirty="0" smtClean="0">
                <a:solidFill>
                  <a:srgbClr val="002060"/>
                </a:solidFill>
                <a:latin typeface="Simplified Arabic" panose="02020603050405020304" pitchFamily="18" charset="-78"/>
                <a:cs typeface="Simplified Arabic" panose="02020603050405020304" pitchFamily="18" charset="-78"/>
              </a:rPr>
              <a:t>أن </a:t>
            </a:r>
            <a:r>
              <a:rPr lang="ar-EG" sz="2100" b="1" dirty="0">
                <a:solidFill>
                  <a:srgbClr val="002060"/>
                </a:solidFill>
                <a:latin typeface="Simplified Arabic" panose="02020603050405020304" pitchFamily="18" charset="-78"/>
                <a:cs typeface="Simplified Arabic" panose="02020603050405020304" pitchFamily="18" charset="-78"/>
              </a:rPr>
              <a:t>يكون حث المراهق وتوجيهه إلى هذا الجانب عفوياً , وبطرق غير مباشرة ما أمكن , </a:t>
            </a:r>
            <a:r>
              <a:rPr lang="ar-EG" sz="2100" b="1" dirty="0" smtClean="0">
                <a:solidFill>
                  <a:srgbClr val="002060"/>
                </a:solidFill>
                <a:latin typeface="Simplified Arabic" panose="02020603050405020304" pitchFamily="18" charset="-78"/>
                <a:cs typeface="Simplified Arabic" panose="02020603050405020304" pitchFamily="18" charset="-78"/>
              </a:rPr>
              <a:t/>
            </a:r>
            <a:br>
              <a:rPr lang="ar-EG" sz="2100" b="1" dirty="0" smtClean="0">
                <a:solidFill>
                  <a:srgbClr val="002060"/>
                </a:solidFill>
                <a:latin typeface="Simplified Arabic" panose="02020603050405020304" pitchFamily="18" charset="-78"/>
                <a:cs typeface="Simplified Arabic" panose="02020603050405020304" pitchFamily="18" charset="-78"/>
              </a:rPr>
            </a:br>
            <a:r>
              <a:rPr lang="ar-EG" sz="2100" b="1" dirty="0" smtClean="0">
                <a:solidFill>
                  <a:srgbClr val="002060"/>
                </a:solidFill>
                <a:latin typeface="Simplified Arabic" panose="02020603050405020304" pitchFamily="18" charset="-78"/>
                <a:cs typeface="Simplified Arabic" panose="02020603050405020304" pitchFamily="18" charset="-78"/>
              </a:rPr>
              <a:t>إذ </a:t>
            </a:r>
            <a:r>
              <a:rPr lang="ar-EG" sz="2100" b="1" dirty="0">
                <a:solidFill>
                  <a:srgbClr val="002060"/>
                </a:solidFill>
                <a:latin typeface="Simplified Arabic" panose="02020603050405020304" pitchFamily="18" charset="-78"/>
                <a:cs typeface="Simplified Arabic" panose="02020603050405020304" pitchFamily="18" charset="-78"/>
              </a:rPr>
              <a:t>أن المراهقين حساسون للأسلوب الإملائي المباشر , ويمتازون بالاعتداد بأنفسهم </a:t>
            </a:r>
            <a:r>
              <a:rPr lang="ar-EG" sz="2100" b="1" dirty="0" smtClean="0">
                <a:solidFill>
                  <a:srgbClr val="002060"/>
                </a:solidFill>
                <a:latin typeface="Simplified Arabic" panose="02020603050405020304" pitchFamily="18" charset="-78"/>
                <a:cs typeface="Simplified Arabic" panose="02020603050405020304" pitchFamily="18" charset="-78"/>
              </a:rPr>
              <a:t/>
            </a:r>
            <a:br>
              <a:rPr lang="ar-EG" sz="2100" b="1" dirty="0" smtClean="0">
                <a:solidFill>
                  <a:srgbClr val="002060"/>
                </a:solidFill>
                <a:latin typeface="Simplified Arabic" panose="02020603050405020304" pitchFamily="18" charset="-78"/>
                <a:cs typeface="Simplified Arabic" panose="02020603050405020304" pitchFamily="18" charset="-78"/>
              </a:rPr>
            </a:br>
            <a:r>
              <a:rPr lang="ar-EG" sz="2100" b="1" dirty="0" smtClean="0">
                <a:solidFill>
                  <a:srgbClr val="002060"/>
                </a:solidFill>
                <a:latin typeface="Simplified Arabic" panose="02020603050405020304" pitchFamily="18" charset="-78"/>
                <a:cs typeface="Simplified Arabic" panose="02020603050405020304" pitchFamily="18" charset="-78"/>
              </a:rPr>
              <a:t>واستقلاليتهم </a:t>
            </a:r>
            <a:r>
              <a:rPr lang="ar-EG" sz="2100" b="1" dirty="0">
                <a:solidFill>
                  <a:srgbClr val="002060"/>
                </a:solidFill>
                <a:latin typeface="Simplified Arabic" panose="02020603050405020304" pitchFamily="18" charset="-78"/>
                <a:cs typeface="Simplified Arabic" panose="02020603050405020304" pitchFamily="18" charset="-78"/>
              </a:rPr>
              <a:t>, وقد يعاندون أحيانا </a:t>
            </a:r>
          </a:p>
        </p:txBody>
      </p:sp>
      <p:sp>
        <p:nvSpPr>
          <p:cNvPr id="6" name="Flowchart: Alternate Process 5"/>
          <p:cNvSpPr/>
          <p:nvPr/>
        </p:nvSpPr>
        <p:spPr>
          <a:xfrm>
            <a:off x="179512" y="2204864"/>
            <a:ext cx="8694712" cy="1728192"/>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200" b="1" dirty="0" smtClean="0">
                <a:solidFill>
                  <a:srgbClr val="002060"/>
                </a:solidFill>
                <a:latin typeface="Simplified Arabic" panose="02020603050405020304" pitchFamily="18" charset="-78"/>
                <a:cs typeface="Simplified Arabic" panose="02020603050405020304" pitchFamily="18" charset="-78"/>
              </a:rPr>
              <a:t>مخاطبة </a:t>
            </a:r>
            <a:r>
              <a:rPr lang="ar-EG" sz="2200" b="1" dirty="0">
                <a:solidFill>
                  <a:srgbClr val="002060"/>
                </a:solidFill>
                <a:latin typeface="Simplified Arabic" panose="02020603050405020304" pitchFamily="18" charset="-78"/>
                <a:cs typeface="Simplified Arabic" panose="02020603050405020304" pitchFamily="18" charset="-78"/>
              </a:rPr>
              <a:t>عقول المراهقين وأفكارهم على جانب عواطفهم ومشاعرهم , نظرا لما يتميز به المراهق من تفتح عقلي , وقدرة منطقية , وحيوية فكرية , تتوق إلى مخاطبة العواطف , والمشاعر الممزوجة بالمناقشة العقلية , وهذا هو أسلوب القرآن , في مواضع كثيرة عندما يوجه الناس إلى الدينونة لله وعبادته </a:t>
            </a:r>
          </a:p>
        </p:txBody>
      </p:sp>
      <p:sp>
        <p:nvSpPr>
          <p:cNvPr id="7" name="Flowchart: Alternate Process 6"/>
          <p:cNvSpPr/>
          <p:nvPr/>
        </p:nvSpPr>
        <p:spPr>
          <a:xfrm>
            <a:off x="179512" y="4509120"/>
            <a:ext cx="8694712" cy="1728192"/>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200" b="1" dirty="0" smtClean="0">
                <a:solidFill>
                  <a:srgbClr val="002060"/>
                </a:solidFill>
                <a:latin typeface="Simplified Arabic" panose="02020603050405020304" pitchFamily="18" charset="-78"/>
                <a:cs typeface="Simplified Arabic" panose="02020603050405020304" pitchFamily="18" charset="-78"/>
              </a:rPr>
              <a:t>أن </a:t>
            </a:r>
            <a:r>
              <a:rPr lang="ar-EG" sz="2200" b="1" dirty="0">
                <a:solidFill>
                  <a:srgbClr val="002060"/>
                </a:solidFill>
                <a:latin typeface="Simplified Arabic" panose="02020603050405020304" pitchFamily="18" charset="-78"/>
                <a:cs typeface="Simplified Arabic" panose="02020603050405020304" pitchFamily="18" charset="-78"/>
              </a:rPr>
              <a:t>يبدأ المربي في مناقشة هذا الجانب والتوجيه على ممارسته مبكرا , مع بداية المراهقة أو قبلها ,وقد أثبتت بعض الدراسات النفسية أن استعداد المراهق للاستقبال والاستشارة والاسترشاد بالكبار يكون اكبر في السنوات الأولى المبكرة من المراهق وهو سن 15,14.13 ويتقلص الاستقبال , وتزداد الاستقلالية فيما بعد ذلك</a:t>
            </a:r>
          </a:p>
        </p:txBody>
      </p:sp>
    </p:spTree>
    <p:extLst>
      <p:ext uri="{BB962C8B-B14F-4D97-AF65-F5344CB8AC3E}">
        <p14:creationId xmlns:p14="http://schemas.microsoft.com/office/powerpoint/2010/main" val="403883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179512" y="260648"/>
            <a:ext cx="8694712" cy="1728192"/>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100" b="1" dirty="0" smtClean="0">
                <a:solidFill>
                  <a:srgbClr val="002060"/>
                </a:solidFill>
                <a:latin typeface="Simplified Arabic" panose="02020603050405020304" pitchFamily="18" charset="-78"/>
                <a:cs typeface="Simplified Arabic" panose="02020603050405020304" pitchFamily="18" charset="-78"/>
              </a:rPr>
              <a:t>توظيف </a:t>
            </a:r>
            <a:r>
              <a:rPr lang="ar-EG" sz="2100" b="1" dirty="0">
                <a:solidFill>
                  <a:srgbClr val="002060"/>
                </a:solidFill>
                <a:latin typeface="Simplified Arabic" panose="02020603050405020304" pitchFamily="18" charset="-78"/>
                <a:cs typeface="Simplified Arabic" panose="02020603050405020304" pitchFamily="18" charset="-78"/>
              </a:rPr>
              <a:t>قدرات المراهق في التأمل , والتساؤل , والتفكر – حول الكون والنفس والحياة -.وليكن المربي لماحاً للمتغيرات النفسية , والإيمانية على لمتربي , ويشحذ بهمته نحو ما ترنو النفس له , ويحاول أن يقدم الطرق الوقائية من المزالق , ويعالج ما قد يقع فيه المتربي</a:t>
            </a:r>
          </a:p>
        </p:txBody>
      </p:sp>
      <p:sp>
        <p:nvSpPr>
          <p:cNvPr id="6" name="Flowchart: Alternate Process 5"/>
          <p:cNvSpPr/>
          <p:nvPr/>
        </p:nvSpPr>
        <p:spPr>
          <a:xfrm>
            <a:off x="179512" y="2492896"/>
            <a:ext cx="8694712" cy="1512168"/>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200" b="1" dirty="0" smtClean="0">
                <a:solidFill>
                  <a:srgbClr val="002060"/>
                </a:solidFill>
                <a:latin typeface="Simplified Arabic" panose="02020603050405020304" pitchFamily="18" charset="-78"/>
                <a:cs typeface="Simplified Arabic" panose="02020603050405020304" pitchFamily="18" charset="-78"/>
              </a:rPr>
              <a:t>استثمار </a:t>
            </a:r>
            <a:r>
              <a:rPr lang="ar-EG" sz="2200" b="1" dirty="0">
                <a:solidFill>
                  <a:srgbClr val="002060"/>
                </a:solidFill>
                <a:latin typeface="Simplified Arabic" panose="02020603050405020304" pitchFamily="18" charset="-78"/>
                <a:cs typeface="Simplified Arabic" panose="02020603050405020304" pitchFamily="18" charset="-78"/>
              </a:rPr>
              <a:t>مواقف الضعف والضيق والشدائد والنوازل عند تربية الناحية العبادية , فالمراهق ذو عواطف غزيرة , ومشاعر هشة , وهو ضعيف التحمل , قليل التجربة , بحاجة إلى السند والقوة , وبحاجة للتعرف على القدرة الإلهية , واللجوء إلى الله في الكرب والشدائد </a:t>
            </a:r>
          </a:p>
        </p:txBody>
      </p:sp>
      <p:sp>
        <p:nvSpPr>
          <p:cNvPr id="7" name="Flowchart: Alternate Process 6"/>
          <p:cNvSpPr/>
          <p:nvPr/>
        </p:nvSpPr>
        <p:spPr>
          <a:xfrm>
            <a:off x="179512" y="4509120"/>
            <a:ext cx="8694712" cy="1728192"/>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200" b="1" dirty="0" smtClean="0">
                <a:solidFill>
                  <a:srgbClr val="002060"/>
                </a:solidFill>
                <a:latin typeface="Simplified Arabic" panose="02020603050405020304" pitchFamily="18" charset="-78"/>
                <a:cs typeface="Simplified Arabic" panose="02020603050405020304" pitchFamily="18" charset="-78"/>
              </a:rPr>
              <a:t>التدرج </a:t>
            </a:r>
            <a:r>
              <a:rPr lang="ar-EG" sz="2200" b="1" dirty="0">
                <a:solidFill>
                  <a:srgbClr val="002060"/>
                </a:solidFill>
                <a:latin typeface="Simplified Arabic" panose="02020603050405020304" pitchFamily="18" charset="-78"/>
                <a:cs typeface="Simplified Arabic" panose="02020603050405020304" pitchFamily="18" charset="-78"/>
              </a:rPr>
              <a:t>والصعود شيئاً فشيئاً من الضرورة بمكان فيبدأ بالأسس , والمهمات , وليجتنب المربي تصدير هذا الشاب قبل أن يرسخ في قلبه معاني الاعتقاد , ويظهر عليه العمل الصالح , ولئن تأخر المربي في تصدير هذا ولو فاتت بعض المصالح خير من التصدير ومن ثم تموج المفاسد , وتأتي من كل فج عميق</a:t>
            </a:r>
          </a:p>
        </p:txBody>
      </p:sp>
    </p:spTree>
    <p:extLst>
      <p:ext uri="{BB962C8B-B14F-4D97-AF65-F5344CB8AC3E}">
        <p14:creationId xmlns:p14="http://schemas.microsoft.com/office/powerpoint/2010/main" val="102898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对角圆角矩形 5"/>
          <p:cNvSpPr>
            <a:spLocks/>
          </p:cNvSpPr>
          <p:nvPr/>
        </p:nvSpPr>
        <p:spPr bwMode="auto">
          <a:xfrm rot="21346829">
            <a:off x="1160461" y="1622203"/>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algn="l" rtl="0" fontAlgn="base">
              <a:spcBef>
                <a:spcPct val="0"/>
              </a:spcBef>
              <a:spcAft>
                <a:spcPct val="0"/>
              </a:spcAft>
            </a:pPr>
            <a:endParaRPr lang="ar-EG">
              <a:solidFill>
                <a:srgbClr val="000000"/>
              </a:solidFill>
              <a:latin typeface="Arial" panose="020B0604020202020204" pitchFamily="34" charset="0"/>
              <a:ea typeface="SimSun" panose="02010600030101010101" pitchFamily="2" charset="-122"/>
            </a:endParaRPr>
          </a:p>
        </p:txBody>
      </p:sp>
      <p:pic>
        <p:nvPicPr>
          <p:cNvPr id="6" name="Picture 3" descr="C:\TDDOWNLOAD\penc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30117"/>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2"/>
          <p:cNvSpPr txBox="1">
            <a:spLocks/>
          </p:cNvSpPr>
          <p:nvPr/>
        </p:nvSpPr>
        <p:spPr bwMode="auto">
          <a:xfrm rot="21361315">
            <a:off x="1376362" y="1904778"/>
            <a:ext cx="6454775"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en-US" b="1" dirty="0" smtClean="0">
              <a:solidFill>
                <a:schemeClr val="bg1"/>
              </a:solidFill>
            </a:endParaRPr>
          </a:p>
          <a:p>
            <a:pPr marL="0" indent="0" algn="ctr" eaLnBrk="1" hangingPunct="1"/>
            <a:endParaRPr lang="ar-EG" sz="1200" b="1" dirty="0" smtClean="0">
              <a:solidFill>
                <a:schemeClr val="bg1"/>
              </a:solidFill>
            </a:endParaRPr>
          </a:p>
          <a:p>
            <a:pPr marL="0" indent="0" algn="ctr" eaLnBrk="1" hangingPunct="1"/>
            <a:endParaRPr lang="ar-EG" sz="1200" b="1" dirty="0">
              <a:solidFill>
                <a:schemeClr val="bg1"/>
              </a:solidFill>
            </a:endParaRPr>
          </a:p>
          <a:p>
            <a:pPr marL="0" indent="0" algn="ctr" eaLnBrk="1" hangingPunct="1"/>
            <a:endParaRPr lang="ar-EG" sz="1200" b="1" dirty="0" smtClean="0">
              <a:solidFill>
                <a:schemeClr val="bg1"/>
              </a:solidFill>
            </a:endParaRPr>
          </a:p>
          <a:p>
            <a:pPr marL="0" indent="0" algn="ctr" rtl="1" eaLnBrk="1" hangingPunct="1">
              <a:buNone/>
            </a:pPr>
            <a:r>
              <a:rPr lang="ar-EG" altLang="zh-CN" sz="5000" b="1" dirty="0">
                <a:solidFill>
                  <a:schemeClr val="bg1"/>
                </a:solidFill>
              </a:rPr>
              <a:t>علاقة المراهق بربه ورسوله</a:t>
            </a:r>
            <a:endParaRPr lang="ar-EG" altLang="en-US" sz="5000" b="1" dirty="0">
              <a:solidFill>
                <a:schemeClr val="bg1"/>
              </a:solidFill>
            </a:endParaRPr>
          </a:p>
        </p:txBody>
      </p:sp>
    </p:spTree>
    <p:extLst>
      <p:ext uri="{BB962C8B-B14F-4D97-AF65-F5344CB8AC3E}">
        <p14:creationId xmlns:p14="http://schemas.microsoft.com/office/powerpoint/2010/main" val="191379297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0834" y="260648"/>
            <a:ext cx="6157510"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rtl="1"/>
            <a:r>
              <a:rPr lang="ar-EG" sz="3200" b="1" dirty="0">
                <a:solidFill>
                  <a:srgbClr val="002060"/>
                </a:solidFill>
              </a:rPr>
              <a:t>غرس أركان الإيمان في الأطفال</a:t>
            </a:r>
          </a:p>
        </p:txBody>
      </p:sp>
      <p:sp>
        <p:nvSpPr>
          <p:cNvPr id="3" name="Folded Corner 2"/>
          <p:cNvSpPr/>
          <p:nvPr/>
        </p:nvSpPr>
        <p:spPr>
          <a:xfrm>
            <a:off x="2411760" y="1628800"/>
            <a:ext cx="6336704" cy="3744416"/>
          </a:xfrm>
          <a:prstGeom prst="foldedCorner">
            <a:avLst>
              <a:gd name="adj" fmla="val 6349"/>
            </a:avLst>
          </a:prstGeom>
        </p:spPr>
        <p:style>
          <a:lnRef idx="1">
            <a:schemeClr val="accent5"/>
          </a:lnRef>
          <a:fillRef idx="2">
            <a:schemeClr val="accent5"/>
          </a:fillRef>
          <a:effectRef idx="1">
            <a:schemeClr val="accent5"/>
          </a:effectRef>
          <a:fontRef idx="minor">
            <a:schemeClr val="dk1"/>
          </a:fontRef>
        </p:style>
        <p:txBody>
          <a:bodyPr rtlCol="1" anchor="ctr"/>
          <a:lstStyle/>
          <a:p>
            <a:pPr algn="justLow" rtl="1"/>
            <a:r>
              <a:rPr lang="ar-EG" sz="2800" b="1" dirty="0">
                <a:solidFill>
                  <a:srgbClr val="002060"/>
                </a:solidFill>
              </a:rPr>
              <a:t>من خلال سيرة النبي – صلى الله عليه وسلم – ومنهجه التربوي في تعليم أطفاله وأطفال الصحابة أُسس دينهم يتضح لنا كيفية غرس أركان الإيمان في الأطفال وذلك من خلال أسس </a:t>
            </a:r>
            <a:r>
              <a:rPr lang="ar-EG" sz="2800" b="1" u="sng" dirty="0">
                <a:solidFill>
                  <a:srgbClr val="C00000"/>
                </a:solidFill>
                <a:effectLst>
                  <a:outerShdw blurRad="38100" dist="38100" dir="2700000" algn="tl">
                    <a:srgbClr val="000000">
                      <a:alpha val="43137"/>
                    </a:srgbClr>
                  </a:outerShdw>
                </a:effectLst>
              </a:rPr>
              <a:t>وهي ما يلي </a:t>
            </a:r>
            <a:r>
              <a:rPr lang="ar-EG" sz="2800" b="1" u="sng" dirty="0" smtClean="0">
                <a:solidFill>
                  <a:srgbClr val="C00000"/>
                </a:solidFill>
                <a:effectLst>
                  <a:outerShdw blurRad="38100" dist="38100" dir="2700000" algn="tl">
                    <a:srgbClr val="000000">
                      <a:alpha val="43137"/>
                    </a:srgbClr>
                  </a:outerShdw>
                </a:effectLst>
              </a:rPr>
              <a:t>:</a:t>
            </a:r>
          </a:p>
          <a:p>
            <a:pPr marL="457200" indent="-457200" algn="justLow" rtl="1">
              <a:buFont typeface="Wingdings" panose="05000000000000000000" pitchFamily="2" charset="2"/>
              <a:buChar char="Ø"/>
            </a:pPr>
            <a:r>
              <a:rPr lang="ar-SA" sz="2800" b="1" dirty="0" smtClean="0">
                <a:solidFill>
                  <a:srgbClr val="C00000"/>
                </a:solidFill>
              </a:rPr>
              <a:t>تثبيت </a:t>
            </a:r>
            <a:r>
              <a:rPr lang="ar-SA" sz="2800" b="1" dirty="0">
                <a:solidFill>
                  <a:srgbClr val="C00000"/>
                </a:solidFill>
              </a:rPr>
              <a:t>اعتقادهم بالله الواحد الأحد </a:t>
            </a:r>
            <a:endParaRPr lang="ar-EG" sz="2800" b="1" dirty="0" smtClean="0">
              <a:solidFill>
                <a:srgbClr val="C00000"/>
              </a:solidFill>
            </a:endParaRPr>
          </a:p>
          <a:p>
            <a:pPr marL="457200" indent="-457200" algn="justLow" rtl="1">
              <a:buFont typeface="Wingdings" panose="05000000000000000000" pitchFamily="2" charset="2"/>
              <a:buChar char="Ø"/>
            </a:pPr>
            <a:r>
              <a:rPr lang="ar-SA" sz="2800" b="1" dirty="0">
                <a:solidFill>
                  <a:srgbClr val="C00000"/>
                </a:solidFill>
              </a:rPr>
              <a:t>ترسيخ حب النبي – صلى الله عليه وسلم- </a:t>
            </a:r>
            <a:r>
              <a:rPr lang="ar-EG" sz="2800" b="1" dirty="0" smtClean="0">
                <a:solidFill>
                  <a:srgbClr val="C00000"/>
                </a:solidFill>
              </a:rPr>
              <a:t/>
            </a:r>
            <a:br>
              <a:rPr lang="ar-EG" sz="2800" b="1" dirty="0" smtClean="0">
                <a:solidFill>
                  <a:srgbClr val="C00000"/>
                </a:solidFill>
              </a:rPr>
            </a:br>
            <a:r>
              <a:rPr lang="ar-SA" sz="2800" b="1" dirty="0" smtClean="0">
                <a:solidFill>
                  <a:srgbClr val="C00000"/>
                </a:solidFill>
              </a:rPr>
              <a:t>وحب </a:t>
            </a:r>
            <a:r>
              <a:rPr lang="ar-SA" sz="2800" b="1" dirty="0">
                <a:solidFill>
                  <a:srgbClr val="C00000"/>
                </a:solidFill>
              </a:rPr>
              <a:t>آل بيته </a:t>
            </a:r>
            <a:endParaRPr lang="ar-EG" sz="2800" b="1" dirty="0">
              <a:solidFill>
                <a:srgbClr val="C00000"/>
              </a:solidFill>
            </a:endParaRPr>
          </a:p>
        </p:txBody>
      </p:sp>
    </p:spTree>
    <p:extLst>
      <p:ext uri="{BB962C8B-B14F-4D97-AF65-F5344CB8AC3E}">
        <p14:creationId xmlns:p14="http://schemas.microsoft.com/office/powerpoint/2010/main" val="40998219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a:xfrm>
            <a:off x="611560" y="2348880"/>
            <a:ext cx="7992888" cy="1800200"/>
          </a:xfrm>
          <a:prstGeom prst="foldedCorner">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600" b="1" dirty="0">
                <a:latin typeface="Simplified Arabic" panose="02020603050405020304" pitchFamily="18" charset="-78"/>
                <a:cs typeface="Simplified Arabic" panose="02020603050405020304" pitchFamily="18" charset="-78"/>
              </a:rPr>
              <a:t>تثبيت اعتقادهم بالله الواحد الأحد ، </a:t>
            </a:r>
            <a:r>
              <a:rPr lang="ar-EG" sz="3600" b="1" dirty="0" smtClean="0">
                <a:latin typeface="Simplified Arabic" panose="02020603050405020304" pitchFamily="18" charset="-78"/>
                <a:cs typeface="Simplified Arabic" panose="02020603050405020304" pitchFamily="18" charset="-78"/>
              </a:rPr>
              <a:t/>
            </a:r>
            <a:br>
              <a:rPr lang="ar-EG" sz="3600" b="1" dirty="0" smtClean="0">
                <a:latin typeface="Simplified Arabic" panose="02020603050405020304" pitchFamily="18" charset="-78"/>
                <a:cs typeface="Simplified Arabic" panose="02020603050405020304" pitchFamily="18" charset="-78"/>
              </a:rPr>
            </a:br>
            <a:r>
              <a:rPr lang="ar-SA" sz="3600" b="1" dirty="0" smtClean="0">
                <a:latin typeface="Simplified Arabic" panose="02020603050405020304" pitchFamily="18" charset="-78"/>
                <a:cs typeface="Simplified Arabic" panose="02020603050405020304" pitchFamily="18" charset="-78"/>
              </a:rPr>
              <a:t>وترسيخ </a:t>
            </a:r>
            <a:r>
              <a:rPr lang="ar-SA" sz="3600" b="1" dirty="0">
                <a:latin typeface="Simplified Arabic" panose="02020603050405020304" pitchFamily="18" charset="-78"/>
                <a:cs typeface="Simplified Arabic" panose="02020603050405020304" pitchFamily="18" charset="-78"/>
              </a:rPr>
              <a:t>حب الله تعالى </a:t>
            </a:r>
          </a:p>
        </p:txBody>
      </p:sp>
    </p:spTree>
    <p:extLst>
      <p:ext uri="{BB962C8B-B14F-4D97-AF65-F5344CB8AC3E}">
        <p14:creationId xmlns:p14="http://schemas.microsoft.com/office/powerpoint/2010/main" val="3335255384"/>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EG" sz="3200" b="1" dirty="0" smtClean="0"/>
              <a:t>   </a:t>
            </a:r>
            <a:r>
              <a:rPr lang="ar-SA" sz="3200" b="1" dirty="0" smtClean="0"/>
              <a:t>لماذا </a:t>
            </a:r>
            <a:r>
              <a:rPr lang="ar-SA" sz="3200" b="1" dirty="0"/>
              <a:t>نعلمهم حب الله </a:t>
            </a:r>
            <a:r>
              <a:rPr lang="ar-SA" sz="3200" b="1" dirty="0" smtClean="0"/>
              <a:t>تعالى</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لأن الله تعالى قال عن الذين يحبونه: { قُل إن كُنتم تحبون اللهَ فاتَّبعوني يُحِببْكُم اللهُ ،ويَغفر لكم ذنوبَكم،واللهُ غفورٌ رحيم } </a:t>
            </a:r>
          </a:p>
        </p:txBody>
      </p:sp>
      <p:sp>
        <p:nvSpPr>
          <p:cNvPr id="6" name="Flowchart: Alternate Process 5"/>
          <p:cNvSpPr/>
          <p:nvPr/>
        </p:nvSpPr>
        <p:spPr>
          <a:xfrm>
            <a:off x="179512" y="3789040"/>
            <a:ext cx="8694712" cy="1224136"/>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لأن الله جلَّ شأنه هو الذي أوجدنا من عَدَم،وسوَّى خَلقنا وفضَّلنا على كثير ممَّن خلق تفضيلا،ومَنَّ علينا بأفضل نعمة وهي الإسلام، ثم رزقنا بالكثير من فضله دون أن نستحق ذلك</a:t>
            </a:r>
            <a:endParaRPr lang="ar-EG" sz="2400" b="1" dirty="0" smtClean="0">
              <a:solidFill>
                <a:srgbClr val="002060"/>
              </a:solidFill>
              <a:latin typeface="Simplified Arabic" panose="02020603050405020304" pitchFamily="18" charset="-78"/>
              <a:cs typeface="Simplified Arabic" panose="02020603050405020304" pitchFamily="18" charset="-78"/>
            </a:endParaRPr>
          </a:p>
        </p:txBody>
      </p:sp>
      <p:sp>
        <p:nvSpPr>
          <p:cNvPr id="7" name="Flowchart: Alternate Process 6"/>
          <p:cNvSpPr/>
          <p:nvPr/>
        </p:nvSpPr>
        <p:spPr>
          <a:xfrm>
            <a:off x="179512" y="5301208"/>
            <a:ext cx="8694712" cy="1368152"/>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لأن الحب يتولد عنه الاحترام والهيبة في السر والعلن، وما أحوجنا إلى أن يحترم أطفالنا ربهم ويهابونه- بدلاً من أن تكون علاقتهم به قائمة على الخوف من عقابه </a:t>
            </a:r>
            <a:r>
              <a:rPr lang="ar-EG" sz="2400" b="1" dirty="0" smtClean="0">
                <a:solidFill>
                  <a:srgbClr val="002060"/>
                </a:solidFill>
                <a:latin typeface="Simplified Arabic" panose="02020603050405020304" pitchFamily="18" charset="-78"/>
                <a:cs typeface="Simplified Arabic" panose="02020603050405020304" pitchFamily="18" charset="-78"/>
              </a:rPr>
              <a:t/>
            </a:r>
            <a:br>
              <a:rPr lang="ar-EG" sz="2400" b="1" dirty="0" smtClean="0">
                <a:solidFill>
                  <a:srgbClr val="002060"/>
                </a:solidFill>
                <a:latin typeface="Simplified Arabic" panose="02020603050405020304" pitchFamily="18" charset="-78"/>
                <a:cs typeface="Simplified Arabic" panose="02020603050405020304" pitchFamily="18" charset="-78"/>
              </a:rPr>
            </a:br>
            <a:r>
              <a:rPr lang="ar-EG" sz="2400" b="1" dirty="0" smtClean="0">
                <a:solidFill>
                  <a:srgbClr val="002060"/>
                </a:solidFill>
                <a:latin typeface="Simplified Arabic" panose="02020603050405020304" pitchFamily="18" charset="-78"/>
                <a:cs typeface="Simplified Arabic" panose="02020603050405020304" pitchFamily="18" charset="-78"/>
              </a:rPr>
              <a:t>أو </a:t>
            </a:r>
            <a:r>
              <a:rPr lang="ar-EG" sz="2400" b="1" dirty="0">
                <a:solidFill>
                  <a:srgbClr val="002060"/>
                </a:solidFill>
                <a:latin typeface="Simplified Arabic" panose="02020603050405020304" pitchFamily="18" charset="-78"/>
                <a:cs typeface="Simplified Arabic" panose="02020603050405020304" pitchFamily="18" charset="-78"/>
              </a:rPr>
              <a:t>من جهنم- فتكون عبادتهم له متعة روحية  يعيشون بها  وتحفظهم من الزلل </a:t>
            </a:r>
          </a:p>
        </p:txBody>
      </p:sp>
    </p:spTree>
    <p:extLst>
      <p:ext uri="{BB962C8B-B14F-4D97-AF65-F5344CB8AC3E}">
        <p14:creationId xmlns:p14="http://schemas.microsoft.com/office/powerpoint/2010/main" val="276789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EG" sz="3200" b="1" dirty="0" smtClean="0"/>
              <a:t>   </a:t>
            </a:r>
            <a:r>
              <a:rPr lang="ar-SA" sz="3200" b="1" dirty="0" smtClean="0"/>
              <a:t>لماذا </a:t>
            </a:r>
            <a:r>
              <a:rPr lang="ar-SA" sz="3200" b="1" dirty="0"/>
              <a:t>نعلمهم حب الله </a:t>
            </a:r>
            <a:r>
              <a:rPr lang="ar-SA" sz="3200" b="1" dirty="0" smtClean="0"/>
              <a:t>تعالى</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1628800"/>
            <a:ext cx="8694712" cy="144016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لأنهم إذا أحبوا الله عز وجل وعلموا أن القرآن كلامه أحبوا القرآن، وإذا علموا أن الصلاة لقاء مع الله فرحوا بسماع الأذان، وحرصوا على الصلاة  وخشعوا فيها، وإذا علموا أن الله جميل يحب الجمال فعلوا كل ما هو جميل وتركوا كل ما هو قبيح</a:t>
            </a:r>
          </a:p>
        </p:txBody>
      </p:sp>
      <p:sp>
        <p:nvSpPr>
          <p:cNvPr id="6" name="Flowchart: Alternate Process 5"/>
          <p:cNvSpPr/>
          <p:nvPr/>
        </p:nvSpPr>
        <p:spPr>
          <a:xfrm>
            <a:off x="179512" y="3356992"/>
            <a:ext cx="8694712" cy="1224136"/>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لأنهم إذا أحبوا الله -جل وعلا- أطاعوا أوامره واجتنبوا  نواهيه بطيب نفس ورحابة صدر؛ </a:t>
            </a:r>
            <a:r>
              <a:rPr lang="ar-EG" sz="2400" b="1" dirty="0" smtClean="0">
                <a:solidFill>
                  <a:srgbClr val="002060"/>
                </a:solidFill>
                <a:latin typeface="Simplified Arabic" panose="02020603050405020304" pitchFamily="18" charset="-78"/>
                <a:cs typeface="Simplified Arabic" panose="02020603050405020304" pitchFamily="18" charset="-78"/>
              </a:rPr>
              <a:t>وشبُّوا </a:t>
            </a:r>
            <a:r>
              <a:rPr lang="ar-EG" sz="2400" b="1" dirty="0">
                <a:solidFill>
                  <a:srgbClr val="002060"/>
                </a:solidFill>
                <a:latin typeface="Simplified Arabic" panose="02020603050405020304" pitchFamily="18" charset="-78"/>
                <a:cs typeface="Simplified Arabic" panose="02020603050405020304" pitchFamily="18" charset="-78"/>
              </a:rPr>
              <a:t>على تفضيل مراده على مرادهم</a:t>
            </a:r>
            <a:endParaRPr lang="ar-EG" sz="2400" b="1" dirty="0" smtClean="0">
              <a:solidFill>
                <a:srgbClr val="002060"/>
              </a:solidFill>
              <a:latin typeface="Simplified Arabic" panose="02020603050405020304" pitchFamily="18" charset="-78"/>
              <a:cs typeface="Simplified Arabic" panose="02020603050405020304" pitchFamily="18" charset="-78"/>
            </a:endParaRPr>
          </a:p>
        </p:txBody>
      </p:sp>
      <p:sp>
        <p:nvSpPr>
          <p:cNvPr id="7" name="Flowchart: Alternate Process 6"/>
          <p:cNvSpPr/>
          <p:nvPr/>
        </p:nvSpPr>
        <p:spPr>
          <a:xfrm>
            <a:off x="179512" y="4869160"/>
            <a:ext cx="8694712" cy="1512168"/>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لأن حب الله يعني استشعار وجوده -عز وجل - معنا في كل وقت ومكان، مما يترتب عليه الشعور بالراحة والاطمئنان والثبات، وعدم القلق أو الحزن،...، ومن ثم سلامة النفس والجسد من الأمراض النفسية والعضوية،… ، بل والأهم من ذلك السلامة من المعاصي والآثام </a:t>
            </a:r>
          </a:p>
        </p:txBody>
      </p:sp>
    </p:spTree>
    <p:extLst>
      <p:ext uri="{BB962C8B-B14F-4D97-AF65-F5344CB8AC3E}">
        <p14:creationId xmlns:p14="http://schemas.microsoft.com/office/powerpoint/2010/main" val="117995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a:xfrm>
            <a:off x="611560" y="2348880"/>
            <a:ext cx="7992888" cy="1800200"/>
          </a:xfrm>
          <a:prstGeom prst="foldedCorner">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600" b="1" dirty="0">
                <a:latin typeface="Simplified Arabic" panose="02020603050405020304" pitchFamily="18" charset="-78"/>
                <a:cs typeface="Simplified Arabic" panose="02020603050405020304" pitchFamily="18" charset="-78"/>
              </a:rPr>
              <a:t>طرق ترسيخ حب الله –سبحانه وتعالى- في الطفل</a:t>
            </a:r>
          </a:p>
        </p:txBody>
      </p:sp>
    </p:spTree>
    <p:extLst>
      <p:ext uri="{BB962C8B-B14F-4D97-AF65-F5344CB8AC3E}">
        <p14:creationId xmlns:p14="http://schemas.microsoft.com/office/powerpoint/2010/main" val="1468154067"/>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67544" y="116632"/>
            <a:ext cx="8406680"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rtl="1"/>
            <a:r>
              <a:rPr lang="ar-SA" sz="2000" b="1" dirty="0"/>
              <a:t>أولاً : " تنزيه سبحانه الله تعالى وطاعته ومراقبة الله سبحانه وتعالى في سر السر والعلن</a:t>
            </a:r>
            <a:endParaRPr lang="en-US" sz="20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1628800"/>
            <a:ext cx="8694712" cy="144016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جاءت الديانات السماوية كلها توضح وتؤكد تنزيه الخالق فهو مُنزّه عن الشركاء ، له الألوهية وحده وله الربوبية وحده ، وتعالى الله عما يقولون علواً </a:t>
            </a:r>
            <a:r>
              <a:rPr lang="ar-EG" sz="2400" b="1" dirty="0" smtClean="0">
                <a:solidFill>
                  <a:srgbClr val="002060"/>
                </a:solidFill>
                <a:latin typeface="Simplified Arabic" panose="02020603050405020304" pitchFamily="18" charset="-78"/>
                <a:cs typeface="Simplified Arabic" panose="02020603050405020304" pitchFamily="18" charset="-78"/>
              </a:rPr>
              <a:t>كبيراً</a:t>
            </a:r>
            <a:endParaRPr lang="ar-EG" sz="2400" b="1" dirty="0">
              <a:solidFill>
                <a:srgbClr val="002060"/>
              </a:solidFill>
              <a:latin typeface="Simplified Arabic" panose="02020603050405020304" pitchFamily="18" charset="-78"/>
              <a:cs typeface="Simplified Arabic" panose="02020603050405020304" pitchFamily="18" charset="-78"/>
            </a:endParaRPr>
          </a:p>
        </p:txBody>
      </p:sp>
      <p:sp>
        <p:nvSpPr>
          <p:cNvPr id="6" name="Flowchart: Alternate Process 5"/>
          <p:cNvSpPr/>
          <p:nvPr/>
        </p:nvSpPr>
        <p:spPr>
          <a:xfrm>
            <a:off x="179512" y="3356992"/>
            <a:ext cx="8694712" cy="1224136"/>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عن عبد الله بن مسعود قال : سألت رسول الله – صلى الله عليه وسلم – أي الذنب أعظم عند الله ؟ قال : ( أن تجعل لله ندا وهو خَلقك ) " </a:t>
            </a:r>
            <a:endParaRPr lang="ar-EG" sz="2400" b="1" dirty="0" smtClean="0">
              <a:solidFill>
                <a:srgbClr val="002060"/>
              </a:solidFill>
              <a:latin typeface="Simplified Arabic" panose="02020603050405020304" pitchFamily="18" charset="-78"/>
              <a:cs typeface="Simplified Arabic" panose="02020603050405020304" pitchFamily="18" charset="-78"/>
            </a:endParaRPr>
          </a:p>
        </p:txBody>
      </p:sp>
      <p:sp>
        <p:nvSpPr>
          <p:cNvPr id="7" name="Flowchart: Alternate Process 6"/>
          <p:cNvSpPr/>
          <p:nvPr/>
        </p:nvSpPr>
        <p:spPr>
          <a:xfrm>
            <a:off x="179512" y="4869160"/>
            <a:ext cx="8694712" cy="1512168"/>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لا بد للمربين أن يغرسوا في نفوس أطفالهم أن الله واحد لا شريك له ونتوجه له بالعباده والإخلاص قال تعالى :- </a:t>
            </a:r>
            <a:r>
              <a:rPr lang="ar-EG" sz="2400" b="1" dirty="0" smtClean="0">
                <a:solidFill>
                  <a:srgbClr val="002060"/>
                </a:solidFill>
                <a:latin typeface="Simplified Arabic" panose="02020603050405020304" pitchFamily="18" charset="-78"/>
                <a:cs typeface="Simplified Arabic" panose="02020603050405020304" pitchFamily="18" charset="-78"/>
              </a:rPr>
              <a:t>{ اياك </a:t>
            </a:r>
            <a:r>
              <a:rPr lang="ar-EG" sz="2400" b="1" dirty="0">
                <a:solidFill>
                  <a:srgbClr val="002060"/>
                </a:solidFill>
                <a:latin typeface="Simplified Arabic" panose="02020603050405020304" pitchFamily="18" charset="-78"/>
                <a:cs typeface="Simplified Arabic" panose="02020603050405020304" pitchFamily="18" charset="-78"/>
              </a:rPr>
              <a:t>نعبد وإياك </a:t>
            </a:r>
            <a:r>
              <a:rPr lang="ar-EG" sz="2400" b="1" dirty="0" smtClean="0">
                <a:solidFill>
                  <a:srgbClr val="002060"/>
                </a:solidFill>
                <a:latin typeface="Simplified Arabic" panose="02020603050405020304" pitchFamily="18" charset="-78"/>
                <a:cs typeface="Simplified Arabic" panose="02020603050405020304" pitchFamily="18" charset="-78"/>
              </a:rPr>
              <a:t>نستعين</a:t>
            </a:r>
            <a:r>
              <a:rPr lang="ar-EG" sz="2400" b="1" dirty="0">
                <a:solidFill>
                  <a:srgbClr val="002060"/>
                </a:solidFill>
                <a:latin typeface="Simplified Arabic" panose="02020603050405020304" pitchFamily="18" charset="-78"/>
                <a:cs typeface="Simplified Arabic" panose="02020603050405020304" pitchFamily="18" charset="-78"/>
              </a:rPr>
              <a:t> }</a:t>
            </a:r>
          </a:p>
        </p:txBody>
      </p:sp>
    </p:spTree>
    <p:extLst>
      <p:ext uri="{BB962C8B-B14F-4D97-AF65-F5344CB8AC3E}">
        <p14:creationId xmlns:p14="http://schemas.microsoft.com/office/powerpoint/2010/main" val="323686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547664" y="116632"/>
            <a:ext cx="7326560"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rtl="1"/>
            <a:r>
              <a:rPr lang="ar-EG" sz="3200" b="1" dirty="0" smtClean="0"/>
              <a:t>  </a:t>
            </a:r>
            <a:r>
              <a:rPr lang="ar-SA" sz="3200" b="1" dirty="0" smtClean="0"/>
              <a:t>ثانياً</a:t>
            </a:r>
            <a:r>
              <a:rPr lang="ar-SA" sz="3200" b="1" dirty="0"/>
              <a:t>: حسن الظن بالله واللجوء اليه والخوف منه</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3717032"/>
            <a:ext cx="8694712" cy="1152128"/>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ان حسن الظن بالله صفه راسخه على كل مؤمن ان يغرسها فى </a:t>
            </a:r>
            <a:r>
              <a:rPr lang="ar-EG" sz="2400" b="1" dirty="0" smtClean="0">
                <a:solidFill>
                  <a:srgbClr val="002060"/>
                </a:solidFill>
                <a:latin typeface="Simplified Arabic" panose="02020603050405020304" pitchFamily="18" charset="-78"/>
                <a:cs typeface="Simplified Arabic" panose="02020603050405020304" pitchFamily="18" charset="-78"/>
              </a:rPr>
              <a:t>قلبه</a:t>
            </a:r>
            <a:endParaRPr lang="ar-EG" sz="2400" b="1" dirty="0">
              <a:solidFill>
                <a:srgbClr val="002060"/>
              </a:solidFill>
              <a:latin typeface="Simplified Arabic" panose="02020603050405020304" pitchFamily="18" charset="-78"/>
              <a:cs typeface="Simplified Arabic" panose="02020603050405020304" pitchFamily="18" charset="-78"/>
            </a:endParaRPr>
          </a:p>
        </p:txBody>
      </p:sp>
      <p:sp>
        <p:nvSpPr>
          <p:cNvPr id="6" name="Flowchart: Alternate Process 5"/>
          <p:cNvSpPr/>
          <p:nvPr/>
        </p:nvSpPr>
        <p:spPr>
          <a:xfrm>
            <a:off x="179512" y="5157192"/>
            <a:ext cx="8694712" cy="1224136"/>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 إن الله فطر الإنسان على الخوف والرجاء ويعمل هذان الخطان باستمرار في نفسه ، وبمقدار اتجاهها الإتجاه السليم ؛ يفوز المسلم بالأمن في الدنيا وبالجنة في الآخرة " </a:t>
            </a:r>
            <a:endParaRPr lang="ar-EG" sz="2400" b="1" dirty="0" smtClean="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83516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rtl="1"/>
            <a:r>
              <a:rPr lang="ar-SA" sz="3200" b="1" dirty="0"/>
              <a:t>الخصائص الاجتماعية</a:t>
            </a:r>
            <a:endParaRPr lang="en-US" sz="3200" dirty="0">
              <a:latin typeface="Simplified Arabic" panose="02020603050405020304" pitchFamily="18" charset="-78"/>
              <a:cs typeface="Simplified Arabic" panose="02020603050405020304" pitchFamily="18" charset="-78"/>
            </a:endParaRPr>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تبرز الحياة الاجتماعية لدى الأطفال في هذه المرحلة من خلال جماعة الأصدقاء، حيث يميل الطفل إلى اللعب مع أقرانه في المنزل والمدرسة</a:t>
            </a:r>
          </a:p>
        </p:txBody>
      </p:sp>
      <p:sp>
        <p:nvSpPr>
          <p:cNvPr id="6" name="Flowchart: Alternate Process 5"/>
          <p:cNvSpPr/>
          <p:nvPr/>
        </p:nvSpPr>
        <p:spPr>
          <a:xfrm>
            <a:off x="179512" y="3789040"/>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200" b="1" dirty="0" smtClean="0">
                <a:solidFill>
                  <a:srgbClr val="002060"/>
                </a:solidFill>
                <a:latin typeface="Simplified Arabic" panose="02020603050405020304" pitchFamily="18" charset="-78"/>
                <a:cs typeface="Simplified Arabic" panose="02020603050405020304" pitchFamily="18" charset="-78"/>
              </a:rPr>
              <a:t>يهتم </a:t>
            </a:r>
            <a:r>
              <a:rPr lang="ar-EG" sz="2200" b="1" dirty="0">
                <a:solidFill>
                  <a:srgbClr val="002060"/>
                </a:solidFill>
                <a:latin typeface="Simplified Arabic" panose="02020603050405020304" pitchFamily="18" charset="-78"/>
                <a:cs typeface="Simplified Arabic" panose="02020603050405020304" pitchFamily="18" charset="-78"/>
              </a:rPr>
              <a:t>الأطفال بالألعاب الجماعية المنظمة؛ لذا يحسن توفير الألعاب المفيدة</a:t>
            </a:r>
            <a:r>
              <a:rPr lang="ar-EG" sz="2200" b="1" dirty="0" smtClean="0">
                <a:solidFill>
                  <a:srgbClr val="002060"/>
                </a:solidFill>
                <a:latin typeface="Simplified Arabic" panose="02020603050405020304" pitchFamily="18" charset="-78"/>
                <a:cs typeface="Simplified Arabic" panose="02020603050405020304" pitchFamily="18" charset="-78"/>
              </a:rPr>
              <a:t>،</a:t>
            </a:r>
            <a:br>
              <a:rPr lang="ar-EG" sz="2200" b="1" dirty="0" smtClean="0">
                <a:solidFill>
                  <a:srgbClr val="002060"/>
                </a:solidFill>
                <a:latin typeface="Simplified Arabic" panose="02020603050405020304" pitchFamily="18" charset="-78"/>
                <a:cs typeface="Simplified Arabic" panose="02020603050405020304" pitchFamily="18" charset="-78"/>
              </a:rPr>
            </a:br>
            <a:r>
              <a:rPr lang="ar-EG" sz="2200" b="1" dirty="0" smtClean="0">
                <a:solidFill>
                  <a:srgbClr val="002060"/>
                </a:solidFill>
                <a:latin typeface="Simplified Arabic" panose="02020603050405020304" pitchFamily="18" charset="-78"/>
                <a:cs typeface="Simplified Arabic" panose="02020603050405020304" pitchFamily="18" charset="-78"/>
              </a:rPr>
              <a:t>وإعطاء </a:t>
            </a:r>
            <a:r>
              <a:rPr lang="ar-EG" sz="2200" b="1" dirty="0">
                <a:solidFill>
                  <a:srgbClr val="002060"/>
                </a:solidFill>
                <a:latin typeface="Simplified Arabic" panose="02020603050405020304" pitchFamily="18" charset="-78"/>
                <a:cs typeface="Simplified Arabic" panose="02020603050405020304" pitchFamily="18" charset="-78"/>
              </a:rPr>
              <a:t>الطفل الفرصة للعب؛ لتحقيق الثقة بالنفس والنجاح</a:t>
            </a:r>
          </a:p>
        </p:txBody>
      </p:sp>
      <p:sp>
        <p:nvSpPr>
          <p:cNvPr id="7" name="Flowchart: Alternate Process 6"/>
          <p:cNvSpPr/>
          <p:nvPr/>
        </p:nvSpPr>
        <p:spPr>
          <a:xfrm>
            <a:off x="179512" y="5157192"/>
            <a:ext cx="8694712" cy="108012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تكثر </a:t>
            </a:r>
            <a:r>
              <a:rPr lang="ar-EG" sz="2400" b="1" dirty="0">
                <a:solidFill>
                  <a:srgbClr val="002060"/>
                </a:solidFill>
                <a:latin typeface="Simplified Arabic" panose="02020603050405020304" pitchFamily="18" charset="-78"/>
                <a:cs typeface="Simplified Arabic" panose="02020603050405020304" pitchFamily="18" charset="-78"/>
              </a:rPr>
              <a:t>المشاحنات بين أبناء هذه المرحلة، وهنا يأتي دور المربي في حسن حلها، ومعرفة من تكثر لديه المخاصمات وأسبابها؛ لإعارته الاهتمام المناسب</a:t>
            </a:r>
          </a:p>
        </p:txBody>
      </p:sp>
    </p:spTree>
    <p:extLst>
      <p:ext uri="{BB962C8B-B14F-4D97-AF65-F5344CB8AC3E}">
        <p14:creationId xmlns:p14="http://schemas.microsoft.com/office/powerpoint/2010/main" val="227776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475656" y="116632"/>
            <a:ext cx="7398568"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rtl="1"/>
            <a:r>
              <a:rPr lang="ar-SA" sz="3200" b="1" dirty="0"/>
              <a:t>ثالثاً : الصلة بالله وبيان أثرها في الطاقات الإنسانية </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3501008"/>
            <a:ext cx="8694712" cy="1368152"/>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إنَّ الأساس في التربية الإيمانية هو أن يكون بين الإنسان وربه ايصال دائم لا ينقطع ، فالعبادة بجميع أنواعها وشتى صورها تشعر المؤمن أنه موصول بالله </a:t>
            </a:r>
            <a:r>
              <a:rPr lang="ar-EG" sz="2400" b="1" dirty="0" smtClean="0">
                <a:solidFill>
                  <a:srgbClr val="002060"/>
                </a:solidFill>
                <a:latin typeface="Simplified Arabic" panose="02020603050405020304" pitchFamily="18" charset="-78"/>
                <a:cs typeface="Simplified Arabic" panose="02020603050405020304" pitchFamily="18" charset="-78"/>
              </a:rPr>
              <a:t>–</a:t>
            </a:r>
            <a:br>
              <a:rPr lang="ar-EG" sz="2400" b="1" dirty="0" smtClean="0">
                <a:solidFill>
                  <a:srgbClr val="002060"/>
                </a:solidFill>
                <a:latin typeface="Simplified Arabic" panose="02020603050405020304" pitchFamily="18" charset="-78"/>
                <a:cs typeface="Simplified Arabic" panose="02020603050405020304" pitchFamily="18" charset="-78"/>
              </a:rPr>
            </a:br>
            <a:r>
              <a:rPr lang="ar-EG" sz="2400" b="1" dirty="0" smtClean="0">
                <a:solidFill>
                  <a:srgbClr val="002060"/>
                </a:solidFill>
                <a:latin typeface="Simplified Arabic" panose="02020603050405020304" pitchFamily="18" charset="-78"/>
                <a:cs typeface="Simplified Arabic" panose="02020603050405020304" pitchFamily="18" charset="-78"/>
              </a:rPr>
              <a:t>سبحانه </a:t>
            </a:r>
            <a:r>
              <a:rPr lang="ar-EG" sz="2400" b="1" dirty="0">
                <a:solidFill>
                  <a:srgbClr val="002060"/>
                </a:solidFill>
                <a:latin typeface="Simplified Arabic" panose="02020603050405020304" pitchFamily="18" charset="-78"/>
                <a:cs typeface="Simplified Arabic" panose="02020603050405020304" pitchFamily="18" charset="-78"/>
              </a:rPr>
              <a:t>وتعالى- يستمد منه الهداية والعون ، يدعو فيجيب الله دعاءه</a:t>
            </a:r>
          </a:p>
        </p:txBody>
      </p:sp>
      <p:sp>
        <p:nvSpPr>
          <p:cNvPr id="6" name="Flowchart: Alternate Process 5"/>
          <p:cNvSpPr/>
          <p:nvPr/>
        </p:nvSpPr>
        <p:spPr>
          <a:xfrm>
            <a:off x="179512" y="5157192"/>
            <a:ext cx="8694712" cy="1224136"/>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إذا أردنا أن تظهر الفضائل الإنسانية الحقيقية في قلوب أطفالن،ا فلنربيهم على قاعدة تربوية يكون أساسها الإرتباط الواقعي والصلة الدائمة بينهم وبين خالقهم </a:t>
            </a:r>
            <a:endParaRPr lang="ar-EG" sz="2400" b="1" dirty="0" smtClean="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3519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563888" y="116632"/>
            <a:ext cx="5310336"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EG" sz="3200" b="1" dirty="0" smtClean="0"/>
              <a:t>  </a:t>
            </a:r>
            <a:r>
              <a:rPr lang="ar-SA" sz="3200" b="1" dirty="0" smtClean="0"/>
              <a:t>رابعاً </a:t>
            </a:r>
            <a:r>
              <a:rPr lang="ar-SA" sz="3200" b="1" dirty="0"/>
              <a:t>: شكر الله اعترافاً بالجميل </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7" name="Flowchart: Alternate Process 6"/>
          <p:cNvSpPr/>
          <p:nvPr/>
        </p:nvSpPr>
        <p:spPr>
          <a:xfrm>
            <a:off x="179512" y="4149080"/>
            <a:ext cx="8694712" cy="180020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 وواجبنا ... أن نلفت دائماً أنظار أولادنا الى هذا الإنسان وما فيه من نِعَم ربانية لا </a:t>
            </a:r>
            <a:r>
              <a:rPr lang="ar-EG" sz="2400" b="1" dirty="0" smtClean="0">
                <a:solidFill>
                  <a:srgbClr val="002060"/>
                </a:solidFill>
                <a:latin typeface="Simplified Arabic" panose="02020603050405020304" pitchFamily="18" charset="-78"/>
                <a:cs typeface="Simplified Arabic" panose="02020603050405020304" pitchFamily="18" charset="-78"/>
              </a:rPr>
              <a:t>تحصى، أو </a:t>
            </a:r>
            <a:r>
              <a:rPr lang="ar-EG" sz="2400" b="1" dirty="0">
                <a:solidFill>
                  <a:srgbClr val="002060"/>
                </a:solidFill>
                <a:latin typeface="Simplified Arabic" panose="02020603050405020304" pitchFamily="18" charset="-78"/>
                <a:cs typeface="Simplified Arabic" panose="02020603050405020304" pitchFamily="18" charset="-78"/>
              </a:rPr>
              <a:t>أن نُعلّمهم أن علينا واجباً نحو خالقنا –سبحانه وتعالى- الذي تفضل علينا بالنعم وهذا الواجب يتمثل بشكره تعالى على نعمه، وأن نقول لهم أن الشكر يتحقق بالعبادة والطاعة </a:t>
            </a:r>
          </a:p>
        </p:txBody>
      </p:sp>
    </p:spTree>
    <p:extLst>
      <p:ext uri="{BB962C8B-B14F-4D97-AF65-F5344CB8AC3E}">
        <p14:creationId xmlns:p14="http://schemas.microsoft.com/office/powerpoint/2010/main" val="189344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843808" y="116632"/>
            <a:ext cx="6030416"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خامساً : الدعاء وبيان بركته وفضله </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7" name="Flowchart: Alternate Process 6"/>
          <p:cNvSpPr/>
          <p:nvPr/>
        </p:nvSpPr>
        <p:spPr>
          <a:xfrm>
            <a:off x="179512" y="4149080"/>
            <a:ext cx="8694712" cy="180020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علينا دائماً أن نكون قدوة للأطفال بأن نرفع أيدينا دائماً بالدعاء لله وطلب كل ما نريده ونبين لهم أن الإنسان ضعيف وفقير الى الله يستمد قوته منه وحده سبحانه</a:t>
            </a:r>
          </a:p>
        </p:txBody>
      </p:sp>
    </p:spTree>
    <p:extLst>
      <p:ext uri="{BB962C8B-B14F-4D97-AF65-F5344CB8AC3E}">
        <p14:creationId xmlns:p14="http://schemas.microsoft.com/office/powerpoint/2010/main" val="127392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179512" y="2552903"/>
            <a:ext cx="8694712" cy="748083"/>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اعتدل </a:t>
            </a:r>
            <a:r>
              <a:rPr lang="ar-EG" sz="2400" b="1" dirty="0">
                <a:solidFill>
                  <a:srgbClr val="002060"/>
                </a:solidFill>
                <a:latin typeface="Simplified Arabic" panose="02020603050405020304" pitchFamily="18" charset="-78"/>
                <a:cs typeface="Simplified Arabic" panose="02020603050405020304" pitchFamily="18" charset="-78"/>
              </a:rPr>
              <a:t>في أوامرك ولا تحمل طفلك ما لا طاقة له به</a:t>
            </a:r>
          </a:p>
        </p:txBody>
      </p:sp>
      <p:sp>
        <p:nvSpPr>
          <p:cNvPr id="6" name="Flowchart: Alternate Process 5"/>
          <p:cNvSpPr/>
          <p:nvPr/>
        </p:nvSpPr>
        <p:spPr>
          <a:xfrm>
            <a:off x="179512" y="3633023"/>
            <a:ext cx="8694712" cy="660073"/>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لا </a:t>
            </a:r>
            <a:r>
              <a:rPr lang="ar-EG" sz="2400" b="1" dirty="0">
                <a:solidFill>
                  <a:srgbClr val="002060"/>
                </a:solidFill>
                <a:latin typeface="Simplified Arabic" panose="02020603050405020304" pitchFamily="18" charset="-78"/>
                <a:cs typeface="Simplified Arabic" panose="02020603050405020304" pitchFamily="18" charset="-78"/>
              </a:rPr>
              <a:t>تلقن طفلك اسم الله من خلال الإحداث الأليمة </a:t>
            </a:r>
          </a:p>
        </p:txBody>
      </p:sp>
      <p:sp>
        <p:nvSpPr>
          <p:cNvPr id="7" name="Flowchart: Alternate Process 6"/>
          <p:cNvSpPr/>
          <p:nvPr/>
        </p:nvSpPr>
        <p:spPr>
          <a:xfrm>
            <a:off x="179512" y="4641135"/>
            <a:ext cx="8694712" cy="792088"/>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حاول </a:t>
            </a:r>
            <a:r>
              <a:rPr lang="ar-EG" sz="2400" b="1" dirty="0">
                <a:solidFill>
                  <a:srgbClr val="002060"/>
                </a:solidFill>
                <a:latin typeface="Simplified Arabic" panose="02020603050405020304" pitchFamily="18" charset="-78"/>
                <a:cs typeface="Simplified Arabic" panose="02020603050405020304" pitchFamily="18" charset="-78"/>
              </a:rPr>
              <a:t>أن تَذكر اسم الله تعالى أمام الطفل من خلال مواقف محببة ساره</a:t>
            </a:r>
          </a:p>
        </p:txBody>
      </p:sp>
      <p:sp>
        <p:nvSpPr>
          <p:cNvPr id="8" name="Flowchart: Alternate Process 7"/>
          <p:cNvSpPr/>
          <p:nvPr/>
        </p:nvSpPr>
        <p:spPr>
          <a:xfrm>
            <a:off x="179512" y="5721255"/>
            <a:ext cx="8694712" cy="876097"/>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ينبغي </a:t>
            </a:r>
            <a:r>
              <a:rPr lang="ar-EG" sz="2400" b="1" dirty="0">
                <a:solidFill>
                  <a:srgbClr val="002060"/>
                </a:solidFill>
                <a:latin typeface="Simplified Arabic" panose="02020603050405020304" pitchFamily="18" charset="-78"/>
                <a:cs typeface="Simplified Arabic" panose="02020603050405020304" pitchFamily="18" charset="-78"/>
              </a:rPr>
              <a:t>الا نرعب الطفل بكثرة الحديث عن غضب الله وعذابه </a:t>
            </a:r>
            <a:r>
              <a:rPr lang="ar-EG" sz="2400" b="1" dirty="0" smtClean="0">
                <a:solidFill>
                  <a:srgbClr val="002060"/>
                </a:solidFill>
                <a:latin typeface="Simplified Arabic" panose="02020603050405020304" pitchFamily="18" charset="-78"/>
                <a:cs typeface="Simplified Arabic" panose="02020603050405020304" pitchFamily="18" charset="-78"/>
              </a:rPr>
              <a:t>والنار</a:t>
            </a:r>
            <a:br>
              <a:rPr lang="ar-EG" sz="2400" b="1" dirty="0" smtClean="0">
                <a:solidFill>
                  <a:srgbClr val="002060"/>
                </a:solidFill>
                <a:latin typeface="Simplified Arabic" panose="02020603050405020304" pitchFamily="18" charset="-78"/>
                <a:cs typeface="Simplified Arabic" panose="02020603050405020304" pitchFamily="18" charset="-78"/>
              </a:rPr>
            </a:br>
            <a:r>
              <a:rPr lang="ar-EG" sz="2400" b="1" dirty="0" smtClean="0">
                <a:solidFill>
                  <a:srgbClr val="002060"/>
                </a:solidFill>
                <a:latin typeface="Simplified Arabic" panose="02020603050405020304" pitchFamily="18" charset="-78"/>
                <a:cs typeface="Simplified Arabic" panose="02020603050405020304" pitchFamily="18" charset="-78"/>
              </a:rPr>
              <a:t>بل </a:t>
            </a:r>
            <a:r>
              <a:rPr lang="ar-EG" sz="2400" b="1" dirty="0">
                <a:solidFill>
                  <a:srgbClr val="002060"/>
                </a:solidFill>
                <a:latin typeface="Simplified Arabic" panose="02020603050405020304" pitchFamily="18" charset="-78"/>
                <a:cs typeface="Simplified Arabic" panose="02020603050405020304" pitchFamily="18" charset="-78"/>
              </a:rPr>
              <a:t>بالترغيب بدلاً من الترهيب</a:t>
            </a:r>
          </a:p>
        </p:txBody>
      </p:sp>
      <p:sp>
        <p:nvSpPr>
          <p:cNvPr id="9" name="Flowchart: Alternate Process 8"/>
          <p:cNvSpPr/>
          <p:nvPr/>
        </p:nvSpPr>
        <p:spPr>
          <a:xfrm>
            <a:off x="179512" y="1484784"/>
            <a:ext cx="8694712" cy="748083"/>
          </a:xfrm>
          <a:prstGeom prst="flowChartAlternateProcess">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أجب </a:t>
            </a:r>
            <a:r>
              <a:rPr lang="ar-EG" sz="2400" b="1" dirty="0">
                <a:solidFill>
                  <a:srgbClr val="002060"/>
                </a:solidFill>
                <a:latin typeface="Simplified Arabic" panose="02020603050405020304" pitchFamily="18" charset="-78"/>
                <a:cs typeface="Simplified Arabic" panose="02020603050405020304" pitchFamily="18" charset="-78"/>
              </a:rPr>
              <a:t>على تساؤلات طفلك الدينية بما يناسب مع سِنِّه ومستوى إدراكه وفهمه</a:t>
            </a:r>
          </a:p>
        </p:txBody>
      </p:sp>
      <p:sp>
        <p:nvSpPr>
          <p:cNvPr id="2" name="Wave 1"/>
          <p:cNvSpPr/>
          <p:nvPr/>
        </p:nvSpPr>
        <p:spPr>
          <a:xfrm>
            <a:off x="2699792" y="269826"/>
            <a:ext cx="3654152" cy="936104"/>
          </a:xfrm>
          <a:prstGeom prst="wave">
            <a:avLst/>
          </a:prstGeom>
        </p:spPr>
        <p:style>
          <a:lnRef idx="1">
            <a:schemeClr val="accent5"/>
          </a:lnRef>
          <a:fillRef idx="2">
            <a:schemeClr val="accent5"/>
          </a:fillRef>
          <a:effectRef idx="1">
            <a:schemeClr val="accent5"/>
          </a:effectRef>
          <a:fontRef idx="minor">
            <a:schemeClr val="dk1"/>
          </a:fontRef>
        </p:style>
        <p:txBody>
          <a:bodyPr rtlCol="1" anchor="ctr"/>
          <a:lstStyle/>
          <a:p>
            <a:pPr algn="ctr" rtl="1"/>
            <a:r>
              <a:rPr lang="ar-SA" sz="3200" b="1" dirty="0">
                <a:solidFill>
                  <a:srgbClr val="002060"/>
                </a:solidFill>
                <a:latin typeface="Simplified Arabic" panose="02020603050405020304" pitchFamily="18" charset="-78"/>
                <a:cs typeface="Simplified Arabic" panose="02020603050405020304" pitchFamily="18" charset="-78"/>
              </a:rPr>
              <a:t>تذكرة </a:t>
            </a:r>
            <a:endParaRPr lang="ar-EG" sz="3200"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81081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a:xfrm>
            <a:off x="611560" y="2348880"/>
            <a:ext cx="7992888" cy="1800200"/>
          </a:xfrm>
          <a:prstGeom prst="foldedCorner">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600" b="1" dirty="0">
                <a:latin typeface="Simplified Arabic" panose="02020603050405020304" pitchFamily="18" charset="-78"/>
                <a:cs typeface="Simplified Arabic" panose="02020603050405020304" pitchFamily="18" charset="-78"/>
              </a:rPr>
              <a:t>ترسيخ حب النبي – صلى الله عليه وسلم- </a:t>
            </a:r>
            <a:endParaRPr lang="ar-EG" sz="3600" b="1" dirty="0" smtClean="0">
              <a:latin typeface="Simplified Arabic" panose="02020603050405020304" pitchFamily="18" charset="-78"/>
              <a:cs typeface="Simplified Arabic" panose="02020603050405020304" pitchFamily="18" charset="-78"/>
            </a:endParaRPr>
          </a:p>
          <a:p>
            <a:pPr algn="ctr" rtl="1"/>
            <a:r>
              <a:rPr lang="ar-SA" sz="3600" b="1" dirty="0" smtClean="0">
                <a:latin typeface="Simplified Arabic" panose="02020603050405020304" pitchFamily="18" charset="-78"/>
                <a:cs typeface="Simplified Arabic" panose="02020603050405020304" pitchFamily="18" charset="-78"/>
              </a:rPr>
              <a:t>وحب </a:t>
            </a:r>
            <a:r>
              <a:rPr lang="ar-SA" sz="3600" b="1" dirty="0">
                <a:latin typeface="Simplified Arabic" panose="02020603050405020304" pitchFamily="18" charset="-78"/>
                <a:cs typeface="Simplified Arabic" panose="02020603050405020304" pitchFamily="18" charset="-78"/>
              </a:rPr>
              <a:t>آل بيته </a:t>
            </a:r>
          </a:p>
        </p:txBody>
      </p:sp>
    </p:spTree>
    <p:extLst>
      <p:ext uri="{BB962C8B-B14F-4D97-AF65-F5344CB8AC3E}">
        <p14:creationId xmlns:p14="http://schemas.microsoft.com/office/powerpoint/2010/main" val="3745372660"/>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179512" y="692696"/>
            <a:ext cx="8694712" cy="1296144"/>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قال تعالى : { قُلْ إِن كُنتُمْ تُحِبُّونَ اللّهَ فَاتَّبِعُونِي يُحْبِبْكُمُ اللّهُ وَيَغْفِرْ لَكُمْ ذُنُوبَكُمْ وَاللّهُ غَفُورٌ رَّحِيمٌ }</a:t>
            </a:r>
          </a:p>
        </p:txBody>
      </p:sp>
      <p:sp>
        <p:nvSpPr>
          <p:cNvPr id="6" name="Flowchart: Alternate Process 5"/>
          <p:cNvSpPr/>
          <p:nvPr/>
        </p:nvSpPr>
        <p:spPr>
          <a:xfrm>
            <a:off x="179512" y="2492896"/>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200" b="1" dirty="0">
                <a:solidFill>
                  <a:srgbClr val="002060"/>
                </a:solidFill>
                <a:latin typeface="Simplified Arabic" panose="02020603050405020304" pitchFamily="18" charset="-78"/>
                <a:cs typeface="Simplified Arabic" panose="02020603050405020304" pitchFamily="18" charset="-78"/>
              </a:rPr>
              <a:t>يعطي القرآن الكريم الصورة الواضحة المميزة عن أخلاقة [ محمد - صلى الله عليه وسلم-] وأفعاله وأقواله قال تعالى: { وَإِنَّكَ لَعَلى خُلُقٍ عَظِيمٍ } </a:t>
            </a:r>
          </a:p>
        </p:txBody>
      </p:sp>
      <p:sp>
        <p:nvSpPr>
          <p:cNvPr id="7" name="Flowchart: Alternate Process 6"/>
          <p:cNvSpPr/>
          <p:nvPr/>
        </p:nvSpPr>
        <p:spPr>
          <a:xfrm>
            <a:off x="179512" y="4221088"/>
            <a:ext cx="8694712" cy="1728192"/>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200" b="1" dirty="0">
                <a:solidFill>
                  <a:srgbClr val="002060"/>
                </a:solidFill>
                <a:latin typeface="Simplified Arabic" panose="02020603050405020304" pitchFamily="18" charset="-78"/>
                <a:cs typeface="Simplified Arabic" panose="02020603050405020304" pitchFamily="18" charset="-78"/>
              </a:rPr>
              <a:t>فبحب رسول الله –صلى الله عليه وسلم- يتحقق الشطر الثاني من الشهادة ، شهادة أن لا إله إلا الله وأنَّ محمداً رسول الله ، وبترسيخ محبة رسول الله –صلى الله عليه وسلم- تتحرك مشاعر الطفل وأحاسيسه ويقوى لديه الانتماء إلى هذا الدين وترسخ لديه عقيدة الإيمان به كرسول منزل </a:t>
            </a:r>
          </a:p>
        </p:txBody>
      </p:sp>
    </p:spTree>
    <p:extLst>
      <p:ext uri="{BB962C8B-B14F-4D97-AF65-F5344CB8AC3E}">
        <p14:creationId xmlns:p14="http://schemas.microsoft.com/office/powerpoint/2010/main" val="132651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499992" y="116632"/>
            <a:ext cx="4374232"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r" rtl="1"/>
            <a:r>
              <a:rPr lang="ar-EG" sz="3200" b="1" dirty="0" smtClean="0"/>
              <a:t>     </a:t>
            </a:r>
            <a:r>
              <a:rPr lang="ar-SA" sz="3200" b="1" dirty="0" smtClean="0"/>
              <a:t>ولكن </a:t>
            </a:r>
            <a:r>
              <a:rPr lang="ar-SA" sz="3200" b="1" dirty="0"/>
              <a:t>تتحقق باتباع </a:t>
            </a:r>
            <a:r>
              <a:rPr lang="ar-SA" sz="3200" b="1" dirty="0" smtClean="0"/>
              <a:t>الآتي</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1628800"/>
            <a:ext cx="8694712" cy="144016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الاستجابة </a:t>
            </a:r>
            <a:r>
              <a:rPr lang="ar-EG" sz="2400" b="1" dirty="0">
                <a:solidFill>
                  <a:srgbClr val="002060"/>
                </a:solidFill>
                <a:latin typeface="Simplified Arabic" panose="02020603050405020304" pitchFamily="18" charset="-78"/>
                <a:cs typeface="Simplified Arabic" panose="02020603050405020304" pitchFamily="18" charset="-78"/>
              </a:rPr>
              <a:t>القوية لأوامره وتنفيذها، واجتناب نواهيه وبالبعد عنها، قال تعالى</a:t>
            </a:r>
            <a:r>
              <a:rPr lang="ar-EG" sz="2400" b="1" dirty="0" smtClean="0">
                <a:solidFill>
                  <a:srgbClr val="002060"/>
                </a:solidFill>
                <a:latin typeface="Simplified Arabic" panose="02020603050405020304" pitchFamily="18" charset="-78"/>
                <a:cs typeface="Simplified Arabic" panose="02020603050405020304" pitchFamily="18" charset="-78"/>
              </a:rPr>
              <a:t>:</a:t>
            </a:r>
          </a:p>
          <a:p>
            <a:pPr algn="ctr" rtl="1"/>
            <a:r>
              <a:rPr lang="ar-EG" sz="2400" b="1" dirty="0" smtClean="0">
                <a:solidFill>
                  <a:srgbClr val="002060"/>
                </a:solidFill>
                <a:latin typeface="Simplified Arabic" panose="02020603050405020304" pitchFamily="18" charset="-78"/>
                <a:cs typeface="Simplified Arabic" panose="02020603050405020304" pitchFamily="18" charset="-78"/>
              </a:rPr>
              <a:t>{ </a:t>
            </a:r>
            <a:r>
              <a:rPr lang="ar-EG" sz="2400" b="1" dirty="0">
                <a:solidFill>
                  <a:srgbClr val="002060"/>
                </a:solidFill>
                <a:latin typeface="Simplified Arabic" panose="02020603050405020304" pitchFamily="18" charset="-78"/>
                <a:cs typeface="Simplified Arabic" panose="02020603050405020304" pitchFamily="18" charset="-78"/>
              </a:rPr>
              <a:t>وَمَا آتَاكُمُ الرَّسُولُ فَخُذُوهُ وَمَا نَهَاكُمْ عَنْهُ فَانتَهُوا  } </a:t>
            </a:r>
          </a:p>
        </p:txBody>
      </p:sp>
      <p:sp>
        <p:nvSpPr>
          <p:cNvPr id="6" name="Flowchart: Alternate Process 5"/>
          <p:cNvSpPr/>
          <p:nvPr/>
        </p:nvSpPr>
        <p:spPr>
          <a:xfrm>
            <a:off x="179512" y="3356992"/>
            <a:ext cx="8694712" cy="1224136"/>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التأسي </a:t>
            </a:r>
            <a:r>
              <a:rPr lang="ar-EG" sz="2400" b="1" dirty="0">
                <a:solidFill>
                  <a:srgbClr val="002060"/>
                </a:solidFill>
                <a:latin typeface="Simplified Arabic" panose="02020603050405020304" pitchFamily="18" charset="-78"/>
                <a:cs typeface="Simplified Arabic" panose="02020603050405020304" pitchFamily="18" charset="-78"/>
              </a:rPr>
              <a:t>برسول الله –صلى الله عليه وسلم- في أقواله وأفعاله باتخاذه القدوة </a:t>
            </a:r>
            <a:r>
              <a:rPr lang="ar-EG" sz="2400" b="1" dirty="0" smtClean="0">
                <a:solidFill>
                  <a:srgbClr val="002060"/>
                </a:solidFill>
                <a:latin typeface="Simplified Arabic" panose="02020603050405020304" pitchFamily="18" charset="-78"/>
                <a:cs typeface="Simplified Arabic" panose="02020603050405020304" pitchFamily="18" charset="-78"/>
              </a:rPr>
              <a:t>الحسنة</a:t>
            </a:r>
          </a:p>
        </p:txBody>
      </p:sp>
      <p:sp>
        <p:nvSpPr>
          <p:cNvPr id="7" name="Flowchart: Alternate Process 6"/>
          <p:cNvSpPr/>
          <p:nvPr/>
        </p:nvSpPr>
        <p:spPr>
          <a:xfrm>
            <a:off x="179512" y="5013176"/>
            <a:ext cx="8694712" cy="1224136"/>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قال تعالى : { إنما يريد الله ليذهب عنكم الرجس أهل البيت ويطهركم تطهيرا }</a:t>
            </a:r>
          </a:p>
        </p:txBody>
      </p:sp>
    </p:spTree>
    <p:extLst>
      <p:ext uri="{BB962C8B-B14F-4D97-AF65-F5344CB8AC3E}">
        <p14:creationId xmlns:p14="http://schemas.microsoft.com/office/powerpoint/2010/main" val="139108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2276872"/>
            <a:ext cx="5184576" cy="923330"/>
          </a:xfrm>
          <a:prstGeom prst="rect">
            <a:avLst/>
          </a:prstGeom>
          <a:noFill/>
        </p:spPr>
        <p:txBody>
          <a:bodyPr wrap="square" rtlCol="1">
            <a:spAutoFit/>
          </a:bodyPr>
          <a:lstStyle/>
          <a:p>
            <a:pPr algn="ctr" rtl="1"/>
            <a:r>
              <a:rPr lang="ar-EG" sz="5400" b="1" smtClean="0">
                <a:solidFill>
                  <a:srgbClr val="002060"/>
                </a:solidFill>
              </a:rPr>
              <a:t>شكرا لكم</a:t>
            </a:r>
            <a:endParaRPr lang="ar-EG" sz="5400" b="1" dirty="0">
              <a:solidFill>
                <a:srgbClr val="002060"/>
              </a:solidFill>
            </a:endParaRPr>
          </a:p>
        </p:txBody>
      </p:sp>
    </p:spTree>
    <p:extLst>
      <p:ext uri="{BB962C8B-B14F-4D97-AF65-F5344CB8AC3E}">
        <p14:creationId xmlns:p14="http://schemas.microsoft.com/office/powerpoint/2010/main" val="72374836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809625" y="2161207"/>
            <a:ext cx="7524750" cy="2347913"/>
          </a:xfrm>
          <a:prstGeom prst="rect">
            <a:avLst/>
          </a:prstGeom>
          <a:solidFill>
            <a:srgbClr val="595959">
              <a:alpha val="78038"/>
            </a:srgbClr>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5" name="AutoShape 3"/>
          <p:cNvSpPr>
            <a:spLocks noChangeArrowheads="1"/>
          </p:cNvSpPr>
          <p:nvPr/>
        </p:nvSpPr>
        <p:spPr bwMode="auto">
          <a:xfrm>
            <a:off x="914400" y="2018332"/>
            <a:ext cx="7315200" cy="2378075"/>
          </a:xfrm>
          <a:prstGeom prst="rect">
            <a:avLst/>
          </a:prstGeom>
          <a:solidFill>
            <a:srgbClr val="1E8FB2">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6" name="Rectangle 13"/>
          <p:cNvSpPr>
            <a:spLocks noChangeArrowheads="1"/>
          </p:cNvSpPr>
          <p:nvPr/>
        </p:nvSpPr>
        <p:spPr bwMode="auto">
          <a:xfrm>
            <a:off x="1081088" y="2441252"/>
            <a:ext cx="69818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4800" b="1" dirty="0">
                <a:solidFill>
                  <a:srgbClr val="FFFFFF"/>
                </a:solidFill>
                <a:latin typeface="Microsoft YaHei" pitchFamily="34" charset="-122"/>
                <a:ea typeface="Microsoft YaHei" pitchFamily="34" charset="-122"/>
              </a:rPr>
              <a:t>الفصل الثانى</a:t>
            </a:r>
          </a:p>
          <a:p>
            <a:pPr algn="ctr" rtl="1"/>
            <a:r>
              <a:rPr lang="ar-EG" altLang="zh-CN" sz="4800" b="1" dirty="0">
                <a:solidFill>
                  <a:srgbClr val="FFFFFF"/>
                </a:solidFill>
                <a:latin typeface="Microsoft YaHei" pitchFamily="34" charset="-122"/>
                <a:ea typeface="Microsoft YaHei" pitchFamily="34" charset="-122"/>
              </a:rPr>
              <a:t>مهارات المربى الناجح</a:t>
            </a:r>
          </a:p>
        </p:txBody>
      </p:sp>
      <p:sp>
        <p:nvSpPr>
          <p:cNvPr id="3" name="Rectangle 2"/>
          <p:cNvSpPr/>
          <p:nvPr/>
        </p:nvSpPr>
        <p:spPr>
          <a:xfrm>
            <a:off x="3774976" y="4941168"/>
            <a:ext cx="4572000" cy="1211614"/>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justLow" rtl="1">
              <a:lnSpc>
                <a:spcPct val="115000"/>
              </a:lnSpc>
              <a:spcAft>
                <a:spcPts val="1000"/>
              </a:spcAft>
            </a:pPr>
            <a:r>
              <a:rPr lang="ar-EG" sz="2000" b="1" u="sng" dirty="0">
                <a:solidFill>
                  <a:srgbClr val="C00000"/>
                </a:solidFill>
                <a:latin typeface="Calibri" panose="020F0502020204030204" pitchFamily="34" charset="0"/>
                <a:ea typeface="Calibri" panose="020F0502020204030204" pitchFamily="34" charset="0"/>
                <a:cs typeface="Simplified Arabic" panose="02020603050405020304" pitchFamily="18" charset="-78"/>
              </a:rPr>
              <a:t>محتويات الفصل </a:t>
            </a:r>
            <a:r>
              <a:rPr lang="ar-EG" sz="2000" b="1" u="sng" dirty="0" smtClean="0">
                <a:solidFill>
                  <a:srgbClr val="C00000"/>
                </a:solidFill>
                <a:latin typeface="Calibri" panose="020F0502020204030204" pitchFamily="34" charset="0"/>
                <a:ea typeface="Calibri" panose="020F0502020204030204" pitchFamily="34" charset="0"/>
                <a:cs typeface="Simplified Arabic" panose="02020603050405020304" pitchFamily="18" charset="-78"/>
              </a:rPr>
              <a:t>الثانى:</a:t>
            </a:r>
            <a:r>
              <a:rPr lang="ar-EG" sz="2000" b="1" dirty="0" smtClean="0">
                <a:solidFill>
                  <a:srgbClr val="002060"/>
                </a:solidFill>
                <a:latin typeface="Calibri" panose="020F0502020204030204" pitchFamily="34" charset="0"/>
                <a:ea typeface="Calibri" panose="020F0502020204030204" pitchFamily="34" charset="0"/>
                <a:cs typeface="Simplified Arabic" panose="02020603050405020304" pitchFamily="18" charset="-78"/>
              </a:rPr>
              <a:t> </a:t>
            </a:r>
            <a:r>
              <a:rPr lang="ar-EG" sz="2000" b="1" dirty="0">
                <a:solidFill>
                  <a:srgbClr val="002060"/>
                </a:solidFill>
                <a:latin typeface="Calibri" panose="020F0502020204030204" pitchFamily="34" charset="0"/>
                <a:ea typeface="Calibri" panose="020F0502020204030204" pitchFamily="34" charset="0"/>
                <a:cs typeface="Simplified Arabic" panose="02020603050405020304" pitchFamily="18" charset="-78"/>
              </a:rPr>
              <a:t>مهارات المربى الناجح</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Low" rtl="1">
              <a:lnSpc>
                <a:spcPct val="115000"/>
              </a:lnSpc>
              <a:spcAft>
                <a:spcPts val="0"/>
              </a:spcAft>
              <a:buFont typeface="Symbol" panose="05050102010706020507" pitchFamily="18" charset="2"/>
              <a:buChar char=""/>
            </a:pPr>
            <a:r>
              <a:rPr lang="ar-EG" b="1" dirty="0" smtClean="0">
                <a:solidFill>
                  <a:srgbClr val="002060"/>
                </a:solidFill>
                <a:latin typeface="Calibri" panose="020F0502020204030204" pitchFamily="34" charset="0"/>
                <a:ea typeface="Calibri" panose="020F0502020204030204" pitchFamily="34" charset="0"/>
                <a:cs typeface="Simplified Arabic" panose="02020603050405020304" pitchFamily="18" charset="-78"/>
              </a:rPr>
              <a:t>الصفات </a:t>
            </a:r>
            <a:r>
              <a:rPr lang="ar-EG" b="1" dirty="0">
                <a:solidFill>
                  <a:srgbClr val="002060"/>
                </a:solidFill>
                <a:latin typeface="Calibri" panose="020F0502020204030204" pitchFamily="34" charset="0"/>
                <a:ea typeface="Calibri" panose="020F0502020204030204" pitchFamily="34" charset="0"/>
                <a:cs typeface="Simplified Arabic" panose="02020603050405020304" pitchFamily="18" charset="-78"/>
              </a:rPr>
              <a:t>الواجب توفرها فى المربى</a:t>
            </a:r>
          </a:p>
          <a:p>
            <a:pPr marL="342900" lvl="0" indent="-342900" algn="justLow" rtl="1">
              <a:lnSpc>
                <a:spcPct val="115000"/>
              </a:lnSpc>
              <a:spcAft>
                <a:spcPts val="0"/>
              </a:spcAft>
              <a:buFont typeface="Symbol" panose="05050102010706020507" pitchFamily="18" charset="2"/>
              <a:buChar char=""/>
            </a:pPr>
            <a:r>
              <a:rPr lang="ar-EG" b="1" dirty="0" smtClean="0">
                <a:solidFill>
                  <a:srgbClr val="002060"/>
                </a:solidFill>
                <a:latin typeface="Calibri" panose="020F0502020204030204" pitchFamily="34" charset="0"/>
                <a:ea typeface="Calibri" panose="020F0502020204030204" pitchFamily="34" charset="0"/>
                <a:cs typeface="Simplified Arabic" panose="02020603050405020304" pitchFamily="18" charset="-78"/>
              </a:rPr>
              <a:t>مهارات </a:t>
            </a:r>
            <a:r>
              <a:rPr lang="ar-EG" b="1" dirty="0">
                <a:solidFill>
                  <a:srgbClr val="002060"/>
                </a:solidFill>
                <a:latin typeface="Calibri" panose="020F0502020204030204" pitchFamily="34" charset="0"/>
                <a:ea typeface="Calibri" panose="020F0502020204030204" pitchFamily="34" charset="0"/>
                <a:cs typeface="Simplified Arabic" panose="02020603050405020304" pitchFamily="18" charset="-78"/>
              </a:rPr>
              <a:t>للتعامل مع الاطفال</a:t>
            </a:r>
          </a:p>
        </p:txBody>
      </p:sp>
    </p:spTree>
    <p:extLst>
      <p:ext uri="{BB962C8B-B14F-4D97-AF65-F5344CB8AC3E}">
        <p14:creationId xmlns:p14="http://schemas.microsoft.com/office/powerpoint/2010/main" val="85062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Top)">
                                      <p:cBhvr>
                                        <p:cTn id="10" dur="500"/>
                                        <p:tgtEl>
                                          <p:spTgt spid="4"/>
                                        </p:tgtEl>
                                      </p:cBhvr>
                                    </p:animEffect>
                                  </p:childTnLst>
                                </p:cTn>
                              </p:par>
                            </p:childTnLst>
                          </p:cTn>
                        </p:par>
                        <p:par>
                          <p:cTn id="11" fill="hold">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对角圆角矩形 5"/>
          <p:cNvSpPr>
            <a:spLocks/>
          </p:cNvSpPr>
          <p:nvPr/>
        </p:nvSpPr>
        <p:spPr bwMode="auto">
          <a:xfrm rot="21346829">
            <a:off x="1160461" y="1622203"/>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algn="l" rtl="0" fontAlgn="base">
              <a:spcBef>
                <a:spcPct val="0"/>
              </a:spcBef>
              <a:spcAft>
                <a:spcPct val="0"/>
              </a:spcAft>
            </a:pPr>
            <a:endParaRPr lang="ar-EG">
              <a:solidFill>
                <a:srgbClr val="000000"/>
              </a:solidFill>
              <a:latin typeface="Arial" panose="020B0604020202020204" pitchFamily="34" charset="0"/>
              <a:ea typeface="SimSun" panose="02010600030101010101" pitchFamily="2" charset="-122"/>
            </a:endParaRPr>
          </a:p>
        </p:txBody>
      </p:sp>
      <p:pic>
        <p:nvPicPr>
          <p:cNvPr id="6" name="Picture 3" descr="C:\TDDOWNLOAD\penc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30117"/>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2"/>
          <p:cNvSpPr txBox="1">
            <a:spLocks/>
          </p:cNvSpPr>
          <p:nvPr/>
        </p:nvSpPr>
        <p:spPr bwMode="auto">
          <a:xfrm rot="21361315">
            <a:off x="1376362" y="1904778"/>
            <a:ext cx="6454775"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en-US" b="1" dirty="0" smtClean="0">
              <a:solidFill>
                <a:schemeClr val="bg1"/>
              </a:solidFill>
            </a:endParaRPr>
          </a:p>
          <a:p>
            <a:pPr marL="0" indent="0" algn="ctr" eaLnBrk="1" hangingPunct="1"/>
            <a:endParaRPr lang="ar-EG" sz="1200" b="1" dirty="0" smtClean="0">
              <a:solidFill>
                <a:schemeClr val="bg1"/>
              </a:solidFill>
            </a:endParaRPr>
          </a:p>
          <a:p>
            <a:pPr marL="0" indent="0" algn="ctr" eaLnBrk="1" hangingPunct="1"/>
            <a:endParaRPr lang="ar-EG" sz="1200" b="1" dirty="0">
              <a:solidFill>
                <a:schemeClr val="bg1"/>
              </a:solidFill>
            </a:endParaRPr>
          </a:p>
          <a:p>
            <a:pPr marL="0" indent="0" algn="ctr" eaLnBrk="1" hangingPunct="1"/>
            <a:endParaRPr lang="en-US" sz="1200" b="1" dirty="0" smtClean="0">
              <a:solidFill>
                <a:schemeClr val="bg1"/>
              </a:solidFill>
            </a:endParaRPr>
          </a:p>
          <a:p>
            <a:pPr marL="0" indent="0" algn="ctr" rtl="1" eaLnBrk="1" hangingPunct="1">
              <a:buNone/>
            </a:pPr>
            <a:r>
              <a:rPr lang="ar-EG" altLang="zh-CN" sz="4400" b="1" dirty="0">
                <a:solidFill>
                  <a:schemeClr val="bg1"/>
                </a:solidFill>
              </a:rPr>
              <a:t>الصفات الواجب توفرها فى المربى</a:t>
            </a:r>
            <a:endParaRPr lang="ar-EG" altLang="en-US" sz="4400" b="1" dirty="0">
              <a:solidFill>
                <a:schemeClr val="bg1"/>
              </a:solidFill>
            </a:endParaRPr>
          </a:p>
        </p:txBody>
      </p:sp>
    </p:spTree>
    <p:extLst>
      <p:ext uri="{BB962C8B-B14F-4D97-AF65-F5344CB8AC3E}">
        <p14:creationId xmlns:p14="http://schemas.microsoft.com/office/powerpoint/2010/main" val="314779496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18"/>
          <p:cNvSpPr>
            <a:spLocks noChangeArrowheads="1"/>
          </p:cNvSpPr>
          <p:nvPr/>
        </p:nvSpPr>
        <p:spPr bwMode="auto">
          <a:xfrm>
            <a:off x="5420061" y="4916233"/>
            <a:ext cx="2466852"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800" b="1" dirty="0">
                <a:solidFill>
                  <a:schemeClr val="bg1"/>
                </a:solidFill>
              </a:rPr>
              <a:t>الصفات الاجتماعية</a:t>
            </a:r>
            <a:endParaRPr lang="ar-EG" sz="2800" dirty="0">
              <a:solidFill>
                <a:schemeClr val="bg1"/>
              </a:solidFill>
              <a:latin typeface="SimHei" panose="02010609060101010101" pitchFamily="49" charset="-122"/>
            </a:endParaRPr>
          </a:p>
        </p:txBody>
      </p:sp>
      <p:sp>
        <p:nvSpPr>
          <p:cNvPr id="4" name="Rectangle 3"/>
          <p:cNvSpPr/>
          <p:nvPr/>
        </p:nvSpPr>
        <p:spPr>
          <a:xfrm>
            <a:off x="2158906" y="260648"/>
            <a:ext cx="4861366"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rtl="1"/>
            <a:r>
              <a:rPr lang="ar-EG" sz="3200" b="1" dirty="0">
                <a:solidFill>
                  <a:srgbClr val="002060"/>
                </a:solidFill>
              </a:rPr>
              <a:t>الصفات الواجب توفرها فى المربى</a:t>
            </a:r>
          </a:p>
        </p:txBody>
      </p:sp>
      <p:sp>
        <p:nvSpPr>
          <p:cNvPr id="8" name="AutoShape 17"/>
          <p:cNvSpPr>
            <a:spLocks noChangeArrowheads="1"/>
          </p:cNvSpPr>
          <p:nvPr/>
        </p:nvSpPr>
        <p:spPr bwMode="auto">
          <a:xfrm>
            <a:off x="5433608" y="4431432"/>
            <a:ext cx="2466852"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800" b="1" dirty="0">
                <a:solidFill>
                  <a:schemeClr val="bg1"/>
                </a:solidFill>
              </a:rPr>
              <a:t>الصفات البدنية</a:t>
            </a:r>
            <a:endParaRPr lang="ar-EG" sz="2800" dirty="0">
              <a:solidFill>
                <a:schemeClr val="bg1"/>
              </a:solidFill>
              <a:latin typeface="SimHei" panose="02010609060101010101" pitchFamily="49" charset="-122"/>
            </a:endParaRPr>
          </a:p>
        </p:txBody>
      </p:sp>
      <p:sp>
        <p:nvSpPr>
          <p:cNvPr id="10" name="AutoShape 17"/>
          <p:cNvSpPr>
            <a:spLocks noChangeArrowheads="1"/>
          </p:cNvSpPr>
          <p:nvPr/>
        </p:nvSpPr>
        <p:spPr bwMode="auto">
          <a:xfrm>
            <a:off x="5436097" y="3926132"/>
            <a:ext cx="2466852"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800" b="1" dirty="0">
                <a:solidFill>
                  <a:schemeClr val="bg1"/>
                </a:solidFill>
              </a:rPr>
              <a:t>الصفات الوظيفية</a:t>
            </a:r>
            <a:endParaRPr lang="ar-EG" sz="2800" dirty="0">
              <a:solidFill>
                <a:schemeClr val="bg1"/>
              </a:solidFill>
              <a:latin typeface="SimHei" panose="02010609060101010101" pitchFamily="49" charset="-122"/>
            </a:endParaRPr>
          </a:p>
        </p:txBody>
      </p:sp>
      <p:sp>
        <p:nvSpPr>
          <p:cNvPr id="11" name="AutoShape 18"/>
          <p:cNvSpPr>
            <a:spLocks noChangeArrowheads="1"/>
          </p:cNvSpPr>
          <p:nvPr/>
        </p:nvSpPr>
        <p:spPr bwMode="auto">
          <a:xfrm>
            <a:off x="5436097" y="3426778"/>
            <a:ext cx="2466852"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800" b="1" dirty="0">
                <a:solidFill>
                  <a:schemeClr val="bg1"/>
                </a:solidFill>
              </a:rPr>
              <a:t>الصفات العقلية</a:t>
            </a:r>
            <a:endParaRPr lang="ar-EG" sz="2800" dirty="0">
              <a:solidFill>
                <a:schemeClr val="bg1"/>
              </a:solidFill>
              <a:latin typeface="SimHei" panose="02010609060101010101" pitchFamily="49" charset="-122"/>
            </a:endParaRPr>
          </a:p>
        </p:txBody>
      </p:sp>
      <p:sp>
        <p:nvSpPr>
          <p:cNvPr id="12" name="AutoShape 19"/>
          <p:cNvSpPr>
            <a:spLocks noChangeArrowheads="1"/>
          </p:cNvSpPr>
          <p:nvPr/>
        </p:nvSpPr>
        <p:spPr bwMode="auto">
          <a:xfrm>
            <a:off x="5436097" y="2927425"/>
            <a:ext cx="2466852"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800" b="1" dirty="0">
                <a:solidFill>
                  <a:schemeClr val="bg1"/>
                </a:solidFill>
              </a:rPr>
              <a:t>الصفات الشخصية</a:t>
            </a:r>
            <a:endParaRPr lang="ar-EG" sz="2800" dirty="0">
              <a:solidFill>
                <a:schemeClr val="bg1"/>
              </a:solidFill>
              <a:latin typeface="SimHei" panose="02010609060101010101" pitchFamily="49" charset="-122"/>
            </a:endParaRPr>
          </a:p>
        </p:txBody>
      </p:sp>
      <p:sp>
        <p:nvSpPr>
          <p:cNvPr id="13" name="AutoShape 19"/>
          <p:cNvSpPr>
            <a:spLocks noChangeArrowheads="1"/>
          </p:cNvSpPr>
          <p:nvPr/>
        </p:nvSpPr>
        <p:spPr bwMode="auto">
          <a:xfrm>
            <a:off x="5433608" y="2412942"/>
            <a:ext cx="2466852"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800" b="1" dirty="0">
                <a:solidFill>
                  <a:schemeClr val="bg1"/>
                </a:solidFill>
              </a:rPr>
              <a:t>الصفات المهنية</a:t>
            </a:r>
            <a:endParaRPr lang="ar-EG" sz="2800" dirty="0">
              <a:solidFill>
                <a:schemeClr val="bg1"/>
              </a:solidFill>
              <a:latin typeface="SimHei" panose="02010609060101010101" pitchFamily="49" charset="-122"/>
            </a:endParaRPr>
          </a:p>
        </p:txBody>
      </p:sp>
      <p:sp>
        <p:nvSpPr>
          <p:cNvPr id="14" name="AutoShape 19"/>
          <p:cNvSpPr>
            <a:spLocks noChangeArrowheads="1"/>
          </p:cNvSpPr>
          <p:nvPr/>
        </p:nvSpPr>
        <p:spPr bwMode="auto">
          <a:xfrm>
            <a:off x="5433608" y="1916832"/>
            <a:ext cx="2466852"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800" b="1" dirty="0">
                <a:solidFill>
                  <a:schemeClr val="bg1"/>
                </a:solidFill>
              </a:rPr>
              <a:t>الصفات الخلقية</a:t>
            </a:r>
            <a:endParaRPr lang="ar-EG" sz="2800" dirty="0">
              <a:solidFill>
                <a:schemeClr val="bg1"/>
              </a:solidFill>
              <a:latin typeface="SimHei" panose="02010609060101010101" pitchFamily="49" charset="-122"/>
            </a:endParaRPr>
          </a:p>
        </p:txBody>
      </p:sp>
    </p:spTree>
    <p:extLst>
      <p:ext uri="{BB962C8B-B14F-4D97-AF65-F5344CB8AC3E}">
        <p14:creationId xmlns:p14="http://schemas.microsoft.com/office/powerpoint/2010/main" val="263368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 calcmode="lin" valueType="num">
                                      <p:cBhvr>
                                        <p:cTn id="17" dur="1000" fill="hold"/>
                                        <p:tgtEl>
                                          <p:spTgt spid="13"/>
                                        </p:tgtEl>
                                        <p:attrNameLst>
                                          <p:attrName>style.rotation</p:attrName>
                                        </p:attrNameLst>
                                      </p:cBhvr>
                                      <p:tavLst>
                                        <p:tav tm="0">
                                          <p:val>
                                            <p:fltVal val="90"/>
                                          </p:val>
                                        </p:tav>
                                        <p:tav tm="100000">
                                          <p:val>
                                            <p:fltVal val="0"/>
                                          </p:val>
                                        </p:tav>
                                      </p:tavLst>
                                    </p:anim>
                                    <p:animEffect transition="in" filter="fade">
                                      <p:cBhvr>
                                        <p:cTn id="18" dur="1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 calcmode="lin" valueType="num">
                                      <p:cBhvr>
                                        <p:cTn id="25" dur="1000" fill="hold"/>
                                        <p:tgtEl>
                                          <p:spTgt spid="12"/>
                                        </p:tgtEl>
                                        <p:attrNameLst>
                                          <p:attrName>style.rotation</p:attrName>
                                        </p:attrNameLst>
                                      </p:cBhvr>
                                      <p:tavLst>
                                        <p:tav tm="0">
                                          <p:val>
                                            <p:fltVal val="90"/>
                                          </p:val>
                                        </p:tav>
                                        <p:tav tm="100000">
                                          <p:val>
                                            <p:fltVal val="0"/>
                                          </p:val>
                                        </p:tav>
                                      </p:tavLst>
                                    </p:anim>
                                    <p:animEffect transition="in" filter="fade">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ppt_w</p:attrName>
                                        </p:attrNameLst>
                                      </p:cBhvr>
                                      <p:tavLst>
                                        <p:tav tm="0">
                                          <p:val>
                                            <p:fltVal val="0"/>
                                          </p:val>
                                        </p:tav>
                                        <p:tav tm="100000">
                                          <p:val>
                                            <p:strVal val="#ppt_w"/>
                                          </p:val>
                                        </p:tav>
                                      </p:tavLst>
                                    </p:anim>
                                    <p:anim calcmode="lin" valueType="num">
                                      <p:cBhvr>
                                        <p:cTn id="48" dur="1000" fill="hold"/>
                                        <p:tgtEl>
                                          <p:spTgt spid="8"/>
                                        </p:tgtEl>
                                        <p:attrNameLst>
                                          <p:attrName>ppt_h</p:attrName>
                                        </p:attrNameLst>
                                      </p:cBhvr>
                                      <p:tavLst>
                                        <p:tav tm="0">
                                          <p:val>
                                            <p:fltVal val="0"/>
                                          </p:val>
                                        </p:tav>
                                        <p:tav tm="100000">
                                          <p:val>
                                            <p:strVal val="#ppt_h"/>
                                          </p:val>
                                        </p:tav>
                                      </p:tavLst>
                                    </p:anim>
                                    <p:anim calcmode="lin" valueType="num">
                                      <p:cBhvr>
                                        <p:cTn id="49" dur="1000" fill="hold"/>
                                        <p:tgtEl>
                                          <p:spTgt spid="8"/>
                                        </p:tgtEl>
                                        <p:attrNameLst>
                                          <p:attrName>style.rotation</p:attrName>
                                        </p:attrNameLst>
                                      </p:cBhvr>
                                      <p:tavLst>
                                        <p:tav tm="0">
                                          <p:val>
                                            <p:fltVal val="90"/>
                                          </p:val>
                                        </p:tav>
                                        <p:tav tm="100000">
                                          <p:val>
                                            <p:fltVal val="0"/>
                                          </p:val>
                                        </p:tav>
                                      </p:tavLst>
                                    </p:anim>
                                    <p:animEffect transition="in" filter="fade">
                                      <p:cBhvr>
                                        <p:cTn id="50" dur="10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ppt_w</p:attrName>
                                        </p:attrNameLst>
                                      </p:cBhvr>
                                      <p:tavLst>
                                        <p:tav tm="0">
                                          <p:val>
                                            <p:fltVal val="0"/>
                                          </p:val>
                                        </p:tav>
                                        <p:tav tm="100000">
                                          <p:val>
                                            <p:strVal val="#ppt_w"/>
                                          </p:val>
                                        </p:tav>
                                      </p:tavLst>
                                    </p:anim>
                                    <p:anim calcmode="lin" valueType="num">
                                      <p:cBhvr>
                                        <p:cTn id="56" dur="1000" fill="hold"/>
                                        <p:tgtEl>
                                          <p:spTgt spid="17"/>
                                        </p:tgtEl>
                                        <p:attrNameLst>
                                          <p:attrName>ppt_h</p:attrName>
                                        </p:attrNameLst>
                                      </p:cBhvr>
                                      <p:tavLst>
                                        <p:tav tm="0">
                                          <p:val>
                                            <p:fltVal val="0"/>
                                          </p:val>
                                        </p:tav>
                                        <p:tav tm="100000">
                                          <p:val>
                                            <p:strVal val="#ppt_h"/>
                                          </p:val>
                                        </p:tav>
                                      </p:tavLst>
                                    </p:anim>
                                    <p:anim calcmode="lin" valueType="num">
                                      <p:cBhvr>
                                        <p:cTn id="57" dur="1000" fill="hold"/>
                                        <p:tgtEl>
                                          <p:spTgt spid="17"/>
                                        </p:tgtEl>
                                        <p:attrNameLst>
                                          <p:attrName>style.rotation</p:attrName>
                                        </p:attrNameLst>
                                      </p:cBhvr>
                                      <p:tavLst>
                                        <p:tav tm="0">
                                          <p:val>
                                            <p:fltVal val="90"/>
                                          </p:val>
                                        </p:tav>
                                        <p:tav tm="100000">
                                          <p:val>
                                            <p:fltVal val="0"/>
                                          </p:val>
                                        </p:tav>
                                      </p:tavLst>
                                    </p:anim>
                                    <p:animEffect transition="in" filter="fade">
                                      <p:cBhvr>
                                        <p:cTn id="5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animBg="1"/>
      <p:bldP spid="10" grpId="0" animBg="1"/>
      <p:bldP spid="11"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a:xfrm>
            <a:off x="1547664" y="2348880"/>
            <a:ext cx="6120680" cy="1800200"/>
          </a:xfrm>
          <a:prstGeom prst="foldedCorner">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600" b="1" dirty="0">
                <a:latin typeface="Simplified Arabic" panose="02020603050405020304" pitchFamily="18" charset="-78"/>
                <a:cs typeface="Simplified Arabic" panose="02020603050405020304" pitchFamily="18" charset="-78"/>
              </a:rPr>
              <a:t>أولاً : الصفات </a:t>
            </a:r>
            <a:r>
              <a:rPr lang="ar-SA" sz="3600" b="1" dirty="0" smtClean="0">
                <a:latin typeface="Simplified Arabic" panose="02020603050405020304" pitchFamily="18" charset="-78"/>
                <a:cs typeface="Simplified Arabic" panose="02020603050405020304" pitchFamily="18" charset="-78"/>
              </a:rPr>
              <a:t>الخلقية</a:t>
            </a:r>
            <a:endParaRPr lang="en-US" sz="36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933757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الإخلاص</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 	فعلى المربى أن يحرر النية ، ويقصد وجه الله تعالى في كل عمل يقوم به ، ليكون عند الله من المقبولين ، وبين تلاميذه من المحبوبين والمؤثرين </a:t>
            </a:r>
          </a:p>
        </p:txBody>
      </p:sp>
      <p:sp>
        <p:nvSpPr>
          <p:cNvPr id="6" name="Flowchart: Alternate Process 5"/>
          <p:cNvSpPr/>
          <p:nvPr/>
        </p:nvSpPr>
        <p:spPr>
          <a:xfrm>
            <a:off x="179512" y="3789040"/>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 	قال تعالى : </a:t>
            </a:r>
            <a:endParaRPr lang="ar-EG" sz="2400" b="1" dirty="0" smtClean="0">
              <a:solidFill>
                <a:srgbClr val="002060"/>
              </a:solidFill>
              <a:latin typeface="Simplified Arabic" panose="02020603050405020304" pitchFamily="18" charset="-78"/>
              <a:cs typeface="Simplified Arabic" panose="02020603050405020304" pitchFamily="18" charset="-78"/>
            </a:endParaRPr>
          </a:p>
          <a:p>
            <a:pPr algn="ctr" rtl="1"/>
            <a:r>
              <a:rPr lang="ar-EG" sz="2400" b="1" dirty="0" smtClean="0">
                <a:solidFill>
                  <a:srgbClr val="002060"/>
                </a:solidFill>
                <a:latin typeface="Simplified Arabic" panose="02020603050405020304" pitchFamily="18" charset="-78"/>
                <a:cs typeface="Simplified Arabic" panose="02020603050405020304" pitchFamily="18" charset="-78"/>
              </a:rPr>
              <a:t>( </a:t>
            </a:r>
            <a:r>
              <a:rPr lang="ar-EG" sz="2400" b="1" dirty="0">
                <a:solidFill>
                  <a:srgbClr val="002060"/>
                </a:solidFill>
                <a:latin typeface="Simplified Arabic" panose="02020603050405020304" pitchFamily="18" charset="-78"/>
                <a:cs typeface="Simplified Arabic" panose="02020603050405020304" pitchFamily="18" charset="-78"/>
              </a:rPr>
              <a:t>فَمَنْ كَانَ يَرْجُوا لِقَاءَ رَبِّهِ فَلْيَعْمَلْ عَمَلا صَالِحًا وَلا يُشْرِكْ بِعِبَادَةِ رَبِّهِ أَحَدًا ) </a:t>
            </a:r>
          </a:p>
        </p:txBody>
      </p:sp>
      <p:sp>
        <p:nvSpPr>
          <p:cNvPr id="7" name="Flowchart: Alternate Process 6"/>
          <p:cNvSpPr/>
          <p:nvPr/>
        </p:nvSpPr>
        <p:spPr>
          <a:xfrm>
            <a:off x="179512" y="5157192"/>
            <a:ext cx="8694712" cy="108012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والثمرة التي يجنيها هي تنفيذ منهج التربية على الدوام وإفادة وتربية الطالب ، </a:t>
            </a:r>
            <a:br>
              <a:rPr lang="ar-EG" sz="2400" b="1" dirty="0" smtClean="0">
                <a:solidFill>
                  <a:srgbClr val="002060"/>
                </a:solidFill>
                <a:latin typeface="Simplified Arabic" panose="02020603050405020304" pitchFamily="18" charset="-78"/>
                <a:cs typeface="Simplified Arabic" panose="02020603050405020304" pitchFamily="18" charset="-78"/>
              </a:rPr>
            </a:br>
            <a:r>
              <a:rPr lang="ar-EG" sz="2400" b="1" dirty="0" smtClean="0">
                <a:solidFill>
                  <a:srgbClr val="002060"/>
                </a:solidFill>
                <a:latin typeface="Simplified Arabic" panose="02020603050405020304" pitchFamily="18" charset="-78"/>
                <a:cs typeface="Simplified Arabic" panose="02020603050405020304" pitchFamily="18" charset="-78"/>
              </a:rPr>
              <a:t>وأيضاً </a:t>
            </a:r>
            <a:r>
              <a:rPr lang="ar-EG" sz="2400" b="1" dirty="0">
                <a:solidFill>
                  <a:srgbClr val="002060"/>
                </a:solidFill>
                <a:latin typeface="Simplified Arabic" panose="02020603050405020304" pitchFamily="18" charset="-78"/>
                <a:cs typeface="Simplified Arabic" panose="02020603050405020304" pitchFamily="18" charset="-78"/>
              </a:rPr>
              <a:t>يحظى بثواب الله ورضوانه </a:t>
            </a:r>
          </a:p>
        </p:txBody>
      </p:sp>
    </p:spTree>
    <p:extLst>
      <p:ext uri="{BB962C8B-B14F-4D97-AF65-F5344CB8AC3E}">
        <p14:creationId xmlns:p14="http://schemas.microsoft.com/office/powerpoint/2010/main" val="229339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rtl="1"/>
            <a:r>
              <a:rPr lang="ar-SA" sz="3200" b="1" dirty="0" smtClean="0"/>
              <a:t>التقوى</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أن </a:t>
            </a:r>
            <a:r>
              <a:rPr lang="ar-EG" sz="2400" b="1" dirty="0">
                <a:solidFill>
                  <a:srgbClr val="002060"/>
                </a:solidFill>
                <a:latin typeface="Simplified Arabic" panose="02020603050405020304" pitchFamily="18" charset="-78"/>
                <a:cs typeface="Simplified Arabic" panose="02020603050405020304" pitchFamily="18" charset="-78"/>
              </a:rPr>
              <a:t>يتقي الله بفعل ما أمر واجتناب ما نهى الله عنه ممتثلاً</a:t>
            </a:r>
          </a:p>
        </p:txBody>
      </p:sp>
      <p:sp>
        <p:nvSpPr>
          <p:cNvPr id="6" name="Flowchart: Alternate Process 5"/>
          <p:cNvSpPr/>
          <p:nvPr/>
        </p:nvSpPr>
        <p:spPr>
          <a:xfrm>
            <a:off x="179512" y="3789040"/>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a:t>
            </a:r>
            <a:r>
              <a:rPr lang="ar-EG" sz="2400" b="1" dirty="0">
                <a:solidFill>
                  <a:srgbClr val="002060"/>
                </a:solidFill>
                <a:latin typeface="Simplified Arabic" panose="02020603050405020304" pitchFamily="18" charset="-78"/>
                <a:cs typeface="Simplified Arabic" panose="02020603050405020304" pitchFamily="18" charset="-78"/>
              </a:rPr>
              <a:t>يَا أَيُّهَا الَّذِينَ آمَنُواْ اتَّقُواْ اللّهَ حَقَّ تُقَاتِهِ وَلاَ تَمُوتُنَّ إِلاَّ وَأَنتُم </a:t>
            </a:r>
            <a:r>
              <a:rPr lang="ar-EG" sz="2400" b="1" dirty="0" smtClean="0">
                <a:solidFill>
                  <a:srgbClr val="002060"/>
                </a:solidFill>
                <a:latin typeface="Simplified Arabic" panose="02020603050405020304" pitchFamily="18" charset="-78"/>
                <a:cs typeface="Simplified Arabic" panose="02020603050405020304" pitchFamily="18" charset="-78"/>
              </a:rPr>
              <a:t>مُّسْلِمُونَ)</a:t>
            </a:r>
          </a:p>
        </p:txBody>
      </p:sp>
      <p:sp>
        <p:nvSpPr>
          <p:cNvPr id="7" name="Flowchart: Alternate Process 6"/>
          <p:cNvSpPr/>
          <p:nvPr/>
        </p:nvSpPr>
        <p:spPr>
          <a:xfrm>
            <a:off x="179512" y="5157192"/>
            <a:ext cx="8694712" cy="108012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وإنه </a:t>
            </a:r>
            <a:r>
              <a:rPr lang="ar-EG" sz="2400" b="1" dirty="0">
                <a:solidFill>
                  <a:srgbClr val="002060"/>
                </a:solidFill>
                <a:latin typeface="Simplified Arabic" panose="02020603050405020304" pitchFamily="18" charset="-78"/>
                <a:cs typeface="Simplified Arabic" panose="02020603050405020304" pitchFamily="18" charset="-78"/>
              </a:rPr>
              <a:t>إذا لم يكن المربى متسلحاً بالتقوى وملتزماً في سلوكه ومعاملته منهج الإسلام .. فإن الطالب يحس بالتناقض في داخله مما يدفعه إلى الانحراف عن الطريق القويم </a:t>
            </a:r>
          </a:p>
        </p:txBody>
      </p:sp>
    </p:spTree>
    <p:extLst>
      <p:ext uri="{BB962C8B-B14F-4D97-AF65-F5344CB8AC3E}">
        <p14:creationId xmlns:p14="http://schemas.microsoft.com/office/powerpoint/2010/main" val="72297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استشعار المسئولية </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وقد </a:t>
            </a:r>
            <a:r>
              <a:rPr lang="ar-EG" sz="2400" b="1" dirty="0">
                <a:solidFill>
                  <a:srgbClr val="002060"/>
                </a:solidFill>
                <a:latin typeface="Simplified Arabic" panose="02020603050405020304" pitchFamily="18" charset="-78"/>
                <a:cs typeface="Simplified Arabic" panose="02020603050405020304" pitchFamily="18" charset="-78"/>
              </a:rPr>
              <a:t>جاء في حديث البخاري ( أَلا فَكُلُّكُمْ رَاعٍ وَكُلّكُمْ مَسْئُول عَنْ رَعِيَّته ) </a:t>
            </a:r>
          </a:p>
        </p:txBody>
      </p:sp>
      <p:sp>
        <p:nvSpPr>
          <p:cNvPr id="6" name="Flowchart: Alternate Process 5"/>
          <p:cNvSpPr/>
          <p:nvPr/>
        </p:nvSpPr>
        <p:spPr>
          <a:xfrm>
            <a:off x="179512" y="3789040"/>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وَلابْنِ عَدِيّ بِسَنَدٍ صَحِيح عَنْ </a:t>
            </a:r>
            <a:r>
              <a:rPr lang="ar-EG" sz="2400" b="1" dirty="0" smtClean="0">
                <a:solidFill>
                  <a:srgbClr val="002060"/>
                </a:solidFill>
                <a:latin typeface="Simplified Arabic" panose="02020603050405020304" pitchFamily="18" charset="-78"/>
                <a:cs typeface="Simplified Arabic" panose="02020603050405020304" pitchFamily="18" charset="-78"/>
              </a:rPr>
              <a:t>أَنَس</a:t>
            </a:r>
          </a:p>
          <a:p>
            <a:pPr algn="ctr" rtl="1"/>
            <a:r>
              <a:rPr lang="ar-EG" sz="2400" b="1" dirty="0" smtClean="0">
                <a:solidFill>
                  <a:srgbClr val="002060"/>
                </a:solidFill>
                <a:latin typeface="Simplified Arabic" panose="02020603050405020304" pitchFamily="18" charset="-78"/>
                <a:cs typeface="Simplified Arabic" panose="02020603050405020304" pitchFamily="18" charset="-78"/>
              </a:rPr>
              <a:t>" </a:t>
            </a:r>
            <a:r>
              <a:rPr lang="ar-EG" sz="2400" b="1" dirty="0">
                <a:solidFill>
                  <a:srgbClr val="002060"/>
                </a:solidFill>
                <a:latin typeface="Simplified Arabic" panose="02020603050405020304" pitchFamily="18" charset="-78"/>
                <a:cs typeface="Simplified Arabic" panose="02020603050405020304" pitchFamily="18" charset="-78"/>
              </a:rPr>
              <a:t>إِنَّ اللَّه سَائِل كُلّ رَاعٍ عَمَّا اِسْتَرْعَاهُ حَفِظَ ذَلِكَ أَوْ ضَيَّعَهُ "</a:t>
            </a:r>
            <a:endParaRPr lang="ar-EG" sz="2400" b="1" dirty="0" smtClean="0">
              <a:solidFill>
                <a:srgbClr val="002060"/>
              </a:solidFill>
              <a:latin typeface="Simplified Arabic" panose="02020603050405020304" pitchFamily="18" charset="-78"/>
              <a:cs typeface="Simplified Arabic" panose="02020603050405020304" pitchFamily="18" charset="-78"/>
            </a:endParaRPr>
          </a:p>
        </p:txBody>
      </p:sp>
      <p:sp>
        <p:nvSpPr>
          <p:cNvPr id="7" name="Flowchart: Alternate Process 6"/>
          <p:cNvSpPr/>
          <p:nvPr/>
        </p:nvSpPr>
        <p:spPr>
          <a:xfrm>
            <a:off x="179512" y="5157192"/>
            <a:ext cx="8694712" cy="108012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100" b="1" dirty="0" smtClean="0">
                <a:solidFill>
                  <a:srgbClr val="002060"/>
                </a:solidFill>
                <a:latin typeface="Simplified Arabic" panose="02020603050405020304" pitchFamily="18" charset="-78"/>
                <a:cs typeface="Simplified Arabic" panose="02020603050405020304" pitchFamily="18" charset="-78"/>
              </a:rPr>
              <a:t>فالمربى </a:t>
            </a:r>
            <a:r>
              <a:rPr lang="ar-EG" sz="2100" b="1" dirty="0">
                <a:solidFill>
                  <a:srgbClr val="002060"/>
                </a:solidFill>
                <a:latin typeface="Simplified Arabic" panose="02020603050405020304" pitchFamily="18" charset="-78"/>
                <a:cs typeface="Simplified Arabic" panose="02020603050405020304" pitchFamily="18" charset="-78"/>
              </a:rPr>
              <a:t>يجب عليه أن ينهض بهذه المسئولية على أكمل وجه ، واضعاً نصب عينيه غضب الله تعالى عليه إذا هو فرّط ، لأن المسؤولية يوم العرض الأكبر ثقيلة والمحاسبة عسيرة ، والهول عظيم </a:t>
            </a:r>
          </a:p>
        </p:txBody>
      </p:sp>
    </p:spTree>
    <p:extLst>
      <p:ext uri="{BB962C8B-B14F-4D97-AF65-F5344CB8AC3E}">
        <p14:creationId xmlns:p14="http://schemas.microsoft.com/office/powerpoint/2010/main" val="9351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عدم </a:t>
            </a:r>
            <a:r>
              <a:rPr lang="ar-SA" sz="3200" b="1" dirty="0" smtClean="0"/>
              <a:t>الاستعجال</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عدم </a:t>
            </a:r>
            <a:r>
              <a:rPr lang="ar-EG" sz="2400" b="1" dirty="0">
                <a:solidFill>
                  <a:srgbClr val="002060"/>
                </a:solidFill>
                <a:latin typeface="Simplified Arabic" panose="02020603050405020304" pitchFamily="18" charset="-78"/>
                <a:cs typeface="Simplified Arabic" panose="02020603050405020304" pitchFamily="18" charset="-78"/>
              </a:rPr>
              <a:t>استعجال ثمرة جهدك وجهادك وتعليمك ودعوتك ،فما أنت إلا مجرد زارع يغرس الزرع ويبذر البذر ويفعل السبب</a:t>
            </a:r>
          </a:p>
        </p:txBody>
      </p:sp>
      <p:sp>
        <p:nvSpPr>
          <p:cNvPr id="6" name="Flowchart: Alternate Process 5"/>
          <p:cNvSpPr/>
          <p:nvPr/>
        </p:nvSpPr>
        <p:spPr>
          <a:xfrm>
            <a:off x="179512" y="3789040"/>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فلا </a:t>
            </a:r>
            <a:r>
              <a:rPr lang="ar-EG" sz="2400" b="1" dirty="0">
                <a:solidFill>
                  <a:srgbClr val="002060"/>
                </a:solidFill>
                <a:latin typeface="Simplified Arabic" panose="02020603050405020304" pitchFamily="18" charset="-78"/>
                <a:cs typeface="Simplified Arabic" panose="02020603050405020304" pitchFamily="18" charset="-78"/>
              </a:rPr>
              <a:t>تتوقع أن يثمر جهدك في كل من هم حولك فقد لا يخرج من مائة علمتهم </a:t>
            </a:r>
            <a:endParaRPr lang="ar-EG" sz="2400" b="1" dirty="0" smtClean="0">
              <a:solidFill>
                <a:srgbClr val="002060"/>
              </a:solidFill>
              <a:latin typeface="Simplified Arabic" panose="02020603050405020304" pitchFamily="18" charset="-78"/>
              <a:cs typeface="Simplified Arabic" panose="02020603050405020304" pitchFamily="18" charset="-78"/>
            </a:endParaRPr>
          </a:p>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ودعوتهم </a:t>
            </a:r>
            <a:r>
              <a:rPr lang="ar-EG" sz="2400" b="1" dirty="0">
                <a:solidFill>
                  <a:srgbClr val="002060"/>
                </a:solidFill>
                <a:latin typeface="Simplified Arabic" panose="02020603050405020304" pitchFamily="18" charset="-78"/>
                <a:cs typeface="Simplified Arabic" panose="02020603050405020304" pitchFamily="18" charset="-78"/>
              </a:rPr>
              <a:t>عشرة بل واحد </a:t>
            </a:r>
            <a:endParaRPr lang="ar-EG" sz="2400" b="1" dirty="0" smtClean="0">
              <a:solidFill>
                <a:srgbClr val="002060"/>
              </a:solidFill>
              <a:latin typeface="Simplified Arabic" panose="02020603050405020304" pitchFamily="18" charset="-78"/>
              <a:cs typeface="Simplified Arabic" panose="02020603050405020304" pitchFamily="18" charset="-78"/>
            </a:endParaRPr>
          </a:p>
        </p:txBody>
      </p:sp>
      <p:sp>
        <p:nvSpPr>
          <p:cNvPr id="7" name="Flowchart: Alternate Process 6"/>
          <p:cNvSpPr/>
          <p:nvPr/>
        </p:nvSpPr>
        <p:spPr>
          <a:xfrm>
            <a:off x="179512" y="5157192"/>
            <a:ext cx="8694712" cy="108012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قَالَ </a:t>
            </a:r>
            <a:r>
              <a:rPr lang="ar-EG" sz="2400" b="1" dirty="0">
                <a:solidFill>
                  <a:srgbClr val="002060"/>
                </a:solidFill>
                <a:latin typeface="Simplified Arabic" panose="02020603050405020304" pitchFamily="18" charset="-78"/>
                <a:cs typeface="Simplified Arabic" panose="02020603050405020304" pitchFamily="18" charset="-78"/>
              </a:rPr>
              <a:t>رَسُولُ اللَّهِ صَلَّى اللَّهُ عَلَيْهِ وَسَلَّمَ </a:t>
            </a:r>
            <a:endParaRPr lang="ar-EG" sz="2400" b="1" dirty="0" smtClean="0">
              <a:solidFill>
                <a:srgbClr val="002060"/>
              </a:solidFill>
              <a:latin typeface="Simplified Arabic" panose="02020603050405020304" pitchFamily="18" charset="-78"/>
              <a:cs typeface="Simplified Arabic" panose="02020603050405020304" pitchFamily="18" charset="-78"/>
            </a:endParaRPr>
          </a:p>
          <a:p>
            <a:pPr algn="ctr" rtl="1"/>
            <a:r>
              <a:rPr lang="ar-EG" sz="2400" b="1" dirty="0" smtClean="0">
                <a:solidFill>
                  <a:srgbClr val="002060"/>
                </a:solidFill>
                <a:latin typeface="Simplified Arabic" panose="02020603050405020304" pitchFamily="18" charset="-78"/>
                <a:cs typeface="Simplified Arabic" panose="02020603050405020304" pitchFamily="18" charset="-78"/>
              </a:rPr>
              <a:t>( </a:t>
            </a:r>
            <a:r>
              <a:rPr lang="ar-EG" sz="2400" b="1" dirty="0">
                <a:solidFill>
                  <a:srgbClr val="002060"/>
                </a:solidFill>
                <a:latin typeface="Simplified Arabic" panose="02020603050405020304" pitchFamily="18" charset="-78"/>
                <a:cs typeface="Simplified Arabic" panose="02020603050405020304" pitchFamily="18" charset="-78"/>
              </a:rPr>
              <a:t>إِنَّمَا النَّاسُ كَإِبِلٍ مِائَةٍ لا يَجِدُ الرَّجُلُ فِيهَا </a:t>
            </a:r>
            <a:r>
              <a:rPr lang="ar-EG" sz="2400" b="1" dirty="0" smtClean="0">
                <a:solidFill>
                  <a:srgbClr val="002060"/>
                </a:solidFill>
                <a:latin typeface="Simplified Arabic" panose="02020603050405020304" pitchFamily="18" charset="-78"/>
                <a:cs typeface="Simplified Arabic" panose="02020603050405020304" pitchFamily="18" charset="-78"/>
              </a:rPr>
              <a:t>رَاحِلَةً </a:t>
            </a:r>
            <a:r>
              <a:rPr lang="ar-EG" sz="2400" b="1" dirty="0">
                <a:solidFill>
                  <a:srgbClr val="002060"/>
                </a:solidFill>
                <a:latin typeface="Simplified Arabic" panose="02020603050405020304" pitchFamily="18" charset="-78"/>
                <a:cs typeface="Simplified Arabic" panose="02020603050405020304" pitchFamily="18" charset="-78"/>
              </a:rPr>
              <a:t>) </a:t>
            </a:r>
          </a:p>
        </p:txBody>
      </p:sp>
    </p:spTree>
    <p:extLst>
      <p:ext uri="{BB962C8B-B14F-4D97-AF65-F5344CB8AC3E}">
        <p14:creationId xmlns:p14="http://schemas.microsoft.com/office/powerpoint/2010/main" val="173491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76767043"/>
              </p:ext>
            </p:extLst>
          </p:nvPr>
        </p:nvGraphicFramePr>
        <p:xfrm>
          <a:off x="107504" y="1916832"/>
          <a:ext cx="8784976" cy="4680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2"/>
          <p:cNvSpPr txBox="1">
            <a:spLocks noChangeArrowheads="1"/>
          </p:cNvSpPr>
          <p:nvPr/>
        </p:nvSpPr>
        <p:spPr>
          <a:xfrm>
            <a:off x="5940152" y="116633"/>
            <a:ext cx="3168352" cy="715963"/>
          </a:xfrm>
          <a:prstGeom prst="rect">
            <a:avLst/>
          </a:prstGeom>
        </p:spPr>
        <p:style>
          <a:lnRef idx="2">
            <a:schemeClr val="accent2"/>
          </a:lnRef>
          <a:fillRef idx="1">
            <a:schemeClr val="lt1"/>
          </a:fillRef>
          <a:effectRef idx="0">
            <a:schemeClr val="accent2"/>
          </a:effectRef>
          <a:fontRef idx="minor">
            <a:schemeClr val="dk1"/>
          </a:fontRef>
        </p:style>
        <p:txBody>
          <a:bodyPr vert="horz" lIns="91430" tIns="45715" rIns="91430" bIns="45715" rtlCol="0" anchor="ctr">
            <a:normAutofit fontScale="92500" lnSpcReduction="10000"/>
          </a:bodyPr>
          <a:lstStyle>
            <a:lvl1pPr algn="ctr" defTabSz="1007943" rtl="0" eaLnBrk="1" latinLnBrk="0" hangingPunct="1">
              <a:spcBef>
                <a:spcPct val="0"/>
              </a:spcBef>
              <a:buNone/>
              <a:defRPr sz="4900" kern="1200">
                <a:solidFill>
                  <a:schemeClr val="tx1"/>
                </a:solidFill>
                <a:latin typeface="+mj-lt"/>
                <a:ea typeface="+mj-ea"/>
                <a:cs typeface="+mj-cs"/>
              </a:defRPr>
            </a:lvl1pPr>
          </a:lstStyle>
          <a:p>
            <a:pPr algn="r"/>
            <a:r>
              <a:rPr lang="ar-EG" b="1" dirty="0" smtClean="0">
                <a:solidFill>
                  <a:schemeClr val="accent2">
                    <a:lumMod val="50000"/>
                  </a:schemeClr>
                </a:solidFill>
              </a:rPr>
              <a:t>محاور الدورة</a:t>
            </a:r>
            <a:endParaRPr lang="en-US" b="1" dirty="0">
              <a:solidFill>
                <a:schemeClr val="accent2">
                  <a:lumMod val="50000"/>
                </a:schemeClr>
              </a:solidFill>
            </a:endParaRPr>
          </a:p>
        </p:txBody>
      </p:sp>
      <p:sp>
        <p:nvSpPr>
          <p:cNvPr id="3" name="Round Diagonal Corner Rectangle 2"/>
          <p:cNvSpPr/>
          <p:nvPr/>
        </p:nvSpPr>
        <p:spPr>
          <a:xfrm>
            <a:off x="2699792" y="980728"/>
            <a:ext cx="3672408" cy="796204"/>
          </a:xfrm>
          <a:prstGeom prst="round2Diag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a:t>فن التعامل مع الطفل</a:t>
            </a:r>
          </a:p>
        </p:txBody>
      </p:sp>
    </p:spTree>
    <p:extLst>
      <p:ext uri="{BB962C8B-B14F-4D97-AF65-F5344CB8AC3E}">
        <p14:creationId xmlns:p14="http://schemas.microsoft.com/office/powerpoint/2010/main" val="12485643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شهم قوى </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4293096"/>
            <a:ext cx="8694712" cy="1512168"/>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والمربى </a:t>
            </a:r>
            <a:r>
              <a:rPr lang="ar-EG" sz="2400" b="1" dirty="0">
                <a:solidFill>
                  <a:srgbClr val="002060"/>
                </a:solidFill>
                <a:latin typeface="Simplified Arabic" panose="02020603050405020304" pitchFamily="18" charset="-78"/>
                <a:cs typeface="Simplified Arabic" panose="02020603050405020304" pitchFamily="18" charset="-78"/>
              </a:rPr>
              <a:t>الكفء هو الذى يتحلى بالشهامة وقوة النفس  وشدة الإيمان ، فهو  يقدم كل ما عنده  من علم وفكر وخبرة وجهد وقوة إلى كل تلامذته وإلى كل من حوله  دون ان يطلب منه أحد هذا التقديم </a:t>
            </a:r>
          </a:p>
        </p:txBody>
      </p:sp>
    </p:spTree>
    <p:extLst>
      <p:ext uri="{BB962C8B-B14F-4D97-AF65-F5344CB8AC3E}">
        <p14:creationId xmlns:p14="http://schemas.microsoft.com/office/powerpoint/2010/main" val="242027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التواضع</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924944"/>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قال </a:t>
            </a:r>
            <a:r>
              <a:rPr lang="ar-EG" sz="2400" b="1" dirty="0">
                <a:solidFill>
                  <a:srgbClr val="002060"/>
                </a:solidFill>
                <a:latin typeface="Simplified Arabic" panose="02020603050405020304" pitchFamily="18" charset="-78"/>
                <a:cs typeface="Simplified Arabic" panose="02020603050405020304" pitchFamily="18" charset="-78"/>
              </a:rPr>
              <a:t>الرسول صلى الله عليه وسلم: " ما تواضع أحدا لله إلا رفعه الله </a:t>
            </a:r>
            <a:r>
              <a:rPr lang="ar-EG" sz="2400" b="1" dirty="0" smtClean="0">
                <a:solidFill>
                  <a:srgbClr val="002060"/>
                </a:solidFill>
                <a:latin typeface="Simplified Arabic" panose="02020603050405020304" pitchFamily="18" charset="-78"/>
                <a:cs typeface="Simplified Arabic" panose="02020603050405020304" pitchFamily="18" charset="-78"/>
              </a:rPr>
              <a:t>"</a:t>
            </a:r>
            <a:endParaRPr lang="ar-EG" sz="2400" b="1" dirty="0">
              <a:solidFill>
                <a:srgbClr val="002060"/>
              </a:solidFill>
              <a:latin typeface="Simplified Arabic" panose="02020603050405020304" pitchFamily="18" charset="-78"/>
              <a:cs typeface="Simplified Arabic" panose="02020603050405020304" pitchFamily="18" charset="-78"/>
            </a:endParaRPr>
          </a:p>
        </p:txBody>
      </p:sp>
      <p:sp>
        <p:nvSpPr>
          <p:cNvPr id="6" name="Flowchart: Alternate Process 5"/>
          <p:cNvSpPr/>
          <p:nvPr/>
        </p:nvSpPr>
        <p:spPr>
          <a:xfrm>
            <a:off x="179512" y="4293096"/>
            <a:ext cx="8694712" cy="1368152"/>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والمربى </a:t>
            </a:r>
            <a:r>
              <a:rPr lang="ar-EG" sz="2400" b="1" dirty="0">
                <a:solidFill>
                  <a:srgbClr val="002060"/>
                </a:solidFill>
                <a:latin typeface="Simplified Arabic" panose="02020603050405020304" pitchFamily="18" charset="-78"/>
                <a:cs typeface="Simplified Arabic" panose="02020603050405020304" pitchFamily="18" charset="-78"/>
              </a:rPr>
              <a:t>الناجح تجده دائما متواضعا،لا يتباهى بعمله أو بعلمه ،ولا يستكبر على أحد بمكانته ، فهو متواضع مع تلاميذه ومع زملائه ، ومع أولياء الأمور ، حتى مع البسطاء منهم</a:t>
            </a:r>
            <a:endParaRPr lang="ar-EG" sz="2400" b="1" dirty="0" smtClean="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50736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a:xfrm>
            <a:off x="1547664" y="2348880"/>
            <a:ext cx="6120680" cy="1800200"/>
          </a:xfrm>
          <a:prstGeom prst="foldedCorner">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600" b="1" dirty="0">
                <a:latin typeface="Simplified Arabic" panose="02020603050405020304" pitchFamily="18" charset="-78"/>
                <a:cs typeface="Simplified Arabic" panose="02020603050405020304" pitchFamily="18" charset="-78"/>
              </a:rPr>
              <a:t>ثانياً : الصفات المهنية</a:t>
            </a:r>
            <a:endParaRPr lang="en-US" sz="36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40374917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استعداد مهنى</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8694712" cy="2232248"/>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ان المربى يولد معلما بمعنى أن المربى يولد ومعه صفات خاصة تؤهل لمثل هذه المهنة عندما يكبر ومن هذه الصفات على سبيل  المثال لا الحصر : </a:t>
            </a:r>
          </a:p>
          <a:p>
            <a:pPr marL="342900" indent="-342900" algn="r" rtl="1">
              <a:buFont typeface="Wingdings" panose="05000000000000000000" pitchFamily="2" charset="2"/>
              <a:buChar char="v"/>
            </a:pPr>
            <a:r>
              <a:rPr lang="ar-EG" sz="2400" b="1" dirty="0" smtClean="0">
                <a:solidFill>
                  <a:srgbClr val="002060"/>
                </a:solidFill>
                <a:latin typeface="Simplified Arabic" panose="02020603050405020304" pitchFamily="18" charset="-78"/>
                <a:cs typeface="Simplified Arabic" panose="02020603050405020304" pitchFamily="18" charset="-78"/>
              </a:rPr>
              <a:t>قوة </a:t>
            </a:r>
            <a:r>
              <a:rPr lang="ar-EG" sz="2400" b="1" dirty="0">
                <a:solidFill>
                  <a:srgbClr val="002060"/>
                </a:solidFill>
                <a:latin typeface="Simplified Arabic" panose="02020603050405020304" pitchFamily="18" charset="-78"/>
                <a:cs typeface="Simplified Arabic" panose="02020603050405020304" pitchFamily="18" charset="-78"/>
              </a:rPr>
              <a:t>الشخصية.</a:t>
            </a:r>
          </a:p>
          <a:p>
            <a:pPr marL="342900" indent="-342900" algn="r" rtl="1">
              <a:buFont typeface="Wingdings" panose="05000000000000000000" pitchFamily="2" charset="2"/>
              <a:buChar char="v"/>
            </a:pPr>
            <a:r>
              <a:rPr lang="ar-EG" sz="2400" b="1" dirty="0" smtClean="0">
                <a:solidFill>
                  <a:srgbClr val="002060"/>
                </a:solidFill>
                <a:latin typeface="Simplified Arabic" panose="02020603050405020304" pitchFamily="18" charset="-78"/>
                <a:cs typeface="Simplified Arabic" panose="02020603050405020304" pitchFamily="18" charset="-78"/>
              </a:rPr>
              <a:t>الصوت </a:t>
            </a:r>
            <a:r>
              <a:rPr lang="ar-EG" sz="2400" b="1" dirty="0">
                <a:solidFill>
                  <a:srgbClr val="002060"/>
                </a:solidFill>
                <a:latin typeface="Simplified Arabic" panose="02020603050405020304" pitchFamily="18" charset="-78"/>
                <a:cs typeface="Simplified Arabic" panose="02020603050405020304" pitchFamily="18" charset="-78"/>
              </a:rPr>
              <a:t>الواضح المؤثر.</a:t>
            </a:r>
          </a:p>
          <a:p>
            <a:pPr marL="342900" indent="-342900" algn="r" rtl="1">
              <a:buFont typeface="Wingdings" panose="05000000000000000000" pitchFamily="2" charset="2"/>
              <a:buChar char="v"/>
            </a:pPr>
            <a:r>
              <a:rPr lang="ar-EG" sz="2400" b="1" dirty="0" smtClean="0">
                <a:solidFill>
                  <a:srgbClr val="002060"/>
                </a:solidFill>
                <a:latin typeface="Simplified Arabic" panose="02020603050405020304" pitchFamily="18" charset="-78"/>
                <a:cs typeface="Simplified Arabic" panose="02020603050405020304" pitchFamily="18" charset="-78"/>
              </a:rPr>
              <a:t>الملامح </a:t>
            </a:r>
            <a:r>
              <a:rPr lang="ar-EG" sz="2400" b="1" dirty="0">
                <a:solidFill>
                  <a:srgbClr val="002060"/>
                </a:solidFill>
                <a:latin typeface="Simplified Arabic" panose="02020603050405020304" pitchFamily="18" charset="-78"/>
                <a:cs typeface="Simplified Arabic" panose="02020603050405020304" pitchFamily="18" charset="-78"/>
              </a:rPr>
              <a:t>المعبرة المؤثرة فى الآخرين.</a:t>
            </a:r>
          </a:p>
        </p:txBody>
      </p:sp>
      <p:sp>
        <p:nvSpPr>
          <p:cNvPr id="6" name="Flowchart: Alternate Process 5"/>
          <p:cNvSpPr/>
          <p:nvPr/>
        </p:nvSpPr>
        <p:spPr>
          <a:xfrm>
            <a:off x="179512" y="5157192"/>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إن </a:t>
            </a:r>
            <a:r>
              <a:rPr lang="ar-EG" sz="2400" b="1" dirty="0">
                <a:solidFill>
                  <a:srgbClr val="002060"/>
                </a:solidFill>
                <a:latin typeface="Simplified Arabic" panose="02020603050405020304" pitchFamily="18" charset="-78"/>
                <a:cs typeface="Simplified Arabic" panose="02020603050405020304" pitchFamily="18" charset="-78"/>
              </a:rPr>
              <a:t>هذه الصفات وغيرها التى يتحلى به المربى الناجح تولد معه ،وتنمو فى أثناء نموه ، حتى يكتمل نضجه فتكون له خير معين لأداء  مسئوليات  هذه المهنة وأدوارها</a:t>
            </a:r>
            <a:endParaRPr lang="ar-EG" sz="2400" b="1" dirty="0" smtClean="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35511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تفوق فى الأداء</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هناك </a:t>
            </a:r>
            <a:r>
              <a:rPr lang="ar-EG" sz="2400" b="1" dirty="0">
                <a:solidFill>
                  <a:srgbClr val="002060"/>
                </a:solidFill>
                <a:latin typeface="Simplified Arabic" panose="02020603050405020304" pitchFamily="18" charset="-78"/>
                <a:cs typeface="Simplified Arabic" panose="02020603050405020304" pitchFamily="18" charset="-78"/>
              </a:rPr>
              <a:t>العديد من المؤشرات تؤكد التفوق الأدائي للمعلم الناجح ، وأن أهمها أنه  </a:t>
            </a:r>
            <a:r>
              <a:rPr lang="ar-EG" sz="2400" b="1" dirty="0" smtClean="0">
                <a:solidFill>
                  <a:srgbClr val="002060"/>
                </a:solidFill>
                <a:latin typeface="Simplified Arabic" panose="02020603050405020304" pitchFamily="18" charset="-78"/>
                <a:cs typeface="Simplified Arabic" panose="02020603050405020304" pitchFamily="18" charset="-78"/>
              </a:rPr>
              <a:t/>
            </a:r>
            <a:br>
              <a:rPr lang="ar-EG" sz="2400" b="1" dirty="0" smtClean="0">
                <a:solidFill>
                  <a:srgbClr val="002060"/>
                </a:solidFill>
                <a:latin typeface="Simplified Arabic" panose="02020603050405020304" pitchFamily="18" charset="-78"/>
                <a:cs typeface="Simplified Arabic" panose="02020603050405020304" pitchFamily="18" charset="-78"/>
              </a:rPr>
            </a:br>
            <a:r>
              <a:rPr lang="ar-EG" sz="2400" b="1" dirty="0" smtClean="0">
                <a:solidFill>
                  <a:srgbClr val="002060"/>
                </a:solidFill>
                <a:latin typeface="Simplified Arabic" panose="02020603050405020304" pitchFamily="18" charset="-78"/>
                <a:cs typeface="Simplified Arabic" panose="02020603050405020304" pitchFamily="18" charset="-78"/>
              </a:rPr>
              <a:t>يمتلك </a:t>
            </a:r>
            <a:r>
              <a:rPr lang="ar-EG" sz="2400" b="1" dirty="0">
                <a:solidFill>
                  <a:srgbClr val="002060"/>
                </a:solidFill>
                <a:latin typeface="Simplified Arabic" panose="02020603050405020304" pitchFamily="18" charset="-78"/>
                <a:cs typeface="Simplified Arabic" panose="02020603050405020304" pitchFamily="18" charset="-78"/>
              </a:rPr>
              <a:t>شخصية دافعة ومثيرة للاهتمام ومشوقة </a:t>
            </a:r>
          </a:p>
        </p:txBody>
      </p:sp>
      <p:sp>
        <p:nvSpPr>
          <p:cNvPr id="6" name="Flowchart: Alternate Process 5"/>
          <p:cNvSpPr/>
          <p:nvPr/>
        </p:nvSpPr>
        <p:spPr>
          <a:xfrm>
            <a:off x="179512" y="3789040"/>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وهو </a:t>
            </a:r>
            <a:r>
              <a:rPr lang="ar-EG" sz="2400" b="1" dirty="0">
                <a:solidFill>
                  <a:srgbClr val="002060"/>
                </a:solidFill>
                <a:latin typeface="Simplified Arabic" panose="02020603050405020304" pitchFamily="18" charset="-78"/>
                <a:cs typeface="Simplified Arabic" panose="02020603050405020304" pitchFamily="18" charset="-78"/>
              </a:rPr>
              <a:t>يستمتع بما يعمل ، ويساند تلاميذه فى أعمالهم ، </a:t>
            </a:r>
            <a:r>
              <a:rPr lang="ar-EG" sz="2400" b="1" dirty="0" smtClean="0">
                <a:solidFill>
                  <a:srgbClr val="002060"/>
                </a:solidFill>
                <a:latin typeface="Simplified Arabic" panose="02020603050405020304" pitchFamily="18" charset="-78"/>
                <a:cs typeface="Simplified Arabic" panose="02020603050405020304" pitchFamily="18" charset="-78"/>
              </a:rPr>
              <a:t/>
            </a:r>
            <a:br>
              <a:rPr lang="ar-EG" sz="2400" b="1" dirty="0" smtClean="0">
                <a:solidFill>
                  <a:srgbClr val="002060"/>
                </a:solidFill>
                <a:latin typeface="Simplified Arabic" panose="02020603050405020304" pitchFamily="18" charset="-78"/>
                <a:cs typeface="Simplified Arabic" panose="02020603050405020304" pitchFamily="18" charset="-78"/>
              </a:rPr>
            </a:br>
            <a:r>
              <a:rPr lang="ar-EG" sz="2400" b="1" dirty="0" smtClean="0">
                <a:solidFill>
                  <a:srgbClr val="002060"/>
                </a:solidFill>
                <a:latin typeface="Simplified Arabic" panose="02020603050405020304" pitchFamily="18" charset="-78"/>
                <a:cs typeface="Simplified Arabic" panose="02020603050405020304" pitchFamily="18" charset="-78"/>
              </a:rPr>
              <a:t>وهو </a:t>
            </a:r>
            <a:r>
              <a:rPr lang="ar-EG" sz="2400" b="1" dirty="0">
                <a:solidFill>
                  <a:srgbClr val="002060"/>
                </a:solidFill>
                <a:latin typeface="Simplified Arabic" panose="02020603050405020304" pitchFamily="18" charset="-78"/>
                <a:cs typeface="Simplified Arabic" panose="02020603050405020304" pitchFamily="18" charset="-78"/>
              </a:rPr>
              <a:t>يمتلك </a:t>
            </a:r>
            <a:r>
              <a:rPr lang="ar-EG" sz="2400" b="1" dirty="0" smtClean="0">
                <a:solidFill>
                  <a:srgbClr val="002060"/>
                </a:solidFill>
                <a:latin typeface="Simplified Arabic" panose="02020603050405020304" pitchFamily="18" charset="-78"/>
                <a:cs typeface="Simplified Arabic" panose="02020603050405020304" pitchFamily="18" charset="-78"/>
              </a:rPr>
              <a:t>الحماس </a:t>
            </a:r>
            <a:r>
              <a:rPr lang="ar-EG" sz="2400" b="1" dirty="0">
                <a:solidFill>
                  <a:srgbClr val="002060"/>
                </a:solidFill>
                <a:latin typeface="Simplified Arabic" panose="02020603050405020304" pitchFamily="18" charset="-78"/>
                <a:cs typeface="Simplified Arabic" panose="02020603050405020304" pitchFamily="18" charset="-78"/>
              </a:rPr>
              <a:t>فى العمل والدفء الوجدانى وروح الدعابة</a:t>
            </a:r>
            <a:endParaRPr lang="ar-EG" sz="2400" b="1" dirty="0" smtClean="0">
              <a:solidFill>
                <a:srgbClr val="002060"/>
              </a:solidFill>
              <a:latin typeface="Simplified Arabic" panose="02020603050405020304" pitchFamily="18" charset="-78"/>
              <a:cs typeface="Simplified Arabic" panose="02020603050405020304" pitchFamily="18" charset="-78"/>
            </a:endParaRPr>
          </a:p>
        </p:txBody>
      </p:sp>
      <p:sp>
        <p:nvSpPr>
          <p:cNvPr id="7" name="Flowchart: Alternate Process 6"/>
          <p:cNvSpPr/>
          <p:nvPr/>
        </p:nvSpPr>
        <p:spPr>
          <a:xfrm>
            <a:off x="179512" y="5157192"/>
            <a:ext cx="8694712" cy="108012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وهو </a:t>
            </a:r>
            <a:r>
              <a:rPr lang="ar-EG" sz="2400" b="1" dirty="0">
                <a:solidFill>
                  <a:srgbClr val="002060"/>
                </a:solidFill>
                <a:latin typeface="Simplified Arabic" panose="02020603050405020304" pitchFamily="18" charset="-78"/>
                <a:cs typeface="Simplified Arabic" panose="02020603050405020304" pitchFamily="18" charset="-78"/>
              </a:rPr>
              <a:t>أيضا يساعدهم على المثابرة فى أداء مهامهم ، ويثير دافعيتهم ويقودهم </a:t>
            </a:r>
            <a:r>
              <a:rPr lang="ar-EG" sz="2400" b="1" dirty="0" smtClean="0">
                <a:solidFill>
                  <a:srgbClr val="002060"/>
                </a:solidFill>
                <a:latin typeface="Simplified Arabic" panose="02020603050405020304" pitchFamily="18" charset="-78"/>
                <a:cs typeface="Simplified Arabic" panose="02020603050405020304" pitchFamily="18" charset="-78"/>
              </a:rPr>
              <a:t>إلى</a:t>
            </a:r>
            <a:br>
              <a:rPr lang="ar-EG" sz="2400" b="1" dirty="0" smtClean="0">
                <a:solidFill>
                  <a:srgbClr val="002060"/>
                </a:solidFill>
                <a:latin typeface="Simplified Arabic" panose="02020603050405020304" pitchFamily="18" charset="-78"/>
                <a:cs typeface="Simplified Arabic" panose="02020603050405020304" pitchFamily="18" charset="-78"/>
              </a:rPr>
            </a:br>
            <a:r>
              <a:rPr lang="ar-EG" sz="2400" b="1" dirty="0" smtClean="0">
                <a:solidFill>
                  <a:srgbClr val="002060"/>
                </a:solidFill>
                <a:latin typeface="Simplified Arabic" panose="02020603050405020304" pitchFamily="18" charset="-78"/>
                <a:cs typeface="Simplified Arabic" panose="02020603050405020304" pitchFamily="18" charset="-78"/>
              </a:rPr>
              <a:t> </a:t>
            </a:r>
            <a:r>
              <a:rPr lang="ar-EG" sz="2400" b="1" dirty="0">
                <a:solidFill>
                  <a:srgbClr val="002060"/>
                </a:solidFill>
                <a:latin typeface="Simplified Arabic" panose="02020603050405020304" pitchFamily="18" charset="-78"/>
                <a:cs typeface="Simplified Arabic" panose="02020603050405020304" pitchFamily="18" charset="-78"/>
              </a:rPr>
              <a:t>زيادة التعلم والرضا عما يتعلمونه</a:t>
            </a:r>
          </a:p>
        </p:txBody>
      </p:sp>
    </p:spTree>
    <p:extLst>
      <p:ext uri="{BB962C8B-B14F-4D97-AF65-F5344CB8AC3E}">
        <p14:creationId xmlns:p14="http://schemas.microsoft.com/office/powerpoint/2010/main" val="319138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الثقة المتبادلة</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6516216" y="2420888"/>
            <a:ext cx="2358008" cy="648072"/>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الثقة </a:t>
            </a:r>
            <a:r>
              <a:rPr lang="ar-EG" sz="2400" b="1" dirty="0">
                <a:solidFill>
                  <a:srgbClr val="002060"/>
                </a:solidFill>
                <a:latin typeface="Simplified Arabic" panose="02020603050405020304" pitchFamily="18" charset="-78"/>
                <a:cs typeface="Simplified Arabic" panose="02020603050405020304" pitchFamily="18" charset="-78"/>
              </a:rPr>
              <a:t>تعنى </a:t>
            </a:r>
          </a:p>
        </p:txBody>
      </p:sp>
      <p:sp>
        <p:nvSpPr>
          <p:cNvPr id="6" name="Flowchart: Alternate Process 5"/>
          <p:cNvSpPr/>
          <p:nvPr/>
        </p:nvSpPr>
        <p:spPr>
          <a:xfrm>
            <a:off x="179512" y="3789040"/>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أن </a:t>
            </a:r>
            <a:r>
              <a:rPr lang="ar-EG" sz="2400" b="1" dirty="0">
                <a:solidFill>
                  <a:srgbClr val="002060"/>
                </a:solidFill>
                <a:latin typeface="Simplified Arabic" panose="02020603050405020304" pitchFamily="18" charset="-78"/>
                <a:cs typeface="Simplified Arabic" panose="02020603050405020304" pitchFamily="18" charset="-78"/>
              </a:rPr>
              <a:t>التلاميذ يعتقدون أن المربى يثق فيهم ويعتمد عليهم</a:t>
            </a:r>
            <a:endParaRPr lang="ar-EG" sz="2400" b="1" dirty="0" smtClean="0">
              <a:solidFill>
                <a:srgbClr val="002060"/>
              </a:solidFill>
              <a:latin typeface="Simplified Arabic" panose="02020603050405020304" pitchFamily="18" charset="-78"/>
              <a:cs typeface="Simplified Arabic" panose="02020603050405020304" pitchFamily="18" charset="-78"/>
            </a:endParaRPr>
          </a:p>
        </p:txBody>
      </p:sp>
      <p:sp>
        <p:nvSpPr>
          <p:cNvPr id="7" name="Flowchart: Alternate Process 6"/>
          <p:cNvSpPr/>
          <p:nvPr/>
        </p:nvSpPr>
        <p:spPr>
          <a:xfrm>
            <a:off x="179512" y="5157192"/>
            <a:ext cx="8694712" cy="108012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والتلاميذ </a:t>
            </a:r>
            <a:r>
              <a:rPr lang="ar-EG" sz="2400" b="1" dirty="0">
                <a:solidFill>
                  <a:srgbClr val="002060"/>
                </a:solidFill>
                <a:latin typeface="Simplified Arabic" panose="02020603050405020304" pitchFamily="18" charset="-78"/>
                <a:cs typeface="Simplified Arabic" panose="02020603050405020304" pitchFamily="18" charset="-78"/>
              </a:rPr>
              <a:t>يثقون فى معلمهم لما يحمل من : </a:t>
            </a:r>
            <a:r>
              <a:rPr lang="ar-EG" sz="2400" b="1" dirty="0" smtClean="0">
                <a:solidFill>
                  <a:srgbClr val="002060"/>
                </a:solidFill>
                <a:latin typeface="Simplified Arabic" panose="02020603050405020304" pitchFamily="18" charset="-78"/>
                <a:cs typeface="Simplified Arabic" panose="02020603050405020304" pitchFamily="18" charset="-78"/>
              </a:rPr>
              <a:t/>
            </a:r>
            <a:br>
              <a:rPr lang="ar-EG" sz="2400" b="1" dirty="0" smtClean="0">
                <a:solidFill>
                  <a:srgbClr val="002060"/>
                </a:solidFill>
                <a:latin typeface="Simplified Arabic" panose="02020603050405020304" pitchFamily="18" charset="-78"/>
                <a:cs typeface="Simplified Arabic" panose="02020603050405020304" pitchFamily="18" charset="-78"/>
              </a:rPr>
            </a:br>
            <a:r>
              <a:rPr lang="ar-EG" sz="2400" b="1" dirty="0" smtClean="0">
                <a:solidFill>
                  <a:srgbClr val="002060"/>
                </a:solidFill>
                <a:latin typeface="Simplified Arabic" panose="02020603050405020304" pitchFamily="18" charset="-78"/>
                <a:cs typeface="Simplified Arabic" panose="02020603050405020304" pitchFamily="18" charset="-78"/>
              </a:rPr>
              <a:t>مؤهلات </a:t>
            </a:r>
            <a:r>
              <a:rPr lang="ar-EG" sz="2400" b="1" dirty="0">
                <a:solidFill>
                  <a:srgbClr val="002060"/>
                </a:solidFill>
                <a:latin typeface="Simplified Arabic" panose="02020603050405020304" pitchFamily="18" charset="-78"/>
                <a:cs typeface="Simplified Arabic" panose="02020603050405020304" pitchFamily="18" charset="-78"/>
              </a:rPr>
              <a:t>– ووسائله التعليمية </a:t>
            </a:r>
            <a:r>
              <a:rPr lang="ar-EG" sz="2400" b="1" dirty="0" smtClean="0">
                <a:solidFill>
                  <a:srgbClr val="002060"/>
                </a:solidFill>
                <a:latin typeface="Simplified Arabic" panose="02020603050405020304" pitchFamily="18" charset="-78"/>
                <a:cs typeface="Simplified Arabic" panose="02020603050405020304" pitchFamily="18" charset="-78"/>
              </a:rPr>
              <a:t>– وسلوك </a:t>
            </a:r>
            <a:r>
              <a:rPr lang="ar-EG" sz="2400" b="1" dirty="0">
                <a:solidFill>
                  <a:srgbClr val="002060"/>
                </a:solidFill>
                <a:latin typeface="Simplified Arabic" panose="02020603050405020304" pitchFamily="18" charset="-78"/>
                <a:cs typeface="Simplified Arabic" panose="02020603050405020304" pitchFamily="18" charset="-78"/>
              </a:rPr>
              <a:t>متميز </a:t>
            </a:r>
          </a:p>
        </p:txBody>
      </p:sp>
    </p:spTree>
    <p:extLst>
      <p:ext uri="{BB962C8B-B14F-4D97-AF65-F5344CB8AC3E}">
        <p14:creationId xmlns:p14="http://schemas.microsoft.com/office/powerpoint/2010/main" val="385614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فنان مسرحى </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هناك </a:t>
            </a:r>
            <a:r>
              <a:rPr lang="ar-EG" sz="2400" b="1" dirty="0">
                <a:solidFill>
                  <a:srgbClr val="002060"/>
                </a:solidFill>
                <a:latin typeface="Simplified Arabic" panose="02020603050405020304" pitchFamily="18" charset="-78"/>
                <a:cs typeface="Simplified Arabic" panose="02020603050405020304" pitchFamily="18" charset="-78"/>
              </a:rPr>
              <a:t>عناصر مشتركة  بين العمل الذى يقوم به المربى فى وسط تلامذته </a:t>
            </a:r>
            <a:r>
              <a:rPr lang="ar-EG" sz="2400" b="1" dirty="0" smtClean="0">
                <a:solidFill>
                  <a:srgbClr val="002060"/>
                </a:solidFill>
                <a:latin typeface="Simplified Arabic" panose="02020603050405020304" pitchFamily="18" charset="-78"/>
                <a:cs typeface="Simplified Arabic" panose="02020603050405020304" pitchFamily="18" charset="-78"/>
              </a:rPr>
              <a:t/>
            </a:r>
            <a:br>
              <a:rPr lang="ar-EG" sz="2400" b="1" dirty="0" smtClean="0">
                <a:solidFill>
                  <a:srgbClr val="002060"/>
                </a:solidFill>
                <a:latin typeface="Simplified Arabic" panose="02020603050405020304" pitchFamily="18" charset="-78"/>
                <a:cs typeface="Simplified Arabic" panose="02020603050405020304" pitchFamily="18" charset="-78"/>
              </a:rPr>
            </a:br>
            <a:r>
              <a:rPr lang="ar-EG" sz="2400" b="1" dirty="0" smtClean="0">
                <a:solidFill>
                  <a:srgbClr val="002060"/>
                </a:solidFill>
                <a:latin typeface="Simplified Arabic" panose="02020603050405020304" pitchFamily="18" charset="-78"/>
                <a:cs typeface="Simplified Arabic" panose="02020603050405020304" pitchFamily="18" charset="-78"/>
              </a:rPr>
              <a:t>والعمل </a:t>
            </a:r>
            <a:r>
              <a:rPr lang="ar-EG" sz="2400" b="1" dirty="0">
                <a:solidFill>
                  <a:srgbClr val="002060"/>
                </a:solidFill>
                <a:latin typeface="Simplified Arabic" panose="02020603050405020304" pitchFamily="18" charset="-78"/>
                <a:cs typeface="Simplified Arabic" panose="02020603050405020304" pitchFamily="18" charset="-78"/>
              </a:rPr>
              <a:t>الذى يقوم  به الفنان المسرحى فى وسط جمهوره </a:t>
            </a:r>
          </a:p>
        </p:txBody>
      </p:sp>
      <p:sp>
        <p:nvSpPr>
          <p:cNvPr id="6" name="Flowchart: Alternate Process 5"/>
          <p:cNvSpPr/>
          <p:nvPr/>
        </p:nvSpPr>
        <p:spPr>
          <a:xfrm>
            <a:off x="179512" y="3789040"/>
            <a:ext cx="8694712" cy="1224136"/>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المربى </a:t>
            </a:r>
            <a:r>
              <a:rPr lang="ar-EG" sz="2400" b="1" dirty="0">
                <a:solidFill>
                  <a:srgbClr val="002060"/>
                </a:solidFill>
                <a:latin typeface="Simplified Arabic" panose="02020603050405020304" pitchFamily="18" charset="-78"/>
                <a:cs typeface="Simplified Arabic" panose="02020603050405020304" pitchFamily="18" charset="-78"/>
              </a:rPr>
              <a:t>أمام ومع تلامذته فى تفاعل واندماج حتى يحقق من خلال محتوى تعليمى  ووسائل  تعليمية أهدافا تربوية منشودة وكذلك الفنان  على المسرح أمام جمهوره يندمج من خلال نص مسرحى فيؤثر بانفعالاته مع المؤثرات الصوتية والضوئية </a:t>
            </a:r>
            <a:endParaRPr lang="ar-EG" sz="2400" b="1" dirty="0" smtClean="0">
              <a:solidFill>
                <a:srgbClr val="002060"/>
              </a:solidFill>
              <a:latin typeface="Simplified Arabic" panose="02020603050405020304" pitchFamily="18" charset="-78"/>
              <a:cs typeface="Simplified Arabic" panose="02020603050405020304" pitchFamily="18" charset="-78"/>
            </a:endParaRPr>
          </a:p>
        </p:txBody>
      </p:sp>
      <p:sp>
        <p:nvSpPr>
          <p:cNvPr id="7" name="Flowchart: Alternate Process 6"/>
          <p:cNvSpPr/>
          <p:nvPr/>
        </p:nvSpPr>
        <p:spPr>
          <a:xfrm>
            <a:off x="179512" y="5301208"/>
            <a:ext cx="8694712" cy="108012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المربى </a:t>
            </a:r>
            <a:r>
              <a:rPr lang="ar-EG" sz="2400" b="1" dirty="0">
                <a:solidFill>
                  <a:srgbClr val="002060"/>
                </a:solidFill>
                <a:latin typeface="Simplified Arabic" panose="02020603050405020304" pitchFamily="18" charset="-78"/>
                <a:cs typeface="Simplified Arabic" panose="02020603050405020304" pitchFamily="18" charset="-78"/>
              </a:rPr>
              <a:t>الناجح هو الذى يمتلك قدرات ومهارات وآليات </a:t>
            </a:r>
            <a:r>
              <a:rPr lang="ar-EG" sz="2400" b="1" dirty="0" smtClean="0">
                <a:solidFill>
                  <a:srgbClr val="002060"/>
                </a:solidFill>
                <a:latin typeface="Simplified Arabic" panose="02020603050405020304" pitchFamily="18" charset="-78"/>
                <a:cs typeface="Simplified Arabic" panose="02020603050405020304" pitchFamily="18" charset="-78"/>
              </a:rPr>
              <a:t/>
            </a:r>
            <a:br>
              <a:rPr lang="ar-EG" sz="2400" b="1" dirty="0" smtClean="0">
                <a:solidFill>
                  <a:srgbClr val="002060"/>
                </a:solidFill>
                <a:latin typeface="Simplified Arabic" panose="02020603050405020304" pitchFamily="18" charset="-78"/>
                <a:cs typeface="Simplified Arabic" panose="02020603050405020304" pitchFamily="18" charset="-78"/>
              </a:rPr>
            </a:br>
            <a:r>
              <a:rPr lang="ar-EG" sz="2400" b="1" dirty="0" smtClean="0">
                <a:solidFill>
                  <a:srgbClr val="002060"/>
                </a:solidFill>
                <a:latin typeface="Simplified Arabic" panose="02020603050405020304" pitchFamily="18" charset="-78"/>
                <a:cs typeface="Simplified Arabic" panose="02020603050405020304" pitchFamily="18" charset="-78"/>
              </a:rPr>
              <a:t>وإمكانيات </a:t>
            </a:r>
            <a:r>
              <a:rPr lang="ar-EG" sz="2400" b="1" dirty="0">
                <a:solidFill>
                  <a:srgbClr val="002060"/>
                </a:solidFill>
                <a:latin typeface="Simplified Arabic" panose="02020603050405020304" pitchFamily="18" charset="-78"/>
                <a:cs typeface="Simplified Arabic" panose="02020603050405020304" pitchFamily="18" charset="-78"/>
              </a:rPr>
              <a:t>الفنان المسرحى الناجح</a:t>
            </a:r>
          </a:p>
        </p:txBody>
      </p:sp>
    </p:spTree>
    <p:extLst>
      <p:ext uri="{BB962C8B-B14F-4D97-AF65-F5344CB8AC3E}">
        <p14:creationId xmlns:p14="http://schemas.microsoft.com/office/powerpoint/2010/main" val="111522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إبداع لفظى </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5868144" y="2420888"/>
            <a:ext cx="3006080" cy="648072"/>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 </a:t>
            </a:r>
            <a:r>
              <a:rPr lang="ar-EG" sz="2400" b="1" dirty="0" smtClean="0">
                <a:solidFill>
                  <a:srgbClr val="002060"/>
                </a:solidFill>
                <a:latin typeface="Simplified Arabic" panose="02020603050405020304" pitchFamily="18" charset="-78"/>
                <a:cs typeface="Simplified Arabic" panose="02020603050405020304" pitchFamily="18" charset="-78"/>
              </a:rPr>
              <a:t>ينبغى </a:t>
            </a:r>
            <a:r>
              <a:rPr lang="ar-EG" sz="2400" b="1" dirty="0">
                <a:solidFill>
                  <a:srgbClr val="002060"/>
                </a:solidFill>
                <a:latin typeface="Simplified Arabic" panose="02020603050405020304" pitchFamily="18" charset="-78"/>
                <a:cs typeface="Simplified Arabic" panose="02020603050405020304" pitchFamily="18" charset="-78"/>
              </a:rPr>
              <a:t>على المربى الناجح </a:t>
            </a:r>
          </a:p>
        </p:txBody>
      </p:sp>
      <p:sp>
        <p:nvSpPr>
          <p:cNvPr id="6" name="Flowchart: Alternate Process 5"/>
          <p:cNvSpPr/>
          <p:nvPr/>
        </p:nvSpPr>
        <p:spPr>
          <a:xfrm>
            <a:off x="179512" y="3789040"/>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أن </a:t>
            </a:r>
            <a:r>
              <a:rPr lang="ar-EG" sz="2300" b="1" dirty="0">
                <a:solidFill>
                  <a:srgbClr val="002060"/>
                </a:solidFill>
                <a:latin typeface="Simplified Arabic" panose="02020603050405020304" pitchFamily="18" charset="-78"/>
                <a:cs typeface="Simplified Arabic" panose="02020603050405020304" pitchFamily="18" charset="-78"/>
              </a:rPr>
              <a:t>يكون صوته معبرا، ومتميزا الوضوح، خاليا من عيوب النطق، متميزا بالعزوبة بحيث لا تمل الأذن من سماعه، فهو يقدم نموذجا فى القدرة على التحدث مع الآخرين يحتذى به</a:t>
            </a:r>
            <a:endParaRPr lang="ar-EG" sz="2300" b="1" dirty="0" smtClean="0">
              <a:solidFill>
                <a:srgbClr val="002060"/>
              </a:solidFill>
              <a:latin typeface="Simplified Arabic" panose="02020603050405020304" pitchFamily="18" charset="-78"/>
              <a:cs typeface="Simplified Arabic" panose="02020603050405020304" pitchFamily="18" charset="-78"/>
            </a:endParaRPr>
          </a:p>
        </p:txBody>
      </p:sp>
      <p:sp>
        <p:nvSpPr>
          <p:cNvPr id="7" name="Flowchart: Alternate Process 6"/>
          <p:cNvSpPr/>
          <p:nvPr/>
        </p:nvSpPr>
        <p:spPr>
          <a:xfrm>
            <a:off x="179512" y="5157192"/>
            <a:ext cx="8694712" cy="108012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أن  </a:t>
            </a:r>
            <a:r>
              <a:rPr lang="ar-EG" sz="2400" b="1" dirty="0">
                <a:solidFill>
                  <a:srgbClr val="002060"/>
                </a:solidFill>
                <a:latin typeface="Simplified Arabic" panose="02020603050405020304" pitchFamily="18" charset="-78"/>
                <a:cs typeface="Simplified Arabic" panose="02020603050405020304" pitchFamily="18" charset="-78"/>
              </a:rPr>
              <a:t>يتصف حديثه باللباقة واللياقة، بعيداً عن التكلف وكذلك بالروح المرحة التى </a:t>
            </a:r>
            <a:r>
              <a:rPr lang="ar-EG" sz="2400" b="1" dirty="0" smtClean="0">
                <a:solidFill>
                  <a:srgbClr val="002060"/>
                </a:solidFill>
                <a:latin typeface="Simplified Arabic" panose="02020603050405020304" pitchFamily="18" charset="-78"/>
                <a:cs typeface="Simplified Arabic" panose="02020603050405020304" pitchFamily="18" charset="-78"/>
              </a:rPr>
              <a:t/>
            </a:r>
            <a:br>
              <a:rPr lang="ar-EG" sz="2400" b="1" dirty="0" smtClean="0">
                <a:solidFill>
                  <a:srgbClr val="002060"/>
                </a:solidFill>
                <a:latin typeface="Simplified Arabic" panose="02020603050405020304" pitchFamily="18" charset="-78"/>
                <a:cs typeface="Simplified Arabic" panose="02020603050405020304" pitchFamily="18" charset="-78"/>
              </a:rPr>
            </a:br>
            <a:r>
              <a:rPr lang="ar-EG" sz="2400" b="1" dirty="0" smtClean="0">
                <a:solidFill>
                  <a:srgbClr val="002060"/>
                </a:solidFill>
                <a:latin typeface="Simplified Arabic" panose="02020603050405020304" pitchFamily="18" charset="-78"/>
                <a:cs typeface="Simplified Arabic" panose="02020603050405020304" pitchFamily="18" charset="-78"/>
              </a:rPr>
              <a:t>تحد </a:t>
            </a:r>
            <a:r>
              <a:rPr lang="ar-EG" sz="2400" b="1" dirty="0">
                <a:solidFill>
                  <a:srgbClr val="002060"/>
                </a:solidFill>
                <a:latin typeface="Simplified Arabic" panose="02020603050405020304" pitchFamily="18" charset="-78"/>
                <a:cs typeface="Simplified Arabic" panose="02020603050405020304" pitchFamily="18" charset="-78"/>
              </a:rPr>
              <a:t>من ملل التلاميذ للدرس</a:t>
            </a:r>
          </a:p>
        </p:txBody>
      </p:sp>
    </p:spTree>
    <p:extLst>
      <p:ext uri="{BB962C8B-B14F-4D97-AF65-F5344CB8AC3E}">
        <p14:creationId xmlns:p14="http://schemas.microsoft.com/office/powerpoint/2010/main" val="127127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عالم تربوى </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7" name="Flowchart: Alternate Process 6"/>
          <p:cNvSpPr/>
          <p:nvPr/>
        </p:nvSpPr>
        <p:spPr>
          <a:xfrm>
            <a:off x="179512" y="4653136"/>
            <a:ext cx="8694712" cy="1584176"/>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على </a:t>
            </a:r>
            <a:r>
              <a:rPr lang="ar-EG" sz="2400" b="1" dirty="0">
                <a:solidFill>
                  <a:srgbClr val="002060"/>
                </a:solidFill>
                <a:latin typeface="Simplified Arabic" panose="02020603050405020304" pitchFamily="18" charset="-78"/>
                <a:cs typeface="Simplified Arabic" panose="02020603050405020304" pitchFamily="18" charset="-78"/>
              </a:rPr>
              <a:t>المربى الناجح أن يكون على دراية كاملة بكافة الأمور التربوية المختلفة فيعرف المفهوم الصحيح للتربية ، وكيف أنها تنمية لجميع جوانب التلميذ( معرفى – وجدانى – مهارى ) فى شمول وتكامل واتزان </a:t>
            </a:r>
          </a:p>
        </p:txBody>
      </p:sp>
    </p:spTree>
    <p:extLst>
      <p:ext uri="{BB962C8B-B14F-4D97-AF65-F5344CB8AC3E}">
        <p14:creationId xmlns:p14="http://schemas.microsoft.com/office/powerpoint/2010/main" val="227091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مرجع تعليمى </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6" name="Flowchart: Alternate Process 5"/>
          <p:cNvSpPr/>
          <p:nvPr/>
        </p:nvSpPr>
        <p:spPr>
          <a:xfrm>
            <a:off x="179512" y="3789040"/>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يعد </a:t>
            </a:r>
            <a:r>
              <a:rPr lang="ar-EG" sz="2300" b="1" dirty="0">
                <a:solidFill>
                  <a:srgbClr val="002060"/>
                </a:solidFill>
                <a:latin typeface="Simplified Arabic" panose="02020603050405020304" pitchFamily="18" charset="-78"/>
                <a:cs typeface="Simplified Arabic" panose="02020603050405020304" pitchFamily="18" charset="-78"/>
              </a:rPr>
              <a:t>المربى الناجح مرجع تعليمى فى مجال تخصصه، فهو متفهم تفهما كاملا لأساسيات ومفاهيم وحقائق مادته ليكون متمكنا من مجال هذا التخصص</a:t>
            </a:r>
            <a:endParaRPr lang="ar-EG" sz="2300" b="1" dirty="0" smtClean="0">
              <a:solidFill>
                <a:srgbClr val="002060"/>
              </a:solidFill>
              <a:latin typeface="Simplified Arabic" panose="02020603050405020304" pitchFamily="18" charset="-78"/>
              <a:cs typeface="Simplified Arabic" panose="02020603050405020304" pitchFamily="18" charset="-78"/>
            </a:endParaRPr>
          </a:p>
        </p:txBody>
      </p:sp>
      <p:sp>
        <p:nvSpPr>
          <p:cNvPr id="7" name="Flowchart: Alternate Process 6"/>
          <p:cNvSpPr/>
          <p:nvPr/>
        </p:nvSpPr>
        <p:spPr>
          <a:xfrm>
            <a:off x="179512" y="5157192"/>
            <a:ext cx="8694712" cy="108012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200" b="1" dirty="0" smtClean="0">
                <a:solidFill>
                  <a:srgbClr val="002060"/>
                </a:solidFill>
                <a:latin typeface="Simplified Arabic" panose="02020603050405020304" pitchFamily="18" charset="-78"/>
                <a:cs typeface="Simplified Arabic" panose="02020603050405020304" pitchFamily="18" charset="-78"/>
              </a:rPr>
              <a:t>وعليه </a:t>
            </a:r>
            <a:r>
              <a:rPr lang="ar-EG" sz="2200" b="1" dirty="0">
                <a:solidFill>
                  <a:srgbClr val="002060"/>
                </a:solidFill>
                <a:latin typeface="Simplified Arabic" panose="02020603050405020304" pitchFamily="18" charset="-78"/>
                <a:cs typeface="Simplified Arabic" panose="02020603050405020304" pitchFamily="18" charset="-78"/>
              </a:rPr>
              <a:t>دائما أن يستزيد من معلومات وأفكار ومعارف مادته الدراسية،وذلك  عن طريق الإطلاع على كل ما هو جديد فى الكتب  والمراجع الحديثة  وعلى شاشات الكمبيوتر والانترنت</a:t>
            </a:r>
          </a:p>
        </p:txBody>
      </p:sp>
    </p:spTree>
    <p:extLst>
      <p:ext uri="{BB962C8B-B14F-4D97-AF65-F5344CB8AC3E}">
        <p14:creationId xmlns:p14="http://schemas.microsoft.com/office/powerpoint/2010/main" val="148788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157971895"/>
              </p:ext>
            </p:extLst>
          </p:nvPr>
        </p:nvGraphicFramePr>
        <p:xfrm>
          <a:off x="107504" y="1916832"/>
          <a:ext cx="8784976" cy="4680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2"/>
          <p:cNvSpPr txBox="1">
            <a:spLocks noChangeArrowheads="1"/>
          </p:cNvSpPr>
          <p:nvPr/>
        </p:nvSpPr>
        <p:spPr>
          <a:xfrm>
            <a:off x="5940152" y="116633"/>
            <a:ext cx="3168352" cy="715963"/>
          </a:xfrm>
          <a:prstGeom prst="rect">
            <a:avLst/>
          </a:prstGeom>
        </p:spPr>
        <p:style>
          <a:lnRef idx="2">
            <a:schemeClr val="accent2"/>
          </a:lnRef>
          <a:fillRef idx="1">
            <a:schemeClr val="lt1"/>
          </a:fillRef>
          <a:effectRef idx="0">
            <a:schemeClr val="accent2"/>
          </a:effectRef>
          <a:fontRef idx="minor">
            <a:schemeClr val="dk1"/>
          </a:fontRef>
        </p:style>
        <p:txBody>
          <a:bodyPr vert="horz" lIns="91430" tIns="45715" rIns="91430" bIns="45715" rtlCol="0" anchor="ctr">
            <a:normAutofit fontScale="92500" lnSpcReduction="10000"/>
          </a:bodyPr>
          <a:lstStyle>
            <a:lvl1pPr algn="ctr" defTabSz="1007943" rtl="0" eaLnBrk="1" latinLnBrk="0" hangingPunct="1">
              <a:spcBef>
                <a:spcPct val="0"/>
              </a:spcBef>
              <a:buNone/>
              <a:defRPr sz="4900" kern="1200">
                <a:solidFill>
                  <a:schemeClr val="tx1"/>
                </a:solidFill>
                <a:latin typeface="+mj-lt"/>
                <a:ea typeface="+mj-ea"/>
                <a:cs typeface="+mj-cs"/>
              </a:defRPr>
            </a:lvl1pPr>
          </a:lstStyle>
          <a:p>
            <a:pPr algn="r"/>
            <a:r>
              <a:rPr lang="ar-EG" b="1" dirty="0" smtClean="0">
                <a:solidFill>
                  <a:schemeClr val="accent2">
                    <a:lumMod val="50000"/>
                  </a:schemeClr>
                </a:solidFill>
              </a:rPr>
              <a:t>محاور الدورة</a:t>
            </a:r>
            <a:endParaRPr lang="en-US" b="1" dirty="0">
              <a:solidFill>
                <a:schemeClr val="accent2">
                  <a:lumMod val="50000"/>
                </a:schemeClr>
              </a:solidFill>
            </a:endParaRPr>
          </a:p>
        </p:txBody>
      </p:sp>
      <p:sp>
        <p:nvSpPr>
          <p:cNvPr id="3" name="Round Diagonal Corner Rectangle 2"/>
          <p:cNvSpPr/>
          <p:nvPr/>
        </p:nvSpPr>
        <p:spPr>
          <a:xfrm>
            <a:off x="2699792" y="980728"/>
            <a:ext cx="3672408" cy="796204"/>
          </a:xfrm>
          <a:prstGeom prst="round2Diag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a:t>فن التعامل مع المراهق</a:t>
            </a:r>
          </a:p>
        </p:txBody>
      </p:sp>
    </p:spTree>
    <p:extLst>
      <p:ext uri="{BB962C8B-B14F-4D97-AF65-F5344CB8AC3E}">
        <p14:creationId xmlns:p14="http://schemas.microsoft.com/office/powerpoint/2010/main" val="244304734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الفروق الفردية</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7" name="Flowchart: Alternate Process 6"/>
          <p:cNvSpPr/>
          <p:nvPr/>
        </p:nvSpPr>
        <p:spPr>
          <a:xfrm>
            <a:off x="179512" y="4653136"/>
            <a:ext cx="8694712" cy="1584176"/>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مراعاة </a:t>
            </a:r>
            <a:r>
              <a:rPr lang="ar-EG" sz="2400" b="1" dirty="0">
                <a:solidFill>
                  <a:srgbClr val="002060"/>
                </a:solidFill>
                <a:latin typeface="Simplified Arabic" panose="02020603050405020304" pitchFamily="18" charset="-78"/>
                <a:cs typeface="Simplified Arabic" panose="02020603050405020304" pitchFamily="18" charset="-78"/>
              </a:rPr>
              <a:t>الفروق الفردية : فيجب  عليه ان ينظر للتلاميذ على انهم  مختلفون فى قدراتهم  وانهم ليسوا عل مستوى واحد . فيقدم لهم ما يناسب مستوى كل منهم</a:t>
            </a:r>
          </a:p>
        </p:txBody>
      </p:sp>
    </p:spTree>
    <p:extLst>
      <p:ext uri="{BB962C8B-B14F-4D97-AF65-F5344CB8AC3E}">
        <p14:creationId xmlns:p14="http://schemas.microsoft.com/office/powerpoint/2010/main" val="5338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a:xfrm>
            <a:off x="1547664" y="2348880"/>
            <a:ext cx="6120680" cy="1800200"/>
          </a:xfrm>
          <a:prstGeom prst="foldedCorner">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600" b="1" dirty="0">
                <a:latin typeface="Simplified Arabic" panose="02020603050405020304" pitchFamily="18" charset="-78"/>
                <a:cs typeface="Simplified Arabic" panose="02020603050405020304" pitchFamily="18" charset="-78"/>
              </a:rPr>
              <a:t>ثالثاً : الصفات الشخصية</a:t>
            </a:r>
            <a:endParaRPr lang="en-US" sz="36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5032190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قائد إدارى</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7" name="Flowchart: Alternate Process 6"/>
          <p:cNvSpPr/>
          <p:nvPr/>
        </p:nvSpPr>
        <p:spPr>
          <a:xfrm>
            <a:off x="179512" y="4653136"/>
            <a:ext cx="8694712" cy="1584176"/>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إن </a:t>
            </a:r>
            <a:r>
              <a:rPr lang="ar-EG" sz="2400" b="1" dirty="0">
                <a:solidFill>
                  <a:srgbClr val="002060"/>
                </a:solidFill>
                <a:latin typeface="Simplified Arabic" panose="02020603050405020304" pitchFamily="18" charset="-78"/>
                <a:cs typeface="Simplified Arabic" panose="02020603050405020304" pitchFamily="18" charset="-78"/>
              </a:rPr>
              <a:t>المربى فى إدارته لفصله وتلامذته قائد تربوى ، فهو يستطيع أن يقود تلامذته بنجاح ، وهم سعداء  بهذه القيادة الرشيدة</a:t>
            </a:r>
          </a:p>
        </p:txBody>
      </p:sp>
    </p:spTree>
    <p:extLst>
      <p:ext uri="{BB962C8B-B14F-4D97-AF65-F5344CB8AC3E}">
        <p14:creationId xmlns:p14="http://schemas.microsoft.com/office/powerpoint/2010/main" val="247808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سمو فكرى </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الفكر </a:t>
            </a:r>
            <a:r>
              <a:rPr lang="ar-EG" sz="2400" b="1" dirty="0">
                <a:solidFill>
                  <a:srgbClr val="002060"/>
                </a:solidFill>
                <a:latin typeface="Simplified Arabic" panose="02020603050405020304" pitchFamily="18" charset="-78"/>
                <a:cs typeface="Simplified Arabic" panose="02020603050405020304" pitchFamily="18" charset="-78"/>
              </a:rPr>
              <a:t>هو،حصيلة عمليات التفكير الهائلة التى قام بها ذهن الفرد طوال سنوات حياته </a:t>
            </a:r>
          </a:p>
        </p:txBody>
      </p:sp>
      <p:sp>
        <p:nvSpPr>
          <p:cNvPr id="6" name="Flowchart: Alternate Process 5"/>
          <p:cNvSpPr/>
          <p:nvPr/>
        </p:nvSpPr>
        <p:spPr>
          <a:xfrm>
            <a:off x="179512" y="3789040"/>
            <a:ext cx="8694712" cy="2376264"/>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ان </a:t>
            </a:r>
            <a:r>
              <a:rPr lang="ar-EG" sz="2400" b="1" dirty="0">
                <a:solidFill>
                  <a:srgbClr val="002060"/>
                </a:solidFill>
                <a:latin typeface="Simplified Arabic" panose="02020603050405020304" pitchFamily="18" charset="-78"/>
                <a:cs typeface="Simplified Arabic" panose="02020603050405020304" pitchFamily="18" charset="-78"/>
              </a:rPr>
              <a:t>من الصفات البارزة للمعلم الناجح ... سمو فكره .ويتمثل فى :</a:t>
            </a:r>
          </a:p>
          <a:p>
            <a:pPr marL="342900" indent="-342900" algn="r" rtl="1">
              <a:buFont typeface="Wingdings" panose="05000000000000000000" pitchFamily="2" charset="2"/>
              <a:buChar char="Ø"/>
            </a:pPr>
            <a:r>
              <a:rPr lang="ar-EG" sz="2400" b="1" dirty="0">
                <a:solidFill>
                  <a:srgbClr val="002060"/>
                </a:solidFill>
                <a:latin typeface="Simplified Arabic" panose="02020603050405020304" pitchFamily="18" charset="-78"/>
                <a:cs typeface="Simplified Arabic" panose="02020603050405020304" pitchFamily="18" charset="-78"/>
              </a:rPr>
              <a:t> 	تحرر فكره من الأخطاء.</a:t>
            </a:r>
          </a:p>
          <a:p>
            <a:pPr marL="342900" indent="-342900" algn="r" rtl="1">
              <a:buFont typeface="Wingdings" panose="05000000000000000000" pitchFamily="2" charset="2"/>
              <a:buChar char="Ø"/>
            </a:pPr>
            <a:r>
              <a:rPr lang="ar-EG" sz="2400" b="1" dirty="0">
                <a:solidFill>
                  <a:srgbClr val="002060"/>
                </a:solidFill>
                <a:latin typeface="Simplified Arabic" panose="02020603050405020304" pitchFamily="18" charset="-78"/>
                <a:cs typeface="Simplified Arabic" panose="02020603050405020304" pitchFamily="18" charset="-78"/>
              </a:rPr>
              <a:t> 	خبرة فى اتخاذ القرارات الصائبة .</a:t>
            </a:r>
          </a:p>
          <a:p>
            <a:pPr marL="342900" indent="-342900" algn="r" rtl="1">
              <a:buFont typeface="Wingdings" panose="05000000000000000000" pitchFamily="2" charset="2"/>
              <a:buChar char="Ø"/>
            </a:pPr>
            <a:r>
              <a:rPr lang="ar-EG" sz="2400" b="1" dirty="0">
                <a:solidFill>
                  <a:srgbClr val="002060"/>
                </a:solidFill>
                <a:latin typeface="Simplified Arabic" panose="02020603050405020304" pitchFamily="18" charset="-78"/>
                <a:cs typeface="Simplified Arabic" panose="02020603050405020304" pitchFamily="18" charset="-78"/>
              </a:rPr>
              <a:t> 	 متفهم للمواقف.. ويقبل الأعذار المنطقية . </a:t>
            </a:r>
          </a:p>
          <a:p>
            <a:pPr marL="342900" indent="-342900" algn="r" rtl="1">
              <a:buFont typeface="Wingdings" panose="05000000000000000000" pitchFamily="2" charset="2"/>
              <a:buChar char="Ø"/>
            </a:pPr>
            <a:r>
              <a:rPr lang="ar-EG" sz="2400" b="1" dirty="0">
                <a:solidFill>
                  <a:srgbClr val="002060"/>
                </a:solidFill>
                <a:latin typeface="Simplified Arabic" panose="02020603050405020304" pitchFamily="18" charset="-78"/>
                <a:cs typeface="Simplified Arabic" panose="02020603050405020304" pitchFamily="18" charset="-78"/>
              </a:rPr>
              <a:t> 	التنظيم والخبرة فى عرضه للمعلومات ، وفى انتقاله من نقطة الى أخرى.</a:t>
            </a:r>
          </a:p>
        </p:txBody>
      </p:sp>
    </p:spTree>
    <p:extLst>
      <p:ext uri="{BB962C8B-B14F-4D97-AF65-F5344CB8AC3E}">
        <p14:creationId xmlns:p14="http://schemas.microsoft.com/office/powerpoint/2010/main" val="290433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عادل وموضوعى</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إن </a:t>
            </a:r>
            <a:r>
              <a:rPr lang="ar-EG" sz="2400" b="1" dirty="0">
                <a:solidFill>
                  <a:srgbClr val="002060"/>
                </a:solidFill>
                <a:latin typeface="Simplified Arabic" panose="02020603050405020304" pitchFamily="18" charset="-78"/>
                <a:cs typeface="Simplified Arabic" panose="02020603050405020304" pitchFamily="18" charset="-78"/>
              </a:rPr>
              <a:t>المربى مطالب بأن يتعامل مع  جميع تلامذته  على أنهم سواء بغض انظر عن أوضاعهم الاجتماعية المتفاوتة التى قد يعلمها</a:t>
            </a:r>
          </a:p>
        </p:txBody>
      </p:sp>
      <p:sp>
        <p:nvSpPr>
          <p:cNvPr id="6" name="Flowchart: Alternate Process 5"/>
          <p:cNvSpPr/>
          <p:nvPr/>
        </p:nvSpPr>
        <p:spPr>
          <a:xfrm>
            <a:off x="179512" y="3789040"/>
            <a:ext cx="8694712" cy="1224136"/>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كما </a:t>
            </a:r>
            <a:r>
              <a:rPr lang="ar-EG" sz="2400" b="1" dirty="0">
                <a:solidFill>
                  <a:srgbClr val="002060"/>
                </a:solidFill>
                <a:latin typeface="Simplified Arabic" panose="02020603050405020304" pitchFamily="18" charset="-78"/>
                <a:cs typeface="Simplified Arabic" panose="02020603050405020304" pitchFamily="18" charset="-78"/>
              </a:rPr>
              <a:t>تبدو عدالة المربى وموضوعيته فى تشجيع المجتهد من تلامذته بكافة الوسائل، وكذلك توقيع العقوبة المناسبة على المقصر منهم </a:t>
            </a:r>
            <a:endParaRPr lang="ar-EG" sz="2400" b="1" dirty="0" smtClean="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81893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عزم حديدى </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قال </a:t>
            </a:r>
            <a:r>
              <a:rPr lang="ar-EG" sz="2400" b="1" dirty="0">
                <a:solidFill>
                  <a:srgbClr val="002060"/>
                </a:solidFill>
                <a:latin typeface="Simplified Arabic" panose="02020603050405020304" pitchFamily="18" charset="-78"/>
                <a:cs typeface="Simplified Arabic" panose="02020603050405020304" pitchFamily="18" charset="-78"/>
              </a:rPr>
              <a:t>تعالى : ( ولمن صبر وغفر إن ذلك لمن عزم الأمور ).  ( يا بنى أقم الصلاة وأمر بالمعروف وانه عن المنكر واصبر على ما أصابك إن ذلك من عزم الأمور </a:t>
            </a:r>
            <a:r>
              <a:rPr lang="ar-EG" sz="2400" b="1" dirty="0" smtClean="0">
                <a:solidFill>
                  <a:srgbClr val="002060"/>
                </a:solidFill>
                <a:latin typeface="Simplified Arabic" panose="02020603050405020304" pitchFamily="18" charset="-78"/>
                <a:cs typeface="Simplified Arabic" panose="02020603050405020304" pitchFamily="18" charset="-78"/>
              </a:rPr>
              <a:t>)</a:t>
            </a:r>
            <a:endParaRPr lang="ar-EG" sz="2400" b="1" dirty="0">
              <a:solidFill>
                <a:srgbClr val="002060"/>
              </a:solidFill>
              <a:latin typeface="Simplified Arabic" panose="02020603050405020304" pitchFamily="18" charset="-78"/>
              <a:cs typeface="Simplified Arabic" panose="02020603050405020304" pitchFamily="18" charset="-78"/>
            </a:endParaRPr>
          </a:p>
        </p:txBody>
      </p:sp>
      <p:sp>
        <p:nvSpPr>
          <p:cNvPr id="6" name="Flowchart: Alternate Process 5"/>
          <p:cNvSpPr/>
          <p:nvPr/>
        </p:nvSpPr>
        <p:spPr>
          <a:xfrm>
            <a:off x="179512" y="3789040"/>
            <a:ext cx="8694712" cy="1224136"/>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فالعزم </a:t>
            </a:r>
            <a:r>
              <a:rPr lang="ar-EG" sz="2400" b="1" dirty="0">
                <a:solidFill>
                  <a:srgbClr val="002060"/>
                </a:solidFill>
                <a:latin typeface="Simplified Arabic" panose="02020603050405020304" pitchFamily="18" charset="-78"/>
                <a:cs typeface="Simplified Arabic" panose="02020603050405020304" pitchFamily="18" charset="-78"/>
              </a:rPr>
              <a:t>إذن مستوى من الإرادة قوى للغاية إذ يقدر على دفع طاقات احتياطية فى الإنسان ، لا تقدر  الإرادة  على دفعها ، والمعلم المثالى ينبغى أن يمتلك هذا العزم القوى والإرادة الحديدية </a:t>
            </a:r>
            <a:endParaRPr lang="ar-EG" sz="2400" b="1" dirty="0" smtClean="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34215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عطاء مستمر </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7" name="Flowchart: Alternate Process 6"/>
          <p:cNvSpPr/>
          <p:nvPr/>
        </p:nvSpPr>
        <p:spPr>
          <a:xfrm>
            <a:off x="179512" y="4437112"/>
            <a:ext cx="8694712" cy="180020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انه </a:t>
            </a:r>
            <a:r>
              <a:rPr lang="ar-EG" sz="2400" b="1" dirty="0">
                <a:solidFill>
                  <a:srgbClr val="002060"/>
                </a:solidFill>
                <a:latin typeface="Simplified Arabic" panose="02020603050405020304" pitchFamily="18" charset="-78"/>
                <a:cs typeface="Simplified Arabic" panose="02020603050405020304" pitchFamily="18" charset="-78"/>
              </a:rPr>
              <a:t>يولد فى الفرد شعورا بأنه جزء من الجماعة ، وليس فردا منعزلا عنهم ، ويتولد من هذا الشعور التواد والتراحم بين أفراد الجماعة . كما أن هذا الخلق يذكىالنفس ويطهرها من رذائل الأنانية المقيتة والشح الذميم. يقول الله تعالى :   وفى ذل خِتَامُهُ مِسْكٌ وَفِي ذَلِكَ فَلْيَتَنَافَسِ الْمُتَنَافِسُونَ {26} وَمِزَاجُهُ</a:t>
            </a:r>
          </a:p>
        </p:txBody>
      </p:sp>
    </p:spTree>
    <p:extLst>
      <p:ext uri="{BB962C8B-B14F-4D97-AF65-F5344CB8AC3E}">
        <p14:creationId xmlns:p14="http://schemas.microsoft.com/office/powerpoint/2010/main" val="310736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تطلع مستقبلى </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استشراف </a:t>
            </a:r>
            <a:r>
              <a:rPr lang="ar-EG" sz="2400" b="1" dirty="0">
                <a:solidFill>
                  <a:srgbClr val="002060"/>
                </a:solidFill>
                <a:latin typeface="Simplified Arabic" panose="02020603050405020304" pitchFamily="18" charset="-78"/>
                <a:cs typeface="Simplified Arabic" panose="02020603050405020304" pitchFamily="18" charset="-78"/>
              </a:rPr>
              <a:t>المستقبل أمر هام فى حياة الأفراد وحياة الشعوب </a:t>
            </a:r>
          </a:p>
        </p:txBody>
      </p:sp>
      <p:sp>
        <p:nvSpPr>
          <p:cNvPr id="6" name="Flowchart: Alternate Process 5"/>
          <p:cNvSpPr/>
          <p:nvPr/>
        </p:nvSpPr>
        <p:spPr>
          <a:xfrm>
            <a:off x="179512" y="3789040"/>
            <a:ext cx="8694712" cy="1224136"/>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وينبغى لكل فرد عاقل متعلم ناضج أن يخطط لمستقبله فى مجالاته التخصصية والمهنية  والثقافية ، بحيث يحققها فى فترات زمنية  مناسبة ، لكى ينمو دائما فى تلك المجالات ويزداد خبرة </a:t>
            </a:r>
            <a:endParaRPr lang="ar-EG" sz="2400" b="1" dirty="0" smtClean="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15431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اتزان انفعالى </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الإنسان </a:t>
            </a:r>
            <a:r>
              <a:rPr lang="ar-EG" sz="2400" b="1" dirty="0">
                <a:solidFill>
                  <a:srgbClr val="002060"/>
                </a:solidFill>
                <a:latin typeface="Simplified Arabic" panose="02020603050405020304" pitchFamily="18" charset="-78"/>
                <a:cs typeface="Simplified Arabic" panose="02020603050405020304" pitchFamily="18" charset="-78"/>
              </a:rPr>
              <a:t>السوى العاقل هو الذى يحتفظ بتحكم انفعالى متميز ، فهو لا يدع فرصة للغضب أن يتملكه ، ولا يعطى أحكاما سريعة للمواقف المختلفة </a:t>
            </a:r>
          </a:p>
        </p:txBody>
      </p:sp>
      <p:sp>
        <p:nvSpPr>
          <p:cNvPr id="6" name="Flowchart: Alternate Process 5"/>
          <p:cNvSpPr/>
          <p:nvPr/>
        </p:nvSpPr>
        <p:spPr>
          <a:xfrm>
            <a:off x="179512" y="3789040"/>
            <a:ext cx="8694712" cy="1224136"/>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فالاتزان </a:t>
            </a:r>
            <a:r>
              <a:rPr lang="ar-EG" sz="2400" b="1" dirty="0">
                <a:solidFill>
                  <a:srgbClr val="002060"/>
                </a:solidFill>
                <a:latin typeface="Simplified Arabic" panose="02020603050405020304" pitchFamily="18" charset="-78"/>
                <a:cs typeface="Simplified Arabic" panose="02020603050405020304" pitchFamily="18" charset="-78"/>
              </a:rPr>
              <a:t>الانفعالي صفة هامة فى الإنسان الواعي الناضج، ولذا عندما سأل أحد الصحابة رضوان الله عليهم رسول الله صلى الله عليه وسلم أن يعظه ، فقال عليه الصلاة والسلام : لا تغضب  لا تغضب </a:t>
            </a:r>
            <a:endParaRPr lang="ar-EG" sz="2400" b="1" dirty="0" smtClean="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400365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انتماء وطنى </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7" name="Flowchart: Alternate Process 6"/>
          <p:cNvSpPr/>
          <p:nvPr/>
        </p:nvSpPr>
        <p:spPr>
          <a:xfrm>
            <a:off x="179512" y="4437112"/>
            <a:ext cx="8694712" cy="180020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إن </a:t>
            </a:r>
            <a:r>
              <a:rPr lang="ar-EG" sz="2400" b="1" dirty="0">
                <a:solidFill>
                  <a:srgbClr val="002060"/>
                </a:solidFill>
                <a:latin typeface="Simplified Arabic" panose="02020603050405020304" pitchFamily="18" charset="-78"/>
                <a:cs typeface="Simplified Arabic" panose="02020603050405020304" pitchFamily="18" charset="-78"/>
              </a:rPr>
              <a:t>كل فرد ينتمى بالضرورة إلى وطن وإلى جماعة، وقد يقف هذا الانتماء عند حدود الارتباط القانونى الذى يمنح الفرد جنسيته بعينها، وقد تنحصر مشاعر الحب والمصلحة داخل حدود الفرد نفسه، وداخل حدود أسرته، أما أن يتعدى هذا الانتماء تلك الحدود، فيغرس فى الفرد مشاريع الحب والولاء والمصلحة لهذا الوطن</a:t>
            </a:r>
          </a:p>
        </p:txBody>
      </p:sp>
    </p:spTree>
    <p:extLst>
      <p:ext uri="{BB962C8B-B14F-4D97-AF65-F5344CB8AC3E}">
        <p14:creationId xmlns:p14="http://schemas.microsoft.com/office/powerpoint/2010/main" val="340078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2174304" y="116633"/>
            <a:ext cx="6934200" cy="715963"/>
          </a:xfrm>
          <a:prstGeom prst="rect">
            <a:avLst/>
          </a:prstGeom>
        </p:spPr>
        <p:style>
          <a:lnRef idx="2">
            <a:schemeClr val="accent2"/>
          </a:lnRef>
          <a:fillRef idx="1">
            <a:schemeClr val="lt1"/>
          </a:fillRef>
          <a:effectRef idx="0">
            <a:schemeClr val="accent2"/>
          </a:effectRef>
          <a:fontRef idx="minor">
            <a:schemeClr val="dk1"/>
          </a:fontRef>
        </p:style>
        <p:txBody>
          <a:bodyPr vert="horz" lIns="91430" tIns="45715" rIns="91430" bIns="45715" rtlCol="0" anchor="ctr">
            <a:normAutofit fontScale="92500" lnSpcReduction="10000"/>
          </a:bodyPr>
          <a:lstStyle>
            <a:lvl1pPr algn="ctr" defTabSz="1007943" rtl="0" eaLnBrk="1" latinLnBrk="0" hangingPunct="1">
              <a:spcBef>
                <a:spcPct val="0"/>
              </a:spcBef>
              <a:buNone/>
              <a:defRPr sz="4900" kern="1200">
                <a:solidFill>
                  <a:schemeClr val="tx1"/>
                </a:solidFill>
                <a:latin typeface="+mj-lt"/>
                <a:ea typeface="+mj-ea"/>
                <a:cs typeface="+mj-cs"/>
              </a:defRPr>
            </a:lvl1pPr>
          </a:lstStyle>
          <a:p>
            <a:pPr algn="r"/>
            <a:r>
              <a:rPr lang="ar-EG" b="1" dirty="0" smtClean="0">
                <a:solidFill>
                  <a:schemeClr val="accent2">
                    <a:lumMod val="50000"/>
                  </a:schemeClr>
                </a:solidFill>
              </a:rPr>
              <a:t>الهدف العام للبرنامج التدريبي </a:t>
            </a:r>
            <a:endParaRPr lang="en-US" b="1" dirty="0">
              <a:solidFill>
                <a:schemeClr val="accent2">
                  <a:lumMod val="50000"/>
                </a:schemeClr>
              </a:solidFill>
            </a:endParaRPr>
          </a:p>
        </p:txBody>
      </p:sp>
      <p:sp>
        <p:nvSpPr>
          <p:cNvPr id="14" name="Folded Corner 13"/>
          <p:cNvSpPr/>
          <p:nvPr/>
        </p:nvSpPr>
        <p:spPr bwMode="auto">
          <a:xfrm>
            <a:off x="2483768" y="2204120"/>
            <a:ext cx="6300192" cy="1008856"/>
          </a:xfrm>
          <a:prstGeom prst="foldedCorner">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0" tIns="45715" rIns="91430" bIns="45715" numCol="1" rtlCol="1" anchor="ctr" anchorCtr="0" compatLnSpc="1">
            <a:prstTxWarp prst="textNoShape">
              <a:avLst/>
            </a:prstTxWarp>
          </a:bodyPr>
          <a:lstStyle/>
          <a:p>
            <a:pPr algn="ctr" defTabSz="914305"/>
            <a:endParaRPr lang="ar-EG" sz="2400" dirty="0">
              <a:latin typeface="Arial" charset="0"/>
            </a:endParaRPr>
          </a:p>
        </p:txBody>
      </p:sp>
      <p:sp>
        <p:nvSpPr>
          <p:cNvPr id="16" name="Rectangle 15"/>
          <p:cNvSpPr/>
          <p:nvPr/>
        </p:nvSpPr>
        <p:spPr>
          <a:xfrm>
            <a:off x="2483769" y="2204864"/>
            <a:ext cx="6156176" cy="861764"/>
          </a:xfrm>
          <a:prstGeom prst="rect">
            <a:avLst/>
          </a:prstGeom>
        </p:spPr>
        <p:txBody>
          <a:bodyPr wrap="square" lIns="91430" tIns="45715" rIns="91430" bIns="45715">
            <a:spAutoFit/>
          </a:bodyPr>
          <a:lstStyle/>
          <a:p>
            <a:pPr algn="ctr" rtl="1"/>
            <a:r>
              <a:rPr lang="ar-SA" sz="2500" b="1" dirty="0">
                <a:solidFill>
                  <a:schemeClr val="accent2">
                    <a:lumMod val="50000"/>
                  </a:schemeClr>
                </a:solidFill>
              </a:rPr>
              <a:t>تزويد المشاركين بالمعلومات والمهارات حول كيفية التعامل مع الطفل والمراهق </a:t>
            </a:r>
            <a:endParaRPr lang="ar-EG" sz="2500" b="1" dirty="0">
              <a:solidFill>
                <a:schemeClr val="accent2">
                  <a:lumMod val="50000"/>
                </a:schemeClr>
              </a:solidFill>
            </a:endParaRPr>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2514" y="3537860"/>
            <a:ext cx="1936519" cy="211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979958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توافق نفسى </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7" name="Flowchart: Alternate Process 6"/>
          <p:cNvSpPr/>
          <p:nvPr/>
        </p:nvSpPr>
        <p:spPr>
          <a:xfrm>
            <a:off x="179512" y="4437112"/>
            <a:ext cx="8694712" cy="180020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والمشرف </a:t>
            </a:r>
            <a:r>
              <a:rPr lang="ar-EG" sz="2400" b="1" dirty="0">
                <a:solidFill>
                  <a:srgbClr val="002060"/>
                </a:solidFill>
                <a:latin typeface="Simplified Arabic" panose="02020603050405020304" pitchFamily="18" charset="-78"/>
                <a:cs typeface="Simplified Arabic" panose="02020603050405020304" pitchFamily="18" charset="-78"/>
              </a:rPr>
              <a:t>الناجح الكفء يتمتع بالتوافق النفسى مع نفسه. ومع مجتمعه الذى يعيش فيه، وهذا المفهوم الإيجابي لصحة المربى نفسه يعنى رضاه عن نفسه وقبوله لها وكذلك تقبله للآخرين، كما يتسم سلوكه بالاتزان والاعتدال تحت تأثير الظروف المختلفة التى يمر بها</a:t>
            </a:r>
          </a:p>
        </p:txBody>
      </p:sp>
    </p:spTree>
    <p:extLst>
      <p:ext uri="{BB962C8B-B14F-4D97-AF65-F5344CB8AC3E}">
        <p14:creationId xmlns:p14="http://schemas.microsoft.com/office/powerpoint/2010/main" val="338569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هندام مثالي </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يعنى </a:t>
            </a:r>
            <a:r>
              <a:rPr lang="ar-EG" sz="2400" b="1" dirty="0">
                <a:solidFill>
                  <a:srgbClr val="002060"/>
                </a:solidFill>
                <a:latin typeface="Simplified Arabic" panose="02020603050405020304" pitchFamily="18" charset="-78"/>
                <a:cs typeface="Simplified Arabic" panose="02020603050405020304" pitchFamily="18" charset="-78"/>
              </a:rPr>
              <a:t>الهندام المثالى للمعلم، حسن مظهره، والحفاظ على النظافة والطهارة والنقاء، </a:t>
            </a:r>
            <a:r>
              <a:rPr lang="ar-EG" sz="2400" b="1" dirty="0" smtClean="0">
                <a:solidFill>
                  <a:srgbClr val="002060"/>
                </a:solidFill>
                <a:latin typeface="Simplified Arabic" panose="02020603050405020304" pitchFamily="18" charset="-78"/>
                <a:cs typeface="Simplified Arabic" panose="02020603050405020304" pitchFamily="18" charset="-78"/>
              </a:rPr>
              <a:t/>
            </a:r>
            <a:br>
              <a:rPr lang="ar-EG" sz="2400" b="1" dirty="0" smtClean="0">
                <a:solidFill>
                  <a:srgbClr val="002060"/>
                </a:solidFill>
                <a:latin typeface="Simplified Arabic" panose="02020603050405020304" pitchFamily="18" charset="-78"/>
                <a:cs typeface="Simplified Arabic" panose="02020603050405020304" pitchFamily="18" charset="-78"/>
              </a:rPr>
            </a:br>
            <a:r>
              <a:rPr lang="ar-EG" sz="2400" b="1" dirty="0" smtClean="0">
                <a:solidFill>
                  <a:srgbClr val="002060"/>
                </a:solidFill>
                <a:latin typeface="Simplified Arabic" panose="02020603050405020304" pitchFamily="18" charset="-78"/>
                <a:cs typeface="Simplified Arabic" panose="02020603050405020304" pitchFamily="18" charset="-78"/>
              </a:rPr>
              <a:t>وهو </a:t>
            </a:r>
            <a:r>
              <a:rPr lang="ar-EG" sz="2400" b="1" dirty="0">
                <a:solidFill>
                  <a:srgbClr val="002060"/>
                </a:solidFill>
                <a:latin typeface="Simplified Arabic" panose="02020603050405020304" pitchFamily="18" charset="-78"/>
                <a:cs typeface="Simplified Arabic" panose="02020603050405020304" pitchFamily="18" charset="-78"/>
              </a:rPr>
              <a:t>مبدأ اسلامى هام</a:t>
            </a:r>
          </a:p>
        </p:txBody>
      </p:sp>
      <p:sp>
        <p:nvSpPr>
          <p:cNvPr id="6" name="Flowchart: Alternate Process 5"/>
          <p:cNvSpPr/>
          <p:nvPr/>
        </p:nvSpPr>
        <p:spPr>
          <a:xfrm>
            <a:off x="179512" y="3789040"/>
            <a:ext cx="8694712" cy="1224136"/>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وإذا </a:t>
            </a:r>
            <a:r>
              <a:rPr lang="ar-EG" sz="2400" b="1" dirty="0">
                <a:solidFill>
                  <a:srgbClr val="002060"/>
                </a:solidFill>
                <a:latin typeface="Simplified Arabic" panose="02020603050405020304" pitchFamily="18" charset="-78"/>
                <a:cs typeface="Simplified Arabic" panose="02020603050405020304" pitchFamily="18" charset="-78"/>
              </a:rPr>
              <a:t>كان الإسلام فد بلغ هذه المرتبة من الحث على النظافة والظهور بالمظهر بالحس والملابس المنسجمة مع بعضها البعض، فإنه من واجب المشرفا لعصرى أن يكون أول من يطبق هذه المبادئ والتعاليم الإسلامية</a:t>
            </a:r>
            <a:endParaRPr lang="ar-EG" sz="2400" b="1" dirty="0" smtClean="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64738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a:xfrm>
            <a:off x="1547664" y="2348880"/>
            <a:ext cx="6120680" cy="1800200"/>
          </a:xfrm>
          <a:prstGeom prst="foldedCorner">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600" b="1" dirty="0">
                <a:latin typeface="Simplified Arabic" panose="02020603050405020304" pitchFamily="18" charset="-78"/>
                <a:cs typeface="Simplified Arabic" panose="02020603050405020304" pitchFamily="18" charset="-78"/>
              </a:rPr>
              <a:t>رابعاً : الصفات العقلية</a:t>
            </a:r>
            <a:endParaRPr lang="en-US" sz="36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2440419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عقل ذكى </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إن </a:t>
            </a:r>
            <a:r>
              <a:rPr lang="ar-EG" sz="2400" b="1" dirty="0">
                <a:solidFill>
                  <a:srgbClr val="002060"/>
                </a:solidFill>
                <a:latin typeface="Simplified Arabic" panose="02020603050405020304" pitchFamily="18" charset="-78"/>
                <a:cs typeface="Simplified Arabic" panose="02020603050405020304" pitchFamily="18" charset="-78"/>
              </a:rPr>
              <a:t>المربى فى إدارته لفصله وتلامذته قائد تربوى ، فهو يستطيع أن يقود تلامذته بنجاح ، وهم سعداء  بهذه القيادة الرشيدة</a:t>
            </a:r>
          </a:p>
        </p:txBody>
      </p:sp>
      <p:sp>
        <p:nvSpPr>
          <p:cNvPr id="6" name="Flowchart: Alternate Process 5"/>
          <p:cNvSpPr/>
          <p:nvPr/>
        </p:nvSpPr>
        <p:spPr>
          <a:xfrm>
            <a:off x="179512" y="3789040"/>
            <a:ext cx="8694712" cy="1224136"/>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القدرة </a:t>
            </a:r>
            <a:r>
              <a:rPr lang="ar-EG" sz="2400" b="1" dirty="0">
                <a:solidFill>
                  <a:srgbClr val="002060"/>
                </a:solidFill>
                <a:latin typeface="Simplified Arabic" panose="02020603050405020304" pitchFamily="18" charset="-78"/>
                <a:cs typeface="Simplified Arabic" panose="02020603050405020304" pitchFamily="18" charset="-78"/>
              </a:rPr>
              <a:t>على التصرف فى المواقف المختلفة، بمعن ملائمة.قدرة على تكييف </a:t>
            </a:r>
            <a:r>
              <a:rPr lang="ar-EG" sz="2400" b="1" dirty="0" smtClean="0">
                <a:solidFill>
                  <a:srgbClr val="002060"/>
                </a:solidFill>
                <a:latin typeface="Simplified Arabic" panose="02020603050405020304" pitchFamily="18" charset="-78"/>
                <a:cs typeface="Simplified Arabic" panose="02020603050405020304" pitchFamily="18" charset="-78"/>
              </a:rPr>
              <a:t>التفكير</a:t>
            </a:r>
            <a:br>
              <a:rPr lang="ar-EG" sz="2400" b="1" dirty="0" smtClean="0">
                <a:solidFill>
                  <a:srgbClr val="002060"/>
                </a:solidFill>
                <a:latin typeface="Simplified Arabic" panose="02020603050405020304" pitchFamily="18" charset="-78"/>
                <a:cs typeface="Simplified Arabic" panose="02020603050405020304" pitchFamily="18" charset="-78"/>
              </a:rPr>
            </a:br>
            <a:r>
              <a:rPr lang="ar-EG" sz="2400" b="1" dirty="0" smtClean="0">
                <a:solidFill>
                  <a:srgbClr val="002060"/>
                </a:solidFill>
                <a:latin typeface="Simplified Arabic" panose="02020603050405020304" pitchFamily="18" charset="-78"/>
                <a:cs typeface="Simplified Arabic" panose="02020603050405020304" pitchFamily="18" charset="-78"/>
              </a:rPr>
              <a:t>وفق </a:t>
            </a:r>
            <a:r>
              <a:rPr lang="ar-EG" sz="2400" b="1" dirty="0">
                <a:solidFill>
                  <a:srgbClr val="002060"/>
                </a:solidFill>
                <a:latin typeface="Simplified Arabic" panose="02020603050405020304" pitchFamily="18" charset="-78"/>
                <a:cs typeface="Simplified Arabic" panose="02020603050405020304" pitchFamily="18" charset="-78"/>
              </a:rPr>
              <a:t>ما يوجهه من مواقف جديدة</a:t>
            </a:r>
            <a:endParaRPr lang="ar-EG" sz="2400" b="1" dirty="0" smtClean="0">
              <a:solidFill>
                <a:srgbClr val="002060"/>
              </a:solidFill>
              <a:latin typeface="Simplified Arabic" panose="02020603050405020304" pitchFamily="18" charset="-78"/>
              <a:cs typeface="Simplified Arabic" panose="02020603050405020304" pitchFamily="18" charset="-78"/>
            </a:endParaRPr>
          </a:p>
        </p:txBody>
      </p:sp>
      <p:sp>
        <p:nvSpPr>
          <p:cNvPr id="7" name="Flowchart: Alternate Process 6"/>
          <p:cNvSpPr/>
          <p:nvPr/>
        </p:nvSpPr>
        <p:spPr>
          <a:xfrm>
            <a:off x="179512" y="5301208"/>
            <a:ext cx="8694712" cy="108012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القدرة </a:t>
            </a:r>
            <a:r>
              <a:rPr lang="ar-EG" sz="2400" b="1" dirty="0">
                <a:solidFill>
                  <a:srgbClr val="002060"/>
                </a:solidFill>
                <a:latin typeface="Simplified Arabic" panose="02020603050405020304" pitchFamily="18" charset="-78"/>
                <a:cs typeface="Simplified Arabic" panose="02020603050405020304" pitchFamily="18" charset="-78"/>
              </a:rPr>
              <a:t>على التعامل مع المشكلات بحلول بديلة قادرة على اكتساب الخبرات </a:t>
            </a:r>
            <a:r>
              <a:rPr lang="ar-EG" sz="2400" b="1" dirty="0" smtClean="0">
                <a:solidFill>
                  <a:srgbClr val="002060"/>
                </a:solidFill>
                <a:latin typeface="Simplified Arabic" panose="02020603050405020304" pitchFamily="18" charset="-78"/>
                <a:cs typeface="Simplified Arabic" panose="02020603050405020304" pitchFamily="18" charset="-78"/>
              </a:rPr>
              <a:t/>
            </a:r>
            <a:br>
              <a:rPr lang="ar-EG" sz="2400" b="1" dirty="0" smtClean="0">
                <a:solidFill>
                  <a:srgbClr val="002060"/>
                </a:solidFill>
                <a:latin typeface="Simplified Arabic" panose="02020603050405020304" pitchFamily="18" charset="-78"/>
                <a:cs typeface="Simplified Arabic" panose="02020603050405020304" pitchFamily="18" charset="-78"/>
              </a:rPr>
            </a:br>
            <a:r>
              <a:rPr lang="ar-EG" sz="2400" b="1" dirty="0" smtClean="0">
                <a:solidFill>
                  <a:srgbClr val="002060"/>
                </a:solidFill>
                <a:latin typeface="Simplified Arabic" panose="02020603050405020304" pitchFamily="18" charset="-78"/>
                <a:cs typeface="Simplified Arabic" panose="02020603050405020304" pitchFamily="18" charset="-78"/>
              </a:rPr>
              <a:t>وتوظيفها </a:t>
            </a:r>
            <a:r>
              <a:rPr lang="ar-EG" sz="2400" b="1" dirty="0">
                <a:solidFill>
                  <a:srgbClr val="002060"/>
                </a:solidFill>
                <a:latin typeface="Simplified Arabic" panose="02020603050405020304" pitchFamily="18" charset="-78"/>
                <a:cs typeface="Simplified Arabic" panose="02020603050405020304" pitchFamily="18" charset="-78"/>
              </a:rPr>
              <a:t>فى المواقف الحياتية</a:t>
            </a:r>
          </a:p>
        </p:txBody>
      </p:sp>
    </p:spTree>
    <p:extLst>
      <p:ext uri="{BB962C8B-B14F-4D97-AF65-F5344CB8AC3E}">
        <p14:creationId xmlns:p14="http://schemas.microsoft.com/office/powerpoint/2010/main" val="115731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تفكير علمى </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انه </a:t>
            </a:r>
            <a:r>
              <a:rPr lang="ar-EG" sz="2400" b="1" dirty="0">
                <a:solidFill>
                  <a:srgbClr val="002060"/>
                </a:solidFill>
                <a:latin typeface="Simplified Arabic" panose="02020603050405020304" pitchFamily="18" charset="-78"/>
                <a:cs typeface="Simplified Arabic" panose="02020603050405020304" pitchFamily="18" charset="-78"/>
              </a:rPr>
              <a:t>نشاط منظم وليس مرتجلا </a:t>
            </a:r>
          </a:p>
        </p:txBody>
      </p:sp>
      <p:sp>
        <p:nvSpPr>
          <p:cNvPr id="6" name="Flowchart: Alternate Process 5"/>
          <p:cNvSpPr/>
          <p:nvPr/>
        </p:nvSpPr>
        <p:spPr>
          <a:xfrm>
            <a:off x="179512" y="3789040"/>
            <a:ext cx="8694712" cy="1224136"/>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انه </a:t>
            </a:r>
            <a:r>
              <a:rPr lang="ar-EG" sz="2400" b="1" dirty="0">
                <a:solidFill>
                  <a:srgbClr val="002060"/>
                </a:solidFill>
                <a:latin typeface="Simplified Arabic" panose="02020603050405020304" pitchFamily="18" charset="-78"/>
                <a:cs typeface="Simplified Arabic" panose="02020603050405020304" pitchFamily="18" charset="-78"/>
              </a:rPr>
              <a:t>يقوم على الواقع والمشاهدة فى الوصول الى الحقائق وان يقيم </a:t>
            </a:r>
            <a:r>
              <a:rPr lang="ar-EG" sz="2400" b="1" dirty="0" smtClean="0">
                <a:solidFill>
                  <a:srgbClr val="002060"/>
                </a:solidFill>
                <a:latin typeface="Simplified Arabic" panose="02020603050405020304" pitchFamily="18" charset="-78"/>
                <a:cs typeface="Simplified Arabic" panose="02020603050405020304" pitchFamily="18" charset="-78"/>
              </a:rPr>
              <a:t>نتائجه</a:t>
            </a:r>
          </a:p>
        </p:txBody>
      </p:sp>
      <p:sp>
        <p:nvSpPr>
          <p:cNvPr id="7" name="Flowchart: Alternate Process 6"/>
          <p:cNvSpPr/>
          <p:nvPr/>
        </p:nvSpPr>
        <p:spPr>
          <a:xfrm>
            <a:off x="179512" y="5301208"/>
            <a:ext cx="8694712" cy="108012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انه </a:t>
            </a:r>
            <a:r>
              <a:rPr lang="ar-EG" sz="2400" b="1" dirty="0">
                <a:solidFill>
                  <a:srgbClr val="002060"/>
                </a:solidFill>
                <a:latin typeface="Simplified Arabic" panose="02020603050405020304" pitchFamily="18" charset="-78"/>
                <a:cs typeface="Simplified Arabic" panose="02020603050405020304" pitchFamily="18" charset="-78"/>
              </a:rPr>
              <a:t>يعتمد على الموضوعية والانصراف الى الموقف بعناصره وإبعاده وظروفه </a:t>
            </a:r>
            <a:r>
              <a:rPr lang="ar-EG" sz="2400" b="1" dirty="0" smtClean="0">
                <a:solidFill>
                  <a:srgbClr val="002060"/>
                </a:solidFill>
                <a:latin typeface="Simplified Arabic" panose="02020603050405020304" pitchFamily="18" charset="-78"/>
                <a:cs typeface="Simplified Arabic" panose="02020603050405020304" pitchFamily="18" charset="-78"/>
              </a:rPr>
              <a:t>وشروطه</a:t>
            </a:r>
            <a:endParaRPr lang="ar-EG" sz="2400" b="1"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57671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لماح فنى </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7" name="Flowchart: Alternate Process 6"/>
          <p:cNvSpPr/>
          <p:nvPr/>
        </p:nvSpPr>
        <p:spPr>
          <a:xfrm>
            <a:off x="179512" y="4437112"/>
            <a:ext cx="8694712" cy="180020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الإنسان </a:t>
            </a:r>
            <a:r>
              <a:rPr lang="ar-EG" sz="2400" b="1" dirty="0">
                <a:solidFill>
                  <a:srgbClr val="002060"/>
                </a:solidFill>
                <a:latin typeface="Simplified Arabic" panose="02020603050405020304" pitchFamily="18" charset="-78"/>
                <a:cs typeface="Simplified Arabic" panose="02020603050405020304" pitchFamily="18" charset="-78"/>
              </a:rPr>
              <a:t>اللماح هو الذى لديه دقة ملاحظة عالية، بحيث يمكن من نظرة واحدة ( أى من لمحة واحدة ) إدراك أبعاد المواقف حوله، فلا تفوته شاردة أو واردة إلا عرفها وأدركها، والمربى العصري الكفء هو الذى يمتلك هذه اللماحة</a:t>
            </a:r>
          </a:p>
        </p:txBody>
      </p:sp>
    </p:spTree>
    <p:extLst>
      <p:ext uri="{BB962C8B-B14F-4D97-AF65-F5344CB8AC3E}">
        <p14:creationId xmlns:p14="http://schemas.microsoft.com/office/powerpoint/2010/main" val="292897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إتقان عبقرى </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7" name="Flowchart: Alternate Process 6"/>
          <p:cNvSpPr/>
          <p:nvPr/>
        </p:nvSpPr>
        <p:spPr>
          <a:xfrm>
            <a:off x="179512" y="4437112"/>
            <a:ext cx="8694712" cy="180020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الإتقان </a:t>
            </a:r>
            <a:r>
              <a:rPr lang="ar-EG" sz="2400" b="1" dirty="0">
                <a:solidFill>
                  <a:srgbClr val="002060"/>
                </a:solidFill>
                <a:latin typeface="Simplified Arabic" panose="02020603050405020304" pitchFamily="18" charset="-78"/>
                <a:cs typeface="Simplified Arabic" panose="02020603050405020304" pitchFamily="18" charset="-78"/>
              </a:rPr>
              <a:t>صفة من صفات الخالق عز وجل : </a:t>
            </a:r>
            <a:endParaRPr lang="ar-EG" sz="2400" b="1" dirty="0" smtClean="0">
              <a:solidFill>
                <a:srgbClr val="002060"/>
              </a:solidFill>
              <a:latin typeface="Simplified Arabic" panose="02020603050405020304" pitchFamily="18" charset="-78"/>
              <a:cs typeface="Simplified Arabic" panose="02020603050405020304" pitchFamily="18" charset="-78"/>
            </a:endParaRPr>
          </a:p>
          <a:p>
            <a:pPr algn="ctr" rtl="1"/>
            <a:r>
              <a:rPr lang="ar-EG" sz="2400" b="1" dirty="0" smtClean="0">
                <a:solidFill>
                  <a:srgbClr val="002060"/>
                </a:solidFill>
                <a:latin typeface="Simplified Arabic" panose="02020603050405020304" pitchFamily="18" charset="-78"/>
                <a:cs typeface="Simplified Arabic" panose="02020603050405020304" pitchFamily="18" charset="-78"/>
              </a:rPr>
              <a:t>( </a:t>
            </a:r>
            <a:r>
              <a:rPr lang="ar-EG" sz="2400" b="1" dirty="0">
                <a:solidFill>
                  <a:srgbClr val="002060"/>
                </a:solidFill>
                <a:latin typeface="Simplified Arabic" panose="02020603050405020304" pitchFamily="18" charset="-78"/>
                <a:cs typeface="Simplified Arabic" panose="02020603050405020304" pitchFamily="18" charset="-78"/>
              </a:rPr>
              <a:t>صنع الله الذى أتقن كل شئ إنه خبير بما تعملون ) </a:t>
            </a:r>
          </a:p>
        </p:txBody>
      </p:sp>
    </p:spTree>
    <p:extLst>
      <p:ext uri="{BB962C8B-B14F-4D97-AF65-F5344CB8AC3E}">
        <p14:creationId xmlns:p14="http://schemas.microsoft.com/office/powerpoint/2010/main" val="68933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تعلم ذاتى </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وإذا </a:t>
            </a:r>
            <a:r>
              <a:rPr lang="ar-EG" sz="2400" b="1" dirty="0">
                <a:solidFill>
                  <a:srgbClr val="002060"/>
                </a:solidFill>
                <a:latin typeface="Simplified Arabic" panose="02020603050405020304" pitchFamily="18" charset="-78"/>
                <a:cs typeface="Simplified Arabic" panose="02020603050405020304" pitchFamily="18" charset="-78"/>
              </a:rPr>
              <a:t>كنا نتحدث دائما عن أهمية التعلم الذاتى للتلاميذ، فإن هذا التعلم الذاتى ينبغى أن يكون آلية من آليات النمو المهنى والتخصصي للمعلم العصري الكفء</a:t>
            </a:r>
          </a:p>
        </p:txBody>
      </p:sp>
      <p:sp>
        <p:nvSpPr>
          <p:cNvPr id="6" name="Flowchart: Alternate Process 5"/>
          <p:cNvSpPr/>
          <p:nvPr/>
        </p:nvSpPr>
        <p:spPr>
          <a:xfrm>
            <a:off x="179512" y="3789040"/>
            <a:ext cx="8694712" cy="1224136"/>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فيجب </a:t>
            </a:r>
            <a:r>
              <a:rPr lang="ar-EG" sz="2400" b="1" dirty="0">
                <a:solidFill>
                  <a:srgbClr val="002060"/>
                </a:solidFill>
                <a:latin typeface="Simplified Arabic" panose="02020603050405020304" pitchFamily="18" charset="-78"/>
                <a:cs typeface="Simplified Arabic" panose="02020603050405020304" pitchFamily="18" charset="-78"/>
              </a:rPr>
              <a:t>أن يمتلك مكتبة خاصة به فى بيته، تشمل مصادر معرفة سواء فى مجال التخصص، أم فى مجال الدراسات التربوية أم فى مجال الثقافة العامة المتنوعة</a:t>
            </a:r>
            <a:endParaRPr lang="ar-EG" sz="2400" b="1" dirty="0" smtClean="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51611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a:xfrm>
            <a:off x="1547664" y="2348880"/>
            <a:ext cx="6120680" cy="1800200"/>
          </a:xfrm>
          <a:prstGeom prst="foldedCorner">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600" b="1" dirty="0">
                <a:latin typeface="Simplified Arabic" panose="02020603050405020304" pitchFamily="18" charset="-78"/>
                <a:cs typeface="Simplified Arabic" panose="02020603050405020304" pitchFamily="18" charset="-78"/>
              </a:rPr>
              <a:t>خامساً : الصفات الوظيفية</a:t>
            </a:r>
            <a:endParaRPr lang="en-US" sz="36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5708573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انضباط وظيفى</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204864"/>
            <a:ext cx="8694712" cy="1296144"/>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ويمثل </a:t>
            </a:r>
            <a:r>
              <a:rPr lang="ar-EG" sz="2400" b="1" dirty="0">
                <a:solidFill>
                  <a:srgbClr val="002060"/>
                </a:solidFill>
                <a:latin typeface="Simplified Arabic" panose="02020603050405020304" pitchFamily="18" charset="-78"/>
                <a:cs typeface="Simplified Arabic" panose="02020603050405020304" pitchFamily="18" charset="-78"/>
              </a:rPr>
              <a:t>الضبط واحدة من أهم وظائف المربىو هى الوظيفة التى تتم فى سياق تنشئة التلاميذ، وتعليمهم جوانب السلوك المرغوب فيه . فالمربى المنضبط وظيفيا يجده تلاميذه دقيقا فى مواعيده وتوقيتاته</a:t>
            </a:r>
          </a:p>
        </p:txBody>
      </p:sp>
      <p:sp>
        <p:nvSpPr>
          <p:cNvPr id="6" name="Flowchart: Alternate Process 5"/>
          <p:cNvSpPr/>
          <p:nvPr/>
        </p:nvSpPr>
        <p:spPr>
          <a:xfrm>
            <a:off x="179512" y="3789040"/>
            <a:ext cx="8694712" cy="1224136"/>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كما </a:t>
            </a:r>
            <a:r>
              <a:rPr lang="ar-EG" sz="2400" b="1" dirty="0">
                <a:solidFill>
                  <a:srgbClr val="002060"/>
                </a:solidFill>
                <a:latin typeface="Simplified Arabic" panose="02020603050405020304" pitchFamily="18" charset="-78"/>
                <a:cs typeface="Simplified Arabic" panose="02020603050405020304" pitchFamily="18" charset="-78"/>
              </a:rPr>
              <a:t>أن الانضباط للمعلم العصري يجعله ينجز أعماله ومسئولياته ووظائفه بجدية واهتمام لا تخفى عن أحد</a:t>
            </a:r>
            <a:endParaRPr lang="ar-EG" sz="2400" b="1" dirty="0" smtClean="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49383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2174304" y="116633"/>
            <a:ext cx="6934200" cy="715963"/>
          </a:xfrm>
          <a:prstGeom prst="rect">
            <a:avLst/>
          </a:prstGeom>
        </p:spPr>
        <p:style>
          <a:lnRef idx="2">
            <a:schemeClr val="accent2"/>
          </a:lnRef>
          <a:fillRef idx="1">
            <a:schemeClr val="lt1"/>
          </a:fillRef>
          <a:effectRef idx="0">
            <a:schemeClr val="accent2"/>
          </a:effectRef>
          <a:fontRef idx="minor">
            <a:schemeClr val="dk1"/>
          </a:fontRef>
        </p:style>
        <p:txBody>
          <a:bodyPr vert="horz" lIns="91430" tIns="45715" rIns="91430" bIns="45715" rtlCol="0" anchor="ctr">
            <a:normAutofit fontScale="92500" lnSpcReduction="10000"/>
          </a:bodyPr>
          <a:lstStyle>
            <a:lvl1pPr algn="ctr" defTabSz="1007943" rtl="0" eaLnBrk="1" latinLnBrk="0" hangingPunct="1">
              <a:spcBef>
                <a:spcPct val="0"/>
              </a:spcBef>
              <a:buNone/>
              <a:defRPr sz="4900" kern="1200">
                <a:solidFill>
                  <a:schemeClr val="tx1"/>
                </a:solidFill>
                <a:latin typeface="+mj-lt"/>
                <a:ea typeface="+mj-ea"/>
                <a:cs typeface="+mj-cs"/>
              </a:defRPr>
            </a:lvl1pPr>
          </a:lstStyle>
          <a:p>
            <a:pPr algn="r"/>
            <a:r>
              <a:rPr lang="ar-EG" b="1" dirty="0">
                <a:solidFill>
                  <a:schemeClr val="accent2">
                    <a:lumMod val="50000"/>
                  </a:schemeClr>
                </a:solidFill>
              </a:rPr>
              <a:t>الأهداف التفصيلية للبرنامج التدريبي </a:t>
            </a:r>
          </a:p>
        </p:txBody>
      </p:sp>
      <p:sp>
        <p:nvSpPr>
          <p:cNvPr id="14" name="Folded Corner 13"/>
          <p:cNvSpPr/>
          <p:nvPr/>
        </p:nvSpPr>
        <p:spPr bwMode="auto">
          <a:xfrm>
            <a:off x="1752600" y="2594425"/>
            <a:ext cx="6887345" cy="2667000"/>
          </a:xfrm>
          <a:prstGeom prst="foldedCorner">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0" tIns="45715" rIns="91430" bIns="45715" numCol="1" rtlCol="1" anchor="ctr" anchorCtr="0" compatLnSpc="1">
            <a:prstTxWarp prst="textNoShape">
              <a:avLst/>
            </a:prstTxWarp>
          </a:bodyPr>
          <a:lstStyle/>
          <a:p>
            <a:pPr algn="ctr" defTabSz="914305"/>
            <a:endParaRPr lang="ar-EG" sz="2400" dirty="0">
              <a:latin typeface="Arial" charset="0"/>
            </a:endParaRPr>
          </a:p>
        </p:txBody>
      </p:sp>
      <p:sp>
        <p:nvSpPr>
          <p:cNvPr id="16" name="Rectangle 15"/>
          <p:cNvSpPr/>
          <p:nvPr/>
        </p:nvSpPr>
        <p:spPr>
          <a:xfrm>
            <a:off x="1752600" y="2616192"/>
            <a:ext cx="6887345" cy="2677646"/>
          </a:xfrm>
          <a:prstGeom prst="rect">
            <a:avLst/>
          </a:prstGeom>
        </p:spPr>
        <p:txBody>
          <a:bodyPr wrap="square" lIns="91430" tIns="45715" rIns="91430" bIns="45715">
            <a:spAutoFit/>
          </a:bodyPr>
          <a:lstStyle/>
          <a:p>
            <a:pPr marL="342900" indent="-342900" algn="r" rtl="1">
              <a:buFont typeface="Wingdings" pitchFamily="2" charset="2"/>
              <a:buChar char="ü"/>
            </a:pPr>
            <a:r>
              <a:rPr lang="ar-SA" sz="2400" b="1" dirty="0" smtClean="0">
                <a:solidFill>
                  <a:schemeClr val="accent2">
                    <a:lumMod val="50000"/>
                  </a:schemeClr>
                </a:solidFill>
              </a:rPr>
              <a:t>تعريف </a:t>
            </a:r>
            <a:r>
              <a:rPr lang="ar-SA" sz="2400" b="1" dirty="0">
                <a:solidFill>
                  <a:schemeClr val="accent2">
                    <a:lumMod val="50000"/>
                  </a:schemeClr>
                </a:solidFill>
              </a:rPr>
              <a:t>المشاركين بمفوم التربية وسلوكيات الطفل .</a:t>
            </a:r>
          </a:p>
          <a:p>
            <a:pPr marL="342900" indent="-342900" algn="r" rtl="1">
              <a:buFont typeface="Wingdings" pitchFamily="2" charset="2"/>
              <a:buChar char="ü"/>
            </a:pPr>
            <a:r>
              <a:rPr lang="ar-SA" sz="2400" b="1" dirty="0" smtClean="0">
                <a:solidFill>
                  <a:schemeClr val="accent2">
                    <a:lumMod val="50000"/>
                  </a:schemeClr>
                </a:solidFill>
              </a:rPr>
              <a:t>اكتساب </a:t>
            </a:r>
            <a:r>
              <a:rPr lang="ar-SA" sz="2400" b="1" dirty="0">
                <a:solidFill>
                  <a:schemeClr val="accent2">
                    <a:lumMod val="50000"/>
                  </a:schemeClr>
                </a:solidFill>
              </a:rPr>
              <a:t>مهارات المربى الناجح .</a:t>
            </a:r>
          </a:p>
          <a:p>
            <a:pPr marL="342900" indent="-342900" algn="r" rtl="1">
              <a:buFont typeface="Wingdings" pitchFamily="2" charset="2"/>
              <a:buChar char="ü"/>
            </a:pPr>
            <a:r>
              <a:rPr lang="ar-SA" sz="2400" b="1" dirty="0" smtClean="0">
                <a:solidFill>
                  <a:schemeClr val="accent2">
                    <a:lumMod val="50000"/>
                  </a:schemeClr>
                </a:solidFill>
              </a:rPr>
              <a:t>معرفة </a:t>
            </a:r>
            <a:r>
              <a:rPr lang="ar-SA" sz="2400" b="1" dirty="0">
                <a:solidFill>
                  <a:schemeClr val="accent2">
                    <a:lumMod val="50000"/>
                  </a:schemeClr>
                </a:solidFill>
              </a:rPr>
              <a:t>كيفية بناء شخصية الطفل .</a:t>
            </a:r>
          </a:p>
          <a:p>
            <a:pPr marL="342900" indent="-342900" algn="r" rtl="1">
              <a:buFont typeface="Wingdings" pitchFamily="2" charset="2"/>
              <a:buChar char="ü"/>
            </a:pPr>
            <a:r>
              <a:rPr lang="ar-SA" sz="2400" b="1" dirty="0" smtClean="0">
                <a:solidFill>
                  <a:schemeClr val="accent2">
                    <a:lumMod val="50000"/>
                  </a:schemeClr>
                </a:solidFill>
              </a:rPr>
              <a:t>اكتساب </a:t>
            </a:r>
            <a:r>
              <a:rPr lang="ar-SA" sz="2400" b="1" dirty="0">
                <a:solidFill>
                  <a:schemeClr val="accent2">
                    <a:lumMod val="50000"/>
                  </a:schemeClr>
                </a:solidFill>
              </a:rPr>
              <a:t>مهارات التعامل مع سلوكيات الطفل .</a:t>
            </a:r>
          </a:p>
          <a:p>
            <a:pPr marL="342900" indent="-342900" algn="r" rtl="1">
              <a:buFont typeface="Wingdings" pitchFamily="2" charset="2"/>
              <a:buChar char="ü"/>
            </a:pPr>
            <a:r>
              <a:rPr lang="ar-SA" sz="2400" b="1" dirty="0" smtClean="0">
                <a:solidFill>
                  <a:schemeClr val="accent2">
                    <a:lumMod val="50000"/>
                  </a:schemeClr>
                </a:solidFill>
              </a:rPr>
              <a:t>معرفة </a:t>
            </a:r>
            <a:r>
              <a:rPr lang="ar-SA" sz="2400" b="1" dirty="0">
                <a:solidFill>
                  <a:schemeClr val="accent2">
                    <a:lumMod val="50000"/>
                  </a:schemeClr>
                </a:solidFill>
              </a:rPr>
              <a:t>مفهوم واهمية مرحلة المراهقة .</a:t>
            </a:r>
          </a:p>
          <a:p>
            <a:pPr marL="342900" indent="-342900" algn="r" rtl="1">
              <a:buFont typeface="Wingdings" pitchFamily="2" charset="2"/>
              <a:buChar char="ü"/>
            </a:pPr>
            <a:r>
              <a:rPr lang="ar-SA" sz="2400" b="1" dirty="0" smtClean="0">
                <a:solidFill>
                  <a:schemeClr val="accent2">
                    <a:lumMod val="50000"/>
                  </a:schemeClr>
                </a:solidFill>
              </a:rPr>
              <a:t>التعرف </a:t>
            </a:r>
            <a:r>
              <a:rPr lang="ar-SA" sz="2400" b="1" dirty="0">
                <a:solidFill>
                  <a:schemeClr val="accent2">
                    <a:lumMod val="50000"/>
                  </a:schemeClr>
                </a:solidFill>
              </a:rPr>
              <a:t>على أصناف المراهقين وكيفية التعامل معهم .</a:t>
            </a:r>
          </a:p>
          <a:p>
            <a:pPr marL="342900" indent="-342900" algn="r" rtl="1">
              <a:buFont typeface="Wingdings" pitchFamily="2" charset="2"/>
              <a:buChar char="ü"/>
            </a:pPr>
            <a:r>
              <a:rPr lang="ar-SA" sz="2400" b="1" dirty="0" smtClean="0">
                <a:solidFill>
                  <a:schemeClr val="accent2">
                    <a:lumMod val="50000"/>
                  </a:schemeClr>
                </a:solidFill>
              </a:rPr>
              <a:t>تزويد </a:t>
            </a:r>
            <a:r>
              <a:rPr lang="ar-SA" sz="2400" b="1" dirty="0">
                <a:solidFill>
                  <a:schemeClr val="accent2">
                    <a:lumMod val="50000"/>
                  </a:schemeClr>
                </a:solidFill>
              </a:rPr>
              <a:t>المشاركين بأهمية التربية للدنية للمراهق .</a:t>
            </a:r>
          </a:p>
        </p:txBody>
      </p:sp>
      <p:sp>
        <p:nvSpPr>
          <p:cNvPr id="20" name="Rectangle 19"/>
          <p:cNvSpPr/>
          <p:nvPr/>
        </p:nvSpPr>
        <p:spPr>
          <a:xfrm>
            <a:off x="2771800" y="1196753"/>
            <a:ext cx="6012160" cy="769431"/>
          </a:xfrm>
          <a:prstGeom prst="rect">
            <a:avLst/>
          </a:prstGeom>
        </p:spPr>
        <p:txBody>
          <a:bodyPr wrap="square" lIns="91430" tIns="45715" rIns="91430" bIns="45715">
            <a:spAutoFit/>
          </a:bodyPr>
          <a:lstStyle/>
          <a:p>
            <a:pPr algn="justLow" rtl="1"/>
            <a:r>
              <a:rPr lang="ar-EG" sz="2200" b="1" dirty="0">
                <a:solidFill>
                  <a:srgbClr val="C00000"/>
                </a:solidFill>
              </a:rPr>
              <a:t>بنهاية هذا البرنامج التدريبي نتوقع أن المشاركون قد حققوا النتائج الآتية (بمشيئة الله ) </a:t>
            </a:r>
          </a:p>
        </p:txBody>
      </p:sp>
    </p:spTree>
    <p:extLst>
      <p:ext uri="{BB962C8B-B14F-4D97-AF65-F5344CB8AC3E}">
        <p14:creationId xmlns:p14="http://schemas.microsoft.com/office/powerpoint/2010/main" val="214580003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barn(inVertical)">
                                      <p:cBhvr>
                                        <p:cTn id="16" dur="500"/>
                                        <p:tgtEl>
                                          <p:spTgt spid="1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6">
                                            <p:txEl>
                                              <p:pRg st="1" end="1"/>
                                            </p:txEl>
                                          </p:spTgt>
                                        </p:tgtEl>
                                        <p:attrNameLst>
                                          <p:attrName>style.visibility</p:attrName>
                                        </p:attrNameLst>
                                      </p:cBhvr>
                                      <p:to>
                                        <p:strVal val="visible"/>
                                      </p:to>
                                    </p:set>
                                    <p:animEffect transition="in" filter="barn(inVertical)">
                                      <p:cBhvr>
                                        <p:cTn id="21" dur="500"/>
                                        <p:tgtEl>
                                          <p:spTgt spid="1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6">
                                            <p:txEl>
                                              <p:pRg st="2" end="2"/>
                                            </p:txEl>
                                          </p:spTgt>
                                        </p:tgtEl>
                                        <p:attrNameLst>
                                          <p:attrName>style.visibility</p:attrName>
                                        </p:attrNameLst>
                                      </p:cBhvr>
                                      <p:to>
                                        <p:strVal val="visible"/>
                                      </p:to>
                                    </p:set>
                                    <p:animEffect transition="in" filter="barn(inVertical)">
                                      <p:cBhvr>
                                        <p:cTn id="26" dur="500"/>
                                        <p:tgtEl>
                                          <p:spTgt spid="1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Effect transition="in" filter="barn(inVertical)">
                                      <p:cBhvr>
                                        <p:cTn id="31" dur="500"/>
                                        <p:tgtEl>
                                          <p:spTgt spid="1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6">
                                            <p:txEl>
                                              <p:pRg st="4" end="4"/>
                                            </p:txEl>
                                          </p:spTgt>
                                        </p:tgtEl>
                                        <p:attrNameLst>
                                          <p:attrName>style.visibility</p:attrName>
                                        </p:attrNameLst>
                                      </p:cBhvr>
                                      <p:to>
                                        <p:strVal val="visible"/>
                                      </p:to>
                                    </p:set>
                                    <p:animEffect transition="in" filter="barn(inVertical)">
                                      <p:cBhvr>
                                        <p:cTn id="36" dur="500"/>
                                        <p:tgtEl>
                                          <p:spTgt spid="16">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barn(inVertical)">
                                      <p:cBhvr>
                                        <p:cTn id="41" dur="500"/>
                                        <p:tgtEl>
                                          <p:spTgt spid="16">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6">
                                            <p:txEl>
                                              <p:pRg st="6" end="6"/>
                                            </p:txEl>
                                          </p:spTgt>
                                        </p:tgtEl>
                                        <p:attrNameLst>
                                          <p:attrName>style.visibility</p:attrName>
                                        </p:attrNameLst>
                                      </p:cBhvr>
                                      <p:to>
                                        <p:strVal val="visible"/>
                                      </p:to>
                                    </p:set>
                                    <p:animEffect transition="in" filter="barn(inVertical)">
                                      <p:cBhvr>
                                        <p:cTn id="46"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مرؤوس مثالي</a:t>
            </a:r>
            <a:r>
              <a:rPr lang="en-US" sz="3200" b="1" dirty="0"/>
              <a:t> </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204864"/>
            <a:ext cx="8694712" cy="1296144"/>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إذا </a:t>
            </a:r>
            <a:r>
              <a:rPr lang="ar-EG" sz="2400" b="1" dirty="0">
                <a:solidFill>
                  <a:srgbClr val="002060"/>
                </a:solidFill>
                <a:latin typeface="Simplified Arabic" panose="02020603050405020304" pitchFamily="18" charset="-78"/>
                <a:cs typeface="Simplified Arabic" panose="02020603050405020304" pitchFamily="18" charset="-78"/>
              </a:rPr>
              <a:t>كان المربى قائدا ورئيسا ومديرا بين تلامذته، فهو مرؤوس من قبل رؤسائه</a:t>
            </a:r>
          </a:p>
        </p:txBody>
      </p:sp>
      <p:sp>
        <p:nvSpPr>
          <p:cNvPr id="6" name="Flowchart: Alternate Process 5"/>
          <p:cNvSpPr/>
          <p:nvPr/>
        </p:nvSpPr>
        <p:spPr>
          <a:xfrm>
            <a:off x="179512" y="3789040"/>
            <a:ext cx="8694712" cy="1368152"/>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المربى </a:t>
            </a:r>
            <a:r>
              <a:rPr lang="ar-EG" sz="2400" b="1" dirty="0">
                <a:solidFill>
                  <a:srgbClr val="002060"/>
                </a:solidFill>
                <a:latin typeface="Simplified Arabic" panose="02020603050405020304" pitchFamily="18" charset="-78"/>
                <a:cs typeface="Simplified Arabic" panose="02020603050405020304" pitchFamily="18" charset="-78"/>
              </a:rPr>
              <a:t>العصري الكفء عنوان للمرؤوس المثالى ، فيجد فيه كل  من ترأس عليه طاعة ، وتعاون ، وجد واجتهاد ، وبذل الجهود إلى اقصى حد فى الجوانب التعليمية والتربوية والإدارية والإشرافية لتحقيق الأهداف التربوية المنشودة </a:t>
            </a:r>
            <a:endParaRPr lang="ar-EG" sz="2400" b="1" dirty="0" smtClean="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90161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زميل نموذجى </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5868144" y="2420888"/>
            <a:ext cx="3006080" cy="648072"/>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المربى </a:t>
            </a:r>
            <a:r>
              <a:rPr lang="ar-EG" sz="2400" b="1" dirty="0">
                <a:solidFill>
                  <a:srgbClr val="002060"/>
                </a:solidFill>
                <a:latin typeface="Simplified Arabic" panose="02020603050405020304" pitchFamily="18" charset="-78"/>
                <a:cs typeface="Simplified Arabic" panose="02020603050405020304" pitchFamily="18" charset="-78"/>
              </a:rPr>
              <a:t>الناجح </a:t>
            </a:r>
          </a:p>
        </p:txBody>
      </p:sp>
      <p:sp>
        <p:nvSpPr>
          <p:cNvPr id="6" name="Flowchart: Alternate Process 5"/>
          <p:cNvSpPr/>
          <p:nvPr/>
        </p:nvSpPr>
        <p:spPr>
          <a:xfrm>
            <a:off x="179512" y="3789040"/>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يتعاون </a:t>
            </a:r>
            <a:r>
              <a:rPr lang="ar-EG" sz="2300" b="1" dirty="0">
                <a:solidFill>
                  <a:srgbClr val="002060"/>
                </a:solidFill>
                <a:latin typeface="Simplified Arabic" panose="02020603050405020304" pitchFamily="18" charset="-78"/>
                <a:cs typeface="Simplified Arabic" panose="02020603050405020304" pitchFamily="18" charset="-78"/>
              </a:rPr>
              <a:t>مع كل فرد فى المدرسة لتحقيق الأهداف التربوية المنشودة فى تربية الأجيال الصاعدة سواء رجال الإدارة  أم المعلمين  فى التخصصات المختلفة </a:t>
            </a:r>
            <a:endParaRPr lang="ar-EG" sz="2300" b="1" dirty="0" smtClean="0">
              <a:solidFill>
                <a:srgbClr val="002060"/>
              </a:solidFill>
              <a:latin typeface="Simplified Arabic" panose="02020603050405020304" pitchFamily="18" charset="-78"/>
              <a:cs typeface="Simplified Arabic" panose="02020603050405020304" pitchFamily="18" charset="-78"/>
            </a:endParaRPr>
          </a:p>
        </p:txBody>
      </p:sp>
      <p:sp>
        <p:nvSpPr>
          <p:cNvPr id="7" name="Flowchart: Alternate Process 6"/>
          <p:cNvSpPr/>
          <p:nvPr/>
        </p:nvSpPr>
        <p:spPr>
          <a:xfrm>
            <a:off x="179512" y="5157192"/>
            <a:ext cx="8694712" cy="108012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يجد </a:t>
            </a:r>
            <a:r>
              <a:rPr lang="ar-EG" sz="2400" b="1" dirty="0">
                <a:solidFill>
                  <a:srgbClr val="002060"/>
                </a:solidFill>
                <a:latin typeface="Simplified Arabic" panose="02020603050405020304" pitchFamily="18" charset="-78"/>
                <a:cs typeface="Simplified Arabic" panose="02020603050405020304" pitchFamily="18" charset="-78"/>
              </a:rPr>
              <a:t>فيه الزملاء كل الأخلاق الحميدة  من صدق ، وأمانة وتعاون  وشجاعة ، وتراحم ، وتكافل ، وتفانى فى العمل</a:t>
            </a:r>
          </a:p>
        </p:txBody>
      </p:sp>
    </p:spTree>
    <p:extLst>
      <p:ext uri="{BB962C8B-B14F-4D97-AF65-F5344CB8AC3E}">
        <p14:creationId xmlns:p14="http://schemas.microsoft.com/office/powerpoint/2010/main" val="383089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مرشد طلابى</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7" name="Flowchart: Alternate Process 6"/>
          <p:cNvSpPr/>
          <p:nvPr/>
        </p:nvSpPr>
        <p:spPr>
          <a:xfrm>
            <a:off x="179512" y="4437112"/>
            <a:ext cx="8694712" cy="180020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 	من وظائف المربى أن يكون مرشدا لطلابه وتلامذته،فمن الطبيعى  أن يلجأ الطالب إلى معلمه الذى يثق فيه ، ويقدره ويحترمه وباعتباره أنه فى مكانة والده أو أخيه الأكبر وذلك طلباً للرأى والنصيحة والمشورة فى العديد من الأمور التى يحتاجها طلابه وتلامذته فيه حين مجيئهم إليه </a:t>
            </a:r>
          </a:p>
        </p:txBody>
      </p:sp>
    </p:spTree>
    <p:extLst>
      <p:ext uri="{BB962C8B-B14F-4D97-AF65-F5344CB8AC3E}">
        <p14:creationId xmlns:p14="http://schemas.microsoft.com/office/powerpoint/2010/main" val="27114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a:xfrm>
            <a:off x="1547664" y="2348880"/>
            <a:ext cx="6120680" cy="1800200"/>
          </a:xfrm>
          <a:prstGeom prst="foldedCorner">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600" b="1" dirty="0">
                <a:latin typeface="Simplified Arabic" panose="02020603050405020304" pitchFamily="18" charset="-78"/>
                <a:cs typeface="Simplified Arabic" panose="02020603050405020304" pitchFamily="18" charset="-78"/>
              </a:rPr>
              <a:t>سادساً : الصفات البدنية</a:t>
            </a:r>
            <a:endParaRPr lang="en-US" sz="36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2943727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بدن صحى</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7" name="Flowchart: Alternate Process 6"/>
          <p:cNvSpPr/>
          <p:nvPr/>
        </p:nvSpPr>
        <p:spPr>
          <a:xfrm>
            <a:off x="179512" y="4437112"/>
            <a:ext cx="8694712" cy="180020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يجب </a:t>
            </a:r>
            <a:r>
              <a:rPr lang="ar-EG" sz="2400" b="1" dirty="0">
                <a:solidFill>
                  <a:srgbClr val="002060"/>
                </a:solidFill>
                <a:latin typeface="Simplified Arabic" panose="02020603050405020304" pitchFamily="18" charset="-78"/>
                <a:cs typeface="Simplified Arabic" panose="02020603050405020304" pitchFamily="18" charset="-78"/>
              </a:rPr>
              <a:t>أن يتمتع  المربى بصحة جسيمة عالية وبدن موفور العافية، وذلك لان مهنة التعليم من المهن الشاقة، والتى تحتاجه الحصص التى يقوم بتدريسها و فى المساء فى بيته يجلس ساعات طويلة يخطط لدروسه، ويحضر وسائله التعليمية. وهذا كله يستلزم بدنا صحيا يقوم بأداء تلك</a:t>
            </a:r>
          </a:p>
        </p:txBody>
      </p:sp>
    </p:spTree>
    <p:extLst>
      <p:ext uri="{BB962C8B-B14F-4D97-AF65-F5344CB8AC3E}">
        <p14:creationId xmlns:p14="http://schemas.microsoft.com/office/powerpoint/2010/main" val="7963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صوت جهورى</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7" name="Flowchart: Alternate Process 6"/>
          <p:cNvSpPr/>
          <p:nvPr/>
        </p:nvSpPr>
        <p:spPr>
          <a:xfrm>
            <a:off x="179512" y="4437112"/>
            <a:ext cx="8694712" cy="180020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وأعنى </a:t>
            </a:r>
            <a:r>
              <a:rPr lang="ar-EG" sz="2400" b="1" dirty="0">
                <a:solidFill>
                  <a:srgbClr val="002060"/>
                </a:solidFill>
                <a:latin typeface="Simplified Arabic" panose="02020603050405020304" pitchFamily="18" charset="-78"/>
                <a:cs typeface="Simplified Arabic" panose="02020603050405020304" pitchFamily="18" charset="-78"/>
              </a:rPr>
              <a:t>بالصوت الجهورى ، ذلك بالصوت الواضح القوى المعبر والمؤثر فى السامعين لا الصوت العالى المزعج لمن يسمعه ، فصوت المربى هو رأس ماله ، وأساس عمله ، فالذى يمتلك صوتا ضعيفا أو به عيوب </a:t>
            </a:r>
          </a:p>
        </p:txBody>
      </p:sp>
    </p:spTree>
    <p:extLst>
      <p:ext uri="{BB962C8B-B14F-4D97-AF65-F5344CB8AC3E}">
        <p14:creationId xmlns:p14="http://schemas.microsoft.com/office/powerpoint/2010/main" val="215311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a:xfrm>
            <a:off x="1547664" y="2348880"/>
            <a:ext cx="6120680" cy="1800200"/>
          </a:xfrm>
          <a:prstGeom prst="foldedCorner">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600" b="1" dirty="0">
                <a:latin typeface="Simplified Arabic" panose="02020603050405020304" pitchFamily="18" charset="-78"/>
                <a:cs typeface="Simplified Arabic" panose="02020603050405020304" pitchFamily="18" charset="-78"/>
              </a:rPr>
              <a:t>سابعاً : الصفات الاجتماعية</a:t>
            </a:r>
            <a:endParaRPr lang="en-US" sz="36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53202158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ودود اجتماعى</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7" name="Flowchart: Alternate Process 6"/>
          <p:cNvSpPr/>
          <p:nvPr/>
        </p:nvSpPr>
        <p:spPr>
          <a:xfrm>
            <a:off x="179512" y="4005064"/>
            <a:ext cx="8694712" cy="2232248"/>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من </a:t>
            </a:r>
            <a:r>
              <a:rPr lang="ar-EG" sz="2400" b="1" dirty="0">
                <a:solidFill>
                  <a:srgbClr val="002060"/>
                </a:solidFill>
                <a:latin typeface="Simplified Arabic" panose="02020603050405020304" pitchFamily="18" charset="-78"/>
                <a:cs typeface="Simplified Arabic" panose="02020603050405020304" pitchFamily="18" charset="-78"/>
              </a:rPr>
              <a:t>أهم الأسباب التى تجعل بيئة التعلم  بيئة ثرية تشجع على إقبال التلاميذ على التعلم هو ذلك الجو الودي الصالح لإقامة أفضل علاقات طيبة بين المربى وتلاميذه فالمربى العصري يتميز بأنه ودود اجتماعى ، ينشر روح الود والعطف والحنان والتسامح مع تلامذته ويجد منه هؤلاء  التلاميذ كل دفء وتشجيع ومساندة واحترام وهو بعيد تماما عن كل ما يجرح شعورهم كالسخرية، أو التكبر عليهم بعلمه وخبرته </a:t>
            </a:r>
          </a:p>
        </p:txBody>
      </p:sp>
    </p:spTree>
    <p:extLst>
      <p:ext uri="{BB962C8B-B14F-4D97-AF65-F5344CB8AC3E}">
        <p14:creationId xmlns:p14="http://schemas.microsoft.com/office/powerpoint/2010/main" val="254416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عطف أبوى</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7" name="Flowchart: Alternate Process 6"/>
          <p:cNvSpPr/>
          <p:nvPr/>
        </p:nvSpPr>
        <p:spPr>
          <a:xfrm>
            <a:off x="179512" y="4005064"/>
            <a:ext cx="8694712" cy="2232248"/>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 	وهذه السمة مكملة للسمة السابقة ، حيث يجد التلاميذ فى معلمهم وكأنه والدهم ، ويلمسون فى أثناء معاملته لهم هذا العطف الأبوى الذى يحس به كل منهم من والده الفعلى ، ويلمسون مدى الرحمة التى فى قلبه لهم </a:t>
            </a:r>
            <a:r>
              <a:rPr lang="ar-EG" sz="2400" b="1" dirty="0" smtClean="0">
                <a:solidFill>
                  <a:srgbClr val="002060"/>
                </a:solidFill>
                <a:latin typeface="Simplified Arabic" panose="02020603050405020304" pitchFamily="18" charset="-78"/>
                <a:cs typeface="Simplified Arabic" panose="02020603050405020304" pitchFamily="18" charset="-78"/>
              </a:rPr>
              <a:t>.</a:t>
            </a:r>
          </a:p>
          <a:p>
            <a:pPr algn="ctr" rtl="1"/>
            <a:r>
              <a:rPr lang="ar-EG" sz="2400" b="1" dirty="0" smtClean="0">
                <a:solidFill>
                  <a:srgbClr val="002060"/>
                </a:solidFill>
                <a:latin typeface="Simplified Arabic" panose="02020603050405020304" pitchFamily="18" charset="-78"/>
                <a:cs typeface="Simplified Arabic" panose="02020603050405020304" pitchFamily="18" charset="-78"/>
              </a:rPr>
              <a:t> </a:t>
            </a:r>
            <a:r>
              <a:rPr lang="ar-EG" sz="2400" b="1" dirty="0">
                <a:solidFill>
                  <a:srgbClr val="002060"/>
                </a:solidFill>
                <a:latin typeface="Simplified Arabic" panose="02020603050405020304" pitchFamily="18" charset="-78"/>
                <a:cs typeface="Simplified Arabic" panose="02020603050405020304" pitchFamily="18" charset="-78"/>
              </a:rPr>
              <a:t>يقول الرسول صلى الله عليه وسلم : " ارحموا من الأرض يرحمكم من السماء " </a:t>
            </a:r>
          </a:p>
        </p:txBody>
      </p:sp>
    </p:spTree>
    <p:extLst>
      <p:ext uri="{BB962C8B-B14F-4D97-AF65-F5344CB8AC3E}">
        <p14:creationId xmlns:p14="http://schemas.microsoft.com/office/powerpoint/2010/main" val="46730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علم ثقافى</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الاستخدام </a:t>
            </a:r>
            <a:r>
              <a:rPr lang="ar-EG" sz="2400" b="1" dirty="0">
                <a:solidFill>
                  <a:srgbClr val="002060"/>
                </a:solidFill>
                <a:latin typeface="Simplified Arabic" panose="02020603050405020304" pitchFamily="18" charset="-78"/>
                <a:cs typeface="Simplified Arabic" panose="02020603050405020304" pitchFamily="18" charset="-78"/>
              </a:rPr>
              <a:t>الأوسع لمفهوم الثقافة فى مجال التربية ، هو استخدامها للتعبير </a:t>
            </a:r>
            <a:r>
              <a:rPr lang="ar-EG" sz="2400" b="1" dirty="0" smtClean="0">
                <a:solidFill>
                  <a:srgbClr val="002060"/>
                </a:solidFill>
                <a:latin typeface="Simplified Arabic" panose="02020603050405020304" pitchFamily="18" charset="-78"/>
                <a:cs typeface="Simplified Arabic" panose="02020603050405020304" pitchFamily="18" charset="-78"/>
              </a:rPr>
              <a:t/>
            </a:r>
            <a:br>
              <a:rPr lang="ar-EG" sz="2400" b="1" dirty="0" smtClean="0">
                <a:solidFill>
                  <a:srgbClr val="002060"/>
                </a:solidFill>
                <a:latin typeface="Simplified Arabic" panose="02020603050405020304" pitchFamily="18" charset="-78"/>
                <a:cs typeface="Simplified Arabic" panose="02020603050405020304" pitchFamily="18" charset="-78"/>
              </a:rPr>
            </a:br>
            <a:r>
              <a:rPr lang="ar-EG" sz="2400" b="1" dirty="0" smtClean="0">
                <a:solidFill>
                  <a:srgbClr val="002060"/>
                </a:solidFill>
                <a:latin typeface="Simplified Arabic" panose="02020603050405020304" pitchFamily="18" charset="-78"/>
                <a:cs typeface="Simplified Arabic" panose="02020603050405020304" pitchFamily="18" charset="-78"/>
              </a:rPr>
              <a:t>عن </a:t>
            </a:r>
            <a:r>
              <a:rPr lang="ar-EG" sz="2400" b="1" dirty="0">
                <a:solidFill>
                  <a:srgbClr val="002060"/>
                </a:solidFill>
                <a:latin typeface="Simplified Arabic" panose="02020603050405020304" pitchFamily="18" charset="-78"/>
                <a:cs typeface="Simplified Arabic" panose="02020603050405020304" pitchFamily="18" charset="-78"/>
              </a:rPr>
              <a:t>أسلوب الحياة فى المجتمع الذى يميزه عن المجتمعات الأخرى </a:t>
            </a:r>
          </a:p>
        </p:txBody>
      </p:sp>
      <p:sp>
        <p:nvSpPr>
          <p:cNvPr id="6" name="Flowchart: Alternate Process 5"/>
          <p:cNvSpPr/>
          <p:nvPr/>
        </p:nvSpPr>
        <p:spPr>
          <a:xfrm>
            <a:off x="179512" y="3789040"/>
            <a:ext cx="8694712" cy="1224136"/>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ولذا تختلف الشخصية باختلاف الثقافة التى تنشأ فيها، فتكون الشخصية متدنية </a:t>
            </a:r>
            <a:r>
              <a:rPr lang="ar-EG" sz="2400" b="1" dirty="0" smtClean="0">
                <a:solidFill>
                  <a:srgbClr val="002060"/>
                </a:solidFill>
                <a:latin typeface="Simplified Arabic" panose="02020603050405020304" pitchFamily="18" charset="-78"/>
                <a:cs typeface="Simplified Arabic" panose="02020603050405020304" pitchFamily="18" charset="-78"/>
              </a:rPr>
              <a:t/>
            </a:r>
            <a:br>
              <a:rPr lang="ar-EG" sz="2400" b="1" dirty="0" smtClean="0">
                <a:solidFill>
                  <a:srgbClr val="002060"/>
                </a:solidFill>
                <a:latin typeface="Simplified Arabic" panose="02020603050405020304" pitchFamily="18" charset="-78"/>
                <a:cs typeface="Simplified Arabic" panose="02020603050405020304" pitchFamily="18" charset="-78"/>
              </a:rPr>
            </a:br>
            <a:r>
              <a:rPr lang="ar-EG" sz="2400" b="1" dirty="0" smtClean="0">
                <a:solidFill>
                  <a:srgbClr val="002060"/>
                </a:solidFill>
                <a:latin typeface="Simplified Arabic" panose="02020603050405020304" pitchFamily="18" charset="-78"/>
                <a:cs typeface="Simplified Arabic" panose="02020603050405020304" pitchFamily="18" charset="-78"/>
              </a:rPr>
              <a:t>أو </a:t>
            </a:r>
            <a:r>
              <a:rPr lang="ar-EG" sz="2400" b="1" dirty="0">
                <a:solidFill>
                  <a:srgbClr val="002060"/>
                </a:solidFill>
                <a:latin typeface="Simplified Arabic" panose="02020603050405020304" pitchFamily="18" charset="-78"/>
                <a:cs typeface="Simplified Arabic" panose="02020603050405020304" pitchFamily="18" charset="-78"/>
              </a:rPr>
              <a:t>غير متدنية، مادية أو أخلاقية، عدوانية أو متسامحة، نظامية أو غير نظامية منتجة أو غير منتجة كل ذلك يتوقف على الصفات السائدة فى ثقافة المجتمع </a:t>
            </a:r>
            <a:endParaRPr lang="ar-EG" sz="2400" b="1" dirty="0" smtClean="0">
              <a:solidFill>
                <a:srgbClr val="002060"/>
              </a:solidFill>
              <a:latin typeface="Simplified Arabic" panose="02020603050405020304" pitchFamily="18" charset="-78"/>
              <a:cs typeface="Simplified Arabic" panose="02020603050405020304" pitchFamily="18" charset="-78"/>
            </a:endParaRPr>
          </a:p>
        </p:txBody>
      </p:sp>
      <p:sp>
        <p:nvSpPr>
          <p:cNvPr id="7" name="Flowchart: Alternate Process 6"/>
          <p:cNvSpPr/>
          <p:nvPr/>
        </p:nvSpPr>
        <p:spPr>
          <a:xfrm>
            <a:off x="179512" y="5301208"/>
            <a:ext cx="8694712" cy="108012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والمربى </a:t>
            </a:r>
            <a:r>
              <a:rPr lang="ar-EG" sz="2400" b="1" dirty="0">
                <a:solidFill>
                  <a:srgbClr val="002060"/>
                </a:solidFill>
                <a:latin typeface="Simplified Arabic" panose="02020603050405020304" pitchFamily="18" charset="-78"/>
                <a:cs typeface="Simplified Arabic" panose="02020603050405020304" pitchFamily="18" charset="-78"/>
              </a:rPr>
              <a:t>الناجح عليه أن يراعى اختلاف الثقافات السائدة فى المجتمع </a:t>
            </a:r>
            <a:r>
              <a:rPr lang="ar-EG" sz="2400" b="1" dirty="0" smtClean="0">
                <a:solidFill>
                  <a:srgbClr val="002060"/>
                </a:solidFill>
                <a:latin typeface="Simplified Arabic" panose="02020603050405020304" pitchFamily="18" charset="-78"/>
                <a:cs typeface="Simplified Arabic" panose="02020603050405020304" pitchFamily="18" charset="-78"/>
              </a:rPr>
              <a:t/>
            </a:r>
            <a:br>
              <a:rPr lang="ar-EG" sz="2400" b="1" dirty="0" smtClean="0">
                <a:solidFill>
                  <a:srgbClr val="002060"/>
                </a:solidFill>
                <a:latin typeface="Simplified Arabic" panose="02020603050405020304" pitchFamily="18" charset="-78"/>
                <a:cs typeface="Simplified Arabic" panose="02020603050405020304" pitchFamily="18" charset="-78"/>
              </a:rPr>
            </a:br>
            <a:r>
              <a:rPr lang="ar-EG" sz="2400" b="1" dirty="0" smtClean="0">
                <a:solidFill>
                  <a:srgbClr val="002060"/>
                </a:solidFill>
                <a:latin typeface="Simplified Arabic" panose="02020603050405020304" pitchFamily="18" charset="-78"/>
                <a:cs typeface="Simplified Arabic" panose="02020603050405020304" pitchFamily="18" charset="-78"/>
              </a:rPr>
              <a:t>حين </a:t>
            </a:r>
            <a:r>
              <a:rPr lang="ar-EG" sz="2400" b="1" dirty="0">
                <a:solidFill>
                  <a:srgbClr val="002060"/>
                </a:solidFill>
                <a:latin typeface="Simplified Arabic" panose="02020603050405020304" pitchFamily="18" charset="-78"/>
                <a:cs typeface="Simplified Arabic" panose="02020603050405020304" pitchFamily="18" charset="-78"/>
              </a:rPr>
              <a:t>يتعامل مع تلامذته </a:t>
            </a:r>
          </a:p>
        </p:txBody>
      </p:sp>
    </p:spTree>
    <p:extLst>
      <p:ext uri="{BB962C8B-B14F-4D97-AF65-F5344CB8AC3E}">
        <p14:creationId xmlns:p14="http://schemas.microsoft.com/office/powerpoint/2010/main" val="405075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4"/>
          <p:cNvSpPr/>
          <p:nvPr/>
        </p:nvSpPr>
        <p:spPr>
          <a:xfrm>
            <a:off x="2287488" y="304800"/>
            <a:ext cx="4876800" cy="1380530"/>
          </a:xfrm>
          <a:prstGeom prst="rect">
            <a:avLst/>
          </a:prstGeom>
          <a:noFill/>
        </p:spPr>
        <p:txBody>
          <a:bodyPr wrap="none" lIns="91430" tIns="45715" rIns="91430" bIns="45715">
            <a:prstTxWarp prst="textWave1">
              <a:avLst>
                <a:gd name="adj1" fmla="val 6386"/>
                <a:gd name="adj2" fmla="val 0"/>
              </a:avLst>
            </a:prstTxWarp>
            <a:spAutoFit/>
          </a:bodyPr>
          <a:lstStyle/>
          <a:p>
            <a:pPr algn="ctr">
              <a:defRPr/>
            </a:pPr>
            <a:r>
              <a:rPr lang="ar-EG" sz="4800" b="1" dirty="0">
                <a:solidFill>
                  <a:schemeClr val="bg2">
                    <a:lumMod val="50000"/>
                  </a:schemeClr>
                </a:solidFill>
                <a:latin typeface="+mj-lt"/>
                <a:ea typeface="+mj-ea"/>
                <a:cs typeface="+mj-cs"/>
              </a:rPr>
              <a:t>لنبدأ البرنامج</a:t>
            </a:r>
            <a:endParaRPr lang="en-US" sz="4800" b="1" dirty="0">
              <a:solidFill>
                <a:schemeClr val="bg2">
                  <a:lumMod val="50000"/>
                </a:schemeClr>
              </a:solidFill>
              <a:latin typeface="+mj-lt"/>
              <a:ea typeface="+mj-ea"/>
              <a:cs typeface="+mj-cs"/>
            </a:endParaRPr>
          </a:p>
        </p:txBody>
      </p:sp>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888976"/>
            <a:ext cx="5184576" cy="38656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92599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0 0  L 0 -0.33302  E" pathEditMode="relative" ptsTypes="">
                                      <p:cBhvr>
                                        <p:cTn id="6" dur="5000" fill="hold"/>
                                        <p:tgtEl>
                                          <p:spTgt spid="2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对角圆角矩形 5"/>
          <p:cNvSpPr>
            <a:spLocks/>
          </p:cNvSpPr>
          <p:nvPr/>
        </p:nvSpPr>
        <p:spPr bwMode="auto">
          <a:xfrm rot="21346829">
            <a:off x="1160461" y="1622203"/>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algn="l" rtl="0" fontAlgn="base">
              <a:spcBef>
                <a:spcPct val="0"/>
              </a:spcBef>
              <a:spcAft>
                <a:spcPct val="0"/>
              </a:spcAft>
            </a:pPr>
            <a:endParaRPr lang="ar-EG">
              <a:solidFill>
                <a:srgbClr val="000000"/>
              </a:solidFill>
              <a:latin typeface="Arial" panose="020B0604020202020204" pitchFamily="34" charset="0"/>
              <a:ea typeface="SimSun" panose="02010600030101010101" pitchFamily="2" charset="-122"/>
            </a:endParaRPr>
          </a:p>
        </p:txBody>
      </p:sp>
      <p:pic>
        <p:nvPicPr>
          <p:cNvPr id="6" name="Picture 3" descr="C:\TDDOWNLOAD\penc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30117"/>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2"/>
          <p:cNvSpPr txBox="1">
            <a:spLocks/>
          </p:cNvSpPr>
          <p:nvPr/>
        </p:nvSpPr>
        <p:spPr bwMode="auto">
          <a:xfrm rot="21361315">
            <a:off x="1376362" y="1904778"/>
            <a:ext cx="6454775"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en-US" b="1" dirty="0" smtClean="0">
              <a:solidFill>
                <a:schemeClr val="bg1"/>
              </a:solidFill>
            </a:endParaRPr>
          </a:p>
          <a:p>
            <a:pPr marL="0" indent="0" algn="ctr" eaLnBrk="1" hangingPunct="1"/>
            <a:endParaRPr lang="ar-EG" sz="1200" b="1" dirty="0" smtClean="0">
              <a:solidFill>
                <a:schemeClr val="bg1"/>
              </a:solidFill>
            </a:endParaRPr>
          </a:p>
          <a:p>
            <a:pPr marL="0" indent="0" algn="ctr" eaLnBrk="1" hangingPunct="1"/>
            <a:endParaRPr lang="ar-EG" sz="1200" b="1" dirty="0">
              <a:solidFill>
                <a:schemeClr val="bg1"/>
              </a:solidFill>
            </a:endParaRPr>
          </a:p>
          <a:p>
            <a:pPr marL="0" indent="0" algn="ctr" eaLnBrk="1" hangingPunct="1"/>
            <a:endParaRPr lang="en-US" sz="1200" b="1" dirty="0" smtClean="0">
              <a:solidFill>
                <a:schemeClr val="bg1"/>
              </a:solidFill>
            </a:endParaRPr>
          </a:p>
          <a:p>
            <a:pPr marL="0" indent="0" algn="ctr" rtl="1" eaLnBrk="1" hangingPunct="1">
              <a:buNone/>
            </a:pPr>
            <a:r>
              <a:rPr lang="ar-EG" altLang="zh-CN" sz="4400" b="1" dirty="0">
                <a:solidFill>
                  <a:schemeClr val="bg1"/>
                </a:solidFill>
              </a:rPr>
              <a:t>مهارات للتعامل مع الاطفال</a:t>
            </a:r>
            <a:endParaRPr lang="ar-EG" altLang="en-US" sz="4400" b="1" dirty="0">
              <a:solidFill>
                <a:schemeClr val="bg1"/>
              </a:solidFill>
            </a:endParaRPr>
          </a:p>
        </p:txBody>
      </p:sp>
    </p:spTree>
    <p:extLst>
      <p:ext uri="{BB962C8B-B14F-4D97-AF65-F5344CB8AC3E}">
        <p14:creationId xmlns:p14="http://schemas.microsoft.com/office/powerpoint/2010/main" val="16319149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954" y="260648"/>
            <a:ext cx="3997270"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rtl="1"/>
            <a:r>
              <a:rPr lang="ar-EG" sz="3200" b="1" dirty="0">
                <a:solidFill>
                  <a:srgbClr val="002060"/>
                </a:solidFill>
              </a:rPr>
              <a:t>توجيهات للتعامل مع الاطفال</a:t>
            </a:r>
          </a:p>
        </p:txBody>
      </p:sp>
      <p:sp>
        <p:nvSpPr>
          <p:cNvPr id="3" name="Folded Corner 2"/>
          <p:cNvSpPr/>
          <p:nvPr/>
        </p:nvSpPr>
        <p:spPr>
          <a:xfrm>
            <a:off x="4499992" y="1556792"/>
            <a:ext cx="4032448" cy="4536504"/>
          </a:xfrm>
          <a:prstGeom prst="foldedCorner">
            <a:avLst/>
          </a:prstGeom>
        </p:spPr>
        <p:style>
          <a:lnRef idx="1">
            <a:schemeClr val="accent5"/>
          </a:lnRef>
          <a:fillRef idx="2">
            <a:schemeClr val="accent5"/>
          </a:fillRef>
          <a:effectRef idx="1">
            <a:schemeClr val="accent5"/>
          </a:effectRef>
          <a:fontRef idx="minor">
            <a:schemeClr val="dk1"/>
          </a:fontRef>
        </p:style>
        <p:txBody>
          <a:bodyPr rtlCol="1" anchor="ctr"/>
          <a:lstStyle/>
          <a:p>
            <a:pPr algn="justLow" rtl="1"/>
            <a:r>
              <a:rPr lang="ar-EG" sz="2700" b="1" dirty="0">
                <a:solidFill>
                  <a:srgbClr val="002060"/>
                </a:solidFill>
              </a:rPr>
              <a:t>هذه بعض التوجيهات التربوية حول تربية الأبناء الأطفال، انتقيتها من كتب التربية وعلم النفس ومن تجارب الحياة، وهي ما يأتي: </a:t>
            </a:r>
          </a:p>
        </p:txBody>
      </p:sp>
    </p:spTree>
    <p:extLst>
      <p:ext uri="{BB962C8B-B14F-4D97-AF65-F5344CB8AC3E}">
        <p14:creationId xmlns:p14="http://schemas.microsoft.com/office/powerpoint/2010/main" val="221991359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أولاً: زرع المحبة والعطف</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7" name="Flowchart: Alternate Process 6"/>
          <p:cNvSpPr/>
          <p:nvPr/>
        </p:nvSpPr>
        <p:spPr>
          <a:xfrm>
            <a:off x="179512" y="4293096"/>
            <a:ext cx="8694712" cy="1656184"/>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يحتاج الطفل إلى أن يكون محل محبة الآخرين وعطفهم، ويتغذى عاطفياً </a:t>
            </a:r>
            <a:r>
              <a:rPr lang="ar-EG" sz="2400" b="1" dirty="0" smtClean="0">
                <a:solidFill>
                  <a:srgbClr val="002060"/>
                </a:solidFill>
                <a:latin typeface="Simplified Arabic" panose="02020603050405020304" pitchFamily="18" charset="-78"/>
                <a:cs typeface="Simplified Arabic" panose="02020603050405020304" pitchFamily="18" charset="-78"/>
              </a:rPr>
              <a:t/>
            </a:r>
            <a:br>
              <a:rPr lang="ar-EG" sz="2400" b="1" dirty="0" smtClean="0">
                <a:solidFill>
                  <a:srgbClr val="002060"/>
                </a:solidFill>
                <a:latin typeface="Simplified Arabic" panose="02020603050405020304" pitchFamily="18" charset="-78"/>
                <a:cs typeface="Simplified Arabic" panose="02020603050405020304" pitchFamily="18" charset="-78"/>
              </a:rPr>
            </a:br>
            <a:r>
              <a:rPr lang="ar-EG" sz="2400" b="1" dirty="0" smtClean="0">
                <a:solidFill>
                  <a:srgbClr val="002060"/>
                </a:solidFill>
                <a:latin typeface="Simplified Arabic" panose="02020603050405020304" pitchFamily="18" charset="-78"/>
                <a:cs typeface="Simplified Arabic" panose="02020603050405020304" pitchFamily="18" charset="-78"/>
              </a:rPr>
              <a:t>من </a:t>
            </a:r>
            <a:r>
              <a:rPr lang="ar-EG" sz="2400" b="1" dirty="0">
                <a:solidFill>
                  <a:srgbClr val="002060"/>
                </a:solidFill>
                <a:latin typeface="Simplified Arabic" panose="02020603050405020304" pitchFamily="18" charset="-78"/>
                <a:cs typeface="Simplified Arabic" panose="02020603050405020304" pitchFamily="18" charset="-78"/>
              </a:rPr>
              <a:t>خلال ما يجد من أمه وأبيه كما يتغذى جسدياً بالطعام الذي ينمي جسده </a:t>
            </a:r>
            <a:r>
              <a:rPr lang="ar-EG" sz="2400" b="1" dirty="0" smtClean="0">
                <a:solidFill>
                  <a:srgbClr val="002060"/>
                </a:solidFill>
                <a:latin typeface="Simplified Arabic" panose="02020603050405020304" pitchFamily="18" charset="-78"/>
                <a:cs typeface="Simplified Arabic" panose="02020603050405020304" pitchFamily="18" charset="-78"/>
              </a:rPr>
              <a:t/>
            </a:r>
            <a:br>
              <a:rPr lang="ar-EG" sz="2400" b="1" dirty="0" smtClean="0">
                <a:solidFill>
                  <a:srgbClr val="002060"/>
                </a:solidFill>
                <a:latin typeface="Simplified Arabic" panose="02020603050405020304" pitchFamily="18" charset="-78"/>
                <a:cs typeface="Simplified Arabic" panose="02020603050405020304" pitchFamily="18" charset="-78"/>
              </a:rPr>
            </a:br>
            <a:r>
              <a:rPr lang="ar-EG" sz="2400" b="1" dirty="0" smtClean="0">
                <a:solidFill>
                  <a:srgbClr val="002060"/>
                </a:solidFill>
                <a:latin typeface="Simplified Arabic" panose="02020603050405020304" pitchFamily="18" charset="-78"/>
                <a:cs typeface="Simplified Arabic" panose="02020603050405020304" pitchFamily="18" charset="-78"/>
              </a:rPr>
              <a:t>ويبعث </a:t>
            </a:r>
            <a:r>
              <a:rPr lang="ar-EG" sz="2400" b="1" dirty="0">
                <a:solidFill>
                  <a:srgbClr val="002060"/>
                </a:solidFill>
                <a:latin typeface="Simplified Arabic" panose="02020603050405020304" pitchFamily="18" charset="-78"/>
                <a:cs typeface="Simplified Arabic" panose="02020603050405020304" pitchFamily="18" charset="-78"/>
              </a:rPr>
              <a:t>فيه دفء الحياة</a:t>
            </a:r>
          </a:p>
        </p:txBody>
      </p:sp>
    </p:spTree>
    <p:extLst>
      <p:ext uri="{BB962C8B-B14F-4D97-AF65-F5344CB8AC3E}">
        <p14:creationId xmlns:p14="http://schemas.microsoft.com/office/powerpoint/2010/main" val="49959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691680" y="116632"/>
            <a:ext cx="718254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ثانياً: الحاجة إلى اللعب والمغامرة والمخاطرة</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7" name="Flowchart: Alternate Process 6"/>
          <p:cNvSpPr/>
          <p:nvPr/>
        </p:nvSpPr>
        <p:spPr>
          <a:xfrm>
            <a:off x="179512" y="4293096"/>
            <a:ext cx="8694712" cy="1656184"/>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يحتاج الأطفال للعب والمغامرة من خلال لون النشاط والألعاب التي يقومون بها؛ وذلك لتجريب قدراتهم ولاكتساب مزيد من القدرات والتغلب على الصعوبات ويبالغ بعض الآباء والأمهات في منعهم، إلا أن شيئا من المغامرة والتجريب مهم لنمو شخصية الطفل وقدراته</a:t>
            </a:r>
          </a:p>
        </p:txBody>
      </p:sp>
    </p:spTree>
    <p:extLst>
      <p:ext uri="{BB962C8B-B14F-4D97-AF65-F5344CB8AC3E}">
        <p14:creationId xmlns:p14="http://schemas.microsoft.com/office/powerpoint/2010/main" val="392550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619672" y="116632"/>
            <a:ext cx="722255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ثالثاً : ملاحظة المواهب والقدرات لدى الأبناء</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7" name="Flowchart: Alternate Process 6"/>
          <p:cNvSpPr/>
          <p:nvPr/>
        </p:nvSpPr>
        <p:spPr>
          <a:xfrm>
            <a:off x="179512" y="4293096"/>
            <a:ext cx="8694712" cy="1656184"/>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والاهتمام بجوانب الإبداع لدى الابن ورعايتها بما يناسبها يتوفر لدى الأب، فتقديم تلك الرعاية سوف يفيد الابن كثيراً، ورغم أهمية رعاية الأبناء الموهوبين من المؤسسات التربوية إلا أنه ينبغي ألا يهمل الأب ابنه وينتظر المؤسسات الأخرى</a:t>
            </a:r>
          </a:p>
        </p:txBody>
      </p:sp>
    </p:spTree>
    <p:extLst>
      <p:ext uri="{BB962C8B-B14F-4D97-AF65-F5344CB8AC3E}">
        <p14:creationId xmlns:p14="http://schemas.microsoft.com/office/powerpoint/2010/main" val="289099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923928" y="116632"/>
            <a:ext cx="4950296"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rtl="1"/>
            <a:r>
              <a:rPr lang="ar-EG" sz="3200" b="1" dirty="0" smtClean="0"/>
              <a:t>  </a:t>
            </a:r>
            <a:r>
              <a:rPr lang="ar-SA" sz="3200" b="1" dirty="0" smtClean="0"/>
              <a:t>رابعاً</a:t>
            </a:r>
            <a:r>
              <a:rPr lang="ar-SA" sz="3200" b="1" dirty="0"/>
              <a:t>: الحاجة إلى </a:t>
            </a:r>
            <a:r>
              <a:rPr lang="ar-SA" sz="3200" b="1" dirty="0" smtClean="0"/>
              <a:t>الأمن</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7" name="Flowchart: Alternate Process 6"/>
          <p:cNvSpPr/>
          <p:nvPr/>
        </p:nvSpPr>
        <p:spPr>
          <a:xfrm>
            <a:off x="179512" y="4293096"/>
            <a:ext cx="8694712" cy="1656184"/>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يدرك الأطفال ما هم عليه من ضعف، ويشعرون بحاجتهم إلى من يحميهم ويرعاهم، وهم يحتاجون إلى حضن دافئ ممن هم أكبر منهم سناً وأعظم قدرة، ويلجأ الإنسان كلما انتابه ما يهدده أو يفزعه إلى تلك القوة التي تمده بالأمن والاستقرار</a:t>
            </a:r>
          </a:p>
        </p:txBody>
      </p:sp>
    </p:spTree>
    <p:extLst>
      <p:ext uri="{BB962C8B-B14F-4D97-AF65-F5344CB8AC3E}">
        <p14:creationId xmlns:p14="http://schemas.microsoft.com/office/powerpoint/2010/main" val="418672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809625" y="2161207"/>
            <a:ext cx="7524750" cy="2347913"/>
          </a:xfrm>
          <a:prstGeom prst="rect">
            <a:avLst/>
          </a:prstGeom>
          <a:solidFill>
            <a:srgbClr val="595959">
              <a:alpha val="78038"/>
            </a:srgbClr>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5" name="AutoShape 3"/>
          <p:cNvSpPr>
            <a:spLocks noChangeArrowheads="1"/>
          </p:cNvSpPr>
          <p:nvPr/>
        </p:nvSpPr>
        <p:spPr bwMode="auto">
          <a:xfrm>
            <a:off x="914400" y="2018332"/>
            <a:ext cx="7315200" cy="2378075"/>
          </a:xfrm>
          <a:prstGeom prst="rect">
            <a:avLst/>
          </a:prstGeom>
          <a:solidFill>
            <a:srgbClr val="1E8FB2">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6" name="Rectangle 13"/>
          <p:cNvSpPr>
            <a:spLocks noChangeArrowheads="1"/>
          </p:cNvSpPr>
          <p:nvPr/>
        </p:nvSpPr>
        <p:spPr bwMode="auto">
          <a:xfrm>
            <a:off x="1081088" y="2441252"/>
            <a:ext cx="69818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4800" b="1" dirty="0">
                <a:solidFill>
                  <a:srgbClr val="FFFFFF"/>
                </a:solidFill>
                <a:latin typeface="Microsoft YaHei" pitchFamily="34" charset="-122"/>
                <a:ea typeface="Microsoft YaHei" pitchFamily="34" charset="-122"/>
              </a:rPr>
              <a:t>الفصل الثالث</a:t>
            </a:r>
          </a:p>
          <a:p>
            <a:pPr algn="ctr" rtl="1"/>
            <a:r>
              <a:rPr lang="ar-EG" altLang="zh-CN" sz="4800" b="1" dirty="0">
                <a:solidFill>
                  <a:srgbClr val="FFFFFF"/>
                </a:solidFill>
                <a:latin typeface="Microsoft YaHei" pitchFamily="34" charset="-122"/>
                <a:ea typeface="Microsoft YaHei" pitchFamily="34" charset="-122"/>
              </a:rPr>
              <a:t>بناء شخصية الطفل</a:t>
            </a:r>
          </a:p>
        </p:txBody>
      </p:sp>
      <p:sp>
        <p:nvSpPr>
          <p:cNvPr id="3" name="Rectangle 2"/>
          <p:cNvSpPr/>
          <p:nvPr/>
        </p:nvSpPr>
        <p:spPr>
          <a:xfrm>
            <a:off x="3774976" y="4941168"/>
            <a:ext cx="4572000" cy="1211614"/>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justLow" rtl="1">
              <a:lnSpc>
                <a:spcPct val="115000"/>
              </a:lnSpc>
              <a:spcAft>
                <a:spcPts val="1000"/>
              </a:spcAft>
            </a:pPr>
            <a:r>
              <a:rPr lang="ar-EG" sz="2000" b="1" u="sng" dirty="0">
                <a:solidFill>
                  <a:srgbClr val="C00000"/>
                </a:solidFill>
                <a:latin typeface="Calibri" panose="020F0502020204030204" pitchFamily="34" charset="0"/>
                <a:ea typeface="Calibri" panose="020F0502020204030204" pitchFamily="34" charset="0"/>
                <a:cs typeface="Simplified Arabic" panose="02020603050405020304" pitchFamily="18" charset="-78"/>
              </a:rPr>
              <a:t>محتويات الفصل الثالث:</a:t>
            </a:r>
            <a:r>
              <a:rPr lang="ar-EG" sz="2000" b="1" dirty="0">
                <a:solidFill>
                  <a:srgbClr val="002060"/>
                </a:solidFill>
                <a:latin typeface="Calibri" panose="020F0502020204030204" pitchFamily="34" charset="0"/>
                <a:ea typeface="Calibri" panose="020F0502020204030204" pitchFamily="34" charset="0"/>
                <a:cs typeface="Simplified Arabic" panose="02020603050405020304" pitchFamily="18" charset="-78"/>
              </a:rPr>
              <a:t> بناء شخصية الطفل</a:t>
            </a:r>
          </a:p>
          <a:p>
            <a:pPr marL="342900" lvl="0" indent="-342900" algn="justLow" rtl="1">
              <a:lnSpc>
                <a:spcPct val="115000"/>
              </a:lnSpc>
              <a:spcAft>
                <a:spcPts val="0"/>
              </a:spcAft>
              <a:buFont typeface="Symbol" panose="05050102010706020507" pitchFamily="18" charset="2"/>
              <a:buChar char=""/>
            </a:pPr>
            <a:r>
              <a:rPr lang="ar-EG" b="1" dirty="0" smtClean="0">
                <a:solidFill>
                  <a:srgbClr val="002060"/>
                </a:solidFill>
                <a:latin typeface="Calibri" panose="020F0502020204030204" pitchFamily="34" charset="0"/>
                <a:ea typeface="Calibri" panose="020F0502020204030204" pitchFamily="34" charset="0"/>
                <a:cs typeface="Simplified Arabic" panose="02020603050405020304" pitchFamily="18" charset="-78"/>
              </a:rPr>
              <a:t>بناء </a:t>
            </a:r>
            <a:r>
              <a:rPr lang="ar-EG" b="1" dirty="0">
                <a:solidFill>
                  <a:srgbClr val="002060"/>
                </a:solidFill>
                <a:latin typeface="Calibri" panose="020F0502020204030204" pitchFamily="34" charset="0"/>
                <a:ea typeface="Calibri" panose="020F0502020204030204" pitchFamily="34" charset="0"/>
                <a:cs typeface="Simplified Arabic" panose="02020603050405020304" pitchFamily="18" charset="-78"/>
              </a:rPr>
              <a:t>شخصية الطفل</a:t>
            </a:r>
          </a:p>
          <a:p>
            <a:pPr marL="342900" lvl="0" indent="-342900" algn="justLow" rtl="1">
              <a:lnSpc>
                <a:spcPct val="115000"/>
              </a:lnSpc>
              <a:spcAft>
                <a:spcPts val="0"/>
              </a:spcAft>
              <a:buFont typeface="Symbol" panose="05050102010706020507" pitchFamily="18" charset="2"/>
              <a:buChar char=""/>
            </a:pPr>
            <a:r>
              <a:rPr lang="ar-EG" b="1" dirty="0" smtClean="0">
                <a:solidFill>
                  <a:srgbClr val="002060"/>
                </a:solidFill>
                <a:latin typeface="Calibri" panose="020F0502020204030204" pitchFamily="34" charset="0"/>
                <a:ea typeface="Calibri" panose="020F0502020204030204" pitchFamily="34" charset="0"/>
                <a:cs typeface="Simplified Arabic" panose="02020603050405020304" pitchFamily="18" charset="-78"/>
              </a:rPr>
              <a:t>المقترحات </a:t>
            </a:r>
            <a:r>
              <a:rPr lang="ar-EG" b="1" dirty="0">
                <a:solidFill>
                  <a:srgbClr val="002060"/>
                </a:solidFill>
                <a:latin typeface="Calibri" panose="020F0502020204030204" pitchFamily="34" charset="0"/>
                <a:ea typeface="Calibri" panose="020F0502020204030204" pitchFamily="34" charset="0"/>
                <a:cs typeface="Simplified Arabic" panose="02020603050405020304" pitchFamily="18" charset="-78"/>
              </a:rPr>
              <a:t>العشرة فى تنمية مواهب الاطفال</a:t>
            </a:r>
          </a:p>
        </p:txBody>
      </p:sp>
    </p:spTree>
    <p:extLst>
      <p:ext uri="{BB962C8B-B14F-4D97-AF65-F5344CB8AC3E}">
        <p14:creationId xmlns:p14="http://schemas.microsoft.com/office/powerpoint/2010/main" val="144868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Top)">
                                      <p:cBhvr>
                                        <p:cTn id="10" dur="500"/>
                                        <p:tgtEl>
                                          <p:spTgt spid="4"/>
                                        </p:tgtEl>
                                      </p:cBhvr>
                                    </p:animEffect>
                                  </p:childTnLst>
                                </p:cTn>
                              </p:par>
                            </p:childTnLst>
                          </p:cTn>
                        </p:par>
                        <p:par>
                          <p:cTn id="11" fill="hold">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对角圆角矩形 5"/>
          <p:cNvSpPr>
            <a:spLocks/>
          </p:cNvSpPr>
          <p:nvPr/>
        </p:nvSpPr>
        <p:spPr bwMode="auto">
          <a:xfrm rot="21346829">
            <a:off x="1160461" y="1622203"/>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algn="l" rtl="0" fontAlgn="base">
              <a:spcBef>
                <a:spcPct val="0"/>
              </a:spcBef>
              <a:spcAft>
                <a:spcPct val="0"/>
              </a:spcAft>
            </a:pPr>
            <a:endParaRPr lang="ar-EG">
              <a:solidFill>
                <a:srgbClr val="000000"/>
              </a:solidFill>
              <a:latin typeface="Arial" panose="020B0604020202020204" pitchFamily="34" charset="0"/>
              <a:ea typeface="SimSun" panose="02010600030101010101" pitchFamily="2" charset="-122"/>
            </a:endParaRPr>
          </a:p>
        </p:txBody>
      </p:sp>
      <p:pic>
        <p:nvPicPr>
          <p:cNvPr id="6" name="Picture 3" descr="C:\TDDOWNLOAD\penc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30117"/>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2"/>
          <p:cNvSpPr txBox="1">
            <a:spLocks/>
          </p:cNvSpPr>
          <p:nvPr/>
        </p:nvSpPr>
        <p:spPr bwMode="auto">
          <a:xfrm rot="21361315">
            <a:off x="1376362" y="1904778"/>
            <a:ext cx="6454775"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en-US" b="1" dirty="0" smtClean="0">
              <a:solidFill>
                <a:schemeClr val="bg1"/>
              </a:solidFill>
            </a:endParaRPr>
          </a:p>
          <a:p>
            <a:pPr marL="0" indent="0" algn="ctr" eaLnBrk="1" hangingPunct="1"/>
            <a:endParaRPr lang="ar-EG" sz="1200" b="1" dirty="0" smtClean="0">
              <a:solidFill>
                <a:schemeClr val="bg1"/>
              </a:solidFill>
            </a:endParaRPr>
          </a:p>
          <a:p>
            <a:pPr marL="0" indent="0" algn="ctr" eaLnBrk="1" hangingPunct="1"/>
            <a:endParaRPr lang="ar-EG" sz="1200" b="1" dirty="0">
              <a:solidFill>
                <a:schemeClr val="bg1"/>
              </a:solidFill>
            </a:endParaRPr>
          </a:p>
          <a:p>
            <a:pPr marL="0" indent="0" algn="ctr" eaLnBrk="1" hangingPunct="1"/>
            <a:endParaRPr lang="en-US" sz="1200" b="1" dirty="0" smtClean="0">
              <a:solidFill>
                <a:schemeClr val="bg1"/>
              </a:solidFill>
            </a:endParaRPr>
          </a:p>
          <a:p>
            <a:pPr marL="0" indent="0" algn="ctr" rtl="1" eaLnBrk="1" hangingPunct="1">
              <a:buNone/>
            </a:pPr>
            <a:r>
              <a:rPr lang="ar-EG" altLang="zh-CN" sz="4400" b="1" dirty="0">
                <a:solidFill>
                  <a:schemeClr val="bg1"/>
                </a:solidFill>
              </a:rPr>
              <a:t>بناء شخصية الطفل</a:t>
            </a:r>
            <a:endParaRPr lang="ar-EG" altLang="en-US" sz="4400" b="1" dirty="0">
              <a:solidFill>
                <a:schemeClr val="bg1"/>
              </a:solidFill>
            </a:endParaRPr>
          </a:p>
        </p:txBody>
      </p:sp>
    </p:spTree>
    <p:extLst>
      <p:ext uri="{BB962C8B-B14F-4D97-AF65-F5344CB8AC3E}">
        <p14:creationId xmlns:p14="http://schemas.microsoft.com/office/powerpoint/2010/main" val="135213365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2962" y="260648"/>
            <a:ext cx="3853254"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rtl="1"/>
            <a:r>
              <a:rPr lang="ar-EG" sz="3200" b="1" dirty="0" smtClean="0">
                <a:solidFill>
                  <a:srgbClr val="002060"/>
                </a:solidFill>
              </a:rPr>
              <a:t>بناء شخصية الطفل</a:t>
            </a:r>
            <a:endParaRPr lang="ar-EG" sz="3200" b="1" dirty="0">
              <a:solidFill>
                <a:srgbClr val="002060"/>
              </a:solidFill>
            </a:endParaRPr>
          </a:p>
        </p:txBody>
      </p:sp>
      <p:sp>
        <p:nvSpPr>
          <p:cNvPr id="10" name="AutoShape 17"/>
          <p:cNvSpPr>
            <a:spLocks noChangeArrowheads="1"/>
          </p:cNvSpPr>
          <p:nvPr/>
        </p:nvSpPr>
        <p:spPr bwMode="auto">
          <a:xfrm>
            <a:off x="5942641" y="4214164"/>
            <a:ext cx="1960307"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800" b="1" dirty="0">
                <a:solidFill>
                  <a:schemeClr val="bg1"/>
                </a:solidFill>
              </a:rPr>
              <a:t>البناء العلمي</a:t>
            </a:r>
            <a:endParaRPr lang="ar-EG" sz="2800" dirty="0">
              <a:solidFill>
                <a:schemeClr val="bg1"/>
              </a:solidFill>
              <a:latin typeface="SimHei" panose="02010609060101010101" pitchFamily="49" charset="-122"/>
            </a:endParaRPr>
          </a:p>
        </p:txBody>
      </p:sp>
      <p:sp>
        <p:nvSpPr>
          <p:cNvPr id="11" name="AutoShape 18"/>
          <p:cNvSpPr>
            <a:spLocks noChangeArrowheads="1"/>
          </p:cNvSpPr>
          <p:nvPr/>
        </p:nvSpPr>
        <p:spPr bwMode="auto">
          <a:xfrm>
            <a:off x="5942641" y="3714810"/>
            <a:ext cx="1960307"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800" b="1" dirty="0">
                <a:solidFill>
                  <a:schemeClr val="bg1"/>
                </a:solidFill>
              </a:rPr>
              <a:t>البناء البدني</a:t>
            </a:r>
            <a:endParaRPr lang="ar-EG" sz="2800" dirty="0">
              <a:solidFill>
                <a:schemeClr val="bg1"/>
              </a:solidFill>
              <a:latin typeface="SimHei" panose="02010609060101010101" pitchFamily="49" charset="-122"/>
            </a:endParaRPr>
          </a:p>
        </p:txBody>
      </p:sp>
      <p:sp>
        <p:nvSpPr>
          <p:cNvPr id="12" name="AutoShape 19"/>
          <p:cNvSpPr>
            <a:spLocks noChangeArrowheads="1"/>
          </p:cNvSpPr>
          <p:nvPr/>
        </p:nvSpPr>
        <p:spPr bwMode="auto">
          <a:xfrm>
            <a:off x="5942641" y="3215457"/>
            <a:ext cx="1960307"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800" b="1" dirty="0">
                <a:solidFill>
                  <a:schemeClr val="bg1"/>
                </a:solidFill>
              </a:rPr>
              <a:t>البناء الأخلاقي</a:t>
            </a:r>
            <a:endParaRPr lang="ar-EG" sz="2800" dirty="0">
              <a:solidFill>
                <a:schemeClr val="bg1"/>
              </a:solidFill>
              <a:latin typeface="SimHei" panose="02010609060101010101" pitchFamily="49" charset="-122"/>
            </a:endParaRPr>
          </a:p>
        </p:txBody>
      </p:sp>
      <p:sp>
        <p:nvSpPr>
          <p:cNvPr id="13" name="AutoShape 19"/>
          <p:cNvSpPr>
            <a:spLocks noChangeArrowheads="1"/>
          </p:cNvSpPr>
          <p:nvPr/>
        </p:nvSpPr>
        <p:spPr bwMode="auto">
          <a:xfrm>
            <a:off x="5940152" y="2700974"/>
            <a:ext cx="1960307"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800" b="1" dirty="0">
                <a:solidFill>
                  <a:schemeClr val="bg1"/>
                </a:solidFill>
              </a:rPr>
              <a:t>البناء العبادي</a:t>
            </a:r>
            <a:endParaRPr lang="ar-EG" sz="2800" dirty="0">
              <a:solidFill>
                <a:schemeClr val="bg1"/>
              </a:solidFill>
              <a:latin typeface="SimHei" panose="02010609060101010101" pitchFamily="49" charset="-122"/>
            </a:endParaRPr>
          </a:p>
        </p:txBody>
      </p:sp>
      <p:sp>
        <p:nvSpPr>
          <p:cNvPr id="14" name="AutoShape 19"/>
          <p:cNvSpPr>
            <a:spLocks noChangeArrowheads="1"/>
          </p:cNvSpPr>
          <p:nvPr/>
        </p:nvSpPr>
        <p:spPr bwMode="auto">
          <a:xfrm>
            <a:off x="5940152" y="2204864"/>
            <a:ext cx="1960307"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r>
              <a:rPr lang="ar-SA" sz="2800" b="1" dirty="0">
                <a:solidFill>
                  <a:schemeClr val="bg1"/>
                </a:solidFill>
              </a:rPr>
              <a:t>البناء العقائدي</a:t>
            </a:r>
            <a:endParaRPr lang="ar-EG" sz="2800" dirty="0">
              <a:solidFill>
                <a:schemeClr val="bg1"/>
              </a:solidFill>
              <a:latin typeface="SimHei" panose="02010609060101010101" pitchFamily="49" charset="-122"/>
            </a:endParaRPr>
          </a:p>
        </p:txBody>
      </p:sp>
    </p:spTree>
    <p:extLst>
      <p:ext uri="{BB962C8B-B14F-4D97-AF65-F5344CB8AC3E}">
        <p14:creationId xmlns:p14="http://schemas.microsoft.com/office/powerpoint/2010/main" val="3069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 calcmode="lin" valueType="num">
                                      <p:cBhvr>
                                        <p:cTn id="17" dur="1000" fill="hold"/>
                                        <p:tgtEl>
                                          <p:spTgt spid="13"/>
                                        </p:tgtEl>
                                        <p:attrNameLst>
                                          <p:attrName>style.rotation</p:attrName>
                                        </p:attrNameLst>
                                      </p:cBhvr>
                                      <p:tavLst>
                                        <p:tav tm="0">
                                          <p:val>
                                            <p:fltVal val="90"/>
                                          </p:val>
                                        </p:tav>
                                        <p:tav tm="100000">
                                          <p:val>
                                            <p:fltVal val="0"/>
                                          </p:val>
                                        </p:tav>
                                      </p:tavLst>
                                    </p:anim>
                                    <p:animEffect transition="in" filter="fade">
                                      <p:cBhvr>
                                        <p:cTn id="18" dur="1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 calcmode="lin" valueType="num">
                                      <p:cBhvr>
                                        <p:cTn id="25" dur="1000" fill="hold"/>
                                        <p:tgtEl>
                                          <p:spTgt spid="12"/>
                                        </p:tgtEl>
                                        <p:attrNameLst>
                                          <p:attrName>style.rotation</p:attrName>
                                        </p:attrNameLst>
                                      </p:cBhvr>
                                      <p:tavLst>
                                        <p:tav tm="0">
                                          <p:val>
                                            <p:fltVal val="90"/>
                                          </p:val>
                                        </p:tav>
                                        <p:tav tm="100000">
                                          <p:val>
                                            <p:fltVal val="0"/>
                                          </p:val>
                                        </p:tav>
                                      </p:tavLst>
                                    </p:anim>
                                    <p:animEffect transition="in" filter="fade">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rtl="1"/>
            <a:r>
              <a:rPr lang="ar-SA" sz="3200" b="1" dirty="0">
                <a:solidFill>
                  <a:schemeClr val="bg1"/>
                </a:solidFill>
              </a:rPr>
              <a:t>البناء </a:t>
            </a:r>
            <a:r>
              <a:rPr lang="ar-SA" sz="3200" b="1" dirty="0" smtClean="0">
                <a:solidFill>
                  <a:schemeClr val="bg1"/>
                </a:solidFill>
              </a:rPr>
              <a:t>العقائدي</a:t>
            </a:r>
            <a:endParaRPr lang="ar-EG" sz="3200" dirty="0">
              <a:solidFill>
                <a:schemeClr val="bg1"/>
              </a:solidFill>
              <a:latin typeface="SimHei" panose="02010609060101010101" pitchFamily="49" charset="-122"/>
            </a:endParaRPr>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إن تأسيس العقيدة السليمة منذ الصغر أمر بالغ لأهمية في منهج التربية الإسلامية ، وأمر بالغ السهولة كذلك اذا ما وعى الوالدان واجباتهما في إداء هذه المهمة التي أوكلها الله عز وجل لهما </a:t>
            </a:r>
          </a:p>
        </p:txBody>
      </p:sp>
      <p:sp>
        <p:nvSpPr>
          <p:cNvPr id="6" name="Flowchart: Alternate Process 5"/>
          <p:cNvSpPr/>
          <p:nvPr/>
        </p:nvSpPr>
        <p:spPr>
          <a:xfrm>
            <a:off x="179512" y="3789040"/>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a:solidFill>
                  <a:srgbClr val="002060"/>
                </a:solidFill>
                <a:latin typeface="Simplified Arabic" panose="02020603050405020304" pitchFamily="18" charset="-78"/>
                <a:cs typeface="Simplified Arabic" panose="02020603050405020304" pitchFamily="18" charset="-78"/>
              </a:rPr>
              <a:t>وهذه المرحلة هي أهم مرحلة بل أخطرها في مجال تربية الأبناء ، فهي مرحلة تأسيس العادات الحسنة وتكوينها وترسيخ العقيدة السليمة في أعماق الفكر والقلب ، وتثبيتها والتوجيه الى الأخلاق الفاضلة وتثبيتها في جميع تصرفاتهم </a:t>
            </a:r>
          </a:p>
        </p:txBody>
      </p:sp>
      <p:sp>
        <p:nvSpPr>
          <p:cNvPr id="7" name="Flowchart: Alternate Process 6"/>
          <p:cNvSpPr/>
          <p:nvPr/>
        </p:nvSpPr>
        <p:spPr>
          <a:xfrm>
            <a:off x="179512" y="5157192"/>
            <a:ext cx="8694712" cy="108012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فإن هذه المرحلة هي أهم مرحلة وأخطرها ،وأنها المرحلة الأساسية في التلقين والتوجيه والتأسيس لهذه العقيدة السليمة ، التي يجب أن يقوم بها المربى بشكل أساسي </a:t>
            </a:r>
          </a:p>
        </p:txBody>
      </p:sp>
    </p:spTree>
    <p:extLst>
      <p:ext uri="{BB962C8B-B14F-4D97-AF65-F5344CB8AC3E}">
        <p14:creationId xmlns:p14="http://schemas.microsoft.com/office/powerpoint/2010/main" val="112121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809625" y="2161207"/>
            <a:ext cx="7524750" cy="2347913"/>
          </a:xfrm>
          <a:prstGeom prst="rect">
            <a:avLst/>
          </a:prstGeom>
          <a:solidFill>
            <a:srgbClr val="595959">
              <a:alpha val="78038"/>
            </a:srgbClr>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5" name="AutoShape 3"/>
          <p:cNvSpPr>
            <a:spLocks noChangeArrowheads="1"/>
          </p:cNvSpPr>
          <p:nvPr/>
        </p:nvSpPr>
        <p:spPr bwMode="auto">
          <a:xfrm>
            <a:off x="914400" y="2018332"/>
            <a:ext cx="7315200" cy="2378075"/>
          </a:xfrm>
          <a:prstGeom prst="rect">
            <a:avLst/>
          </a:prstGeom>
          <a:solidFill>
            <a:srgbClr val="1E8FB2">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6" name="Rectangle 13"/>
          <p:cNvSpPr>
            <a:spLocks noChangeArrowheads="1"/>
          </p:cNvSpPr>
          <p:nvPr/>
        </p:nvSpPr>
        <p:spPr bwMode="auto">
          <a:xfrm>
            <a:off x="1081088" y="2780928"/>
            <a:ext cx="6981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4800" b="1" dirty="0">
                <a:solidFill>
                  <a:srgbClr val="FFFFFF"/>
                </a:solidFill>
                <a:latin typeface="Microsoft YaHei" pitchFamily="34" charset="-122"/>
                <a:ea typeface="Microsoft YaHei" pitchFamily="34" charset="-122"/>
              </a:rPr>
              <a:t>تمرين مقايضة البطاقات</a:t>
            </a:r>
            <a:endParaRPr lang="zh-CN" altLang="en-US" sz="4800" b="1" dirty="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val="90722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Top)">
                                      <p:cBhvr>
                                        <p:cTn id="10" dur="500"/>
                                        <p:tgtEl>
                                          <p:spTgt spid="4"/>
                                        </p:tgtEl>
                                      </p:cBhvr>
                                    </p:animEffect>
                                  </p:childTnLst>
                                </p:cTn>
                              </p:par>
                            </p:childTnLst>
                          </p:cTn>
                        </p:par>
                        <p:par>
                          <p:cTn id="11" fill="hold">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555776" y="116632"/>
            <a:ext cx="6318448"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EG" sz="3200" b="1" dirty="0" smtClean="0"/>
              <a:t>    أهمية </a:t>
            </a:r>
            <a:r>
              <a:rPr lang="ar-EG" sz="3200" b="1" dirty="0"/>
              <a:t>مرحلة الطفولة من الناحية العقائدية</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مرحلةُ الطفولة مرحلة صفاء وخلو فكر ، فتوجيه الطفل للناحية الدينية يجد فراغاً في قلبه ، ومكانا في فكره ، وقبولا من عقله </a:t>
            </a:r>
          </a:p>
        </p:txBody>
      </p:sp>
      <p:sp>
        <p:nvSpPr>
          <p:cNvPr id="6" name="Flowchart: Alternate Process 5"/>
          <p:cNvSpPr/>
          <p:nvPr/>
        </p:nvSpPr>
        <p:spPr>
          <a:xfrm>
            <a:off x="179512" y="3789040"/>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a:solidFill>
                  <a:srgbClr val="002060"/>
                </a:solidFill>
                <a:latin typeface="Simplified Arabic" panose="02020603050405020304" pitchFamily="18" charset="-78"/>
                <a:cs typeface="Simplified Arabic" panose="02020603050405020304" pitchFamily="18" charset="-78"/>
              </a:rPr>
              <a:t>مرحلة الطفولة مرحلةُ طهر وبراءة ، لم يتلبس الطفل فيها بأفكار هدامة ، ولم تلوث عقلَه الميولُ الفكرية الفاسدة ، التي تصده عن الاهتمام بالناحية </a:t>
            </a:r>
            <a:r>
              <a:rPr lang="ar-EG" sz="2300" b="1" dirty="0" smtClean="0">
                <a:solidFill>
                  <a:srgbClr val="002060"/>
                </a:solidFill>
                <a:latin typeface="Simplified Arabic" panose="02020603050405020304" pitchFamily="18" charset="-78"/>
                <a:cs typeface="Simplified Arabic" panose="02020603050405020304" pitchFamily="18" charset="-78"/>
              </a:rPr>
              <a:t>الدينية</a:t>
            </a:r>
            <a:endParaRPr lang="ar-EG" sz="2300" b="1" dirty="0">
              <a:solidFill>
                <a:srgbClr val="002060"/>
              </a:solidFill>
              <a:latin typeface="Simplified Arabic" panose="02020603050405020304" pitchFamily="18" charset="-78"/>
              <a:cs typeface="Simplified Arabic" panose="02020603050405020304" pitchFamily="18" charset="-78"/>
            </a:endParaRPr>
          </a:p>
        </p:txBody>
      </p:sp>
      <p:sp>
        <p:nvSpPr>
          <p:cNvPr id="7" name="Flowchart: Alternate Process 6"/>
          <p:cNvSpPr/>
          <p:nvPr/>
        </p:nvSpPr>
        <p:spPr>
          <a:xfrm>
            <a:off x="179512" y="5157192"/>
            <a:ext cx="8694712" cy="108012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غرس الثقافة الدينية في هذه المرحلة يؤثر تأثيرا بالغا في تقويم سلوكه وحسن استقامته في المستقبل ، فينشأ نشأة سليمة ، باراً بوالديه ، وعضواً فعالا في المجتمع </a:t>
            </a:r>
          </a:p>
        </p:txBody>
      </p:sp>
    </p:spTree>
    <p:extLst>
      <p:ext uri="{BB962C8B-B14F-4D97-AF65-F5344CB8AC3E}">
        <p14:creationId xmlns:p14="http://schemas.microsoft.com/office/powerpoint/2010/main" val="86117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rtl="1"/>
            <a:r>
              <a:rPr lang="ar-SA" sz="3200" b="1" dirty="0"/>
              <a:t>البناء العبادي</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إن الطفولة ليست مرحلة تكليف وإنما هي مرحلة إعداد وتدريب للوصول الى مرحلة التكليف </a:t>
            </a:r>
            <a:r>
              <a:rPr lang="ar-EG" sz="2400" b="1" dirty="0" smtClean="0">
                <a:solidFill>
                  <a:srgbClr val="002060"/>
                </a:solidFill>
                <a:latin typeface="Simplified Arabic" panose="02020603050405020304" pitchFamily="18" charset="-78"/>
                <a:cs typeface="Simplified Arabic" panose="02020603050405020304" pitchFamily="18" charset="-78"/>
              </a:rPr>
              <a:t>عند </a:t>
            </a:r>
            <a:r>
              <a:rPr lang="ar-EG" sz="2400" b="1" dirty="0">
                <a:solidFill>
                  <a:srgbClr val="002060"/>
                </a:solidFill>
                <a:latin typeface="Simplified Arabic" panose="02020603050405020304" pitchFamily="18" charset="-78"/>
                <a:cs typeface="Simplified Arabic" panose="02020603050405020304" pitchFamily="18" charset="-78"/>
              </a:rPr>
              <a:t>البلوغ</a:t>
            </a:r>
          </a:p>
        </p:txBody>
      </p:sp>
      <p:sp>
        <p:nvSpPr>
          <p:cNvPr id="6" name="Flowchart: Alternate Process 5"/>
          <p:cNvSpPr/>
          <p:nvPr/>
        </p:nvSpPr>
        <p:spPr>
          <a:xfrm>
            <a:off x="179512" y="3789040"/>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a:solidFill>
                  <a:srgbClr val="002060"/>
                </a:solidFill>
                <a:latin typeface="Simplified Arabic" panose="02020603050405020304" pitchFamily="18" charset="-78"/>
                <a:cs typeface="Simplified Arabic" panose="02020603050405020304" pitchFamily="18" charset="-78"/>
              </a:rPr>
              <a:t>والعبادة هي الطاعة المتكاملة المترافقة المترابطة مع كمال الخوف وكمال الحب ، والطاعة منبثقة عن قناعة عقلية بأن الله تعالى خالق كل شيء وقادر على كل شيء </a:t>
            </a:r>
          </a:p>
        </p:txBody>
      </p:sp>
      <p:sp>
        <p:nvSpPr>
          <p:cNvPr id="7" name="Flowchart: Alternate Process 6"/>
          <p:cNvSpPr/>
          <p:nvPr/>
        </p:nvSpPr>
        <p:spPr>
          <a:xfrm>
            <a:off x="179512" y="5157192"/>
            <a:ext cx="8694712" cy="108012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والعقيدة تمثل الجانب النظري من الدين وقد دعا الرسول –صلى الله عليه وسلم- الناس إليها في بدء رسالته، امّا الشريعة فهي الجانب العملي من الدين </a:t>
            </a:r>
          </a:p>
        </p:txBody>
      </p:sp>
    </p:spTree>
    <p:extLst>
      <p:ext uri="{BB962C8B-B14F-4D97-AF65-F5344CB8AC3E}">
        <p14:creationId xmlns:p14="http://schemas.microsoft.com/office/powerpoint/2010/main" val="307890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rtl="1"/>
            <a:r>
              <a:rPr lang="ar-SA" sz="3200" b="1" dirty="0"/>
              <a:t>البناء الأخلاقي</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إنِّ التربيه الخُلقيه هي روح التربيه الأسلاميه وعنايتها بالتربيه الخُلقيه لا يعني إهمال الجوانب الأخري ، فلا بد من العنايه بكل ما يتصل بالطفل اذ أنه بحاجه الي قوه في جسمه وعقله وروحه وعلمه</a:t>
            </a:r>
          </a:p>
        </p:txBody>
      </p:sp>
      <p:sp>
        <p:nvSpPr>
          <p:cNvPr id="6" name="Flowchart: Alternate Process 5"/>
          <p:cNvSpPr/>
          <p:nvPr/>
        </p:nvSpPr>
        <p:spPr>
          <a:xfrm>
            <a:off x="179512" y="3789040"/>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a:solidFill>
                  <a:srgbClr val="002060"/>
                </a:solidFill>
                <a:latin typeface="Simplified Arabic" panose="02020603050405020304" pitchFamily="18" charset="-78"/>
                <a:cs typeface="Simplified Arabic" panose="02020603050405020304" pitchFamily="18" charset="-78"/>
              </a:rPr>
              <a:t>الخُلق: "حال للنفس راسخه تصدر عنها الأفعال من خير او شرمن غير حاجه إلى فكر ورويه والجمع أخلاق</a:t>
            </a:r>
          </a:p>
        </p:txBody>
      </p:sp>
      <p:sp>
        <p:nvSpPr>
          <p:cNvPr id="7" name="Flowchart: Alternate Process 6"/>
          <p:cNvSpPr/>
          <p:nvPr/>
        </p:nvSpPr>
        <p:spPr>
          <a:xfrm>
            <a:off x="179512" y="5157192"/>
            <a:ext cx="8694712" cy="1224136"/>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اما الأدب فقال عنه أمير المؤمنين: " يا بني احرز حظك من الأدب وفرغ له قلبك، فإنه أعظم أن يخالطه دنس،  واعلم انك اذا اقتربت عشت به، وان تغربت كان لك كالصاحب الذي لا وحشه معه،  يا بني الأدب لقاح العقل وذكاء القلب وعنوان الفضل</a:t>
            </a:r>
          </a:p>
        </p:txBody>
      </p:sp>
    </p:spTree>
    <p:extLst>
      <p:ext uri="{BB962C8B-B14F-4D97-AF65-F5344CB8AC3E}">
        <p14:creationId xmlns:p14="http://schemas.microsoft.com/office/powerpoint/2010/main" val="347329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rtl="1"/>
            <a:r>
              <a:rPr lang="ar-SA" sz="3200" b="1" dirty="0"/>
              <a:t>البناء البدني</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تساعد </a:t>
            </a:r>
            <a:r>
              <a:rPr lang="ar-EG" sz="2400" b="1" dirty="0">
                <a:solidFill>
                  <a:srgbClr val="002060"/>
                </a:solidFill>
                <a:latin typeface="Simplified Arabic" panose="02020603050405020304" pitchFamily="18" charset="-78"/>
                <a:cs typeface="Simplified Arabic" panose="02020603050405020304" pitchFamily="18" charset="-78"/>
              </a:rPr>
              <a:t>على النضج الإنفعالي ، فالتربية الرياضية تعلم الصبر والتحكم </a:t>
            </a:r>
            <a:r>
              <a:rPr lang="ar-EG" sz="2400" b="1" dirty="0" smtClean="0">
                <a:solidFill>
                  <a:srgbClr val="002060"/>
                </a:solidFill>
                <a:latin typeface="Simplified Arabic" panose="02020603050405020304" pitchFamily="18" charset="-78"/>
                <a:cs typeface="Simplified Arabic" panose="02020603050405020304" pitchFamily="18" charset="-78"/>
              </a:rPr>
              <a:t/>
            </a:r>
            <a:br>
              <a:rPr lang="ar-EG" sz="2400" b="1" dirty="0" smtClean="0">
                <a:solidFill>
                  <a:srgbClr val="002060"/>
                </a:solidFill>
                <a:latin typeface="Simplified Arabic" panose="02020603050405020304" pitchFamily="18" charset="-78"/>
                <a:cs typeface="Simplified Arabic" panose="02020603050405020304" pitchFamily="18" charset="-78"/>
              </a:rPr>
            </a:br>
            <a:r>
              <a:rPr lang="ar-EG" sz="2400" b="1" dirty="0" smtClean="0">
                <a:solidFill>
                  <a:srgbClr val="002060"/>
                </a:solidFill>
                <a:latin typeface="Simplified Arabic" panose="02020603050405020304" pitchFamily="18" charset="-78"/>
                <a:cs typeface="Simplified Arabic" panose="02020603050405020304" pitchFamily="18" charset="-78"/>
              </a:rPr>
              <a:t>بالإنفعال </a:t>
            </a:r>
            <a:r>
              <a:rPr lang="ar-EG" sz="2400" b="1" dirty="0">
                <a:solidFill>
                  <a:srgbClr val="002060"/>
                </a:solidFill>
                <a:latin typeface="Simplified Arabic" panose="02020603050405020304" pitchFamily="18" charset="-78"/>
                <a:cs typeface="Simplified Arabic" panose="02020603050405020304" pitchFamily="18" charset="-78"/>
              </a:rPr>
              <a:t>والعواطف</a:t>
            </a:r>
          </a:p>
        </p:txBody>
      </p:sp>
      <p:sp>
        <p:nvSpPr>
          <p:cNvPr id="6" name="Flowchart: Alternate Process 5"/>
          <p:cNvSpPr/>
          <p:nvPr/>
        </p:nvSpPr>
        <p:spPr>
          <a:xfrm>
            <a:off x="179512" y="3789040"/>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smtClean="0">
                <a:solidFill>
                  <a:srgbClr val="002060"/>
                </a:solidFill>
                <a:latin typeface="Simplified Arabic" panose="02020603050405020304" pitchFamily="18" charset="-78"/>
                <a:cs typeface="Simplified Arabic" panose="02020603050405020304" pitchFamily="18" charset="-78"/>
              </a:rPr>
              <a:t>تسهم </a:t>
            </a:r>
            <a:r>
              <a:rPr lang="ar-EG" sz="2300" b="1" dirty="0">
                <a:solidFill>
                  <a:srgbClr val="002060"/>
                </a:solidFill>
                <a:latin typeface="Simplified Arabic" panose="02020603050405020304" pitchFamily="18" charset="-78"/>
                <a:cs typeface="Simplified Arabic" panose="02020603050405020304" pitchFamily="18" charset="-78"/>
              </a:rPr>
              <a:t>في تحسين التكيف الإجتماعي عن طريق تنمية العادات الإجتماعية التكيفية ،كالتعامل مع الآخرين وتقبلهم أصدقاء كانوا أم خصوماً ، إذ تنمو العادات ممن خلال الألعاب الجماعية والمؤهلات</a:t>
            </a:r>
          </a:p>
        </p:txBody>
      </p:sp>
      <p:sp>
        <p:nvSpPr>
          <p:cNvPr id="7" name="Flowchart: Alternate Process 6"/>
          <p:cNvSpPr/>
          <p:nvPr/>
        </p:nvSpPr>
        <p:spPr>
          <a:xfrm>
            <a:off x="179512" y="5157192"/>
            <a:ext cx="8694712" cy="1152128"/>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تساعد </a:t>
            </a:r>
            <a:r>
              <a:rPr lang="ar-EG" sz="2400" b="1" dirty="0">
                <a:solidFill>
                  <a:srgbClr val="002060"/>
                </a:solidFill>
                <a:latin typeface="Simplified Arabic" panose="02020603050405020304" pitchFamily="18" charset="-78"/>
                <a:cs typeface="Simplified Arabic" panose="02020603050405020304" pitchFamily="18" charset="-78"/>
              </a:rPr>
              <a:t>في تغميد العواطف والدوافع وعلاج بعض مشكلات الناشئة وذلك بتوجيهه نحو الرياضة، لانشغاله عن الأعمال المنافية للآداب</a:t>
            </a:r>
          </a:p>
        </p:txBody>
      </p:sp>
    </p:spTree>
    <p:extLst>
      <p:ext uri="{BB962C8B-B14F-4D97-AF65-F5344CB8AC3E}">
        <p14:creationId xmlns:p14="http://schemas.microsoft.com/office/powerpoint/2010/main" val="88384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555776" y="116632"/>
            <a:ext cx="6318448"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فوائد اللعب وقيمته</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6624736"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حيث يعرف الطفل من خلال اللعب الأشكال </a:t>
            </a:r>
            <a:r>
              <a:rPr lang="ar-EG" sz="2400" b="1" dirty="0" smtClean="0">
                <a:solidFill>
                  <a:srgbClr val="002060"/>
                </a:solidFill>
                <a:latin typeface="Simplified Arabic" panose="02020603050405020304" pitchFamily="18" charset="-78"/>
                <a:cs typeface="Simplified Arabic" panose="02020603050405020304" pitchFamily="18" charset="-78"/>
              </a:rPr>
              <a:t>المختلفة</a:t>
            </a:r>
            <a:br>
              <a:rPr lang="ar-EG" sz="2400" b="1" dirty="0" smtClean="0">
                <a:solidFill>
                  <a:srgbClr val="002060"/>
                </a:solidFill>
                <a:latin typeface="Simplified Arabic" panose="02020603050405020304" pitchFamily="18" charset="-78"/>
                <a:cs typeface="Simplified Arabic" panose="02020603050405020304" pitchFamily="18" charset="-78"/>
              </a:rPr>
            </a:br>
            <a:r>
              <a:rPr lang="ar-EG" sz="2400" b="1" dirty="0" smtClean="0">
                <a:solidFill>
                  <a:srgbClr val="002060"/>
                </a:solidFill>
                <a:latin typeface="Simplified Arabic" panose="02020603050405020304" pitchFamily="18" charset="-78"/>
                <a:cs typeface="Simplified Arabic" panose="02020603050405020304" pitchFamily="18" charset="-78"/>
              </a:rPr>
              <a:t>والألوان </a:t>
            </a:r>
            <a:r>
              <a:rPr lang="ar-EG" sz="2400" b="1" dirty="0">
                <a:solidFill>
                  <a:srgbClr val="002060"/>
                </a:solidFill>
                <a:latin typeface="Simplified Arabic" panose="02020603050405020304" pitchFamily="18" charset="-78"/>
                <a:cs typeface="Simplified Arabic" panose="02020603050405020304" pitchFamily="18" charset="-78"/>
              </a:rPr>
              <a:t>والأحجام </a:t>
            </a:r>
          </a:p>
        </p:txBody>
      </p:sp>
      <p:sp>
        <p:nvSpPr>
          <p:cNvPr id="6" name="Flowchart: Alternate Process 5"/>
          <p:cNvSpPr/>
          <p:nvPr/>
        </p:nvSpPr>
        <p:spPr>
          <a:xfrm>
            <a:off x="179512" y="3789040"/>
            <a:ext cx="6624736"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a:solidFill>
                  <a:srgbClr val="002060"/>
                </a:solidFill>
                <a:latin typeface="Simplified Arabic" panose="02020603050405020304" pitchFamily="18" charset="-78"/>
                <a:cs typeface="Simplified Arabic" panose="02020603050405020304" pitchFamily="18" charset="-78"/>
              </a:rPr>
              <a:t>إذ يتعلم من خلال اللعب كيف يبني علاقات مع الآخرين بنحو ناجح</a:t>
            </a:r>
          </a:p>
        </p:txBody>
      </p:sp>
      <p:sp>
        <p:nvSpPr>
          <p:cNvPr id="7" name="Flowchart: Alternate Process 6"/>
          <p:cNvSpPr/>
          <p:nvPr/>
        </p:nvSpPr>
        <p:spPr>
          <a:xfrm>
            <a:off x="179512" y="5157192"/>
            <a:ext cx="6624736" cy="108012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حيث يتعلم الطفل مفهوم الخطأ والصواب والعدل والصدق</a:t>
            </a:r>
          </a:p>
        </p:txBody>
      </p:sp>
      <p:sp>
        <p:nvSpPr>
          <p:cNvPr id="2" name="Left Arrow Callout 1"/>
          <p:cNvSpPr/>
          <p:nvPr/>
        </p:nvSpPr>
        <p:spPr>
          <a:xfrm>
            <a:off x="6948264" y="2492896"/>
            <a:ext cx="1948234" cy="1080120"/>
          </a:xfrm>
          <a:prstGeom prst="leftArrowCallout">
            <a:avLst>
              <a:gd name="adj1" fmla="val 25000"/>
              <a:gd name="adj2" fmla="val 25000"/>
              <a:gd name="adj3" fmla="val 25000"/>
              <a:gd name="adj4" fmla="val 75903"/>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SA" sz="2400" b="1" dirty="0">
                <a:solidFill>
                  <a:srgbClr val="002060"/>
                </a:solidFill>
                <a:latin typeface="Simplified Arabic" panose="02020603050405020304" pitchFamily="18" charset="-78"/>
                <a:cs typeface="Simplified Arabic" panose="02020603050405020304" pitchFamily="18" charset="-78"/>
              </a:rPr>
              <a:t>القيمة التوبوية</a:t>
            </a:r>
            <a:endParaRPr lang="ar-EG" sz="2400" b="1" dirty="0">
              <a:solidFill>
                <a:srgbClr val="002060"/>
              </a:solidFill>
              <a:latin typeface="Simplified Arabic" panose="02020603050405020304" pitchFamily="18" charset="-78"/>
              <a:cs typeface="Simplified Arabic" panose="02020603050405020304" pitchFamily="18" charset="-78"/>
            </a:endParaRPr>
          </a:p>
        </p:txBody>
      </p:sp>
      <p:sp>
        <p:nvSpPr>
          <p:cNvPr id="8" name="Left Arrow Callout 7"/>
          <p:cNvSpPr/>
          <p:nvPr/>
        </p:nvSpPr>
        <p:spPr>
          <a:xfrm>
            <a:off x="6948264" y="3861048"/>
            <a:ext cx="1948234" cy="1080120"/>
          </a:xfrm>
          <a:prstGeom prst="leftArrowCallout">
            <a:avLst>
              <a:gd name="adj1" fmla="val 25000"/>
              <a:gd name="adj2" fmla="val 25000"/>
              <a:gd name="adj3" fmla="val 25000"/>
              <a:gd name="adj4" fmla="val 75903"/>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300" b="1" dirty="0" smtClean="0">
                <a:solidFill>
                  <a:srgbClr val="002060"/>
                </a:solidFill>
                <a:latin typeface="Simplified Arabic" panose="02020603050405020304" pitchFamily="18" charset="-78"/>
                <a:cs typeface="Simplified Arabic" panose="02020603050405020304" pitchFamily="18" charset="-78"/>
              </a:rPr>
              <a:t>القيمة </a:t>
            </a:r>
            <a:r>
              <a:rPr lang="ar-SA" sz="2300" b="1" dirty="0">
                <a:solidFill>
                  <a:srgbClr val="002060"/>
                </a:solidFill>
                <a:latin typeface="Simplified Arabic" panose="02020603050405020304" pitchFamily="18" charset="-78"/>
                <a:cs typeface="Simplified Arabic" panose="02020603050405020304" pitchFamily="18" charset="-78"/>
              </a:rPr>
              <a:t>الإجتماعية</a:t>
            </a:r>
            <a:endParaRPr lang="ar-EG" sz="2300" b="1" dirty="0">
              <a:solidFill>
                <a:srgbClr val="002060"/>
              </a:solidFill>
              <a:latin typeface="Simplified Arabic" panose="02020603050405020304" pitchFamily="18" charset="-78"/>
              <a:cs typeface="Simplified Arabic" panose="02020603050405020304" pitchFamily="18" charset="-78"/>
            </a:endParaRPr>
          </a:p>
        </p:txBody>
      </p:sp>
      <p:sp>
        <p:nvSpPr>
          <p:cNvPr id="9" name="Left Arrow Callout 8"/>
          <p:cNvSpPr/>
          <p:nvPr/>
        </p:nvSpPr>
        <p:spPr>
          <a:xfrm>
            <a:off x="6948264" y="5157192"/>
            <a:ext cx="1948234" cy="1080120"/>
          </a:xfrm>
          <a:prstGeom prst="leftArrowCallout">
            <a:avLst>
              <a:gd name="adj1" fmla="val 25000"/>
              <a:gd name="adj2" fmla="val 25000"/>
              <a:gd name="adj3" fmla="val 25000"/>
              <a:gd name="adj4" fmla="val 75903"/>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SA" sz="2400" b="1" dirty="0" smtClean="0">
                <a:solidFill>
                  <a:srgbClr val="002060"/>
                </a:solidFill>
                <a:latin typeface="Simplified Arabic" panose="02020603050405020304" pitchFamily="18" charset="-78"/>
                <a:cs typeface="Simplified Arabic" panose="02020603050405020304" pitchFamily="18" charset="-78"/>
              </a:rPr>
              <a:t>القيمة </a:t>
            </a:r>
            <a:r>
              <a:rPr lang="ar-SA" sz="2400" b="1" dirty="0">
                <a:solidFill>
                  <a:srgbClr val="002060"/>
                </a:solidFill>
                <a:latin typeface="Simplified Arabic" panose="02020603050405020304" pitchFamily="18" charset="-78"/>
                <a:cs typeface="Simplified Arabic" panose="02020603050405020304" pitchFamily="18" charset="-78"/>
              </a:rPr>
              <a:t>الخُلقيه</a:t>
            </a:r>
            <a:endParaRPr lang="ar-EG" sz="2400" b="1"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27264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555776" y="116632"/>
            <a:ext cx="6318448"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فوائد اللعب وقيمته</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6624736"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حيث يجرّب أفكاره وينمي أساليبه</a:t>
            </a:r>
          </a:p>
        </p:txBody>
      </p:sp>
      <p:sp>
        <p:nvSpPr>
          <p:cNvPr id="6" name="Flowchart: Alternate Process 5"/>
          <p:cNvSpPr/>
          <p:nvPr/>
        </p:nvSpPr>
        <p:spPr>
          <a:xfrm>
            <a:off x="179512" y="3789040"/>
            <a:ext cx="6624736"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a:solidFill>
                  <a:srgbClr val="002060"/>
                </a:solidFill>
                <a:latin typeface="Simplified Arabic" panose="02020603050405020304" pitchFamily="18" charset="-78"/>
                <a:cs typeface="Simplified Arabic" panose="02020603050405020304" pitchFamily="18" charset="-78"/>
              </a:rPr>
              <a:t>إذ يحدد الطفل خلال اللعب إمكاناته وطاقاته</a:t>
            </a:r>
          </a:p>
        </p:txBody>
      </p:sp>
      <p:sp>
        <p:nvSpPr>
          <p:cNvPr id="7" name="Flowchart: Alternate Process 6"/>
          <p:cNvSpPr/>
          <p:nvPr/>
        </p:nvSpPr>
        <p:spPr>
          <a:xfrm>
            <a:off x="179512" y="5157192"/>
            <a:ext cx="6624736" cy="108012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حيث يصرف عنه ذاته الشعور بالتوتر،  كما يصرف ويتحرر </a:t>
            </a:r>
            <a:r>
              <a:rPr lang="ar-EG" sz="2400" b="1" dirty="0" smtClean="0">
                <a:solidFill>
                  <a:srgbClr val="002060"/>
                </a:solidFill>
                <a:latin typeface="Simplified Arabic" panose="02020603050405020304" pitchFamily="18" charset="-78"/>
                <a:cs typeface="Simplified Arabic" panose="02020603050405020304" pitchFamily="18" charset="-78"/>
              </a:rPr>
              <a:t/>
            </a:r>
            <a:br>
              <a:rPr lang="ar-EG" sz="2400" b="1" dirty="0" smtClean="0">
                <a:solidFill>
                  <a:srgbClr val="002060"/>
                </a:solidFill>
                <a:latin typeface="Simplified Arabic" panose="02020603050405020304" pitchFamily="18" charset="-78"/>
                <a:cs typeface="Simplified Arabic" panose="02020603050405020304" pitchFamily="18" charset="-78"/>
              </a:rPr>
            </a:br>
            <a:r>
              <a:rPr lang="ar-EG" sz="2400" b="1" dirty="0" smtClean="0">
                <a:solidFill>
                  <a:srgbClr val="002060"/>
                </a:solidFill>
                <a:latin typeface="Simplified Arabic" panose="02020603050405020304" pitchFamily="18" charset="-78"/>
                <a:cs typeface="Simplified Arabic" panose="02020603050405020304" pitchFamily="18" charset="-78"/>
              </a:rPr>
              <a:t>من </a:t>
            </a:r>
            <a:r>
              <a:rPr lang="ar-EG" sz="2400" b="1" dirty="0">
                <a:solidFill>
                  <a:srgbClr val="002060"/>
                </a:solidFill>
                <a:latin typeface="Simplified Arabic" panose="02020603050405020304" pitchFamily="18" charset="-78"/>
                <a:cs typeface="Simplified Arabic" panose="02020603050405020304" pitchFamily="18" charset="-78"/>
              </a:rPr>
              <a:t>بعض القيود</a:t>
            </a:r>
          </a:p>
        </p:txBody>
      </p:sp>
      <p:sp>
        <p:nvSpPr>
          <p:cNvPr id="2" name="Left Arrow Callout 1"/>
          <p:cNvSpPr/>
          <p:nvPr/>
        </p:nvSpPr>
        <p:spPr>
          <a:xfrm>
            <a:off x="6948264" y="2492896"/>
            <a:ext cx="1948234" cy="1080120"/>
          </a:xfrm>
          <a:prstGeom prst="leftArrowCallout">
            <a:avLst>
              <a:gd name="adj1" fmla="val 25000"/>
              <a:gd name="adj2" fmla="val 25000"/>
              <a:gd name="adj3" fmla="val 25000"/>
              <a:gd name="adj4" fmla="val 75903"/>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SA" sz="2400" b="1" dirty="0" smtClean="0">
                <a:solidFill>
                  <a:srgbClr val="002060"/>
                </a:solidFill>
                <a:latin typeface="Simplified Arabic" panose="02020603050405020304" pitchFamily="18" charset="-78"/>
                <a:cs typeface="Simplified Arabic" panose="02020603050405020304" pitchFamily="18" charset="-78"/>
              </a:rPr>
              <a:t>القيمة </a:t>
            </a:r>
            <a:r>
              <a:rPr lang="ar-SA" sz="2400" b="1" dirty="0">
                <a:solidFill>
                  <a:srgbClr val="002060"/>
                </a:solidFill>
                <a:latin typeface="Simplified Arabic" panose="02020603050405020304" pitchFamily="18" charset="-78"/>
                <a:cs typeface="Simplified Arabic" panose="02020603050405020304" pitchFamily="18" charset="-78"/>
              </a:rPr>
              <a:t>الإبداعية</a:t>
            </a:r>
            <a:endParaRPr lang="ar-EG" sz="2400" b="1" dirty="0">
              <a:solidFill>
                <a:srgbClr val="002060"/>
              </a:solidFill>
              <a:latin typeface="Simplified Arabic" panose="02020603050405020304" pitchFamily="18" charset="-78"/>
              <a:cs typeface="Simplified Arabic" panose="02020603050405020304" pitchFamily="18" charset="-78"/>
            </a:endParaRPr>
          </a:p>
        </p:txBody>
      </p:sp>
      <p:sp>
        <p:nvSpPr>
          <p:cNvPr id="8" name="Left Arrow Callout 7"/>
          <p:cNvSpPr/>
          <p:nvPr/>
        </p:nvSpPr>
        <p:spPr>
          <a:xfrm>
            <a:off x="6948264" y="3861048"/>
            <a:ext cx="1948234" cy="1080120"/>
          </a:xfrm>
          <a:prstGeom prst="leftArrowCallout">
            <a:avLst>
              <a:gd name="adj1" fmla="val 25000"/>
              <a:gd name="adj2" fmla="val 25000"/>
              <a:gd name="adj3" fmla="val 25000"/>
              <a:gd name="adj4" fmla="val 75903"/>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300" b="1" dirty="0" smtClean="0">
                <a:solidFill>
                  <a:srgbClr val="002060"/>
                </a:solidFill>
                <a:latin typeface="Simplified Arabic" panose="02020603050405020304" pitchFamily="18" charset="-78"/>
                <a:cs typeface="Simplified Arabic" panose="02020603050405020304" pitchFamily="18" charset="-78"/>
              </a:rPr>
              <a:t>القيمة </a:t>
            </a:r>
            <a:r>
              <a:rPr lang="ar-SA" sz="2300" b="1" dirty="0">
                <a:solidFill>
                  <a:srgbClr val="002060"/>
                </a:solidFill>
                <a:latin typeface="Simplified Arabic" panose="02020603050405020304" pitchFamily="18" charset="-78"/>
                <a:cs typeface="Simplified Arabic" panose="02020603050405020304" pitchFamily="18" charset="-78"/>
              </a:rPr>
              <a:t>الذاتية</a:t>
            </a:r>
            <a:endParaRPr lang="ar-EG" sz="2300" b="1" dirty="0">
              <a:solidFill>
                <a:srgbClr val="002060"/>
              </a:solidFill>
              <a:latin typeface="Simplified Arabic" panose="02020603050405020304" pitchFamily="18" charset="-78"/>
              <a:cs typeface="Simplified Arabic" panose="02020603050405020304" pitchFamily="18" charset="-78"/>
            </a:endParaRPr>
          </a:p>
        </p:txBody>
      </p:sp>
      <p:sp>
        <p:nvSpPr>
          <p:cNvPr id="9" name="Left Arrow Callout 8"/>
          <p:cNvSpPr/>
          <p:nvPr/>
        </p:nvSpPr>
        <p:spPr>
          <a:xfrm>
            <a:off x="6948264" y="5157192"/>
            <a:ext cx="1948234" cy="1080120"/>
          </a:xfrm>
          <a:prstGeom prst="leftArrowCallout">
            <a:avLst>
              <a:gd name="adj1" fmla="val 25000"/>
              <a:gd name="adj2" fmla="val 25000"/>
              <a:gd name="adj3" fmla="val 25000"/>
              <a:gd name="adj4" fmla="val 75903"/>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SA" sz="2400" b="1" dirty="0" smtClean="0">
                <a:solidFill>
                  <a:srgbClr val="002060"/>
                </a:solidFill>
                <a:latin typeface="Simplified Arabic" panose="02020603050405020304" pitchFamily="18" charset="-78"/>
                <a:cs typeface="Simplified Arabic" panose="02020603050405020304" pitchFamily="18" charset="-78"/>
              </a:rPr>
              <a:t>القيمة </a:t>
            </a:r>
            <a:r>
              <a:rPr lang="ar-SA" sz="2400" b="1" dirty="0">
                <a:solidFill>
                  <a:srgbClr val="002060"/>
                </a:solidFill>
                <a:latin typeface="Simplified Arabic" panose="02020603050405020304" pitchFamily="18" charset="-78"/>
                <a:cs typeface="Simplified Arabic" panose="02020603050405020304" pitchFamily="18" charset="-78"/>
              </a:rPr>
              <a:t>العلاجيه النفسيه</a:t>
            </a:r>
            <a:endParaRPr lang="ar-EG" sz="2400" b="1"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42480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11960" y="116632"/>
            <a:ext cx="4662264"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rtl="1"/>
            <a:r>
              <a:rPr lang="ar-SA" sz="3200" b="1" dirty="0"/>
              <a:t>البناء العلمي</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5" name="Flowchart: Alternate Process 4"/>
          <p:cNvSpPr/>
          <p:nvPr/>
        </p:nvSpPr>
        <p:spPr>
          <a:xfrm>
            <a:off x="179512" y="2420888"/>
            <a:ext cx="8694712" cy="1080120"/>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لا يوجد سن معينه ملزمه يبدأ عنها تعليم الطفل إنما تعليمه يحدد وفق مراحل </a:t>
            </a:r>
            <a:r>
              <a:rPr lang="ar-EG" sz="2400" b="1" dirty="0" smtClean="0">
                <a:solidFill>
                  <a:srgbClr val="002060"/>
                </a:solidFill>
                <a:latin typeface="Simplified Arabic" panose="02020603050405020304" pitchFamily="18" charset="-78"/>
                <a:cs typeface="Simplified Arabic" panose="02020603050405020304" pitchFamily="18" charset="-78"/>
              </a:rPr>
              <a:t/>
            </a:r>
            <a:br>
              <a:rPr lang="ar-EG" sz="2400" b="1" dirty="0" smtClean="0">
                <a:solidFill>
                  <a:srgbClr val="002060"/>
                </a:solidFill>
                <a:latin typeface="Simplified Arabic" panose="02020603050405020304" pitchFamily="18" charset="-78"/>
                <a:cs typeface="Simplified Arabic" panose="02020603050405020304" pitchFamily="18" charset="-78"/>
              </a:rPr>
            </a:br>
            <a:r>
              <a:rPr lang="ar-EG" sz="2400" b="1" dirty="0" smtClean="0">
                <a:solidFill>
                  <a:srgbClr val="002060"/>
                </a:solidFill>
                <a:latin typeface="Simplified Arabic" panose="02020603050405020304" pitchFamily="18" charset="-78"/>
                <a:cs typeface="Simplified Arabic" panose="02020603050405020304" pitchFamily="18" charset="-78"/>
              </a:rPr>
              <a:t>نموه </a:t>
            </a:r>
            <a:r>
              <a:rPr lang="ar-EG" sz="2400" b="1" dirty="0">
                <a:solidFill>
                  <a:srgbClr val="002060"/>
                </a:solidFill>
                <a:latin typeface="Simplified Arabic" panose="02020603050405020304" pitchFamily="18" charset="-78"/>
                <a:cs typeface="Simplified Arabic" panose="02020603050405020304" pitchFamily="18" charset="-78"/>
              </a:rPr>
              <a:t>العقلي والفكري </a:t>
            </a:r>
          </a:p>
        </p:txBody>
      </p:sp>
      <p:sp>
        <p:nvSpPr>
          <p:cNvPr id="6" name="Flowchart: Alternate Process 5"/>
          <p:cNvSpPr/>
          <p:nvPr/>
        </p:nvSpPr>
        <p:spPr>
          <a:xfrm>
            <a:off x="179512" y="3789040"/>
            <a:ext cx="8694712" cy="1080120"/>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EG" sz="2300" b="1" dirty="0">
                <a:solidFill>
                  <a:srgbClr val="002060"/>
                </a:solidFill>
                <a:latin typeface="Simplified Arabic" panose="02020603050405020304" pitchFamily="18" charset="-78"/>
                <a:cs typeface="Simplified Arabic" panose="02020603050405020304" pitchFamily="18" charset="-78"/>
              </a:rPr>
              <a:t>فيعلم أولاً الطفل النطق ، ثمَّ الكلام ثمَّ يؤخذ بتعليمة القراءه والكتابو ومعرفة أمور دينه ، ويكون العلم النافع الذي يعمل على تفتح اذهانهم وتقوية أبدانهم </a:t>
            </a:r>
          </a:p>
        </p:txBody>
      </p:sp>
    </p:spTree>
    <p:extLst>
      <p:ext uri="{BB962C8B-B14F-4D97-AF65-F5344CB8AC3E}">
        <p14:creationId xmlns:p14="http://schemas.microsoft.com/office/powerpoint/2010/main" val="223340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对角圆角矩形 5"/>
          <p:cNvSpPr>
            <a:spLocks/>
          </p:cNvSpPr>
          <p:nvPr/>
        </p:nvSpPr>
        <p:spPr bwMode="auto">
          <a:xfrm rot="21346829">
            <a:off x="1160461" y="1622203"/>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algn="l" rtl="0" fontAlgn="base">
              <a:spcBef>
                <a:spcPct val="0"/>
              </a:spcBef>
              <a:spcAft>
                <a:spcPct val="0"/>
              </a:spcAft>
            </a:pPr>
            <a:endParaRPr lang="ar-EG">
              <a:solidFill>
                <a:srgbClr val="000000"/>
              </a:solidFill>
              <a:latin typeface="Arial" panose="020B0604020202020204" pitchFamily="34" charset="0"/>
              <a:ea typeface="SimSun" panose="02010600030101010101" pitchFamily="2" charset="-122"/>
            </a:endParaRPr>
          </a:p>
        </p:txBody>
      </p:sp>
      <p:pic>
        <p:nvPicPr>
          <p:cNvPr id="6" name="Picture 3" descr="C:\TDDOWNLOAD\penc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30117"/>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2"/>
          <p:cNvSpPr txBox="1">
            <a:spLocks/>
          </p:cNvSpPr>
          <p:nvPr/>
        </p:nvSpPr>
        <p:spPr bwMode="auto">
          <a:xfrm rot="21361315">
            <a:off x="1376362" y="1904778"/>
            <a:ext cx="6454775"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en-US" b="1" dirty="0" smtClean="0">
              <a:solidFill>
                <a:schemeClr val="bg1"/>
              </a:solidFill>
            </a:endParaRPr>
          </a:p>
          <a:p>
            <a:pPr marL="0" indent="0" algn="ctr" eaLnBrk="1" hangingPunct="1"/>
            <a:endParaRPr lang="ar-EG" sz="1200" b="1" dirty="0" smtClean="0">
              <a:solidFill>
                <a:schemeClr val="bg1"/>
              </a:solidFill>
            </a:endParaRPr>
          </a:p>
          <a:p>
            <a:pPr marL="0" indent="0" algn="ctr" eaLnBrk="1" hangingPunct="1"/>
            <a:endParaRPr lang="en-US" sz="1200" b="1" dirty="0" smtClean="0">
              <a:solidFill>
                <a:schemeClr val="bg1"/>
              </a:solidFill>
            </a:endParaRPr>
          </a:p>
          <a:p>
            <a:pPr marL="0" indent="0" algn="ctr" rtl="1" eaLnBrk="1" hangingPunct="1">
              <a:buNone/>
            </a:pPr>
            <a:r>
              <a:rPr lang="ar-EG" altLang="zh-CN" sz="4400" b="1" dirty="0">
                <a:solidFill>
                  <a:schemeClr val="bg1"/>
                </a:solidFill>
              </a:rPr>
              <a:t>المقترحات العشرة فى تنمية مهارات الطفل</a:t>
            </a:r>
            <a:endParaRPr lang="ar-EG" altLang="en-US" sz="4400" b="1" dirty="0">
              <a:solidFill>
                <a:schemeClr val="bg1"/>
              </a:solidFill>
            </a:endParaRPr>
          </a:p>
        </p:txBody>
      </p:sp>
    </p:spTree>
    <p:extLst>
      <p:ext uri="{BB962C8B-B14F-4D97-AF65-F5344CB8AC3E}">
        <p14:creationId xmlns:p14="http://schemas.microsoft.com/office/powerpoint/2010/main" val="236180182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954" y="260648"/>
            <a:ext cx="3997270"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rtl="1"/>
            <a:r>
              <a:rPr lang="ar-EG" sz="3200" b="1" dirty="0">
                <a:solidFill>
                  <a:srgbClr val="002060"/>
                </a:solidFill>
              </a:rPr>
              <a:t>توجيهات للتعامل مع الاطفال</a:t>
            </a:r>
          </a:p>
        </p:txBody>
      </p:sp>
      <p:sp>
        <p:nvSpPr>
          <p:cNvPr id="3" name="Folded Corner 2"/>
          <p:cNvSpPr/>
          <p:nvPr/>
        </p:nvSpPr>
        <p:spPr>
          <a:xfrm>
            <a:off x="827584" y="1484784"/>
            <a:ext cx="7704856" cy="3816424"/>
          </a:xfrm>
          <a:prstGeom prst="foldedCorner">
            <a:avLst/>
          </a:prstGeom>
        </p:spPr>
        <p:style>
          <a:lnRef idx="1">
            <a:schemeClr val="accent5"/>
          </a:lnRef>
          <a:fillRef idx="2">
            <a:schemeClr val="accent5"/>
          </a:fillRef>
          <a:effectRef idx="1">
            <a:schemeClr val="accent5"/>
          </a:effectRef>
          <a:fontRef idx="minor">
            <a:schemeClr val="dk1"/>
          </a:fontRef>
        </p:style>
        <p:txBody>
          <a:bodyPr rtlCol="1" anchor="ctr"/>
          <a:lstStyle/>
          <a:p>
            <a:pPr algn="justLow" rtl="1"/>
            <a:r>
              <a:rPr lang="ar-EG" sz="2700" b="1" dirty="0">
                <a:solidFill>
                  <a:srgbClr val="002060"/>
                </a:solidFill>
              </a:rPr>
              <a:t>ووفقاً لأحدث الدراسات تبيَّن أن نسبة المبدعين الموهوبين من الأطفال من سن الولادة إلى السنة الخامسة من أعمارهم نحو 90% ، وعندما يصل الأطفال إلى سن السابعة تنخفض نسبة المبدعين منهم إلى 10% ، وما إن يصلوا السنة الثامنة حتى تصير النسبة 2% فقط . مما يشير إلى أن أنظمةَ التعليم والأعرافَ الاجتماعيةَ تعمل عملها في إجهاض المواهب وطمس معالمها، مع أنها كانت قادرةً على الحفاظ عليها، بل تطويرها وتنميتها </a:t>
            </a:r>
          </a:p>
        </p:txBody>
      </p:sp>
    </p:spTree>
    <p:extLst>
      <p:ext uri="{BB962C8B-B14F-4D97-AF65-F5344CB8AC3E}">
        <p14:creationId xmlns:p14="http://schemas.microsoft.com/office/powerpoint/2010/main" val="206449316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923928" y="116632"/>
            <a:ext cx="4950296"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ضبط اللسان</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7" name="Flowchart: Alternate Process 6"/>
          <p:cNvSpPr/>
          <p:nvPr/>
        </p:nvSpPr>
        <p:spPr>
          <a:xfrm>
            <a:off x="179512" y="4293096"/>
            <a:ext cx="8694712" cy="1656184"/>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ولا سيَّما في ساعات الغضب والانزعاج ، فالأب والمربي قدوة للطفل ، فيحسنُ أن يقوده إلى التأسِّي بأحسن خُلُقٍ وأكرم هَدْيٍ . فإن أحسنَ المربي وتفهَّم وعزَّز سما ، وتبعه الطفل بالسُّمُو ، وإن أساء وأهمل وشتم دنيَ ، وخسر طفلَه وضيَّعه </a:t>
            </a:r>
          </a:p>
        </p:txBody>
      </p:sp>
    </p:spTree>
    <p:extLst>
      <p:ext uri="{BB962C8B-B14F-4D97-AF65-F5344CB8AC3E}">
        <p14:creationId xmlns:p14="http://schemas.microsoft.com/office/powerpoint/2010/main" val="197849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987824" y="260648"/>
            <a:ext cx="3203530" cy="1077218"/>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rtl="1"/>
            <a:r>
              <a:rPr lang="ar-EG" sz="3200" b="1" dirty="0" smtClean="0">
                <a:solidFill>
                  <a:srgbClr val="002060"/>
                </a:solidFill>
              </a:rPr>
              <a:t>الوحدة التدريبية الاولى</a:t>
            </a:r>
          </a:p>
          <a:p>
            <a:pPr algn="ctr" rtl="1"/>
            <a:r>
              <a:rPr lang="ar-EG" sz="3200" b="1" dirty="0" smtClean="0">
                <a:solidFill>
                  <a:srgbClr val="002060"/>
                </a:solidFill>
              </a:rPr>
              <a:t>فن التعامل مع الطفل</a:t>
            </a:r>
            <a:endParaRPr lang="ar-EG" sz="3200" b="1" dirty="0">
              <a:solidFill>
                <a:srgbClr val="002060"/>
              </a:solidFill>
            </a:endParaRPr>
          </a:p>
        </p:txBody>
      </p:sp>
      <p:sp>
        <p:nvSpPr>
          <p:cNvPr id="9" name="Rectangle 8"/>
          <p:cNvSpPr/>
          <p:nvPr/>
        </p:nvSpPr>
        <p:spPr>
          <a:xfrm>
            <a:off x="2195736" y="2492896"/>
            <a:ext cx="6534472" cy="2246769"/>
          </a:xfrm>
          <a:prstGeom prst="rect">
            <a:avLst/>
          </a:prstGeom>
        </p:spPr>
        <p:txBody>
          <a:bodyPr wrap="square">
            <a:spAutoFit/>
          </a:bodyPr>
          <a:lstStyle/>
          <a:p>
            <a:pPr marL="457200" indent="-457200" algn="r" rtl="1">
              <a:buFont typeface="Wingdings" panose="05000000000000000000" pitchFamily="2" charset="2"/>
              <a:buChar char="ü"/>
            </a:pPr>
            <a:r>
              <a:rPr lang="ar-EG" sz="2800" b="1" dirty="0">
                <a:solidFill>
                  <a:srgbClr val="C00000"/>
                </a:solidFill>
              </a:rPr>
              <a:t>الفصل الاول </a:t>
            </a:r>
            <a:r>
              <a:rPr lang="ar-EG" sz="2800" b="1" dirty="0" smtClean="0">
                <a:solidFill>
                  <a:srgbClr val="002060"/>
                </a:solidFill>
              </a:rPr>
              <a:t>اعرف </a:t>
            </a:r>
            <a:r>
              <a:rPr lang="ar-EG" sz="2800" b="1" dirty="0">
                <a:solidFill>
                  <a:srgbClr val="002060"/>
                </a:solidFill>
              </a:rPr>
              <a:t>طفلك	</a:t>
            </a:r>
          </a:p>
          <a:p>
            <a:pPr marL="457200" indent="-457200" algn="r" rtl="1">
              <a:buFont typeface="Wingdings" panose="05000000000000000000" pitchFamily="2" charset="2"/>
              <a:buChar char="ü"/>
            </a:pPr>
            <a:r>
              <a:rPr lang="ar-EG" sz="2800" b="1" dirty="0">
                <a:solidFill>
                  <a:srgbClr val="C00000"/>
                </a:solidFill>
              </a:rPr>
              <a:t>الفصل الثانى </a:t>
            </a:r>
            <a:r>
              <a:rPr lang="ar-EG" sz="2800" b="1" dirty="0" smtClean="0">
                <a:solidFill>
                  <a:srgbClr val="002060"/>
                </a:solidFill>
              </a:rPr>
              <a:t>مهارات </a:t>
            </a:r>
            <a:r>
              <a:rPr lang="ar-EG" sz="2800" b="1" dirty="0">
                <a:solidFill>
                  <a:srgbClr val="002060"/>
                </a:solidFill>
              </a:rPr>
              <a:t>المربى الناجح	</a:t>
            </a:r>
          </a:p>
          <a:p>
            <a:pPr marL="457200" indent="-457200" algn="r" rtl="1">
              <a:buFont typeface="Wingdings" panose="05000000000000000000" pitchFamily="2" charset="2"/>
              <a:buChar char="ü"/>
            </a:pPr>
            <a:r>
              <a:rPr lang="ar-EG" sz="2800" b="1" dirty="0">
                <a:solidFill>
                  <a:srgbClr val="C00000"/>
                </a:solidFill>
              </a:rPr>
              <a:t>الفصل </a:t>
            </a:r>
            <a:r>
              <a:rPr lang="ar-EG" sz="2800" b="1" dirty="0" smtClean="0">
                <a:solidFill>
                  <a:srgbClr val="C00000"/>
                </a:solidFill>
              </a:rPr>
              <a:t>الثالث </a:t>
            </a:r>
            <a:r>
              <a:rPr lang="ar-EG" sz="2800" b="1" dirty="0" smtClean="0">
                <a:solidFill>
                  <a:srgbClr val="002060"/>
                </a:solidFill>
              </a:rPr>
              <a:t>بناء </a:t>
            </a:r>
            <a:r>
              <a:rPr lang="ar-EG" sz="2800" b="1" dirty="0">
                <a:solidFill>
                  <a:srgbClr val="002060"/>
                </a:solidFill>
              </a:rPr>
              <a:t>شخصية الطفل	</a:t>
            </a:r>
            <a:endParaRPr lang="ar-EG" sz="2800" b="1" dirty="0" smtClean="0">
              <a:solidFill>
                <a:srgbClr val="002060"/>
              </a:solidFill>
            </a:endParaRPr>
          </a:p>
          <a:p>
            <a:pPr marL="457200" indent="-457200" algn="r" rtl="1">
              <a:buFont typeface="Wingdings" panose="05000000000000000000" pitchFamily="2" charset="2"/>
              <a:buChar char="ü"/>
            </a:pPr>
            <a:r>
              <a:rPr lang="ar-EG" sz="2800" b="1" dirty="0">
                <a:solidFill>
                  <a:srgbClr val="C00000"/>
                </a:solidFill>
              </a:rPr>
              <a:t>الفصل الرابع </a:t>
            </a:r>
            <a:r>
              <a:rPr lang="ar-EG" sz="2800" b="1" dirty="0" smtClean="0">
                <a:solidFill>
                  <a:srgbClr val="002060"/>
                </a:solidFill>
              </a:rPr>
              <a:t>كيفية </a:t>
            </a:r>
            <a:r>
              <a:rPr lang="ar-EG" sz="2800" b="1" dirty="0">
                <a:solidFill>
                  <a:srgbClr val="002060"/>
                </a:solidFill>
              </a:rPr>
              <a:t>التعامل مع سلوكيات الطفل	</a:t>
            </a:r>
          </a:p>
        </p:txBody>
      </p:sp>
    </p:spTree>
    <p:extLst>
      <p:ext uri="{BB962C8B-B14F-4D97-AF65-F5344CB8AC3E}">
        <p14:creationId xmlns:p14="http://schemas.microsoft.com/office/powerpoint/2010/main" val="53391553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arn(inVertical)">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923928" y="116632"/>
            <a:ext cx="4950296"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الضَّبط السلوكي</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7" name="Flowchart: Alternate Process 6"/>
          <p:cNvSpPr/>
          <p:nvPr/>
        </p:nvSpPr>
        <p:spPr>
          <a:xfrm>
            <a:off x="179512" y="4293096"/>
            <a:ext cx="8694712" cy="1656184"/>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وقوع الخطأ لا يعني أنَّ الخاطئ أحمقٌ أو مغفَّل ، فـ " كلُّ ابنِ آدمَ خطَّاء "، ولابد أن يقع الطفل في أخطاءٍ عديدة ، لذلك علينا أن نتوجَّه إلى نقد الفعل الخاطئ والسلوك الشاذ ، لا نقدِ الطفل وتحطيم شخصيته</a:t>
            </a:r>
          </a:p>
        </p:txBody>
      </p:sp>
    </p:spTree>
    <p:extLst>
      <p:ext uri="{BB962C8B-B14F-4D97-AF65-F5344CB8AC3E}">
        <p14:creationId xmlns:p14="http://schemas.microsoft.com/office/powerpoint/2010/main" val="233029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923928" y="116632"/>
            <a:ext cx="4950296"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تنظيم المواهب</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7" name="Flowchart: Alternate Process 6"/>
          <p:cNvSpPr/>
          <p:nvPr/>
        </p:nvSpPr>
        <p:spPr>
          <a:xfrm>
            <a:off x="179512" y="4293096"/>
            <a:ext cx="8694712" cy="1656184"/>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قد يبدو في الطفل علاماتُ تميُّز مختلِفة ، وكثيرٌ من المواهب والسِّمات ، فيجدُر بالمربِّي التركيز على الأهم والأَوْلى وما يميل إليه الطفل أكثر، لتفعيله وتنشيطه ، من غير تقييده برغبة المربي الخاصة </a:t>
            </a:r>
          </a:p>
        </p:txBody>
      </p:sp>
    </p:spTree>
    <p:extLst>
      <p:ext uri="{BB962C8B-B14F-4D97-AF65-F5344CB8AC3E}">
        <p14:creationId xmlns:p14="http://schemas.microsoft.com/office/powerpoint/2010/main" val="416630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923928" y="116632"/>
            <a:ext cx="4950296"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اللقب الإيجابي</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7" name="Flowchart: Alternate Process 6"/>
          <p:cNvSpPr/>
          <p:nvPr/>
        </p:nvSpPr>
        <p:spPr>
          <a:xfrm>
            <a:off x="179512" y="4293096"/>
            <a:ext cx="8694712" cy="1656184"/>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حاول أن تدعم طفلك بلقب يُناسب هوايته وتميُّزه ، ليبقى هذا اللقب علامةً للطفل ، ووسيلةَ تذكيرٍ له ولمربِّيه على خصوصيته التي يجب أن يتعهَّدها دائماً بالتزكية والتطوير ، مثل: (عبقر ينو) – (نبيه) – (دكتور) – (النجار الماهر) – </a:t>
            </a:r>
            <a:r>
              <a:rPr lang="ar-EG" sz="2400" b="1" dirty="0" smtClean="0">
                <a:solidFill>
                  <a:srgbClr val="002060"/>
                </a:solidFill>
                <a:latin typeface="Simplified Arabic" panose="02020603050405020304" pitchFamily="18" charset="-78"/>
                <a:cs typeface="Simplified Arabic" panose="02020603050405020304" pitchFamily="18" charset="-78"/>
              </a:rPr>
              <a:t/>
            </a:r>
            <a:br>
              <a:rPr lang="ar-EG" sz="2400" b="1" dirty="0" smtClean="0">
                <a:solidFill>
                  <a:srgbClr val="002060"/>
                </a:solidFill>
                <a:latin typeface="Simplified Arabic" panose="02020603050405020304" pitchFamily="18" charset="-78"/>
                <a:cs typeface="Simplified Arabic" panose="02020603050405020304" pitchFamily="18" charset="-78"/>
              </a:rPr>
            </a:br>
            <a:r>
              <a:rPr lang="ar-EG" sz="2400" b="1" dirty="0" smtClean="0">
                <a:solidFill>
                  <a:srgbClr val="002060"/>
                </a:solidFill>
                <a:latin typeface="Simplified Arabic" panose="02020603050405020304" pitchFamily="18" charset="-78"/>
                <a:cs typeface="Simplified Arabic" panose="02020603050405020304" pitchFamily="18" charset="-78"/>
              </a:rPr>
              <a:t>(</a:t>
            </a:r>
            <a:r>
              <a:rPr lang="ar-EG" sz="2400" b="1" dirty="0">
                <a:solidFill>
                  <a:srgbClr val="002060"/>
                </a:solidFill>
                <a:latin typeface="Simplified Arabic" panose="02020603050405020304" pitchFamily="18" charset="-78"/>
                <a:cs typeface="Simplified Arabic" panose="02020603050405020304" pitchFamily="18" charset="-78"/>
              </a:rPr>
              <a:t>مُصلح) – (فهيم</a:t>
            </a:r>
            <a:r>
              <a:rPr lang="ar-EG" sz="2400" b="1" dirty="0" smtClean="0">
                <a:solidFill>
                  <a:srgbClr val="002060"/>
                </a:solidFill>
                <a:latin typeface="Simplified Arabic" panose="02020603050405020304" pitchFamily="18" charset="-78"/>
                <a:cs typeface="Simplified Arabic" panose="02020603050405020304" pitchFamily="18" charset="-78"/>
              </a:rPr>
              <a:t>)</a:t>
            </a:r>
            <a:endParaRPr lang="ar-EG" sz="2400" b="1"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82885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923928" y="116632"/>
            <a:ext cx="4950296"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التأهيل العلمي</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7" name="Flowchart: Alternate Process 6"/>
          <p:cNvSpPr/>
          <p:nvPr/>
        </p:nvSpPr>
        <p:spPr>
          <a:xfrm>
            <a:off x="179512" y="4293096"/>
            <a:ext cx="8694712" cy="1656184"/>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لابد من دعم الموهبة بالمعرفة ، وذلك بالإفادة من أصحاب الخبرات والمهن، وبالمطالعة الجادة الواعية ، والتحصيل العلمي المدرسي والجامعي ، وعن طريق الدورات التخصصية</a:t>
            </a:r>
          </a:p>
        </p:txBody>
      </p:sp>
    </p:spTree>
    <p:extLst>
      <p:ext uri="{BB962C8B-B14F-4D97-AF65-F5344CB8AC3E}">
        <p14:creationId xmlns:p14="http://schemas.microsoft.com/office/powerpoint/2010/main" val="54204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923928" y="116632"/>
            <a:ext cx="4950296"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امتهان الهواية</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7" name="Flowchart: Alternate Process 6"/>
          <p:cNvSpPr/>
          <p:nvPr/>
        </p:nvSpPr>
        <p:spPr>
          <a:xfrm>
            <a:off x="179512" y="4293096"/>
            <a:ext cx="8694712" cy="1656184"/>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أمر حسن أن يمتهن الطفل مهنة توافق هوايته وميوله في فترات العطل والإجازات ، فإن ذلك أدعى للتفوق فيها والإبداع ، مع صقل الموهبة والارتقاء بها من خلال الممارسة العملية</a:t>
            </a:r>
          </a:p>
        </p:txBody>
      </p:sp>
    </p:spTree>
    <p:extLst>
      <p:ext uri="{BB962C8B-B14F-4D97-AF65-F5344CB8AC3E}">
        <p14:creationId xmlns:p14="http://schemas.microsoft.com/office/powerpoint/2010/main" val="141449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923928" y="116632"/>
            <a:ext cx="4950296"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قصص الموهوبين</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7" name="Flowchart: Alternate Process 6"/>
          <p:cNvSpPr/>
          <p:nvPr/>
        </p:nvSpPr>
        <p:spPr>
          <a:xfrm>
            <a:off x="179512" y="4293096"/>
            <a:ext cx="8694712" cy="1656184"/>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من وسائل التعزيز والتحفيز: ذكر قصص السابقين من الموهوبين والمتفوقين، والأسباب التي أوصلتهم إلى العَلياء والقِمَم ، وتحبيب شخصياتهم إلى الطفل ليتَّخذهم مثلاً وقدوة ، وذلك باقتناء الكتب، أو أشرطة التسجيل السمعية والمرئية و </a:t>
            </a:r>
            <a:r>
              <a:rPr lang="en-US" sz="2400" b="1" dirty="0" smtClean="0">
                <a:solidFill>
                  <a:srgbClr val="002060"/>
                </a:solidFill>
                <a:latin typeface="Simplified Arabic" panose="02020603050405020304" pitchFamily="18" charset="-78"/>
                <a:cs typeface="Simplified Arabic" panose="02020603050405020304" pitchFamily="18" charset="-78"/>
              </a:rPr>
              <a:t>CD</a:t>
            </a:r>
            <a:r>
              <a:rPr lang="ar-EG" sz="2400" b="1" dirty="0" smtClean="0">
                <a:solidFill>
                  <a:srgbClr val="002060"/>
                </a:solidFill>
                <a:latin typeface="Simplified Arabic" panose="02020603050405020304" pitchFamily="18" charset="-78"/>
                <a:cs typeface="Simplified Arabic" panose="02020603050405020304" pitchFamily="18" charset="-78"/>
              </a:rPr>
              <a:t>ونحوها</a:t>
            </a:r>
            <a:endParaRPr lang="ar-EG" sz="2400" b="1"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33673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923928" y="116632"/>
            <a:ext cx="4950296"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المعارض</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7" name="Flowchart: Alternate Process 6"/>
          <p:cNvSpPr/>
          <p:nvPr/>
        </p:nvSpPr>
        <p:spPr>
          <a:xfrm>
            <a:off x="179512" y="3933056"/>
            <a:ext cx="8694712" cy="2016224"/>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ومن وسائل التعزيز والتشجيع: الاحتفاءُ بالطفل المبدع وبنتاجه ، وذلك بعرض ما يبدعه في مكانٍ واضحٍ أو بتخصيص مكتبة خاصة لأعماله وإنتاجه ، وكذا بإقامة معرض لإبداعاته يُدعى إليه الأقرباء والأصدقاء في منزل الطفل ، أو في منزل الأسرة الكبيرة ، أو في قاعة المدرسة</a:t>
            </a:r>
          </a:p>
        </p:txBody>
      </p:sp>
    </p:spTree>
    <p:extLst>
      <p:ext uri="{BB962C8B-B14F-4D97-AF65-F5344CB8AC3E}">
        <p14:creationId xmlns:p14="http://schemas.microsoft.com/office/powerpoint/2010/main" val="344363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923928" y="116632"/>
            <a:ext cx="4950296"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التواصل مع المدرسة</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7" name="Flowchart: Alternate Process 6"/>
          <p:cNvSpPr/>
          <p:nvPr/>
        </p:nvSpPr>
        <p:spPr>
          <a:xfrm>
            <a:off x="179512" y="4293096"/>
            <a:ext cx="8694712" cy="1656184"/>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يحسُنُ بالمربي التواصل مع مدرسة طفله المبدع المتميِّز ، إدارةً ومدرسين، وتنبيههم على خصائص طفله المبدع ، ليجري التعاون بين المنزل والمدرسة في رعاية مواهبه والسمو بها</a:t>
            </a:r>
          </a:p>
        </p:txBody>
      </p:sp>
    </p:spTree>
    <p:extLst>
      <p:ext uri="{BB962C8B-B14F-4D97-AF65-F5344CB8AC3E}">
        <p14:creationId xmlns:p14="http://schemas.microsoft.com/office/powerpoint/2010/main" val="72244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923928" y="116632"/>
            <a:ext cx="4950296" cy="792088"/>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lvl="0" algn="ctr" rtl="1"/>
            <a:r>
              <a:rPr lang="ar-SA" sz="3200" b="1" dirty="0"/>
              <a:t>المكتبة وخزانة الألعاب</a:t>
            </a:r>
            <a:endParaRPr lang="en-US" sz="3200" dirty="0"/>
          </a:p>
        </p:txBody>
      </p:sp>
      <p:sp>
        <p:nvSpPr>
          <p:cNvPr id="4" name="Oval 3"/>
          <p:cNvSpPr/>
          <p:nvPr/>
        </p:nvSpPr>
        <p:spPr>
          <a:xfrm>
            <a:off x="8316416" y="116632"/>
            <a:ext cx="827584" cy="792088"/>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EG"/>
          </a:p>
        </p:txBody>
      </p:sp>
      <p:sp>
        <p:nvSpPr>
          <p:cNvPr id="7" name="Flowchart: Alternate Process 6"/>
          <p:cNvSpPr/>
          <p:nvPr/>
        </p:nvSpPr>
        <p:spPr>
          <a:xfrm>
            <a:off x="179512" y="4293096"/>
            <a:ext cx="8694712" cy="1656184"/>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ar-EG" sz="2400" b="1" dirty="0">
                <a:solidFill>
                  <a:srgbClr val="002060"/>
                </a:solidFill>
                <a:latin typeface="Simplified Arabic" panose="02020603050405020304" pitchFamily="18" charset="-78"/>
                <a:cs typeface="Simplified Arabic" panose="02020603050405020304" pitchFamily="18" charset="-78"/>
              </a:rPr>
              <a:t>الحرص على اقتناء الكتب المفيدة والقصص النافعة ذات الطابع الابتكاري والتحريضي ، المرفق بدفاتر للتلوين وجداول للعمل ، وكذلك مجموعات اللواصق ونحوها ، مع الحرص على الألعاب ذات الطابع الذهني أو الفكري </a:t>
            </a:r>
          </a:p>
        </p:txBody>
      </p:sp>
    </p:spTree>
    <p:extLst>
      <p:ext uri="{BB962C8B-B14F-4D97-AF65-F5344CB8AC3E}">
        <p14:creationId xmlns:p14="http://schemas.microsoft.com/office/powerpoint/2010/main" val="285359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809625" y="2161207"/>
            <a:ext cx="7524750" cy="2347913"/>
          </a:xfrm>
          <a:prstGeom prst="rect">
            <a:avLst/>
          </a:prstGeom>
          <a:solidFill>
            <a:srgbClr val="595959">
              <a:alpha val="78038"/>
            </a:srgbClr>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5" name="AutoShape 3"/>
          <p:cNvSpPr>
            <a:spLocks noChangeArrowheads="1"/>
          </p:cNvSpPr>
          <p:nvPr/>
        </p:nvSpPr>
        <p:spPr bwMode="auto">
          <a:xfrm>
            <a:off x="914400" y="2018332"/>
            <a:ext cx="7315200" cy="2378075"/>
          </a:xfrm>
          <a:prstGeom prst="rect">
            <a:avLst/>
          </a:prstGeom>
          <a:solidFill>
            <a:srgbClr val="1E8FB2">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6" name="Rectangle 13"/>
          <p:cNvSpPr>
            <a:spLocks noChangeArrowheads="1"/>
          </p:cNvSpPr>
          <p:nvPr/>
        </p:nvSpPr>
        <p:spPr bwMode="auto">
          <a:xfrm>
            <a:off x="1081088" y="2441252"/>
            <a:ext cx="69818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4800" b="1" dirty="0">
                <a:solidFill>
                  <a:srgbClr val="FFFFFF"/>
                </a:solidFill>
                <a:latin typeface="Microsoft YaHei" pitchFamily="34" charset="-122"/>
                <a:ea typeface="Microsoft YaHei" pitchFamily="34" charset="-122"/>
              </a:rPr>
              <a:t>الفصل الرابع</a:t>
            </a:r>
          </a:p>
          <a:p>
            <a:pPr algn="ctr" rtl="1"/>
            <a:r>
              <a:rPr lang="ar-EG" altLang="zh-CN" sz="4800" b="1" dirty="0">
                <a:solidFill>
                  <a:srgbClr val="FFFFFF"/>
                </a:solidFill>
                <a:latin typeface="Microsoft YaHei" pitchFamily="34" charset="-122"/>
                <a:ea typeface="Microsoft YaHei" pitchFamily="34" charset="-122"/>
              </a:rPr>
              <a:t>كيفية التعامل مع سلوكيات الطفل</a:t>
            </a:r>
          </a:p>
        </p:txBody>
      </p:sp>
      <p:sp>
        <p:nvSpPr>
          <p:cNvPr id="3" name="Rectangle 2"/>
          <p:cNvSpPr/>
          <p:nvPr/>
        </p:nvSpPr>
        <p:spPr>
          <a:xfrm>
            <a:off x="3131840" y="4941168"/>
            <a:ext cx="5215136" cy="153016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Low" rtl="1">
              <a:lnSpc>
                <a:spcPct val="115000"/>
              </a:lnSpc>
              <a:spcAft>
                <a:spcPts val="1000"/>
              </a:spcAft>
            </a:pPr>
            <a:r>
              <a:rPr lang="ar-EG" sz="2000" b="1" u="sng" dirty="0">
                <a:solidFill>
                  <a:srgbClr val="C00000"/>
                </a:solidFill>
                <a:latin typeface="Calibri" panose="020F0502020204030204" pitchFamily="34" charset="0"/>
                <a:ea typeface="Calibri" panose="020F0502020204030204" pitchFamily="34" charset="0"/>
                <a:cs typeface="Simplified Arabic" panose="02020603050405020304" pitchFamily="18" charset="-78"/>
              </a:rPr>
              <a:t>محتويات الفصل الرابع:</a:t>
            </a:r>
            <a:r>
              <a:rPr lang="ar-EG" sz="2000" b="1" dirty="0">
                <a:solidFill>
                  <a:srgbClr val="002060"/>
                </a:solidFill>
                <a:latin typeface="Calibri" panose="020F0502020204030204" pitchFamily="34" charset="0"/>
                <a:ea typeface="Calibri" panose="020F0502020204030204" pitchFamily="34" charset="0"/>
                <a:cs typeface="Simplified Arabic" panose="02020603050405020304" pitchFamily="18" charset="-78"/>
              </a:rPr>
              <a:t> كيفية التعامل مع سلوكيات الطفل</a:t>
            </a:r>
          </a:p>
          <a:p>
            <a:pPr marL="342900" lvl="0" indent="-342900" algn="justLow" rtl="1">
              <a:lnSpc>
                <a:spcPct val="115000"/>
              </a:lnSpc>
              <a:spcAft>
                <a:spcPts val="0"/>
              </a:spcAft>
              <a:buFont typeface="Symbol" panose="05050102010706020507" pitchFamily="18" charset="2"/>
              <a:buChar char=""/>
            </a:pPr>
            <a:r>
              <a:rPr lang="ar-EG" b="1" dirty="0" smtClean="0">
                <a:solidFill>
                  <a:srgbClr val="002060"/>
                </a:solidFill>
                <a:latin typeface="Calibri" panose="020F0502020204030204" pitchFamily="34" charset="0"/>
                <a:ea typeface="Calibri" panose="020F0502020204030204" pitchFamily="34" charset="0"/>
                <a:cs typeface="Simplified Arabic" panose="02020603050405020304" pitchFamily="18" charset="-78"/>
              </a:rPr>
              <a:t>السلطات </a:t>
            </a:r>
            <a:r>
              <a:rPr lang="ar-EG" b="1" dirty="0">
                <a:solidFill>
                  <a:srgbClr val="002060"/>
                </a:solidFill>
                <a:latin typeface="Calibri" panose="020F0502020204030204" pitchFamily="34" charset="0"/>
                <a:ea typeface="Calibri" panose="020F0502020204030204" pitchFamily="34" charset="0"/>
                <a:cs typeface="Simplified Arabic" panose="02020603050405020304" pitchFamily="18" charset="-78"/>
              </a:rPr>
              <a:t>التربوية ومجابهة الوضيعات الشائكة</a:t>
            </a:r>
          </a:p>
          <a:p>
            <a:pPr marL="342900" lvl="0" indent="-342900" algn="justLow" rtl="1">
              <a:lnSpc>
                <a:spcPct val="115000"/>
              </a:lnSpc>
              <a:spcAft>
                <a:spcPts val="0"/>
              </a:spcAft>
              <a:buFont typeface="Symbol" panose="05050102010706020507" pitchFamily="18" charset="2"/>
              <a:buChar char=""/>
            </a:pPr>
            <a:r>
              <a:rPr lang="ar-EG" b="1" dirty="0" smtClean="0">
                <a:solidFill>
                  <a:srgbClr val="002060"/>
                </a:solidFill>
                <a:latin typeface="Calibri" panose="020F0502020204030204" pitchFamily="34" charset="0"/>
                <a:ea typeface="Calibri" panose="020F0502020204030204" pitchFamily="34" charset="0"/>
                <a:cs typeface="Simplified Arabic" panose="02020603050405020304" pitchFamily="18" charset="-78"/>
              </a:rPr>
              <a:t>أساليب </a:t>
            </a:r>
            <a:r>
              <a:rPr lang="ar-EG" b="1" dirty="0">
                <a:solidFill>
                  <a:srgbClr val="002060"/>
                </a:solidFill>
                <a:latin typeface="Calibri" panose="020F0502020204030204" pitchFamily="34" charset="0"/>
                <a:ea typeface="Calibri" panose="020F0502020204030204" pitchFamily="34" charset="0"/>
                <a:cs typeface="Simplified Arabic" panose="02020603050405020304" pitchFamily="18" charset="-78"/>
              </a:rPr>
              <a:t>خاطئة فى تربية الاطفال</a:t>
            </a:r>
          </a:p>
          <a:p>
            <a:pPr marL="342900" lvl="0" indent="-342900" algn="justLow" rtl="1">
              <a:lnSpc>
                <a:spcPct val="115000"/>
              </a:lnSpc>
              <a:spcAft>
                <a:spcPts val="0"/>
              </a:spcAft>
              <a:buFont typeface="Symbol" panose="05050102010706020507" pitchFamily="18" charset="2"/>
              <a:buChar char=""/>
            </a:pPr>
            <a:r>
              <a:rPr lang="ar-EG" b="1" dirty="0" smtClean="0">
                <a:solidFill>
                  <a:srgbClr val="002060"/>
                </a:solidFill>
                <a:latin typeface="Calibri" panose="020F0502020204030204" pitchFamily="34" charset="0"/>
                <a:ea typeface="Calibri" panose="020F0502020204030204" pitchFamily="34" charset="0"/>
                <a:cs typeface="Simplified Arabic" panose="02020603050405020304" pitchFamily="18" charset="-78"/>
              </a:rPr>
              <a:t>بعض </a:t>
            </a:r>
            <a:r>
              <a:rPr lang="ar-EG" b="1" dirty="0">
                <a:solidFill>
                  <a:srgbClr val="002060"/>
                </a:solidFill>
                <a:latin typeface="Calibri" panose="020F0502020204030204" pitchFamily="34" charset="0"/>
                <a:ea typeface="Calibri" panose="020F0502020204030204" pitchFamily="34" charset="0"/>
                <a:cs typeface="Simplified Arabic" panose="02020603050405020304" pitchFamily="18" charset="-78"/>
              </a:rPr>
              <a:t>المشاكل السلوكية للطفل</a:t>
            </a:r>
          </a:p>
        </p:txBody>
      </p:sp>
    </p:spTree>
    <p:extLst>
      <p:ext uri="{BB962C8B-B14F-4D97-AF65-F5344CB8AC3E}">
        <p14:creationId xmlns:p14="http://schemas.microsoft.com/office/powerpoint/2010/main" val="267237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Top)">
                                      <p:cBhvr>
                                        <p:cTn id="10" dur="500"/>
                                        <p:tgtEl>
                                          <p:spTgt spid="4"/>
                                        </p:tgtEl>
                                      </p:cBhvr>
                                    </p:animEffect>
                                  </p:childTnLst>
                                </p:cTn>
                              </p:par>
                            </p:childTnLst>
                          </p:cTn>
                        </p:par>
                        <p:par>
                          <p:cTn id="11" fill="hold">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utoUpdateAnimBg="0"/>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1084</TotalTime>
  <Words>11525</Words>
  <Application>Microsoft Office PowerPoint</Application>
  <PresentationFormat>On-screen Show (4:3)</PresentationFormat>
  <Paragraphs>975</Paragraphs>
  <Slides>217</Slides>
  <Notes>27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217</vt:i4>
      </vt:variant>
    </vt:vector>
  </HeadingPairs>
  <TitlesOfParts>
    <vt:vector size="231" baseType="lpstr">
      <vt:lpstr>Microsoft YaHei</vt:lpstr>
      <vt:lpstr>SimHei</vt:lpstr>
      <vt:lpstr>宋体</vt:lpstr>
      <vt:lpstr>宋体</vt:lpstr>
      <vt:lpstr>Arial</vt:lpstr>
      <vt:lpstr>Calibri</vt:lpstr>
      <vt:lpstr>HY헤드라인M</vt:lpstr>
      <vt:lpstr>Simplified Arabic</vt:lpstr>
      <vt:lpstr>Symbol</vt:lpstr>
      <vt:lpstr>Times New Roman</vt:lpstr>
      <vt:lpstr>Tw Cen MT</vt:lpstr>
      <vt:lpstr>Verdana</vt:lpstr>
      <vt:lpstr>Wingdings</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مشكلة العناد والتمرد على الاوامر وعدم الطاعة </vt:lpstr>
      <vt:lpstr>مشكلة السرقة </vt:lpstr>
      <vt:lpstr>مشكلة الكذب </vt:lpstr>
      <vt:lpstr>مشكلة الاحساس المرهف</vt:lpstr>
      <vt:lpstr>مشكلة الخجل</vt:lpstr>
      <vt:lpstr>مشكلة الخوف</vt:lpstr>
      <vt:lpstr>مشاكل اضطرابات الكلام </vt:lpstr>
      <vt:lpstr>مشكلة العدوان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مظاهر النمو في مرحلة البلوغ</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مظاهر النمو في مرحلة البلوغ</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الشخصية السلبية</vt:lpstr>
      <vt:lpstr> الشخصية الناقدة</vt:lpstr>
      <vt:lpstr> الشخصية الهوائية</vt:lpstr>
      <vt:lpstr> الشخصية المتمردة</vt:lpstr>
      <vt:lpstr> الشخصية المنطوية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المشكلة الأولى</vt:lpstr>
      <vt:lpstr>المشكلة الثانية</vt:lpstr>
      <vt:lpstr>المشكلة الثالثة</vt:lpstr>
      <vt:lpstr>المشكلة الرابعة</vt:lpstr>
      <vt:lpstr>المشكلة الخامسة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Free Powerpoint Template</dc:subject>
  <dc:creator>aly mostafa</dc:creator>
  <dc:description>Free Template From http://www.graphicsland.com</dc:description>
  <cp:lastModifiedBy>aly mostafa</cp:lastModifiedBy>
  <cp:revision>201</cp:revision>
  <dcterms:created xsi:type="dcterms:W3CDTF">2014-01-08T01:18:06Z</dcterms:created>
  <dcterms:modified xsi:type="dcterms:W3CDTF">2014-07-07T21:29:53Z</dcterms:modified>
</cp:coreProperties>
</file>