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45" r:id="rId2"/>
  </p:sldMasterIdLst>
  <p:notesMasterIdLst>
    <p:notesMasterId r:id="rId237"/>
  </p:notesMasterIdLst>
  <p:sldIdLst>
    <p:sldId id="269" r:id="rId3"/>
    <p:sldId id="568" r:id="rId4"/>
    <p:sldId id="565" r:id="rId5"/>
    <p:sldId id="258" r:id="rId6"/>
    <p:sldId id="259" r:id="rId7"/>
    <p:sldId id="271" r:id="rId8"/>
    <p:sldId id="272" r:id="rId9"/>
    <p:sldId id="273" r:id="rId10"/>
    <p:sldId id="274" r:id="rId11"/>
    <p:sldId id="275" r:id="rId12"/>
    <p:sldId id="574" r:id="rId13"/>
    <p:sldId id="276" r:id="rId14"/>
    <p:sldId id="27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575" r:id="rId42"/>
    <p:sldId id="307" r:id="rId43"/>
    <p:sldId id="308" r:id="rId44"/>
    <p:sldId id="309" r:id="rId45"/>
    <p:sldId id="310" r:id="rId46"/>
    <p:sldId id="311" r:id="rId47"/>
    <p:sldId id="312" r:id="rId48"/>
    <p:sldId id="313" r:id="rId49"/>
    <p:sldId id="314" r:id="rId50"/>
    <p:sldId id="315" r:id="rId51"/>
    <p:sldId id="576"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577" r:id="rId67"/>
    <p:sldId id="330" r:id="rId68"/>
    <p:sldId id="331" r:id="rId69"/>
    <p:sldId id="332" r:id="rId70"/>
    <p:sldId id="333" r:id="rId71"/>
    <p:sldId id="334" r:id="rId72"/>
    <p:sldId id="335" r:id="rId73"/>
    <p:sldId id="336" r:id="rId74"/>
    <p:sldId id="337" r:id="rId75"/>
    <p:sldId id="578" r:id="rId76"/>
    <p:sldId id="363" r:id="rId77"/>
    <p:sldId id="365" r:id="rId78"/>
    <p:sldId id="364" r:id="rId79"/>
    <p:sldId id="366" r:id="rId80"/>
    <p:sldId id="367" r:id="rId81"/>
    <p:sldId id="368" r:id="rId82"/>
    <p:sldId id="369" r:id="rId83"/>
    <p:sldId id="370" r:id="rId84"/>
    <p:sldId id="371" r:id="rId85"/>
    <p:sldId id="372" r:id="rId86"/>
    <p:sldId id="373"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591" r:id="rId100"/>
    <p:sldId id="592" r:id="rId101"/>
    <p:sldId id="593" r:id="rId102"/>
    <p:sldId id="594" r:id="rId103"/>
    <p:sldId id="595" r:id="rId104"/>
    <p:sldId id="596" r:id="rId105"/>
    <p:sldId id="597" r:id="rId106"/>
    <p:sldId id="598" r:id="rId107"/>
    <p:sldId id="599" r:id="rId108"/>
    <p:sldId id="600" r:id="rId109"/>
    <p:sldId id="601" r:id="rId110"/>
    <p:sldId id="602" r:id="rId111"/>
    <p:sldId id="603" r:id="rId112"/>
    <p:sldId id="604" r:id="rId113"/>
    <p:sldId id="605" r:id="rId114"/>
    <p:sldId id="606" r:id="rId115"/>
    <p:sldId id="607" r:id="rId116"/>
    <p:sldId id="608" r:id="rId117"/>
    <p:sldId id="609" r:id="rId118"/>
    <p:sldId id="610" r:id="rId119"/>
    <p:sldId id="611" r:id="rId120"/>
    <p:sldId id="612" r:id="rId121"/>
    <p:sldId id="613" r:id="rId122"/>
    <p:sldId id="614" r:id="rId123"/>
    <p:sldId id="615" r:id="rId124"/>
    <p:sldId id="658" r:id="rId125"/>
    <p:sldId id="616" r:id="rId126"/>
    <p:sldId id="617" r:id="rId127"/>
    <p:sldId id="618" r:id="rId128"/>
    <p:sldId id="619" r:id="rId129"/>
    <p:sldId id="620" r:id="rId130"/>
    <p:sldId id="621" r:id="rId131"/>
    <p:sldId id="622" r:id="rId132"/>
    <p:sldId id="623" r:id="rId133"/>
    <p:sldId id="624" r:id="rId134"/>
    <p:sldId id="625" r:id="rId135"/>
    <p:sldId id="626" r:id="rId136"/>
    <p:sldId id="627" r:id="rId137"/>
    <p:sldId id="628" r:id="rId138"/>
    <p:sldId id="629" r:id="rId139"/>
    <p:sldId id="630" r:id="rId140"/>
    <p:sldId id="659" r:id="rId141"/>
    <p:sldId id="631" r:id="rId142"/>
    <p:sldId id="632" r:id="rId143"/>
    <p:sldId id="633" r:id="rId144"/>
    <p:sldId id="634" r:id="rId145"/>
    <p:sldId id="635" r:id="rId146"/>
    <p:sldId id="636" r:id="rId147"/>
    <p:sldId id="637" r:id="rId148"/>
    <p:sldId id="638" r:id="rId149"/>
    <p:sldId id="639" r:id="rId150"/>
    <p:sldId id="640" r:id="rId151"/>
    <p:sldId id="641" r:id="rId152"/>
    <p:sldId id="642" r:id="rId153"/>
    <p:sldId id="643" r:id="rId154"/>
    <p:sldId id="644" r:id="rId155"/>
    <p:sldId id="645" r:id="rId156"/>
    <p:sldId id="646" r:id="rId157"/>
    <p:sldId id="647" r:id="rId158"/>
    <p:sldId id="648" r:id="rId159"/>
    <p:sldId id="649" r:id="rId160"/>
    <p:sldId id="660" r:id="rId161"/>
    <p:sldId id="650" r:id="rId162"/>
    <p:sldId id="651" r:id="rId163"/>
    <p:sldId id="652" r:id="rId164"/>
    <p:sldId id="653" r:id="rId165"/>
    <p:sldId id="654" r:id="rId166"/>
    <p:sldId id="655" r:id="rId167"/>
    <p:sldId id="656" r:id="rId168"/>
    <p:sldId id="657" r:id="rId169"/>
    <p:sldId id="661" r:id="rId170"/>
    <p:sldId id="664" r:id="rId171"/>
    <p:sldId id="662" r:id="rId172"/>
    <p:sldId id="663" r:id="rId173"/>
    <p:sldId id="665" r:id="rId174"/>
    <p:sldId id="666" r:id="rId175"/>
    <p:sldId id="667" r:id="rId176"/>
    <p:sldId id="668" r:id="rId177"/>
    <p:sldId id="669" r:id="rId178"/>
    <p:sldId id="670" r:id="rId179"/>
    <p:sldId id="671" r:id="rId180"/>
    <p:sldId id="672" r:id="rId181"/>
    <p:sldId id="673" r:id="rId182"/>
    <p:sldId id="674" r:id="rId183"/>
    <p:sldId id="675" r:id="rId184"/>
    <p:sldId id="676" r:id="rId185"/>
    <p:sldId id="677" r:id="rId186"/>
    <p:sldId id="678" r:id="rId187"/>
    <p:sldId id="679" r:id="rId188"/>
    <p:sldId id="680" r:id="rId189"/>
    <p:sldId id="681" r:id="rId190"/>
    <p:sldId id="682" r:id="rId191"/>
    <p:sldId id="683" r:id="rId192"/>
    <p:sldId id="684" r:id="rId193"/>
    <p:sldId id="685" r:id="rId194"/>
    <p:sldId id="686" r:id="rId195"/>
    <p:sldId id="687" r:id="rId196"/>
    <p:sldId id="688" r:id="rId197"/>
    <p:sldId id="689" r:id="rId198"/>
    <p:sldId id="690" r:id="rId199"/>
    <p:sldId id="691" r:id="rId200"/>
    <p:sldId id="692" r:id="rId201"/>
    <p:sldId id="693" r:id="rId202"/>
    <p:sldId id="694" r:id="rId203"/>
    <p:sldId id="695" r:id="rId204"/>
    <p:sldId id="696" r:id="rId205"/>
    <p:sldId id="697" r:id="rId206"/>
    <p:sldId id="698" r:id="rId207"/>
    <p:sldId id="699" r:id="rId208"/>
    <p:sldId id="700" r:id="rId209"/>
    <p:sldId id="701" r:id="rId210"/>
    <p:sldId id="702" r:id="rId211"/>
    <p:sldId id="704" r:id="rId212"/>
    <p:sldId id="705" r:id="rId213"/>
    <p:sldId id="707" r:id="rId214"/>
    <p:sldId id="708" r:id="rId215"/>
    <p:sldId id="709" r:id="rId216"/>
    <p:sldId id="710" r:id="rId217"/>
    <p:sldId id="712" r:id="rId218"/>
    <p:sldId id="713" r:id="rId219"/>
    <p:sldId id="714" r:id="rId220"/>
    <p:sldId id="715" r:id="rId221"/>
    <p:sldId id="716" r:id="rId222"/>
    <p:sldId id="717" r:id="rId223"/>
    <p:sldId id="719" r:id="rId224"/>
    <p:sldId id="720" r:id="rId225"/>
    <p:sldId id="721" r:id="rId226"/>
    <p:sldId id="722" r:id="rId227"/>
    <p:sldId id="723" r:id="rId228"/>
    <p:sldId id="725" r:id="rId229"/>
    <p:sldId id="726" r:id="rId230"/>
    <p:sldId id="727" r:id="rId231"/>
    <p:sldId id="728" r:id="rId232"/>
    <p:sldId id="729" r:id="rId233"/>
    <p:sldId id="730" r:id="rId234"/>
    <p:sldId id="731" r:id="rId235"/>
    <p:sldId id="268" r:id="rId236"/>
  </p:sldIdLst>
  <p:sldSz cx="9144000" cy="5715000" type="screen16x10"/>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SimSun" pitchFamily="2" charset="-122"/>
        <a:cs typeface="+mn-cs"/>
      </a:defRPr>
    </a:lvl1pPr>
    <a:lvl2pPr marL="457200" algn="l" rtl="0" fontAlgn="base">
      <a:spcBef>
        <a:spcPct val="0"/>
      </a:spcBef>
      <a:spcAft>
        <a:spcPct val="0"/>
      </a:spcAft>
      <a:defRPr kern="1200">
        <a:solidFill>
          <a:schemeClr val="tx1"/>
        </a:solidFill>
        <a:latin typeface="Arial" pitchFamily="34" charset="0"/>
        <a:ea typeface="SimSun" pitchFamily="2" charset="-122"/>
        <a:cs typeface="+mn-cs"/>
      </a:defRPr>
    </a:lvl2pPr>
    <a:lvl3pPr marL="914400" algn="l" rtl="0" fontAlgn="base">
      <a:spcBef>
        <a:spcPct val="0"/>
      </a:spcBef>
      <a:spcAft>
        <a:spcPct val="0"/>
      </a:spcAft>
      <a:defRPr kern="1200">
        <a:solidFill>
          <a:schemeClr val="tx1"/>
        </a:solidFill>
        <a:latin typeface="Arial" pitchFamily="34" charset="0"/>
        <a:ea typeface="SimSun" pitchFamily="2" charset="-122"/>
        <a:cs typeface="+mn-cs"/>
      </a:defRPr>
    </a:lvl3pPr>
    <a:lvl4pPr marL="1371600" algn="l" rtl="0" fontAlgn="base">
      <a:spcBef>
        <a:spcPct val="0"/>
      </a:spcBef>
      <a:spcAft>
        <a:spcPct val="0"/>
      </a:spcAft>
      <a:defRPr kern="1200">
        <a:solidFill>
          <a:schemeClr val="tx1"/>
        </a:solidFill>
        <a:latin typeface="Arial" pitchFamily="34" charset="0"/>
        <a:ea typeface="SimSun" pitchFamily="2" charset="-122"/>
        <a:cs typeface="+mn-cs"/>
      </a:defRPr>
    </a:lvl4pPr>
    <a:lvl5pPr marL="1828800" algn="l" rtl="0" fontAlgn="base">
      <a:spcBef>
        <a:spcPct val="0"/>
      </a:spcBef>
      <a:spcAft>
        <a:spcPct val="0"/>
      </a:spcAft>
      <a:defRPr kern="1200">
        <a:solidFill>
          <a:schemeClr val="tx1"/>
        </a:solidFill>
        <a:latin typeface="Arial" pitchFamily="34" charset="0"/>
        <a:ea typeface="SimSun" pitchFamily="2" charset="-122"/>
        <a:cs typeface="+mn-cs"/>
      </a:defRPr>
    </a:lvl5pPr>
    <a:lvl6pPr marL="2286000" algn="r" defTabSz="914400" rtl="1" eaLnBrk="1" latinLnBrk="0" hangingPunct="1">
      <a:defRPr kern="1200">
        <a:solidFill>
          <a:schemeClr val="tx1"/>
        </a:solidFill>
        <a:latin typeface="Arial" pitchFamily="34" charset="0"/>
        <a:ea typeface="SimSun" pitchFamily="2" charset="-122"/>
        <a:cs typeface="+mn-cs"/>
      </a:defRPr>
    </a:lvl6pPr>
    <a:lvl7pPr marL="2743200" algn="r" defTabSz="914400" rtl="1" eaLnBrk="1" latinLnBrk="0" hangingPunct="1">
      <a:defRPr kern="1200">
        <a:solidFill>
          <a:schemeClr val="tx1"/>
        </a:solidFill>
        <a:latin typeface="Arial" pitchFamily="34" charset="0"/>
        <a:ea typeface="SimSun" pitchFamily="2" charset="-122"/>
        <a:cs typeface="+mn-cs"/>
      </a:defRPr>
    </a:lvl7pPr>
    <a:lvl8pPr marL="3200400" algn="r" defTabSz="914400" rtl="1" eaLnBrk="1" latinLnBrk="0" hangingPunct="1">
      <a:defRPr kern="1200">
        <a:solidFill>
          <a:schemeClr val="tx1"/>
        </a:solidFill>
        <a:latin typeface="Arial" pitchFamily="34" charset="0"/>
        <a:ea typeface="SimSun" pitchFamily="2" charset="-122"/>
        <a:cs typeface="+mn-cs"/>
      </a:defRPr>
    </a:lvl8pPr>
    <a:lvl9pPr marL="3657600" algn="r" defTabSz="914400" rtl="1" eaLnBrk="1" latinLnBrk="0" hangingPunct="1">
      <a:defRPr kern="1200">
        <a:solidFill>
          <a:schemeClr val="tx1"/>
        </a:solidFill>
        <a:latin typeface="Arial" pitchFamily="34" charset="0"/>
        <a:ea typeface="SimSun" pitchFamily="2" charset="-122"/>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BAD8"/>
    <a:srgbClr val="00FF00"/>
    <a:srgbClr val="1E8F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152" y="6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presProps" Target="pres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theme" Target="theme/theme1.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000" b="1" u="none" dirty="0" err="1" smtClean="0"/>
            <a:t>استراتيجات</a:t>
          </a:r>
          <a:r>
            <a:rPr lang="ar-EG" sz="2000" b="1" u="none" dirty="0" smtClean="0"/>
            <a:t> صناعة النجاح</a:t>
          </a:r>
          <a:endParaRPr lang="ar-SA" sz="20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000" b="1" dirty="0" smtClean="0">
              <a:latin typeface="Times New Roman" pitchFamily="18" charset="0"/>
              <a:cs typeface="Arial"/>
            </a:rPr>
            <a:t>الخرائط الذهنية</a:t>
          </a:r>
          <a:endParaRPr lang="ar-SA" sz="20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000" b="1" dirty="0" smtClean="0">
              <a:latin typeface="Times New Roman" pitchFamily="18" charset="0"/>
              <a:cs typeface="Arial"/>
            </a:rPr>
            <a:t>قوة الذاكرة والتذكر</a:t>
          </a:r>
          <a:endParaRPr lang="ar-SA" sz="20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1600" b="1" dirty="0" smtClean="0">
              <a:latin typeface="Times New Roman" pitchFamily="18" charset="0"/>
              <a:cs typeface="Arial"/>
            </a:rPr>
            <a:t>التفكير الإيجابي </a:t>
          </a:r>
          <a:r>
            <a:rPr lang="ar-EG" sz="1600" b="1" dirty="0" err="1" smtClean="0">
              <a:latin typeface="Times New Roman" pitchFamily="18" charset="0"/>
              <a:cs typeface="Arial"/>
            </a:rPr>
            <a:t>والابداعى</a:t>
          </a:r>
          <a:endParaRPr lang="ar-SA" sz="16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000" b="1" dirty="0" smtClean="0">
              <a:latin typeface="Times New Roman" pitchFamily="18" charset="0"/>
              <a:cs typeface="Arial"/>
            </a:rPr>
            <a:t>فن إدارة الوقت </a:t>
          </a:r>
          <a:endParaRPr lang="ar-SA" sz="2000" b="1" dirty="0"/>
        </a:p>
      </dgm:t>
    </dgm:pt>
    <dgm:pt modelId="{A606C441-B048-4EAC-8100-894542E162F4}" type="parTrans" cxnId="{68640301-82ED-4A71-B407-68C7EB60BC9A}">
      <dgm:prSet/>
      <dgm:spPr/>
      <dgm:t>
        <a:bodyPr/>
        <a:lstStyle/>
        <a:p>
          <a:pPr rtl="1"/>
          <a:endParaRPr lang="ar-EG"/>
        </a:p>
      </dgm:t>
    </dgm:pt>
    <dgm:pt modelId="{670B1E4D-2153-4AE7-8099-3509FB0685D8}" type="sibTrans" cxnId="{68640301-82ED-4A71-B407-68C7EB60BC9A}">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96FEDD57-9110-45D1-99D7-D20EFCFD28B4}" type="pres">
      <dgm:prSet presAssocID="{A35EFABB-B9D2-4919-85F1-53BA01469B13}" presName="nodeFollowingNodes" presStyleLbl="node1" presStyleIdx="4" presStyleCnt="5">
        <dgm:presLayoutVars>
          <dgm:bulletEnabled val="1"/>
        </dgm:presLayoutVars>
      </dgm:prSet>
      <dgm:spPr/>
      <dgm:t>
        <a:bodyPr/>
        <a:lstStyle/>
        <a:p>
          <a:pPr rtl="1"/>
          <a:endParaRPr lang="ar-EG"/>
        </a:p>
      </dgm:t>
    </dgm:pt>
  </dgm:ptLst>
  <dgm:cxnLst>
    <dgm:cxn modelId="{5C845C87-CA62-4B98-8E95-73AACCCE1F81}" type="presOf" srcId="{4299C8C0-9EFE-4B56-B3A8-6441731A43E1}" destId="{E4FC657D-04EC-4527-ACE7-2542C82D4137}" srcOrd="0" destOrd="0" presId="urn:microsoft.com/office/officeart/2005/8/layout/cycle3"/>
    <dgm:cxn modelId="{46DD488D-0F33-4735-B7B3-8D7B275E7F46}" type="presOf" srcId="{A35EFABB-B9D2-4919-85F1-53BA01469B13}" destId="{96FEDD57-9110-45D1-99D7-D20EFCFD28B4}"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36E074E8-D3DC-49DF-9C9B-C621E95E3E71}" type="presOf" srcId="{F611D78A-9E2D-4971-9E73-7AC2581DFC51}" destId="{626E7E74-A943-41F9-92A5-6B86187D0915}" srcOrd="0" destOrd="0" presId="urn:microsoft.com/office/officeart/2005/8/layout/cycle3"/>
    <dgm:cxn modelId="{545A2662-57EB-42B2-9949-069E37C8BF7B}" type="presOf" srcId="{E2F200B1-BFB1-4055-BB5F-BAE852DBF4F3}" destId="{823B69D6-EABD-44B8-B557-A4445BE9D858}" srcOrd="0" destOrd="0" presId="urn:microsoft.com/office/officeart/2005/8/layout/cycle3"/>
    <dgm:cxn modelId="{68640301-82ED-4A71-B407-68C7EB60BC9A}" srcId="{683FD8ED-3092-40E8-BB3C-F36A310A3877}" destId="{A35EFABB-B9D2-4919-85F1-53BA01469B13}" srcOrd="4" destOrd="0" parTransId="{A606C441-B048-4EAC-8100-894542E162F4}" sibTransId="{670B1E4D-2153-4AE7-8099-3509FB0685D8}"/>
    <dgm:cxn modelId="{534AF052-EC70-4970-8D47-07ED9D86F690}" srcId="{683FD8ED-3092-40E8-BB3C-F36A310A3877}" destId="{F611D78A-9E2D-4971-9E73-7AC2581DFC51}" srcOrd="2" destOrd="0" parTransId="{C7D607EF-6D87-4887-895C-DB14450938E9}" sibTransId="{00E21551-6CE4-4CC5-81C6-7AE7E6B63CF9}"/>
    <dgm:cxn modelId="{8B80F772-4C07-436A-A18D-966BAFFCA7A1}" type="presOf" srcId="{7D156077-FC48-4E00-9279-C0DCC50C887C}" destId="{E23CECA5-6803-41F7-B47F-C091F357DDED}" srcOrd="0" destOrd="0" presId="urn:microsoft.com/office/officeart/2005/8/layout/cycle3"/>
    <dgm:cxn modelId="{9B3F28B7-4D21-499D-940F-7F69E4EE8F7C}" type="presOf" srcId="{D29E24FC-05D5-4E97-98C7-54323AD0F0B5}" destId="{EF6DE290-021F-4F3C-B173-582D126FA912}" srcOrd="0" destOrd="0" presId="urn:microsoft.com/office/officeart/2005/8/layout/cycle3"/>
    <dgm:cxn modelId="{51D63C30-A300-4D09-8DA4-0D43D81DE7D7}" type="presOf" srcId="{683FD8ED-3092-40E8-BB3C-F36A310A3877}" destId="{63FC5469-9CCB-4523-AE5E-3D72808BB6D2}"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73239622-025F-43ED-8EDE-065A8B6A2852}" srcId="{683FD8ED-3092-40E8-BB3C-F36A310A3877}" destId="{4299C8C0-9EFE-4B56-B3A8-6441731A43E1}" srcOrd="1" destOrd="0" parTransId="{129111F7-8952-43A1-9F45-8BD51B0F9F58}" sibTransId="{0FBAECD9-1187-40F4-BF67-7069C9A20415}"/>
    <dgm:cxn modelId="{0699B444-BF53-4636-A156-3AFEA63A4C42}" type="presParOf" srcId="{63FC5469-9CCB-4523-AE5E-3D72808BB6D2}" destId="{14351B7A-7FA0-4103-8B91-E9F1416A4BDE}" srcOrd="0" destOrd="0" presId="urn:microsoft.com/office/officeart/2005/8/layout/cycle3"/>
    <dgm:cxn modelId="{4697F199-7C42-4F77-B842-B5E9D8603855}" type="presParOf" srcId="{14351B7A-7FA0-4103-8B91-E9F1416A4BDE}" destId="{E23CECA5-6803-41F7-B47F-C091F357DDED}" srcOrd="0" destOrd="0" presId="urn:microsoft.com/office/officeart/2005/8/layout/cycle3"/>
    <dgm:cxn modelId="{2E12CF04-7BD8-454D-B08E-E7194FFEA872}" type="presParOf" srcId="{14351B7A-7FA0-4103-8B91-E9F1416A4BDE}" destId="{823B69D6-EABD-44B8-B557-A4445BE9D858}" srcOrd="1" destOrd="0" presId="urn:microsoft.com/office/officeart/2005/8/layout/cycle3"/>
    <dgm:cxn modelId="{64B5F337-60A9-4843-A1AE-BD10CD490E40}" type="presParOf" srcId="{14351B7A-7FA0-4103-8B91-E9F1416A4BDE}" destId="{E4FC657D-04EC-4527-ACE7-2542C82D4137}" srcOrd="2" destOrd="0" presId="urn:microsoft.com/office/officeart/2005/8/layout/cycle3"/>
    <dgm:cxn modelId="{EB4BF410-93DD-4A6E-92D4-B03C223EFE7F}" type="presParOf" srcId="{14351B7A-7FA0-4103-8B91-E9F1416A4BDE}" destId="{626E7E74-A943-41F9-92A5-6B86187D0915}" srcOrd="3" destOrd="0" presId="urn:microsoft.com/office/officeart/2005/8/layout/cycle3"/>
    <dgm:cxn modelId="{7A513133-8989-4FB6-B3D6-39D2F6ED5C38}" type="presParOf" srcId="{14351B7A-7FA0-4103-8B91-E9F1416A4BDE}" destId="{EF6DE290-021F-4F3C-B173-582D126FA912}" srcOrd="4" destOrd="0" presId="urn:microsoft.com/office/officeart/2005/8/layout/cycle3"/>
    <dgm:cxn modelId="{DD335B75-C912-43F1-BE82-46DE53E49FFD}" type="presParOf" srcId="{14351B7A-7FA0-4103-8B91-E9F1416A4BDE}" destId="{96FEDD57-9110-45D1-99D7-D20EFCFD28B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D103F13-B9C2-47B8-BECC-CC1644257A92}" type="datetimeFigureOut">
              <a:rPr lang="ar-EG" smtClean="0"/>
              <a:t>13/06/1435</a:t>
            </a:fld>
            <a:endParaRPr lang="ar-EG"/>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C6DEF85-DF30-4259-8DB1-B2D03E9AB68C}" type="slidenum">
              <a:rPr lang="ar-EG" smtClean="0"/>
              <a:t>‹#›</a:t>
            </a:fld>
            <a:endParaRPr lang="ar-EG"/>
          </a:p>
        </p:txBody>
      </p:sp>
    </p:spTree>
    <p:extLst>
      <p:ext uri="{BB962C8B-B14F-4D97-AF65-F5344CB8AC3E}">
        <p14:creationId xmlns:p14="http://schemas.microsoft.com/office/powerpoint/2010/main" val="18658350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4825"/>
            <a:ext cx="7772400" cy="1225550"/>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Tree>
    <p:extLst>
      <p:ext uri="{BB962C8B-B14F-4D97-AF65-F5344CB8AC3E}">
        <p14:creationId xmlns:p14="http://schemas.microsoft.com/office/powerpoint/2010/main" val="303185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22981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2702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4825"/>
            <a:ext cx="7772400" cy="1225550"/>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Tree>
    <p:extLst>
      <p:ext uri="{BB962C8B-B14F-4D97-AF65-F5344CB8AC3E}">
        <p14:creationId xmlns:p14="http://schemas.microsoft.com/office/powerpoint/2010/main" val="288541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63061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12330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680443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098275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Tree>
    <p:extLst>
      <p:ext uri="{BB962C8B-B14F-4D97-AF65-F5344CB8AC3E}">
        <p14:creationId xmlns:p14="http://schemas.microsoft.com/office/powerpoint/2010/main" val="3869365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761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867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3314201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9225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27637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96787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1888"/>
            <a:ext cx="7772400" cy="1135062"/>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422525"/>
            <a:ext cx="77724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0288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291084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925"/>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12925"/>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Tree>
    <p:extLst>
      <p:ext uri="{BB962C8B-B14F-4D97-AF65-F5344CB8AC3E}">
        <p14:creationId xmlns:p14="http://schemas.microsoft.com/office/powerpoint/2010/main" val="191039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Tree>
    <p:extLst>
      <p:ext uri="{BB962C8B-B14F-4D97-AF65-F5344CB8AC3E}">
        <p14:creationId xmlns:p14="http://schemas.microsoft.com/office/powerpoint/2010/main" val="33137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1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3008313" cy="968375"/>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27013"/>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475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3075"/>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4473575"/>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2998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文本占位符 2"/>
          <p:cNvSpPr>
            <a:spLocks noGrp="1" noChangeArrowheads="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SimSun" pitchFamily="2" charset="-122"/>
        </a:defRPr>
      </a:lvl2pPr>
      <a:lvl3pPr algn="ctr" rtl="0" eaLnBrk="0" fontAlgn="base" hangingPunct="0">
        <a:spcBef>
          <a:spcPct val="0"/>
        </a:spcBef>
        <a:spcAft>
          <a:spcPct val="0"/>
        </a:spcAft>
        <a:defRPr sz="4400">
          <a:solidFill>
            <a:schemeClr val="tx1"/>
          </a:solidFill>
          <a:latin typeface="Calibri" pitchFamily="34" charset="0"/>
          <a:ea typeface="SimSun" pitchFamily="2" charset="-122"/>
        </a:defRPr>
      </a:lvl3pPr>
      <a:lvl4pPr algn="ctr" rtl="0" eaLnBrk="0" fontAlgn="base" hangingPunct="0">
        <a:spcBef>
          <a:spcPct val="0"/>
        </a:spcBef>
        <a:spcAft>
          <a:spcPct val="0"/>
        </a:spcAft>
        <a:defRPr sz="4400">
          <a:solidFill>
            <a:schemeClr val="tx1"/>
          </a:solidFill>
          <a:latin typeface="Calibri" pitchFamily="34" charset="0"/>
          <a:ea typeface="SimSun" pitchFamily="2" charset="-122"/>
        </a:defRPr>
      </a:lvl4pPr>
      <a:lvl5pPr algn="ctr"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Picture 2" descr="E:\新模板\蓝色的S\未标题-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标题占位符 1"/>
          <p:cNvSpPr>
            <a:spLocks noGrp="1" noChangeArrowheads="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2052" name="文本占位符 2"/>
          <p:cNvSpPr>
            <a:spLocks noGrp="1" noChangeArrowheads="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SimSun" pitchFamily="2" charset="-122"/>
        </a:defRPr>
      </a:lvl2pPr>
      <a:lvl3pPr algn="ctr" rtl="0" eaLnBrk="0" fontAlgn="base" hangingPunct="0">
        <a:spcBef>
          <a:spcPct val="0"/>
        </a:spcBef>
        <a:spcAft>
          <a:spcPct val="0"/>
        </a:spcAft>
        <a:defRPr sz="4400">
          <a:solidFill>
            <a:schemeClr val="tx1"/>
          </a:solidFill>
          <a:latin typeface="Calibri" pitchFamily="34" charset="0"/>
          <a:ea typeface="SimSun" pitchFamily="2" charset="-122"/>
        </a:defRPr>
      </a:lvl3pPr>
      <a:lvl4pPr algn="ctr" rtl="0" eaLnBrk="0" fontAlgn="base" hangingPunct="0">
        <a:spcBef>
          <a:spcPct val="0"/>
        </a:spcBef>
        <a:spcAft>
          <a:spcPct val="0"/>
        </a:spcAft>
        <a:defRPr sz="4400">
          <a:solidFill>
            <a:schemeClr val="tx1"/>
          </a:solidFill>
          <a:latin typeface="Calibri" pitchFamily="34" charset="0"/>
          <a:ea typeface="SimSun" pitchFamily="2" charset="-122"/>
        </a:defRPr>
      </a:lvl4pPr>
      <a:lvl5pPr algn="ctr"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SimSun"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SimSun"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SimSun"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l="50000" b="50000"/>
          <a:stretch>
            <a:fillRect/>
          </a:stretch>
        </p:blipFill>
        <p:spPr bwMode="auto">
          <a:xfrm>
            <a:off x="4572000" y="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t="50000" r="50000"/>
          <a:stretch>
            <a:fillRect/>
          </a:stretch>
        </p:blipFill>
        <p:spPr bwMode="auto">
          <a:xfrm>
            <a:off x="0" y="285750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l="50000" t="50000"/>
          <a:stretch>
            <a:fillRect/>
          </a:stretch>
        </p:blipFill>
        <p:spPr bwMode="auto">
          <a:xfrm>
            <a:off x="4572000" y="285750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r="50000" b="50000"/>
          <a:stretch>
            <a:fillRect/>
          </a:stretch>
        </p:blipFill>
        <p:spPr bwMode="auto">
          <a:xfrm>
            <a:off x="0" y="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5" descr="E:\新模板\蓝色的S\未标题-4.png"/>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0" y="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E:\新模板\蓝色的S\未标题-4.png"/>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4572000" y="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E:\新模板\蓝色的S\未标题-5.png"/>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0" y="285750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E:\新模板\蓝色的S\未标题-5.png"/>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0" y="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 descr="E:\新模板\蓝色的S\未标题-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Box 11"/>
          <p:cNvSpPr txBox="1">
            <a:spLocks noChangeArrowheads="1"/>
          </p:cNvSpPr>
          <p:nvPr/>
        </p:nvSpPr>
        <p:spPr bwMode="auto">
          <a:xfrm>
            <a:off x="2204836" y="1571625"/>
            <a:ext cx="53591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eaLnBrk="1" hangingPunct="1"/>
            <a:r>
              <a:rPr lang="ar-EG" altLang="zh-CN" sz="5400" dirty="0" smtClean="0">
                <a:solidFill>
                  <a:schemeClr val="bg1"/>
                </a:solidFill>
                <a:latin typeface="Microsoft YaHei" pitchFamily="34" charset="-122"/>
                <a:ea typeface="Microsoft YaHei" pitchFamily="34" charset="-122"/>
              </a:rPr>
              <a:t>مهارات التفوق </a:t>
            </a:r>
            <a:r>
              <a:rPr lang="ar-EG" altLang="zh-CN" sz="5400" dirty="0" err="1" smtClean="0">
                <a:solidFill>
                  <a:schemeClr val="bg1"/>
                </a:solidFill>
                <a:latin typeface="Microsoft YaHei" pitchFamily="34" charset="-122"/>
                <a:ea typeface="Microsoft YaHei" pitchFamily="34" charset="-122"/>
              </a:rPr>
              <a:t>الدراسى</a:t>
            </a:r>
            <a:endParaRPr lang="zh-CN" altLang="en-US" sz="5400" dirty="0">
              <a:solidFill>
                <a:schemeClr val="bg1"/>
              </a:solidFill>
              <a:latin typeface="Microsoft YaHei" pitchFamily="34" charset="-122"/>
              <a:ea typeface="Microsoft YaHei"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up)">
                                      <p:cBhvr>
                                        <p:cTn id="7" dur="500"/>
                                        <p:tgtEl>
                                          <p:spTgt spid="5124"/>
                                        </p:tgtEl>
                                      </p:cBhvr>
                                    </p:animEffect>
                                  </p:childTnLst>
                                </p:cTn>
                              </p:par>
                              <p:par>
                                <p:cTn id="8" presetID="22" presetClass="entr" presetSubtype="2" fill="hold" nodeType="withEffect">
                                  <p:stCondLst>
                                    <p:cond delay="300"/>
                                  </p:stCondLst>
                                  <p:childTnLst>
                                    <p:set>
                                      <p:cBhvr>
                                        <p:cTn id="9" dur="1" fill="hold">
                                          <p:stCondLst>
                                            <p:cond delay="0"/>
                                          </p:stCondLst>
                                        </p:cTn>
                                        <p:tgtEl>
                                          <p:spTgt spid="5123"/>
                                        </p:tgtEl>
                                        <p:attrNameLst>
                                          <p:attrName>style.visibility</p:attrName>
                                        </p:attrNameLst>
                                      </p:cBhvr>
                                      <p:to>
                                        <p:strVal val="visible"/>
                                      </p:to>
                                    </p:set>
                                    <p:animEffect transition="in" filter="wipe(right)">
                                      <p:cBhvr>
                                        <p:cTn id="10" dur="500"/>
                                        <p:tgtEl>
                                          <p:spTgt spid="5123"/>
                                        </p:tgtEl>
                                      </p:cBhvr>
                                    </p:animEffect>
                                  </p:childTnLst>
                                </p:cTn>
                              </p:par>
                              <p:par>
                                <p:cTn id="11" presetID="22" presetClass="entr" presetSubtype="4" fill="hold" nodeType="withEffect">
                                  <p:stCondLst>
                                    <p:cond delay="600"/>
                                  </p:stCondLst>
                                  <p:childTnLst>
                                    <p:set>
                                      <p:cBhvr>
                                        <p:cTn id="12" dur="1" fill="hold">
                                          <p:stCondLst>
                                            <p:cond delay="0"/>
                                          </p:stCondLst>
                                        </p:cTn>
                                        <p:tgtEl>
                                          <p:spTgt spid="5125"/>
                                        </p:tgtEl>
                                        <p:attrNameLst>
                                          <p:attrName>style.visibility</p:attrName>
                                        </p:attrNameLst>
                                      </p:cBhvr>
                                      <p:to>
                                        <p:strVal val="visible"/>
                                      </p:to>
                                    </p:set>
                                    <p:animEffect transition="in" filter="wipe(down)">
                                      <p:cBhvr>
                                        <p:cTn id="13" dur="500"/>
                                        <p:tgtEl>
                                          <p:spTgt spid="5125"/>
                                        </p:tgtEl>
                                      </p:cBhvr>
                                    </p:animEffect>
                                  </p:childTnLst>
                                </p:cTn>
                              </p:par>
                              <p:par>
                                <p:cTn id="14" presetID="22" presetClass="entr" presetSubtype="8" fill="hold" nodeType="withEffect">
                                  <p:stCondLst>
                                    <p:cond delay="900"/>
                                  </p:stCondLst>
                                  <p:childTnLst>
                                    <p:set>
                                      <p:cBhvr>
                                        <p:cTn id="15" dur="1" fill="hold">
                                          <p:stCondLst>
                                            <p:cond delay="0"/>
                                          </p:stCondLst>
                                        </p:cTn>
                                        <p:tgtEl>
                                          <p:spTgt spid="5122"/>
                                        </p:tgtEl>
                                        <p:attrNameLst>
                                          <p:attrName>style.visibility</p:attrName>
                                        </p:attrNameLst>
                                      </p:cBhvr>
                                      <p:to>
                                        <p:strVal val="visible"/>
                                      </p:to>
                                    </p:set>
                                    <p:animEffect transition="in" filter="wipe(left)">
                                      <p:cBhvr>
                                        <p:cTn id="16" dur="500"/>
                                        <p:tgtEl>
                                          <p:spTgt spid="5122"/>
                                        </p:tgtEl>
                                      </p:cBhvr>
                                    </p:animEffect>
                                  </p:childTnLst>
                                </p:cTn>
                              </p:par>
                            </p:childTnLst>
                          </p:cTn>
                        </p:par>
                        <p:par>
                          <p:cTn id="17" fill="hold" nodeType="afterGroup">
                            <p:stCondLst>
                              <p:cond delay="1400"/>
                            </p:stCondLst>
                            <p:childTnLst>
                              <p:par>
                                <p:cTn id="18" presetID="16" presetClass="entr" presetSubtype="26"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barn(inHorizontal)">
                                      <p:cBhvr>
                                        <p:cTn id="20" dur="500"/>
                                        <p:tgtEl>
                                          <p:spTgt spid="5126"/>
                                        </p:tgtEl>
                                      </p:cBhvr>
                                    </p:animEffect>
                                  </p:childTnLst>
                                </p:cTn>
                              </p:par>
                              <p:par>
                                <p:cTn id="21" presetID="16" presetClass="entr" presetSubtype="42" fill="hold" nodeType="withEffect">
                                  <p:stCondLst>
                                    <p:cond delay="0"/>
                                  </p:stCondLst>
                                  <p:childTnLst>
                                    <p:set>
                                      <p:cBhvr>
                                        <p:cTn id="22" dur="1" fill="hold">
                                          <p:stCondLst>
                                            <p:cond delay="0"/>
                                          </p:stCondLst>
                                        </p:cTn>
                                        <p:tgtEl>
                                          <p:spTgt spid="5127"/>
                                        </p:tgtEl>
                                        <p:attrNameLst>
                                          <p:attrName>style.visibility</p:attrName>
                                        </p:attrNameLst>
                                      </p:cBhvr>
                                      <p:to>
                                        <p:strVal val="visible"/>
                                      </p:to>
                                    </p:set>
                                    <p:animEffect transition="in" filter="barn(outHorizontal)">
                                      <p:cBhvr>
                                        <p:cTn id="23" dur="500"/>
                                        <p:tgtEl>
                                          <p:spTgt spid="5127"/>
                                        </p:tgtEl>
                                      </p:cBhvr>
                                    </p:animEffect>
                                  </p:childTnLst>
                                </p:cTn>
                              </p:par>
                            </p:childTnLst>
                          </p:cTn>
                        </p:par>
                        <p:par>
                          <p:cTn id="24" fill="hold" nodeType="afterGroup">
                            <p:stCondLst>
                              <p:cond delay="1900"/>
                            </p:stCondLst>
                            <p:childTnLst>
                              <p:par>
                                <p:cTn id="25" presetID="18" presetClass="entr" presetSubtype="9" fill="hold" nodeType="after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strips(upLeft)">
                                      <p:cBhvr>
                                        <p:cTn id="27" dur="500"/>
                                        <p:tgtEl>
                                          <p:spTgt spid="5129"/>
                                        </p:tgtEl>
                                      </p:cBhvr>
                                    </p:animEffect>
                                  </p:childTnLst>
                                </p:cTn>
                              </p:par>
                              <p:par>
                                <p:cTn id="28" presetID="18" presetClass="entr" presetSubtype="12" fill="hold" nodeType="withEffect">
                                  <p:stCondLst>
                                    <p:cond delay="0"/>
                                  </p:stCondLst>
                                  <p:childTnLst>
                                    <p:set>
                                      <p:cBhvr>
                                        <p:cTn id="29" dur="1" fill="hold">
                                          <p:stCondLst>
                                            <p:cond delay="0"/>
                                          </p:stCondLst>
                                        </p:cTn>
                                        <p:tgtEl>
                                          <p:spTgt spid="5128"/>
                                        </p:tgtEl>
                                        <p:attrNameLst>
                                          <p:attrName>style.visibility</p:attrName>
                                        </p:attrNameLst>
                                      </p:cBhvr>
                                      <p:to>
                                        <p:strVal val="visible"/>
                                      </p:to>
                                    </p:set>
                                    <p:animEffect transition="in" filter="strips(downLeft)">
                                      <p:cBhvr>
                                        <p:cTn id="30" dur="500"/>
                                        <p:tgtEl>
                                          <p:spTgt spid="5128"/>
                                        </p:tgtEl>
                                      </p:cBhvr>
                                    </p:animEffect>
                                  </p:childTnLst>
                                </p:cTn>
                              </p:par>
                            </p:childTnLst>
                          </p:cTn>
                        </p:par>
                        <p:par>
                          <p:cTn id="31" fill="hold" nodeType="afterGroup">
                            <p:stCondLst>
                              <p:cond delay="2400"/>
                            </p:stCondLst>
                            <p:childTnLst>
                              <p:par>
                                <p:cTn id="32" presetID="22" presetClass="entr" presetSubtype="2" fill="hold" nodeType="afterEffect">
                                  <p:stCondLst>
                                    <p:cond delay="0"/>
                                  </p:stCondLst>
                                  <p:childTnLst>
                                    <p:set>
                                      <p:cBhvr>
                                        <p:cTn id="33" dur="1" fill="hold">
                                          <p:stCondLst>
                                            <p:cond delay="0"/>
                                          </p:stCondLst>
                                        </p:cTn>
                                        <p:tgtEl>
                                          <p:spTgt spid="5130"/>
                                        </p:tgtEl>
                                        <p:attrNameLst>
                                          <p:attrName>style.visibility</p:attrName>
                                        </p:attrNameLst>
                                      </p:cBhvr>
                                      <p:to>
                                        <p:strVal val="visible"/>
                                      </p:to>
                                    </p:set>
                                    <p:animEffect transition="in" filter="wipe(right)">
                                      <p:cBhvr>
                                        <p:cTn id="34" dur="700"/>
                                        <p:tgtEl>
                                          <p:spTgt spid="5130"/>
                                        </p:tgtEl>
                                      </p:cBhvr>
                                    </p:animEffect>
                                  </p:childTnLst>
                                </p:cTn>
                              </p:par>
                              <p:par>
                                <p:cTn id="35" presetID="2" presetClass="entr" presetSubtype="8" fill="hold" grpId="0" nodeType="withEffect">
                                  <p:stCondLst>
                                    <p:cond delay="200"/>
                                  </p:stCondLst>
                                  <p:childTnLst>
                                    <p:set>
                                      <p:cBhvr>
                                        <p:cTn id="36" dur="1" fill="hold">
                                          <p:stCondLst>
                                            <p:cond delay="0"/>
                                          </p:stCondLst>
                                        </p:cTn>
                                        <p:tgtEl>
                                          <p:spTgt spid="5131"/>
                                        </p:tgtEl>
                                        <p:attrNameLst>
                                          <p:attrName>style.visibility</p:attrName>
                                        </p:attrNameLst>
                                      </p:cBhvr>
                                      <p:to>
                                        <p:strVal val="visible"/>
                                      </p:to>
                                    </p:set>
                                    <p:anim calcmode="lin" valueType="num">
                                      <p:cBhvr additive="base">
                                        <p:cTn id="37" dur="300" fill="hold"/>
                                        <p:tgtEl>
                                          <p:spTgt spid="5131"/>
                                        </p:tgtEl>
                                        <p:attrNameLst>
                                          <p:attrName>ppt_x</p:attrName>
                                        </p:attrNameLst>
                                      </p:cBhvr>
                                      <p:tavLst>
                                        <p:tav tm="0">
                                          <p:val>
                                            <p:strVal val="0-#ppt_w/2"/>
                                          </p:val>
                                        </p:tav>
                                        <p:tav tm="100000">
                                          <p:val>
                                            <p:strVal val="#ppt_x"/>
                                          </p:val>
                                        </p:tav>
                                      </p:tavLst>
                                    </p:anim>
                                    <p:anim calcmode="lin" valueType="num">
                                      <p:cBhvr additive="base">
                                        <p:cTn id="38" dur="300" fill="hold"/>
                                        <p:tgtEl>
                                          <p:spTgt spid="5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3101975" y="998538"/>
            <a:ext cx="2940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3132138" y="769938"/>
            <a:ext cx="2879725" cy="519112"/>
            <a:chOff x="0" y="-37207"/>
            <a:chExt cx="6432551" cy="519807"/>
          </a:xfrm>
        </p:grpSpPr>
        <p:sp>
          <p:nvSpPr>
            <p:cNvPr id="6152"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53"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dirty="0">
                  <a:solidFill>
                    <a:schemeClr val="bg1"/>
                  </a:solidFill>
                </a:rPr>
                <a:t>أنت نفسك </a:t>
              </a:r>
              <a:endParaRPr lang="zh-CN" altLang="en-US" sz="2400" b="1" dirty="0">
                <a:solidFill>
                  <a:schemeClr val="bg1"/>
                </a:solidFill>
              </a:endParaRPr>
            </a:p>
          </p:txBody>
        </p:sp>
      </p:grpSp>
      <p:sp>
        <p:nvSpPr>
          <p:cNvPr id="8198" name="TextBox 13"/>
          <p:cNvSpPr txBox="1">
            <a:spLocks noChangeArrowheads="1"/>
          </p:cNvSpPr>
          <p:nvPr/>
        </p:nvSpPr>
        <p:spPr bwMode="auto">
          <a:xfrm>
            <a:off x="2195513" y="-84138"/>
            <a:ext cx="6897687"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a:solidFill>
                  <a:srgbClr val="002060"/>
                </a:solidFill>
                <a:latin typeface="Microsoft YaHei" pitchFamily="34" charset="-122"/>
                <a:ea typeface="Microsoft YaHei" pitchFamily="34" charset="-122"/>
              </a:rPr>
              <a:t>مصادر التحدث مع الذات ( أو البرمجة الذاتية )</a:t>
            </a:r>
            <a:endParaRPr lang="zh-CN" altLang="en-US" sz="3200" b="1">
              <a:solidFill>
                <a:srgbClr val="002060"/>
              </a:solidFill>
              <a:latin typeface="Microsoft YaHei" pitchFamily="34" charset="-122"/>
              <a:ea typeface="Microsoft YaHei" pitchFamily="34" charset="-122"/>
            </a:endParaRPr>
          </a:p>
        </p:txBody>
      </p:sp>
      <p:sp>
        <p:nvSpPr>
          <p:cNvPr id="2" name="Rectangle 1"/>
          <p:cNvSpPr/>
          <p:nvPr/>
        </p:nvSpPr>
        <p:spPr bwMode="auto">
          <a:xfrm>
            <a:off x="4283967" y="2785492"/>
            <a:ext cx="4564261" cy="88900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ctr" rtl="1">
              <a:defRPr/>
            </a:pPr>
            <a:r>
              <a:rPr lang="ar-EG" sz="2200" b="1" dirty="0">
                <a:solidFill>
                  <a:schemeClr val="tx1"/>
                </a:solidFill>
                <a:latin typeface="Arial" pitchFamily="34" charset="0"/>
              </a:rPr>
              <a:t>أن ما تضغه في ذهنك سواء كان سلبياً أو إيجابياً ستتجنيه في النهاية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14" y="1777380"/>
            <a:ext cx="3779068"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3889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١- </a:t>
            </a:r>
            <a:r>
              <a:rPr lang="ar-EG" altLang="zh-CN" sz="2800" b="1" dirty="0" smtClean="0">
                <a:solidFill>
                  <a:srgbClr val="002060"/>
                </a:solidFill>
                <a:latin typeface="Microsoft YaHei" pitchFamily="34" charset="-122"/>
                <a:ea typeface="Microsoft YaHei" pitchFamily="34" charset="-122"/>
              </a:rPr>
              <a:t>كتابة </a:t>
            </a:r>
            <a:r>
              <a:rPr lang="ar-EG" altLang="zh-CN" sz="2800" b="1" dirty="0">
                <a:solidFill>
                  <a:srgbClr val="002060"/>
                </a:solidFill>
                <a:latin typeface="Microsoft YaHei" pitchFamily="34" charset="-122"/>
                <a:ea typeface="Microsoft YaHei" pitchFamily="34" charset="-122"/>
              </a:rPr>
              <a:t>عنوان الفصل وسط الصفحة ، ورسم دائرة </a:t>
            </a:r>
            <a:r>
              <a:rPr lang="ar-EG" altLang="zh-CN" sz="2800" b="1" dirty="0" smtClean="0">
                <a:solidFill>
                  <a:srgbClr val="002060"/>
                </a:solidFill>
                <a:latin typeface="Microsoft YaHei" pitchFamily="34" charset="-122"/>
                <a:ea typeface="Microsoft YaHei" pitchFamily="34" charset="-122"/>
              </a:rPr>
              <a:t>حوله</a:t>
            </a:r>
            <a:endParaRPr lang="ar-EG" altLang="zh-CN" sz="2800" b="1" dirty="0">
              <a:solidFill>
                <a:srgbClr val="002060"/>
              </a:solidFill>
              <a:latin typeface="Microsoft YaHei" pitchFamily="34" charset="-122"/>
              <a:ea typeface="Microsoft YaHei" pitchFamily="34"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082" y="1129308"/>
            <a:ext cx="623383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7864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smtClean="0">
                <a:solidFill>
                  <a:srgbClr val="002060"/>
                </a:solidFill>
                <a:latin typeface="Microsoft YaHei" pitchFamily="34" charset="-122"/>
                <a:ea typeface="Microsoft YaHei" pitchFamily="34" charset="-122"/>
              </a:rPr>
              <a:t>٢- ارسم </a:t>
            </a:r>
            <a:r>
              <a:rPr lang="ar-EG" altLang="zh-CN" sz="2800" b="1" dirty="0">
                <a:solidFill>
                  <a:srgbClr val="002060"/>
                </a:solidFill>
                <a:latin typeface="Microsoft YaHei" pitchFamily="34" charset="-122"/>
                <a:ea typeface="Microsoft YaHei" pitchFamily="34" charset="-122"/>
              </a:rPr>
              <a:t>الخطوط الرئيسية أولا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579" y="1057300"/>
            <a:ext cx="666684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0454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٣- </a:t>
            </a:r>
            <a:r>
              <a:rPr lang="ar-EG" altLang="zh-CN" sz="2800" b="1" dirty="0" smtClean="0">
                <a:solidFill>
                  <a:srgbClr val="002060"/>
                </a:solidFill>
                <a:latin typeface="Microsoft YaHei" pitchFamily="34" charset="-122"/>
                <a:ea typeface="Microsoft YaHei" pitchFamily="34" charset="-122"/>
              </a:rPr>
              <a:t>إضافة </a:t>
            </a:r>
            <a:r>
              <a:rPr lang="ar-EG" altLang="zh-CN" sz="2800" b="1" dirty="0">
                <a:solidFill>
                  <a:srgbClr val="002060"/>
                </a:solidFill>
                <a:latin typeface="Microsoft YaHei" pitchFamily="34" charset="-122"/>
                <a:ea typeface="Microsoft YaHei" pitchFamily="34" charset="-122"/>
              </a:rPr>
              <a:t>التقسيمات الرئيسية أو عناوين فرعية للفصل</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46" y="1057300"/>
            <a:ext cx="7969308" cy="360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47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107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٤- </a:t>
            </a:r>
            <a:r>
              <a:rPr lang="ar-EG" altLang="zh-CN" sz="2800" b="1" dirty="0" smtClean="0">
                <a:solidFill>
                  <a:srgbClr val="002060"/>
                </a:solidFill>
                <a:latin typeface="Microsoft YaHei" pitchFamily="34" charset="-122"/>
                <a:ea typeface="Microsoft YaHei" pitchFamily="34" charset="-122"/>
              </a:rPr>
              <a:t>إضافة </a:t>
            </a:r>
            <a:r>
              <a:rPr lang="ar-EG" altLang="zh-CN" sz="2800" b="1" dirty="0">
                <a:solidFill>
                  <a:srgbClr val="002060"/>
                </a:solidFill>
                <a:latin typeface="Microsoft YaHei" pitchFamily="34" charset="-122"/>
                <a:ea typeface="Microsoft YaHei" pitchFamily="34" charset="-122"/>
              </a:rPr>
              <a:t>رموز " مفاتيح للتقسيمات الفرعية والرئيسية بشرط أن تكون الرموز مُلفته للنظر"</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29308"/>
            <a:ext cx="676875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38471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7956376" y="1201316"/>
            <a:ext cx="1008112" cy="64807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5</a:t>
            </a:r>
          </a:p>
        </p:txBody>
      </p:sp>
      <p:sp>
        <p:nvSpPr>
          <p:cNvPr id="3" name="Round Diagonal Corner Rectangle 2"/>
          <p:cNvSpPr/>
          <p:nvPr/>
        </p:nvSpPr>
        <p:spPr bwMode="auto">
          <a:xfrm>
            <a:off x="611560" y="1201316"/>
            <a:ext cx="7128792" cy="792088"/>
          </a:xfrm>
          <a:prstGeom prst="round2Diag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solidFill>
                  <a:schemeClr val="bg1"/>
                </a:solidFill>
              </a:rPr>
              <a:t>لابد أن تراعي حجم الخط يكون كبير و واضح للعين يساعدك هذا في سرعة التذكر والقراءة</a:t>
            </a:r>
            <a:endParaRPr kumimoji="0" lang="ar-EG" sz="2400" b="1" i="0" u="none" strike="noStrike" cap="none" normalizeH="0" baseline="0" dirty="0" smtClean="0">
              <a:ln>
                <a:noFill/>
              </a:ln>
              <a:solidFill>
                <a:schemeClr val="bg1"/>
              </a:solidFill>
              <a:effectLst/>
            </a:endParaRPr>
          </a:p>
        </p:txBody>
      </p:sp>
      <p:sp>
        <p:nvSpPr>
          <p:cNvPr id="4" name="Oval 3"/>
          <p:cNvSpPr/>
          <p:nvPr/>
        </p:nvSpPr>
        <p:spPr bwMode="auto">
          <a:xfrm>
            <a:off x="7956376" y="2353444"/>
            <a:ext cx="1008112" cy="64807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6</a:t>
            </a:r>
          </a:p>
        </p:txBody>
      </p:sp>
      <p:sp>
        <p:nvSpPr>
          <p:cNvPr id="5" name="Round Diagonal Corner Rectangle 4"/>
          <p:cNvSpPr/>
          <p:nvPr/>
        </p:nvSpPr>
        <p:spPr bwMode="auto">
          <a:xfrm>
            <a:off x="611560" y="2353444"/>
            <a:ext cx="7128792" cy="792088"/>
          </a:xfrm>
          <a:prstGeom prst="round2Diag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solidFill>
                  <a:schemeClr val="bg1"/>
                </a:solidFill>
              </a:rPr>
              <a:t>استخدام الألوان للتميز بين المعلومات الرئيسية </a:t>
            </a:r>
            <a:r>
              <a:rPr lang="ar-EG" sz="2400" b="1" dirty="0" smtClean="0">
                <a:solidFill>
                  <a:schemeClr val="bg1"/>
                </a:solidFill>
              </a:rPr>
              <a:t>والفرعية               </a:t>
            </a:r>
            <a:r>
              <a:rPr lang="ar-EG" sz="2400" b="1" dirty="0">
                <a:solidFill>
                  <a:schemeClr val="bg1"/>
                </a:solidFill>
              </a:rPr>
              <a:t>" فصل الأفكار المختلفة "</a:t>
            </a:r>
            <a:endParaRPr kumimoji="0" lang="ar-EG" sz="2400" b="1" i="0" u="none" strike="noStrike" cap="none" normalizeH="0" baseline="0" dirty="0" smtClean="0">
              <a:ln>
                <a:noFill/>
              </a:ln>
              <a:solidFill>
                <a:schemeClr val="bg1"/>
              </a:solidFill>
              <a:effectLst/>
            </a:endParaRPr>
          </a:p>
        </p:txBody>
      </p:sp>
      <p:sp>
        <p:nvSpPr>
          <p:cNvPr id="6" name="Oval 5"/>
          <p:cNvSpPr/>
          <p:nvPr/>
        </p:nvSpPr>
        <p:spPr bwMode="auto">
          <a:xfrm>
            <a:off x="7956376" y="3577580"/>
            <a:ext cx="1008112" cy="64807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7</a:t>
            </a:r>
          </a:p>
        </p:txBody>
      </p:sp>
      <p:sp>
        <p:nvSpPr>
          <p:cNvPr id="7" name="Round Diagonal Corner Rectangle 6"/>
          <p:cNvSpPr/>
          <p:nvPr/>
        </p:nvSpPr>
        <p:spPr bwMode="auto">
          <a:xfrm>
            <a:off x="611560" y="3577580"/>
            <a:ext cx="7128792" cy="792088"/>
          </a:xfrm>
          <a:prstGeom prst="round2Diag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bg1"/>
                </a:solidFill>
              </a:rPr>
              <a:t>تساعدك الصور على تذكر المعلومات بشكل أكثر فعالية من كلمات </a:t>
            </a:r>
            <a:endParaRPr kumimoji="0" lang="ar-EG" sz="2400" b="1"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25920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7956376" y="1633364"/>
            <a:ext cx="1008112" cy="64807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8</a:t>
            </a:r>
          </a:p>
        </p:txBody>
      </p:sp>
      <p:sp>
        <p:nvSpPr>
          <p:cNvPr id="3" name="Round Diagonal Corner Rectangle 2"/>
          <p:cNvSpPr/>
          <p:nvPr/>
        </p:nvSpPr>
        <p:spPr bwMode="auto">
          <a:xfrm>
            <a:off x="611560" y="1633364"/>
            <a:ext cx="7128792" cy="792088"/>
          </a:xfrm>
          <a:prstGeom prst="round2Diag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bg1"/>
                </a:solidFill>
              </a:rPr>
              <a:t>استخدم الخطوط للربط بين المعلومات المشتركة بدلاً من تكرارها </a:t>
            </a:r>
            <a:endParaRPr kumimoji="0" lang="ar-EG" sz="2400" b="1" i="0" u="none" strike="noStrike" cap="none" normalizeH="0" baseline="0" dirty="0" smtClean="0">
              <a:ln>
                <a:noFill/>
              </a:ln>
              <a:solidFill>
                <a:schemeClr val="bg1"/>
              </a:solidFill>
              <a:effectLst/>
            </a:endParaRPr>
          </a:p>
        </p:txBody>
      </p:sp>
      <p:sp>
        <p:nvSpPr>
          <p:cNvPr id="4" name="Oval 3"/>
          <p:cNvSpPr/>
          <p:nvPr/>
        </p:nvSpPr>
        <p:spPr bwMode="auto">
          <a:xfrm>
            <a:off x="7956376" y="3145532"/>
            <a:ext cx="1008112" cy="648072"/>
          </a:xfrm>
          <a:prstGeom prst="ellipse">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9</a:t>
            </a:r>
          </a:p>
        </p:txBody>
      </p:sp>
      <p:sp>
        <p:nvSpPr>
          <p:cNvPr id="5" name="Round Diagonal Corner Rectangle 4"/>
          <p:cNvSpPr/>
          <p:nvPr/>
        </p:nvSpPr>
        <p:spPr bwMode="auto">
          <a:xfrm>
            <a:off x="611560" y="2785492"/>
            <a:ext cx="7128792" cy="1368152"/>
          </a:xfrm>
          <a:prstGeom prst="round2Diag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solidFill>
                  <a:schemeClr val="bg1"/>
                </a:solidFill>
              </a:rPr>
              <a:t>هناك برامج تساعد المُتعلم في توليد خرائط كَ" </a:t>
            </a:r>
            <a:r>
              <a:rPr lang="en-GB" sz="2400" b="1" dirty="0" err="1">
                <a:solidFill>
                  <a:schemeClr val="bg1"/>
                </a:solidFill>
              </a:rPr>
              <a:t>MindGenius</a:t>
            </a:r>
            <a:r>
              <a:rPr lang="en-GB" sz="2400" b="1" dirty="0">
                <a:solidFill>
                  <a:schemeClr val="bg1"/>
                </a:solidFill>
              </a:rPr>
              <a:t> ، </a:t>
            </a:r>
            <a:r>
              <a:rPr lang="en-GB" sz="2400" b="1" dirty="0" err="1">
                <a:solidFill>
                  <a:schemeClr val="bg1"/>
                </a:solidFill>
              </a:rPr>
              <a:t>iMindMap</a:t>
            </a:r>
            <a:r>
              <a:rPr lang="en-GB" sz="2400" b="1" dirty="0">
                <a:solidFill>
                  <a:schemeClr val="bg1"/>
                </a:solidFill>
              </a:rPr>
              <a:t> </a:t>
            </a:r>
            <a:r>
              <a:rPr lang="ar-EG" sz="2400" b="1" dirty="0" smtClean="0">
                <a:solidFill>
                  <a:schemeClr val="bg1"/>
                </a:solidFill>
              </a:rPr>
              <a:t>و</a:t>
            </a:r>
            <a:r>
              <a:rPr lang="en-GB" sz="2400" b="1" dirty="0" smtClean="0">
                <a:solidFill>
                  <a:schemeClr val="bg1"/>
                </a:solidFill>
              </a:rPr>
              <a:t> Mindjet " </a:t>
            </a:r>
            <a:r>
              <a:rPr lang="ar-EG" sz="2400" b="1" dirty="0" smtClean="0">
                <a:solidFill>
                  <a:schemeClr val="bg1"/>
                </a:solidFill>
              </a:rPr>
              <a:t>والتي </a:t>
            </a:r>
            <a:r>
              <a:rPr lang="ar-EG" sz="2400" b="1" dirty="0">
                <a:solidFill>
                  <a:schemeClr val="bg1"/>
                </a:solidFill>
              </a:rPr>
              <a:t>تمكنك من تحرير و إعادة صياغة الخريطة بكل يسر وسُهولة </a:t>
            </a:r>
          </a:p>
        </p:txBody>
      </p:sp>
    </p:spTree>
    <p:extLst>
      <p:ext uri="{BB962C8B-B14F-4D97-AF65-F5344CB8AC3E}">
        <p14:creationId xmlns:p14="http://schemas.microsoft.com/office/powerpoint/2010/main" val="141818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115616" y="1633364"/>
            <a:ext cx="6624736"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smtClean="0"/>
              <a:t> </a:t>
            </a:r>
            <a:r>
              <a:rPr lang="ar-EG" sz="3200" b="1" dirty="0"/>
              <a:t>اختبارات سريعة تدرّبك على وضع رموز صحيحة داخل الخريطة كذلك تساهم في تنشيطة الذاكرة واطلاق العنان للخيال </a:t>
            </a:r>
            <a:r>
              <a:rPr lang="ar-EG" sz="3200" b="1" dirty="0" smtClean="0"/>
              <a:t>والإبداع</a:t>
            </a:r>
            <a:endParaRPr lang="ar-EG" sz="3200" b="1" dirty="0"/>
          </a:p>
        </p:txBody>
      </p:sp>
    </p:spTree>
    <p:extLst>
      <p:ext uri="{BB962C8B-B14F-4D97-AF65-F5344CB8AC3E}">
        <p14:creationId xmlns:p14="http://schemas.microsoft.com/office/powerpoint/2010/main" val="13740045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اختبار ربط الاسماء</a:t>
            </a:r>
          </a:p>
        </p:txBody>
      </p:sp>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justLow" rtl="1"/>
            <a:r>
              <a:rPr lang="ar-EG" b="1" dirty="0" smtClean="0">
                <a:solidFill>
                  <a:schemeClr val="tx1"/>
                </a:solidFill>
                <a:latin typeface="Arial" pitchFamily="34" charset="0"/>
                <a:ea typeface="SimSun" pitchFamily="2" charset="-122"/>
              </a:rPr>
              <a:t>من </a:t>
            </a:r>
            <a:r>
              <a:rPr lang="ar-EG" b="1" dirty="0">
                <a:solidFill>
                  <a:schemeClr val="tx1"/>
                </a:solidFill>
                <a:latin typeface="Arial" pitchFamily="34" charset="0"/>
                <a:ea typeface="SimSun" pitchFamily="2" charset="-122"/>
              </a:rPr>
              <a:t>خلال هذا التدريب سوف تكون مُدرباً على العلاقات الديناميكية بين فصي المُخ الأيمن والأيسر وبين </a:t>
            </a:r>
            <a:r>
              <a:rPr lang="ar-EG" b="1" dirty="0" smtClean="0">
                <a:solidFill>
                  <a:schemeClr val="tx1"/>
                </a:solidFill>
                <a:latin typeface="Arial" pitchFamily="34" charset="0"/>
                <a:ea typeface="SimSun" pitchFamily="2" charset="-122"/>
              </a:rPr>
              <a:t> </a:t>
            </a:r>
            <a:br>
              <a:rPr lang="ar-EG" b="1" dirty="0" smtClean="0">
                <a:solidFill>
                  <a:schemeClr val="tx1"/>
                </a:solidFill>
                <a:latin typeface="Arial" pitchFamily="34" charset="0"/>
                <a:ea typeface="SimSun" pitchFamily="2" charset="-122"/>
              </a:rPr>
            </a:br>
            <a:r>
              <a:rPr lang="ar-EG" b="1" dirty="0" smtClean="0">
                <a:solidFill>
                  <a:schemeClr val="tx1"/>
                </a:solidFill>
                <a:latin typeface="Arial" pitchFamily="34" charset="0"/>
                <a:ea typeface="SimSun" pitchFamily="2" charset="-122"/>
              </a:rPr>
              <a:t> 			حواسك </a:t>
            </a:r>
            <a:r>
              <a:rPr lang="ar-EG" b="1" dirty="0">
                <a:solidFill>
                  <a:schemeClr val="tx1"/>
                </a:solidFill>
                <a:latin typeface="Arial" pitchFamily="34" charset="0"/>
                <a:ea typeface="SimSun" pitchFamily="2" charset="-122"/>
              </a:rPr>
              <a:t>مما يزيد القدرة الكلية لذهنك </a:t>
            </a:r>
            <a:endParaRPr kumimoji="0" lang="ar-EG" sz="18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835696" y="2425452"/>
            <a:ext cx="5256584"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000" b="1" dirty="0"/>
              <a:t>اقرأ القائمة التالية والمكونة من عشرين كلمة " مرة واحدة " و حاول أن تستظهر كلاً من الكلمات بالترتيب الذي وُضعت به في القائمة </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0452149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6" y="985292"/>
            <a:ext cx="67687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 Diagonal Corner Rectangle 2"/>
          <p:cNvSpPr/>
          <p:nvPr/>
        </p:nvSpPr>
        <p:spPr bwMode="auto">
          <a:xfrm>
            <a:off x="107504" y="4585692"/>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الدرجة</a:t>
            </a:r>
          </a:p>
        </p:txBody>
      </p:sp>
    </p:spTree>
    <p:extLst>
      <p:ext uri="{BB962C8B-B14F-4D97-AF65-F5344CB8AC3E}">
        <p14:creationId xmlns:p14="http://schemas.microsoft.com/office/powerpoint/2010/main" val="8861684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اختبار الربط بين الاسم والعدد</a:t>
            </a:r>
          </a:p>
        </p:txBody>
      </p:sp>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ctr" rtl="1"/>
            <a:r>
              <a:rPr lang="ar-EG" b="1" dirty="0">
                <a:solidFill>
                  <a:schemeClr val="tx1"/>
                </a:solidFill>
                <a:latin typeface="Arial" pitchFamily="34" charset="0"/>
                <a:ea typeface="SimSun" pitchFamily="2" charset="-122"/>
              </a:rPr>
              <a:t>هذا التدريب يتضمن وظائف رئيسية للذاكرة " الربط ، الاتصال ، التخيل "</a:t>
            </a:r>
            <a:endParaRPr kumimoji="0" lang="ar-EG" sz="18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187624" y="2425452"/>
            <a:ext cx="6552728"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000" b="1" dirty="0"/>
              <a:t>امنح نفسك دقيقة واحد لاستظهار القائمة التالية المكونة من ١٠ كلمات ، الهدف من هذا الإختبار تذكر الكلمات بترتيب عشوائي رابطاً بينها وبين العدد المناسب لها </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9279853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94828"/>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4621680" y="1659887"/>
            <a:ext cx="3477464" cy="2558537"/>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endParaRPr lang="ar-EG" sz="1200" b="1" dirty="0"/>
          </a:p>
          <a:p>
            <a:pPr algn="ctr" defTabSz="378414" rtl="1" hangingPunct="0">
              <a:lnSpc>
                <a:spcPct val="150000"/>
              </a:lnSpc>
              <a:buSzPct val="100000"/>
            </a:pPr>
            <a:r>
              <a:rPr lang="ar-EG" sz="2700" b="1" dirty="0"/>
              <a:t>ما هو الشىء الذى يمكن صنعه وكسره وإيجاد ثغرة فيه ولكن لا يمكن لمسه ؟</a:t>
            </a:r>
          </a:p>
        </p:txBody>
      </p:sp>
      <p:sp>
        <p:nvSpPr>
          <p:cNvPr id="5" name="Oval 4"/>
          <p:cNvSpPr/>
          <p:nvPr/>
        </p:nvSpPr>
        <p:spPr bwMode="auto">
          <a:xfrm>
            <a:off x="783585" y="2258693"/>
            <a:ext cx="2743335" cy="1687546"/>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4000" b="1" dirty="0"/>
              <a:t>القانون</a:t>
            </a:r>
          </a:p>
        </p:txBody>
      </p:sp>
    </p:spTree>
    <p:extLst>
      <p:ext uri="{BB962C8B-B14F-4D97-AF65-F5344CB8AC3E}">
        <p14:creationId xmlns:p14="http://schemas.microsoft.com/office/powerpoint/2010/main" val="30435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107504" y="4585692"/>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الدرجة</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946" y="1129308"/>
            <a:ext cx="668342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6873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355056" y="-84138"/>
            <a:ext cx="6825456"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 </a:t>
            </a:r>
            <a:r>
              <a:rPr lang="ar-EG" altLang="zh-CN" sz="2800" b="1" dirty="0" smtClean="0">
                <a:solidFill>
                  <a:srgbClr val="002060"/>
                </a:solidFill>
                <a:latin typeface="Microsoft YaHei" pitchFamily="34" charset="-122"/>
                <a:ea typeface="Microsoft YaHei" pitchFamily="34" charset="-122"/>
              </a:rPr>
              <a:t>اختبار </a:t>
            </a:r>
            <a:r>
              <a:rPr lang="ar-EG" altLang="zh-CN" sz="2800" b="1" dirty="0">
                <a:solidFill>
                  <a:srgbClr val="002060"/>
                </a:solidFill>
                <a:latin typeface="Microsoft YaHei" pitchFamily="34" charset="-122"/>
                <a:ea typeface="Microsoft YaHei" pitchFamily="34" charset="-122"/>
              </a:rPr>
              <a:t>ربط الاعداد </a:t>
            </a:r>
          </a:p>
        </p:txBody>
      </p:sp>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ctr" rtl="1"/>
            <a:r>
              <a:rPr lang="ar-EG" b="1" dirty="0">
                <a:solidFill>
                  <a:schemeClr val="tx1"/>
                </a:solidFill>
                <a:latin typeface="Arial" pitchFamily="34" charset="0"/>
                <a:ea typeface="SimSun" pitchFamily="2" charset="-122"/>
              </a:rPr>
              <a:t>هذا التدريب </a:t>
            </a:r>
            <a:r>
              <a:rPr lang="ar-EG" b="1" dirty="0" smtClean="0">
                <a:solidFill>
                  <a:schemeClr val="tx1"/>
                </a:solidFill>
                <a:latin typeface="Arial" pitchFamily="34" charset="0"/>
                <a:ea typeface="SimSun" pitchFamily="2" charset="-122"/>
              </a:rPr>
              <a:t>يهدف الى التعرف على مدى قوة الذاكرة</a:t>
            </a:r>
            <a:endParaRPr kumimoji="0" lang="ar-EG" sz="18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187624" y="2425452"/>
            <a:ext cx="6552728"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000" b="1" dirty="0"/>
              <a:t>انظر إلى الأرقام بالأسفل والتي يتكون كل منها من ١٥ عدداً ، وامنح نفسك نصف دقيقة فقط لاستظهار كل رقم .. في النصف الدقيقة الأخرى دون ماحفظت </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3401110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107504" y="4585692"/>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الدرجة</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8" y="1129308"/>
            <a:ext cx="691276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4413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تقسيم الوقت أثناء المُذاكرة </a:t>
            </a:r>
          </a:p>
        </p:txBody>
      </p:sp>
      <p:sp>
        <p:nvSpPr>
          <p:cNvPr id="17" name="Rounded Rectangle 16"/>
          <p:cNvSpPr/>
          <p:nvPr/>
        </p:nvSpPr>
        <p:spPr bwMode="auto">
          <a:xfrm>
            <a:off x="4716016" y="1345332"/>
            <a:ext cx="3960440" cy="3312368"/>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من خلال تنظيم الوقت الذي تدرس فيه تحصل مستوى مرتفع من الفهم ، بدون إتاحة الفرصة لمستوى الذاكرة للهبوط وبنتصف الطريق ، يتم ذلك عن طريق تقسيم أوقات دراستك إلى وحدات زمنية يتراوح معدلها فيما بين عشر إلى </a:t>
            </a:r>
            <a:r>
              <a:rPr lang="ar-EG" sz="2400" b="1" dirty="0" smtClean="0"/>
              <a:t> </a:t>
            </a:r>
            <a:br>
              <a:rPr lang="ar-EG" sz="2400" b="1" dirty="0" smtClean="0"/>
            </a:br>
            <a:r>
              <a:rPr lang="ar-EG" sz="2400" b="1" dirty="0" smtClean="0"/>
              <a:t> 	خمسين </a:t>
            </a:r>
            <a:r>
              <a:rPr lang="ar-EG" sz="2400" b="1" dirty="0"/>
              <a:t>دقيقة </a:t>
            </a:r>
          </a:p>
          <a:p>
            <a:pPr algn="ctr" rtl="1"/>
            <a:endParaRPr lang="ar-EG" sz="2400" b="1" dirty="0"/>
          </a:p>
        </p:txBody>
      </p:sp>
      <p:pic>
        <p:nvPicPr>
          <p:cNvPr id="1638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1387822"/>
            <a:ext cx="3295650" cy="3295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1338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ماذا يحصل خلال وقت مذاكرتك بهذا الطريقة ؟</a:t>
            </a:r>
          </a:p>
        </p:txBody>
      </p:sp>
      <p:sp>
        <p:nvSpPr>
          <p:cNvPr id="3" name="Rectangle 2"/>
          <p:cNvSpPr/>
          <p:nvPr/>
        </p:nvSpPr>
        <p:spPr>
          <a:xfrm>
            <a:off x="1524000" y="1782503"/>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417340"/>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لن تنتاب ذاكرتك نفس حالات الإنحدار العميقة التي كانت عليها في حال عدم أخذك لوقت راحة </a:t>
            </a:r>
            <a:endParaRPr lang="ar-EG" sz="1800" b="1" kern="1200" dirty="0">
              <a:solidFill>
                <a:srgbClr val="002060"/>
              </a:solidFill>
            </a:endParaRPr>
          </a:p>
        </p:txBody>
      </p:sp>
      <p:sp>
        <p:nvSpPr>
          <p:cNvPr id="6" name="Rectangle 5"/>
          <p:cNvSpPr/>
          <p:nvPr/>
        </p:nvSpPr>
        <p:spPr>
          <a:xfrm>
            <a:off x="1524000" y="2534912"/>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2313510"/>
            <a:ext cx="5788498" cy="51045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سيتوفر لديك العديد من نقاط البداية والنهاية أثناء فترة الدراسة ، </a:t>
            </a:r>
            <a:r>
              <a:rPr lang="ar-EG" b="1" dirty="0" smtClean="0">
                <a:solidFill>
                  <a:srgbClr val="002060"/>
                </a:solidFill>
              </a:rPr>
              <a:t>       بدلاً </a:t>
            </a:r>
            <a:r>
              <a:rPr lang="ar-EG" b="1" dirty="0">
                <a:solidFill>
                  <a:srgbClr val="002060"/>
                </a:solidFill>
              </a:rPr>
              <a:t>من نقطتين </a:t>
            </a:r>
            <a:endParaRPr lang="ar-EG" sz="1800" b="1" kern="1200" dirty="0">
              <a:solidFill>
                <a:srgbClr val="002060"/>
              </a:solidFill>
            </a:endParaRPr>
          </a:p>
        </p:txBody>
      </p:sp>
      <p:sp>
        <p:nvSpPr>
          <p:cNvPr id="8" name="Rectangle 7"/>
          <p:cNvSpPr/>
          <p:nvPr/>
        </p:nvSpPr>
        <p:spPr>
          <a:xfrm>
            <a:off x="1524000" y="3279192"/>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3001516"/>
            <a:ext cx="5788498" cy="5412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عند لجوئك لفترات الراحة سوف تشعر بالراحة بشكل أكبر مما قد تكتسبه عند مواصلتك للقراءة بدون </a:t>
            </a:r>
            <a:r>
              <a:rPr lang="ar-SA" b="1" dirty="0" smtClean="0">
                <a:solidFill>
                  <a:srgbClr val="002060"/>
                </a:solidFill>
              </a:rPr>
              <a:t>استرخاء </a:t>
            </a:r>
            <a:endParaRPr lang="ar-SA" b="1" dirty="0">
              <a:solidFill>
                <a:srgbClr val="002060"/>
              </a:solidFill>
            </a:endParaRPr>
          </a:p>
        </p:txBody>
      </p:sp>
      <p:sp>
        <p:nvSpPr>
          <p:cNvPr id="12" name="Rectangle 11"/>
          <p:cNvSpPr/>
          <p:nvPr/>
        </p:nvSpPr>
        <p:spPr>
          <a:xfrm>
            <a:off x="1524000" y="4078632"/>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93604"/>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بوجود فترات راحة ستحصل على قدر عالي من الفهم والاسترجاع وذلك لإرتفاع كفاءة الذاكرة أثناء </a:t>
            </a:r>
            <a:r>
              <a:rPr lang="ar-SA" b="1" dirty="0" smtClean="0">
                <a:solidFill>
                  <a:srgbClr val="002060"/>
                </a:solidFill>
              </a:rPr>
              <a:t>فترات </a:t>
            </a:r>
            <a:r>
              <a:rPr lang="ar-SA" b="1" dirty="0">
                <a:solidFill>
                  <a:srgbClr val="002060"/>
                </a:solidFill>
              </a:rPr>
              <a:t>الراحة " بشكل متزايد "</a:t>
            </a:r>
          </a:p>
        </p:txBody>
      </p:sp>
    </p:spTree>
    <p:extLst>
      <p:ext uri="{BB962C8B-B14F-4D97-AF65-F5344CB8AC3E}">
        <p14:creationId xmlns:p14="http://schemas.microsoft.com/office/powerpoint/2010/main" val="9855238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كيف يمكن إعادة تذكُّر مانسيت ؟</a:t>
            </a:r>
          </a:p>
        </p:txBody>
      </p:sp>
      <p:sp>
        <p:nvSpPr>
          <p:cNvPr id="17" name="Rounded Rectangle 16"/>
          <p:cNvSpPr/>
          <p:nvPr/>
        </p:nvSpPr>
        <p:spPr bwMode="auto">
          <a:xfrm>
            <a:off x="4716016" y="1849388"/>
            <a:ext cx="3960440" cy="216024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إعادة التذكر هو إحياء الذاكرة وذلك بالسماح لها بالتفرع بحرية للحصول على معلومة </a:t>
            </a:r>
            <a:r>
              <a:rPr lang="ar-EG" sz="2400" b="1" dirty="0" smtClean="0"/>
              <a:t>منسية وجّه </a:t>
            </a:r>
            <a:r>
              <a:rPr lang="ar-EG" sz="2400" b="1" dirty="0"/>
              <a:t>التعليمات إلى الذاكرة لإغفال " أمر نسيان المعلومة " وذلك بإيحاء </a:t>
            </a:r>
            <a:r>
              <a:rPr lang="ar-EG" sz="2400" b="1" dirty="0" smtClean="0"/>
              <a:t>التذكر</a:t>
            </a:r>
          </a:p>
          <a:p>
            <a:pPr algn="ctr" rtl="1"/>
            <a:endParaRPr lang="ar-EG" sz="2400"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81733"/>
            <a:ext cx="40481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0579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نصائح </a:t>
            </a:r>
          </a:p>
        </p:txBody>
      </p:sp>
      <p:sp>
        <p:nvSpPr>
          <p:cNvPr id="3" name="Rectangle 2"/>
          <p:cNvSpPr/>
          <p:nvPr/>
        </p:nvSpPr>
        <p:spPr>
          <a:xfrm>
            <a:off x="1524000" y="127844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91328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ضع لنفسك جدولاً زمنياً للمذاكرة و المراجعة، الهدف من الجدول تنظم مواعيد الراحة والنوم والمذاكرة</a:t>
            </a:r>
            <a:endParaRPr lang="ar-EG" sz="1800" b="1" kern="1200" dirty="0">
              <a:solidFill>
                <a:srgbClr val="002060"/>
              </a:solidFill>
            </a:endParaRPr>
          </a:p>
        </p:txBody>
      </p:sp>
      <p:sp>
        <p:nvSpPr>
          <p:cNvPr id="6" name="Rectangle 5"/>
          <p:cNvSpPr/>
          <p:nvPr/>
        </p:nvSpPr>
        <p:spPr>
          <a:xfrm>
            <a:off x="1524000" y="195884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173744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قم بإعداد خريطتك الذهنية قبل وقت الاختبار بأسابيع للإطلاع عليهـا عند المراجعة</a:t>
            </a:r>
            <a:endParaRPr lang="ar-EG" sz="1800" b="1" kern="1200" dirty="0">
              <a:solidFill>
                <a:srgbClr val="002060"/>
              </a:solidFill>
            </a:endParaRPr>
          </a:p>
        </p:txBody>
      </p:sp>
      <p:sp>
        <p:nvSpPr>
          <p:cNvPr id="8" name="Rectangle 7"/>
          <p:cNvSpPr/>
          <p:nvPr/>
        </p:nvSpPr>
        <p:spPr>
          <a:xfrm>
            <a:off x="1524000" y="263924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4178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تأكد من أن الجو المحيط بك مريح للغاية و يمتاز بالهدوء وعدم الانشغال بأمور أخرى </a:t>
            </a:r>
            <a:endParaRPr lang="ar-EG" sz="1800" b="1" kern="1200" dirty="0">
              <a:solidFill>
                <a:srgbClr val="002060"/>
              </a:solidFill>
            </a:endParaRPr>
          </a:p>
        </p:txBody>
      </p:sp>
      <p:sp>
        <p:nvSpPr>
          <p:cNvPr id="10" name="Rectangle 9"/>
          <p:cNvSpPr/>
          <p:nvPr/>
        </p:nvSpPr>
        <p:spPr>
          <a:xfrm>
            <a:off x="1524000" y="331964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0982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تأكد من أن الجو المحيط بك مريح للغاية و يمتاز بالهدوء وعدم الانشغال بأمور أخرى وأفضل مكان للمذاكرة هو غرفتك الخاصة</a:t>
            </a:r>
            <a:endParaRPr lang="ar-EG" sz="1800" b="1" kern="1200" dirty="0">
              <a:solidFill>
                <a:srgbClr val="002060"/>
              </a:solidFill>
            </a:endParaRPr>
          </a:p>
        </p:txBody>
      </p:sp>
      <p:sp>
        <p:nvSpPr>
          <p:cNvPr id="12" name="Rectangle 11"/>
          <p:cNvSpPr/>
          <p:nvPr/>
        </p:nvSpPr>
        <p:spPr>
          <a:xfrm>
            <a:off x="1524000" y="406367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7864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احرص على تناول المواد السُكرية والكربوهيدراتية لأنها تساعدك على إنتاج طاقة إضافية</a:t>
            </a:r>
          </a:p>
        </p:txBody>
      </p:sp>
      <p:sp>
        <p:nvSpPr>
          <p:cNvPr id="14" name="Rectangle 13"/>
          <p:cNvSpPr/>
          <p:nvPr/>
        </p:nvSpPr>
        <p:spPr>
          <a:xfrm>
            <a:off x="1524000" y="4927772"/>
            <a:ext cx="6096000" cy="378000"/>
          </a:xfrm>
          <a:prstGeom prst="rect">
            <a:avLst/>
          </a:prstGeom>
        </p:spPr>
        <p:style>
          <a:lnRef idx="2">
            <a:schemeClr val="accent5">
              <a:hueOff val="-12980065"/>
              <a:satOff val="6926"/>
              <a:lumOff val="-3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831501" y="4513096"/>
            <a:ext cx="5788498" cy="6307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smtClean="0">
                <a:solidFill>
                  <a:srgbClr val="002060"/>
                </a:solidFill>
              </a:rPr>
              <a:t>أفضل </a:t>
            </a:r>
            <a:r>
              <a:rPr lang="ar-SA" b="1" dirty="0">
                <a:solidFill>
                  <a:srgbClr val="002060"/>
                </a:solidFill>
              </a:rPr>
              <a:t>وقت للمذاكرة والمراجعة الساعات التي تعقب صلاة الفجر وصلاة العصر حيث يكون الجسم قد نال قسطـاً من الراحة من النوم </a:t>
            </a:r>
            <a:endParaRPr lang="ar-EG" sz="1800" b="1" kern="1200" dirty="0">
              <a:solidFill>
                <a:srgbClr val="002060"/>
              </a:solidFill>
            </a:endParaRPr>
          </a:p>
        </p:txBody>
      </p:sp>
    </p:spTree>
    <p:extLst>
      <p:ext uri="{BB962C8B-B14F-4D97-AF65-F5344CB8AC3E}">
        <p14:creationId xmlns:p14="http://schemas.microsoft.com/office/powerpoint/2010/main" val="37091468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 </a:t>
            </a:r>
            <a:r>
              <a:rPr lang="ar-EG" altLang="zh-CN" sz="3200" b="1" dirty="0" smtClean="0">
                <a:solidFill>
                  <a:srgbClr val="002060"/>
                </a:solidFill>
                <a:latin typeface="Microsoft YaHei" pitchFamily="34" charset="-122"/>
                <a:ea typeface="Microsoft YaHei" pitchFamily="34" charset="-122"/>
              </a:rPr>
              <a:t>نماذج </a:t>
            </a:r>
            <a:r>
              <a:rPr lang="ar-EG" altLang="zh-CN" sz="3200" b="1" dirty="0">
                <a:solidFill>
                  <a:srgbClr val="002060"/>
                </a:solidFill>
                <a:latin typeface="Microsoft YaHei" pitchFamily="34" charset="-122"/>
                <a:ea typeface="Microsoft YaHei" pitchFamily="34" charset="-122"/>
              </a:rPr>
              <a:t>لـ خرائط </a:t>
            </a:r>
            <a:r>
              <a:rPr lang="ar-EG" altLang="zh-CN" sz="3200" b="1" dirty="0" smtClean="0">
                <a:solidFill>
                  <a:srgbClr val="002060"/>
                </a:solidFill>
                <a:latin typeface="Microsoft YaHei" pitchFamily="34" charset="-122"/>
                <a:ea typeface="Microsoft YaHei" pitchFamily="34" charset="-122"/>
              </a:rPr>
              <a:t>ذهنية</a:t>
            </a:r>
            <a:endParaRPr lang="ar-EG" altLang="zh-CN" sz="3200" b="1" dirty="0">
              <a:solidFill>
                <a:srgbClr val="002060"/>
              </a:solidFill>
              <a:latin typeface="Microsoft YaHei" pitchFamily="34" charset="-122"/>
              <a:ea typeface="Microsoft YaHei" pitchFamily="34" charset="-122"/>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9900"/>
            <a:ext cx="9144000" cy="524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4385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9482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 </a:t>
            </a:r>
            <a:r>
              <a:rPr lang="ar-EG" altLang="zh-CN" sz="3200" b="1" dirty="0" smtClean="0">
                <a:solidFill>
                  <a:srgbClr val="002060"/>
                </a:solidFill>
                <a:latin typeface="Microsoft YaHei" pitchFamily="34" charset="-122"/>
                <a:ea typeface="Microsoft YaHei" pitchFamily="34" charset="-122"/>
              </a:rPr>
              <a:t>نماذج </a:t>
            </a:r>
            <a:r>
              <a:rPr lang="ar-EG" altLang="zh-CN" sz="3200" b="1" dirty="0">
                <a:solidFill>
                  <a:srgbClr val="002060"/>
                </a:solidFill>
                <a:latin typeface="Microsoft YaHei" pitchFamily="34" charset="-122"/>
                <a:ea typeface="Microsoft YaHei" pitchFamily="34" charset="-122"/>
              </a:rPr>
              <a:t>لـ خرائط </a:t>
            </a:r>
            <a:r>
              <a:rPr lang="ar-EG" altLang="zh-CN" sz="3200" b="1" dirty="0" smtClean="0">
                <a:solidFill>
                  <a:srgbClr val="002060"/>
                </a:solidFill>
                <a:latin typeface="Microsoft YaHei" pitchFamily="34" charset="-122"/>
                <a:ea typeface="Microsoft YaHei" pitchFamily="34" charset="-122"/>
              </a:rPr>
              <a:t>ذهنية</a:t>
            </a:r>
            <a:endParaRPr lang="ar-EG" altLang="zh-CN" sz="3200" b="1" dirty="0">
              <a:solidFill>
                <a:srgbClr val="002060"/>
              </a:solidFill>
              <a:latin typeface="Microsoft YaHei" pitchFamily="34" charset="-122"/>
              <a:ea typeface="Microsoft YaHei" pitchFamily="34" charset="-122"/>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2119"/>
            <a:ext cx="9144000" cy="525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9525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 </a:t>
            </a:r>
            <a:r>
              <a:rPr lang="ar-EG" altLang="zh-CN" sz="3200" b="1" dirty="0" smtClean="0">
                <a:solidFill>
                  <a:srgbClr val="002060"/>
                </a:solidFill>
                <a:latin typeface="Microsoft YaHei" pitchFamily="34" charset="-122"/>
                <a:ea typeface="Microsoft YaHei" pitchFamily="34" charset="-122"/>
              </a:rPr>
              <a:t>نماذج </a:t>
            </a:r>
            <a:r>
              <a:rPr lang="ar-EG" altLang="zh-CN" sz="3200" b="1" dirty="0">
                <a:solidFill>
                  <a:srgbClr val="002060"/>
                </a:solidFill>
                <a:latin typeface="Microsoft YaHei" pitchFamily="34" charset="-122"/>
                <a:ea typeface="Microsoft YaHei" pitchFamily="34" charset="-122"/>
              </a:rPr>
              <a:t>لـ خرائط </a:t>
            </a:r>
            <a:r>
              <a:rPr lang="ar-EG" altLang="zh-CN" sz="3200" b="1" dirty="0" smtClean="0">
                <a:solidFill>
                  <a:srgbClr val="002060"/>
                </a:solidFill>
                <a:latin typeface="Microsoft YaHei" pitchFamily="34" charset="-122"/>
                <a:ea typeface="Microsoft YaHei" pitchFamily="34" charset="-122"/>
              </a:rPr>
              <a:t>ذهنية</a:t>
            </a:r>
            <a:endParaRPr lang="ar-EG" altLang="zh-CN" sz="3200" b="1" dirty="0">
              <a:solidFill>
                <a:srgbClr val="002060"/>
              </a:solidFill>
              <a:latin typeface="Microsoft YaHei" pitchFamily="34" charset="-122"/>
              <a:ea typeface="Microsoft YaHei" pitchFamily="34" charset="-122"/>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69900"/>
            <a:ext cx="9144000" cy="524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5410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63688" y="1921396"/>
            <a:ext cx="4968552" cy="1872208"/>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3200" b="1" dirty="0">
                <a:solidFill>
                  <a:schemeClr val="tx1"/>
                </a:solidFill>
                <a:latin typeface="Arial" pitchFamily="34" charset="0"/>
                <a:ea typeface="SimSun" pitchFamily="2" charset="-122"/>
              </a:rPr>
              <a:t>مستويات التحدث مع الذات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33447892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قوة الذاكرة والتذكر</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3049322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 </a:t>
            </a:r>
            <a:r>
              <a:rPr lang="ar-EG" altLang="zh-CN" sz="3200" b="1" dirty="0" smtClean="0">
                <a:solidFill>
                  <a:srgbClr val="002060"/>
                </a:solidFill>
                <a:latin typeface="Microsoft YaHei" pitchFamily="34" charset="-122"/>
                <a:ea typeface="Microsoft YaHei" pitchFamily="34" charset="-122"/>
              </a:rPr>
              <a:t>تعريف </a:t>
            </a:r>
            <a:r>
              <a:rPr lang="ar-EG" altLang="zh-CN" sz="3200" b="1" dirty="0">
                <a:solidFill>
                  <a:srgbClr val="002060"/>
                </a:solidFill>
                <a:latin typeface="Microsoft YaHei" pitchFamily="34" charset="-122"/>
                <a:ea typeface="Microsoft YaHei" pitchFamily="34" charset="-122"/>
              </a:rPr>
              <a:t>الذاكره</a:t>
            </a:r>
          </a:p>
        </p:txBody>
      </p:sp>
      <p:sp>
        <p:nvSpPr>
          <p:cNvPr id="17" name="Rounded Rectangle 16"/>
          <p:cNvSpPr/>
          <p:nvPr/>
        </p:nvSpPr>
        <p:spPr bwMode="auto">
          <a:xfrm>
            <a:off x="777032" y="3721596"/>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الذاكرة هى الركيزة الأساسية للعقل ، وعندما نفقد الذاكرة لا نعلم من نكون؟ ومنذ قدومنا للحياة فكل ما نحسه أو ندركه يُسجل فى الذاكرة ، قد يتوارى بسبب الغفلة والإهمال لكنه لا يُمحى ، والذاكرة هى ركن التعلم ، فاكتساب المعلومات وتخزينها واسترجاعها هى أعظم وظائف الدماغ</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9714" y="1217042"/>
            <a:ext cx="3862486" cy="207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9284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ثلاث وظائف رئيسية للذاكرة </a:t>
            </a:r>
          </a:p>
        </p:txBody>
      </p:sp>
      <p:sp>
        <p:nvSpPr>
          <p:cNvPr id="3" name="Rectangle 2"/>
          <p:cNvSpPr/>
          <p:nvPr/>
        </p:nvSpPr>
        <p:spPr>
          <a:xfrm>
            <a:off x="1524000" y="227082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90566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smtClean="0">
                <a:solidFill>
                  <a:srgbClr val="002060"/>
                </a:solidFill>
              </a:rPr>
              <a:t>استقبال </a:t>
            </a:r>
            <a:r>
              <a:rPr lang="ar-EG" b="1" dirty="0">
                <a:solidFill>
                  <a:srgbClr val="002060"/>
                </a:solidFill>
              </a:rPr>
              <a:t>المعلومات</a:t>
            </a:r>
            <a:endParaRPr lang="ar-EG" sz="1800" b="1" kern="1200" dirty="0">
              <a:solidFill>
                <a:srgbClr val="002060"/>
              </a:solidFill>
            </a:endParaRPr>
          </a:p>
        </p:txBody>
      </p:sp>
      <p:sp>
        <p:nvSpPr>
          <p:cNvPr id="6" name="Rectangle 5"/>
          <p:cNvSpPr/>
          <p:nvPr/>
        </p:nvSpPr>
        <p:spPr>
          <a:xfrm>
            <a:off x="1524000" y="295122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272982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smtClean="0">
                <a:solidFill>
                  <a:srgbClr val="002060"/>
                </a:solidFill>
              </a:rPr>
              <a:t>حفظ </a:t>
            </a:r>
            <a:r>
              <a:rPr lang="ar-EG" b="1" dirty="0">
                <a:solidFill>
                  <a:srgbClr val="002060"/>
                </a:solidFill>
              </a:rPr>
              <a:t>المعلومات</a:t>
            </a:r>
            <a:endParaRPr lang="ar-EG" sz="1800" b="1" kern="1200" dirty="0">
              <a:solidFill>
                <a:srgbClr val="002060"/>
              </a:solidFill>
            </a:endParaRPr>
          </a:p>
        </p:txBody>
      </p:sp>
      <p:sp>
        <p:nvSpPr>
          <p:cNvPr id="8" name="Rectangle 7"/>
          <p:cNvSpPr/>
          <p:nvPr/>
        </p:nvSpPr>
        <p:spPr>
          <a:xfrm>
            <a:off x="1524000" y="363162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341022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smtClean="0">
                <a:solidFill>
                  <a:srgbClr val="002060"/>
                </a:solidFill>
              </a:rPr>
              <a:t>استرجاع </a:t>
            </a:r>
            <a:r>
              <a:rPr lang="ar-SA" b="1" dirty="0">
                <a:solidFill>
                  <a:srgbClr val="002060"/>
                </a:solidFill>
              </a:rPr>
              <a:t>المعلومات</a:t>
            </a:r>
            <a:endParaRPr lang="ar-EG" sz="1800" b="1" kern="1200" dirty="0">
              <a:solidFill>
                <a:srgbClr val="002060"/>
              </a:solidFill>
            </a:endParaRPr>
          </a:p>
        </p:txBody>
      </p:sp>
    </p:spTree>
    <p:extLst>
      <p:ext uri="{BB962C8B-B14F-4D97-AF65-F5344CB8AC3E}">
        <p14:creationId xmlns:p14="http://schemas.microsoft.com/office/powerpoint/2010/main" val="24101377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913191" y="1020254"/>
            <a:ext cx="7676410" cy="973150"/>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200000"/>
              </a:lnSpc>
              <a:buSzPct val="100000"/>
            </a:pPr>
            <a:r>
              <a:rPr lang="ar-EG" sz="2700" b="1" dirty="0" smtClean="0"/>
              <a:t>اذا اتى اليك رجل وأخبرك بانه كذاب , فهل يكون صادقاً ام كاذباً</a:t>
            </a:r>
            <a:endParaRPr lang="ar-EG" sz="2700" b="1" dirty="0"/>
          </a:p>
        </p:txBody>
      </p:sp>
      <p:sp>
        <p:nvSpPr>
          <p:cNvPr id="5" name="Oval 4"/>
          <p:cNvSpPr/>
          <p:nvPr/>
        </p:nvSpPr>
        <p:spPr bwMode="auto">
          <a:xfrm>
            <a:off x="783585" y="2258692"/>
            <a:ext cx="7892871" cy="3191095"/>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buSzPct val="100000"/>
            </a:pPr>
            <a:r>
              <a:rPr lang="ar-EG" sz="2000" b="1" dirty="0" smtClean="0"/>
              <a:t>هذا اللغز ليس له حل , على الاقل ليس له حل منطقى , فإفتراض ان الشخص كاذب , فهذا يعنى ان الجملة التى قالها خاطئة , ويترتب على ذلك انه ليس كاذباً , وهو ما يناقض الفرض , وبافتراض انه صادق , فستكون جملته صحيحة , اى انه كاذب , وهو ايضا ما يناقض الفرض , أى ان الشخص لا يمكن ان يكون صادقا او كاذباً , وهذا ما يجعل اللغز ليس له حل من وجهة النظر المنطقية , وهذا النوع من الالغاز يعرف بالحلقة اللانهائية </a:t>
            </a:r>
          </a:p>
        </p:txBody>
      </p:sp>
    </p:spTree>
    <p:extLst>
      <p:ext uri="{BB962C8B-B14F-4D97-AF65-F5344CB8AC3E}">
        <p14:creationId xmlns:p14="http://schemas.microsoft.com/office/powerpoint/2010/main" val="27829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763688" y="1633364"/>
            <a:ext cx="5328592"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t>أسباب النسيان عند المذاكرة</a:t>
            </a:r>
            <a:endParaRPr kumimoji="0" lang="ar-EG"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50760948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عدم التركيز في تثبيت المعلومات في الذهن</a:t>
            </a:r>
          </a:p>
        </p:txBody>
      </p:sp>
      <p:sp>
        <p:nvSpPr>
          <p:cNvPr id="17" name="Rounded Rectangle 16"/>
          <p:cNvSpPr/>
          <p:nvPr/>
        </p:nvSpPr>
        <p:spPr bwMode="auto">
          <a:xfrm>
            <a:off x="777032" y="3721596"/>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عندما تكون صورة الأشياء غير مثبتة بشكل جيد نتيجة لعدم التركيز تكون معرضة للتلف والنسيان تماماً مثل اللوحات المعلقة على الجدران عندما تكون غير مثبتة بالشكل المطلوب فهي معرضة للسقوط بأدنى عارض كالهواء المتحرك مثلاً</a:t>
            </a:r>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34496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9122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كثرة الأعمال والمسؤوليات</a:t>
            </a:r>
          </a:p>
        </p:txBody>
      </p:sp>
      <p:sp>
        <p:nvSpPr>
          <p:cNvPr id="17" name="Rounded Rectangle 16"/>
          <p:cNvSpPr/>
          <p:nvPr/>
        </p:nvSpPr>
        <p:spPr bwMode="auto">
          <a:xfrm>
            <a:off x="777032" y="3721596"/>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الأعمال والمسؤوليات الكثيرة تترك في بعض الأحيان آثاراً سلبية على مسيرة وحركة الإنسان ومنها الإرهاق البدني والفكري المتزايد والإنسان ضعيف بطبعه (خلق الإنسان ضعيفا). ونتيجة لهذا الإرهاق المتزايد يصبح في حالة نسيان </a:t>
            </a:r>
            <a:r>
              <a:rPr lang="ar-EG" sz="2400" b="1" dirty="0" smtClean="0"/>
              <a:t>مستمر</a:t>
            </a:r>
            <a:endParaRPr lang="ar-EG" sz="2400" b="1" dirty="0"/>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34496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4637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تزاحم المعلومات في الذهن</a:t>
            </a:r>
          </a:p>
        </p:txBody>
      </p:sp>
      <p:sp>
        <p:nvSpPr>
          <p:cNvPr id="17" name="Rounded Rectangle 16"/>
          <p:cNvSpPr/>
          <p:nvPr/>
        </p:nvSpPr>
        <p:spPr bwMode="auto">
          <a:xfrm>
            <a:off x="777032" y="3721596"/>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يتعرض الإنسان في حالة تزاحم المعلومات في الذهن للنسيان وذلك بسبب تشابك الصور والقرائن فيه وتؤدي إلى أنه عندما يريد أن يستحضر معلومة ما يستحضر غيرها إما للتشابه أو التساقط وذلك لتزاحم المعلومات في الذهن</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34496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3098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غياب القرائن المساعدة للاستحضار</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إن من ابرز معالم قدرة التفكير في الإنسان هو استطاعته على التوصل للقضايا المجهولة بواسطة  	المعلومات وهذه تسمى بالقرائن المساعدة لعملية الاستحضار فمثلاً يقال للإنسان أن المكان الفلاني  </a:t>
            </a:r>
            <a:r>
              <a:rPr lang="ar-EG" sz="2400" b="1" dirty="0" smtClean="0"/>
              <a:t>يكون </a:t>
            </a:r>
            <a:r>
              <a:rPr lang="ar-EG" sz="2400" b="1" dirty="0"/>
              <a:t>بالضبط بجانب المدرسة الفلانية المعلومة فبواسطة هذه المعلومة المستحضرة يتوصل </a:t>
            </a:r>
            <a:r>
              <a:rPr lang="ar-EG" sz="2400" b="1" dirty="0" smtClean="0"/>
              <a:t>إلى معرفة </a:t>
            </a:r>
            <a:r>
              <a:rPr lang="ar-EG" sz="2400" b="1" dirty="0"/>
              <a:t>المكان المجهول</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3870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عدم تثبيت العلم بالكتابة</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من المشاكل اليومية لدى مختلف طبقات الناس وفي كل مكان هو عدم تثبيت العلم بالكتابة وهذا </a:t>
            </a:r>
            <a:r>
              <a:rPr lang="ar-EG" sz="2400" b="1" dirty="0" smtClean="0"/>
              <a:t>بدوره </a:t>
            </a:r>
            <a:r>
              <a:rPr lang="ar-EG" sz="2400" b="1" dirty="0"/>
              <a:t>يسبب النسيان (قيدوا العلم بالكتابة) والقرآن الكريم يقول (إذا تداينتم بدين إلى اجل مسمى...   </a:t>
            </a:r>
            <a:r>
              <a:rPr lang="ar-EG" sz="2400" b="1" dirty="0" smtClean="0"/>
              <a:t>فاكتبوه</a:t>
            </a:r>
            <a:r>
              <a:rPr lang="ar-EG" sz="2400" b="1" dirty="0"/>
              <a:t>) ذلك لأن الإنسان معرض للخطأ والاشتباه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34496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922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2946822" y="1070571"/>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2946822" y="841276"/>
            <a:ext cx="3216275" cy="545086"/>
            <a:chOff x="1" y="-37207"/>
            <a:chExt cx="6432552" cy="545086"/>
          </a:xfrm>
        </p:grpSpPr>
        <p:sp>
          <p:nvSpPr>
            <p:cNvPr id="7173"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7174"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القاتل أو الإرهابي الداخلي </a:t>
              </a:r>
              <a:endParaRPr lang="zh-CN" altLang="en-US" sz="2700" b="1" dirty="0">
                <a:solidFill>
                  <a:schemeClr val="bg1"/>
                </a:solidFill>
              </a:endParaRPr>
            </a:p>
          </p:txBody>
        </p:sp>
      </p:grpSp>
      <p:sp>
        <p:nvSpPr>
          <p:cNvPr id="8198" name="TextBox 13"/>
          <p:cNvSpPr txBox="1">
            <a:spLocks noChangeArrowheads="1"/>
          </p:cNvSpPr>
          <p:nvPr/>
        </p:nvSpPr>
        <p:spPr bwMode="auto">
          <a:xfrm>
            <a:off x="5149850" y="-84138"/>
            <a:ext cx="3943350"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a:solidFill>
                  <a:srgbClr val="002060"/>
                </a:solidFill>
                <a:latin typeface="Microsoft YaHei" pitchFamily="34" charset="-122"/>
                <a:ea typeface="Microsoft YaHei" pitchFamily="34" charset="-122"/>
              </a:rPr>
              <a:t>التحدث مع الذات </a:t>
            </a:r>
            <a:endParaRPr lang="zh-CN" altLang="en-US" sz="3200" b="1">
              <a:solidFill>
                <a:srgbClr val="002060"/>
              </a:solidFill>
              <a:latin typeface="Microsoft YaHei" pitchFamily="34" charset="-122"/>
              <a:ea typeface="Microsoft YaHei" pitchFamily="34" charset="-122"/>
            </a:endParaRPr>
          </a:p>
        </p:txBody>
      </p:sp>
      <p:sp>
        <p:nvSpPr>
          <p:cNvPr id="2" name="Rounded Rectangle 1"/>
          <p:cNvSpPr/>
          <p:nvPr/>
        </p:nvSpPr>
        <p:spPr bwMode="auto">
          <a:xfrm>
            <a:off x="395536" y="1561356"/>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يجعلك فاقد للأمل ، ويشعرك بعدم الكفاءة ، ويضع أمامك الجواجز </a:t>
            </a:r>
            <a:endParaRPr kumimoji="0" lang="ar-EG" sz="2400" b="1" i="0" u="none" strike="noStrike" cap="none" normalizeH="0" baseline="0" dirty="0" smtClean="0">
              <a:ln>
                <a:noFill/>
              </a:ln>
              <a:solidFill>
                <a:schemeClr val="tx1"/>
              </a:solidFill>
              <a:effectLst/>
            </a:endParaRPr>
          </a:p>
        </p:txBody>
      </p:sp>
      <p:sp>
        <p:nvSpPr>
          <p:cNvPr id="8" name="AutoShape 3"/>
          <p:cNvSpPr>
            <a:spLocks noChangeArrowheads="1"/>
          </p:cNvSpPr>
          <p:nvPr/>
        </p:nvSpPr>
        <p:spPr bwMode="auto">
          <a:xfrm>
            <a:off x="2946822" y="2582739"/>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9" name="Group 3"/>
          <p:cNvGrpSpPr>
            <a:grpSpLocks/>
          </p:cNvGrpSpPr>
          <p:nvPr/>
        </p:nvGrpSpPr>
        <p:grpSpPr bwMode="auto">
          <a:xfrm>
            <a:off x="2946822" y="2353444"/>
            <a:ext cx="3216275" cy="545086"/>
            <a:chOff x="1" y="-37207"/>
            <a:chExt cx="6432552" cy="545086"/>
          </a:xfrm>
        </p:grpSpPr>
        <p:sp>
          <p:nvSpPr>
            <p:cNvPr id="10"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11"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كلمة لكن السلبية </a:t>
              </a:r>
              <a:endParaRPr lang="zh-CN" altLang="en-US" sz="2700" b="1" dirty="0">
                <a:solidFill>
                  <a:schemeClr val="bg1"/>
                </a:solidFill>
              </a:endParaRPr>
            </a:p>
          </p:txBody>
        </p:sp>
      </p:grpSp>
      <p:sp>
        <p:nvSpPr>
          <p:cNvPr id="12" name="Rounded Rectangle 11"/>
          <p:cNvSpPr/>
          <p:nvPr/>
        </p:nvSpPr>
        <p:spPr bwMode="auto">
          <a:xfrm>
            <a:off x="395536" y="3073524"/>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أريد الاستيقاظ مبكراً ولكن لا أحب ذلك – اريد إنقاص وزني ولكن لا أستطيع </a:t>
            </a:r>
            <a:endParaRPr kumimoji="0" lang="ar-EG" sz="2400" b="1" i="0" u="none" strike="noStrike" cap="none" normalizeH="0" baseline="0" dirty="0" smtClean="0">
              <a:ln>
                <a:noFill/>
              </a:ln>
              <a:solidFill>
                <a:schemeClr val="tx1"/>
              </a:solidFill>
              <a:effectLst/>
            </a:endParaRPr>
          </a:p>
        </p:txBody>
      </p:sp>
      <p:sp>
        <p:nvSpPr>
          <p:cNvPr id="13" name="AutoShape 3"/>
          <p:cNvSpPr>
            <a:spLocks noChangeArrowheads="1"/>
          </p:cNvSpPr>
          <p:nvPr/>
        </p:nvSpPr>
        <p:spPr bwMode="auto">
          <a:xfrm>
            <a:off x="2946822" y="4022899"/>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14" name="Group 3"/>
          <p:cNvGrpSpPr>
            <a:grpSpLocks/>
          </p:cNvGrpSpPr>
          <p:nvPr/>
        </p:nvGrpSpPr>
        <p:grpSpPr bwMode="auto">
          <a:xfrm>
            <a:off x="2946822" y="3793604"/>
            <a:ext cx="3216275" cy="545086"/>
            <a:chOff x="1" y="-37207"/>
            <a:chExt cx="6432552" cy="545086"/>
          </a:xfrm>
        </p:grpSpPr>
        <p:sp>
          <p:nvSpPr>
            <p:cNvPr id="15"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16"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التقبل الإيجابي </a:t>
              </a:r>
              <a:endParaRPr lang="zh-CN" altLang="en-US" sz="2700" b="1" dirty="0">
                <a:solidFill>
                  <a:schemeClr val="bg1"/>
                </a:solidFill>
              </a:endParaRPr>
            </a:p>
          </p:txBody>
        </p:sp>
      </p:grpSp>
      <p:sp>
        <p:nvSpPr>
          <p:cNvPr id="17" name="Rounded Rectangle 16"/>
          <p:cNvSpPr/>
          <p:nvPr/>
        </p:nvSpPr>
        <p:spPr bwMode="auto">
          <a:xfrm>
            <a:off x="395536" y="4513684"/>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أنا استطيع أن أحقق أهدافي – أنا قوي – أنا إنسان </a:t>
            </a:r>
            <a:r>
              <a:rPr lang="ar-EG" sz="2400" b="1" dirty="0" smtClean="0"/>
              <a:t>ممتاز....</a:t>
            </a:r>
            <a:endParaRPr kumimoji="0" lang="ar-EG" sz="2400" b="1" i="0" u="none" strike="noStrike" cap="none" normalizeH="0" baseline="0" dirty="0" smtClean="0">
              <a:ln>
                <a:noFill/>
              </a:ln>
              <a:solidFill>
                <a:schemeClr val="tx1"/>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47"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47"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P spid="8" grpId="0" animBg="1" autoUpdateAnimBg="0"/>
      <p:bldP spid="12" grpId="0" animBg="1"/>
      <p:bldP spid="13" grpId="0" animBg="1" autoUpdateAnimBg="0"/>
      <p:bldP spid="1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الأمراض البدنية</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يتعرض الإنسان المريض إلى ضعف بدني واضح مما ينعكس على قوة التفكير وقوة الذاكرة لديه </a:t>
            </a:r>
            <a:r>
              <a:rPr lang="ar-EG" sz="2400" b="1" dirty="0" smtClean="0"/>
              <a:t>ولذلك </a:t>
            </a:r>
            <a:r>
              <a:rPr lang="ar-EG" sz="2400" b="1" dirty="0"/>
              <a:t>قيل (العقل السليم في الجسم السليم) فينشغل المريض بمرضه ويكون في اغلب أوقاته منصرفاً  </a:t>
            </a:r>
            <a:r>
              <a:rPr lang="ar-EG" sz="2400" b="1" dirty="0" smtClean="0"/>
              <a:t>إلى </a:t>
            </a:r>
            <a:r>
              <a:rPr lang="ar-EG" sz="2400" b="1" dirty="0"/>
              <a:t>تفاصيل حالته المرضية وهذا الأمر يسبب له ضعفاً واضحاً في المعلومات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8352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عدم الاهتمام بالروحيات والمناقبيات</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عندما لا يهتم الإنسان في بعض الأحيان بالجانب الروحي (الغذاء الروحي) يحصل لديه ضعف واضح </a:t>
            </a:r>
            <a:r>
              <a:rPr lang="ar-EG" sz="2400" b="1" dirty="0" smtClean="0"/>
              <a:t>في </a:t>
            </a:r>
            <a:r>
              <a:rPr lang="ar-EG" sz="2400" b="1" dirty="0"/>
              <a:t>هذا الجانب يؤدي إلى ضعف فكره حيث أن الإنسان بطبعه يتأثر بالجوانب المادية والمعنوية والعلم  	له جانبان جانب مادي يتمثل بالمعلومات المخزونة في الذهن وجانب معنوي يتمثل بالروحيات  </a:t>
            </a:r>
          </a:p>
          <a:p>
            <a:pPr algn="ctr" rtl="1"/>
            <a:r>
              <a:rPr lang="ar-EG" sz="2400" b="1" dirty="0"/>
              <a:t>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304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فقدان الأمن والأمان</a:t>
            </a:r>
          </a:p>
        </p:txBody>
      </p:sp>
      <p:sp>
        <p:nvSpPr>
          <p:cNvPr id="17" name="Rounded Rectangle 16"/>
          <p:cNvSpPr/>
          <p:nvPr/>
        </p:nvSpPr>
        <p:spPr bwMode="auto">
          <a:xfrm>
            <a:off x="777032" y="3001516"/>
            <a:ext cx="7560840" cy="237626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الذي يتعرض إلى القلق الدائم لغياب الأمن والأمان يعيش حالة غير متوازنة وغير مستقرة في </a:t>
            </a:r>
            <a:r>
              <a:rPr lang="ar-EG" sz="2400" b="1" dirty="0" smtClean="0"/>
              <a:t>شخصيته </a:t>
            </a:r>
            <a:r>
              <a:rPr lang="ar-EG" sz="2400" b="1" dirty="0"/>
              <a:t>مما تؤثر في اضطراب المعلومات والتصورات في ذهنه وبالتالي إلى التصادم والارتباك في </a:t>
            </a:r>
            <a:r>
              <a:rPr lang="ar-EG" sz="2400" b="1" dirty="0" smtClean="0"/>
              <a:t>طبيعة </a:t>
            </a:r>
            <a:r>
              <a:rPr lang="ar-EG" sz="2400" b="1" dirty="0"/>
              <a:t>هذه المعلومات تؤدي بدورها إلى غياب القرائن المساعدة للاستحضار وبالنتيجة </a:t>
            </a:r>
            <a:r>
              <a:rPr lang="ar-EG" sz="2400" b="1" dirty="0" smtClean="0"/>
              <a:t>غياب المعلومات </a:t>
            </a:r>
            <a:r>
              <a:rPr lang="ar-EG" sz="2400" b="1" dirty="0"/>
              <a:t>التي يحتاجها الإنسان في الوقت المناسب وهذا هو النسيان</a:t>
            </a:r>
          </a:p>
          <a:p>
            <a:pPr algn="ctr" rtl="1"/>
            <a:r>
              <a:rPr lang="ar-EG" sz="2400" b="1" dirty="0" smtClean="0"/>
              <a:t> </a:t>
            </a:r>
            <a:r>
              <a:rPr lang="ar-EG" sz="2400" b="1" dirty="0"/>
              <a:t>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769268"/>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6205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غياب الراحة في المنزل ومحل العمل</a:t>
            </a:r>
          </a:p>
        </p:txBody>
      </p:sp>
      <p:sp>
        <p:nvSpPr>
          <p:cNvPr id="17" name="Rounded Rectangle 16"/>
          <p:cNvSpPr/>
          <p:nvPr/>
        </p:nvSpPr>
        <p:spPr bwMode="auto">
          <a:xfrm>
            <a:off x="654472" y="3361556"/>
            <a:ext cx="780596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المنزل هو محطة استراحة الإنسان فمتى ما كانت الفوضى هي الحاكمة فيه يعيش الإنسان حالة من </a:t>
            </a:r>
            <a:r>
              <a:rPr lang="ar-EG" sz="2400" b="1" dirty="0" smtClean="0"/>
              <a:t>عدم </a:t>
            </a:r>
            <a:r>
              <a:rPr lang="ar-EG" sz="2400" b="1" dirty="0"/>
              <a:t>الراحة البدنية والنفسية والفكرية وكذا الحال بالنسبة إلى محل عمله حيث التعب والإرباك والملل </a:t>
            </a:r>
            <a:r>
              <a:rPr lang="ar-EG" sz="2400" b="1" dirty="0" smtClean="0"/>
              <a:t>والضجر </a:t>
            </a:r>
            <a:r>
              <a:rPr lang="ar-EG" sz="2400" b="1" dirty="0"/>
              <a:t>بسبب كثرة الحركة وكثرة الأصوات والصراخ </a:t>
            </a:r>
            <a:r>
              <a:rPr lang="ar-EG" sz="2400" b="1" dirty="0" smtClean="0"/>
              <a:t>هذه </a:t>
            </a:r>
            <a:r>
              <a:rPr lang="ar-EG" sz="2400" b="1" dirty="0"/>
              <a:t>الأمور تسبب عدم الراحة وبالنتيجة حصول حالة من الإرباك في استحضار </a:t>
            </a:r>
            <a:r>
              <a:rPr lang="ar-EG" sz="2400" b="1" dirty="0" smtClean="0"/>
              <a:t>المعلومات </a:t>
            </a:r>
            <a:r>
              <a:rPr lang="ar-EG" sz="2400" b="1" dirty="0"/>
              <a:t>الذي هو </a:t>
            </a:r>
            <a:r>
              <a:rPr lang="ar-EG" sz="2400" b="1" dirty="0" smtClean="0"/>
              <a:t>النسيان</a:t>
            </a:r>
            <a:endParaRPr lang="ar-EG" sz="2400" b="1" dirty="0"/>
          </a:p>
          <a:p>
            <a:pPr algn="ctr" rtl="1"/>
            <a:r>
              <a:rPr lang="ar-EG" sz="2400" b="1" dirty="0" smtClean="0"/>
              <a:t> </a:t>
            </a:r>
            <a:r>
              <a:rPr lang="ar-EG" sz="2400" b="1" dirty="0"/>
              <a:t>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69851"/>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3959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العجلة في الأمور</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إن الإنسان العجول والسريع في اغلب أموره الصغيرة والكبيرة المهمة وغيرها يتعرض في الغالب </a:t>
            </a:r>
            <a:r>
              <a:rPr lang="ar-EG" sz="2400" b="1" dirty="0" smtClean="0"/>
              <a:t> </a:t>
            </a:r>
            <a:r>
              <a:rPr lang="ar-EG" sz="2400" b="1" dirty="0"/>
              <a:t>	إلى النسيان لأن تركيز الذهن على أداء العمل بصورة سريعة يسبب الإرباك في استحضار أوضح </a:t>
            </a:r>
            <a:r>
              <a:rPr lang="ar-EG" sz="2400" b="1" dirty="0" smtClean="0"/>
              <a:t>الواضحات </a:t>
            </a:r>
            <a:r>
              <a:rPr lang="ar-EG" sz="2400" b="1" dirty="0"/>
              <a:t>وهذه قضية وجدانية وميدانية يعرفها الكثير من الناس</a:t>
            </a:r>
          </a:p>
          <a:p>
            <a:pPr algn="ctr" rtl="1"/>
            <a:r>
              <a:rPr lang="ar-EG" sz="2400" b="1" dirty="0" smtClean="0"/>
              <a:t> </a:t>
            </a:r>
            <a:r>
              <a:rPr lang="ar-EG" sz="2400" b="1" dirty="0"/>
              <a:t>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997843"/>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561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الحسد ومراقبة الناس</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من المسائل التي تدخل في دائرة إرباك الذاكرة مراقبة الناس والحسد. فالإنسان المبتلى بهذا </a:t>
            </a:r>
            <a:r>
              <a:rPr lang="ar-EG" sz="2400" b="1" dirty="0" smtClean="0"/>
              <a:t>المرض يعيش </a:t>
            </a:r>
            <a:r>
              <a:rPr lang="ar-EG" sz="2400" b="1" dirty="0"/>
              <a:t>حالة غير مستقرة من القلق والإرباك النفسي لكثرة انشغاله بالناس وبالنتيجة التفكير السلبي </a:t>
            </a:r>
            <a:r>
              <a:rPr lang="ar-EG" sz="2400" b="1" dirty="0" smtClean="0"/>
              <a:t> مما </a:t>
            </a:r>
            <a:r>
              <a:rPr lang="ar-EG" sz="2400" b="1" dirty="0"/>
              <a:t>يسبب ارباكاً واضحاً في </a:t>
            </a:r>
            <a:r>
              <a:rPr lang="ar-EG" sz="2400" b="1" dirty="0" smtClean="0"/>
              <a:t>عملية </a:t>
            </a:r>
            <a:r>
              <a:rPr lang="ar-EG" sz="2400" b="1" dirty="0"/>
              <a:t>استحضار المعلومات ولقد ورد أنه </a:t>
            </a:r>
            <a:endParaRPr lang="ar-EG" sz="2400" b="1" dirty="0" smtClean="0"/>
          </a:p>
          <a:p>
            <a:pPr algn="ctr" rtl="1"/>
            <a:r>
              <a:rPr lang="ar-EG" sz="2400" b="1" dirty="0" smtClean="0"/>
              <a:t>(</a:t>
            </a:r>
            <a:r>
              <a:rPr lang="ar-EG" sz="2400" b="1" dirty="0"/>
              <a:t>من راقب الناس مات </a:t>
            </a:r>
            <a:r>
              <a:rPr lang="ar-EG" sz="2400" b="1" dirty="0" smtClean="0"/>
              <a:t>هماً</a:t>
            </a:r>
            <a:r>
              <a:rPr lang="ar-EG" sz="2400" b="1" dirty="0"/>
              <a:t>)</a:t>
            </a:r>
          </a:p>
          <a:p>
            <a:pPr algn="ctr" rtl="1"/>
            <a:r>
              <a:rPr lang="ar-EG" sz="2400" b="1" dirty="0" smtClean="0"/>
              <a:t> </a:t>
            </a:r>
            <a:r>
              <a:rPr lang="ar-EG" sz="2400" b="1" dirty="0"/>
              <a:t>	</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7426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عدم المطالعة وطلب العلم</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إن الإنسان بحاجة إلى زيادة معلوماته ليتمكن من الاحاطة بالأمور لأنه في حالة اخذ وعطاء وعندما </a:t>
            </a:r>
            <a:r>
              <a:rPr lang="ar-EG" sz="2400" b="1" dirty="0" smtClean="0"/>
              <a:t>يعطي </a:t>
            </a:r>
            <a:r>
              <a:rPr lang="ar-EG" sz="2400" b="1" dirty="0"/>
              <a:t>دون أن يأخذ فانه يتجه نحو النقص والضعف وهذه العملية تضعف الذاكرة لأن العقل بحاجة  	إلى غذاء مستمر والذاكرة عندما تضعف يكون النسيان هو الحاكم على الإنسان</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7958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تأثير بعض الأكلات</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إن الزيادة في تناول المأكولات تسبب غياب الحكمة عن تفكير الإنسان وكذلك تناول بعض المأكولات </a:t>
            </a:r>
            <a:r>
              <a:rPr lang="ar-EG" sz="2400" b="1" dirty="0" smtClean="0"/>
              <a:t>والإكثار </a:t>
            </a:r>
            <a:r>
              <a:rPr lang="ar-EG" sz="2400" b="1" dirty="0"/>
              <a:t>منها يسبب بعض الأمراض مثل السكريات والدهنيات والنشويات التي تزيد نسبة الدهن </a:t>
            </a:r>
            <a:r>
              <a:rPr lang="ar-EG" sz="2400" b="1" dirty="0" smtClean="0"/>
              <a:t>والسكر </a:t>
            </a:r>
            <a:r>
              <a:rPr lang="ar-EG" sz="2400" b="1" dirty="0"/>
              <a:t>في الدم تترك آثاراً سلبية على الذاكرة وقوة التفكير وبالنتيجة حصول النسيان عند الإنسان</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1057300"/>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812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الاستخفاف بالأمور</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الإنسان الذي لا يعيش الجدية في هذه الحياة الدنيا فانه سيستخف بالأمور ولا يبالي بما يدور حوله </a:t>
            </a:r>
            <a:r>
              <a:rPr lang="ar-EG" sz="2400" b="1" dirty="0" smtClean="0"/>
              <a:t>وبالتالي </a:t>
            </a:r>
            <a:r>
              <a:rPr lang="ar-EG" sz="2400" b="1" dirty="0"/>
              <a:t>فإن الصور المطبوعة في ذهنه لا تكون واضحة المعالم في ذاكرته وعندما يريد أن يستحضر </a:t>
            </a:r>
            <a:r>
              <a:rPr lang="ar-EG" sz="2400" b="1" dirty="0" smtClean="0"/>
              <a:t>معلومة </a:t>
            </a:r>
            <a:r>
              <a:rPr lang="ar-EG" sz="2400" b="1" dirty="0"/>
              <a:t>ما لا تكون جاهزة بكل أبعادها لأن هذا الإنسان منذ البداية لم يتعامل مع المعلومات المكتسبة </a:t>
            </a:r>
            <a:r>
              <a:rPr lang="ar-EG" sz="2400" b="1" dirty="0" smtClean="0"/>
              <a:t>بالجدية </a:t>
            </a:r>
            <a:r>
              <a:rPr lang="ar-EG" sz="2400" b="1" dirty="0"/>
              <a:t>المطلوبة لذا يتعرض للنسيان المستمر</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913284"/>
            <a:ext cx="4667944" cy="20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7742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4621680" y="1659887"/>
            <a:ext cx="3477464" cy="2558537"/>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endParaRPr lang="ar-EG" sz="1200" b="1" dirty="0"/>
          </a:p>
          <a:p>
            <a:pPr algn="ctr" defTabSz="378414" rtl="1" hangingPunct="0">
              <a:lnSpc>
                <a:spcPct val="200000"/>
              </a:lnSpc>
              <a:buSzPct val="100000"/>
            </a:pPr>
            <a:r>
              <a:rPr lang="ar-EG" sz="2700" b="1" dirty="0"/>
              <a:t>ما هو الشىء الذى </a:t>
            </a:r>
            <a:r>
              <a:rPr lang="ar-EG" sz="2700" b="1" dirty="0" smtClean="0"/>
              <a:t>يشرب    ولا يا كل ؟</a:t>
            </a:r>
            <a:endParaRPr lang="ar-EG" sz="2700" b="1" dirty="0"/>
          </a:p>
        </p:txBody>
      </p:sp>
      <p:sp>
        <p:nvSpPr>
          <p:cNvPr id="5" name="Oval 4"/>
          <p:cNvSpPr/>
          <p:nvPr/>
        </p:nvSpPr>
        <p:spPr bwMode="auto">
          <a:xfrm>
            <a:off x="783585" y="2258693"/>
            <a:ext cx="2743335" cy="1687546"/>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4000" b="1" dirty="0" smtClean="0"/>
              <a:t>النبات</a:t>
            </a:r>
            <a:endParaRPr lang="ar-EG" sz="4000" b="1" dirty="0"/>
          </a:p>
        </p:txBody>
      </p:sp>
    </p:spTree>
    <p:extLst>
      <p:ext uri="{BB962C8B-B14F-4D97-AF65-F5344CB8AC3E}">
        <p14:creationId xmlns:p14="http://schemas.microsoft.com/office/powerpoint/2010/main" val="43057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763688" y="1921396"/>
            <a:ext cx="4968552" cy="1872208"/>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3200" b="1" dirty="0">
                <a:solidFill>
                  <a:schemeClr val="tx1"/>
                </a:solidFill>
                <a:latin typeface="Arial" pitchFamily="34" charset="0"/>
                <a:ea typeface="SimSun" pitchFamily="2" charset="-122"/>
              </a:rPr>
              <a:t>الأنواع الثلاثة للتحدث مع الذات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7979232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763688" y="1633364"/>
            <a:ext cx="5328592"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smtClean="0"/>
              <a:t>مهارات </a:t>
            </a:r>
            <a:r>
              <a:rPr lang="ar-EG" sz="3200" b="1" dirty="0"/>
              <a:t>تحسين الذاكرة</a:t>
            </a:r>
          </a:p>
        </p:txBody>
      </p:sp>
    </p:spTree>
    <p:extLst>
      <p:ext uri="{BB962C8B-B14F-4D97-AF65-F5344CB8AC3E}">
        <p14:creationId xmlns:p14="http://schemas.microsoft.com/office/powerpoint/2010/main" val="14706685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طرق تحسين الذاكره والحفظ الجيد </a:t>
            </a:r>
          </a:p>
        </p:txBody>
      </p:sp>
      <p:sp>
        <p:nvSpPr>
          <p:cNvPr id="17" name="Rounded Rectangle 16"/>
          <p:cNvSpPr/>
          <p:nvPr/>
        </p:nvSpPr>
        <p:spPr bwMode="auto">
          <a:xfrm>
            <a:off x="4716016" y="1345332"/>
            <a:ext cx="3960440" cy="36004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تعتمد القدره على التذكر السليم على سلامة الخطوات الثلاث التي تتم بها عملية التذكر وهي:</a:t>
            </a:r>
          </a:p>
          <a:p>
            <a:pPr algn="justLow" rtl="1"/>
            <a:r>
              <a:rPr lang="ar-EG" sz="2400" b="1" dirty="0"/>
              <a:t>الادراك والمعرفة الاولى لموضوع التذكر ثم الاحتفاظ بما تم ادراكه ومعرفته بحيث يصبح جزءاً من الخبرات السابقه. وأخيرا عملية التذكر ذاتها عند استدعاء الخبره وقت التذكر.</a:t>
            </a:r>
          </a:p>
          <a:p>
            <a:pPr algn="ctr" rtl="1"/>
            <a:endParaRPr lang="ar-EG" sz="2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93" y="1170617"/>
            <a:ext cx="2626172" cy="356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165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نوصى باتباع الارشادات الاتية </a:t>
            </a:r>
          </a:p>
        </p:txBody>
      </p:sp>
      <p:sp>
        <p:nvSpPr>
          <p:cNvPr id="3" name="Rectangle 2"/>
          <p:cNvSpPr/>
          <p:nvPr/>
        </p:nvSpPr>
        <p:spPr>
          <a:xfrm>
            <a:off x="1524000" y="127844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91328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العمل على تقوية الدافع للمعرفة الجديدة وتعلمها</a:t>
            </a:r>
            <a:endParaRPr lang="ar-EG" sz="1800" b="1" kern="1200" dirty="0">
              <a:solidFill>
                <a:srgbClr val="002060"/>
              </a:solidFill>
            </a:endParaRPr>
          </a:p>
        </p:txBody>
      </p:sp>
      <p:sp>
        <p:nvSpPr>
          <p:cNvPr id="6" name="Rectangle 5"/>
          <p:cNvSpPr/>
          <p:nvPr/>
        </p:nvSpPr>
        <p:spPr>
          <a:xfrm>
            <a:off x="1524000" y="195884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173744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التخلص من الانفعالات السلبية المعطله للتعلم كالخوف </a:t>
            </a:r>
            <a:r>
              <a:rPr lang="ar-EG" b="1" dirty="0" smtClean="0">
                <a:solidFill>
                  <a:srgbClr val="002060"/>
                </a:solidFill>
              </a:rPr>
              <a:t>والغضب</a:t>
            </a:r>
            <a:endParaRPr lang="ar-EG" sz="1800" b="1" kern="1200" dirty="0">
              <a:solidFill>
                <a:srgbClr val="002060"/>
              </a:solidFill>
            </a:endParaRPr>
          </a:p>
        </p:txBody>
      </p:sp>
      <p:sp>
        <p:nvSpPr>
          <p:cNvPr id="8" name="Rectangle 7"/>
          <p:cNvSpPr/>
          <p:nvPr/>
        </p:nvSpPr>
        <p:spPr>
          <a:xfrm>
            <a:off x="1524000" y="263924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4178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بالبدء بالكل والانتقال منه الى الاجزاء ومعنى ذلك القاء نظره شامله للموضوع بأكمله اولا</a:t>
            </a:r>
            <a:endParaRPr lang="ar-EG" sz="1800" b="1" kern="1200" dirty="0">
              <a:solidFill>
                <a:srgbClr val="002060"/>
              </a:solidFill>
            </a:endParaRPr>
          </a:p>
        </p:txBody>
      </p:sp>
      <p:sp>
        <p:nvSpPr>
          <p:cNvPr id="10" name="Rectangle 9"/>
          <p:cNvSpPr/>
          <p:nvPr/>
        </p:nvSpPr>
        <p:spPr>
          <a:xfrm>
            <a:off x="1524000" y="331964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098248"/>
            <a:ext cx="5788498" cy="5212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بإعادة مذكراتها بين فتره وأخرى فالتكرار والمراجعة من اهم قوانين الحفظ الجيد</a:t>
            </a:r>
            <a:endParaRPr lang="ar-EG" sz="1800" b="1" kern="1200" dirty="0">
              <a:solidFill>
                <a:srgbClr val="002060"/>
              </a:solidFill>
            </a:endParaRPr>
          </a:p>
        </p:txBody>
      </p:sp>
      <p:sp>
        <p:nvSpPr>
          <p:cNvPr id="12" name="Rectangle 11"/>
          <p:cNvSpPr/>
          <p:nvPr/>
        </p:nvSpPr>
        <p:spPr>
          <a:xfrm>
            <a:off x="1524000" y="406367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7864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التسميع الذاتي يساعد على التذكر بحيث يحاول الشخص ان يسال نفسه و يجيب عن هذه الاسئلة ليعرف مقدار ما تذكره </a:t>
            </a:r>
          </a:p>
        </p:txBody>
      </p:sp>
      <p:sp>
        <p:nvSpPr>
          <p:cNvPr id="14" name="Rectangle 13"/>
          <p:cNvSpPr/>
          <p:nvPr/>
        </p:nvSpPr>
        <p:spPr>
          <a:xfrm>
            <a:off x="1524000" y="4927772"/>
            <a:ext cx="6096000" cy="378000"/>
          </a:xfrm>
          <a:prstGeom prst="rect">
            <a:avLst/>
          </a:prstGeom>
        </p:spPr>
        <p:style>
          <a:lnRef idx="2">
            <a:schemeClr val="accent5">
              <a:hueOff val="-12980065"/>
              <a:satOff val="6926"/>
              <a:lumOff val="-3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831501" y="4513096"/>
            <a:ext cx="5788498" cy="6307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الاعتماد على اكثر من حاسة واحدة عند التعلم و الادراك</a:t>
            </a:r>
            <a:endParaRPr lang="ar-EG" sz="1800" b="1" kern="1200" dirty="0">
              <a:solidFill>
                <a:srgbClr val="002060"/>
              </a:solidFill>
            </a:endParaRPr>
          </a:p>
        </p:txBody>
      </p:sp>
    </p:spTree>
    <p:extLst>
      <p:ext uri="{BB962C8B-B14F-4D97-AF65-F5344CB8AC3E}">
        <p14:creationId xmlns:p14="http://schemas.microsoft.com/office/powerpoint/2010/main" val="36697832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763688" y="1633364"/>
            <a:ext cx="5328592"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t>تدريبات لتحسين مهارة التركيز</a:t>
            </a:r>
          </a:p>
        </p:txBody>
      </p:sp>
    </p:spTree>
    <p:extLst>
      <p:ext uri="{BB962C8B-B14F-4D97-AF65-F5344CB8AC3E}">
        <p14:creationId xmlns:p14="http://schemas.microsoft.com/office/powerpoint/2010/main" val="323446040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ctr" rtl="1"/>
            <a:r>
              <a:rPr lang="ar-EG" sz="2400" b="1" dirty="0" smtClean="0">
                <a:solidFill>
                  <a:schemeClr val="tx1"/>
                </a:solidFill>
                <a:latin typeface="Arial" pitchFamily="34" charset="0"/>
                <a:ea typeface="SimSun" pitchFamily="2" charset="-122"/>
              </a:rPr>
              <a:t>تقوية التركيز البصرى</a:t>
            </a:r>
            <a:endParaRPr kumimoji="0" lang="ar-EG" sz="24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187624" y="2425452"/>
            <a:ext cx="6552728"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2000" b="1" dirty="0" smtClean="0"/>
          </a:p>
          <a:p>
            <a:pPr algn="ctr" rtl="1"/>
            <a:endParaRPr lang="ar-EG" sz="700" b="1" dirty="0"/>
          </a:p>
          <a:p>
            <a:pPr algn="ctr" rtl="1"/>
            <a:r>
              <a:rPr lang="ar-EG" sz="2600" b="1" dirty="0" smtClean="0"/>
              <a:t>تدريبات </a:t>
            </a:r>
            <a:r>
              <a:rPr lang="ar-EG" sz="2600" b="1" dirty="0"/>
              <a:t>في التركيز البصري </a:t>
            </a:r>
            <a:endParaRPr kumimoji="0" lang="ar-EG" sz="2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0964848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ctr" rtl="1"/>
            <a:r>
              <a:rPr lang="ar-EG" sz="2400" b="1" dirty="0" smtClean="0">
                <a:solidFill>
                  <a:schemeClr val="tx1"/>
                </a:solidFill>
                <a:latin typeface="Arial" pitchFamily="34" charset="0"/>
                <a:ea typeface="SimSun" pitchFamily="2" charset="-122"/>
              </a:rPr>
              <a:t>تقوية التركيز السمعى</a:t>
            </a:r>
            <a:endParaRPr kumimoji="0" lang="ar-EG" sz="24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187624" y="2425452"/>
            <a:ext cx="6552728"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2000" b="1" dirty="0" smtClean="0"/>
          </a:p>
          <a:p>
            <a:pPr algn="ctr" rtl="1"/>
            <a:endParaRPr lang="ar-EG" sz="700" b="1" dirty="0"/>
          </a:p>
          <a:p>
            <a:pPr algn="ctr" rtl="1"/>
            <a:r>
              <a:rPr lang="ar-EG" sz="2600" b="1" dirty="0"/>
              <a:t>تدريبات في التركيز السمعي</a:t>
            </a:r>
            <a:endParaRPr kumimoji="0" lang="ar-EG" sz="2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3510963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7544" y="1057300"/>
            <a:ext cx="7992888" cy="1008112"/>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b="1" dirty="0" smtClean="0">
              <a:solidFill>
                <a:schemeClr val="tx1"/>
              </a:solidFill>
              <a:latin typeface="Arial" pitchFamily="34" charset="0"/>
              <a:ea typeface="SimSun" pitchFamily="2" charset="-122"/>
            </a:endParaRPr>
          </a:p>
          <a:p>
            <a:pPr algn="ctr" rtl="1"/>
            <a:r>
              <a:rPr lang="ar-EG" sz="2400" b="1" dirty="0" smtClean="0">
                <a:solidFill>
                  <a:schemeClr val="tx1"/>
                </a:solidFill>
                <a:latin typeface="Arial" pitchFamily="34" charset="0"/>
                <a:ea typeface="SimSun" pitchFamily="2" charset="-122"/>
              </a:rPr>
              <a:t>تقوية التركيز الفكرى</a:t>
            </a:r>
            <a:endParaRPr kumimoji="0" lang="ar-EG" sz="2400" b="1" i="0" u="none" strike="noStrike" cap="none" normalizeH="0" baseline="0" dirty="0" smtClean="0">
              <a:ln>
                <a:noFill/>
              </a:ln>
              <a:solidFill>
                <a:schemeClr val="tx1"/>
              </a:solidFill>
              <a:effectLst/>
              <a:latin typeface="Arial" pitchFamily="34" charset="0"/>
              <a:ea typeface="SimSun" pitchFamily="2" charset="-122"/>
            </a:endParaRPr>
          </a:p>
        </p:txBody>
      </p:sp>
      <p:sp>
        <p:nvSpPr>
          <p:cNvPr id="3" name="Round Diagonal Corner Rectangle 2"/>
          <p:cNvSpPr/>
          <p:nvPr/>
        </p:nvSpPr>
        <p:spPr bwMode="auto">
          <a:xfrm>
            <a:off x="6084168" y="769268"/>
            <a:ext cx="2304256" cy="576064"/>
          </a:xfrm>
          <a:prstGeom prst="round2Diag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chemeClr val="tx1"/>
                </a:solidFill>
                <a:effectLst/>
                <a:latin typeface="Arial" pitchFamily="34" charset="0"/>
                <a:ea typeface="SimSun" pitchFamily="2" charset="-122"/>
              </a:rPr>
              <a:t>الهدف</a:t>
            </a:r>
          </a:p>
        </p:txBody>
      </p:sp>
      <p:sp>
        <p:nvSpPr>
          <p:cNvPr id="4" name="Diamond 3"/>
          <p:cNvSpPr/>
          <p:nvPr/>
        </p:nvSpPr>
        <p:spPr bwMode="auto">
          <a:xfrm>
            <a:off x="1187624" y="2425452"/>
            <a:ext cx="6552728" cy="2664296"/>
          </a:xfrm>
          <a:prstGeom prst="diamond">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endParaRPr lang="ar-EG" sz="2000" b="1" dirty="0" smtClean="0"/>
          </a:p>
          <a:p>
            <a:pPr algn="ctr" rtl="1"/>
            <a:endParaRPr lang="ar-EG" sz="700" b="1" dirty="0"/>
          </a:p>
          <a:p>
            <a:pPr algn="ctr" rtl="1"/>
            <a:r>
              <a:rPr lang="ar-EG" sz="2600" b="1" dirty="0"/>
              <a:t>تدريبات في التركيز الفكري</a:t>
            </a:r>
            <a:endParaRPr kumimoji="0" lang="ar-EG" sz="2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0294815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763688" y="1633364"/>
            <a:ext cx="5328592"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استراتيجيات ومبادئ تحسين مهارات التذكر والتحصيل الدراسي </a:t>
            </a:r>
          </a:p>
        </p:txBody>
      </p:sp>
    </p:spTree>
    <p:extLst>
      <p:ext uri="{BB962C8B-B14F-4D97-AF65-F5344CB8AC3E}">
        <p14:creationId xmlns:p14="http://schemas.microsoft.com/office/powerpoint/2010/main" val="74634207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أولا : إحلال الأماكن </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المواقف المعروفة للفرد بطريقة متسلسلة وذلك من خلال ربط كل مفردة أو معلومة يريد الفرد تعلمها مع موقف معروف للفرد شريطة تسلسل هذه المواقع في ذهن االمتعلم، فلتذكر قائمة مشتريات يتم ربطها بأماكن العودة إلى البيت</a:t>
            </a:r>
          </a:p>
        </p:txBody>
      </p:sp>
    </p:spTree>
    <p:extLst>
      <p:ext uri="{BB962C8B-B14F-4D97-AF65-F5344CB8AC3E}">
        <p14:creationId xmlns:p14="http://schemas.microsoft.com/office/powerpoint/2010/main" val="1159045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ثانيا: الحروف الأولى </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تتمثل في أخذ الحروف الأولى من كل كلمة في قائمة من المفردات أو الجمل المراد تذكرها ومحاولة بناء كلمة أو جملة لها معنى أو دلالة لدى الفرد من الحروف الأولى</a:t>
            </a:r>
          </a:p>
        </p:txBody>
      </p:sp>
    </p:spTree>
    <p:extLst>
      <p:ext uri="{BB962C8B-B14F-4D97-AF65-F5344CB8AC3E}">
        <p14:creationId xmlns:p14="http://schemas.microsoft.com/office/powerpoint/2010/main" val="6004597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الفكر </a:t>
            </a:r>
            <a:endParaRPr lang="zh-CN" altLang="en-US"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4932040" y="1921396"/>
            <a:ext cx="3888432"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وهذا النوع للتحدث مع الذات ذو قوة شديدة ويؤدي لنتائج خطيرة فمكن هذا النوع أن  </a:t>
            </a:r>
            <a:r>
              <a:rPr lang="ar-EG" sz="2400" b="1" dirty="0" smtClean="0"/>
              <a:t>يؤدي </a:t>
            </a:r>
            <a:r>
              <a:rPr lang="ar-EG" sz="2400" b="1" dirty="0"/>
              <a:t>للإكتئاب ويؤثر سلبياً علي الصحة البدنية </a:t>
            </a:r>
          </a:p>
        </p:txBody>
      </p:sp>
      <p:grpSp>
        <p:nvGrpSpPr>
          <p:cNvPr id="18" name="Group 2"/>
          <p:cNvGrpSpPr>
            <a:grpSpLocks/>
          </p:cNvGrpSpPr>
          <p:nvPr/>
        </p:nvGrpSpPr>
        <p:grpSpPr bwMode="auto">
          <a:xfrm>
            <a:off x="683568" y="1409700"/>
            <a:ext cx="3353370" cy="546100"/>
            <a:chOff x="0" y="0"/>
            <a:chExt cx="6562727" cy="546100"/>
          </a:xfrm>
        </p:grpSpPr>
        <p:sp>
          <p:nvSpPr>
            <p:cNvPr id="19"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20"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21" name="Rectangle 13"/>
            <p:cNvSpPr>
              <a:spLocks noChangeArrowheads="1"/>
            </p:cNvSpPr>
            <p:nvPr/>
          </p:nvSpPr>
          <p:spPr bwMode="auto">
            <a:xfrm>
              <a:off x="0" y="7640"/>
              <a:ext cx="6562727"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راقب أفكارك لأنها ستصبح أفعال </a:t>
              </a:r>
              <a:endParaRPr lang="zh-CN" altLang="en-US" sz="2000" b="1" dirty="0">
                <a:solidFill>
                  <a:srgbClr val="FFFFFF"/>
                </a:solidFill>
                <a:latin typeface="Microsoft YaHei" pitchFamily="34" charset="-122"/>
                <a:ea typeface="Microsoft YaHei" pitchFamily="34" charset="-122"/>
              </a:endParaRPr>
            </a:p>
          </p:txBody>
        </p:sp>
      </p:grpSp>
      <p:grpSp>
        <p:nvGrpSpPr>
          <p:cNvPr id="22" name="Group 6"/>
          <p:cNvGrpSpPr>
            <a:grpSpLocks/>
          </p:cNvGrpSpPr>
          <p:nvPr/>
        </p:nvGrpSpPr>
        <p:grpSpPr bwMode="auto">
          <a:xfrm>
            <a:off x="683568" y="2281238"/>
            <a:ext cx="3353369" cy="546100"/>
            <a:chOff x="0" y="0"/>
            <a:chExt cx="6562725" cy="546100"/>
          </a:xfrm>
        </p:grpSpPr>
        <p:grpSp>
          <p:nvGrpSpPr>
            <p:cNvPr id="23" name="Group 7"/>
            <p:cNvGrpSpPr>
              <a:grpSpLocks/>
            </p:cNvGrpSpPr>
            <p:nvPr/>
          </p:nvGrpSpPr>
          <p:grpSpPr bwMode="auto">
            <a:xfrm>
              <a:off x="0" y="0"/>
              <a:ext cx="6562725" cy="546100"/>
              <a:chOff x="0" y="0"/>
              <a:chExt cx="6561756" cy="546060"/>
            </a:xfrm>
          </p:grpSpPr>
          <p:sp>
            <p:nvSpPr>
              <p:cNvPr id="25"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26"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24" name="Rectangle 13"/>
            <p:cNvSpPr>
              <a:spLocks noChangeArrowheads="1"/>
            </p:cNvSpPr>
            <p:nvPr/>
          </p:nvSpPr>
          <p:spPr bwMode="auto">
            <a:xfrm>
              <a:off x="65090" y="74393"/>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راقب أفعالك لأنها ستصبح عادات </a:t>
              </a:r>
              <a:endParaRPr lang="zh-CN" altLang="en-US" sz="2000" b="1" dirty="0">
                <a:solidFill>
                  <a:srgbClr val="FFFFFF"/>
                </a:solidFill>
                <a:latin typeface="Microsoft YaHei" pitchFamily="34" charset="-122"/>
                <a:ea typeface="Microsoft YaHei" pitchFamily="34" charset="-122"/>
              </a:endParaRPr>
            </a:p>
          </p:txBody>
        </p:sp>
      </p:grpSp>
      <p:grpSp>
        <p:nvGrpSpPr>
          <p:cNvPr id="27" name="Group 11"/>
          <p:cNvGrpSpPr>
            <a:grpSpLocks/>
          </p:cNvGrpSpPr>
          <p:nvPr/>
        </p:nvGrpSpPr>
        <p:grpSpPr bwMode="auto">
          <a:xfrm>
            <a:off x="683568" y="3154363"/>
            <a:ext cx="3353369" cy="546100"/>
            <a:chOff x="0" y="0"/>
            <a:chExt cx="6562725" cy="546100"/>
          </a:xfrm>
        </p:grpSpPr>
        <p:sp>
          <p:nvSpPr>
            <p:cNvPr id="28"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29"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30" name="Rectangle 13"/>
            <p:cNvSpPr>
              <a:spLocks noChangeArrowheads="1"/>
            </p:cNvSpPr>
            <p:nvPr/>
          </p:nvSpPr>
          <p:spPr bwMode="auto">
            <a:xfrm>
              <a:off x="65090" y="65364"/>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راقب عاداتك لأنها ستصبح طباع </a:t>
              </a:r>
              <a:endParaRPr lang="zh-CN" altLang="en-US" sz="2000" b="1" dirty="0">
                <a:solidFill>
                  <a:srgbClr val="FFFFFF"/>
                </a:solidFill>
                <a:latin typeface="Microsoft YaHei" pitchFamily="34" charset="-122"/>
                <a:ea typeface="Microsoft YaHei" pitchFamily="34" charset="-122"/>
              </a:endParaRPr>
            </a:p>
          </p:txBody>
        </p:sp>
      </p:grpSp>
      <p:grpSp>
        <p:nvGrpSpPr>
          <p:cNvPr id="31" name="Group 15"/>
          <p:cNvGrpSpPr>
            <a:grpSpLocks/>
          </p:cNvGrpSpPr>
          <p:nvPr/>
        </p:nvGrpSpPr>
        <p:grpSpPr bwMode="auto">
          <a:xfrm>
            <a:off x="683568" y="4025900"/>
            <a:ext cx="3353369" cy="546100"/>
            <a:chOff x="0" y="0"/>
            <a:chExt cx="6562725" cy="546100"/>
          </a:xfrm>
        </p:grpSpPr>
        <p:grpSp>
          <p:nvGrpSpPr>
            <p:cNvPr id="32" name="Group 16"/>
            <p:cNvGrpSpPr>
              <a:grpSpLocks/>
            </p:cNvGrpSpPr>
            <p:nvPr/>
          </p:nvGrpSpPr>
          <p:grpSpPr bwMode="auto">
            <a:xfrm>
              <a:off x="0" y="0"/>
              <a:ext cx="6562725" cy="546100"/>
              <a:chOff x="0" y="0"/>
              <a:chExt cx="6448390" cy="611157"/>
            </a:xfrm>
          </p:grpSpPr>
          <p:sp>
            <p:nvSpPr>
              <p:cNvPr id="34"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35"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33" name="Rectangle 13"/>
            <p:cNvSpPr>
              <a:spLocks noChangeArrowheads="1"/>
            </p:cNvSpPr>
            <p:nvPr/>
          </p:nvSpPr>
          <p:spPr bwMode="auto">
            <a:xfrm>
              <a:off x="65090" y="57923"/>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راقب طباعك لأنها ستحدد مصيرك </a:t>
              </a:r>
              <a:endParaRPr lang="zh-CN" altLang="en-US" sz="2000" b="1" dirty="0">
                <a:solidFill>
                  <a:srgbClr val="FFFFFF"/>
                </a:solidFill>
                <a:latin typeface="Microsoft YaHei" pitchFamily="34" charset="-122"/>
                <a:ea typeface="Microsoft YaHei" pitchFamily="34" charset="-122"/>
              </a:endParaRPr>
            </a:p>
          </p:txBody>
        </p:sp>
      </p:grpSp>
    </p:spTree>
    <p:extLst>
      <p:ext uri="{BB962C8B-B14F-4D97-AF65-F5344CB8AC3E}">
        <p14:creationId xmlns:p14="http://schemas.microsoft.com/office/powerpoint/2010/main" val="2681502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8"/>
                                        </p:tgtEl>
                                        <p:attrNameLst>
                                          <p:attrName>style.visibility</p:attrName>
                                        </p:attrNameLst>
                                      </p:cBhvr>
                                      <p:to>
                                        <p:strVal val="visible"/>
                                      </p:to>
                                    </p:set>
                                    <p:anim calcmode="lin" valueType="num">
                                      <p:cBhvr>
                                        <p:cTn id="13" dur="600" fill="hold"/>
                                        <p:tgtEl>
                                          <p:spTgt spid="18"/>
                                        </p:tgtEl>
                                        <p:attrNameLst>
                                          <p:attrName>ppt_w</p:attrName>
                                        </p:attrNameLst>
                                      </p:cBhvr>
                                      <p:tavLst>
                                        <p:tav tm="0">
                                          <p:val>
                                            <p:fltVal val="0"/>
                                          </p:val>
                                        </p:tav>
                                        <p:tav tm="100000">
                                          <p:val>
                                            <p:strVal val="#ppt_w"/>
                                          </p:val>
                                        </p:tav>
                                      </p:tavLst>
                                    </p:anim>
                                    <p:anim calcmode="lin" valueType="num">
                                      <p:cBhvr>
                                        <p:cTn id="14" dur="600" fill="hold"/>
                                        <p:tgtEl>
                                          <p:spTgt spid="18"/>
                                        </p:tgtEl>
                                        <p:attrNameLst>
                                          <p:attrName>ppt_h</p:attrName>
                                        </p:attrNameLst>
                                      </p:cBhvr>
                                      <p:tavLst>
                                        <p:tav tm="0">
                                          <p:val>
                                            <p:fltVal val="0"/>
                                          </p:val>
                                        </p:tav>
                                        <p:tav tm="100000">
                                          <p:val>
                                            <p:strVal val="#ppt_h"/>
                                          </p:val>
                                        </p:tav>
                                      </p:tavLst>
                                    </p:anim>
                                    <p:anim calcmode="lin" valueType="num">
                                      <p:cBhvr>
                                        <p:cTn id="15" dur="600" fill="hold"/>
                                        <p:tgtEl>
                                          <p:spTgt spid="18"/>
                                        </p:tgtEl>
                                        <p:attrNameLst>
                                          <p:attrName>style.rotation</p:attrName>
                                        </p:attrNameLst>
                                      </p:cBhvr>
                                      <p:tavLst>
                                        <p:tav tm="0">
                                          <p:val>
                                            <p:fltVal val="90"/>
                                          </p:val>
                                        </p:tav>
                                        <p:tav tm="100000">
                                          <p:val>
                                            <p:fltVal val="0"/>
                                          </p:val>
                                        </p:tav>
                                      </p:tavLst>
                                    </p:anim>
                                    <p:animEffect transition="in" filter="fade">
                                      <p:cBhvr>
                                        <p:cTn id="16" dur="6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22"/>
                                        </p:tgtEl>
                                        <p:attrNameLst>
                                          <p:attrName>style.visibility</p:attrName>
                                        </p:attrNameLst>
                                      </p:cBhvr>
                                      <p:to>
                                        <p:strVal val="visible"/>
                                      </p:to>
                                    </p:set>
                                    <p:anim calcmode="lin" valueType="num">
                                      <p:cBhvr>
                                        <p:cTn id="21" dur="600" fill="hold"/>
                                        <p:tgtEl>
                                          <p:spTgt spid="22"/>
                                        </p:tgtEl>
                                        <p:attrNameLst>
                                          <p:attrName>ppt_w</p:attrName>
                                        </p:attrNameLst>
                                      </p:cBhvr>
                                      <p:tavLst>
                                        <p:tav tm="0">
                                          <p:val>
                                            <p:fltVal val="0"/>
                                          </p:val>
                                        </p:tav>
                                        <p:tav tm="100000">
                                          <p:val>
                                            <p:strVal val="#ppt_w"/>
                                          </p:val>
                                        </p:tav>
                                      </p:tavLst>
                                    </p:anim>
                                    <p:anim calcmode="lin" valueType="num">
                                      <p:cBhvr>
                                        <p:cTn id="22" dur="600" fill="hold"/>
                                        <p:tgtEl>
                                          <p:spTgt spid="22"/>
                                        </p:tgtEl>
                                        <p:attrNameLst>
                                          <p:attrName>ppt_h</p:attrName>
                                        </p:attrNameLst>
                                      </p:cBhvr>
                                      <p:tavLst>
                                        <p:tav tm="0">
                                          <p:val>
                                            <p:fltVal val="0"/>
                                          </p:val>
                                        </p:tav>
                                        <p:tav tm="100000">
                                          <p:val>
                                            <p:strVal val="#ppt_h"/>
                                          </p:val>
                                        </p:tav>
                                      </p:tavLst>
                                    </p:anim>
                                    <p:anim calcmode="lin" valueType="num">
                                      <p:cBhvr>
                                        <p:cTn id="23" dur="600" fill="hold"/>
                                        <p:tgtEl>
                                          <p:spTgt spid="22"/>
                                        </p:tgtEl>
                                        <p:attrNameLst>
                                          <p:attrName>style.rotation</p:attrName>
                                        </p:attrNameLst>
                                      </p:cBhvr>
                                      <p:tavLst>
                                        <p:tav tm="0">
                                          <p:val>
                                            <p:fltVal val="90"/>
                                          </p:val>
                                        </p:tav>
                                        <p:tav tm="100000">
                                          <p:val>
                                            <p:fltVal val="0"/>
                                          </p:val>
                                        </p:tav>
                                      </p:tavLst>
                                    </p:anim>
                                    <p:animEffect transition="in" filter="fade">
                                      <p:cBhvr>
                                        <p:cTn id="24" dur="6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7"/>
                                        </p:tgtEl>
                                        <p:attrNameLst>
                                          <p:attrName>style.visibility</p:attrName>
                                        </p:attrNameLst>
                                      </p:cBhvr>
                                      <p:to>
                                        <p:strVal val="visible"/>
                                      </p:to>
                                    </p:set>
                                    <p:anim calcmode="lin" valueType="num">
                                      <p:cBhvr>
                                        <p:cTn id="29" dur="600" fill="hold"/>
                                        <p:tgtEl>
                                          <p:spTgt spid="27"/>
                                        </p:tgtEl>
                                        <p:attrNameLst>
                                          <p:attrName>ppt_w</p:attrName>
                                        </p:attrNameLst>
                                      </p:cBhvr>
                                      <p:tavLst>
                                        <p:tav tm="0">
                                          <p:val>
                                            <p:fltVal val="0"/>
                                          </p:val>
                                        </p:tav>
                                        <p:tav tm="100000">
                                          <p:val>
                                            <p:strVal val="#ppt_w"/>
                                          </p:val>
                                        </p:tav>
                                      </p:tavLst>
                                    </p:anim>
                                    <p:anim calcmode="lin" valueType="num">
                                      <p:cBhvr>
                                        <p:cTn id="30" dur="600" fill="hold"/>
                                        <p:tgtEl>
                                          <p:spTgt spid="27"/>
                                        </p:tgtEl>
                                        <p:attrNameLst>
                                          <p:attrName>ppt_h</p:attrName>
                                        </p:attrNameLst>
                                      </p:cBhvr>
                                      <p:tavLst>
                                        <p:tav tm="0">
                                          <p:val>
                                            <p:fltVal val="0"/>
                                          </p:val>
                                        </p:tav>
                                        <p:tav tm="100000">
                                          <p:val>
                                            <p:strVal val="#ppt_h"/>
                                          </p:val>
                                        </p:tav>
                                      </p:tavLst>
                                    </p:anim>
                                    <p:anim calcmode="lin" valueType="num">
                                      <p:cBhvr>
                                        <p:cTn id="31" dur="600" fill="hold"/>
                                        <p:tgtEl>
                                          <p:spTgt spid="27"/>
                                        </p:tgtEl>
                                        <p:attrNameLst>
                                          <p:attrName>style.rotation</p:attrName>
                                        </p:attrNameLst>
                                      </p:cBhvr>
                                      <p:tavLst>
                                        <p:tav tm="0">
                                          <p:val>
                                            <p:fltVal val="90"/>
                                          </p:val>
                                        </p:tav>
                                        <p:tav tm="100000">
                                          <p:val>
                                            <p:fltVal val="0"/>
                                          </p:val>
                                        </p:tav>
                                      </p:tavLst>
                                    </p:anim>
                                    <p:animEffect transition="in" filter="fade">
                                      <p:cBhvr>
                                        <p:cTn id="32" dur="6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31"/>
                                        </p:tgtEl>
                                        <p:attrNameLst>
                                          <p:attrName>style.visibility</p:attrName>
                                        </p:attrNameLst>
                                      </p:cBhvr>
                                      <p:to>
                                        <p:strVal val="visible"/>
                                      </p:to>
                                    </p:set>
                                    <p:anim calcmode="lin" valueType="num">
                                      <p:cBhvr>
                                        <p:cTn id="37" dur="600" fill="hold"/>
                                        <p:tgtEl>
                                          <p:spTgt spid="31"/>
                                        </p:tgtEl>
                                        <p:attrNameLst>
                                          <p:attrName>ppt_w</p:attrName>
                                        </p:attrNameLst>
                                      </p:cBhvr>
                                      <p:tavLst>
                                        <p:tav tm="0">
                                          <p:val>
                                            <p:fltVal val="0"/>
                                          </p:val>
                                        </p:tav>
                                        <p:tav tm="100000">
                                          <p:val>
                                            <p:strVal val="#ppt_w"/>
                                          </p:val>
                                        </p:tav>
                                      </p:tavLst>
                                    </p:anim>
                                    <p:anim calcmode="lin" valueType="num">
                                      <p:cBhvr>
                                        <p:cTn id="38" dur="600" fill="hold"/>
                                        <p:tgtEl>
                                          <p:spTgt spid="31"/>
                                        </p:tgtEl>
                                        <p:attrNameLst>
                                          <p:attrName>ppt_h</p:attrName>
                                        </p:attrNameLst>
                                      </p:cBhvr>
                                      <p:tavLst>
                                        <p:tav tm="0">
                                          <p:val>
                                            <p:fltVal val="0"/>
                                          </p:val>
                                        </p:tav>
                                        <p:tav tm="100000">
                                          <p:val>
                                            <p:strVal val="#ppt_h"/>
                                          </p:val>
                                        </p:tav>
                                      </p:tavLst>
                                    </p:anim>
                                    <p:anim calcmode="lin" valueType="num">
                                      <p:cBhvr>
                                        <p:cTn id="39" dur="600" fill="hold"/>
                                        <p:tgtEl>
                                          <p:spTgt spid="31"/>
                                        </p:tgtEl>
                                        <p:attrNameLst>
                                          <p:attrName>style.rotation</p:attrName>
                                        </p:attrNameLst>
                                      </p:cBhvr>
                                      <p:tavLst>
                                        <p:tav tm="0">
                                          <p:val>
                                            <p:fltVal val="90"/>
                                          </p:val>
                                        </p:tav>
                                        <p:tav tm="100000">
                                          <p:val>
                                            <p:fltVal val="0"/>
                                          </p:val>
                                        </p:tav>
                                      </p:tavLst>
                                    </p:anim>
                                    <p:animEffect transition="in" filter="fade">
                                      <p:cBhvr>
                                        <p:cTn id="40" dur="6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ثالثا: الكلمة المفتاحية</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يمكن قراءة نص ما واختيار كلمة تعتبر بمثابة مفتاحا يدلل على الفقرة </a:t>
            </a:r>
            <a:r>
              <a:rPr lang="ar-EG" sz="2400" b="1" dirty="0" smtClean="0"/>
              <a:t/>
            </a:r>
            <a:br>
              <a:rPr lang="ar-EG" sz="2400" b="1" dirty="0" smtClean="0"/>
            </a:br>
            <a:r>
              <a:rPr lang="ar-EG" sz="2400" b="1" dirty="0" smtClean="0"/>
              <a:t>أو </a:t>
            </a:r>
            <a:r>
              <a:rPr lang="ar-EG" sz="2400" b="1" dirty="0"/>
              <a:t>الجملة كاملة، وقد تكون هذه الاستراتيجية مفيدة تعلم مفردات من لغة أجنبية وذلك بوضع مفتاح من خلال كلمة أخرى من اللغة العربية أو الانجليزية تشبهها في اللفظ وتدلل عليها أو ربط الكلمتين معا بشكل ذهني في صورة مضحكة أو مثيرة للتذكر</a:t>
            </a:r>
          </a:p>
        </p:txBody>
      </p:sp>
    </p:spTree>
    <p:extLst>
      <p:ext uri="{BB962C8B-B14F-4D97-AF65-F5344CB8AC3E}">
        <p14:creationId xmlns:p14="http://schemas.microsoft.com/office/powerpoint/2010/main" val="164748890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رابعا : التأمل أو التصور العقلي </a:t>
            </a:r>
          </a:p>
        </p:txBody>
      </p:sp>
      <p:sp>
        <p:nvSpPr>
          <p:cNvPr id="17" name="Rounded Rectangle 16"/>
          <p:cNvSpPr/>
          <p:nvPr/>
        </p:nvSpPr>
        <p:spPr bwMode="auto">
          <a:xfrm>
            <a:off x="777032" y="3001516"/>
            <a:ext cx="7560840" cy="237626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وتقوم على أساس ربط كلمتين تريد تذكرهما بكلمة ثالثة جديدة أو فكرة </a:t>
            </a:r>
          </a:p>
          <a:p>
            <a:pPr algn="ctr" rtl="1"/>
            <a:r>
              <a:rPr lang="ar-EG" sz="2400" b="1" dirty="0"/>
              <a:t>أو هنية تربطهما معا ليكون لها القدرة على توجيه تذكر الكلمتين الأصليتين في المستقبل، هذه الاستراتيجية تتطلب التأمل والتفكير واستخدام خيالك العقلي قبل الوصول إلى الكلمة، الرابطة للكلمتين معا، فإذا أردت تذكر كلمتي : جمل وشباك، فتصور الجمل الضخم يحاول بكل قواه الدخول من الشباك الصغير</a:t>
            </a:r>
          </a:p>
        </p:txBody>
      </p:sp>
    </p:spTree>
    <p:extLst>
      <p:ext uri="{BB962C8B-B14F-4D97-AF65-F5344CB8AC3E}">
        <p14:creationId xmlns:p14="http://schemas.microsoft.com/office/powerpoint/2010/main" val="40652748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خامسا : استرتيجيات ما وراء الذاكرة </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وتدور هذه الإستراتيجية حول التفكير بذاكرتك وقدرتك في التذكر ونقاط الضعف والوقة فيها، ويتطلب ذلك أن تسأل نفسك بعض الأسئلة حول تحديد طرق المذاكرة التي تؤدي إلى التذكر الفعال وتفعيلها وتعزيزها في مجالات أخرى، وتحديد طرق المذاكرة التي تؤدي إلى تذكر منخفض ومحاولة تغييرها أو تحسينها</a:t>
            </a:r>
          </a:p>
        </p:txBody>
      </p:sp>
    </p:spTree>
    <p:extLst>
      <p:ext uri="{BB962C8B-B14F-4D97-AF65-F5344CB8AC3E}">
        <p14:creationId xmlns:p14="http://schemas.microsoft.com/office/powerpoint/2010/main" val="5915125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افكار تسهم فى تحسين الذاكرة</a:t>
            </a:r>
            <a:endParaRPr lang="ar-EG" altLang="zh-CN" sz="3200" b="1" dirty="0">
              <a:solidFill>
                <a:srgbClr val="002060"/>
              </a:solidFill>
              <a:latin typeface="Microsoft YaHei" pitchFamily="34" charset="-122"/>
              <a:ea typeface="Microsoft YaHei" pitchFamily="34" charset="-122"/>
            </a:endParaRPr>
          </a:p>
        </p:txBody>
      </p:sp>
      <p:sp>
        <p:nvSpPr>
          <p:cNvPr id="3" name="Rectangle 2"/>
          <p:cNvSpPr/>
          <p:nvPr/>
        </p:nvSpPr>
        <p:spPr>
          <a:xfrm>
            <a:off x="1524000" y="127844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91328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إعادة التعلم </a:t>
            </a:r>
            <a:endParaRPr lang="ar-EG" sz="1800" b="1" kern="1200" dirty="0">
              <a:solidFill>
                <a:srgbClr val="002060"/>
              </a:solidFill>
            </a:endParaRPr>
          </a:p>
        </p:txBody>
      </p:sp>
      <p:sp>
        <p:nvSpPr>
          <p:cNvPr id="6" name="Rectangle 5"/>
          <p:cNvSpPr/>
          <p:nvPr/>
        </p:nvSpPr>
        <p:spPr>
          <a:xfrm>
            <a:off x="1524000" y="195884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173744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بناء قواعد منظمة للمعرفة </a:t>
            </a:r>
            <a:endParaRPr lang="ar-EG" sz="1800" b="1" kern="1200" dirty="0">
              <a:solidFill>
                <a:srgbClr val="002060"/>
              </a:solidFill>
            </a:endParaRPr>
          </a:p>
        </p:txBody>
      </p:sp>
      <p:sp>
        <p:nvSpPr>
          <p:cNvPr id="8" name="Rectangle 7"/>
          <p:cNvSpPr/>
          <p:nvPr/>
        </p:nvSpPr>
        <p:spPr>
          <a:xfrm>
            <a:off x="1524000" y="263924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4178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التوليد القصصي </a:t>
            </a:r>
            <a:endParaRPr lang="ar-EG" sz="1800" b="1" kern="1200" dirty="0">
              <a:solidFill>
                <a:srgbClr val="002060"/>
              </a:solidFill>
            </a:endParaRPr>
          </a:p>
        </p:txBody>
      </p:sp>
      <p:sp>
        <p:nvSpPr>
          <p:cNvPr id="10" name="Rectangle 9"/>
          <p:cNvSpPr/>
          <p:nvPr/>
        </p:nvSpPr>
        <p:spPr>
          <a:xfrm>
            <a:off x="1524000" y="331964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098248"/>
            <a:ext cx="5788498" cy="5212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استخدام الخرائط المفاهمية </a:t>
            </a:r>
            <a:endParaRPr lang="ar-EG" sz="1800" b="1" kern="1200" dirty="0">
              <a:solidFill>
                <a:srgbClr val="002060"/>
              </a:solidFill>
            </a:endParaRPr>
          </a:p>
        </p:txBody>
      </p:sp>
      <p:sp>
        <p:nvSpPr>
          <p:cNvPr id="12" name="Rectangle 11"/>
          <p:cNvSpPr/>
          <p:nvPr/>
        </p:nvSpPr>
        <p:spPr>
          <a:xfrm>
            <a:off x="1524000" y="406367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7864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تدوين الملاحظات بصورة مستمرة </a:t>
            </a:r>
          </a:p>
        </p:txBody>
      </p:sp>
      <p:sp>
        <p:nvSpPr>
          <p:cNvPr id="14" name="Rectangle 13"/>
          <p:cNvSpPr/>
          <p:nvPr/>
        </p:nvSpPr>
        <p:spPr>
          <a:xfrm>
            <a:off x="1524000" y="4927772"/>
            <a:ext cx="6096000" cy="378000"/>
          </a:xfrm>
          <a:prstGeom prst="rect">
            <a:avLst/>
          </a:prstGeom>
        </p:spPr>
        <p:style>
          <a:lnRef idx="2">
            <a:schemeClr val="accent5">
              <a:hueOff val="-12980065"/>
              <a:satOff val="6926"/>
              <a:lumOff val="-3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831501" y="4513096"/>
            <a:ext cx="5788498" cy="6307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عوامل البيئة المادية </a:t>
            </a:r>
            <a:endParaRPr lang="ar-EG" sz="1800" b="1" kern="1200" dirty="0">
              <a:solidFill>
                <a:srgbClr val="002060"/>
              </a:solidFill>
            </a:endParaRPr>
          </a:p>
        </p:txBody>
      </p:sp>
    </p:spTree>
    <p:extLst>
      <p:ext uri="{BB962C8B-B14F-4D97-AF65-F5344CB8AC3E}">
        <p14:creationId xmlns:p14="http://schemas.microsoft.com/office/powerpoint/2010/main" val="29038387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323528" y="1057300"/>
            <a:ext cx="7560840" cy="1800200"/>
          </a:xfrm>
          <a:prstGeom prst="round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sz="2400" b="1" dirty="0" smtClean="0">
              <a:solidFill>
                <a:srgbClr val="002060"/>
              </a:solidFill>
            </a:endParaRPr>
          </a:p>
          <a:p>
            <a:pPr algn="ctr" defTabSz="800100" rtl="1">
              <a:lnSpc>
                <a:spcPct val="90000"/>
              </a:lnSpc>
              <a:spcAft>
                <a:spcPct val="35000"/>
              </a:spcAft>
            </a:pPr>
            <a:r>
              <a:rPr lang="ar-EG" sz="2400" b="1" dirty="0" smtClean="0">
                <a:solidFill>
                  <a:srgbClr val="002060"/>
                </a:solidFill>
              </a:rPr>
              <a:t>وتقوم </a:t>
            </a:r>
            <a:r>
              <a:rPr lang="ar-EG" sz="2400" b="1" dirty="0">
                <a:solidFill>
                  <a:srgbClr val="002060"/>
                </a:solidFill>
              </a:rPr>
              <a:t>هذه الإستراتيجية على تقديم معلومات للمتعلم ، ومحاولة اشتقاق علاقات ، أو ارتباطات بين </a:t>
            </a:r>
            <a:r>
              <a:rPr lang="ar-EG" sz="2400" b="1" dirty="0" smtClean="0">
                <a:solidFill>
                  <a:srgbClr val="002060"/>
                </a:solidFill>
              </a:rPr>
              <a:t>تلك </a:t>
            </a:r>
            <a:r>
              <a:rPr lang="ar-EG" sz="2400" b="1" dirty="0">
                <a:solidFill>
                  <a:srgbClr val="002060"/>
                </a:solidFill>
              </a:rPr>
              <a:t>المعلومات ، وبعض التصورات البصرية العقليــة للأماكــن ، أو الأشخاص ، أو الأحداث ، </a:t>
            </a:r>
            <a:r>
              <a:rPr lang="ar-EG" sz="2400" b="1" dirty="0" smtClean="0">
                <a:solidFill>
                  <a:srgbClr val="002060"/>
                </a:solidFill>
              </a:rPr>
              <a:t>مما يشكل </a:t>
            </a:r>
            <a:r>
              <a:rPr lang="ar-EG" sz="2400" b="1" dirty="0">
                <a:solidFill>
                  <a:srgbClr val="002060"/>
                </a:solidFill>
              </a:rPr>
              <a:t>نوع من التفاعل الحي </a:t>
            </a:r>
          </a:p>
        </p:txBody>
      </p:sp>
      <p:sp>
        <p:nvSpPr>
          <p:cNvPr id="2" name="Folded Corner 1"/>
          <p:cNvSpPr/>
          <p:nvPr/>
        </p:nvSpPr>
        <p:spPr bwMode="auto">
          <a:xfrm>
            <a:off x="4283968" y="625252"/>
            <a:ext cx="3960440" cy="648072"/>
          </a:xfrm>
          <a:prstGeom prst="foldedCorner">
            <a:avLst/>
          </a:prstGeom>
          <a:solidFill>
            <a:srgbClr val="00B0F0">
              <a:alpha val="7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r" rtl="1"/>
            <a:r>
              <a:rPr lang="ar-EG" sz="2400" b="1" dirty="0"/>
              <a:t>استراتيجية التصورات العقلية البصرية </a:t>
            </a:r>
            <a:endParaRPr kumimoji="0" lang="ar-EG" sz="2400" b="1" i="0" u="none" strike="noStrike" cap="none" normalizeH="0" baseline="0" dirty="0" smtClean="0">
              <a:ln>
                <a:noFill/>
              </a:ln>
              <a:solidFill>
                <a:schemeClr val="tx1"/>
              </a:solidFill>
              <a:effectLst/>
            </a:endParaRPr>
          </a:p>
        </p:txBody>
      </p:sp>
      <p:sp>
        <p:nvSpPr>
          <p:cNvPr id="5" name="Rounded Rectangle 4"/>
          <p:cNvSpPr/>
          <p:nvPr/>
        </p:nvSpPr>
        <p:spPr bwMode="auto">
          <a:xfrm>
            <a:off x="323528" y="3433564"/>
            <a:ext cx="7560840" cy="1800200"/>
          </a:xfrm>
          <a:prstGeom prst="roundRect">
            <a:avLst/>
          </a:prstGeom>
          <a:extLst/>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b="1" dirty="0">
              <a:solidFill>
                <a:srgbClr val="002060"/>
              </a:solidFill>
            </a:endParaRPr>
          </a:p>
          <a:p>
            <a:pPr algn="ctr" defTabSz="800100" rtl="1">
              <a:lnSpc>
                <a:spcPct val="90000"/>
              </a:lnSpc>
              <a:spcAft>
                <a:spcPct val="35000"/>
              </a:spcAft>
            </a:pPr>
            <a:r>
              <a:rPr lang="ar-EG" sz="2400" b="1" dirty="0">
                <a:solidFill>
                  <a:srgbClr val="002060"/>
                </a:solidFill>
              </a:rPr>
              <a:t>هي كلمة مألوفة تشابه الكلمة الجديدة المرغوب تعلمها في الصوت ، ويتم هنا الربط بين الكلمات </a:t>
            </a:r>
            <a:r>
              <a:rPr lang="ar-EG" sz="2400" b="1" dirty="0" smtClean="0">
                <a:solidFill>
                  <a:srgbClr val="002060"/>
                </a:solidFill>
              </a:rPr>
              <a:t>غير </a:t>
            </a:r>
            <a:r>
              <a:rPr lang="ar-EG" sz="2400" b="1" dirty="0">
                <a:solidFill>
                  <a:srgbClr val="002060"/>
                </a:solidFill>
              </a:rPr>
              <a:t>المألوفة المراد تعلمها ، وبين الكلمات المألوفة السابق تعلمها ، من خلال خلق صورة عقلية  </a:t>
            </a:r>
            <a:r>
              <a:rPr lang="ar-EG" sz="2400" b="1" dirty="0" smtClean="0">
                <a:solidFill>
                  <a:srgbClr val="002060"/>
                </a:solidFill>
              </a:rPr>
              <a:t>تربط </a:t>
            </a:r>
            <a:r>
              <a:rPr lang="ar-EG" sz="2400" b="1" dirty="0">
                <a:solidFill>
                  <a:srgbClr val="002060"/>
                </a:solidFill>
              </a:rPr>
              <a:t>بين الكلمتين </a:t>
            </a:r>
          </a:p>
        </p:txBody>
      </p:sp>
      <p:sp>
        <p:nvSpPr>
          <p:cNvPr id="6" name="Folded Corner 5"/>
          <p:cNvSpPr/>
          <p:nvPr/>
        </p:nvSpPr>
        <p:spPr bwMode="auto">
          <a:xfrm>
            <a:off x="4283968" y="3001516"/>
            <a:ext cx="3960440" cy="648072"/>
          </a:xfrm>
          <a:prstGeom prst="foldedCorner">
            <a:avLst/>
          </a:prstGeom>
          <a:solidFill>
            <a:srgbClr val="00FF00">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الكلمة المفتاحية </a:t>
            </a:r>
            <a:endParaRPr kumimoji="0" lang="ar-EG"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6996436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323528" y="1057300"/>
            <a:ext cx="7560840" cy="1800200"/>
          </a:xfrm>
          <a:prstGeom prst="round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sz="2400" b="1" dirty="0" smtClean="0">
              <a:solidFill>
                <a:srgbClr val="002060"/>
              </a:solidFill>
            </a:endParaRPr>
          </a:p>
          <a:p>
            <a:pPr algn="ctr" defTabSz="800100" rtl="1">
              <a:lnSpc>
                <a:spcPct val="90000"/>
              </a:lnSpc>
              <a:spcAft>
                <a:spcPct val="35000"/>
              </a:spcAft>
            </a:pPr>
            <a:r>
              <a:rPr lang="ar-EG" sz="2400" b="1" dirty="0">
                <a:solidFill>
                  <a:srgbClr val="002060"/>
                </a:solidFill>
              </a:rPr>
              <a:t>يتم استخدامها عندما يراد تذكر معلومات مرتبة ، أو مرقمة ، وتقوم هذه الإستراتيجية على تعلم </a:t>
            </a:r>
            <a:r>
              <a:rPr lang="ar-EG" sz="2400" b="1" dirty="0" smtClean="0">
                <a:solidFill>
                  <a:srgbClr val="002060"/>
                </a:solidFill>
              </a:rPr>
              <a:t>المتعلم </a:t>
            </a:r>
            <a:r>
              <a:rPr lang="ar-EG" sz="2400" b="1" dirty="0">
                <a:solidFill>
                  <a:srgbClr val="002060"/>
                </a:solidFill>
              </a:rPr>
              <a:t>مجموعة من الكلمات ، والتي تكون بمثابــة أوتاد تتعلق بها المفــردات التي يراد تذكرها </a:t>
            </a:r>
          </a:p>
        </p:txBody>
      </p:sp>
      <p:sp>
        <p:nvSpPr>
          <p:cNvPr id="2" name="Folded Corner 1"/>
          <p:cNvSpPr/>
          <p:nvPr/>
        </p:nvSpPr>
        <p:spPr bwMode="auto">
          <a:xfrm>
            <a:off x="4283968" y="625252"/>
            <a:ext cx="3960440" cy="648072"/>
          </a:xfrm>
          <a:prstGeom prst="foldedCorner">
            <a:avLst/>
          </a:prstGeom>
          <a:solidFill>
            <a:srgbClr val="00B0F0">
              <a:alpha val="7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الكلمة الوتدية </a:t>
            </a:r>
            <a:endParaRPr kumimoji="0" lang="ar-EG" sz="2400" b="1" i="0" u="none" strike="noStrike" cap="none" normalizeH="0" baseline="0" dirty="0" smtClean="0">
              <a:ln>
                <a:noFill/>
              </a:ln>
              <a:solidFill>
                <a:schemeClr val="tx1"/>
              </a:solidFill>
              <a:effectLst/>
            </a:endParaRPr>
          </a:p>
        </p:txBody>
      </p:sp>
      <p:sp>
        <p:nvSpPr>
          <p:cNvPr id="5" name="Rounded Rectangle 4"/>
          <p:cNvSpPr/>
          <p:nvPr/>
        </p:nvSpPr>
        <p:spPr bwMode="auto">
          <a:xfrm>
            <a:off x="323528" y="3433564"/>
            <a:ext cx="7560840" cy="1800200"/>
          </a:xfrm>
          <a:prstGeom prst="roundRect">
            <a:avLst/>
          </a:prstGeom>
          <a:extLst/>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b="1" dirty="0">
              <a:solidFill>
                <a:srgbClr val="002060"/>
              </a:solidFill>
            </a:endParaRPr>
          </a:p>
          <a:p>
            <a:pPr algn="ctr" defTabSz="800100" rtl="1">
              <a:lnSpc>
                <a:spcPct val="90000"/>
              </a:lnSpc>
              <a:spcAft>
                <a:spcPct val="35000"/>
              </a:spcAft>
            </a:pPr>
            <a:r>
              <a:rPr lang="ar-EG" sz="2400" b="1" dirty="0">
                <a:solidFill>
                  <a:srgbClr val="002060"/>
                </a:solidFill>
              </a:rPr>
              <a:t>تعتمد هذه الإستراتيجية على قيــام المتعلم بتصور الشيء ، أو المعلومــة المراد حفظها ، وتذكرها  </a:t>
            </a:r>
            <a:r>
              <a:rPr lang="ar-EG" sz="2400" b="1" dirty="0" smtClean="0">
                <a:solidFill>
                  <a:srgbClr val="002060"/>
                </a:solidFill>
              </a:rPr>
              <a:t>فيما </a:t>
            </a:r>
            <a:r>
              <a:rPr lang="ar-EG" sz="2400" b="1" dirty="0">
                <a:solidFill>
                  <a:srgbClr val="002060"/>
                </a:solidFill>
              </a:rPr>
              <a:t>بعد كمــا لو كان مصطبغــا بلون معيــن يبرز فــوق خلفيــة من لون آخر </a:t>
            </a:r>
          </a:p>
        </p:txBody>
      </p:sp>
      <p:sp>
        <p:nvSpPr>
          <p:cNvPr id="6" name="Folded Corner 5"/>
          <p:cNvSpPr/>
          <p:nvPr/>
        </p:nvSpPr>
        <p:spPr bwMode="auto">
          <a:xfrm>
            <a:off x="4283968" y="3001516"/>
            <a:ext cx="3960440" cy="648072"/>
          </a:xfrm>
          <a:prstGeom prst="foldedCorner">
            <a:avLst/>
          </a:prstGeom>
          <a:solidFill>
            <a:srgbClr val="00FF00">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إستراتيجية الصورة ( اللون ) </a:t>
            </a:r>
            <a:endParaRPr kumimoji="0" lang="ar-EG"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7427369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323528" y="1057300"/>
            <a:ext cx="7560840" cy="1800200"/>
          </a:xfrm>
          <a:prstGeom prst="round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sz="2400" b="1" dirty="0" smtClean="0">
              <a:solidFill>
                <a:srgbClr val="002060"/>
              </a:solidFill>
            </a:endParaRPr>
          </a:p>
          <a:p>
            <a:pPr algn="ctr" defTabSz="800100" rtl="1">
              <a:lnSpc>
                <a:spcPct val="90000"/>
              </a:lnSpc>
              <a:spcAft>
                <a:spcPct val="35000"/>
              </a:spcAft>
            </a:pPr>
            <a:r>
              <a:rPr lang="ar-EG" sz="2400" b="1" dirty="0">
                <a:solidFill>
                  <a:srgbClr val="002060"/>
                </a:solidFill>
              </a:rPr>
              <a:t>وتعتمد هذه الإستراتيجية على قيام المتعلم بتكوين صورة بصرية متكاملة لحروف الكلمة المراد </a:t>
            </a:r>
            <a:r>
              <a:rPr lang="ar-EG" sz="2400" b="1" dirty="0" smtClean="0">
                <a:solidFill>
                  <a:srgbClr val="002060"/>
                </a:solidFill>
              </a:rPr>
              <a:t>تذكرها </a:t>
            </a:r>
            <a:r>
              <a:rPr lang="ar-EG" sz="2400" b="1" dirty="0">
                <a:solidFill>
                  <a:srgbClr val="002060"/>
                </a:solidFill>
              </a:rPr>
              <a:t>، فإذا أراد المتعلم أن يحفظ اسم المستكشف العربي " ابن بطوطة" عليه أن يتصور نفسه وهو يشترى لعبة بطوط ويهديها إلى ابنه </a:t>
            </a:r>
          </a:p>
        </p:txBody>
      </p:sp>
      <p:sp>
        <p:nvSpPr>
          <p:cNvPr id="2" name="Folded Corner 1"/>
          <p:cNvSpPr/>
          <p:nvPr/>
        </p:nvSpPr>
        <p:spPr bwMode="auto">
          <a:xfrm>
            <a:off x="4283968" y="625252"/>
            <a:ext cx="3960440" cy="648072"/>
          </a:xfrm>
          <a:prstGeom prst="foldedCorner">
            <a:avLst/>
          </a:prstGeom>
          <a:solidFill>
            <a:srgbClr val="00B0F0">
              <a:alpha val="7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الصورة ( الرسم ) </a:t>
            </a:r>
            <a:endParaRPr kumimoji="0" lang="ar-EG" sz="2400" b="1" i="0" u="none" strike="noStrike" cap="none" normalizeH="0" baseline="0" dirty="0" smtClean="0">
              <a:ln>
                <a:noFill/>
              </a:ln>
              <a:solidFill>
                <a:schemeClr val="tx1"/>
              </a:solidFill>
              <a:effectLst/>
            </a:endParaRPr>
          </a:p>
        </p:txBody>
      </p:sp>
      <p:sp>
        <p:nvSpPr>
          <p:cNvPr id="5" name="Rounded Rectangle 4"/>
          <p:cNvSpPr/>
          <p:nvPr/>
        </p:nvSpPr>
        <p:spPr bwMode="auto">
          <a:xfrm>
            <a:off x="323528" y="3433564"/>
            <a:ext cx="7560840" cy="1800200"/>
          </a:xfrm>
          <a:prstGeom prst="roundRect">
            <a:avLst/>
          </a:prstGeom>
          <a:extLst/>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b="1" dirty="0">
              <a:solidFill>
                <a:srgbClr val="002060"/>
              </a:solidFill>
            </a:endParaRPr>
          </a:p>
          <a:p>
            <a:pPr algn="ctr" defTabSz="800100" rtl="1">
              <a:lnSpc>
                <a:spcPct val="90000"/>
              </a:lnSpc>
              <a:spcAft>
                <a:spcPct val="35000"/>
              </a:spcAft>
            </a:pPr>
            <a:r>
              <a:rPr lang="ar-EG" sz="2400" b="1" dirty="0">
                <a:solidFill>
                  <a:srgbClr val="002060"/>
                </a:solidFill>
              </a:rPr>
              <a:t>تعتمد هذه الإستراتيجية على تكوين صورة عقليــة غير مألوفة للمفاهيم ، والمعلومات المطلوب تذكرها ، فمثــلا : لتذكر أن شمال سيناء من المناطق التي تعانى من خطـر السيول ، يمكن تصور رجل يصب قــارورة مياه على موقع شمال سيناء على الخريطة </a:t>
            </a:r>
          </a:p>
        </p:txBody>
      </p:sp>
      <p:sp>
        <p:nvSpPr>
          <p:cNvPr id="6" name="Folded Corner 5"/>
          <p:cNvSpPr/>
          <p:nvPr/>
        </p:nvSpPr>
        <p:spPr bwMode="auto">
          <a:xfrm>
            <a:off x="4283968" y="3001516"/>
            <a:ext cx="3960440" cy="648072"/>
          </a:xfrm>
          <a:prstGeom prst="foldedCorner">
            <a:avLst/>
          </a:prstGeom>
          <a:solidFill>
            <a:srgbClr val="00FF00">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إستراتيجية التصور غير المألوف </a:t>
            </a:r>
            <a:endParaRPr kumimoji="0" lang="ar-EG"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0845686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323528" y="1057300"/>
            <a:ext cx="7560840" cy="1800200"/>
          </a:xfrm>
          <a:prstGeom prst="round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sz="2400" b="1" dirty="0" smtClean="0">
              <a:solidFill>
                <a:srgbClr val="002060"/>
              </a:solidFill>
            </a:endParaRPr>
          </a:p>
          <a:p>
            <a:pPr algn="ctr" defTabSz="800100" rtl="1">
              <a:lnSpc>
                <a:spcPct val="90000"/>
              </a:lnSpc>
              <a:spcAft>
                <a:spcPct val="35000"/>
              </a:spcAft>
            </a:pPr>
            <a:r>
              <a:rPr lang="ar-EG" sz="2400" b="1" dirty="0">
                <a:solidFill>
                  <a:srgbClr val="002060"/>
                </a:solidFill>
              </a:rPr>
              <a:t>تستخدم عند الحاجة إلى تذكــر ، وتعلم قوائـم كلمات عن طريق تكويــن صورة عقليــة تفاعلية ، وتشمل الربط بين عبـارات موجودة في قائمة معينة ، في صورة انسيابية قصصية ، حيث إن تدفق القصة ، والصور يعطى تلميحات للاستدعاء ، حيث يتم تشفير المعلومات إلى صور </a:t>
            </a:r>
          </a:p>
        </p:txBody>
      </p:sp>
      <p:sp>
        <p:nvSpPr>
          <p:cNvPr id="2" name="Folded Corner 1"/>
          <p:cNvSpPr/>
          <p:nvPr/>
        </p:nvSpPr>
        <p:spPr bwMode="auto">
          <a:xfrm>
            <a:off x="4283968" y="625252"/>
            <a:ext cx="3960440" cy="648072"/>
          </a:xfrm>
          <a:prstGeom prst="foldedCorner">
            <a:avLst/>
          </a:prstGeom>
          <a:solidFill>
            <a:srgbClr val="00B0F0">
              <a:alpha val="7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الوصل </a:t>
            </a:r>
            <a:endParaRPr kumimoji="0" lang="ar-EG" sz="2400" b="1" i="0" u="none" strike="noStrike" cap="none" normalizeH="0" baseline="0" dirty="0" smtClean="0">
              <a:ln>
                <a:noFill/>
              </a:ln>
              <a:solidFill>
                <a:schemeClr val="tx1"/>
              </a:solidFill>
              <a:effectLst/>
            </a:endParaRPr>
          </a:p>
        </p:txBody>
      </p:sp>
      <p:sp>
        <p:nvSpPr>
          <p:cNvPr id="5" name="Rounded Rectangle 4"/>
          <p:cNvSpPr/>
          <p:nvPr/>
        </p:nvSpPr>
        <p:spPr bwMode="auto">
          <a:xfrm>
            <a:off x="323528" y="3433564"/>
            <a:ext cx="7560840" cy="1800200"/>
          </a:xfrm>
          <a:prstGeom prst="roundRect">
            <a:avLst/>
          </a:prstGeom>
          <a:extLst/>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b="1" dirty="0">
              <a:solidFill>
                <a:srgbClr val="002060"/>
              </a:solidFill>
            </a:endParaRPr>
          </a:p>
          <a:p>
            <a:pPr algn="ctr" defTabSz="800100" rtl="1">
              <a:lnSpc>
                <a:spcPct val="90000"/>
              </a:lnSpc>
              <a:spcAft>
                <a:spcPct val="35000"/>
              </a:spcAft>
            </a:pPr>
            <a:r>
              <a:rPr lang="ar-EG" sz="2400" b="1" dirty="0">
                <a:solidFill>
                  <a:srgbClr val="002060"/>
                </a:solidFill>
              </a:rPr>
              <a:t>تعد من أقدم ، وأشهر استراتيجيات تقوية الذاكرة ، وهى طريقة فعالة لتذكر المعلومات ، ويمكن أن </a:t>
            </a:r>
            <a:r>
              <a:rPr lang="ar-EG" sz="2400" b="1" dirty="0" smtClean="0">
                <a:solidFill>
                  <a:srgbClr val="002060"/>
                </a:solidFill>
              </a:rPr>
              <a:t>ستخدم </a:t>
            </a:r>
            <a:r>
              <a:rPr lang="ar-EG" sz="2400" b="1" dirty="0">
                <a:solidFill>
                  <a:srgbClr val="002060"/>
                </a:solidFill>
              </a:rPr>
              <a:t>هذه الطريقة لتذكر قوائم من المفردات ، أو لاسترجاع النقاط المهمة في موضوع </a:t>
            </a:r>
            <a:r>
              <a:rPr lang="ar-EG" sz="2400" b="1" dirty="0" smtClean="0">
                <a:solidFill>
                  <a:srgbClr val="002060"/>
                </a:solidFill>
              </a:rPr>
              <a:t>ما</a:t>
            </a:r>
            <a:endParaRPr lang="ar-EG" sz="2400" b="1" dirty="0">
              <a:solidFill>
                <a:srgbClr val="002060"/>
              </a:solidFill>
            </a:endParaRPr>
          </a:p>
        </p:txBody>
      </p:sp>
      <p:sp>
        <p:nvSpPr>
          <p:cNvPr id="6" name="Folded Corner 5"/>
          <p:cNvSpPr/>
          <p:nvPr/>
        </p:nvSpPr>
        <p:spPr bwMode="auto">
          <a:xfrm>
            <a:off x="4283968" y="3001516"/>
            <a:ext cx="3960440" cy="648072"/>
          </a:xfrm>
          <a:prstGeom prst="foldedCorner">
            <a:avLst/>
          </a:prstGeom>
          <a:solidFill>
            <a:srgbClr val="00FF00">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إستراتيجية المواضع المكانية</a:t>
            </a:r>
            <a:endParaRPr kumimoji="0" lang="ar-EG"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5124420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323528" y="1057300"/>
            <a:ext cx="7560840" cy="1800200"/>
          </a:xfrm>
          <a:prstGeom prst="round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sz="2400" b="1" dirty="0" smtClean="0">
              <a:solidFill>
                <a:srgbClr val="002060"/>
              </a:solidFill>
            </a:endParaRPr>
          </a:p>
          <a:p>
            <a:pPr algn="ctr" defTabSz="800100" rtl="1">
              <a:lnSpc>
                <a:spcPct val="90000"/>
              </a:lnSpc>
              <a:spcAft>
                <a:spcPct val="35000"/>
              </a:spcAft>
            </a:pPr>
            <a:r>
              <a:rPr lang="ar-EG" sz="2400" b="1" dirty="0">
                <a:solidFill>
                  <a:srgbClr val="002060"/>
                </a:solidFill>
              </a:rPr>
              <a:t>وتقوم هذه الاستراتيجية على أن يقوم المتعلم بالربط بين الكلمات ، والمفاهيم ، والمفردات المراد تذكرها بحيث تؤلف فى مجملها قصة متكاملة ذات معنى ، ويمكن أن تشمل ربط الصور في قصة ، مما يساعد على تذكر الأحداث في ترتيب منطقي </a:t>
            </a:r>
          </a:p>
        </p:txBody>
      </p:sp>
      <p:sp>
        <p:nvSpPr>
          <p:cNvPr id="2" name="Folded Corner 1"/>
          <p:cNvSpPr/>
          <p:nvPr/>
        </p:nvSpPr>
        <p:spPr bwMode="auto">
          <a:xfrm>
            <a:off x="4283968" y="625252"/>
            <a:ext cx="3960440" cy="648072"/>
          </a:xfrm>
          <a:prstGeom prst="foldedCorner">
            <a:avLst/>
          </a:prstGeom>
          <a:solidFill>
            <a:srgbClr val="00B0F0">
              <a:alpha val="7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التوليف القصصي </a:t>
            </a:r>
            <a:endParaRPr kumimoji="0" lang="ar-EG" sz="2400" b="1" i="0" u="none" strike="noStrike" cap="none" normalizeH="0" baseline="0" dirty="0" smtClean="0">
              <a:ln>
                <a:noFill/>
              </a:ln>
              <a:solidFill>
                <a:schemeClr val="tx1"/>
              </a:solidFill>
              <a:effectLst/>
            </a:endParaRPr>
          </a:p>
        </p:txBody>
      </p:sp>
      <p:sp>
        <p:nvSpPr>
          <p:cNvPr id="5" name="Rounded Rectangle 4"/>
          <p:cNvSpPr/>
          <p:nvPr/>
        </p:nvSpPr>
        <p:spPr bwMode="auto">
          <a:xfrm>
            <a:off x="323528" y="3433564"/>
            <a:ext cx="7560840" cy="1800200"/>
          </a:xfrm>
          <a:prstGeom prst="roundRect">
            <a:avLst/>
          </a:prstGeom>
          <a:extLst/>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algn="ctr" defTabSz="800100" rtl="1">
              <a:lnSpc>
                <a:spcPct val="90000"/>
              </a:lnSpc>
              <a:spcAft>
                <a:spcPct val="35000"/>
              </a:spcAft>
            </a:pPr>
            <a:endParaRPr lang="ar-EG" b="1" dirty="0">
              <a:solidFill>
                <a:srgbClr val="002060"/>
              </a:solidFill>
            </a:endParaRPr>
          </a:p>
          <a:p>
            <a:pPr algn="ctr" defTabSz="800100" rtl="1">
              <a:lnSpc>
                <a:spcPct val="90000"/>
              </a:lnSpc>
              <a:spcAft>
                <a:spcPct val="35000"/>
              </a:spcAft>
            </a:pPr>
            <a:r>
              <a:rPr lang="ar-EG" sz="2300" b="1" dirty="0">
                <a:solidFill>
                  <a:srgbClr val="002060"/>
                </a:solidFill>
              </a:rPr>
              <a:t>تعتمد هذه الاستراتيجية على فكرة تذكر العلاقات فى رحلة معروفة ، حيث يتم ربط المعلومات مع علامات ، أو وقفات في الرحلة لتذكر قائمة عبارات سواء عن أشياء ، أو أشخاص ، أو أحداث ، ويمكن بناء صورة مرمزة معقدة فى الوقفات خلال الرحلة ، تستخدم لتخزين المعلومات المرتبة </a:t>
            </a:r>
          </a:p>
        </p:txBody>
      </p:sp>
      <p:sp>
        <p:nvSpPr>
          <p:cNvPr id="6" name="Folded Corner 5"/>
          <p:cNvSpPr/>
          <p:nvPr/>
        </p:nvSpPr>
        <p:spPr bwMode="auto">
          <a:xfrm>
            <a:off x="4283968" y="3001516"/>
            <a:ext cx="3960440" cy="648072"/>
          </a:xfrm>
          <a:prstGeom prst="foldedCorner">
            <a:avLst/>
          </a:prstGeom>
          <a:solidFill>
            <a:srgbClr val="00FF00">
              <a:alpha val="6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400" b="1" dirty="0"/>
              <a:t>استراتيجية الرحلة</a:t>
            </a:r>
            <a:endParaRPr kumimoji="0" lang="ar-EG"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3715209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4621680" y="1659887"/>
            <a:ext cx="3477464" cy="2558537"/>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endParaRPr lang="ar-EG" sz="1200" b="1" dirty="0"/>
          </a:p>
          <a:p>
            <a:pPr algn="ctr" defTabSz="378414" rtl="1" hangingPunct="0">
              <a:lnSpc>
                <a:spcPct val="200000"/>
              </a:lnSpc>
              <a:buSzPct val="100000"/>
            </a:pPr>
            <a:r>
              <a:rPr lang="ar-EG" sz="2700" b="1" dirty="0" smtClean="0"/>
              <a:t>كيف يمكن أن تنام 10 ايام ومع ذلك لا تشعر بالتعب؟</a:t>
            </a:r>
            <a:endParaRPr lang="ar-EG" sz="2700" b="1" dirty="0"/>
          </a:p>
        </p:txBody>
      </p:sp>
      <p:sp>
        <p:nvSpPr>
          <p:cNvPr id="5" name="Oval 4"/>
          <p:cNvSpPr/>
          <p:nvPr/>
        </p:nvSpPr>
        <p:spPr bwMode="auto">
          <a:xfrm>
            <a:off x="783585" y="2258693"/>
            <a:ext cx="2743335" cy="1687546"/>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2800" b="1" dirty="0" smtClean="0"/>
              <a:t>ان تنام الليالى وليس الايام</a:t>
            </a:r>
            <a:endParaRPr lang="ar-EG" sz="2800" b="1" dirty="0"/>
          </a:p>
        </p:txBody>
      </p:sp>
    </p:spTree>
    <p:extLst>
      <p:ext uri="{BB962C8B-B14F-4D97-AF65-F5344CB8AC3E}">
        <p14:creationId xmlns:p14="http://schemas.microsoft.com/office/powerpoint/2010/main" val="282969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الحوار مع النفس </a:t>
            </a:r>
            <a:endParaRPr lang="zh-CN" altLang="en-US"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4932040" y="1409700"/>
            <a:ext cx="3888432" cy="28235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مثل أن تدخل في جدال مع شخص وبعد أن يتركك الشخص يدور في ذهنك شريط الجدال  مرة أخرى وتحاور نفسك وتقوم بإعادة الحوار مع إضافة عبارات كنت تتمني أن تقولها وقت الجدال الأصلي وتظل علي هذا المنوال </a:t>
            </a:r>
          </a:p>
        </p:txBody>
      </p:sp>
      <p:grpSp>
        <p:nvGrpSpPr>
          <p:cNvPr id="18" name="Group 2"/>
          <p:cNvGrpSpPr>
            <a:grpSpLocks/>
          </p:cNvGrpSpPr>
          <p:nvPr/>
        </p:nvGrpSpPr>
        <p:grpSpPr bwMode="auto">
          <a:xfrm>
            <a:off x="683568" y="2333982"/>
            <a:ext cx="3353370" cy="955566"/>
            <a:chOff x="0" y="0"/>
            <a:chExt cx="6562727" cy="546100"/>
          </a:xfrm>
        </p:grpSpPr>
        <p:sp>
          <p:nvSpPr>
            <p:cNvPr id="19"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a:solidFill>
                  <a:srgbClr val="000000"/>
                </a:solidFill>
                <a:latin typeface="Calibri" pitchFamily="34" charset="0"/>
              </a:endParaRPr>
            </a:p>
          </p:txBody>
        </p:sp>
        <p:sp>
          <p:nvSpPr>
            <p:cNvPr id="20"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000">
                <a:solidFill>
                  <a:srgbClr val="1F497D"/>
                </a:solidFill>
                <a:latin typeface="Calibri" pitchFamily="34" charset="0"/>
                <a:ea typeface="Microsoft YaHei" pitchFamily="34" charset="-122"/>
              </a:endParaRPr>
            </a:p>
          </p:txBody>
        </p:sp>
        <p:sp>
          <p:nvSpPr>
            <p:cNvPr id="21" name="Rectangle 13"/>
            <p:cNvSpPr>
              <a:spLocks noChangeArrowheads="1"/>
            </p:cNvSpPr>
            <p:nvPr/>
          </p:nvSpPr>
          <p:spPr bwMode="auto">
            <a:xfrm>
              <a:off x="0" y="7640"/>
              <a:ext cx="6562727" cy="45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هذا النوع من التحدث مع الذات يولد أحاسيس سلبية قوية </a:t>
              </a:r>
              <a:endParaRPr lang="zh-CN" altLang="en-US" sz="2000" b="1" dirty="0">
                <a:solidFill>
                  <a:srgbClr val="FFFFFF"/>
                </a:solidFill>
                <a:latin typeface="Microsoft YaHei" pitchFamily="34" charset="-122"/>
                <a:ea typeface="Microsoft YaHei" pitchFamily="34" charset="-122"/>
              </a:endParaRPr>
            </a:p>
          </p:txBody>
        </p:sp>
      </p:grpSp>
    </p:spTree>
    <p:extLst>
      <p:ext uri="{BB962C8B-B14F-4D97-AF65-F5344CB8AC3E}">
        <p14:creationId xmlns:p14="http://schemas.microsoft.com/office/powerpoint/2010/main" val="226773580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8"/>
                                        </p:tgtEl>
                                        <p:attrNameLst>
                                          <p:attrName>style.visibility</p:attrName>
                                        </p:attrNameLst>
                                      </p:cBhvr>
                                      <p:to>
                                        <p:strVal val="visible"/>
                                      </p:to>
                                    </p:set>
                                    <p:anim calcmode="lin" valueType="num">
                                      <p:cBhvr>
                                        <p:cTn id="13" dur="600" fill="hold"/>
                                        <p:tgtEl>
                                          <p:spTgt spid="18"/>
                                        </p:tgtEl>
                                        <p:attrNameLst>
                                          <p:attrName>ppt_w</p:attrName>
                                        </p:attrNameLst>
                                      </p:cBhvr>
                                      <p:tavLst>
                                        <p:tav tm="0">
                                          <p:val>
                                            <p:fltVal val="0"/>
                                          </p:val>
                                        </p:tav>
                                        <p:tav tm="100000">
                                          <p:val>
                                            <p:strVal val="#ppt_w"/>
                                          </p:val>
                                        </p:tav>
                                      </p:tavLst>
                                    </p:anim>
                                    <p:anim calcmode="lin" valueType="num">
                                      <p:cBhvr>
                                        <p:cTn id="14" dur="600" fill="hold"/>
                                        <p:tgtEl>
                                          <p:spTgt spid="18"/>
                                        </p:tgtEl>
                                        <p:attrNameLst>
                                          <p:attrName>ppt_h</p:attrName>
                                        </p:attrNameLst>
                                      </p:cBhvr>
                                      <p:tavLst>
                                        <p:tav tm="0">
                                          <p:val>
                                            <p:fltVal val="0"/>
                                          </p:val>
                                        </p:tav>
                                        <p:tav tm="100000">
                                          <p:val>
                                            <p:strVal val="#ppt_h"/>
                                          </p:val>
                                        </p:tav>
                                      </p:tavLst>
                                    </p:anim>
                                    <p:anim calcmode="lin" valueType="num">
                                      <p:cBhvr>
                                        <p:cTn id="15" dur="600" fill="hold"/>
                                        <p:tgtEl>
                                          <p:spTgt spid="18"/>
                                        </p:tgtEl>
                                        <p:attrNameLst>
                                          <p:attrName>style.rotation</p:attrName>
                                        </p:attrNameLst>
                                      </p:cBhvr>
                                      <p:tavLst>
                                        <p:tav tm="0">
                                          <p:val>
                                            <p:fltVal val="90"/>
                                          </p:val>
                                        </p:tav>
                                        <p:tav tm="100000">
                                          <p:val>
                                            <p:fltVal val="0"/>
                                          </p:val>
                                        </p:tav>
                                      </p:tavLst>
                                    </p:anim>
                                    <p:animEffect transition="in" filter="fade">
                                      <p:cBhvr>
                                        <p:cTn id="16"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547664" y="1633364"/>
            <a:ext cx="5760640"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كيف تتخلص من مشاكل عدم الحفظ والفهم وتثبيت المعلومات في المذاكرة </a:t>
            </a:r>
          </a:p>
        </p:txBody>
      </p:sp>
    </p:spTree>
    <p:extLst>
      <p:ext uri="{BB962C8B-B14F-4D97-AF65-F5344CB8AC3E}">
        <p14:creationId xmlns:p14="http://schemas.microsoft.com/office/powerpoint/2010/main" val="134172053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كيفية تثبيت </a:t>
            </a:r>
            <a:r>
              <a:rPr lang="ar-EG" altLang="zh-CN" sz="3200" b="1" dirty="0">
                <a:solidFill>
                  <a:srgbClr val="002060"/>
                </a:solidFill>
                <a:latin typeface="Microsoft YaHei" pitchFamily="34" charset="-122"/>
                <a:ea typeface="Microsoft YaHei" pitchFamily="34" charset="-122"/>
              </a:rPr>
              <a:t>المعلومات في المذاكرة </a:t>
            </a:r>
          </a:p>
        </p:txBody>
      </p:sp>
      <p:sp>
        <p:nvSpPr>
          <p:cNvPr id="3" name="Rectangle 2"/>
          <p:cNvSpPr/>
          <p:nvPr/>
        </p:nvSpPr>
        <p:spPr>
          <a:xfrm>
            <a:off x="1524000" y="163848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27332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الاهتمام المشوق والمحفز</a:t>
            </a:r>
            <a:endParaRPr lang="ar-EG" sz="1800" b="1" kern="1200" dirty="0">
              <a:solidFill>
                <a:srgbClr val="002060"/>
              </a:solidFill>
            </a:endParaRPr>
          </a:p>
        </p:txBody>
      </p:sp>
      <p:sp>
        <p:nvSpPr>
          <p:cNvPr id="6" name="Rectangle 5"/>
          <p:cNvSpPr/>
          <p:nvPr/>
        </p:nvSpPr>
        <p:spPr>
          <a:xfrm>
            <a:off x="1524000" y="231888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209748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الاختيار</a:t>
            </a:r>
            <a:endParaRPr lang="ar-EG" sz="1800" b="1" kern="1200" dirty="0">
              <a:solidFill>
                <a:srgbClr val="002060"/>
              </a:solidFill>
            </a:endParaRPr>
          </a:p>
        </p:txBody>
      </p:sp>
      <p:sp>
        <p:nvSpPr>
          <p:cNvPr id="8" name="Rectangle 7"/>
          <p:cNvSpPr/>
          <p:nvPr/>
        </p:nvSpPr>
        <p:spPr>
          <a:xfrm>
            <a:off x="1524000" y="299928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77788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عقد النية على التذكر</a:t>
            </a:r>
            <a:endParaRPr lang="ar-EG" sz="1800" b="1" kern="1200" dirty="0">
              <a:solidFill>
                <a:srgbClr val="002060"/>
              </a:solidFill>
            </a:endParaRPr>
          </a:p>
        </p:txBody>
      </p:sp>
      <p:sp>
        <p:nvSpPr>
          <p:cNvPr id="10" name="Rectangle 9"/>
          <p:cNvSpPr/>
          <p:nvPr/>
        </p:nvSpPr>
        <p:spPr>
          <a:xfrm>
            <a:off x="1524000" y="367968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458288"/>
            <a:ext cx="5788498" cy="5212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خلفية المعلومات الأساسية</a:t>
            </a:r>
            <a:endParaRPr lang="ar-EG" sz="1800" b="1" kern="1200" dirty="0">
              <a:solidFill>
                <a:srgbClr val="002060"/>
              </a:solidFill>
            </a:endParaRPr>
          </a:p>
        </p:txBody>
      </p:sp>
      <p:sp>
        <p:nvSpPr>
          <p:cNvPr id="12" name="Rectangle 11"/>
          <p:cNvSpPr/>
          <p:nvPr/>
        </p:nvSpPr>
        <p:spPr>
          <a:xfrm>
            <a:off x="1524000" y="442371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413868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التنظيم المعبر</a:t>
            </a:r>
          </a:p>
        </p:txBody>
      </p:sp>
    </p:spTree>
    <p:extLst>
      <p:ext uri="{BB962C8B-B14F-4D97-AF65-F5344CB8AC3E}">
        <p14:creationId xmlns:p14="http://schemas.microsoft.com/office/powerpoint/2010/main" val="18455896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كيفية تثبيت </a:t>
            </a:r>
            <a:r>
              <a:rPr lang="ar-EG" altLang="zh-CN" sz="3200" b="1" dirty="0">
                <a:solidFill>
                  <a:srgbClr val="002060"/>
                </a:solidFill>
                <a:latin typeface="Microsoft YaHei" pitchFamily="34" charset="-122"/>
                <a:ea typeface="Microsoft YaHei" pitchFamily="34" charset="-122"/>
              </a:rPr>
              <a:t>المعلومات في المذاكرة </a:t>
            </a:r>
          </a:p>
        </p:txBody>
      </p:sp>
      <p:sp>
        <p:nvSpPr>
          <p:cNvPr id="3" name="Rectangle 2"/>
          <p:cNvSpPr/>
          <p:nvPr/>
        </p:nvSpPr>
        <p:spPr>
          <a:xfrm>
            <a:off x="1524000" y="163848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27332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الإلقاء</a:t>
            </a:r>
            <a:endParaRPr lang="ar-EG" sz="1800" b="1" kern="1200" dirty="0">
              <a:solidFill>
                <a:srgbClr val="002060"/>
              </a:solidFill>
            </a:endParaRPr>
          </a:p>
        </p:txBody>
      </p:sp>
      <p:sp>
        <p:nvSpPr>
          <p:cNvPr id="6" name="Rectangle 5"/>
          <p:cNvSpPr/>
          <p:nvPr/>
        </p:nvSpPr>
        <p:spPr>
          <a:xfrm>
            <a:off x="1524000" y="231888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209748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زمن الوصول للذاكرة</a:t>
            </a:r>
            <a:endParaRPr lang="ar-EG" sz="1800" b="1" kern="1200" dirty="0">
              <a:solidFill>
                <a:srgbClr val="002060"/>
              </a:solidFill>
            </a:endParaRPr>
          </a:p>
        </p:txBody>
      </p:sp>
      <p:sp>
        <p:nvSpPr>
          <p:cNvPr id="8" name="Rectangle 7"/>
          <p:cNvSpPr/>
          <p:nvPr/>
        </p:nvSpPr>
        <p:spPr>
          <a:xfrm>
            <a:off x="1524000" y="299928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77788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التدريب الموزع</a:t>
            </a:r>
            <a:endParaRPr lang="ar-EG" sz="1800" b="1" kern="1200" dirty="0">
              <a:solidFill>
                <a:srgbClr val="002060"/>
              </a:solidFill>
            </a:endParaRPr>
          </a:p>
        </p:txBody>
      </p:sp>
      <p:sp>
        <p:nvSpPr>
          <p:cNvPr id="10" name="Rectangle 9"/>
          <p:cNvSpPr/>
          <p:nvPr/>
        </p:nvSpPr>
        <p:spPr>
          <a:xfrm>
            <a:off x="1524000" y="367968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458288"/>
            <a:ext cx="5788498" cy="5212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التعبير المرئي</a:t>
            </a:r>
            <a:endParaRPr lang="ar-EG" sz="1800" b="1" kern="1200" dirty="0">
              <a:solidFill>
                <a:srgbClr val="002060"/>
              </a:solidFill>
            </a:endParaRPr>
          </a:p>
        </p:txBody>
      </p:sp>
      <p:sp>
        <p:nvSpPr>
          <p:cNvPr id="12" name="Rectangle 11"/>
          <p:cNvSpPr/>
          <p:nvPr/>
        </p:nvSpPr>
        <p:spPr>
          <a:xfrm>
            <a:off x="1524000" y="442371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413868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الاقتران والتداعي</a:t>
            </a:r>
          </a:p>
        </p:txBody>
      </p:sp>
    </p:spTree>
    <p:extLst>
      <p:ext uri="{BB962C8B-B14F-4D97-AF65-F5344CB8AC3E}">
        <p14:creationId xmlns:p14="http://schemas.microsoft.com/office/powerpoint/2010/main" val="12665899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547664" y="1633364"/>
            <a:ext cx="5760640"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t>الأسباب التي تؤدي إلى زيادة النسيان </a:t>
            </a:r>
          </a:p>
        </p:txBody>
      </p:sp>
    </p:spTree>
    <p:extLst>
      <p:ext uri="{BB962C8B-B14F-4D97-AF65-F5344CB8AC3E}">
        <p14:creationId xmlns:p14="http://schemas.microsoft.com/office/powerpoint/2010/main" val="329863507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bwMode="auto">
          <a:xfrm>
            <a:off x="539552" y="1201316"/>
            <a:ext cx="8136904" cy="864096"/>
          </a:xfrm>
          <a:prstGeom prst="flowChartAlternateProcess">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الإجهاد الذهني والعضلي بسبب كثرة الأعباء والمسؤوليات ونحوها</a:t>
            </a:r>
            <a:endParaRPr kumimoji="0" lang="ar-EG" sz="2000" b="1" i="0" u="none" strike="noStrike" cap="none" normalizeH="0" baseline="0" dirty="0" smtClean="0">
              <a:ln>
                <a:noFill/>
              </a:ln>
              <a:solidFill>
                <a:schemeClr val="tx1"/>
              </a:solidFill>
              <a:effectLst/>
            </a:endParaRPr>
          </a:p>
        </p:txBody>
      </p:sp>
      <p:sp>
        <p:nvSpPr>
          <p:cNvPr id="3" name="Flowchart: Alternate Process 2"/>
          <p:cNvSpPr/>
          <p:nvPr/>
        </p:nvSpPr>
        <p:spPr bwMode="auto">
          <a:xfrm>
            <a:off x="539552" y="2425452"/>
            <a:ext cx="8136904" cy="864096"/>
          </a:xfrm>
          <a:prstGeom prst="flowChartAlternateProcess">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1900" b="1" dirty="0"/>
              <a:t>كثرة المشاغل والمشاكل الاجتماعية والمعيشية </a:t>
            </a:r>
            <a:r>
              <a:rPr lang="ar-EG" sz="1900" b="1" dirty="0" smtClean="0"/>
              <a:t>والعلمية وغير </a:t>
            </a:r>
            <a:r>
              <a:rPr lang="ar-EG" sz="1900" b="1" dirty="0"/>
              <a:t>ذلك فإن الأشياء يزيح بعضها بعضاً</a:t>
            </a:r>
            <a:endParaRPr kumimoji="0" lang="ar-EG" sz="1900" b="1" i="0" u="none" strike="noStrike" cap="none" normalizeH="0" baseline="0" dirty="0" smtClean="0">
              <a:ln>
                <a:noFill/>
              </a:ln>
              <a:solidFill>
                <a:schemeClr val="tx1"/>
              </a:solidFill>
              <a:effectLst/>
            </a:endParaRPr>
          </a:p>
        </p:txBody>
      </p:sp>
      <p:sp>
        <p:nvSpPr>
          <p:cNvPr id="4" name="Flowchart: Alternate Process 3"/>
          <p:cNvSpPr/>
          <p:nvPr/>
        </p:nvSpPr>
        <p:spPr bwMode="auto">
          <a:xfrm>
            <a:off x="539552" y="3649588"/>
            <a:ext cx="8136904" cy="864096"/>
          </a:xfrm>
          <a:prstGeom prst="flowChartAlternateProcess">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ترك الدروس فترة طويلة بدون استذكار ومراجعة بسبب عدم الالتزام بالخطة والبرنامج</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8120474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bwMode="auto">
          <a:xfrm>
            <a:off x="539552" y="1201316"/>
            <a:ext cx="8136904" cy="864096"/>
          </a:xfrm>
          <a:prstGeom prst="flowChartAlternateProcess">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وجود العديد من التشابه والتداخل بين الموضوعات</a:t>
            </a:r>
            <a:endParaRPr kumimoji="0" lang="ar-EG" sz="2000" b="1" i="0" u="none" strike="noStrike" cap="none" normalizeH="0" baseline="0" dirty="0" smtClean="0">
              <a:ln>
                <a:noFill/>
              </a:ln>
              <a:solidFill>
                <a:schemeClr val="tx1"/>
              </a:solidFill>
              <a:effectLst/>
            </a:endParaRPr>
          </a:p>
        </p:txBody>
      </p:sp>
      <p:sp>
        <p:nvSpPr>
          <p:cNvPr id="3" name="Flowchart: Alternate Process 2"/>
          <p:cNvSpPr/>
          <p:nvPr/>
        </p:nvSpPr>
        <p:spPr bwMode="auto">
          <a:xfrm>
            <a:off x="539552" y="2425452"/>
            <a:ext cx="8136904" cy="864096"/>
          </a:xfrm>
          <a:prstGeom prst="flowChartAlternateProcess">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1900" b="1" dirty="0"/>
              <a:t>عدم الفهم الجيد والتركيز والاستيعاب لأسباب عديدة؛ منها:  التسرع، والاستهتار، وعدم التدبر</a:t>
            </a:r>
            <a:endParaRPr kumimoji="0" lang="ar-EG" sz="1900" b="1" i="0" u="none" strike="noStrike" cap="none" normalizeH="0" baseline="0" dirty="0" smtClean="0">
              <a:ln>
                <a:noFill/>
              </a:ln>
              <a:solidFill>
                <a:schemeClr val="tx1"/>
              </a:solidFill>
              <a:effectLst/>
            </a:endParaRPr>
          </a:p>
        </p:txBody>
      </p:sp>
      <p:sp>
        <p:nvSpPr>
          <p:cNvPr id="4" name="Flowchart: Alternate Process 3"/>
          <p:cNvSpPr/>
          <p:nvPr/>
        </p:nvSpPr>
        <p:spPr bwMode="auto">
          <a:xfrm>
            <a:off x="539552" y="3649588"/>
            <a:ext cx="8136904" cy="864096"/>
          </a:xfrm>
          <a:prstGeom prst="flowChartAlternateProcess">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من طبيعة بعض المواد أنها سهلة النسيان</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2697413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نصائح</a:t>
            </a:r>
            <a:endParaRPr lang="ar-EG" altLang="zh-CN" sz="3200" b="1" dirty="0">
              <a:solidFill>
                <a:srgbClr val="002060"/>
              </a:solidFill>
              <a:latin typeface="Microsoft YaHei" pitchFamily="34" charset="-122"/>
              <a:ea typeface="Microsoft YaHei" pitchFamily="34" charset="-122"/>
            </a:endParaRPr>
          </a:p>
        </p:txBody>
      </p:sp>
      <p:sp>
        <p:nvSpPr>
          <p:cNvPr id="14" name="Flowchart: Alternate Process 13"/>
          <p:cNvSpPr/>
          <p:nvPr/>
        </p:nvSpPr>
        <p:spPr bwMode="auto">
          <a:xfrm>
            <a:off x="539552" y="1201316"/>
            <a:ext cx="8136904" cy="864096"/>
          </a:xfrm>
          <a:prstGeom prst="flowChartAlternateProcess">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لا تذاكر وأنت مرهق ؛ لأن التعب لا يساعد على تثبيت المعلومات</a:t>
            </a:r>
            <a:endParaRPr kumimoji="0" lang="ar-EG" sz="2000" b="1" i="0" u="none" strike="noStrike" cap="none" normalizeH="0" baseline="0" dirty="0" smtClean="0">
              <a:ln>
                <a:noFill/>
              </a:ln>
              <a:solidFill>
                <a:schemeClr val="tx1"/>
              </a:solidFill>
              <a:effectLst/>
            </a:endParaRPr>
          </a:p>
        </p:txBody>
      </p:sp>
      <p:sp>
        <p:nvSpPr>
          <p:cNvPr id="15" name="Flowchart: Alternate Process 14"/>
          <p:cNvSpPr/>
          <p:nvPr/>
        </p:nvSpPr>
        <p:spPr bwMode="auto">
          <a:xfrm>
            <a:off x="539552" y="2425452"/>
            <a:ext cx="8136904" cy="864096"/>
          </a:xfrm>
          <a:prstGeom prst="flowChartAlternateProcess">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1900" b="1" dirty="0"/>
              <a:t>كثير من الطلاب ينتقلون في مواد المذاكرة بغير نظام ويحفظون بدون أخذ فترات للراحة،وبذلك تتداخل  </a:t>
            </a:r>
          </a:p>
          <a:p>
            <a:pPr algn="ctr" rtl="1"/>
            <a:r>
              <a:rPr lang="ar-EG" sz="1900" b="1" dirty="0" smtClean="0"/>
              <a:t>المعلومات </a:t>
            </a:r>
            <a:r>
              <a:rPr lang="ar-EG" sz="1900" b="1" dirty="0"/>
              <a:t>وتصبح مشوهة</a:t>
            </a:r>
          </a:p>
        </p:txBody>
      </p:sp>
      <p:sp>
        <p:nvSpPr>
          <p:cNvPr id="16" name="Flowchart: Alternate Process 15"/>
          <p:cNvSpPr/>
          <p:nvPr/>
        </p:nvSpPr>
        <p:spPr bwMode="auto">
          <a:xfrm>
            <a:off x="539552" y="3649588"/>
            <a:ext cx="8136904" cy="864096"/>
          </a:xfrm>
          <a:prstGeom prst="flowChartAlternateProcess">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تكرار الحفظ مع المراجعة في فترات متفاوتة يساعد على تثبيت المعلومات</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2529111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نصائح</a:t>
            </a:r>
            <a:endParaRPr lang="ar-EG" altLang="zh-CN" sz="3200" b="1" dirty="0">
              <a:solidFill>
                <a:srgbClr val="002060"/>
              </a:solidFill>
              <a:latin typeface="Microsoft YaHei" pitchFamily="34" charset="-122"/>
              <a:ea typeface="Microsoft YaHei" pitchFamily="34" charset="-122"/>
            </a:endParaRPr>
          </a:p>
        </p:txBody>
      </p:sp>
      <p:sp>
        <p:nvSpPr>
          <p:cNvPr id="14" name="Flowchart: Alternate Process 13"/>
          <p:cNvSpPr/>
          <p:nvPr/>
        </p:nvSpPr>
        <p:spPr bwMode="auto">
          <a:xfrm>
            <a:off x="539552" y="1201316"/>
            <a:ext cx="8136904" cy="864096"/>
          </a:xfrm>
          <a:prstGeom prst="flowChartAlternateProcess">
            <a:avLst/>
          </a:prstGeom>
          <a:solidFill>
            <a:srgbClr val="22BAD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1900" b="1" dirty="0"/>
              <a:t>حالتك النفسية المضطربة أثناء المذاكرة هي دافع للنسيان لذلك حاول دائماً التخلصمن مشاكلك أولاً  </a:t>
            </a:r>
          </a:p>
          <a:p>
            <a:pPr algn="ctr" rtl="1"/>
            <a:r>
              <a:rPr lang="ar-EG" sz="2000" b="1" dirty="0" smtClean="0"/>
              <a:t>بأول </a:t>
            </a:r>
            <a:r>
              <a:rPr lang="ar-EG" sz="2000" b="1" dirty="0"/>
              <a:t>حتى تكون مستقراً</a:t>
            </a:r>
          </a:p>
        </p:txBody>
      </p:sp>
      <p:sp>
        <p:nvSpPr>
          <p:cNvPr id="15" name="Flowchart: Alternate Process 14"/>
          <p:cNvSpPr/>
          <p:nvPr/>
        </p:nvSpPr>
        <p:spPr bwMode="auto">
          <a:xfrm>
            <a:off x="539552" y="2425452"/>
            <a:ext cx="8136904" cy="864096"/>
          </a:xfrm>
          <a:prstGeom prst="flowChartAlternateProcess">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1900" b="1" dirty="0"/>
              <a:t>التركيز والانتباه من العوامل الأساسية لمقاومة النسيان</a:t>
            </a:r>
          </a:p>
        </p:txBody>
      </p:sp>
      <p:sp>
        <p:nvSpPr>
          <p:cNvPr id="16" name="Flowchart: Alternate Process 15"/>
          <p:cNvSpPr/>
          <p:nvPr/>
        </p:nvSpPr>
        <p:spPr bwMode="auto">
          <a:xfrm>
            <a:off x="539552" y="3649588"/>
            <a:ext cx="8136904" cy="864096"/>
          </a:xfrm>
          <a:prstGeom prst="flowChartAlternateProcess">
            <a:avLst/>
          </a:prstGeom>
          <a:solidFill>
            <a:schemeClr val="accent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00000"/>
              </a:lnSpc>
            </a:pPr>
            <a:r>
              <a:rPr lang="ar-EG" sz="2000" b="1" dirty="0"/>
              <a:t>الترك والإهمال هو أساس النسيان والذاكرة الضعيفة</a:t>
            </a:r>
            <a:endParaRPr kumimoji="0" lang="ar-EG" sz="20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2888764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التفكير الايجابى والابداعى</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5634644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1201316"/>
            <a:ext cx="4572000" cy="3416320"/>
          </a:xfrm>
          <a:prstGeom prst="rect">
            <a:avLst/>
          </a:prstGeom>
          <a:solidFill>
            <a:srgbClr val="00B0F0"/>
          </a:solidFill>
        </p:spPr>
        <p:txBody>
          <a:bodyPr>
            <a:spAutoFit/>
          </a:bodyPr>
          <a:lstStyle/>
          <a:p>
            <a:pPr algn="justLow" rtl="1"/>
            <a:r>
              <a:rPr lang="ar-EG" sz="2400" b="1" dirty="0">
                <a:solidFill>
                  <a:srgbClr val="002060"/>
                </a:solidFill>
              </a:rPr>
              <a:t>التفكير يأتي في أعلى مراتب ومستويات النشاط الذهني والعقلي وهو عبارة عن تلك النشاطات العقلية المتقدمة والراقية لعمل شيء ذي مغزى ناتجا عن كمية هائلة من الأفكار والتي تثيرها وتحرضها مثيرات ما معتمدة بذلك على خبرات سابقة مخزنة في العقل. أي هو نشاط وعمل فكري عقلي هادف باعثه ومسببه محرض ما ودواعيه إيجاد حل مناسب لهذا المشكل أي إيجاد معنى له.</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61356"/>
            <a:ext cx="3589983" cy="26578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48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التعبير بصراحة والجهر بالقول </a:t>
            </a:r>
            <a:endParaRPr lang="zh-CN" altLang="en-US"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4932040" y="1409700"/>
            <a:ext cx="3888432" cy="3752056"/>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سواء بصوت مرتفع مع نفسك بكلام سيئ أو أفكار سلبية وتؤدي لتوليد طاقة سلبية </a:t>
            </a:r>
            <a:r>
              <a:rPr lang="ar-EG" sz="2400" b="1" dirty="0" smtClean="0"/>
              <a:t>ضخمة </a:t>
            </a:r>
            <a:r>
              <a:rPr lang="ar-EG" sz="2400" b="1" dirty="0"/>
              <a:t>وأضرار صحية منها ضغط الدم . أو بحوار سلبي عن نفسك مع طرف آخر ؛  </a:t>
            </a:r>
            <a:r>
              <a:rPr lang="ar-EG" sz="2400" b="1" dirty="0" smtClean="0"/>
              <a:t>الذي </a:t>
            </a:r>
            <a:r>
              <a:rPr lang="ar-EG" sz="2400" b="1" dirty="0"/>
              <a:t>يؤدي لأضرار بالغة الخطورة وتوليد أحاسيس سلبية هدامة تقلل من أداء أدوارك في </a:t>
            </a:r>
            <a:r>
              <a:rPr lang="ar-EG" sz="2400" b="1" dirty="0" smtClean="0"/>
              <a:t>جميع </a:t>
            </a:r>
            <a:r>
              <a:rPr lang="ar-EG" sz="2400" b="1" dirty="0"/>
              <a:t>مجالات </a:t>
            </a:r>
            <a:r>
              <a:rPr lang="ar-EG" sz="2400" b="1" dirty="0" smtClean="0"/>
              <a:t>الحياة</a:t>
            </a:r>
            <a:endParaRPr lang="ar-EG" sz="2400" b="1" dirty="0"/>
          </a:p>
        </p:txBody>
      </p:sp>
      <p:grpSp>
        <p:nvGrpSpPr>
          <p:cNvPr id="18" name="Group 2"/>
          <p:cNvGrpSpPr>
            <a:grpSpLocks/>
          </p:cNvGrpSpPr>
          <p:nvPr/>
        </p:nvGrpSpPr>
        <p:grpSpPr bwMode="auto">
          <a:xfrm>
            <a:off x="683568" y="2819978"/>
            <a:ext cx="3353370" cy="955566"/>
            <a:chOff x="0" y="0"/>
            <a:chExt cx="6562727" cy="546100"/>
          </a:xfrm>
        </p:grpSpPr>
        <p:sp>
          <p:nvSpPr>
            <p:cNvPr id="19"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a:solidFill>
                  <a:srgbClr val="000000"/>
                </a:solidFill>
                <a:latin typeface="Calibri" pitchFamily="34" charset="0"/>
              </a:endParaRPr>
            </a:p>
          </p:txBody>
        </p:sp>
        <p:sp>
          <p:nvSpPr>
            <p:cNvPr id="20"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000">
                <a:solidFill>
                  <a:srgbClr val="1F497D"/>
                </a:solidFill>
                <a:latin typeface="Calibri" pitchFamily="34" charset="0"/>
                <a:ea typeface="Microsoft YaHei" pitchFamily="34" charset="-122"/>
              </a:endParaRPr>
            </a:p>
          </p:txBody>
        </p:sp>
        <p:sp>
          <p:nvSpPr>
            <p:cNvPr id="21" name="Rectangle 13"/>
            <p:cNvSpPr>
              <a:spLocks noChangeArrowheads="1"/>
            </p:cNvSpPr>
            <p:nvPr/>
          </p:nvSpPr>
          <p:spPr bwMode="auto">
            <a:xfrm>
              <a:off x="0" y="7640"/>
              <a:ext cx="6562727" cy="45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اشر الضرار التي ممكن ان تصيب الإنسان هو ظنه </a:t>
              </a:r>
              <a:r>
                <a:rPr lang="ar-EG" altLang="zh-CN" sz="2000" b="1" dirty="0" smtClean="0">
                  <a:solidFill>
                    <a:srgbClr val="FFFFFF"/>
                  </a:solidFill>
                  <a:latin typeface="Microsoft YaHei" pitchFamily="34" charset="-122"/>
                  <a:ea typeface="Microsoft YaHei" pitchFamily="34" charset="-122"/>
                </a:rPr>
                <a:t>السيئ </a:t>
              </a:r>
              <a:r>
                <a:rPr lang="ar-EG" altLang="zh-CN" sz="2000" b="1" dirty="0">
                  <a:solidFill>
                    <a:srgbClr val="FFFFFF"/>
                  </a:solidFill>
                  <a:latin typeface="Microsoft YaHei" pitchFamily="34" charset="-122"/>
                  <a:ea typeface="Microsoft YaHei" pitchFamily="34" charset="-122"/>
                </a:rPr>
                <a:t>بنفسه</a:t>
              </a:r>
            </a:p>
          </p:txBody>
        </p:sp>
      </p:grpSp>
      <p:sp>
        <p:nvSpPr>
          <p:cNvPr id="2" name="Rectangle 1"/>
          <p:cNvSpPr/>
          <p:nvPr/>
        </p:nvSpPr>
        <p:spPr>
          <a:xfrm>
            <a:off x="1025633" y="2065412"/>
            <a:ext cx="2754279" cy="461665"/>
          </a:xfrm>
          <a:prstGeom prst="rect">
            <a:avLst/>
          </a:prstGeom>
        </p:spPr>
        <p:txBody>
          <a:bodyPr wrap="none">
            <a:spAutoFit/>
          </a:bodyPr>
          <a:lstStyle/>
          <a:p>
            <a:pPr algn="r" rtl="1"/>
            <a:r>
              <a:rPr lang="ar-EG" sz="2400" b="1" dirty="0"/>
              <a:t>يقول العالم الألماني جوته </a:t>
            </a:r>
          </a:p>
        </p:txBody>
      </p:sp>
    </p:spTree>
    <p:extLst>
      <p:ext uri="{BB962C8B-B14F-4D97-AF65-F5344CB8AC3E}">
        <p14:creationId xmlns:p14="http://schemas.microsoft.com/office/powerpoint/2010/main" val="30000096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8"/>
                                        </p:tgtEl>
                                        <p:attrNameLst>
                                          <p:attrName>style.visibility</p:attrName>
                                        </p:attrNameLst>
                                      </p:cBhvr>
                                      <p:to>
                                        <p:strVal val="visible"/>
                                      </p:to>
                                    </p:set>
                                    <p:anim calcmode="lin" valueType="num">
                                      <p:cBhvr>
                                        <p:cTn id="13" dur="600" fill="hold"/>
                                        <p:tgtEl>
                                          <p:spTgt spid="18"/>
                                        </p:tgtEl>
                                        <p:attrNameLst>
                                          <p:attrName>ppt_w</p:attrName>
                                        </p:attrNameLst>
                                      </p:cBhvr>
                                      <p:tavLst>
                                        <p:tav tm="0">
                                          <p:val>
                                            <p:fltVal val="0"/>
                                          </p:val>
                                        </p:tav>
                                        <p:tav tm="100000">
                                          <p:val>
                                            <p:strVal val="#ppt_w"/>
                                          </p:val>
                                        </p:tav>
                                      </p:tavLst>
                                    </p:anim>
                                    <p:anim calcmode="lin" valueType="num">
                                      <p:cBhvr>
                                        <p:cTn id="14" dur="600" fill="hold"/>
                                        <p:tgtEl>
                                          <p:spTgt spid="18"/>
                                        </p:tgtEl>
                                        <p:attrNameLst>
                                          <p:attrName>ppt_h</p:attrName>
                                        </p:attrNameLst>
                                      </p:cBhvr>
                                      <p:tavLst>
                                        <p:tav tm="0">
                                          <p:val>
                                            <p:fltVal val="0"/>
                                          </p:val>
                                        </p:tav>
                                        <p:tav tm="100000">
                                          <p:val>
                                            <p:strVal val="#ppt_h"/>
                                          </p:val>
                                        </p:tav>
                                      </p:tavLst>
                                    </p:anim>
                                    <p:anim calcmode="lin" valueType="num">
                                      <p:cBhvr>
                                        <p:cTn id="15" dur="600" fill="hold"/>
                                        <p:tgtEl>
                                          <p:spTgt spid="18"/>
                                        </p:tgtEl>
                                        <p:attrNameLst>
                                          <p:attrName>style.rotation</p:attrName>
                                        </p:attrNameLst>
                                      </p:cBhvr>
                                      <p:tavLst>
                                        <p:tav tm="0">
                                          <p:val>
                                            <p:fltVal val="90"/>
                                          </p:val>
                                        </p:tav>
                                        <p:tav tm="100000">
                                          <p:val>
                                            <p:fltVal val="0"/>
                                          </p:val>
                                        </p:tav>
                                      </p:tavLst>
                                    </p:anim>
                                    <p:animEffect transition="in" filter="fade">
                                      <p:cBhvr>
                                        <p:cTn id="16" dur="6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التفكير الإبداعي </a:t>
            </a:r>
          </a:p>
        </p:txBody>
      </p:sp>
      <p:sp>
        <p:nvSpPr>
          <p:cNvPr id="17" name="Rounded Rectangle 16"/>
          <p:cNvSpPr/>
          <p:nvPr/>
        </p:nvSpPr>
        <p:spPr bwMode="auto">
          <a:xfrm>
            <a:off x="777032" y="3361556"/>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النشاط العقلي والذهني الذي يتصف بغير التقليدي والمعهود يقوم فيه شخص ما بتحسين وتعديل الأفكار الموجودة أو استحداث وإنتاج أفكار جديدة يتوصل عن طريقها إلى حل أصيل وإجابة حقيقية لمشكل ما لم تكن موجودة أو معروفة من قبل وذلك بإحداث خبرات جديدة وحيث تتصف </a:t>
            </a:r>
          </a:p>
          <a:p>
            <a:pPr algn="ctr" rtl="1"/>
            <a:r>
              <a:rPr lang="ar-EG" sz="2400" b="1" dirty="0"/>
              <a:t>بالفائدة الاجتماعية</a:t>
            </a: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7744" y="913284"/>
            <a:ext cx="2858392" cy="21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4095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شروط التفكير الإبداعي </a:t>
            </a:r>
          </a:p>
        </p:txBody>
      </p:sp>
      <p:sp>
        <p:nvSpPr>
          <p:cNvPr id="3" name="Rectangle 2"/>
          <p:cNvSpPr/>
          <p:nvPr/>
        </p:nvSpPr>
        <p:spPr>
          <a:xfrm>
            <a:off x="1524000" y="227082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90566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المعرفة والكفاءة اللازمة </a:t>
            </a:r>
            <a:endParaRPr lang="ar-EG" sz="1800" b="1" kern="1200" dirty="0">
              <a:solidFill>
                <a:srgbClr val="002060"/>
              </a:solidFill>
            </a:endParaRPr>
          </a:p>
        </p:txBody>
      </p:sp>
      <p:sp>
        <p:nvSpPr>
          <p:cNvPr id="6" name="Rectangle 5"/>
          <p:cNvSpPr/>
          <p:nvPr/>
        </p:nvSpPr>
        <p:spPr>
          <a:xfrm>
            <a:off x="1524000" y="295122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272982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الخيال الإبداعي </a:t>
            </a:r>
            <a:endParaRPr lang="ar-EG" sz="1800" b="1" kern="1200" dirty="0">
              <a:solidFill>
                <a:srgbClr val="002060"/>
              </a:solidFill>
            </a:endParaRPr>
          </a:p>
        </p:txBody>
      </p:sp>
      <p:sp>
        <p:nvSpPr>
          <p:cNvPr id="8" name="Rectangle 7"/>
          <p:cNvSpPr/>
          <p:nvPr/>
        </p:nvSpPr>
        <p:spPr>
          <a:xfrm>
            <a:off x="1524000" y="363162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341022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العمل والإصرار والثقة بالنفس وعدم الالتفات لإرضاء الآخرين </a:t>
            </a:r>
            <a:endParaRPr lang="ar-EG" sz="1800" b="1" kern="1200" dirty="0">
              <a:solidFill>
                <a:srgbClr val="002060"/>
              </a:solidFill>
            </a:endParaRPr>
          </a:p>
        </p:txBody>
      </p:sp>
    </p:spTree>
    <p:extLst>
      <p:ext uri="{BB962C8B-B14F-4D97-AF65-F5344CB8AC3E}">
        <p14:creationId xmlns:p14="http://schemas.microsoft.com/office/powerpoint/2010/main" val="2849758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547664" y="1633364"/>
            <a:ext cx="5760640"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t>مهارات التفكير العليا </a:t>
            </a:r>
          </a:p>
        </p:txBody>
      </p:sp>
    </p:spTree>
    <p:extLst>
      <p:ext uri="{BB962C8B-B14F-4D97-AF65-F5344CB8AC3E}">
        <p14:creationId xmlns:p14="http://schemas.microsoft.com/office/powerpoint/2010/main" val="6935294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لحظة استلهام الفكرة والملاحظة </a:t>
            </a:r>
          </a:p>
        </p:txBody>
      </p:sp>
      <p:sp>
        <p:nvSpPr>
          <p:cNvPr id="17" name="Rounded Rectangle 16"/>
          <p:cNvSpPr/>
          <p:nvPr/>
        </p:nvSpPr>
        <p:spPr bwMode="auto">
          <a:xfrm>
            <a:off x="777032" y="3361556"/>
            <a:ext cx="7560840"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هي الخطوة الأولى في استشعار مشكل ما واكتشاف ما يمكن العمل عليه لإيجاد الحل الأفضل أو التحسين للأجمل بعد استدعائه من قبل مسبب ما استدعى الانتباه ثم يبدأ الشخص بالتركيز والمشاهدة لإدراك هذا المسبب مستخدما التفكير والمراقبة</a:t>
            </a:r>
          </a:p>
        </p:txBody>
      </p:sp>
    </p:spTree>
    <p:extLst>
      <p:ext uri="{BB962C8B-B14F-4D97-AF65-F5344CB8AC3E}">
        <p14:creationId xmlns:p14="http://schemas.microsoft.com/office/powerpoint/2010/main" val="21048998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جمع البيانات </a:t>
            </a:r>
          </a:p>
        </p:txBody>
      </p:sp>
      <p:sp>
        <p:nvSpPr>
          <p:cNvPr id="17" name="Rounded Rectangle 16"/>
          <p:cNvSpPr/>
          <p:nvPr/>
        </p:nvSpPr>
        <p:spPr bwMode="auto">
          <a:xfrm>
            <a:off x="777032" y="3361556"/>
            <a:ext cx="7560840"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t>تبدأ الاستقصاء بجمع المعلومات والحقائق التي تشكل قاعدة البيانات التي يرتكز عليها أي بحث منهجي وعلمي والتي تساعد في تبيان وتوضيح المشكل بعد تحديد عناصره </a:t>
            </a:r>
          </a:p>
        </p:txBody>
      </p:sp>
    </p:spTree>
    <p:extLst>
      <p:ext uri="{BB962C8B-B14F-4D97-AF65-F5344CB8AC3E}">
        <p14:creationId xmlns:p14="http://schemas.microsoft.com/office/powerpoint/2010/main" val="33858352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التأطير والتصنيف </a:t>
            </a:r>
          </a:p>
        </p:txBody>
      </p:sp>
      <p:sp>
        <p:nvSpPr>
          <p:cNvPr id="17" name="Rounded Rectangle 16"/>
          <p:cNvSpPr/>
          <p:nvPr/>
        </p:nvSpPr>
        <p:spPr bwMode="auto">
          <a:xfrm>
            <a:off x="777032" y="3361556"/>
            <a:ext cx="7560840"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تنظيم وترتيب وتقويم كل المعلومات التي تم التوصل إليها لتشكل المستويات المتتالية والمتعاقبة في بناء الإطار المعرفي المطلوب الانطلاق منه للمقارنة بين تلك المعلومات والأفكار في أوجه تشابهها واختلافها ليكون مصدرا ومرجعا للبيانات والمعلومات </a:t>
            </a:r>
          </a:p>
        </p:txBody>
      </p:sp>
    </p:spTree>
    <p:extLst>
      <p:ext uri="{BB962C8B-B14F-4D97-AF65-F5344CB8AC3E}">
        <p14:creationId xmlns:p14="http://schemas.microsoft.com/office/powerpoint/2010/main" val="2167134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التنفيذ </a:t>
            </a:r>
          </a:p>
        </p:txBody>
      </p:sp>
      <p:sp>
        <p:nvSpPr>
          <p:cNvPr id="17" name="Rounded Rectangle 16"/>
          <p:cNvSpPr/>
          <p:nvPr/>
        </p:nvSpPr>
        <p:spPr bwMode="auto">
          <a:xfrm>
            <a:off x="777032" y="3361556"/>
            <a:ext cx="7560840"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فترة تنفيذ مشروع الفكرة بعد فترة الحضانة السابقة وتحديد الهدف بعد تحديد طبيعته والذي يجب العمل على إيجاد أفكار جديدة ووضع خطط وبدائل متعددة ومتنوعة للوصول إلى الحل المنشود وتقييم هذه البدائل ووضعها في سلم حسب أهميتها في الوصول إلى الهدف</a:t>
            </a:r>
          </a:p>
        </p:txBody>
      </p:sp>
    </p:spTree>
    <p:extLst>
      <p:ext uri="{BB962C8B-B14F-4D97-AF65-F5344CB8AC3E}">
        <p14:creationId xmlns:p14="http://schemas.microsoft.com/office/powerpoint/2010/main" val="12537279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مفتاح النجاح واتخاذ القرار الأنسب </a:t>
            </a:r>
          </a:p>
        </p:txBody>
      </p:sp>
      <p:sp>
        <p:nvSpPr>
          <p:cNvPr id="17" name="Rounded Rectangle 16"/>
          <p:cNvSpPr/>
          <p:nvPr/>
        </p:nvSpPr>
        <p:spPr bwMode="auto">
          <a:xfrm>
            <a:off x="777032" y="3361556"/>
            <a:ext cx="7560840" cy="180020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t>في استعمال المسار الأنسب في الخطة المناسبة من بين كل الخطط والمسارات المتعددة التي تم التفكير فيها وتم تصنيفها وترتيبها بعد حذف البدائل السيئة</a:t>
            </a:r>
          </a:p>
        </p:txBody>
      </p:sp>
    </p:spTree>
    <p:extLst>
      <p:ext uri="{BB962C8B-B14F-4D97-AF65-F5344CB8AC3E}">
        <p14:creationId xmlns:p14="http://schemas.microsoft.com/office/powerpoint/2010/main" val="28385594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إعادة التعريف والتقييم </a:t>
            </a:r>
          </a:p>
        </p:txBody>
      </p:sp>
      <p:sp>
        <p:nvSpPr>
          <p:cNvPr id="17" name="Rounded Rectangle 16"/>
          <p:cNvSpPr/>
          <p:nvPr/>
        </p:nvSpPr>
        <p:spPr bwMode="auto">
          <a:xfrm>
            <a:off x="777032" y="3145532"/>
            <a:ext cx="7560840" cy="201622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إعادة صياغة الموضوع بالاعتماد على المعلومات المتوفرة كلها حاليا أي تقييم الوضع من جديد لاستخلاص معنى له بالاستفادة من المعلومات الجديدة والظروف المستجدة للانتقال بين الخطوات التالية بشكل أكثر سلاسة واستخدام الأدلة التي استجدت لتحديد استمرارية السير والانتقال باتجاه الهدف حيث يؤيد الدليل باستمرار التواصل</a:t>
            </a:r>
          </a:p>
        </p:txBody>
      </p:sp>
    </p:spTree>
    <p:extLst>
      <p:ext uri="{BB962C8B-B14F-4D97-AF65-F5344CB8AC3E}">
        <p14:creationId xmlns:p14="http://schemas.microsoft.com/office/powerpoint/2010/main" val="8542014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المراقبة وشرارة الإلهام </a:t>
            </a:r>
          </a:p>
        </p:txBody>
      </p:sp>
      <p:sp>
        <p:nvSpPr>
          <p:cNvPr id="17" name="Rounded Rectangle 16"/>
          <p:cNvSpPr/>
          <p:nvPr/>
        </p:nvSpPr>
        <p:spPr bwMode="auto">
          <a:xfrm>
            <a:off x="777032" y="3145532"/>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متابعة تسلسل تنفيذ الخطوات التي تم وضعها في استراتيجية التنفيذ وصولا للأهداف الصغيرة لكل خطوة ومتابعة نتائجها أما شرارة الإلهام فهي لحظة النضوج وانبلاج الحل المنشود في ومضة إلهام في لحظة يقظة ما والتقاطه</a:t>
            </a:r>
          </a:p>
        </p:txBody>
      </p:sp>
    </p:spTree>
    <p:extLst>
      <p:ext uri="{BB962C8B-B14F-4D97-AF65-F5344CB8AC3E}">
        <p14:creationId xmlns:p14="http://schemas.microsoft.com/office/powerpoint/2010/main" val="34160185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95736" y="1633364"/>
            <a:ext cx="439248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solidFill>
                  <a:schemeClr val="tx1"/>
                </a:solidFill>
                <a:latin typeface="Arial" pitchFamily="34" charset="0"/>
                <a:ea typeface="SimSun" pitchFamily="2" charset="-122"/>
              </a:rPr>
              <a:t>القواعد الخمس لبرمجة عقلك الباطن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8026507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547664" y="1633364"/>
            <a:ext cx="5760640"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smtClean="0"/>
              <a:t>صفات </a:t>
            </a:r>
            <a:r>
              <a:rPr lang="ar-EG" sz="3200" b="1" dirty="0"/>
              <a:t>الشخصية الايجابية</a:t>
            </a:r>
          </a:p>
        </p:txBody>
      </p:sp>
    </p:spTree>
    <p:extLst>
      <p:ext uri="{BB962C8B-B14F-4D97-AF65-F5344CB8AC3E}">
        <p14:creationId xmlns:p14="http://schemas.microsoft.com/office/powerpoint/2010/main" val="14124365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1693788"/>
            <a:ext cx="4572000" cy="2308324"/>
          </a:xfrm>
          <a:prstGeom prst="rect">
            <a:avLst/>
          </a:prstGeom>
          <a:solidFill>
            <a:srgbClr val="00B0F0"/>
          </a:solidFill>
        </p:spPr>
        <p:txBody>
          <a:bodyPr>
            <a:spAutoFit/>
          </a:bodyPr>
          <a:lstStyle/>
          <a:p>
            <a:pPr algn="justLow" rtl="1"/>
            <a:r>
              <a:rPr lang="ar-EG" sz="2400" b="1" dirty="0">
                <a:solidFill>
                  <a:srgbClr val="002060"/>
                </a:solidFill>
              </a:rPr>
              <a:t>الشخصية الإيجابية المتكاملة بناء يتطلب صفات عديدة وتربية عملية قوية لبنائها حتى نصنع القاعدة السليمة لتلك الشخصية، ولصياغة تلك الشخصية نحتاج إلى صفات تتميز بها، هذه الصفات صفات شخصية للشخصية الإيجابية </a:t>
            </a:r>
            <a:r>
              <a:rPr lang="ar-EG" sz="2400" b="1" dirty="0" smtClean="0">
                <a:solidFill>
                  <a:srgbClr val="002060"/>
                </a:solidFill>
              </a:rPr>
              <a:t>وهي</a:t>
            </a:r>
            <a:endParaRPr lang="ar-EG" sz="2400" b="1"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9348"/>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91639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عشق العمل</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840" y="946249"/>
            <a:ext cx="6531520" cy="42001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1113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الصدق</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5332"/>
            <a:ext cx="6768752" cy="37444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5507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حساب النفس</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1417340"/>
            <a:ext cx="6624736" cy="3600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896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المثابرة</a:t>
            </a:r>
          </a:p>
        </p:txBody>
      </p:sp>
      <p:pic>
        <p:nvPicPr>
          <p:cNvPr id="29698" name="Picture 2" descr="https://encrypted-tbn1.gstatic.com/images?q=tbn:ANd9GcRMRtufs_GK5Wlf9WAwgwjf7EdkPYnD-G8WVqlWZUTD1WUw54iPd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924" y="1561356"/>
            <a:ext cx="6763444" cy="32961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224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تواصل التفكير</a:t>
            </a:r>
          </a:p>
        </p:txBody>
      </p:sp>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31180"/>
            <a:ext cx="5760638" cy="32265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9564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التحليل</a:t>
            </a:r>
          </a:p>
        </p:txBody>
      </p:sp>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5332"/>
            <a:ext cx="7200800" cy="37444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646428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العمل بروح الفريق</a:t>
            </a:r>
          </a:p>
        </p:txBody>
      </p:sp>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28750"/>
            <a:ext cx="7776864" cy="35889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9135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البساطة</a:t>
            </a:r>
          </a:p>
        </p:txBody>
      </p:sp>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5332"/>
            <a:ext cx="7200800" cy="37444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7832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985292"/>
            <a:ext cx="6562725" cy="546100"/>
            <a:chOff x="0" y="0"/>
            <a:chExt cx="6562725" cy="546100"/>
          </a:xfrm>
        </p:grpSpPr>
        <p:sp>
          <p:nvSpPr>
            <p:cNvPr id="82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يجب أن تكون رسالتك واضحة ومحددة </a:t>
              </a:r>
              <a:endParaRPr lang="zh-CN" altLang="en-US" sz="2400" b="1" dirty="0">
                <a:solidFill>
                  <a:srgbClr val="FFFFFF"/>
                </a:solidFill>
                <a:latin typeface="Microsoft YaHei" pitchFamily="34" charset="-122"/>
                <a:ea typeface="Microsoft YaHei" pitchFamily="34" charset="-122"/>
              </a:endParaRPr>
            </a:p>
          </p:txBody>
        </p:sp>
      </p:grpSp>
      <p:grpSp>
        <p:nvGrpSpPr>
          <p:cNvPr id="7174" name="Group 6"/>
          <p:cNvGrpSpPr>
            <a:grpSpLocks/>
          </p:cNvGrpSpPr>
          <p:nvPr/>
        </p:nvGrpSpPr>
        <p:grpSpPr bwMode="auto">
          <a:xfrm>
            <a:off x="1290638" y="1849388"/>
            <a:ext cx="6562725" cy="553542"/>
            <a:chOff x="0" y="-7442"/>
            <a:chExt cx="6562725" cy="553542"/>
          </a:xfrm>
        </p:grpSpPr>
        <p:grpSp>
          <p:nvGrpSpPr>
            <p:cNvPr id="8206" name="Group 7"/>
            <p:cNvGrpSpPr>
              <a:grpSpLocks/>
            </p:cNvGrpSpPr>
            <p:nvPr/>
          </p:nvGrpSpPr>
          <p:grpSpPr bwMode="auto">
            <a:xfrm>
              <a:off x="0" y="0"/>
              <a:ext cx="6562725" cy="546100"/>
              <a:chOff x="0" y="0"/>
              <a:chExt cx="6561756" cy="546060"/>
            </a:xfrm>
          </p:grpSpPr>
          <p:sp>
            <p:nvSpPr>
              <p:cNvPr id="8208"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9"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8207"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يجب أن تكون رسالتك إيجابية </a:t>
              </a:r>
              <a:endParaRPr lang="zh-CN" altLang="en-US" sz="2400" b="1" dirty="0">
                <a:solidFill>
                  <a:srgbClr val="FFFFFF"/>
                </a:solidFill>
              </a:endParaRPr>
            </a:p>
          </p:txBody>
        </p:sp>
      </p:grpSp>
      <p:grpSp>
        <p:nvGrpSpPr>
          <p:cNvPr id="7179" name="Group 11"/>
          <p:cNvGrpSpPr>
            <a:grpSpLocks/>
          </p:cNvGrpSpPr>
          <p:nvPr/>
        </p:nvGrpSpPr>
        <p:grpSpPr bwMode="auto">
          <a:xfrm>
            <a:off x="1290638" y="2713484"/>
            <a:ext cx="6562725" cy="562571"/>
            <a:chOff x="0" y="-16471"/>
            <a:chExt cx="6562725" cy="562571"/>
          </a:xfrm>
        </p:grpSpPr>
        <p:sp>
          <p:nvSpPr>
            <p:cNvPr id="8203"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4"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05"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يجب أن تدل رسالتك علي الوقت الحاضر </a:t>
              </a:r>
              <a:endParaRPr lang="zh-CN" altLang="en-US" sz="2400" b="1" dirty="0">
                <a:solidFill>
                  <a:srgbClr val="FFFFFF"/>
                </a:solidFill>
              </a:endParaRPr>
            </a:p>
          </p:txBody>
        </p:sp>
      </p:grpSp>
      <p:grpSp>
        <p:nvGrpSpPr>
          <p:cNvPr id="7183" name="Group 15"/>
          <p:cNvGrpSpPr>
            <a:grpSpLocks/>
          </p:cNvGrpSpPr>
          <p:nvPr/>
        </p:nvGrpSpPr>
        <p:grpSpPr bwMode="auto">
          <a:xfrm>
            <a:off x="1290638" y="3577580"/>
            <a:ext cx="6562725" cy="570012"/>
            <a:chOff x="0" y="-23912"/>
            <a:chExt cx="6562725" cy="570012"/>
          </a:xfrm>
        </p:grpSpPr>
        <p:grpSp>
          <p:nvGrpSpPr>
            <p:cNvPr id="8199" name="Group 16"/>
            <p:cNvGrpSpPr>
              <a:grpSpLocks/>
            </p:cNvGrpSpPr>
            <p:nvPr/>
          </p:nvGrpSpPr>
          <p:grpSpPr bwMode="auto">
            <a:xfrm>
              <a:off x="0" y="0"/>
              <a:ext cx="6562725" cy="546100"/>
              <a:chOff x="0" y="0"/>
              <a:chExt cx="6448390" cy="611157"/>
            </a:xfrm>
          </p:grpSpPr>
          <p:sp>
            <p:nvSpPr>
              <p:cNvPr id="8201"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2"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8200" name="Rectangle 13"/>
            <p:cNvSpPr>
              <a:spLocks noChangeArrowheads="1"/>
            </p:cNvSpPr>
            <p:nvPr/>
          </p:nvSpPr>
          <p:spPr bwMode="auto">
            <a:xfrm>
              <a:off x="65087" y="-23912"/>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يجب أن يصاحب رسالتك الإحساس القوي بمضمونها </a:t>
              </a:r>
              <a:endParaRPr lang="zh-CN" altLang="en-US" sz="2400" b="1" dirty="0">
                <a:solidFill>
                  <a:srgbClr val="FFFFFF"/>
                </a:solidFill>
              </a:endParaRPr>
            </a:p>
          </p:txBody>
        </p:sp>
      </p:grpSp>
      <p:grpSp>
        <p:nvGrpSpPr>
          <p:cNvPr id="21" name="Group 11"/>
          <p:cNvGrpSpPr>
            <a:grpSpLocks/>
          </p:cNvGrpSpPr>
          <p:nvPr/>
        </p:nvGrpSpPr>
        <p:grpSpPr bwMode="auto">
          <a:xfrm>
            <a:off x="1321643" y="4441676"/>
            <a:ext cx="6562725" cy="576064"/>
            <a:chOff x="0" y="-29964"/>
            <a:chExt cx="6562725" cy="576064"/>
          </a:xfrm>
        </p:grpSpPr>
        <p:sp>
          <p:nvSpPr>
            <p:cNvPr id="22"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3"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4" name="Rectangle 13"/>
            <p:cNvSpPr>
              <a:spLocks noChangeArrowheads="1"/>
            </p:cNvSpPr>
            <p:nvPr/>
          </p:nvSpPr>
          <p:spPr bwMode="auto">
            <a:xfrm>
              <a:off x="65088" y="-29964"/>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يجب أن تكرر الرسالة عدة مرات </a:t>
              </a:r>
              <a:endParaRPr lang="zh-CN" altLang="en-US" sz="2400" b="1" dirty="0">
                <a:solidFill>
                  <a:srgbClr val="FFFFFF"/>
                </a:solidFill>
              </a:endParaRPr>
            </a:p>
          </p:txBody>
        </p:sp>
      </p:grpSp>
    </p:spTree>
    <p:extLst>
      <p:ext uri="{BB962C8B-B14F-4D97-AF65-F5344CB8AC3E}">
        <p14:creationId xmlns:p14="http://schemas.microsoft.com/office/powerpoint/2010/main" val="6397449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600" fill="hold"/>
                                        <p:tgtEl>
                                          <p:spTgt spid="7170"/>
                                        </p:tgtEl>
                                        <p:attrNameLst>
                                          <p:attrName>ppt_w</p:attrName>
                                        </p:attrNameLst>
                                      </p:cBhvr>
                                      <p:tavLst>
                                        <p:tav tm="0">
                                          <p:val>
                                            <p:fltVal val="0"/>
                                          </p:val>
                                        </p:tav>
                                        <p:tav tm="100000">
                                          <p:val>
                                            <p:strVal val="#ppt_w"/>
                                          </p:val>
                                        </p:tav>
                                      </p:tavLst>
                                    </p:anim>
                                    <p:anim calcmode="lin" valueType="num">
                                      <p:cBhvr>
                                        <p:cTn id="8" dur="600" fill="hold"/>
                                        <p:tgtEl>
                                          <p:spTgt spid="7170"/>
                                        </p:tgtEl>
                                        <p:attrNameLst>
                                          <p:attrName>ppt_h</p:attrName>
                                        </p:attrNameLst>
                                      </p:cBhvr>
                                      <p:tavLst>
                                        <p:tav tm="0">
                                          <p:val>
                                            <p:fltVal val="0"/>
                                          </p:val>
                                        </p:tav>
                                        <p:tav tm="100000">
                                          <p:val>
                                            <p:strVal val="#ppt_h"/>
                                          </p:val>
                                        </p:tav>
                                      </p:tavLst>
                                    </p:anim>
                                    <p:anim calcmode="lin" valueType="num">
                                      <p:cBhvr>
                                        <p:cTn id="9" dur="600" fill="hold"/>
                                        <p:tgtEl>
                                          <p:spTgt spid="7170"/>
                                        </p:tgtEl>
                                        <p:attrNameLst>
                                          <p:attrName>style.rotation</p:attrName>
                                        </p:attrNameLst>
                                      </p:cBhvr>
                                      <p:tavLst>
                                        <p:tav tm="0">
                                          <p:val>
                                            <p:fltVal val="90"/>
                                          </p:val>
                                        </p:tav>
                                        <p:tav tm="100000">
                                          <p:val>
                                            <p:fltVal val="0"/>
                                          </p:val>
                                        </p:tav>
                                      </p:tavLst>
                                    </p:anim>
                                    <p:animEffect transition="in" filter="fade">
                                      <p:cBhvr>
                                        <p:cTn id="10" dur="6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7174"/>
                                        </p:tgtEl>
                                        <p:attrNameLst>
                                          <p:attrName>style.visibility</p:attrName>
                                        </p:attrNameLst>
                                      </p:cBhvr>
                                      <p:to>
                                        <p:strVal val="visible"/>
                                      </p:to>
                                    </p:set>
                                    <p:anim calcmode="lin" valueType="num">
                                      <p:cBhvr>
                                        <p:cTn id="15" dur="600" fill="hold"/>
                                        <p:tgtEl>
                                          <p:spTgt spid="7174"/>
                                        </p:tgtEl>
                                        <p:attrNameLst>
                                          <p:attrName>ppt_w</p:attrName>
                                        </p:attrNameLst>
                                      </p:cBhvr>
                                      <p:tavLst>
                                        <p:tav tm="0">
                                          <p:val>
                                            <p:fltVal val="0"/>
                                          </p:val>
                                        </p:tav>
                                        <p:tav tm="100000">
                                          <p:val>
                                            <p:strVal val="#ppt_w"/>
                                          </p:val>
                                        </p:tav>
                                      </p:tavLst>
                                    </p:anim>
                                    <p:anim calcmode="lin" valueType="num">
                                      <p:cBhvr>
                                        <p:cTn id="16" dur="600" fill="hold"/>
                                        <p:tgtEl>
                                          <p:spTgt spid="7174"/>
                                        </p:tgtEl>
                                        <p:attrNameLst>
                                          <p:attrName>ppt_h</p:attrName>
                                        </p:attrNameLst>
                                      </p:cBhvr>
                                      <p:tavLst>
                                        <p:tav tm="0">
                                          <p:val>
                                            <p:fltVal val="0"/>
                                          </p:val>
                                        </p:tav>
                                        <p:tav tm="100000">
                                          <p:val>
                                            <p:strVal val="#ppt_h"/>
                                          </p:val>
                                        </p:tav>
                                      </p:tavLst>
                                    </p:anim>
                                    <p:anim calcmode="lin" valueType="num">
                                      <p:cBhvr>
                                        <p:cTn id="17" dur="600" fill="hold"/>
                                        <p:tgtEl>
                                          <p:spTgt spid="7174"/>
                                        </p:tgtEl>
                                        <p:attrNameLst>
                                          <p:attrName>style.rotation</p:attrName>
                                        </p:attrNameLst>
                                      </p:cBhvr>
                                      <p:tavLst>
                                        <p:tav tm="0">
                                          <p:val>
                                            <p:fltVal val="90"/>
                                          </p:val>
                                        </p:tav>
                                        <p:tav tm="100000">
                                          <p:val>
                                            <p:fltVal val="0"/>
                                          </p:val>
                                        </p:tav>
                                      </p:tavLst>
                                    </p:anim>
                                    <p:animEffect transition="in" filter="fade">
                                      <p:cBhvr>
                                        <p:cTn id="18" dur="6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179"/>
                                        </p:tgtEl>
                                        <p:attrNameLst>
                                          <p:attrName>style.visibility</p:attrName>
                                        </p:attrNameLst>
                                      </p:cBhvr>
                                      <p:to>
                                        <p:strVal val="visible"/>
                                      </p:to>
                                    </p:set>
                                    <p:anim calcmode="lin" valueType="num">
                                      <p:cBhvr>
                                        <p:cTn id="23" dur="600" fill="hold"/>
                                        <p:tgtEl>
                                          <p:spTgt spid="7179"/>
                                        </p:tgtEl>
                                        <p:attrNameLst>
                                          <p:attrName>ppt_w</p:attrName>
                                        </p:attrNameLst>
                                      </p:cBhvr>
                                      <p:tavLst>
                                        <p:tav tm="0">
                                          <p:val>
                                            <p:fltVal val="0"/>
                                          </p:val>
                                        </p:tav>
                                        <p:tav tm="100000">
                                          <p:val>
                                            <p:strVal val="#ppt_w"/>
                                          </p:val>
                                        </p:tav>
                                      </p:tavLst>
                                    </p:anim>
                                    <p:anim calcmode="lin" valueType="num">
                                      <p:cBhvr>
                                        <p:cTn id="24" dur="600" fill="hold"/>
                                        <p:tgtEl>
                                          <p:spTgt spid="7179"/>
                                        </p:tgtEl>
                                        <p:attrNameLst>
                                          <p:attrName>ppt_h</p:attrName>
                                        </p:attrNameLst>
                                      </p:cBhvr>
                                      <p:tavLst>
                                        <p:tav tm="0">
                                          <p:val>
                                            <p:fltVal val="0"/>
                                          </p:val>
                                        </p:tav>
                                        <p:tav tm="100000">
                                          <p:val>
                                            <p:strVal val="#ppt_h"/>
                                          </p:val>
                                        </p:tav>
                                      </p:tavLst>
                                    </p:anim>
                                    <p:anim calcmode="lin" valueType="num">
                                      <p:cBhvr>
                                        <p:cTn id="25" dur="600" fill="hold"/>
                                        <p:tgtEl>
                                          <p:spTgt spid="7179"/>
                                        </p:tgtEl>
                                        <p:attrNameLst>
                                          <p:attrName>style.rotation</p:attrName>
                                        </p:attrNameLst>
                                      </p:cBhvr>
                                      <p:tavLst>
                                        <p:tav tm="0">
                                          <p:val>
                                            <p:fltVal val="90"/>
                                          </p:val>
                                        </p:tav>
                                        <p:tav tm="100000">
                                          <p:val>
                                            <p:fltVal val="0"/>
                                          </p:val>
                                        </p:tav>
                                      </p:tavLst>
                                    </p:anim>
                                    <p:animEffect transition="in" filter="fade">
                                      <p:cBhvr>
                                        <p:cTn id="26" dur="600"/>
                                        <p:tgtEl>
                                          <p:spTgt spid="717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7183"/>
                                        </p:tgtEl>
                                        <p:attrNameLst>
                                          <p:attrName>style.visibility</p:attrName>
                                        </p:attrNameLst>
                                      </p:cBhvr>
                                      <p:to>
                                        <p:strVal val="visible"/>
                                      </p:to>
                                    </p:set>
                                    <p:anim calcmode="lin" valueType="num">
                                      <p:cBhvr>
                                        <p:cTn id="31" dur="600" fill="hold"/>
                                        <p:tgtEl>
                                          <p:spTgt spid="7183"/>
                                        </p:tgtEl>
                                        <p:attrNameLst>
                                          <p:attrName>ppt_w</p:attrName>
                                        </p:attrNameLst>
                                      </p:cBhvr>
                                      <p:tavLst>
                                        <p:tav tm="0">
                                          <p:val>
                                            <p:fltVal val="0"/>
                                          </p:val>
                                        </p:tav>
                                        <p:tav tm="100000">
                                          <p:val>
                                            <p:strVal val="#ppt_w"/>
                                          </p:val>
                                        </p:tav>
                                      </p:tavLst>
                                    </p:anim>
                                    <p:anim calcmode="lin" valueType="num">
                                      <p:cBhvr>
                                        <p:cTn id="32" dur="600" fill="hold"/>
                                        <p:tgtEl>
                                          <p:spTgt spid="7183"/>
                                        </p:tgtEl>
                                        <p:attrNameLst>
                                          <p:attrName>ppt_h</p:attrName>
                                        </p:attrNameLst>
                                      </p:cBhvr>
                                      <p:tavLst>
                                        <p:tav tm="0">
                                          <p:val>
                                            <p:fltVal val="0"/>
                                          </p:val>
                                        </p:tav>
                                        <p:tav tm="100000">
                                          <p:val>
                                            <p:strVal val="#ppt_h"/>
                                          </p:val>
                                        </p:tav>
                                      </p:tavLst>
                                    </p:anim>
                                    <p:anim calcmode="lin" valueType="num">
                                      <p:cBhvr>
                                        <p:cTn id="33" dur="600" fill="hold"/>
                                        <p:tgtEl>
                                          <p:spTgt spid="7183"/>
                                        </p:tgtEl>
                                        <p:attrNameLst>
                                          <p:attrName>style.rotation</p:attrName>
                                        </p:attrNameLst>
                                      </p:cBhvr>
                                      <p:tavLst>
                                        <p:tav tm="0">
                                          <p:val>
                                            <p:fltVal val="90"/>
                                          </p:val>
                                        </p:tav>
                                        <p:tav tm="100000">
                                          <p:val>
                                            <p:fltVal val="0"/>
                                          </p:val>
                                        </p:tav>
                                      </p:tavLst>
                                    </p:anim>
                                    <p:animEffect transition="in" filter="fade">
                                      <p:cBhvr>
                                        <p:cTn id="34" dur="600"/>
                                        <p:tgtEl>
                                          <p:spTgt spid="718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1"/>
                                        </p:tgtEl>
                                        <p:attrNameLst>
                                          <p:attrName>style.visibility</p:attrName>
                                        </p:attrNameLst>
                                      </p:cBhvr>
                                      <p:to>
                                        <p:strVal val="visible"/>
                                      </p:to>
                                    </p:set>
                                    <p:anim calcmode="lin" valueType="num">
                                      <p:cBhvr>
                                        <p:cTn id="39" dur="600" fill="hold"/>
                                        <p:tgtEl>
                                          <p:spTgt spid="21"/>
                                        </p:tgtEl>
                                        <p:attrNameLst>
                                          <p:attrName>ppt_w</p:attrName>
                                        </p:attrNameLst>
                                      </p:cBhvr>
                                      <p:tavLst>
                                        <p:tav tm="0">
                                          <p:val>
                                            <p:fltVal val="0"/>
                                          </p:val>
                                        </p:tav>
                                        <p:tav tm="100000">
                                          <p:val>
                                            <p:strVal val="#ppt_w"/>
                                          </p:val>
                                        </p:tav>
                                      </p:tavLst>
                                    </p:anim>
                                    <p:anim calcmode="lin" valueType="num">
                                      <p:cBhvr>
                                        <p:cTn id="40" dur="600" fill="hold"/>
                                        <p:tgtEl>
                                          <p:spTgt spid="21"/>
                                        </p:tgtEl>
                                        <p:attrNameLst>
                                          <p:attrName>ppt_h</p:attrName>
                                        </p:attrNameLst>
                                      </p:cBhvr>
                                      <p:tavLst>
                                        <p:tav tm="0">
                                          <p:val>
                                            <p:fltVal val="0"/>
                                          </p:val>
                                        </p:tav>
                                        <p:tav tm="100000">
                                          <p:val>
                                            <p:strVal val="#ppt_h"/>
                                          </p:val>
                                        </p:tav>
                                      </p:tavLst>
                                    </p:anim>
                                    <p:anim calcmode="lin" valueType="num">
                                      <p:cBhvr>
                                        <p:cTn id="41" dur="600" fill="hold"/>
                                        <p:tgtEl>
                                          <p:spTgt spid="21"/>
                                        </p:tgtEl>
                                        <p:attrNameLst>
                                          <p:attrName>style.rotation</p:attrName>
                                        </p:attrNameLst>
                                      </p:cBhvr>
                                      <p:tavLst>
                                        <p:tav tm="0">
                                          <p:val>
                                            <p:fltVal val="90"/>
                                          </p:val>
                                        </p:tav>
                                        <p:tav tm="100000">
                                          <p:val>
                                            <p:fltVal val="0"/>
                                          </p:val>
                                        </p:tav>
                                      </p:tavLst>
                                    </p:anim>
                                    <p:animEffect transition="in" filter="fade">
                                      <p:cBhvr>
                                        <p:cTn id="42" dur="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التبسيط</a:t>
            </a:r>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33488"/>
            <a:ext cx="6336704" cy="364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707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القدرة على الربط</a:t>
            </a:r>
          </a:p>
        </p:txBody>
      </p:sp>
      <p:pic>
        <p:nvPicPr>
          <p:cNvPr id="235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4013"/>
            <a:ext cx="7200800" cy="3321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6935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الرؤية الشمولية</a:t>
            </a:r>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33500"/>
            <a:ext cx="6336704" cy="346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92195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الاعتراف بالخطأ</a:t>
            </a:r>
          </a:p>
        </p:txBody>
      </p:sp>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9348"/>
            <a:ext cx="6768752" cy="311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0873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القدرة على تحديد الجزئيات</a:t>
            </a:r>
          </a:p>
        </p:txBody>
      </p:sp>
      <p:pic>
        <p:nvPicPr>
          <p:cNvPr id="204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1561356"/>
            <a:ext cx="720080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8816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القدرة على تحليل وحل المشكلات</a:t>
            </a:r>
          </a:p>
        </p:txBody>
      </p:sp>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28750"/>
            <a:ext cx="5904656" cy="35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1304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الممارسة</a:t>
            </a:r>
          </a:p>
        </p:txBody>
      </p:sp>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38026"/>
            <a:ext cx="7776864" cy="36077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5077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الشجاعة وقوة الاقتناع</a:t>
            </a:r>
          </a:p>
        </p:txBody>
      </p:sp>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5" y="1561356"/>
            <a:ext cx="6768752" cy="31683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9746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الصبر والاحتمال</a:t>
            </a:r>
          </a:p>
        </p:txBody>
      </p:sp>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07740"/>
            <a:ext cx="662473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7595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التفاني والإصرار</a:t>
            </a:r>
          </a:p>
        </p:txBody>
      </p:sp>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7340"/>
            <a:ext cx="576064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4372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5149850" y="-84138"/>
            <a:ext cx="394335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الاتفاقيات</a:t>
            </a:r>
            <a:endParaRPr lang="zh-CN" altLang="en-US" sz="3200" b="1" dirty="0">
              <a:solidFill>
                <a:srgbClr val="002060"/>
              </a:solidFill>
              <a:latin typeface="Microsoft YaHei" pitchFamily="34" charset="-122"/>
              <a:ea typeface="Microsoft YaHei" pitchFamily="34" charset="-122"/>
            </a:endParaRPr>
          </a:p>
        </p:txBody>
      </p:sp>
      <p:grpSp>
        <p:nvGrpSpPr>
          <p:cNvPr id="5" name="Group 2"/>
          <p:cNvGrpSpPr>
            <a:grpSpLocks/>
          </p:cNvGrpSpPr>
          <p:nvPr/>
        </p:nvGrpSpPr>
        <p:grpSpPr bwMode="auto">
          <a:xfrm>
            <a:off x="5868144" y="1409700"/>
            <a:ext cx="3024336" cy="546100"/>
            <a:chOff x="0" y="0"/>
            <a:chExt cx="6562727" cy="546100"/>
          </a:xfrm>
        </p:grpSpPr>
        <p:sp>
          <p:nvSpPr>
            <p:cNvPr id="6"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7"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8" name="Rectangle 13"/>
            <p:cNvSpPr>
              <a:spLocks noChangeArrowheads="1"/>
            </p:cNvSpPr>
            <p:nvPr/>
          </p:nvSpPr>
          <p:spPr bwMode="auto">
            <a:xfrm>
              <a:off x="0" y="7640"/>
              <a:ext cx="6562727"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الابتسامة طوال الوقت </a:t>
              </a:r>
            </a:p>
          </p:txBody>
        </p:sp>
      </p:grpSp>
      <p:grpSp>
        <p:nvGrpSpPr>
          <p:cNvPr id="9" name="Group 6"/>
          <p:cNvGrpSpPr>
            <a:grpSpLocks/>
          </p:cNvGrpSpPr>
          <p:nvPr/>
        </p:nvGrpSpPr>
        <p:grpSpPr bwMode="auto">
          <a:xfrm>
            <a:off x="5868144" y="2281238"/>
            <a:ext cx="3024335" cy="546100"/>
            <a:chOff x="0" y="0"/>
            <a:chExt cx="6562725" cy="546100"/>
          </a:xfrm>
        </p:grpSpPr>
        <p:grpSp>
          <p:nvGrpSpPr>
            <p:cNvPr id="10" name="Group 7"/>
            <p:cNvGrpSpPr>
              <a:grpSpLocks/>
            </p:cNvGrpSpPr>
            <p:nvPr/>
          </p:nvGrpSpPr>
          <p:grpSpPr bwMode="auto">
            <a:xfrm>
              <a:off x="0" y="0"/>
              <a:ext cx="6562725" cy="546100"/>
              <a:chOff x="0" y="0"/>
              <a:chExt cx="6561756" cy="546060"/>
            </a:xfrm>
          </p:grpSpPr>
          <p:sp>
            <p:nvSpPr>
              <p:cNvPr id="12"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13"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11" name="Rectangle 13"/>
            <p:cNvSpPr>
              <a:spLocks noChangeArrowheads="1"/>
            </p:cNvSpPr>
            <p:nvPr/>
          </p:nvSpPr>
          <p:spPr bwMode="auto">
            <a:xfrm>
              <a:off x="65090" y="74393"/>
              <a:ext cx="6432548"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تقبل جميع </a:t>
              </a:r>
              <a:r>
                <a:rPr lang="ar-EG" altLang="zh-CN" sz="2000" b="1" dirty="0" smtClean="0">
                  <a:solidFill>
                    <a:srgbClr val="FFFFFF"/>
                  </a:solidFill>
                  <a:latin typeface="Microsoft YaHei" pitchFamily="34" charset="-122"/>
                  <a:ea typeface="Microsoft YaHei" pitchFamily="34" charset="-122"/>
                </a:rPr>
                <a:t>الآراء </a:t>
              </a:r>
              <a:r>
                <a:rPr lang="ar-EG" altLang="zh-CN" sz="2000" b="1" dirty="0">
                  <a:solidFill>
                    <a:srgbClr val="FFFFFF"/>
                  </a:solidFill>
                  <a:latin typeface="Microsoft YaHei" pitchFamily="34" charset="-122"/>
                  <a:ea typeface="Microsoft YaHei" pitchFamily="34" charset="-122"/>
                </a:rPr>
                <a:t>بصدر رحب</a:t>
              </a:r>
            </a:p>
          </p:txBody>
        </p:sp>
      </p:grpSp>
      <p:grpSp>
        <p:nvGrpSpPr>
          <p:cNvPr id="14" name="Group 11"/>
          <p:cNvGrpSpPr>
            <a:grpSpLocks/>
          </p:cNvGrpSpPr>
          <p:nvPr/>
        </p:nvGrpSpPr>
        <p:grpSpPr bwMode="auto">
          <a:xfrm>
            <a:off x="5868144" y="3154363"/>
            <a:ext cx="3024335" cy="546100"/>
            <a:chOff x="0" y="0"/>
            <a:chExt cx="6562725" cy="546100"/>
          </a:xfrm>
        </p:grpSpPr>
        <p:sp>
          <p:nvSpPr>
            <p:cNvPr id="15"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16"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17" name="Rectangle 13"/>
            <p:cNvSpPr>
              <a:spLocks noChangeArrowheads="1"/>
            </p:cNvSpPr>
            <p:nvPr/>
          </p:nvSpPr>
          <p:spPr bwMode="auto">
            <a:xfrm>
              <a:off x="65090" y="65364"/>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المحمول مغلق </a:t>
              </a:r>
            </a:p>
          </p:txBody>
        </p:sp>
      </p:grpSp>
      <p:grpSp>
        <p:nvGrpSpPr>
          <p:cNvPr id="18" name="Group 15"/>
          <p:cNvGrpSpPr>
            <a:grpSpLocks/>
          </p:cNvGrpSpPr>
          <p:nvPr/>
        </p:nvGrpSpPr>
        <p:grpSpPr bwMode="auto">
          <a:xfrm>
            <a:off x="5868144" y="4025900"/>
            <a:ext cx="3024335" cy="546100"/>
            <a:chOff x="0" y="0"/>
            <a:chExt cx="6562725" cy="546100"/>
          </a:xfrm>
        </p:grpSpPr>
        <p:grpSp>
          <p:nvGrpSpPr>
            <p:cNvPr id="19" name="Group 16"/>
            <p:cNvGrpSpPr>
              <a:grpSpLocks/>
            </p:cNvGrpSpPr>
            <p:nvPr/>
          </p:nvGrpSpPr>
          <p:grpSpPr bwMode="auto">
            <a:xfrm>
              <a:off x="0" y="0"/>
              <a:ext cx="6562725" cy="546100"/>
              <a:chOff x="0" y="0"/>
              <a:chExt cx="6448390" cy="611157"/>
            </a:xfrm>
          </p:grpSpPr>
          <p:sp>
            <p:nvSpPr>
              <p:cNvPr id="21"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22"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20" name="Rectangle 13"/>
            <p:cNvSpPr>
              <a:spLocks noChangeArrowheads="1"/>
            </p:cNvSpPr>
            <p:nvPr/>
          </p:nvSpPr>
          <p:spPr bwMode="auto">
            <a:xfrm>
              <a:off x="65090" y="57923"/>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المحافظة على الانظباط </a:t>
              </a:r>
            </a:p>
          </p:txBody>
        </p:sp>
      </p:grpSp>
      <p:grpSp>
        <p:nvGrpSpPr>
          <p:cNvPr id="23" name="Group 2"/>
          <p:cNvGrpSpPr>
            <a:grpSpLocks/>
          </p:cNvGrpSpPr>
          <p:nvPr/>
        </p:nvGrpSpPr>
        <p:grpSpPr bwMode="auto">
          <a:xfrm>
            <a:off x="1259632" y="1423392"/>
            <a:ext cx="2952328" cy="546100"/>
            <a:chOff x="0" y="0"/>
            <a:chExt cx="6562727" cy="546100"/>
          </a:xfrm>
        </p:grpSpPr>
        <p:sp>
          <p:nvSpPr>
            <p:cNvPr id="24"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25"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0" y="7640"/>
              <a:ext cx="6562727"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التفاعل مع المجموعة</a:t>
              </a:r>
            </a:p>
          </p:txBody>
        </p:sp>
      </p:grpSp>
      <p:grpSp>
        <p:nvGrpSpPr>
          <p:cNvPr id="27" name="Group 6"/>
          <p:cNvGrpSpPr>
            <a:grpSpLocks/>
          </p:cNvGrpSpPr>
          <p:nvPr/>
        </p:nvGrpSpPr>
        <p:grpSpPr bwMode="auto">
          <a:xfrm>
            <a:off x="1259632" y="2294930"/>
            <a:ext cx="2952327" cy="546100"/>
            <a:chOff x="0" y="0"/>
            <a:chExt cx="6562725" cy="546100"/>
          </a:xfrm>
        </p:grpSpPr>
        <p:grpSp>
          <p:nvGrpSpPr>
            <p:cNvPr id="28" name="Group 7"/>
            <p:cNvGrpSpPr>
              <a:grpSpLocks/>
            </p:cNvGrpSpPr>
            <p:nvPr/>
          </p:nvGrpSpPr>
          <p:grpSpPr bwMode="auto">
            <a:xfrm>
              <a:off x="0" y="0"/>
              <a:ext cx="6562725" cy="546100"/>
              <a:chOff x="0" y="0"/>
              <a:chExt cx="6561756" cy="546060"/>
            </a:xfrm>
          </p:grpSpPr>
          <p:sp>
            <p:nvSpPr>
              <p:cNvPr id="30"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31"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90" y="74393"/>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تنفيذ جميع التمارين</a:t>
              </a:r>
            </a:p>
          </p:txBody>
        </p:sp>
      </p:grpSp>
      <p:grpSp>
        <p:nvGrpSpPr>
          <p:cNvPr id="32" name="Group 11"/>
          <p:cNvGrpSpPr>
            <a:grpSpLocks/>
          </p:cNvGrpSpPr>
          <p:nvPr/>
        </p:nvGrpSpPr>
        <p:grpSpPr bwMode="auto">
          <a:xfrm>
            <a:off x="1259632" y="3168055"/>
            <a:ext cx="2952327" cy="546100"/>
            <a:chOff x="0" y="0"/>
            <a:chExt cx="6562725" cy="546100"/>
          </a:xfrm>
        </p:grpSpPr>
        <p:sp>
          <p:nvSpPr>
            <p:cNvPr id="33"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34"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sp>
          <p:nvSpPr>
            <p:cNvPr id="35" name="Rectangle 13"/>
            <p:cNvSpPr>
              <a:spLocks noChangeArrowheads="1"/>
            </p:cNvSpPr>
            <p:nvPr/>
          </p:nvSpPr>
          <p:spPr bwMode="auto">
            <a:xfrm>
              <a:off x="65090" y="65364"/>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تقبل قرارات المدرب </a:t>
              </a:r>
            </a:p>
          </p:txBody>
        </p:sp>
      </p:grpSp>
      <p:grpSp>
        <p:nvGrpSpPr>
          <p:cNvPr id="36" name="Group 15"/>
          <p:cNvGrpSpPr>
            <a:grpSpLocks/>
          </p:cNvGrpSpPr>
          <p:nvPr/>
        </p:nvGrpSpPr>
        <p:grpSpPr bwMode="auto">
          <a:xfrm>
            <a:off x="1259632" y="4039592"/>
            <a:ext cx="2952327" cy="546100"/>
            <a:chOff x="0" y="0"/>
            <a:chExt cx="6562725" cy="546100"/>
          </a:xfrm>
        </p:grpSpPr>
        <p:grpSp>
          <p:nvGrpSpPr>
            <p:cNvPr id="37" name="Group 16"/>
            <p:cNvGrpSpPr>
              <a:grpSpLocks/>
            </p:cNvGrpSpPr>
            <p:nvPr/>
          </p:nvGrpSpPr>
          <p:grpSpPr bwMode="auto">
            <a:xfrm>
              <a:off x="0" y="0"/>
              <a:ext cx="6562725" cy="546100"/>
              <a:chOff x="0" y="0"/>
              <a:chExt cx="6448390" cy="611157"/>
            </a:xfrm>
          </p:grpSpPr>
          <p:sp>
            <p:nvSpPr>
              <p:cNvPr id="39"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40"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eaLnBrk="0" hangingPunct="0"/>
                <a:endParaRPr lang="zh-CN" altLang="en-US" sz="2000">
                  <a:solidFill>
                    <a:srgbClr val="1F497D"/>
                  </a:solidFill>
                  <a:latin typeface="Calibri" pitchFamily="34" charset="0"/>
                  <a:ea typeface="Microsoft YaHei" pitchFamily="34" charset="-122"/>
                </a:endParaRPr>
              </a:p>
            </p:txBody>
          </p:sp>
        </p:grpSp>
        <p:sp>
          <p:nvSpPr>
            <p:cNvPr id="38" name="Rectangle 13"/>
            <p:cNvSpPr>
              <a:spLocks noChangeArrowheads="1"/>
            </p:cNvSpPr>
            <p:nvPr/>
          </p:nvSpPr>
          <p:spPr bwMode="auto">
            <a:xfrm>
              <a:off x="65090" y="57923"/>
              <a:ext cx="643254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latin typeface="Microsoft YaHei" pitchFamily="34" charset="-122"/>
                  <a:ea typeface="Microsoft YaHei" pitchFamily="34" charset="-122"/>
                </a:rPr>
                <a:t>الحب بين المجموعات</a:t>
              </a:r>
            </a:p>
          </p:txBody>
        </p:sp>
      </p:grpSp>
      <p:pic>
        <p:nvPicPr>
          <p:cNvPr id="41" name="Picture 2" descr="F:\دينى\work\صور\kid-s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255290"/>
            <a:ext cx="1302880" cy="6438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2" name="Picture 4" descr="F:\دينى\work\صور\ثقافة-الحوار-من-أجل-سورية-افضل-297x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209006"/>
            <a:ext cx="1229050" cy="647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3" name="Picture 6" descr="F:\دينى\work\صور\15460_IPhone_Loc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736" y="3161506"/>
            <a:ext cx="1143000" cy="647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8" descr="F:\دينى\work\صور\imagت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817" y="4082256"/>
            <a:ext cx="1155607" cy="647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5" name="Picture 5" descr="F:\دينى\work\صور\اختلاف مشارب.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6" y="1234987"/>
            <a:ext cx="1107160" cy="7438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24" y="2187487"/>
            <a:ext cx="1295400" cy="7438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7" name="Picture 9" descr="F:\دينى\work\صور\8484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16" y="3144924"/>
            <a:ext cx="1107160" cy="7657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8" name="Picture 11" descr="F:\دينى\work\صور\Love-Is-Love_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970" y="4060280"/>
            <a:ext cx="1045652" cy="6694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247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5"/>
                                        </p:tgtEl>
                                        <p:attrNameLst>
                                          <p:attrName>style.visibility</p:attrName>
                                        </p:attrNameLst>
                                      </p:cBhvr>
                                      <p:to>
                                        <p:strVal val="visible"/>
                                      </p:to>
                                    </p:set>
                                    <p:anim calcmode="lin" valueType="num">
                                      <p:cBhvr>
                                        <p:cTn id="12" dur="600" fill="hold"/>
                                        <p:tgtEl>
                                          <p:spTgt spid="5"/>
                                        </p:tgtEl>
                                        <p:attrNameLst>
                                          <p:attrName>ppt_w</p:attrName>
                                        </p:attrNameLst>
                                      </p:cBhvr>
                                      <p:tavLst>
                                        <p:tav tm="0">
                                          <p:val>
                                            <p:fltVal val="0"/>
                                          </p:val>
                                        </p:tav>
                                        <p:tav tm="100000">
                                          <p:val>
                                            <p:strVal val="#ppt_w"/>
                                          </p:val>
                                        </p:tav>
                                      </p:tavLst>
                                    </p:anim>
                                    <p:anim calcmode="lin" valueType="num">
                                      <p:cBhvr>
                                        <p:cTn id="13" dur="600" fill="hold"/>
                                        <p:tgtEl>
                                          <p:spTgt spid="5"/>
                                        </p:tgtEl>
                                        <p:attrNameLst>
                                          <p:attrName>ppt_h</p:attrName>
                                        </p:attrNameLst>
                                      </p:cBhvr>
                                      <p:tavLst>
                                        <p:tav tm="0">
                                          <p:val>
                                            <p:fltVal val="0"/>
                                          </p:val>
                                        </p:tav>
                                        <p:tav tm="100000">
                                          <p:val>
                                            <p:strVal val="#ppt_h"/>
                                          </p:val>
                                        </p:tav>
                                      </p:tavLst>
                                    </p:anim>
                                    <p:anim calcmode="lin" valueType="num">
                                      <p:cBhvr>
                                        <p:cTn id="14" dur="600" fill="hold"/>
                                        <p:tgtEl>
                                          <p:spTgt spid="5"/>
                                        </p:tgtEl>
                                        <p:attrNameLst>
                                          <p:attrName>style.rotation</p:attrName>
                                        </p:attrNameLst>
                                      </p:cBhvr>
                                      <p:tavLst>
                                        <p:tav tm="0">
                                          <p:val>
                                            <p:fltVal val="90"/>
                                          </p:val>
                                        </p:tav>
                                        <p:tav tm="100000">
                                          <p:val>
                                            <p:fltVal val="0"/>
                                          </p:val>
                                        </p:tav>
                                      </p:tavLst>
                                    </p:anim>
                                    <p:animEffect transition="in" filter="fade">
                                      <p:cBhvr>
                                        <p:cTn id="15" dur="600"/>
                                        <p:tgtEl>
                                          <p:spTgt spid="5"/>
                                        </p:tgtEl>
                                      </p:cBhvr>
                                    </p:animEffect>
                                  </p:childTnLst>
                                </p:cTn>
                              </p:par>
                              <p:par>
                                <p:cTn id="16" presetID="31" presetClass="entr" presetSubtype="0" fill="hold" nodeType="withEffect">
                                  <p:stCondLst>
                                    <p:cond delay="20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600" fill="hold"/>
                                        <p:tgtEl>
                                          <p:spTgt spid="9"/>
                                        </p:tgtEl>
                                        <p:attrNameLst>
                                          <p:attrName>ppt_w</p:attrName>
                                        </p:attrNameLst>
                                      </p:cBhvr>
                                      <p:tavLst>
                                        <p:tav tm="0">
                                          <p:val>
                                            <p:fltVal val="0"/>
                                          </p:val>
                                        </p:tav>
                                        <p:tav tm="100000">
                                          <p:val>
                                            <p:strVal val="#ppt_w"/>
                                          </p:val>
                                        </p:tav>
                                      </p:tavLst>
                                    </p:anim>
                                    <p:anim calcmode="lin" valueType="num">
                                      <p:cBhvr>
                                        <p:cTn id="19" dur="600" fill="hold"/>
                                        <p:tgtEl>
                                          <p:spTgt spid="9"/>
                                        </p:tgtEl>
                                        <p:attrNameLst>
                                          <p:attrName>ppt_h</p:attrName>
                                        </p:attrNameLst>
                                      </p:cBhvr>
                                      <p:tavLst>
                                        <p:tav tm="0">
                                          <p:val>
                                            <p:fltVal val="0"/>
                                          </p:val>
                                        </p:tav>
                                        <p:tav tm="100000">
                                          <p:val>
                                            <p:strVal val="#ppt_h"/>
                                          </p:val>
                                        </p:tav>
                                      </p:tavLst>
                                    </p:anim>
                                    <p:anim calcmode="lin" valueType="num">
                                      <p:cBhvr>
                                        <p:cTn id="20" dur="600" fill="hold"/>
                                        <p:tgtEl>
                                          <p:spTgt spid="9"/>
                                        </p:tgtEl>
                                        <p:attrNameLst>
                                          <p:attrName>style.rotation</p:attrName>
                                        </p:attrNameLst>
                                      </p:cBhvr>
                                      <p:tavLst>
                                        <p:tav tm="0">
                                          <p:val>
                                            <p:fltVal val="90"/>
                                          </p:val>
                                        </p:tav>
                                        <p:tav tm="100000">
                                          <p:val>
                                            <p:fltVal val="0"/>
                                          </p:val>
                                        </p:tav>
                                      </p:tavLst>
                                    </p:anim>
                                    <p:animEffect transition="in" filter="fade">
                                      <p:cBhvr>
                                        <p:cTn id="21" dur="600"/>
                                        <p:tgtEl>
                                          <p:spTgt spid="9"/>
                                        </p:tgtEl>
                                      </p:cBhvr>
                                    </p:animEffect>
                                  </p:childTnLst>
                                </p:cTn>
                              </p:par>
                              <p:par>
                                <p:cTn id="22" presetID="31" presetClass="entr" presetSubtype="0" fill="hold" nodeType="withEffect">
                                  <p:stCondLst>
                                    <p:cond delay="400"/>
                                  </p:stCondLst>
                                  <p:iterate type="lt">
                                    <p:tmPct val="5000"/>
                                  </p:iterate>
                                  <p:childTnLst>
                                    <p:set>
                                      <p:cBhvr>
                                        <p:cTn id="23" dur="1" fill="hold">
                                          <p:stCondLst>
                                            <p:cond delay="0"/>
                                          </p:stCondLst>
                                        </p:cTn>
                                        <p:tgtEl>
                                          <p:spTgt spid="14"/>
                                        </p:tgtEl>
                                        <p:attrNameLst>
                                          <p:attrName>style.visibility</p:attrName>
                                        </p:attrNameLst>
                                      </p:cBhvr>
                                      <p:to>
                                        <p:strVal val="visible"/>
                                      </p:to>
                                    </p:set>
                                    <p:anim calcmode="lin" valueType="num">
                                      <p:cBhvr>
                                        <p:cTn id="24" dur="600" fill="hold"/>
                                        <p:tgtEl>
                                          <p:spTgt spid="14"/>
                                        </p:tgtEl>
                                        <p:attrNameLst>
                                          <p:attrName>ppt_w</p:attrName>
                                        </p:attrNameLst>
                                      </p:cBhvr>
                                      <p:tavLst>
                                        <p:tav tm="0">
                                          <p:val>
                                            <p:fltVal val="0"/>
                                          </p:val>
                                        </p:tav>
                                        <p:tav tm="100000">
                                          <p:val>
                                            <p:strVal val="#ppt_w"/>
                                          </p:val>
                                        </p:tav>
                                      </p:tavLst>
                                    </p:anim>
                                    <p:anim calcmode="lin" valueType="num">
                                      <p:cBhvr>
                                        <p:cTn id="25" dur="600" fill="hold"/>
                                        <p:tgtEl>
                                          <p:spTgt spid="14"/>
                                        </p:tgtEl>
                                        <p:attrNameLst>
                                          <p:attrName>ppt_h</p:attrName>
                                        </p:attrNameLst>
                                      </p:cBhvr>
                                      <p:tavLst>
                                        <p:tav tm="0">
                                          <p:val>
                                            <p:fltVal val="0"/>
                                          </p:val>
                                        </p:tav>
                                        <p:tav tm="100000">
                                          <p:val>
                                            <p:strVal val="#ppt_h"/>
                                          </p:val>
                                        </p:tav>
                                      </p:tavLst>
                                    </p:anim>
                                    <p:anim calcmode="lin" valueType="num">
                                      <p:cBhvr>
                                        <p:cTn id="26" dur="600" fill="hold"/>
                                        <p:tgtEl>
                                          <p:spTgt spid="14"/>
                                        </p:tgtEl>
                                        <p:attrNameLst>
                                          <p:attrName>style.rotation</p:attrName>
                                        </p:attrNameLst>
                                      </p:cBhvr>
                                      <p:tavLst>
                                        <p:tav tm="0">
                                          <p:val>
                                            <p:fltVal val="90"/>
                                          </p:val>
                                        </p:tav>
                                        <p:tav tm="100000">
                                          <p:val>
                                            <p:fltVal val="0"/>
                                          </p:val>
                                        </p:tav>
                                      </p:tavLst>
                                    </p:anim>
                                    <p:animEffect transition="in" filter="fade">
                                      <p:cBhvr>
                                        <p:cTn id="27" dur="600"/>
                                        <p:tgtEl>
                                          <p:spTgt spid="14"/>
                                        </p:tgtEl>
                                      </p:cBhvr>
                                    </p:animEffect>
                                  </p:childTnLst>
                                </p:cTn>
                              </p:par>
                              <p:par>
                                <p:cTn id="28" presetID="31" presetClass="entr" presetSubtype="0" fill="hold" nodeType="withEffect">
                                  <p:stCondLst>
                                    <p:cond delay="600"/>
                                  </p:stCondLst>
                                  <p:iterate type="lt">
                                    <p:tmPct val="5000"/>
                                  </p:iterate>
                                  <p:childTnLst>
                                    <p:set>
                                      <p:cBhvr>
                                        <p:cTn id="29" dur="1" fill="hold">
                                          <p:stCondLst>
                                            <p:cond delay="0"/>
                                          </p:stCondLst>
                                        </p:cTn>
                                        <p:tgtEl>
                                          <p:spTgt spid="18"/>
                                        </p:tgtEl>
                                        <p:attrNameLst>
                                          <p:attrName>style.visibility</p:attrName>
                                        </p:attrNameLst>
                                      </p:cBhvr>
                                      <p:to>
                                        <p:strVal val="visible"/>
                                      </p:to>
                                    </p:set>
                                    <p:anim calcmode="lin" valueType="num">
                                      <p:cBhvr>
                                        <p:cTn id="30" dur="600" fill="hold"/>
                                        <p:tgtEl>
                                          <p:spTgt spid="18"/>
                                        </p:tgtEl>
                                        <p:attrNameLst>
                                          <p:attrName>ppt_w</p:attrName>
                                        </p:attrNameLst>
                                      </p:cBhvr>
                                      <p:tavLst>
                                        <p:tav tm="0">
                                          <p:val>
                                            <p:fltVal val="0"/>
                                          </p:val>
                                        </p:tav>
                                        <p:tav tm="100000">
                                          <p:val>
                                            <p:strVal val="#ppt_w"/>
                                          </p:val>
                                        </p:tav>
                                      </p:tavLst>
                                    </p:anim>
                                    <p:anim calcmode="lin" valueType="num">
                                      <p:cBhvr>
                                        <p:cTn id="31" dur="600" fill="hold"/>
                                        <p:tgtEl>
                                          <p:spTgt spid="18"/>
                                        </p:tgtEl>
                                        <p:attrNameLst>
                                          <p:attrName>ppt_h</p:attrName>
                                        </p:attrNameLst>
                                      </p:cBhvr>
                                      <p:tavLst>
                                        <p:tav tm="0">
                                          <p:val>
                                            <p:fltVal val="0"/>
                                          </p:val>
                                        </p:tav>
                                        <p:tav tm="100000">
                                          <p:val>
                                            <p:strVal val="#ppt_h"/>
                                          </p:val>
                                        </p:tav>
                                      </p:tavLst>
                                    </p:anim>
                                    <p:anim calcmode="lin" valueType="num">
                                      <p:cBhvr>
                                        <p:cTn id="32" dur="600" fill="hold"/>
                                        <p:tgtEl>
                                          <p:spTgt spid="18"/>
                                        </p:tgtEl>
                                        <p:attrNameLst>
                                          <p:attrName>style.rotation</p:attrName>
                                        </p:attrNameLst>
                                      </p:cBhvr>
                                      <p:tavLst>
                                        <p:tav tm="0">
                                          <p:val>
                                            <p:fltVal val="90"/>
                                          </p:val>
                                        </p:tav>
                                        <p:tav tm="100000">
                                          <p:val>
                                            <p:fltVal val="0"/>
                                          </p:val>
                                        </p:tav>
                                      </p:tavLst>
                                    </p:anim>
                                    <p:animEffect transition="in" filter="fade">
                                      <p:cBhvr>
                                        <p:cTn id="33" dur="600"/>
                                        <p:tgtEl>
                                          <p:spTgt spid="18"/>
                                        </p:tgtEl>
                                      </p:cBhvr>
                                    </p:animEffect>
                                  </p:childTnLst>
                                </p:cTn>
                              </p:par>
                            </p:childTnLst>
                          </p:cTn>
                        </p:par>
                        <p:par>
                          <p:cTn id="34" fill="hold">
                            <p:stCondLst>
                              <p:cond delay="17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23"/>
                                        </p:tgtEl>
                                        <p:attrNameLst>
                                          <p:attrName>style.visibility</p:attrName>
                                        </p:attrNameLst>
                                      </p:cBhvr>
                                      <p:to>
                                        <p:strVal val="visible"/>
                                      </p:to>
                                    </p:set>
                                    <p:anim calcmode="lin" valueType="num">
                                      <p:cBhvr>
                                        <p:cTn id="37" dur="600" fill="hold"/>
                                        <p:tgtEl>
                                          <p:spTgt spid="23"/>
                                        </p:tgtEl>
                                        <p:attrNameLst>
                                          <p:attrName>ppt_w</p:attrName>
                                        </p:attrNameLst>
                                      </p:cBhvr>
                                      <p:tavLst>
                                        <p:tav tm="0">
                                          <p:val>
                                            <p:fltVal val="0"/>
                                          </p:val>
                                        </p:tav>
                                        <p:tav tm="100000">
                                          <p:val>
                                            <p:strVal val="#ppt_w"/>
                                          </p:val>
                                        </p:tav>
                                      </p:tavLst>
                                    </p:anim>
                                    <p:anim calcmode="lin" valueType="num">
                                      <p:cBhvr>
                                        <p:cTn id="38" dur="600" fill="hold"/>
                                        <p:tgtEl>
                                          <p:spTgt spid="23"/>
                                        </p:tgtEl>
                                        <p:attrNameLst>
                                          <p:attrName>ppt_h</p:attrName>
                                        </p:attrNameLst>
                                      </p:cBhvr>
                                      <p:tavLst>
                                        <p:tav tm="0">
                                          <p:val>
                                            <p:fltVal val="0"/>
                                          </p:val>
                                        </p:tav>
                                        <p:tav tm="100000">
                                          <p:val>
                                            <p:strVal val="#ppt_h"/>
                                          </p:val>
                                        </p:tav>
                                      </p:tavLst>
                                    </p:anim>
                                    <p:anim calcmode="lin" valueType="num">
                                      <p:cBhvr>
                                        <p:cTn id="39" dur="600" fill="hold"/>
                                        <p:tgtEl>
                                          <p:spTgt spid="23"/>
                                        </p:tgtEl>
                                        <p:attrNameLst>
                                          <p:attrName>style.rotation</p:attrName>
                                        </p:attrNameLst>
                                      </p:cBhvr>
                                      <p:tavLst>
                                        <p:tav tm="0">
                                          <p:val>
                                            <p:fltVal val="90"/>
                                          </p:val>
                                        </p:tav>
                                        <p:tav tm="100000">
                                          <p:val>
                                            <p:fltVal val="0"/>
                                          </p:val>
                                        </p:tav>
                                      </p:tavLst>
                                    </p:anim>
                                    <p:animEffect transition="in" filter="fade">
                                      <p:cBhvr>
                                        <p:cTn id="40" dur="600"/>
                                        <p:tgtEl>
                                          <p:spTgt spid="23"/>
                                        </p:tgtEl>
                                      </p:cBhvr>
                                    </p:animEffect>
                                  </p:childTnLst>
                                </p:cTn>
                              </p:par>
                              <p:par>
                                <p:cTn id="41" presetID="31" presetClass="entr" presetSubtype="0" fill="hold" nodeType="withEffect">
                                  <p:stCondLst>
                                    <p:cond delay="200"/>
                                  </p:stCondLst>
                                  <p:iterate type="lt">
                                    <p:tmPct val="5000"/>
                                  </p:iterate>
                                  <p:childTnLst>
                                    <p:set>
                                      <p:cBhvr>
                                        <p:cTn id="42" dur="1" fill="hold">
                                          <p:stCondLst>
                                            <p:cond delay="0"/>
                                          </p:stCondLst>
                                        </p:cTn>
                                        <p:tgtEl>
                                          <p:spTgt spid="27"/>
                                        </p:tgtEl>
                                        <p:attrNameLst>
                                          <p:attrName>style.visibility</p:attrName>
                                        </p:attrNameLst>
                                      </p:cBhvr>
                                      <p:to>
                                        <p:strVal val="visible"/>
                                      </p:to>
                                    </p:set>
                                    <p:anim calcmode="lin" valueType="num">
                                      <p:cBhvr>
                                        <p:cTn id="43" dur="600" fill="hold"/>
                                        <p:tgtEl>
                                          <p:spTgt spid="27"/>
                                        </p:tgtEl>
                                        <p:attrNameLst>
                                          <p:attrName>ppt_w</p:attrName>
                                        </p:attrNameLst>
                                      </p:cBhvr>
                                      <p:tavLst>
                                        <p:tav tm="0">
                                          <p:val>
                                            <p:fltVal val="0"/>
                                          </p:val>
                                        </p:tav>
                                        <p:tav tm="100000">
                                          <p:val>
                                            <p:strVal val="#ppt_w"/>
                                          </p:val>
                                        </p:tav>
                                      </p:tavLst>
                                    </p:anim>
                                    <p:anim calcmode="lin" valueType="num">
                                      <p:cBhvr>
                                        <p:cTn id="44" dur="600" fill="hold"/>
                                        <p:tgtEl>
                                          <p:spTgt spid="27"/>
                                        </p:tgtEl>
                                        <p:attrNameLst>
                                          <p:attrName>ppt_h</p:attrName>
                                        </p:attrNameLst>
                                      </p:cBhvr>
                                      <p:tavLst>
                                        <p:tav tm="0">
                                          <p:val>
                                            <p:fltVal val="0"/>
                                          </p:val>
                                        </p:tav>
                                        <p:tav tm="100000">
                                          <p:val>
                                            <p:strVal val="#ppt_h"/>
                                          </p:val>
                                        </p:tav>
                                      </p:tavLst>
                                    </p:anim>
                                    <p:anim calcmode="lin" valueType="num">
                                      <p:cBhvr>
                                        <p:cTn id="45" dur="600" fill="hold"/>
                                        <p:tgtEl>
                                          <p:spTgt spid="27"/>
                                        </p:tgtEl>
                                        <p:attrNameLst>
                                          <p:attrName>style.rotation</p:attrName>
                                        </p:attrNameLst>
                                      </p:cBhvr>
                                      <p:tavLst>
                                        <p:tav tm="0">
                                          <p:val>
                                            <p:fltVal val="90"/>
                                          </p:val>
                                        </p:tav>
                                        <p:tav tm="100000">
                                          <p:val>
                                            <p:fltVal val="0"/>
                                          </p:val>
                                        </p:tav>
                                      </p:tavLst>
                                    </p:anim>
                                    <p:animEffect transition="in" filter="fade">
                                      <p:cBhvr>
                                        <p:cTn id="46" dur="600"/>
                                        <p:tgtEl>
                                          <p:spTgt spid="27"/>
                                        </p:tgtEl>
                                      </p:cBhvr>
                                    </p:animEffect>
                                  </p:childTnLst>
                                </p:cTn>
                              </p:par>
                              <p:par>
                                <p:cTn id="47" presetID="31" presetClass="entr" presetSubtype="0" fill="hold" nodeType="withEffect">
                                  <p:stCondLst>
                                    <p:cond delay="400"/>
                                  </p:stCondLst>
                                  <p:iterate type="lt">
                                    <p:tmPct val="5000"/>
                                  </p:iterate>
                                  <p:childTnLst>
                                    <p:set>
                                      <p:cBhvr>
                                        <p:cTn id="48" dur="1" fill="hold">
                                          <p:stCondLst>
                                            <p:cond delay="0"/>
                                          </p:stCondLst>
                                        </p:cTn>
                                        <p:tgtEl>
                                          <p:spTgt spid="32"/>
                                        </p:tgtEl>
                                        <p:attrNameLst>
                                          <p:attrName>style.visibility</p:attrName>
                                        </p:attrNameLst>
                                      </p:cBhvr>
                                      <p:to>
                                        <p:strVal val="visible"/>
                                      </p:to>
                                    </p:set>
                                    <p:anim calcmode="lin" valueType="num">
                                      <p:cBhvr>
                                        <p:cTn id="49" dur="600" fill="hold"/>
                                        <p:tgtEl>
                                          <p:spTgt spid="32"/>
                                        </p:tgtEl>
                                        <p:attrNameLst>
                                          <p:attrName>ppt_w</p:attrName>
                                        </p:attrNameLst>
                                      </p:cBhvr>
                                      <p:tavLst>
                                        <p:tav tm="0">
                                          <p:val>
                                            <p:fltVal val="0"/>
                                          </p:val>
                                        </p:tav>
                                        <p:tav tm="100000">
                                          <p:val>
                                            <p:strVal val="#ppt_w"/>
                                          </p:val>
                                        </p:tav>
                                      </p:tavLst>
                                    </p:anim>
                                    <p:anim calcmode="lin" valueType="num">
                                      <p:cBhvr>
                                        <p:cTn id="50" dur="600" fill="hold"/>
                                        <p:tgtEl>
                                          <p:spTgt spid="32"/>
                                        </p:tgtEl>
                                        <p:attrNameLst>
                                          <p:attrName>ppt_h</p:attrName>
                                        </p:attrNameLst>
                                      </p:cBhvr>
                                      <p:tavLst>
                                        <p:tav tm="0">
                                          <p:val>
                                            <p:fltVal val="0"/>
                                          </p:val>
                                        </p:tav>
                                        <p:tav tm="100000">
                                          <p:val>
                                            <p:strVal val="#ppt_h"/>
                                          </p:val>
                                        </p:tav>
                                      </p:tavLst>
                                    </p:anim>
                                    <p:anim calcmode="lin" valueType="num">
                                      <p:cBhvr>
                                        <p:cTn id="51" dur="600" fill="hold"/>
                                        <p:tgtEl>
                                          <p:spTgt spid="32"/>
                                        </p:tgtEl>
                                        <p:attrNameLst>
                                          <p:attrName>style.rotation</p:attrName>
                                        </p:attrNameLst>
                                      </p:cBhvr>
                                      <p:tavLst>
                                        <p:tav tm="0">
                                          <p:val>
                                            <p:fltVal val="90"/>
                                          </p:val>
                                        </p:tav>
                                        <p:tav tm="100000">
                                          <p:val>
                                            <p:fltVal val="0"/>
                                          </p:val>
                                        </p:tav>
                                      </p:tavLst>
                                    </p:anim>
                                    <p:animEffect transition="in" filter="fade">
                                      <p:cBhvr>
                                        <p:cTn id="52" dur="600"/>
                                        <p:tgtEl>
                                          <p:spTgt spid="32"/>
                                        </p:tgtEl>
                                      </p:cBhvr>
                                    </p:animEffect>
                                  </p:childTnLst>
                                </p:cTn>
                              </p:par>
                              <p:par>
                                <p:cTn id="53" presetID="31" presetClass="entr" presetSubtype="0" fill="hold" nodeType="withEffect">
                                  <p:stCondLst>
                                    <p:cond delay="600"/>
                                  </p:stCondLst>
                                  <p:iterate type="lt">
                                    <p:tmPct val="5000"/>
                                  </p:iterate>
                                  <p:childTnLst>
                                    <p:set>
                                      <p:cBhvr>
                                        <p:cTn id="54" dur="1" fill="hold">
                                          <p:stCondLst>
                                            <p:cond delay="0"/>
                                          </p:stCondLst>
                                        </p:cTn>
                                        <p:tgtEl>
                                          <p:spTgt spid="36"/>
                                        </p:tgtEl>
                                        <p:attrNameLst>
                                          <p:attrName>style.visibility</p:attrName>
                                        </p:attrNameLst>
                                      </p:cBhvr>
                                      <p:to>
                                        <p:strVal val="visible"/>
                                      </p:to>
                                    </p:set>
                                    <p:anim calcmode="lin" valueType="num">
                                      <p:cBhvr>
                                        <p:cTn id="55" dur="600" fill="hold"/>
                                        <p:tgtEl>
                                          <p:spTgt spid="36"/>
                                        </p:tgtEl>
                                        <p:attrNameLst>
                                          <p:attrName>ppt_w</p:attrName>
                                        </p:attrNameLst>
                                      </p:cBhvr>
                                      <p:tavLst>
                                        <p:tav tm="0">
                                          <p:val>
                                            <p:fltVal val="0"/>
                                          </p:val>
                                        </p:tav>
                                        <p:tav tm="100000">
                                          <p:val>
                                            <p:strVal val="#ppt_w"/>
                                          </p:val>
                                        </p:tav>
                                      </p:tavLst>
                                    </p:anim>
                                    <p:anim calcmode="lin" valueType="num">
                                      <p:cBhvr>
                                        <p:cTn id="56" dur="600" fill="hold"/>
                                        <p:tgtEl>
                                          <p:spTgt spid="36"/>
                                        </p:tgtEl>
                                        <p:attrNameLst>
                                          <p:attrName>ppt_h</p:attrName>
                                        </p:attrNameLst>
                                      </p:cBhvr>
                                      <p:tavLst>
                                        <p:tav tm="0">
                                          <p:val>
                                            <p:fltVal val="0"/>
                                          </p:val>
                                        </p:tav>
                                        <p:tav tm="100000">
                                          <p:val>
                                            <p:strVal val="#ppt_h"/>
                                          </p:val>
                                        </p:tav>
                                      </p:tavLst>
                                    </p:anim>
                                    <p:anim calcmode="lin" valueType="num">
                                      <p:cBhvr>
                                        <p:cTn id="57" dur="600" fill="hold"/>
                                        <p:tgtEl>
                                          <p:spTgt spid="36"/>
                                        </p:tgtEl>
                                        <p:attrNameLst>
                                          <p:attrName>style.rotation</p:attrName>
                                        </p:attrNameLst>
                                      </p:cBhvr>
                                      <p:tavLst>
                                        <p:tav tm="0">
                                          <p:val>
                                            <p:fltVal val="90"/>
                                          </p:val>
                                        </p:tav>
                                        <p:tav tm="100000">
                                          <p:val>
                                            <p:fltVal val="0"/>
                                          </p:val>
                                        </p:tav>
                                      </p:tavLst>
                                    </p:anim>
                                    <p:animEffect transition="in" filter="fade">
                                      <p:cBhvr>
                                        <p:cTn id="58" dur="600"/>
                                        <p:tgtEl>
                                          <p:spTgt spid="36"/>
                                        </p:tgtEl>
                                      </p:cBhvr>
                                    </p:animEffect>
                                  </p:childTnLst>
                                </p:cTn>
                              </p:par>
                              <p:par>
                                <p:cTn id="59" presetID="3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3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1000" fill="hold"/>
                                        <p:tgtEl>
                                          <p:spTgt spid="42"/>
                                        </p:tgtEl>
                                        <p:attrNameLst>
                                          <p:attrName>ppt_w</p:attrName>
                                        </p:attrNameLst>
                                      </p:cBhvr>
                                      <p:tavLst>
                                        <p:tav tm="0">
                                          <p:val>
                                            <p:fltVal val="0"/>
                                          </p:val>
                                        </p:tav>
                                        <p:tav tm="100000">
                                          <p:val>
                                            <p:strVal val="#ppt_w"/>
                                          </p:val>
                                        </p:tav>
                                      </p:tavLst>
                                    </p:anim>
                                    <p:anim calcmode="lin" valueType="num">
                                      <p:cBhvr>
                                        <p:cTn id="68" dur="1000" fill="hold"/>
                                        <p:tgtEl>
                                          <p:spTgt spid="42"/>
                                        </p:tgtEl>
                                        <p:attrNameLst>
                                          <p:attrName>ppt_h</p:attrName>
                                        </p:attrNameLst>
                                      </p:cBhvr>
                                      <p:tavLst>
                                        <p:tav tm="0">
                                          <p:val>
                                            <p:fltVal val="0"/>
                                          </p:val>
                                        </p:tav>
                                        <p:tav tm="100000">
                                          <p:val>
                                            <p:strVal val="#ppt_h"/>
                                          </p:val>
                                        </p:tav>
                                      </p:tavLst>
                                    </p:anim>
                                    <p:anim calcmode="lin" valueType="num">
                                      <p:cBhvr>
                                        <p:cTn id="69" dur="1000" fill="hold"/>
                                        <p:tgtEl>
                                          <p:spTgt spid="42"/>
                                        </p:tgtEl>
                                        <p:attrNameLst>
                                          <p:attrName>style.rotation</p:attrName>
                                        </p:attrNameLst>
                                      </p:cBhvr>
                                      <p:tavLst>
                                        <p:tav tm="0">
                                          <p:val>
                                            <p:fltVal val="90"/>
                                          </p:val>
                                        </p:tav>
                                        <p:tav tm="100000">
                                          <p:val>
                                            <p:fltVal val="0"/>
                                          </p:val>
                                        </p:tav>
                                      </p:tavLst>
                                    </p:anim>
                                    <p:animEffect transition="in" filter="fade">
                                      <p:cBhvr>
                                        <p:cTn id="70" dur="1000"/>
                                        <p:tgtEl>
                                          <p:spTgt spid="42"/>
                                        </p:tgtEl>
                                      </p:cBhvr>
                                    </p:animEffect>
                                  </p:childTnLst>
                                </p:cTn>
                              </p:par>
                              <p:par>
                                <p:cTn id="71" presetID="3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p:cTn id="73" dur="1000" fill="hold"/>
                                        <p:tgtEl>
                                          <p:spTgt spid="43"/>
                                        </p:tgtEl>
                                        <p:attrNameLst>
                                          <p:attrName>ppt_w</p:attrName>
                                        </p:attrNameLst>
                                      </p:cBhvr>
                                      <p:tavLst>
                                        <p:tav tm="0">
                                          <p:val>
                                            <p:fltVal val="0"/>
                                          </p:val>
                                        </p:tav>
                                        <p:tav tm="100000">
                                          <p:val>
                                            <p:strVal val="#ppt_w"/>
                                          </p:val>
                                        </p:tav>
                                      </p:tavLst>
                                    </p:anim>
                                    <p:anim calcmode="lin" valueType="num">
                                      <p:cBhvr>
                                        <p:cTn id="74" dur="1000" fill="hold"/>
                                        <p:tgtEl>
                                          <p:spTgt spid="43"/>
                                        </p:tgtEl>
                                        <p:attrNameLst>
                                          <p:attrName>ppt_h</p:attrName>
                                        </p:attrNameLst>
                                      </p:cBhvr>
                                      <p:tavLst>
                                        <p:tav tm="0">
                                          <p:val>
                                            <p:fltVal val="0"/>
                                          </p:val>
                                        </p:tav>
                                        <p:tav tm="100000">
                                          <p:val>
                                            <p:strVal val="#ppt_h"/>
                                          </p:val>
                                        </p:tav>
                                      </p:tavLst>
                                    </p:anim>
                                    <p:anim calcmode="lin" valueType="num">
                                      <p:cBhvr>
                                        <p:cTn id="75" dur="1000" fill="hold"/>
                                        <p:tgtEl>
                                          <p:spTgt spid="43"/>
                                        </p:tgtEl>
                                        <p:attrNameLst>
                                          <p:attrName>style.rotation</p:attrName>
                                        </p:attrNameLst>
                                      </p:cBhvr>
                                      <p:tavLst>
                                        <p:tav tm="0">
                                          <p:val>
                                            <p:fltVal val="90"/>
                                          </p:val>
                                        </p:tav>
                                        <p:tav tm="100000">
                                          <p:val>
                                            <p:fltVal val="0"/>
                                          </p:val>
                                        </p:tav>
                                      </p:tavLst>
                                    </p:anim>
                                    <p:animEffect transition="in" filter="fade">
                                      <p:cBhvr>
                                        <p:cTn id="76" dur="1000"/>
                                        <p:tgtEl>
                                          <p:spTgt spid="43"/>
                                        </p:tgtEl>
                                      </p:cBhvr>
                                    </p:animEffect>
                                  </p:childTnLst>
                                </p:cTn>
                              </p:par>
                              <p:par>
                                <p:cTn id="77" presetID="3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0" fill="hold"/>
                                        <p:tgtEl>
                                          <p:spTgt spid="44"/>
                                        </p:tgtEl>
                                        <p:attrNameLst>
                                          <p:attrName>ppt_w</p:attrName>
                                        </p:attrNameLst>
                                      </p:cBhvr>
                                      <p:tavLst>
                                        <p:tav tm="0">
                                          <p:val>
                                            <p:fltVal val="0"/>
                                          </p:val>
                                        </p:tav>
                                        <p:tav tm="100000">
                                          <p:val>
                                            <p:strVal val="#ppt_w"/>
                                          </p:val>
                                        </p:tav>
                                      </p:tavLst>
                                    </p:anim>
                                    <p:anim calcmode="lin" valueType="num">
                                      <p:cBhvr>
                                        <p:cTn id="80" dur="1000" fill="hold"/>
                                        <p:tgtEl>
                                          <p:spTgt spid="44"/>
                                        </p:tgtEl>
                                        <p:attrNameLst>
                                          <p:attrName>ppt_h</p:attrName>
                                        </p:attrNameLst>
                                      </p:cBhvr>
                                      <p:tavLst>
                                        <p:tav tm="0">
                                          <p:val>
                                            <p:fltVal val="0"/>
                                          </p:val>
                                        </p:tav>
                                        <p:tav tm="100000">
                                          <p:val>
                                            <p:strVal val="#ppt_h"/>
                                          </p:val>
                                        </p:tav>
                                      </p:tavLst>
                                    </p:anim>
                                    <p:anim calcmode="lin" valueType="num">
                                      <p:cBhvr>
                                        <p:cTn id="81" dur="1000" fill="hold"/>
                                        <p:tgtEl>
                                          <p:spTgt spid="44"/>
                                        </p:tgtEl>
                                        <p:attrNameLst>
                                          <p:attrName>style.rotation</p:attrName>
                                        </p:attrNameLst>
                                      </p:cBhvr>
                                      <p:tavLst>
                                        <p:tav tm="0">
                                          <p:val>
                                            <p:fltVal val="90"/>
                                          </p:val>
                                        </p:tav>
                                        <p:tav tm="100000">
                                          <p:val>
                                            <p:fltVal val="0"/>
                                          </p:val>
                                        </p:tav>
                                      </p:tavLst>
                                    </p:anim>
                                    <p:animEffect transition="in" filter="fade">
                                      <p:cBhvr>
                                        <p:cTn id="82" dur="1000"/>
                                        <p:tgtEl>
                                          <p:spTgt spid="44"/>
                                        </p:tgtEl>
                                      </p:cBhvr>
                                    </p:animEffect>
                                  </p:childTnLst>
                                </p:cTn>
                              </p:par>
                              <p:par>
                                <p:cTn id="83" presetID="31"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1000" fill="hold"/>
                                        <p:tgtEl>
                                          <p:spTgt spid="45"/>
                                        </p:tgtEl>
                                        <p:attrNameLst>
                                          <p:attrName>ppt_w</p:attrName>
                                        </p:attrNameLst>
                                      </p:cBhvr>
                                      <p:tavLst>
                                        <p:tav tm="0">
                                          <p:val>
                                            <p:fltVal val="0"/>
                                          </p:val>
                                        </p:tav>
                                        <p:tav tm="100000">
                                          <p:val>
                                            <p:strVal val="#ppt_w"/>
                                          </p:val>
                                        </p:tav>
                                      </p:tavLst>
                                    </p:anim>
                                    <p:anim calcmode="lin" valueType="num">
                                      <p:cBhvr>
                                        <p:cTn id="86" dur="1000" fill="hold"/>
                                        <p:tgtEl>
                                          <p:spTgt spid="45"/>
                                        </p:tgtEl>
                                        <p:attrNameLst>
                                          <p:attrName>ppt_h</p:attrName>
                                        </p:attrNameLst>
                                      </p:cBhvr>
                                      <p:tavLst>
                                        <p:tav tm="0">
                                          <p:val>
                                            <p:fltVal val="0"/>
                                          </p:val>
                                        </p:tav>
                                        <p:tav tm="100000">
                                          <p:val>
                                            <p:strVal val="#ppt_h"/>
                                          </p:val>
                                        </p:tav>
                                      </p:tavLst>
                                    </p:anim>
                                    <p:anim calcmode="lin" valueType="num">
                                      <p:cBhvr>
                                        <p:cTn id="87" dur="1000" fill="hold"/>
                                        <p:tgtEl>
                                          <p:spTgt spid="45"/>
                                        </p:tgtEl>
                                        <p:attrNameLst>
                                          <p:attrName>style.rotation</p:attrName>
                                        </p:attrNameLst>
                                      </p:cBhvr>
                                      <p:tavLst>
                                        <p:tav tm="0">
                                          <p:val>
                                            <p:fltVal val="90"/>
                                          </p:val>
                                        </p:tav>
                                        <p:tav tm="100000">
                                          <p:val>
                                            <p:fltVal val="0"/>
                                          </p:val>
                                        </p:tav>
                                      </p:tavLst>
                                    </p:anim>
                                    <p:animEffect transition="in" filter="fade">
                                      <p:cBhvr>
                                        <p:cTn id="88" dur="1000"/>
                                        <p:tgtEl>
                                          <p:spTgt spid="45"/>
                                        </p:tgtEl>
                                      </p:cBhvr>
                                    </p:animEffect>
                                  </p:childTnLst>
                                </p:cTn>
                              </p:par>
                              <p:par>
                                <p:cTn id="89" presetID="31" presetClass="entr" presetSubtype="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p:cTn id="91" dur="1000" fill="hold"/>
                                        <p:tgtEl>
                                          <p:spTgt spid="46"/>
                                        </p:tgtEl>
                                        <p:attrNameLst>
                                          <p:attrName>ppt_w</p:attrName>
                                        </p:attrNameLst>
                                      </p:cBhvr>
                                      <p:tavLst>
                                        <p:tav tm="0">
                                          <p:val>
                                            <p:fltVal val="0"/>
                                          </p:val>
                                        </p:tav>
                                        <p:tav tm="100000">
                                          <p:val>
                                            <p:strVal val="#ppt_w"/>
                                          </p:val>
                                        </p:tav>
                                      </p:tavLst>
                                    </p:anim>
                                    <p:anim calcmode="lin" valueType="num">
                                      <p:cBhvr>
                                        <p:cTn id="92" dur="1000" fill="hold"/>
                                        <p:tgtEl>
                                          <p:spTgt spid="46"/>
                                        </p:tgtEl>
                                        <p:attrNameLst>
                                          <p:attrName>ppt_h</p:attrName>
                                        </p:attrNameLst>
                                      </p:cBhvr>
                                      <p:tavLst>
                                        <p:tav tm="0">
                                          <p:val>
                                            <p:fltVal val="0"/>
                                          </p:val>
                                        </p:tav>
                                        <p:tav tm="100000">
                                          <p:val>
                                            <p:strVal val="#ppt_h"/>
                                          </p:val>
                                        </p:tav>
                                      </p:tavLst>
                                    </p:anim>
                                    <p:anim calcmode="lin" valueType="num">
                                      <p:cBhvr>
                                        <p:cTn id="93" dur="1000" fill="hold"/>
                                        <p:tgtEl>
                                          <p:spTgt spid="46"/>
                                        </p:tgtEl>
                                        <p:attrNameLst>
                                          <p:attrName>style.rotation</p:attrName>
                                        </p:attrNameLst>
                                      </p:cBhvr>
                                      <p:tavLst>
                                        <p:tav tm="0">
                                          <p:val>
                                            <p:fltVal val="90"/>
                                          </p:val>
                                        </p:tav>
                                        <p:tav tm="100000">
                                          <p:val>
                                            <p:fltVal val="0"/>
                                          </p:val>
                                        </p:tav>
                                      </p:tavLst>
                                    </p:anim>
                                    <p:animEffect transition="in" filter="fade">
                                      <p:cBhvr>
                                        <p:cTn id="94" dur="1000"/>
                                        <p:tgtEl>
                                          <p:spTgt spid="46"/>
                                        </p:tgtEl>
                                      </p:cBhvr>
                                    </p:animEffect>
                                  </p:childTnLst>
                                </p:cTn>
                              </p:par>
                              <p:par>
                                <p:cTn id="95" presetID="31"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p:cTn id="97" dur="1000" fill="hold"/>
                                        <p:tgtEl>
                                          <p:spTgt spid="47"/>
                                        </p:tgtEl>
                                        <p:attrNameLst>
                                          <p:attrName>ppt_w</p:attrName>
                                        </p:attrNameLst>
                                      </p:cBhvr>
                                      <p:tavLst>
                                        <p:tav tm="0">
                                          <p:val>
                                            <p:fltVal val="0"/>
                                          </p:val>
                                        </p:tav>
                                        <p:tav tm="100000">
                                          <p:val>
                                            <p:strVal val="#ppt_w"/>
                                          </p:val>
                                        </p:tav>
                                      </p:tavLst>
                                    </p:anim>
                                    <p:anim calcmode="lin" valueType="num">
                                      <p:cBhvr>
                                        <p:cTn id="98" dur="1000" fill="hold"/>
                                        <p:tgtEl>
                                          <p:spTgt spid="47"/>
                                        </p:tgtEl>
                                        <p:attrNameLst>
                                          <p:attrName>ppt_h</p:attrName>
                                        </p:attrNameLst>
                                      </p:cBhvr>
                                      <p:tavLst>
                                        <p:tav tm="0">
                                          <p:val>
                                            <p:fltVal val="0"/>
                                          </p:val>
                                        </p:tav>
                                        <p:tav tm="100000">
                                          <p:val>
                                            <p:strVal val="#ppt_h"/>
                                          </p:val>
                                        </p:tav>
                                      </p:tavLst>
                                    </p:anim>
                                    <p:anim calcmode="lin" valueType="num">
                                      <p:cBhvr>
                                        <p:cTn id="99" dur="1000" fill="hold"/>
                                        <p:tgtEl>
                                          <p:spTgt spid="47"/>
                                        </p:tgtEl>
                                        <p:attrNameLst>
                                          <p:attrName>style.rotation</p:attrName>
                                        </p:attrNameLst>
                                      </p:cBhvr>
                                      <p:tavLst>
                                        <p:tav tm="0">
                                          <p:val>
                                            <p:fltVal val="90"/>
                                          </p:val>
                                        </p:tav>
                                        <p:tav tm="100000">
                                          <p:val>
                                            <p:fltVal val="0"/>
                                          </p:val>
                                        </p:tav>
                                      </p:tavLst>
                                    </p:anim>
                                    <p:animEffect transition="in" filter="fade">
                                      <p:cBhvr>
                                        <p:cTn id="100" dur="1000"/>
                                        <p:tgtEl>
                                          <p:spTgt spid="47"/>
                                        </p:tgtEl>
                                      </p:cBhvr>
                                    </p:animEffect>
                                  </p:childTnLst>
                                </p:cTn>
                              </p:par>
                              <p:par>
                                <p:cTn id="101" presetID="3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1000" fill="hold"/>
                                        <p:tgtEl>
                                          <p:spTgt spid="48"/>
                                        </p:tgtEl>
                                        <p:attrNameLst>
                                          <p:attrName>ppt_w</p:attrName>
                                        </p:attrNameLst>
                                      </p:cBhvr>
                                      <p:tavLst>
                                        <p:tav tm="0">
                                          <p:val>
                                            <p:fltVal val="0"/>
                                          </p:val>
                                        </p:tav>
                                        <p:tav tm="100000">
                                          <p:val>
                                            <p:strVal val="#ppt_w"/>
                                          </p:val>
                                        </p:tav>
                                      </p:tavLst>
                                    </p:anim>
                                    <p:anim calcmode="lin" valueType="num">
                                      <p:cBhvr>
                                        <p:cTn id="104" dur="1000" fill="hold"/>
                                        <p:tgtEl>
                                          <p:spTgt spid="48"/>
                                        </p:tgtEl>
                                        <p:attrNameLst>
                                          <p:attrName>ppt_h</p:attrName>
                                        </p:attrNameLst>
                                      </p:cBhvr>
                                      <p:tavLst>
                                        <p:tav tm="0">
                                          <p:val>
                                            <p:fltVal val="0"/>
                                          </p:val>
                                        </p:tav>
                                        <p:tav tm="100000">
                                          <p:val>
                                            <p:strVal val="#ppt_h"/>
                                          </p:val>
                                        </p:tav>
                                      </p:tavLst>
                                    </p:anim>
                                    <p:anim calcmode="lin" valueType="num">
                                      <p:cBhvr>
                                        <p:cTn id="105" dur="1000" fill="hold"/>
                                        <p:tgtEl>
                                          <p:spTgt spid="48"/>
                                        </p:tgtEl>
                                        <p:attrNameLst>
                                          <p:attrName>style.rotation</p:attrName>
                                        </p:attrNameLst>
                                      </p:cBhvr>
                                      <p:tavLst>
                                        <p:tav tm="0">
                                          <p:val>
                                            <p:fltVal val="90"/>
                                          </p:val>
                                        </p:tav>
                                        <p:tav tm="100000">
                                          <p:val>
                                            <p:fltVal val="0"/>
                                          </p:val>
                                        </p:tav>
                                      </p:tavLst>
                                    </p:anim>
                                    <p:animEffect transition="in" filter="fade">
                                      <p:cBhvr>
                                        <p:cTn id="10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2195736" y="1633364"/>
            <a:ext cx="439248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solidFill>
                  <a:schemeClr val="tx1"/>
                </a:solidFill>
                <a:latin typeface="Arial" pitchFamily="34" charset="0"/>
                <a:ea typeface="SimSun" pitchFamily="2" charset="-122"/>
              </a:rPr>
              <a:t>الأشكال الخمسة للاعتقاد التي تؤثر علي التصرفات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138518341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0" y="-3944"/>
            <a:ext cx="9144000" cy="84522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الإحساس بقيمة الوقت</a:t>
            </a:r>
          </a:p>
        </p:txBody>
      </p:sp>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300708"/>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1636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547664" y="1633364"/>
            <a:ext cx="5760640"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t>التفكير الإيجابي طريقك للنجاح فإياك والتفكير السلبي</a:t>
            </a:r>
          </a:p>
        </p:txBody>
      </p:sp>
    </p:spTree>
    <p:extLst>
      <p:ext uri="{BB962C8B-B14F-4D97-AF65-F5344CB8AC3E}">
        <p14:creationId xmlns:p14="http://schemas.microsoft.com/office/powerpoint/2010/main" val="283141732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2137420"/>
            <a:ext cx="4572000" cy="1569660"/>
          </a:xfrm>
          <a:prstGeom prst="rect">
            <a:avLst/>
          </a:prstGeom>
          <a:solidFill>
            <a:srgbClr val="00B0F0"/>
          </a:solidFill>
        </p:spPr>
        <p:txBody>
          <a:bodyPr>
            <a:spAutoFit/>
          </a:bodyPr>
          <a:lstStyle/>
          <a:p>
            <a:pPr algn="justLow" rtl="1"/>
            <a:r>
              <a:rPr lang="ar-EG" sz="2400" b="1" dirty="0">
                <a:solidFill>
                  <a:srgbClr val="002060"/>
                </a:solidFill>
              </a:rPr>
              <a:t>التفكير الإيجابي هو مهارة يمكن تعلمها وإتقانها بحيث تكون الطريق إلى النجاح والسعادة فالعقل يخضع للتدريب الجيد ويمكن اكتساب التفكير المنظم العميق والخلاق</a:t>
            </a:r>
          </a:p>
        </p:txBody>
      </p:sp>
      <p:sp>
        <p:nvSpPr>
          <p:cNvPr id="3" name="TextBox 13"/>
          <p:cNvSpPr txBox="1">
            <a:spLocks noChangeArrowheads="1"/>
          </p:cNvSpPr>
          <p:nvPr/>
        </p:nvSpPr>
        <p:spPr bwMode="auto">
          <a:xfrm>
            <a:off x="5149850" y="-84138"/>
            <a:ext cx="3943350"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تعريف التفكير الإيجابي </a:t>
            </a:r>
            <a:endParaRPr lang="zh-CN" altLang="en-US" sz="3200" b="1" dirty="0">
              <a:solidFill>
                <a:srgbClr val="002060"/>
              </a:solidFill>
              <a:latin typeface="Microsoft YaHei" pitchFamily="34" charset="-122"/>
              <a:ea typeface="Microsoft YaHei" pitchFamily="34" charset="-122"/>
            </a:endParaRPr>
          </a:p>
        </p:txBody>
      </p:sp>
    </p:spTree>
    <p:extLst>
      <p:ext uri="{BB962C8B-B14F-4D97-AF65-F5344CB8AC3E}">
        <p14:creationId xmlns:p14="http://schemas.microsoft.com/office/powerpoint/2010/main" val="36723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التجزئة</a:t>
            </a:r>
          </a:p>
        </p:txBody>
      </p:sp>
      <p:sp>
        <p:nvSpPr>
          <p:cNvPr id="17" name="Rounded Rectangle 16"/>
          <p:cNvSpPr/>
          <p:nvPr/>
        </p:nvSpPr>
        <p:spPr bwMode="auto">
          <a:xfrm>
            <a:off x="777032" y="4009628"/>
            <a:ext cx="7560840" cy="72008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كل من يريد أن يصل إلى هدف بعيد, عليه أن يخطو خطوات صغيرة كثيرة</a:t>
            </a:r>
          </a:p>
        </p:txBody>
      </p:sp>
    </p:spTree>
    <p:extLst>
      <p:ext uri="{BB962C8B-B14F-4D97-AF65-F5344CB8AC3E}">
        <p14:creationId xmlns:p14="http://schemas.microsoft.com/office/powerpoint/2010/main" val="5167638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اكتشاف المواهب</a:t>
            </a:r>
          </a:p>
        </p:txBody>
      </p:sp>
      <p:sp>
        <p:nvSpPr>
          <p:cNvPr id="17" name="Rounded Rectangle 16"/>
          <p:cNvSpPr/>
          <p:nvPr/>
        </p:nvSpPr>
        <p:spPr bwMode="auto">
          <a:xfrm>
            <a:off x="777032" y="3145532"/>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يحتاج كل رجل في مرحلة ما من عمره أن يكتشف مواهبه، لأن الموهبة كنز مدفون داخل كل فرد يجب التنقيب عنه وإخراجه والاستفادة منه، ولكل رجل كنزه المدفون المختلف عن الآخر وليس شرطا أن يكون كنزك مماثلا لغيرك ممن حولك</a:t>
            </a:r>
          </a:p>
        </p:txBody>
      </p:sp>
    </p:spTree>
    <p:extLst>
      <p:ext uri="{BB962C8B-B14F-4D97-AF65-F5344CB8AC3E}">
        <p14:creationId xmlns:p14="http://schemas.microsoft.com/office/powerpoint/2010/main" val="19330274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القيمة العليا</a:t>
            </a:r>
          </a:p>
        </p:txBody>
      </p:sp>
      <p:sp>
        <p:nvSpPr>
          <p:cNvPr id="17" name="Rounded Rectangle 16"/>
          <p:cNvSpPr/>
          <p:nvPr/>
        </p:nvSpPr>
        <p:spPr bwMode="auto">
          <a:xfrm>
            <a:off x="777032" y="3865612"/>
            <a:ext cx="7560840"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استراتيجية القيمة العليا تهدف إلى توسيع آفاق الشخص, فيرى القيمة في أي تحد, مما يجعل أحاسيسه هادئة ومتزنة</a:t>
            </a:r>
          </a:p>
        </p:txBody>
      </p:sp>
    </p:spTree>
    <p:extLst>
      <p:ext uri="{BB962C8B-B14F-4D97-AF65-F5344CB8AC3E}">
        <p14:creationId xmlns:p14="http://schemas.microsoft.com/office/powerpoint/2010/main" val="40064237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البدائل</a:t>
            </a:r>
          </a:p>
        </p:txBody>
      </p:sp>
      <p:sp>
        <p:nvSpPr>
          <p:cNvPr id="17" name="Rounded Rectangle 16"/>
          <p:cNvSpPr/>
          <p:nvPr/>
        </p:nvSpPr>
        <p:spPr bwMode="auto">
          <a:xfrm>
            <a:off x="777032" y="3361556"/>
            <a:ext cx="7560840" cy="136815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ذكرت جامعة هارفارد في الولايات المتحدة الأمريكية, إن النجاح يعتمد على المرونة التامة والتحرك السريع ببدائل وأفكار جديدة, تجعل الشخص أو الشركة يستفيد من الفرص المتاحة</a:t>
            </a:r>
          </a:p>
        </p:txBody>
      </p:sp>
    </p:spTree>
    <p:extLst>
      <p:ext uri="{BB962C8B-B14F-4D97-AF65-F5344CB8AC3E}">
        <p14:creationId xmlns:p14="http://schemas.microsoft.com/office/powerpoint/2010/main" val="2516211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التعريف</a:t>
            </a:r>
          </a:p>
        </p:txBody>
      </p:sp>
      <p:sp>
        <p:nvSpPr>
          <p:cNvPr id="17" name="Rounded Rectangle 16"/>
          <p:cNvSpPr/>
          <p:nvPr/>
        </p:nvSpPr>
        <p:spPr bwMode="auto">
          <a:xfrm>
            <a:off x="777032" y="3001516"/>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فالشخص الذي يفكر في نفسه أنه خجول, كان النتيجة تعريفه لنفسه هو شعوره بأنه أقل من الآخرين مما سبب له الاعتقاد بأنه ضعيف, أما عندما تغير التعريف وأصبح الاستماع قوة جعلته يشعر بالرضا عن نفسه, فزاد تقديره الذاتي وثقته في نفسه, وبذلك تحول التعريف من الضعف إلى القوة</a:t>
            </a:r>
          </a:p>
        </p:txBody>
      </p:sp>
    </p:spTree>
    <p:extLst>
      <p:ext uri="{BB962C8B-B14F-4D97-AF65-F5344CB8AC3E}">
        <p14:creationId xmlns:p14="http://schemas.microsoft.com/office/powerpoint/2010/main" val="8255563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استراتيجية تغيير التركيز</a:t>
            </a:r>
          </a:p>
        </p:txBody>
      </p:sp>
      <p:sp>
        <p:nvSpPr>
          <p:cNvPr id="17" name="Rounded Rectangle 16"/>
          <p:cNvSpPr/>
          <p:nvPr/>
        </p:nvSpPr>
        <p:spPr bwMode="auto">
          <a:xfrm>
            <a:off x="777032" y="3001516"/>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استراتيجية تغيير التركيز عبارة عن مجموعة أسئلة نستخدمها بشكل لا واع, عندما نواجه تحديات من أي نوع, فهي بمثابة تقييم داخلي لتجارب الحياة, فلو كان هذا التقييم سلبيًا, يتصرف الشخص بطريقة سلبية, والعكس, فعندما يكون التقييم الداخلي إيجابيًا, تكون النتائج </a:t>
            </a:r>
            <a:r>
              <a:rPr lang="ar-EG" sz="2400" b="1" dirty="0" smtClean="0"/>
              <a:t>إيجابية</a:t>
            </a:r>
            <a:endParaRPr lang="ar-EG" sz="2400" b="1" dirty="0"/>
          </a:p>
        </p:txBody>
      </p:sp>
    </p:spTree>
    <p:extLst>
      <p:ext uri="{BB962C8B-B14F-4D97-AF65-F5344CB8AC3E}">
        <p14:creationId xmlns:p14="http://schemas.microsoft.com/office/powerpoint/2010/main" val="22376808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58551"/>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فن ادارة الوقت</a:t>
            </a:r>
          </a:p>
        </p:txBody>
      </p:sp>
    </p:spTree>
    <p:extLst>
      <p:ext uri="{BB962C8B-B14F-4D97-AF65-F5344CB8AC3E}">
        <p14:creationId xmlns:p14="http://schemas.microsoft.com/office/powerpoint/2010/main" val="9743210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290638" y="985292"/>
            <a:ext cx="6562725" cy="546100"/>
            <a:chOff x="0" y="0"/>
            <a:chExt cx="6562725" cy="546100"/>
          </a:xfrm>
        </p:grpSpPr>
        <p:sp>
          <p:nvSpPr>
            <p:cNvPr id="82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الاعتقاد الخاص بالذات </a:t>
              </a:r>
              <a:endParaRPr lang="zh-CN" altLang="en-US" sz="2400" b="1" dirty="0">
                <a:solidFill>
                  <a:srgbClr val="FFFFFF"/>
                </a:solidFill>
                <a:latin typeface="Microsoft YaHei" pitchFamily="34" charset="-122"/>
                <a:ea typeface="Microsoft YaHei" pitchFamily="34" charset="-122"/>
              </a:endParaRPr>
            </a:p>
          </p:txBody>
        </p:sp>
      </p:grpSp>
      <p:grpSp>
        <p:nvGrpSpPr>
          <p:cNvPr id="7174" name="Group 6"/>
          <p:cNvGrpSpPr>
            <a:grpSpLocks/>
          </p:cNvGrpSpPr>
          <p:nvPr/>
        </p:nvGrpSpPr>
        <p:grpSpPr bwMode="auto">
          <a:xfrm>
            <a:off x="1290638" y="1849388"/>
            <a:ext cx="6562725" cy="553542"/>
            <a:chOff x="0" y="-7442"/>
            <a:chExt cx="6562725" cy="553542"/>
          </a:xfrm>
        </p:grpSpPr>
        <p:grpSp>
          <p:nvGrpSpPr>
            <p:cNvPr id="8206" name="Group 7"/>
            <p:cNvGrpSpPr>
              <a:grpSpLocks/>
            </p:cNvGrpSpPr>
            <p:nvPr/>
          </p:nvGrpSpPr>
          <p:grpSpPr bwMode="auto">
            <a:xfrm>
              <a:off x="0" y="0"/>
              <a:ext cx="6562725" cy="546100"/>
              <a:chOff x="0" y="0"/>
              <a:chExt cx="6561756" cy="546060"/>
            </a:xfrm>
          </p:grpSpPr>
          <p:sp>
            <p:nvSpPr>
              <p:cNvPr id="8208"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9"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8207"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الاعتقاد فيما تعنيه الأشياء </a:t>
              </a:r>
              <a:endParaRPr lang="zh-CN" altLang="en-US" sz="2400" b="1" dirty="0">
                <a:solidFill>
                  <a:srgbClr val="FFFFFF"/>
                </a:solidFill>
              </a:endParaRPr>
            </a:p>
          </p:txBody>
        </p:sp>
      </p:grpSp>
      <p:grpSp>
        <p:nvGrpSpPr>
          <p:cNvPr id="7179" name="Group 11"/>
          <p:cNvGrpSpPr>
            <a:grpSpLocks/>
          </p:cNvGrpSpPr>
          <p:nvPr/>
        </p:nvGrpSpPr>
        <p:grpSpPr bwMode="auto">
          <a:xfrm>
            <a:off x="1290638" y="2713484"/>
            <a:ext cx="6562725" cy="562571"/>
            <a:chOff x="0" y="-16471"/>
            <a:chExt cx="6562725" cy="562571"/>
          </a:xfrm>
        </p:grpSpPr>
        <p:sp>
          <p:nvSpPr>
            <p:cNvPr id="8203"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4"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05"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الاعتقاد في الأسباب </a:t>
              </a:r>
              <a:endParaRPr lang="zh-CN" altLang="en-US" sz="2400" b="1" dirty="0">
                <a:solidFill>
                  <a:srgbClr val="FFFFFF"/>
                </a:solidFill>
              </a:endParaRPr>
            </a:p>
          </p:txBody>
        </p:sp>
      </p:grpSp>
      <p:grpSp>
        <p:nvGrpSpPr>
          <p:cNvPr id="7183" name="Group 15"/>
          <p:cNvGrpSpPr>
            <a:grpSpLocks/>
          </p:cNvGrpSpPr>
          <p:nvPr/>
        </p:nvGrpSpPr>
        <p:grpSpPr bwMode="auto">
          <a:xfrm>
            <a:off x="1290638" y="3577580"/>
            <a:ext cx="6562725" cy="570012"/>
            <a:chOff x="0" y="-23912"/>
            <a:chExt cx="6562725" cy="570012"/>
          </a:xfrm>
        </p:grpSpPr>
        <p:grpSp>
          <p:nvGrpSpPr>
            <p:cNvPr id="8199" name="Group 16"/>
            <p:cNvGrpSpPr>
              <a:grpSpLocks/>
            </p:cNvGrpSpPr>
            <p:nvPr/>
          </p:nvGrpSpPr>
          <p:grpSpPr bwMode="auto">
            <a:xfrm>
              <a:off x="0" y="0"/>
              <a:ext cx="6562725" cy="546100"/>
              <a:chOff x="0" y="0"/>
              <a:chExt cx="6448390" cy="611157"/>
            </a:xfrm>
          </p:grpSpPr>
          <p:sp>
            <p:nvSpPr>
              <p:cNvPr id="8201"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2"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8200" name="Rectangle 13"/>
            <p:cNvSpPr>
              <a:spLocks noChangeArrowheads="1"/>
            </p:cNvSpPr>
            <p:nvPr/>
          </p:nvSpPr>
          <p:spPr bwMode="auto">
            <a:xfrm>
              <a:off x="65087" y="-23912"/>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الاعتقاد في الماضي </a:t>
              </a:r>
              <a:endParaRPr lang="zh-CN" altLang="en-US" sz="2400" b="1" dirty="0">
                <a:solidFill>
                  <a:srgbClr val="FFFFFF"/>
                </a:solidFill>
              </a:endParaRPr>
            </a:p>
          </p:txBody>
        </p:sp>
      </p:grpSp>
      <p:grpSp>
        <p:nvGrpSpPr>
          <p:cNvPr id="21" name="Group 11"/>
          <p:cNvGrpSpPr>
            <a:grpSpLocks/>
          </p:cNvGrpSpPr>
          <p:nvPr/>
        </p:nvGrpSpPr>
        <p:grpSpPr bwMode="auto">
          <a:xfrm>
            <a:off x="1321643" y="4441676"/>
            <a:ext cx="6562725" cy="576064"/>
            <a:chOff x="0" y="-29964"/>
            <a:chExt cx="6562725" cy="576064"/>
          </a:xfrm>
        </p:grpSpPr>
        <p:sp>
          <p:nvSpPr>
            <p:cNvPr id="22"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3"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4" name="Rectangle 13"/>
            <p:cNvSpPr>
              <a:spLocks noChangeArrowheads="1"/>
            </p:cNvSpPr>
            <p:nvPr/>
          </p:nvSpPr>
          <p:spPr bwMode="auto">
            <a:xfrm>
              <a:off x="65088" y="-29964"/>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الاعتقاد في المستقبل </a:t>
              </a:r>
              <a:endParaRPr lang="zh-CN" altLang="en-US" sz="2400" b="1" dirty="0">
                <a:solidFill>
                  <a:srgbClr val="FFFFFF"/>
                </a:solidFill>
              </a:endParaRPr>
            </a:p>
          </p:txBody>
        </p:sp>
      </p:grpSp>
    </p:spTree>
    <p:extLst>
      <p:ext uri="{BB962C8B-B14F-4D97-AF65-F5344CB8AC3E}">
        <p14:creationId xmlns:p14="http://schemas.microsoft.com/office/powerpoint/2010/main" val="25087888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600" fill="hold"/>
                                        <p:tgtEl>
                                          <p:spTgt spid="7170"/>
                                        </p:tgtEl>
                                        <p:attrNameLst>
                                          <p:attrName>ppt_w</p:attrName>
                                        </p:attrNameLst>
                                      </p:cBhvr>
                                      <p:tavLst>
                                        <p:tav tm="0">
                                          <p:val>
                                            <p:fltVal val="0"/>
                                          </p:val>
                                        </p:tav>
                                        <p:tav tm="100000">
                                          <p:val>
                                            <p:strVal val="#ppt_w"/>
                                          </p:val>
                                        </p:tav>
                                      </p:tavLst>
                                    </p:anim>
                                    <p:anim calcmode="lin" valueType="num">
                                      <p:cBhvr>
                                        <p:cTn id="8" dur="600" fill="hold"/>
                                        <p:tgtEl>
                                          <p:spTgt spid="7170"/>
                                        </p:tgtEl>
                                        <p:attrNameLst>
                                          <p:attrName>ppt_h</p:attrName>
                                        </p:attrNameLst>
                                      </p:cBhvr>
                                      <p:tavLst>
                                        <p:tav tm="0">
                                          <p:val>
                                            <p:fltVal val="0"/>
                                          </p:val>
                                        </p:tav>
                                        <p:tav tm="100000">
                                          <p:val>
                                            <p:strVal val="#ppt_h"/>
                                          </p:val>
                                        </p:tav>
                                      </p:tavLst>
                                    </p:anim>
                                    <p:anim calcmode="lin" valueType="num">
                                      <p:cBhvr>
                                        <p:cTn id="9" dur="600" fill="hold"/>
                                        <p:tgtEl>
                                          <p:spTgt spid="7170"/>
                                        </p:tgtEl>
                                        <p:attrNameLst>
                                          <p:attrName>style.rotation</p:attrName>
                                        </p:attrNameLst>
                                      </p:cBhvr>
                                      <p:tavLst>
                                        <p:tav tm="0">
                                          <p:val>
                                            <p:fltVal val="90"/>
                                          </p:val>
                                        </p:tav>
                                        <p:tav tm="100000">
                                          <p:val>
                                            <p:fltVal val="0"/>
                                          </p:val>
                                        </p:tav>
                                      </p:tavLst>
                                    </p:anim>
                                    <p:animEffect transition="in" filter="fade">
                                      <p:cBhvr>
                                        <p:cTn id="10" dur="6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7174"/>
                                        </p:tgtEl>
                                        <p:attrNameLst>
                                          <p:attrName>style.visibility</p:attrName>
                                        </p:attrNameLst>
                                      </p:cBhvr>
                                      <p:to>
                                        <p:strVal val="visible"/>
                                      </p:to>
                                    </p:set>
                                    <p:anim calcmode="lin" valueType="num">
                                      <p:cBhvr>
                                        <p:cTn id="15" dur="600" fill="hold"/>
                                        <p:tgtEl>
                                          <p:spTgt spid="7174"/>
                                        </p:tgtEl>
                                        <p:attrNameLst>
                                          <p:attrName>ppt_w</p:attrName>
                                        </p:attrNameLst>
                                      </p:cBhvr>
                                      <p:tavLst>
                                        <p:tav tm="0">
                                          <p:val>
                                            <p:fltVal val="0"/>
                                          </p:val>
                                        </p:tav>
                                        <p:tav tm="100000">
                                          <p:val>
                                            <p:strVal val="#ppt_w"/>
                                          </p:val>
                                        </p:tav>
                                      </p:tavLst>
                                    </p:anim>
                                    <p:anim calcmode="lin" valueType="num">
                                      <p:cBhvr>
                                        <p:cTn id="16" dur="600" fill="hold"/>
                                        <p:tgtEl>
                                          <p:spTgt spid="7174"/>
                                        </p:tgtEl>
                                        <p:attrNameLst>
                                          <p:attrName>ppt_h</p:attrName>
                                        </p:attrNameLst>
                                      </p:cBhvr>
                                      <p:tavLst>
                                        <p:tav tm="0">
                                          <p:val>
                                            <p:fltVal val="0"/>
                                          </p:val>
                                        </p:tav>
                                        <p:tav tm="100000">
                                          <p:val>
                                            <p:strVal val="#ppt_h"/>
                                          </p:val>
                                        </p:tav>
                                      </p:tavLst>
                                    </p:anim>
                                    <p:anim calcmode="lin" valueType="num">
                                      <p:cBhvr>
                                        <p:cTn id="17" dur="600" fill="hold"/>
                                        <p:tgtEl>
                                          <p:spTgt spid="7174"/>
                                        </p:tgtEl>
                                        <p:attrNameLst>
                                          <p:attrName>style.rotation</p:attrName>
                                        </p:attrNameLst>
                                      </p:cBhvr>
                                      <p:tavLst>
                                        <p:tav tm="0">
                                          <p:val>
                                            <p:fltVal val="90"/>
                                          </p:val>
                                        </p:tav>
                                        <p:tav tm="100000">
                                          <p:val>
                                            <p:fltVal val="0"/>
                                          </p:val>
                                        </p:tav>
                                      </p:tavLst>
                                    </p:anim>
                                    <p:animEffect transition="in" filter="fade">
                                      <p:cBhvr>
                                        <p:cTn id="18" dur="6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179"/>
                                        </p:tgtEl>
                                        <p:attrNameLst>
                                          <p:attrName>style.visibility</p:attrName>
                                        </p:attrNameLst>
                                      </p:cBhvr>
                                      <p:to>
                                        <p:strVal val="visible"/>
                                      </p:to>
                                    </p:set>
                                    <p:anim calcmode="lin" valueType="num">
                                      <p:cBhvr>
                                        <p:cTn id="23" dur="600" fill="hold"/>
                                        <p:tgtEl>
                                          <p:spTgt spid="7179"/>
                                        </p:tgtEl>
                                        <p:attrNameLst>
                                          <p:attrName>ppt_w</p:attrName>
                                        </p:attrNameLst>
                                      </p:cBhvr>
                                      <p:tavLst>
                                        <p:tav tm="0">
                                          <p:val>
                                            <p:fltVal val="0"/>
                                          </p:val>
                                        </p:tav>
                                        <p:tav tm="100000">
                                          <p:val>
                                            <p:strVal val="#ppt_w"/>
                                          </p:val>
                                        </p:tav>
                                      </p:tavLst>
                                    </p:anim>
                                    <p:anim calcmode="lin" valueType="num">
                                      <p:cBhvr>
                                        <p:cTn id="24" dur="600" fill="hold"/>
                                        <p:tgtEl>
                                          <p:spTgt spid="7179"/>
                                        </p:tgtEl>
                                        <p:attrNameLst>
                                          <p:attrName>ppt_h</p:attrName>
                                        </p:attrNameLst>
                                      </p:cBhvr>
                                      <p:tavLst>
                                        <p:tav tm="0">
                                          <p:val>
                                            <p:fltVal val="0"/>
                                          </p:val>
                                        </p:tav>
                                        <p:tav tm="100000">
                                          <p:val>
                                            <p:strVal val="#ppt_h"/>
                                          </p:val>
                                        </p:tav>
                                      </p:tavLst>
                                    </p:anim>
                                    <p:anim calcmode="lin" valueType="num">
                                      <p:cBhvr>
                                        <p:cTn id="25" dur="600" fill="hold"/>
                                        <p:tgtEl>
                                          <p:spTgt spid="7179"/>
                                        </p:tgtEl>
                                        <p:attrNameLst>
                                          <p:attrName>style.rotation</p:attrName>
                                        </p:attrNameLst>
                                      </p:cBhvr>
                                      <p:tavLst>
                                        <p:tav tm="0">
                                          <p:val>
                                            <p:fltVal val="90"/>
                                          </p:val>
                                        </p:tav>
                                        <p:tav tm="100000">
                                          <p:val>
                                            <p:fltVal val="0"/>
                                          </p:val>
                                        </p:tav>
                                      </p:tavLst>
                                    </p:anim>
                                    <p:animEffect transition="in" filter="fade">
                                      <p:cBhvr>
                                        <p:cTn id="26" dur="600"/>
                                        <p:tgtEl>
                                          <p:spTgt spid="717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7183"/>
                                        </p:tgtEl>
                                        <p:attrNameLst>
                                          <p:attrName>style.visibility</p:attrName>
                                        </p:attrNameLst>
                                      </p:cBhvr>
                                      <p:to>
                                        <p:strVal val="visible"/>
                                      </p:to>
                                    </p:set>
                                    <p:anim calcmode="lin" valueType="num">
                                      <p:cBhvr>
                                        <p:cTn id="31" dur="600" fill="hold"/>
                                        <p:tgtEl>
                                          <p:spTgt spid="7183"/>
                                        </p:tgtEl>
                                        <p:attrNameLst>
                                          <p:attrName>ppt_w</p:attrName>
                                        </p:attrNameLst>
                                      </p:cBhvr>
                                      <p:tavLst>
                                        <p:tav tm="0">
                                          <p:val>
                                            <p:fltVal val="0"/>
                                          </p:val>
                                        </p:tav>
                                        <p:tav tm="100000">
                                          <p:val>
                                            <p:strVal val="#ppt_w"/>
                                          </p:val>
                                        </p:tav>
                                      </p:tavLst>
                                    </p:anim>
                                    <p:anim calcmode="lin" valueType="num">
                                      <p:cBhvr>
                                        <p:cTn id="32" dur="600" fill="hold"/>
                                        <p:tgtEl>
                                          <p:spTgt spid="7183"/>
                                        </p:tgtEl>
                                        <p:attrNameLst>
                                          <p:attrName>ppt_h</p:attrName>
                                        </p:attrNameLst>
                                      </p:cBhvr>
                                      <p:tavLst>
                                        <p:tav tm="0">
                                          <p:val>
                                            <p:fltVal val="0"/>
                                          </p:val>
                                        </p:tav>
                                        <p:tav tm="100000">
                                          <p:val>
                                            <p:strVal val="#ppt_h"/>
                                          </p:val>
                                        </p:tav>
                                      </p:tavLst>
                                    </p:anim>
                                    <p:anim calcmode="lin" valueType="num">
                                      <p:cBhvr>
                                        <p:cTn id="33" dur="600" fill="hold"/>
                                        <p:tgtEl>
                                          <p:spTgt spid="7183"/>
                                        </p:tgtEl>
                                        <p:attrNameLst>
                                          <p:attrName>style.rotation</p:attrName>
                                        </p:attrNameLst>
                                      </p:cBhvr>
                                      <p:tavLst>
                                        <p:tav tm="0">
                                          <p:val>
                                            <p:fltVal val="90"/>
                                          </p:val>
                                        </p:tav>
                                        <p:tav tm="100000">
                                          <p:val>
                                            <p:fltVal val="0"/>
                                          </p:val>
                                        </p:tav>
                                      </p:tavLst>
                                    </p:anim>
                                    <p:animEffect transition="in" filter="fade">
                                      <p:cBhvr>
                                        <p:cTn id="34" dur="600"/>
                                        <p:tgtEl>
                                          <p:spTgt spid="718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1"/>
                                        </p:tgtEl>
                                        <p:attrNameLst>
                                          <p:attrName>style.visibility</p:attrName>
                                        </p:attrNameLst>
                                      </p:cBhvr>
                                      <p:to>
                                        <p:strVal val="visible"/>
                                      </p:to>
                                    </p:set>
                                    <p:anim calcmode="lin" valueType="num">
                                      <p:cBhvr>
                                        <p:cTn id="39" dur="600" fill="hold"/>
                                        <p:tgtEl>
                                          <p:spTgt spid="21"/>
                                        </p:tgtEl>
                                        <p:attrNameLst>
                                          <p:attrName>ppt_w</p:attrName>
                                        </p:attrNameLst>
                                      </p:cBhvr>
                                      <p:tavLst>
                                        <p:tav tm="0">
                                          <p:val>
                                            <p:fltVal val="0"/>
                                          </p:val>
                                        </p:tav>
                                        <p:tav tm="100000">
                                          <p:val>
                                            <p:strVal val="#ppt_w"/>
                                          </p:val>
                                        </p:tav>
                                      </p:tavLst>
                                    </p:anim>
                                    <p:anim calcmode="lin" valueType="num">
                                      <p:cBhvr>
                                        <p:cTn id="40" dur="600" fill="hold"/>
                                        <p:tgtEl>
                                          <p:spTgt spid="21"/>
                                        </p:tgtEl>
                                        <p:attrNameLst>
                                          <p:attrName>ppt_h</p:attrName>
                                        </p:attrNameLst>
                                      </p:cBhvr>
                                      <p:tavLst>
                                        <p:tav tm="0">
                                          <p:val>
                                            <p:fltVal val="0"/>
                                          </p:val>
                                        </p:tav>
                                        <p:tav tm="100000">
                                          <p:val>
                                            <p:strVal val="#ppt_h"/>
                                          </p:val>
                                        </p:tav>
                                      </p:tavLst>
                                    </p:anim>
                                    <p:anim calcmode="lin" valueType="num">
                                      <p:cBhvr>
                                        <p:cTn id="41" dur="600" fill="hold"/>
                                        <p:tgtEl>
                                          <p:spTgt spid="21"/>
                                        </p:tgtEl>
                                        <p:attrNameLst>
                                          <p:attrName>style.rotation</p:attrName>
                                        </p:attrNameLst>
                                      </p:cBhvr>
                                      <p:tavLst>
                                        <p:tav tm="0">
                                          <p:val>
                                            <p:fltVal val="90"/>
                                          </p:val>
                                        </p:tav>
                                        <p:tav tm="100000">
                                          <p:val>
                                            <p:fltVal val="0"/>
                                          </p:val>
                                        </p:tav>
                                      </p:tavLst>
                                    </p:anim>
                                    <p:animEffect transition="in" filter="fade">
                                      <p:cBhvr>
                                        <p:cTn id="42" dur="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أهمية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إن </a:t>
              </a:r>
              <a:r>
                <a:rPr lang="ar-EG" altLang="zh-CN" sz="2400" b="1" dirty="0">
                  <a:solidFill>
                    <a:srgbClr val="FFFFFF"/>
                  </a:solidFill>
                  <a:latin typeface="Microsoft YaHei" pitchFamily="34" charset="-122"/>
                  <a:ea typeface="Microsoft YaHei" pitchFamily="34" charset="-122"/>
                </a:rPr>
                <a:t>الوقت هو عمر الإنسان وحياته كلها</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العمر </a:t>
              </a:r>
              <a:r>
                <a:rPr lang="ar-EG" altLang="zh-CN" sz="2400" b="1" dirty="0">
                  <a:solidFill>
                    <a:srgbClr val="FFFFFF"/>
                  </a:solidFill>
                </a:rPr>
                <a:t>محدد ولا يمكن زيادته بحال من الأحوال ”مورد شديد الندرة“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مورد </a:t>
              </a:r>
              <a:r>
                <a:rPr lang="ar-EG" altLang="zh-CN" sz="2400" b="1" dirty="0">
                  <a:solidFill>
                    <a:srgbClr val="FFFFFF"/>
                  </a:solidFill>
                </a:rPr>
                <a:t>غير قابل للبدل أو التعويض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يحاسب </a:t>
              </a:r>
              <a:r>
                <a:rPr lang="ar-EG" altLang="zh-CN" sz="2400" b="1" dirty="0">
                  <a:solidFill>
                    <a:srgbClr val="FFFFFF"/>
                  </a:solidFill>
                </a:rPr>
                <a:t>عليه المرء مرتان ” عمره ثم شبابه</a:t>
              </a:r>
              <a:r>
                <a:rPr lang="ar-EG" altLang="zh-CN" sz="2400" b="1" dirty="0" smtClean="0">
                  <a:solidFill>
                    <a:srgbClr val="FFFFFF"/>
                  </a:solidFill>
                </a:rPr>
                <a:t>“</a:t>
              </a:r>
              <a:endParaRPr lang="zh-CN" altLang="en-US" sz="2400" b="1" dirty="0">
                <a:solidFill>
                  <a:srgbClr val="FFFFFF"/>
                </a:solidFill>
              </a:endParaRPr>
            </a:p>
          </p:txBody>
        </p:sp>
      </p:grpSp>
    </p:spTree>
    <p:extLst>
      <p:ext uri="{BB962C8B-B14F-4D97-AF65-F5344CB8AC3E}">
        <p14:creationId xmlns:p14="http://schemas.microsoft.com/office/powerpoint/2010/main" val="144641424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حقائق عن الوقت </a:t>
            </a:r>
            <a:endParaRPr lang="zh-CN" altLang="en-US" sz="3200" b="1" dirty="0">
              <a:solidFill>
                <a:srgbClr val="002060"/>
              </a:solidFill>
              <a:latin typeface="Microsoft YaHei" pitchFamily="34" charset="-122"/>
              <a:ea typeface="Microsoft YaHei" pitchFamily="34" charset="-122"/>
            </a:endParaRPr>
          </a:p>
        </p:txBody>
      </p:sp>
      <p:sp>
        <p:nvSpPr>
          <p:cNvPr id="21" name="Rectangle 20"/>
          <p:cNvSpPr/>
          <p:nvPr/>
        </p:nvSpPr>
        <p:spPr bwMode="auto">
          <a:xfrm>
            <a:off x="323528" y="625252"/>
            <a:ext cx="8568952" cy="456050"/>
          </a:xfrm>
          <a:prstGeom prst="rect">
            <a:avLst/>
          </a:prstGeom>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20</a:t>
            </a:r>
            <a:r>
              <a:rPr lang="ar-SA" sz="2400" b="1" dirty="0"/>
              <a:t>% فقط من وقت أي موظف تستغل في أعمال مهمة مرتبطة مباشرة بمهام الوظيفة </a:t>
            </a:r>
          </a:p>
        </p:txBody>
      </p:sp>
      <p:sp>
        <p:nvSpPr>
          <p:cNvPr id="32" name="Rectangle 31"/>
          <p:cNvSpPr/>
          <p:nvPr/>
        </p:nvSpPr>
        <p:spPr bwMode="auto">
          <a:xfrm>
            <a:off x="323528" y="1249321"/>
            <a:ext cx="8568952" cy="456050"/>
          </a:xfrm>
          <a:prstGeom prst="rect">
            <a:avLst/>
          </a:prstGeom>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يقضي </a:t>
            </a:r>
            <a:r>
              <a:rPr lang="ar-SA" sz="2400" b="1" dirty="0"/>
              <a:t>الموظف في المتوسط ساعتان في القراءة</a:t>
            </a:r>
          </a:p>
        </p:txBody>
      </p:sp>
      <p:sp>
        <p:nvSpPr>
          <p:cNvPr id="33" name="Rectangle 32"/>
          <p:cNvSpPr/>
          <p:nvPr/>
        </p:nvSpPr>
        <p:spPr bwMode="auto">
          <a:xfrm>
            <a:off x="323528" y="1873390"/>
            <a:ext cx="8568952" cy="456050"/>
          </a:xfrm>
          <a:prstGeom prst="rect">
            <a:avLst/>
          </a:prstGeom>
          <a:solidFill>
            <a:srgbClr val="00B050"/>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يقضي </a:t>
            </a:r>
            <a:r>
              <a:rPr lang="ar-SA" sz="2400" b="1" dirty="0"/>
              <a:t>الموظف في المتوسط 40 دقيقة للوصول من و إلى مكان العمل</a:t>
            </a:r>
          </a:p>
        </p:txBody>
      </p:sp>
      <p:sp>
        <p:nvSpPr>
          <p:cNvPr id="34" name="Rectangle 33"/>
          <p:cNvSpPr/>
          <p:nvPr/>
        </p:nvSpPr>
        <p:spPr bwMode="auto">
          <a:xfrm>
            <a:off x="323528" y="2497459"/>
            <a:ext cx="8568952" cy="456050"/>
          </a:xfrm>
          <a:prstGeom prst="rect">
            <a:avLst/>
          </a:prstGeom>
          <a:solidFill>
            <a:srgbClr val="002060"/>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يقضي </a:t>
            </a:r>
            <a:r>
              <a:rPr lang="ar-SA" sz="2400" b="1" dirty="0"/>
              <a:t>الموظف في المتوسط 45 دقيقة في البحث عن أوراق أو متعلقات خاصة بالعمل</a:t>
            </a:r>
          </a:p>
        </p:txBody>
      </p:sp>
      <p:sp>
        <p:nvSpPr>
          <p:cNvPr id="35" name="Rectangle 34"/>
          <p:cNvSpPr/>
          <p:nvPr/>
        </p:nvSpPr>
        <p:spPr bwMode="auto">
          <a:xfrm>
            <a:off x="323528" y="3121528"/>
            <a:ext cx="8568952" cy="456050"/>
          </a:xfrm>
          <a:prstGeom prst="rect">
            <a:avLst/>
          </a:prstGeom>
          <a:solidFill>
            <a:srgbClr val="7030A0"/>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يتعرض </a:t>
            </a:r>
            <a:r>
              <a:rPr lang="ar-SA" sz="2400" b="1" dirty="0"/>
              <a:t>الموظف العادي كل 10 دقائق لمقاطعة</a:t>
            </a:r>
          </a:p>
        </p:txBody>
      </p:sp>
      <p:sp>
        <p:nvSpPr>
          <p:cNvPr id="36" name="Rectangle 35"/>
          <p:cNvSpPr/>
          <p:nvPr/>
        </p:nvSpPr>
        <p:spPr bwMode="auto">
          <a:xfrm>
            <a:off x="323528" y="3745597"/>
            <a:ext cx="8568952" cy="456050"/>
          </a:xfrm>
          <a:prstGeom prst="rect">
            <a:avLst/>
          </a:prstGeom>
          <a:solidFill>
            <a:schemeClr val="accent2"/>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يقضي </a:t>
            </a:r>
            <a:r>
              <a:rPr lang="ar-SA" sz="2400" b="1" dirty="0"/>
              <a:t>الموظف العادي 40 دقيقة في تحديد بأي المهام يبدأ</a:t>
            </a:r>
          </a:p>
        </p:txBody>
      </p:sp>
      <p:sp>
        <p:nvSpPr>
          <p:cNvPr id="37" name="Rectangle 36"/>
          <p:cNvSpPr/>
          <p:nvPr/>
        </p:nvSpPr>
        <p:spPr bwMode="auto">
          <a:xfrm>
            <a:off x="323528" y="4369666"/>
            <a:ext cx="8568952" cy="456050"/>
          </a:xfrm>
          <a:prstGeom prst="rect">
            <a:avLst/>
          </a:prstGeom>
          <a:solidFill>
            <a:schemeClr val="accent2">
              <a:lumMod val="50000"/>
            </a:schemeClr>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smtClean="0"/>
              <a:t>يقضي </a:t>
            </a:r>
            <a:r>
              <a:rPr lang="ar-SA" sz="2400" b="1" dirty="0"/>
              <a:t>الشخص العادي في المتوسط 28 ساعة أسبوعيا أمام التليفزيون</a:t>
            </a:r>
          </a:p>
        </p:txBody>
      </p:sp>
      <p:sp>
        <p:nvSpPr>
          <p:cNvPr id="38" name="Rectangle 37"/>
          <p:cNvSpPr/>
          <p:nvPr/>
        </p:nvSpPr>
        <p:spPr bwMode="auto">
          <a:xfrm>
            <a:off x="323528" y="4993735"/>
            <a:ext cx="8568952" cy="456050"/>
          </a:xfrm>
          <a:prstGeom prst="rect">
            <a:avLst/>
          </a:prstGeom>
          <a:solidFill>
            <a:schemeClr val="accent5">
              <a:lumMod val="75000"/>
            </a:schemeClr>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000" b="1" dirty="0" smtClean="0"/>
              <a:t>الوصول </a:t>
            </a:r>
            <a:r>
              <a:rPr lang="ar-SA" sz="2000" b="1" dirty="0"/>
              <a:t>المتأخر لمكان العمل 15 دقيقة يؤدي إلى ارتباك اليوم وضياع مالا يقل عن 90 دقيقة (</a:t>
            </a:r>
            <a:r>
              <a:rPr lang="ar-SA" sz="2000" b="1" dirty="0" smtClean="0"/>
              <a:t>أخري</a:t>
            </a:r>
            <a:r>
              <a:rPr lang="ar-EG" sz="2000" b="1" dirty="0" smtClean="0"/>
              <a:t>)</a:t>
            </a:r>
            <a:r>
              <a:rPr lang="ar-SA" sz="2000" b="1" dirty="0" smtClean="0"/>
              <a:t> </a:t>
            </a:r>
            <a:endParaRPr lang="ar-SA" sz="2000" b="1" dirty="0"/>
          </a:p>
        </p:txBody>
      </p:sp>
    </p:spTree>
    <p:extLst>
      <p:ext uri="{BB962C8B-B14F-4D97-AF65-F5344CB8AC3E}">
        <p14:creationId xmlns:p14="http://schemas.microsoft.com/office/powerpoint/2010/main" val="21249263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21" grpId="0" animBg="1"/>
      <p:bldP spid="32" grpId="0" animBg="1"/>
      <p:bldP spid="33" grpId="0" animBg="1"/>
      <p:bldP spid="34" grpId="0" animBg="1"/>
      <p:bldP spid="35" grpId="0" animBg="1"/>
      <p:bldP spid="36" grpId="0" animBg="1"/>
      <p:bldP spid="37" grpId="0" animBg="1"/>
      <p:bldP spid="3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معلومات تساعدنا </a:t>
            </a:r>
            <a:r>
              <a:rPr lang="ar-EG" altLang="zh-CN" sz="3200" b="1" dirty="0">
                <a:solidFill>
                  <a:srgbClr val="002060"/>
                </a:solidFill>
                <a:latin typeface="Microsoft YaHei" pitchFamily="34" charset="-122"/>
                <a:ea typeface="Microsoft YaHei" pitchFamily="34" charset="-122"/>
              </a:rPr>
              <a:t>في فهم عملية إدارة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ساعة </a:t>
              </a:r>
              <a:r>
                <a:rPr lang="ar-EG" altLang="zh-CN" sz="2400" b="1" dirty="0">
                  <a:solidFill>
                    <a:srgbClr val="FFFFFF"/>
                  </a:solidFill>
                  <a:latin typeface="Microsoft YaHei" pitchFamily="34" charset="-122"/>
                  <a:ea typeface="Microsoft YaHei" pitchFamily="34" charset="-122"/>
                </a:rPr>
                <a:t>واحدة من التخطيط توفر 10 ساعات من التنفيذ</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الشخص </a:t>
              </a:r>
              <a:r>
                <a:rPr lang="ar-EG" altLang="zh-CN" sz="2400" b="1" dirty="0">
                  <a:solidFill>
                    <a:srgbClr val="FFFFFF"/>
                  </a:solidFill>
                </a:rPr>
                <a:t>المتوتر يحتاج ضعف الوقت لإنجاز نفس المهمة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smtClean="0">
                  <a:solidFill>
                    <a:srgbClr val="FFFFFF"/>
                  </a:solidFill>
                </a:rPr>
                <a:t>اكتساب </a:t>
              </a:r>
              <a:r>
                <a:rPr lang="ar-EG" altLang="zh-CN" sz="2200" b="1" dirty="0">
                  <a:solidFill>
                    <a:srgbClr val="FFFFFF"/>
                  </a:solidFill>
                </a:rPr>
                <a:t>عادة جديدة يستغرق في المتوسط 15 يوما من المواظبة</a:t>
              </a:r>
              <a:endParaRPr lang="zh-CN" altLang="en-US" sz="22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إدارة </a:t>
              </a:r>
              <a:r>
                <a:rPr lang="ar-EG" altLang="zh-CN" sz="2400" b="1" dirty="0">
                  <a:solidFill>
                    <a:srgbClr val="FFFFFF"/>
                  </a:solidFill>
                </a:rPr>
                <a:t>الوقت لا تعني أداء الأعمال بشكل أكثر سرعة</a:t>
              </a:r>
              <a:endParaRPr lang="zh-CN" altLang="en-US" sz="2400" b="1" dirty="0">
                <a:solidFill>
                  <a:srgbClr val="FFFFFF"/>
                </a:solidFill>
              </a:endParaRPr>
            </a:p>
          </p:txBody>
        </p:sp>
      </p:grpSp>
    </p:spTree>
    <p:extLst>
      <p:ext uri="{BB962C8B-B14F-4D97-AF65-F5344CB8AC3E}">
        <p14:creationId xmlns:p14="http://schemas.microsoft.com/office/powerpoint/2010/main" val="378241602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فوائد الإدارة الجيدة للوقت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إنجاز </a:t>
              </a:r>
              <a:r>
                <a:rPr lang="ar-EG" altLang="zh-CN" sz="2400" b="1" dirty="0">
                  <a:solidFill>
                    <a:srgbClr val="FFFFFF"/>
                  </a:solidFill>
                  <a:latin typeface="Microsoft YaHei" pitchFamily="34" charset="-122"/>
                  <a:ea typeface="Microsoft YaHei" pitchFamily="34" charset="-122"/>
                </a:rPr>
                <a:t>أهدافك وأحلامك الشخصية</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قضاء </a:t>
              </a:r>
              <a:r>
                <a:rPr lang="ar-EG" altLang="zh-CN" sz="2400" b="1" dirty="0">
                  <a:solidFill>
                    <a:srgbClr val="FFFFFF"/>
                  </a:solidFill>
                </a:rPr>
                <a:t>وقت أكبر في التطوير الذاتي</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smtClean="0">
                  <a:solidFill>
                    <a:srgbClr val="FFFFFF"/>
                  </a:solidFill>
                </a:rPr>
                <a:t>تقليل </a:t>
              </a:r>
              <a:r>
                <a:rPr lang="ar-EG" altLang="zh-CN" sz="2200" b="1" dirty="0">
                  <a:solidFill>
                    <a:srgbClr val="FFFFFF"/>
                  </a:solidFill>
                </a:rPr>
                <a:t>عدد الأخطاء الممكن ارتكابها</a:t>
              </a:r>
              <a:endParaRPr lang="zh-CN" altLang="en-US" sz="22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تحسين </a:t>
              </a:r>
              <a:r>
                <a:rPr lang="ar-EG" altLang="zh-CN" sz="2400" b="1" dirty="0">
                  <a:solidFill>
                    <a:srgbClr val="FFFFFF"/>
                  </a:solidFill>
                </a:rPr>
                <a:t>إنتاجيتك بشكل عام</a:t>
              </a:r>
              <a:endParaRPr lang="zh-CN" altLang="en-US" sz="2400" b="1" dirty="0">
                <a:solidFill>
                  <a:srgbClr val="FFFFFF"/>
                </a:solidFill>
              </a:endParaRPr>
            </a:p>
          </p:txBody>
        </p:sp>
      </p:grpSp>
    </p:spTree>
    <p:extLst>
      <p:ext uri="{BB962C8B-B14F-4D97-AF65-F5344CB8AC3E}">
        <p14:creationId xmlns:p14="http://schemas.microsoft.com/office/powerpoint/2010/main" val="26452835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لماذا يضيع الناس أوقاتهم؟</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لا </a:t>
              </a:r>
              <a:r>
                <a:rPr lang="ar-EG" altLang="zh-CN" sz="2400" b="1" dirty="0">
                  <a:solidFill>
                    <a:srgbClr val="FFFFFF"/>
                  </a:solidFill>
                  <a:latin typeface="Microsoft YaHei" pitchFamily="34" charset="-122"/>
                  <a:ea typeface="Microsoft YaHei" pitchFamily="34" charset="-122"/>
                </a:rPr>
                <a:t>يدركون أهمية الوقت </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ليس </a:t>
              </a:r>
              <a:r>
                <a:rPr lang="ar-EG" altLang="zh-CN" sz="2400" b="1" dirty="0">
                  <a:solidFill>
                    <a:srgbClr val="FFFFFF"/>
                  </a:solidFill>
                </a:rPr>
                <a:t>لهم أهداف أو خطط واضحة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يستمتعون </a:t>
              </a:r>
              <a:r>
                <a:rPr lang="ar-EG" altLang="zh-CN" sz="2400" b="1" dirty="0">
                  <a:solidFill>
                    <a:srgbClr val="FFFFFF"/>
                  </a:solidFill>
                </a:rPr>
                <a:t>بالعمل تحت ضغط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سلوكيات </a:t>
              </a:r>
              <a:r>
                <a:rPr lang="ar-EG" altLang="zh-CN" sz="2400" b="1" dirty="0">
                  <a:solidFill>
                    <a:srgbClr val="FFFFFF"/>
                  </a:solidFill>
                </a:rPr>
                <a:t>ومعتقدات تؤدي إلي ضياع الوقت </a:t>
              </a:r>
              <a:endParaRPr lang="zh-CN" altLang="en-US" sz="2400" b="1" dirty="0">
                <a:solidFill>
                  <a:srgbClr val="FFFFFF"/>
                </a:solidFill>
              </a:endParaRPr>
            </a:p>
          </p:txBody>
        </p:sp>
      </p:grpSp>
    </p:spTree>
    <p:extLst>
      <p:ext uri="{BB962C8B-B14F-4D97-AF65-F5344CB8AC3E}">
        <p14:creationId xmlns:p14="http://schemas.microsoft.com/office/powerpoint/2010/main" val="197865924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p:cNvSpPr/>
          <p:nvPr/>
        </p:nvSpPr>
        <p:spPr bwMode="auto">
          <a:xfrm>
            <a:off x="2195736" y="2137420"/>
            <a:ext cx="4536504" cy="2040227"/>
          </a:xfrm>
          <a:prstGeom prst="flowChartDocumen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algn="l" rtl="1"/>
            <a:endParaRPr lang="ar-EG" sz="1050" b="1" dirty="0" smtClean="0"/>
          </a:p>
          <a:p>
            <a:pPr algn="ctr" rtl="1"/>
            <a:r>
              <a:rPr lang="ar-EG" sz="4000" b="1" dirty="0" smtClean="0"/>
              <a:t>سلوكيات </a:t>
            </a:r>
            <a:r>
              <a:rPr lang="ar-EG" sz="4000" b="1" dirty="0"/>
              <a:t>و معتقدات تؤدي إلي ضياع الوقت</a:t>
            </a:r>
          </a:p>
        </p:txBody>
      </p:sp>
    </p:spTree>
    <p:extLst>
      <p:ext uri="{BB962C8B-B14F-4D97-AF65-F5344CB8AC3E}">
        <p14:creationId xmlns:p14="http://schemas.microsoft.com/office/powerpoint/2010/main" val="40960914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لا يوجد لدي وقت للتنظيم </a:t>
            </a:r>
          </a:p>
        </p:txBody>
      </p:sp>
      <p:sp>
        <p:nvSpPr>
          <p:cNvPr id="17" name="Rounded Rectangle 16"/>
          <p:cNvSpPr/>
          <p:nvPr/>
        </p:nvSpPr>
        <p:spPr bwMode="auto">
          <a:xfrm>
            <a:off x="755576" y="3505572"/>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يحكى </a:t>
            </a:r>
            <a:r>
              <a:rPr lang="ar-EG" sz="2400" b="1" dirty="0"/>
              <a:t>أن حطاباً كان يجتهد في قطع شجرة في الغابة ولكن فأسه لم يكن حاداً إذ أنه لم يشحذه من قبل، مر عليه شخص ما فرآه على تلك الحالة، وقال له: لماذا لا تشحذ فأسك؟ قال الحطاب وهو منهمك في عمله: ألا ترى أنني مشغول في عملي؟!</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913284"/>
            <a:ext cx="381642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1522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الامور الكبيرة </a:t>
            </a:r>
            <a:r>
              <a:rPr lang="ar-EG" altLang="zh-CN" sz="3200" b="1" dirty="0">
                <a:solidFill>
                  <a:srgbClr val="002060"/>
                </a:solidFill>
                <a:latin typeface="Microsoft YaHei" pitchFamily="34" charset="-122"/>
                <a:ea typeface="Microsoft YaHei" pitchFamily="34" charset="-122"/>
              </a:rPr>
              <a:t>فقط تحتاج للتنظيم </a:t>
            </a:r>
          </a:p>
        </p:txBody>
      </p:sp>
      <p:sp>
        <p:nvSpPr>
          <p:cNvPr id="17" name="Rounded Rectangle 16"/>
          <p:cNvSpPr/>
          <p:nvPr/>
        </p:nvSpPr>
        <p:spPr bwMode="auto">
          <a:xfrm>
            <a:off x="755576" y="3505572"/>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في </a:t>
            </a:r>
            <a:r>
              <a:rPr lang="ar-EG" sz="2400" b="1" dirty="0"/>
              <a:t>إحصائيات كثيرة نجد أن أمور صغيرة تهدر الساعات سنوية، فلو قلنا مثلاً أنك تقضي 10 دقائق في طريقك من البيت وإلى العمل وكذلك من العمل إلى البيت، أي أنك تقضي 20 دقيقة يومياً تتنقل بين البيت ومقر العمل، ولنفرض أن عدد أيام العمل في الأسبوع 5 أيام أسبوعياً</a:t>
            </a:r>
          </a:p>
        </p:txBody>
      </p:sp>
      <p:pic>
        <p:nvPicPr>
          <p:cNvPr id="36866" name="Picture 2"/>
          <p:cNvPicPr>
            <a:picLocks noChangeAspect="1" noChangeArrowheads="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8435" y="1057300"/>
            <a:ext cx="466983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391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الآخرين لا يسمحون لي بتنظيم الوقت </a:t>
            </a:r>
          </a:p>
        </p:txBody>
      </p:sp>
      <p:sp>
        <p:nvSpPr>
          <p:cNvPr id="17" name="Rounded Rectangle 16"/>
          <p:cNvSpPr/>
          <p:nvPr/>
        </p:nvSpPr>
        <p:spPr bwMode="auto">
          <a:xfrm>
            <a:off x="755576" y="3865612"/>
            <a:ext cx="7560840" cy="136815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من </a:t>
            </a:r>
            <a:r>
              <a:rPr lang="ar-EG" sz="2400" b="1" dirty="0"/>
              <a:t>السهل إلقاء اللائمة على الآخرين أو على الظروف، لكنك </a:t>
            </a:r>
            <a:r>
              <a:rPr lang="ar-EG" sz="2400" b="1" dirty="0" smtClean="0"/>
              <a:t/>
            </a:r>
            <a:br>
              <a:rPr lang="ar-EG" sz="2400" b="1" dirty="0" smtClean="0"/>
            </a:br>
            <a:r>
              <a:rPr lang="ar-EG" sz="2400" b="1" dirty="0" smtClean="0"/>
              <a:t>المسؤول </a:t>
            </a:r>
            <a:r>
              <a:rPr lang="ar-EG" sz="2400" b="1" dirty="0"/>
              <a:t>الوحيد عن وقتك، أنت الذي تسمح للآخرين بأن يجعلوك </a:t>
            </a:r>
            <a:r>
              <a:rPr lang="ar-EG" sz="2400" b="1" dirty="0" smtClean="0"/>
              <a:t/>
            </a:r>
            <a:br>
              <a:rPr lang="ar-EG" sz="2400" b="1" dirty="0" smtClean="0"/>
            </a:br>
            <a:r>
              <a:rPr lang="ar-EG" sz="2400" b="1" dirty="0" smtClean="0"/>
              <a:t>أداة </a:t>
            </a:r>
            <a:r>
              <a:rPr lang="ar-EG" sz="2400" b="1" dirty="0"/>
              <a:t>لإنهاء أعمالهم</a:t>
            </a:r>
          </a:p>
        </p:txBody>
      </p:sp>
      <p:pic>
        <p:nvPicPr>
          <p:cNvPr id="37890"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50480" y="1201316"/>
            <a:ext cx="4209752" cy="226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4251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كتابة الأهداف والتخطيط مضيعة للوقت </a:t>
            </a:r>
          </a:p>
        </p:txBody>
      </p:sp>
      <p:sp>
        <p:nvSpPr>
          <p:cNvPr id="17" name="Rounded Rectangle 16"/>
          <p:cNvSpPr/>
          <p:nvPr/>
        </p:nvSpPr>
        <p:spPr bwMode="auto">
          <a:xfrm>
            <a:off x="755576" y="3577580"/>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افرض </a:t>
            </a:r>
            <a:r>
              <a:rPr lang="ar-EG" sz="2400" b="1" dirty="0"/>
              <a:t>أنك ذاهب لرحلة ما تستغرق أياماً، ماذا ستفعل؟ الشيء الطبيعي أن تخطط لرحلتك وتجهز أدواتك وملابسك وربما بعض الكتب وأدوات الترفيه قبل موعد الرحلة بوقت كافي، والحياة رحلة لكنها رحلة طويلة تحتاج منا إلى تخطيط وإعداد مستمرين لمواجهة العقبات وتحقيق الإنجازات</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85292"/>
            <a:ext cx="4464496"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1354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475656" y="1633364"/>
            <a:ext cx="583264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solidFill>
                  <a:schemeClr val="tx1"/>
                </a:solidFill>
                <a:latin typeface="Arial" pitchFamily="34" charset="0"/>
                <a:ea typeface="SimSun" pitchFamily="2" charset="-122"/>
              </a:rPr>
              <a:t>خطة قوية تساعدك علي تحويل الاعتقادات السلبية الأخري إيجابية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697530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18518"/>
            <a:ext cx="6825456"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000" b="1" dirty="0">
                <a:solidFill>
                  <a:srgbClr val="002060"/>
                </a:solidFill>
                <a:latin typeface="Microsoft YaHei" pitchFamily="34" charset="-122"/>
                <a:ea typeface="Microsoft YaHei" pitchFamily="34" charset="-122"/>
              </a:rPr>
              <a:t>لا أحتاج لكتابة أهدافي أو التخطيط على الورق، فأنا أعرف ماذا علي أن أعمل </a:t>
            </a:r>
          </a:p>
        </p:txBody>
      </p:sp>
      <p:sp>
        <p:nvSpPr>
          <p:cNvPr id="17" name="Rounded Rectangle 16"/>
          <p:cNvSpPr/>
          <p:nvPr/>
        </p:nvSpPr>
        <p:spPr bwMode="auto">
          <a:xfrm>
            <a:off x="755576" y="3865612"/>
            <a:ext cx="7560840" cy="136815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لا توجد ذاكرة كاملة أبداً وبهذه القناعة ستنسى بكل تأكيد بعض التفاصيل الضرورية </a:t>
            </a:r>
            <a:r>
              <a:rPr lang="ar-EG" sz="2400" b="1" dirty="0" smtClean="0"/>
              <a:t>والأعمال </a:t>
            </a:r>
            <a:r>
              <a:rPr lang="ar-EG" sz="2400" b="1" dirty="0"/>
              <a:t>المهمة والمواعيد كذلك، عليك أن تدون أفكارك وأهدافك وتنظم وقتك على </a:t>
            </a:r>
            <a:r>
              <a:rPr lang="ar-EG" sz="2400" b="1" dirty="0" smtClean="0"/>
              <a:t>الورق </a:t>
            </a:r>
            <a:r>
              <a:rPr lang="ar-EG" sz="2400" b="1" dirty="0"/>
              <a:t>أو على حاسب المهم أن تكتب</a:t>
            </a:r>
          </a:p>
        </p:txBody>
      </p:sp>
      <p:pic>
        <p:nvPicPr>
          <p:cNvPr id="39938" name="Picture 2" descr="http://www.ahlan.com/wp-content/uploads/2011/04/without-paper-300x2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964" y="1273324"/>
            <a:ext cx="4055268" cy="234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3400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1835696" y="-84138"/>
            <a:ext cx="7257504"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2800" b="1" dirty="0">
                <a:solidFill>
                  <a:srgbClr val="002060"/>
                </a:solidFill>
                <a:latin typeface="Microsoft YaHei" pitchFamily="34" charset="-122"/>
                <a:ea typeface="Microsoft YaHei" pitchFamily="34" charset="-122"/>
              </a:rPr>
              <a:t>حياتي سلسلة من الأزمات المتتالية، كيف أنظم وقتي؟!</a:t>
            </a:r>
          </a:p>
        </p:txBody>
      </p:sp>
      <p:sp>
        <p:nvSpPr>
          <p:cNvPr id="17" name="Rounded Rectangle 16"/>
          <p:cNvSpPr/>
          <p:nvPr/>
        </p:nvSpPr>
        <p:spPr bwMode="auto">
          <a:xfrm>
            <a:off x="755576" y="3577580"/>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تنظيم الوقت يساعدك على التخفيف من هذه الأزمات وفوق ذلك يساعدك على </a:t>
            </a:r>
            <a:r>
              <a:rPr lang="ar-EG" sz="2400" b="1" dirty="0" smtClean="0"/>
              <a:t>الاستعداد لها </a:t>
            </a:r>
            <a:r>
              <a:rPr lang="ar-EG" sz="2400" b="1" dirty="0"/>
              <a:t>وتوقعها فتخف بذلك الأزمات وتنحصر في زاوية ضيقة، نحن لا نقول بأن تنظيم </a:t>
            </a:r>
            <a:r>
              <a:rPr lang="ar-EG" sz="2400" b="1" dirty="0" smtClean="0"/>
              <a:t>الوقت </a:t>
            </a:r>
            <a:r>
              <a:rPr lang="ar-EG" sz="2400" b="1" dirty="0"/>
              <a:t>سينهي جميع الأزمات، بل سيساعد على تقليصها بشكل كبير</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201316"/>
            <a:ext cx="4104456" cy="199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5439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سلوكيات و معتقدات تؤدي إلي توفير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تحديد </a:t>
              </a:r>
              <a:r>
                <a:rPr lang="ar-EG" altLang="zh-CN" sz="2400" b="1" dirty="0">
                  <a:solidFill>
                    <a:srgbClr val="FFFFFF"/>
                  </a:solidFill>
                  <a:latin typeface="Microsoft YaHei" pitchFamily="34" charset="-122"/>
                  <a:ea typeface="Microsoft YaHei" pitchFamily="34" charset="-122"/>
                </a:rPr>
                <a:t>الهدف </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التخطيط</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احتفظ </a:t>
              </a:r>
              <a:r>
                <a:rPr lang="ar-EG" altLang="zh-CN" sz="2400" b="1" dirty="0">
                  <a:solidFill>
                    <a:srgbClr val="FFFFFF"/>
                  </a:solidFill>
                </a:rPr>
                <a:t>دائما بقائمة المهام </a:t>
              </a:r>
              <a:r>
                <a:rPr lang="en-GB" altLang="zh-CN" sz="2400" b="1" dirty="0">
                  <a:solidFill>
                    <a:srgbClr val="FFFFFF"/>
                  </a:solidFill>
                </a:rPr>
                <a:t>To-do List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التحضير </a:t>
              </a:r>
              <a:r>
                <a:rPr lang="ar-EG" altLang="zh-CN" sz="2400" b="1" dirty="0">
                  <a:solidFill>
                    <a:srgbClr val="FFFFFF"/>
                  </a:solidFill>
                </a:rPr>
                <a:t>للغد </a:t>
              </a:r>
              <a:endParaRPr lang="zh-CN" altLang="en-US" sz="2400" b="1" dirty="0">
                <a:solidFill>
                  <a:srgbClr val="FFFFFF"/>
                </a:solidFill>
              </a:endParaRPr>
            </a:p>
          </p:txBody>
        </p:sp>
      </p:grpSp>
    </p:spTree>
    <p:extLst>
      <p:ext uri="{BB962C8B-B14F-4D97-AF65-F5344CB8AC3E}">
        <p14:creationId xmlns:p14="http://schemas.microsoft.com/office/powerpoint/2010/main" val="38156610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سلوكيات و معتقدات تؤدي إلي توفير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استخدام </a:t>
              </a:r>
              <a:r>
                <a:rPr lang="ar-EG" altLang="zh-CN" sz="2400" b="1" dirty="0">
                  <a:solidFill>
                    <a:srgbClr val="FFFFFF"/>
                  </a:solidFill>
                  <a:latin typeface="Microsoft YaHei" pitchFamily="34" charset="-122"/>
                  <a:ea typeface="Microsoft YaHei" pitchFamily="34" charset="-122"/>
                </a:rPr>
                <a:t>أدوات تنظيم </a:t>
              </a:r>
              <a:r>
                <a:rPr lang="ar-EG" altLang="zh-CN" sz="2400" b="1" dirty="0" smtClean="0">
                  <a:solidFill>
                    <a:srgbClr val="FFFFFF"/>
                  </a:solidFill>
                  <a:latin typeface="Microsoft YaHei" pitchFamily="34" charset="-122"/>
                  <a:ea typeface="Microsoft YaHei" pitchFamily="34" charset="-122"/>
                </a:rPr>
                <a:t>الوقت</a:t>
              </a:r>
              <a:endParaRPr lang="ar-EG" altLang="zh-CN"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انشر </a:t>
              </a:r>
              <a:r>
                <a:rPr lang="ar-EG" altLang="zh-CN" sz="2400" b="1" dirty="0">
                  <a:solidFill>
                    <a:srgbClr val="FFFFFF"/>
                  </a:solidFill>
                </a:rPr>
                <a:t>ثقافة إدارة </a:t>
              </a:r>
              <a:r>
                <a:rPr lang="ar-EG" altLang="zh-CN" sz="2400" b="1" dirty="0" smtClean="0">
                  <a:solidFill>
                    <a:srgbClr val="FFFFFF"/>
                  </a:solidFill>
                </a:rPr>
                <a:t>الوقت</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عدم </a:t>
              </a:r>
              <a:r>
                <a:rPr lang="ar-EG" altLang="zh-CN" sz="2400" b="1" dirty="0">
                  <a:solidFill>
                    <a:srgbClr val="FFFFFF"/>
                  </a:solidFill>
                </a:rPr>
                <a:t>الاحتفاظ بمهام معقدة ( تقسيم المهام إلي مهام فرعية</a:t>
              </a:r>
              <a:r>
                <a:rPr lang="ar-EG" altLang="zh-CN" sz="2400" b="1" dirty="0" smtClean="0">
                  <a:solidFill>
                    <a:srgbClr val="FFFFFF"/>
                  </a:solidFill>
                </a:rPr>
                <a:t>)</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لا </a:t>
              </a:r>
              <a:r>
                <a:rPr lang="ar-EG" altLang="zh-CN" sz="2400" b="1" dirty="0">
                  <a:solidFill>
                    <a:srgbClr val="FFFFFF"/>
                  </a:solidFill>
                </a:rPr>
                <a:t>تحتفظ بالمهام الثقيلة علي نفسك (انته منها </a:t>
              </a:r>
              <a:r>
                <a:rPr lang="ar-EG" altLang="zh-CN" sz="2400" b="1" dirty="0" smtClean="0">
                  <a:solidFill>
                    <a:srgbClr val="FFFFFF"/>
                  </a:solidFill>
                </a:rPr>
                <a:t>فورا</a:t>
              </a:r>
              <a:r>
                <a:rPr lang="ar-EG" altLang="zh-CN" sz="2400" b="1" dirty="0">
                  <a:solidFill>
                    <a:srgbClr val="FFFFFF"/>
                  </a:solidFill>
                </a:rPr>
                <a:t>)</a:t>
              </a:r>
              <a:endParaRPr lang="zh-CN" altLang="en-US" sz="2400" b="1" dirty="0">
                <a:solidFill>
                  <a:srgbClr val="FFFFFF"/>
                </a:solidFill>
              </a:endParaRPr>
            </a:p>
          </p:txBody>
        </p:sp>
      </p:grpSp>
    </p:spTree>
    <p:extLst>
      <p:ext uri="{BB962C8B-B14F-4D97-AF65-F5344CB8AC3E}">
        <p14:creationId xmlns:p14="http://schemas.microsoft.com/office/powerpoint/2010/main" val="7707804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سلوكيات و معتقدات تؤدي إلي توفير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لا </a:t>
              </a:r>
              <a:r>
                <a:rPr lang="ar-EG" altLang="zh-CN" sz="2400" b="1" dirty="0">
                  <a:solidFill>
                    <a:srgbClr val="FFFFFF"/>
                  </a:solidFill>
                  <a:latin typeface="Microsoft YaHei" pitchFamily="34" charset="-122"/>
                  <a:ea typeface="Microsoft YaHei" pitchFamily="34" charset="-122"/>
                </a:rPr>
                <a:t>تكن مثاليا </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رتب </a:t>
              </a:r>
              <a:r>
                <a:rPr lang="ar-EG" altLang="zh-CN" sz="2400" b="1" dirty="0">
                  <a:solidFill>
                    <a:srgbClr val="FFFFFF"/>
                  </a:solidFill>
                </a:rPr>
                <a:t>أغراضك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الاتصال </a:t>
              </a:r>
              <a:r>
                <a:rPr lang="ar-EG" altLang="zh-CN" sz="2400" b="1" dirty="0">
                  <a:solidFill>
                    <a:srgbClr val="FFFFFF"/>
                  </a:solidFill>
                </a:rPr>
                <a:t>الفعال ( التأكد من وصول الرسالة كما </a:t>
              </a:r>
              <a:r>
                <a:rPr lang="ar-EG" altLang="zh-CN" sz="2400" b="1" dirty="0" smtClean="0">
                  <a:solidFill>
                    <a:srgbClr val="FFFFFF"/>
                  </a:solidFill>
                </a:rPr>
                <a:t>تعنيها)</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لا </a:t>
              </a:r>
              <a:r>
                <a:rPr lang="ar-EG" altLang="zh-CN" sz="2400" b="1" dirty="0">
                  <a:solidFill>
                    <a:srgbClr val="FFFFFF"/>
                  </a:solidFill>
                </a:rPr>
                <a:t>تتأخر في الوصول لمكان </a:t>
              </a:r>
              <a:r>
                <a:rPr lang="ar-EG" altLang="zh-CN" sz="2400" b="1" dirty="0" smtClean="0">
                  <a:solidFill>
                    <a:srgbClr val="FFFFFF"/>
                  </a:solidFill>
                </a:rPr>
                <a:t>المدرسة </a:t>
              </a:r>
              <a:endParaRPr lang="zh-CN" altLang="en-US" sz="2400" b="1" dirty="0">
                <a:solidFill>
                  <a:srgbClr val="FFFFFF"/>
                </a:solidFill>
              </a:endParaRPr>
            </a:p>
          </p:txBody>
        </p:sp>
      </p:grpSp>
    </p:spTree>
    <p:extLst>
      <p:ext uri="{BB962C8B-B14F-4D97-AF65-F5344CB8AC3E}">
        <p14:creationId xmlns:p14="http://schemas.microsoft.com/office/powerpoint/2010/main" val="15986258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سلوكيات و معتقدات تؤدي إلي توفير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التحضير </a:t>
              </a:r>
              <a:r>
                <a:rPr lang="ar-EG" altLang="zh-CN" sz="2400" b="1" dirty="0">
                  <a:solidFill>
                    <a:srgbClr val="FFFFFF"/>
                  </a:solidFill>
                  <a:latin typeface="Microsoft YaHei" pitchFamily="34" charset="-122"/>
                  <a:ea typeface="Microsoft YaHei" pitchFamily="34" charset="-122"/>
                </a:rPr>
                <a:t>للمهام المتكررة </a:t>
              </a:r>
              <a:r>
                <a:rPr lang="en-GB" altLang="zh-CN" sz="2400" b="1" dirty="0">
                  <a:solidFill>
                    <a:srgbClr val="FFFFFF"/>
                  </a:solidFill>
                  <a:latin typeface="Microsoft YaHei" pitchFamily="34" charset="-122"/>
                  <a:ea typeface="Microsoft YaHei" pitchFamily="34" charset="-122"/>
                </a:rPr>
                <a:t>Check List .</a:t>
              </a:r>
              <a:endParaRPr lang="ar-EG" altLang="zh-CN"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تجميع </a:t>
              </a:r>
              <a:r>
                <a:rPr lang="ar-EG" altLang="zh-CN" sz="2400" b="1" dirty="0">
                  <a:solidFill>
                    <a:srgbClr val="FFFFFF"/>
                  </a:solidFill>
                </a:rPr>
                <a:t>المهام المتشابهة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ارتدِ </a:t>
              </a:r>
              <a:r>
                <a:rPr lang="ar-EG" altLang="zh-CN" sz="2400" b="1" dirty="0">
                  <a:solidFill>
                    <a:srgbClr val="FFFFFF"/>
                  </a:solidFill>
                </a:rPr>
                <a:t>ساعة (راقب الوقت في أي مهمة تقوم </a:t>
              </a:r>
              <a:r>
                <a:rPr lang="ar-EG" altLang="zh-CN" sz="2400" b="1" dirty="0" smtClean="0">
                  <a:solidFill>
                    <a:srgbClr val="FFFFFF"/>
                  </a:solidFill>
                </a:rPr>
                <a:t>بها</a:t>
              </a:r>
              <a:r>
                <a:rPr lang="ar-EG" altLang="zh-CN" sz="2400" b="1" dirty="0">
                  <a:solidFill>
                    <a:srgbClr val="FFFFFF"/>
                  </a:solidFill>
                </a:rPr>
                <a:t>)</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تأريخ </a:t>
              </a:r>
              <a:r>
                <a:rPr lang="ar-EG" altLang="zh-CN" sz="2400" b="1" dirty="0">
                  <a:solidFill>
                    <a:srgbClr val="FFFFFF"/>
                  </a:solidFill>
                </a:rPr>
                <a:t>المهام (حدد لنفسك تاريخا أو زمنا للانتهاء من أي </a:t>
              </a:r>
              <a:r>
                <a:rPr lang="ar-EG" altLang="zh-CN" sz="2400" b="1" dirty="0" smtClean="0">
                  <a:solidFill>
                    <a:srgbClr val="FFFFFF"/>
                  </a:solidFill>
                </a:rPr>
                <a:t>مهمة)</a:t>
              </a:r>
              <a:endParaRPr lang="zh-CN" altLang="en-US" sz="2400" b="1" dirty="0">
                <a:solidFill>
                  <a:srgbClr val="FFFFFF"/>
                </a:solidFill>
              </a:endParaRPr>
            </a:p>
          </p:txBody>
        </p:sp>
      </p:grpSp>
    </p:spTree>
    <p:extLst>
      <p:ext uri="{BB962C8B-B14F-4D97-AF65-F5344CB8AC3E}">
        <p14:creationId xmlns:p14="http://schemas.microsoft.com/office/powerpoint/2010/main" val="13646433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627784" y="-84138"/>
            <a:ext cx="6465417"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سلوكيات و معتقدات تؤدي إلي توفير الوقت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المساومة </a:t>
              </a:r>
              <a:r>
                <a:rPr lang="ar-EG" altLang="zh-CN" sz="2400" b="1" dirty="0">
                  <a:solidFill>
                    <a:srgbClr val="FFFFFF"/>
                  </a:solidFill>
                  <a:latin typeface="Microsoft YaHei" pitchFamily="34" charset="-122"/>
                  <a:ea typeface="Microsoft YaHei" pitchFamily="34" charset="-122"/>
                </a:rPr>
                <a:t>في تحديد </a:t>
              </a:r>
              <a:r>
                <a:rPr lang="ar-EG" altLang="zh-CN" sz="2400" b="1" dirty="0" smtClean="0">
                  <a:solidFill>
                    <a:srgbClr val="FFFFFF"/>
                  </a:solidFill>
                  <a:latin typeface="Microsoft YaHei" pitchFamily="34" charset="-122"/>
                  <a:ea typeface="Microsoft YaHei" pitchFamily="34" charset="-122"/>
                </a:rPr>
                <a:t>المواعيد</a:t>
              </a:r>
              <a:endParaRPr lang="ar-EG" altLang="zh-CN"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لا </a:t>
              </a:r>
              <a:r>
                <a:rPr lang="ar-EG" altLang="zh-CN" sz="2400" b="1" dirty="0">
                  <a:solidFill>
                    <a:srgbClr val="FFFFFF"/>
                  </a:solidFill>
                </a:rPr>
                <a:t>تحتفظ بمهام ناقصة ( انته من كل مهمة </a:t>
              </a:r>
              <a:r>
                <a:rPr lang="ar-EG" altLang="zh-CN" sz="2400" b="1" dirty="0" smtClean="0">
                  <a:solidFill>
                    <a:srgbClr val="FFFFFF"/>
                  </a:solidFill>
                </a:rPr>
                <a:t>بدأتها</a:t>
              </a:r>
              <a:r>
                <a:rPr lang="ar-EG" altLang="zh-CN" sz="2400" b="1" dirty="0">
                  <a:solidFill>
                    <a:srgbClr val="FFFFFF"/>
                  </a:solidFill>
                </a:rPr>
                <a:t>)</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لا </a:t>
              </a:r>
              <a:r>
                <a:rPr lang="ar-EG" altLang="zh-CN" sz="2400" b="1" dirty="0">
                  <a:solidFill>
                    <a:srgbClr val="FFFFFF"/>
                  </a:solidFill>
                </a:rPr>
                <a:t>تقدم خدمات لا </a:t>
              </a:r>
              <a:r>
                <a:rPr lang="ar-EG" altLang="zh-CN" sz="2400" b="1" dirty="0" smtClean="0">
                  <a:solidFill>
                    <a:srgbClr val="FFFFFF"/>
                  </a:solidFill>
                </a:rPr>
                <a:t>تجيدها</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استغلال </a:t>
              </a:r>
              <a:r>
                <a:rPr lang="ar-EG" altLang="zh-CN" sz="2400" b="1" dirty="0">
                  <a:solidFill>
                    <a:srgbClr val="FFFFFF"/>
                  </a:solidFill>
                </a:rPr>
                <a:t>وقت السيارة – الانتقال - </a:t>
              </a:r>
              <a:r>
                <a:rPr lang="ar-EG" altLang="zh-CN" sz="2400" b="1" dirty="0" smtClean="0">
                  <a:solidFill>
                    <a:srgbClr val="FFFFFF"/>
                  </a:solidFill>
                </a:rPr>
                <a:t>السفر</a:t>
              </a:r>
              <a:endParaRPr lang="zh-CN" altLang="en-US" sz="2400" b="1" dirty="0">
                <a:solidFill>
                  <a:srgbClr val="FFFFFF"/>
                </a:solidFill>
              </a:endParaRPr>
            </a:p>
          </p:txBody>
        </p:sp>
      </p:grpSp>
    </p:spTree>
    <p:extLst>
      <p:ext uri="{BB962C8B-B14F-4D97-AF65-F5344CB8AC3E}">
        <p14:creationId xmlns:p14="http://schemas.microsoft.com/office/powerpoint/2010/main" val="37673569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p:cNvSpPr/>
          <p:nvPr/>
        </p:nvSpPr>
        <p:spPr bwMode="auto">
          <a:xfrm>
            <a:off x="2195736" y="2137420"/>
            <a:ext cx="4536504" cy="2040227"/>
          </a:xfrm>
          <a:prstGeom prst="flowChartDocumen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algn="l" rtl="1"/>
            <a:endParaRPr lang="ar-EG" sz="1050" b="1" dirty="0" smtClean="0"/>
          </a:p>
          <a:p>
            <a:pPr algn="ctr" rtl="1"/>
            <a:r>
              <a:rPr lang="ar-EG" sz="4000" b="1" dirty="0"/>
              <a:t> </a:t>
            </a:r>
          </a:p>
          <a:p>
            <a:pPr algn="ctr" rtl="1"/>
            <a:r>
              <a:rPr lang="ar-EG" sz="4000" b="1" dirty="0"/>
              <a:t>مصفوفة إدارة الوقت</a:t>
            </a:r>
          </a:p>
        </p:txBody>
      </p:sp>
    </p:spTree>
    <p:extLst>
      <p:ext uri="{BB962C8B-B14F-4D97-AF65-F5344CB8AC3E}">
        <p14:creationId xmlns:p14="http://schemas.microsoft.com/office/powerpoint/2010/main" val="42536940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23528" y="1129308"/>
            <a:ext cx="8568952" cy="936104"/>
          </a:xfrm>
          <a:prstGeom prst="rect">
            <a:avLst/>
          </a:prstGeom>
          <a:solidFill>
            <a:srgbClr val="00B050"/>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a:t>الجميع يواجه مشاكل مع الوقت، لكن الوقت ليس هو المشكلة، فهو الشئ الوحيد الذي يملكه الجميع بالتساوي كل يوم . إنما المشكلة أننا لم نتعلم إدارة الوقت بصورة جيدة .</a:t>
            </a:r>
          </a:p>
        </p:txBody>
      </p:sp>
      <p:sp>
        <p:nvSpPr>
          <p:cNvPr id="5" name="Rectangle 4"/>
          <p:cNvSpPr/>
          <p:nvPr/>
        </p:nvSpPr>
        <p:spPr bwMode="auto">
          <a:xfrm>
            <a:off x="323528" y="3121528"/>
            <a:ext cx="8568952" cy="816092"/>
          </a:xfrm>
          <a:prstGeom prst="rect">
            <a:avLst/>
          </a:prstGeom>
          <a:solidFill>
            <a:srgbClr val="7030A0"/>
          </a:solidFill>
          <a:ln>
            <a:headEnd type="none" w="med" len="med"/>
            <a:tailEnd type="none" w="med" len="med"/>
          </a:ln>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dirty="0"/>
              <a:t>ولعل مصفوفة إدارة الأولويات للدكتور ستيفن كوفي هي من أفضل النماذج التي تساعدنا على التمييز بين الانشطة العاجلة والمهمة وذلك لتحديد الأولويات .</a:t>
            </a:r>
          </a:p>
        </p:txBody>
      </p:sp>
    </p:spTree>
    <p:extLst>
      <p:ext uri="{BB962C8B-B14F-4D97-AF65-F5344CB8AC3E}">
        <p14:creationId xmlns:p14="http://schemas.microsoft.com/office/powerpoint/2010/main" val="30008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2"/>
            <a:ext cx="9144000" cy="570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379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259632" y="1633364"/>
            <a:ext cx="6264696"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solidFill>
                  <a:schemeClr val="tx1"/>
                </a:solidFill>
                <a:latin typeface="Arial" pitchFamily="34" charset="0"/>
                <a:ea typeface="SimSun" pitchFamily="2" charset="-122"/>
              </a:rPr>
              <a:t>تفادي السلبيات الخمس الآتية حتي ليكون لديك نظرة سليمة للأشياء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4847888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123728" y="-84138"/>
            <a:ext cx="696947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المربع الاول من المصفوفة :الطوارئ و المفاجأت</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زيارة طبيب الاسنان</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أزمات</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مشكلات طارئة</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حضور </a:t>
              </a:r>
              <a:r>
                <a:rPr lang="ar-EG" altLang="zh-CN" sz="2400" b="1" dirty="0" smtClean="0">
                  <a:solidFill>
                    <a:srgbClr val="FFFFFF"/>
                  </a:solidFill>
                </a:rPr>
                <a:t>امتحان مفاجىء</a:t>
              </a:r>
              <a:endParaRPr lang="zh-CN" altLang="en-US" sz="2400" b="1" dirty="0">
                <a:solidFill>
                  <a:srgbClr val="FFFFFF"/>
                </a:solidFill>
              </a:endParaRPr>
            </a:p>
          </p:txBody>
        </p:sp>
      </p:grpSp>
      <p:sp>
        <p:nvSpPr>
          <p:cNvPr id="2" name="Rectangle 1"/>
          <p:cNvSpPr/>
          <p:nvPr/>
        </p:nvSpPr>
        <p:spPr>
          <a:xfrm>
            <a:off x="1763688" y="569534"/>
            <a:ext cx="7329513" cy="461665"/>
          </a:xfrm>
          <a:prstGeom prst="rect">
            <a:avLst/>
          </a:prstGeom>
        </p:spPr>
        <p:txBody>
          <a:bodyPr wrap="square">
            <a:spAutoFit/>
          </a:bodyPr>
          <a:lstStyle/>
          <a:p>
            <a:pPr algn="r" rtl="1"/>
            <a:r>
              <a:rPr lang="ar-EG" sz="2400" b="1" dirty="0">
                <a:solidFill>
                  <a:srgbClr val="C00000"/>
                </a:solidFill>
              </a:rPr>
              <a:t>نجد أن الأنشطة هنا مهمة وعاجلة وعليك أن تؤديها بنفسك والآن مثل :</a:t>
            </a:r>
          </a:p>
        </p:txBody>
      </p:sp>
    </p:spTree>
    <p:extLst>
      <p:ext uri="{BB962C8B-B14F-4D97-AF65-F5344CB8AC3E}">
        <p14:creationId xmlns:p14="http://schemas.microsoft.com/office/powerpoint/2010/main" val="42094015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123728" y="-84138"/>
            <a:ext cx="6969473"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في المربع الثاني :التخطيط و الابداع</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التخطيط للمستقبل </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بناء العلاقات</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الرياضة</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التحضير</a:t>
              </a:r>
              <a:endParaRPr lang="zh-CN" altLang="en-US" sz="2400" b="1" dirty="0">
                <a:solidFill>
                  <a:srgbClr val="FFFFFF"/>
                </a:solidFill>
              </a:endParaRPr>
            </a:p>
          </p:txBody>
        </p:sp>
      </p:grpSp>
      <p:sp>
        <p:nvSpPr>
          <p:cNvPr id="2" name="Rectangle 1"/>
          <p:cNvSpPr/>
          <p:nvPr/>
        </p:nvSpPr>
        <p:spPr>
          <a:xfrm>
            <a:off x="755576" y="569534"/>
            <a:ext cx="8337625" cy="461665"/>
          </a:xfrm>
          <a:prstGeom prst="rect">
            <a:avLst/>
          </a:prstGeom>
        </p:spPr>
        <p:txBody>
          <a:bodyPr wrap="square">
            <a:spAutoFit/>
          </a:bodyPr>
          <a:lstStyle/>
          <a:p>
            <a:pPr algn="r" rtl="1"/>
            <a:r>
              <a:rPr lang="ar-EG" sz="2400" b="1" dirty="0">
                <a:solidFill>
                  <a:srgbClr val="C00000"/>
                </a:solidFill>
              </a:rPr>
              <a:t>نجد أن الأنشطة مهمة وغير عاجلة وعليك أن تؤديها بنفسك ولكن ليس الآن مثل :</a:t>
            </a:r>
          </a:p>
        </p:txBody>
      </p:sp>
    </p:spTree>
    <p:extLst>
      <p:ext uri="{BB962C8B-B14F-4D97-AF65-F5344CB8AC3E}">
        <p14:creationId xmlns:p14="http://schemas.microsoft.com/office/powerpoint/2010/main" val="11051436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123728" y="-84138"/>
            <a:ext cx="6969473"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في المربع الثالث :الاستجابة للضغوط</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زيارات الاصدقاء المفاجئة</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مكالمات هاتفية</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بعض المقابلات</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الاستجابة لرغبات و اولويات الآخرين</a:t>
              </a:r>
              <a:endParaRPr lang="zh-CN" altLang="en-US" sz="2400" b="1" dirty="0">
                <a:solidFill>
                  <a:srgbClr val="FFFFFF"/>
                </a:solidFill>
              </a:endParaRPr>
            </a:p>
          </p:txBody>
        </p:sp>
      </p:grpSp>
      <p:sp>
        <p:nvSpPr>
          <p:cNvPr id="2" name="Rectangle 1"/>
          <p:cNvSpPr/>
          <p:nvPr/>
        </p:nvSpPr>
        <p:spPr>
          <a:xfrm>
            <a:off x="1547664" y="569534"/>
            <a:ext cx="7545537" cy="830997"/>
          </a:xfrm>
          <a:prstGeom prst="rect">
            <a:avLst/>
          </a:prstGeom>
        </p:spPr>
        <p:txBody>
          <a:bodyPr wrap="square">
            <a:spAutoFit/>
          </a:bodyPr>
          <a:lstStyle/>
          <a:p>
            <a:pPr algn="r" rtl="1"/>
            <a:r>
              <a:rPr lang="ar-EG" sz="2400" b="1" dirty="0">
                <a:solidFill>
                  <a:srgbClr val="C00000"/>
                </a:solidFill>
              </a:rPr>
              <a:t>نجد أن الأنشطة غير مهمة لكنها عاجلة ، عليك أن تستعين بشخص آخر ليقوم بها بدلا منك ، مثل :</a:t>
            </a:r>
          </a:p>
        </p:txBody>
      </p:sp>
    </p:spTree>
    <p:extLst>
      <p:ext uri="{BB962C8B-B14F-4D97-AF65-F5344CB8AC3E}">
        <p14:creationId xmlns:p14="http://schemas.microsoft.com/office/powerpoint/2010/main" val="28712959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123728" y="-84138"/>
            <a:ext cx="6969473"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في المربع الرابع :ضياع الوقت و الجهد</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ادمان التلفزيون</a:t>
              </a:r>
            </a:p>
          </p:txBody>
        </p:sp>
      </p:grpSp>
      <p:grpSp>
        <p:nvGrpSpPr>
          <p:cNvPr id="13" name="Group 6"/>
          <p:cNvGrpSpPr>
            <a:grpSpLocks/>
          </p:cNvGrpSpPr>
          <p:nvPr/>
        </p:nvGrpSpPr>
        <p:grpSpPr bwMode="auto">
          <a:xfrm>
            <a:off x="1187626" y="2215480"/>
            <a:ext cx="6768750" cy="553542"/>
            <a:chOff x="-103012" y="-7442"/>
            <a:chExt cx="6768750"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103012" y="-7442"/>
              <a:ext cx="67687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قراءة الروايات و </a:t>
              </a:r>
              <a:r>
                <a:rPr lang="ar-EG" altLang="zh-CN" sz="2400" b="1" dirty="0" smtClean="0">
                  <a:solidFill>
                    <a:srgbClr val="FFFFFF"/>
                  </a:solidFill>
                </a:rPr>
                <a:t>المجلات الغير ضرورية</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بعض رسائل البريد العشوائي</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اللهو الزائد</a:t>
              </a:r>
              <a:endParaRPr lang="zh-CN" altLang="en-US" sz="2400" b="1" dirty="0">
                <a:solidFill>
                  <a:srgbClr val="FFFFFF"/>
                </a:solidFill>
              </a:endParaRPr>
            </a:p>
          </p:txBody>
        </p:sp>
      </p:grpSp>
      <p:sp>
        <p:nvSpPr>
          <p:cNvPr id="2" name="Rectangle 1"/>
          <p:cNvSpPr/>
          <p:nvPr/>
        </p:nvSpPr>
        <p:spPr>
          <a:xfrm>
            <a:off x="1547664" y="569534"/>
            <a:ext cx="7545537" cy="461665"/>
          </a:xfrm>
          <a:prstGeom prst="rect">
            <a:avLst/>
          </a:prstGeom>
        </p:spPr>
        <p:txBody>
          <a:bodyPr wrap="square">
            <a:spAutoFit/>
          </a:bodyPr>
          <a:lstStyle/>
          <a:p>
            <a:pPr algn="r" rtl="1"/>
            <a:r>
              <a:rPr lang="ar-EG" sz="2400" b="1" dirty="0">
                <a:solidFill>
                  <a:srgbClr val="C00000"/>
                </a:solidFill>
              </a:rPr>
              <a:t>نجد أن الأنشطة غير مهمة وغير عاجلة فعليك أن لا تؤديها أبدا وهي مثل :</a:t>
            </a:r>
          </a:p>
        </p:txBody>
      </p:sp>
    </p:spTree>
    <p:extLst>
      <p:ext uri="{BB962C8B-B14F-4D97-AF65-F5344CB8AC3E}">
        <p14:creationId xmlns:p14="http://schemas.microsoft.com/office/powerpoint/2010/main" val="25922136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l="50000" b="50000"/>
          <a:stretch>
            <a:fillRect/>
          </a:stretch>
        </p:blipFill>
        <p:spPr bwMode="auto">
          <a:xfrm>
            <a:off x="4572000" y="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t="50000" r="50000"/>
          <a:stretch>
            <a:fillRect/>
          </a:stretch>
        </p:blipFill>
        <p:spPr bwMode="auto">
          <a:xfrm>
            <a:off x="0" y="285750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l="50000" t="50000"/>
          <a:stretch>
            <a:fillRect/>
          </a:stretch>
        </p:blipFill>
        <p:spPr bwMode="auto">
          <a:xfrm>
            <a:off x="4572000" y="285750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E:\新模板\蓝色的S\未标题-3.png"/>
          <p:cNvPicPr>
            <a:picLocks noChangeAspect="1" noChangeArrowheads="1"/>
          </p:cNvPicPr>
          <p:nvPr/>
        </p:nvPicPr>
        <p:blipFill>
          <a:blip r:embed="rId2">
            <a:extLst>
              <a:ext uri="{28A0092B-C50C-407E-A947-70E740481C1C}">
                <a14:useLocalDpi xmlns:a14="http://schemas.microsoft.com/office/drawing/2010/main" val="0"/>
              </a:ext>
            </a:extLst>
          </a:blip>
          <a:srcRect r="50000" b="50000"/>
          <a:stretch>
            <a:fillRect/>
          </a:stretch>
        </p:blipFill>
        <p:spPr bwMode="auto">
          <a:xfrm>
            <a:off x="0" y="0"/>
            <a:ext cx="457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descr="E:\新模板\蓝色的S\未标题-4.png"/>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0" y="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E:\新模板\蓝色的S\未标题-4.png"/>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4572000" y="0"/>
            <a:ext cx="4572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2" descr="E:\新模板\蓝色的S\未标题-5.png"/>
          <p:cNvPicPr>
            <a:picLocks noChangeAspect="1" noChangeArrowheads="1"/>
          </p:cNvPicPr>
          <p:nvPr/>
        </p:nvPicPr>
        <p:blipFill>
          <a:blip r:embed="rId4">
            <a:extLst>
              <a:ext uri="{28A0092B-C50C-407E-A947-70E740481C1C}">
                <a14:useLocalDpi xmlns:a14="http://schemas.microsoft.com/office/drawing/2010/main" val="0"/>
              </a:ext>
            </a:extLst>
          </a:blip>
          <a:srcRect t="50000"/>
          <a:stretch>
            <a:fillRect/>
          </a:stretch>
        </p:blipFill>
        <p:spPr bwMode="auto">
          <a:xfrm>
            <a:off x="0" y="285750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 descr="E:\新模板\蓝色的S\未标题-5.png"/>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0" y="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 descr="E:\新模板\蓝色的S\未标题-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Box 6"/>
          <p:cNvSpPr txBox="1">
            <a:spLocks noChangeArrowheads="1"/>
          </p:cNvSpPr>
          <p:nvPr/>
        </p:nvSpPr>
        <p:spPr bwMode="auto">
          <a:xfrm>
            <a:off x="1382713" y="584200"/>
            <a:ext cx="3146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en-US" sz="5400">
                <a:solidFill>
                  <a:schemeClr val="bg1"/>
                </a:solidFill>
                <a:ea typeface="Microsoft YaHei" pitchFamily="34" charset="-122"/>
              </a:rPr>
              <a:t>THANKS</a:t>
            </a:r>
            <a:endParaRPr lang="zh-CN" altLang="en-US" sz="5400">
              <a:solidFill>
                <a:schemeClr val="bg1"/>
              </a:solidFill>
              <a:ea typeface="Microsoft YaHei"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ipe(up)">
                                      <p:cBhvr>
                                        <p:cTn id="7" dur="500"/>
                                        <p:tgtEl>
                                          <p:spTgt spid="12292"/>
                                        </p:tgtEl>
                                      </p:cBhvr>
                                    </p:animEffect>
                                  </p:childTnLst>
                                </p:cTn>
                              </p:par>
                              <p:par>
                                <p:cTn id="8" presetID="22" presetClass="entr" presetSubtype="2" fill="hold" nodeType="withEffect">
                                  <p:stCondLst>
                                    <p:cond delay="300"/>
                                  </p:stCondLst>
                                  <p:childTnLst>
                                    <p:set>
                                      <p:cBhvr>
                                        <p:cTn id="9" dur="1" fill="hold">
                                          <p:stCondLst>
                                            <p:cond delay="0"/>
                                          </p:stCondLst>
                                        </p:cTn>
                                        <p:tgtEl>
                                          <p:spTgt spid="12291"/>
                                        </p:tgtEl>
                                        <p:attrNameLst>
                                          <p:attrName>style.visibility</p:attrName>
                                        </p:attrNameLst>
                                      </p:cBhvr>
                                      <p:to>
                                        <p:strVal val="visible"/>
                                      </p:to>
                                    </p:set>
                                    <p:animEffect transition="in" filter="wipe(right)">
                                      <p:cBhvr>
                                        <p:cTn id="10" dur="500"/>
                                        <p:tgtEl>
                                          <p:spTgt spid="12291"/>
                                        </p:tgtEl>
                                      </p:cBhvr>
                                    </p:animEffect>
                                  </p:childTnLst>
                                </p:cTn>
                              </p:par>
                              <p:par>
                                <p:cTn id="11" presetID="22" presetClass="entr" presetSubtype="4" fill="hold" nodeType="withEffect">
                                  <p:stCondLst>
                                    <p:cond delay="600"/>
                                  </p:stCondLst>
                                  <p:childTnLst>
                                    <p:set>
                                      <p:cBhvr>
                                        <p:cTn id="12" dur="1" fill="hold">
                                          <p:stCondLst>
                                            <p:cond delay="0"/>
                                          </p:stCondLst>
                                        </p:cTn>
                                        <p:tgtEl>
                                          <p:spTgt spid="12293"/>
                                        </p:tgtEl>
                                        <p:attrNameLst>
                                          <p:attrName>style.visibility</p:attrName>
                                        </p:attrNameLst>
                                      </p:cBhvr>
                                      <p:to>
                                        <p:strVal val="visible"/>
                                      </p:to>
                                    </p:set>
                                    <p:animEffect transition="in" filter="wipe(down)">
                                      <p:cBhvr>
                                        <p:cTn id="13" dur="500"/>
                                        <p:tgtEl>
                                          <p:spTgt spid="12293"/>
                                        </p:tgtEl>
                                      </p:cBhvr>
                                    </p:animEffect>
                                  </p:childTnLst>
                                </p:cTn>
                              </p:par>
                              <p:par>
                                <p:cTn id="14" presetID="22" presetClass="entr" presetSubtype="8" fill="hold" nodeType="withEffect">
                                  <p:stCondLst>
                                    <p:cond delay="900"/>
                                  </p:stCondLst>
                                  <p:childTnLst>
                                    <p:set>
                                      <p:cBhvr>
                                        <p:cTn id="15" dur="1" fill="hold">
                                          <p:stCondLst>
                                            <p:cond delay="0"/>
                                          </p:stCondLst>
                                        </p:cTn>
                                        <p:tgtEl>
                                          <p:spTgt spid="12290"/>
                                        </p:tgtEl>
                                        <p:attrNameLst>
                                          <p:attrName>style.visibility</p:attrName>
                                        </p:attrNameLst>
                                      </p:cBhvr>
                                      <p:to>
                                        <p:strVal val="visible"/>
                                      </p:to>
                                    </p:set>
                                    <p:animEffect transition="in" filter="wipe(left)">
                                      <p:cBhvr>
                                        <p:cTn id="16" dur="500"/>
                                        <p:tgtEl>
                                          <p:spTgt spid="12290"/>
                                        </p:tgtEl>
                                      </p:cBhvr>
                                    </p:animEffect>
                                  </p:childTnLst>
                                </p:cTn>
                              </p:par>
                            </p:childTnLst>
                          </p:cTn>
                        </p:par>
                        <p:par>
                          <p:cTn id="17" fill="hold" nodeType="afterGroup">
                            <p:stCondLst>
                              <p:cond delay="1400"/>
                            </p:stCondLst>
                            <p:childTnLst>
                              <p:par>
                                <p:cTn id="18" presetID="16" presetClass="entr" presetSubtype="26" fill="hold" nodeType="afterEffect">
                                  <p:stCondLst>
                                    <p:cond delay="0"/>
                                  </p:stCondLst>
                                  <p:childTnLst>
                                    <p:set>
                                      <p:cBhvr>
                                        <p:cTn id="19" dur="1" fill="hold">
                                          <p:stCondLst>
                                            <p:cond delay="0"/>
                                          </p:stCondLst>
                                        </p:cTn>
                                        <p:tgtEl>
                                          <p:spTgt spid="12294"/>
                                        </p:tgtEl>
                                        <p:attrNameLst>
                                          <p:attrName>style.visibility</p:attrName>
                                        </p:attrNameLst>
                                      </p:cBhvr>
                                      <p:to>
                                        <p:strVal val="visible"/>
                                      </p:to>
                                    </p:set>
                                    <p:animEffect transition="in" filter="barn(inHorizontal)">
                                      <p:cBhvr>
                                        <p:cTn id="20" dur="500"/>
                                        <p:tgtEl>
                                          <p:spTgt spid="12294"/>
                                        </p:tgtEl>
                                      </p:cBhvr>
                                    </p:animEffect>
                                  </p:childTnLst>
                                </p:cTn>
                              </p:par>
                              <p:par>
                                <p:cTn id="21" presetID="16" presetClass="entr" presetSubtype="42" fill="hold" nodeType="withEffect">
                                  <p:stCondLst>
                                    <p:cond delay="0"/>
                                  </p:stCondLst>
                                  <p:childTnLst>
                                    <p:set>
                                      <p:cBhvr>
                                        <p:cTn id="22" dur="1" fill="hold">
                                          <p:stCondLst>
                                            <p:cond delay="0"/>
                                          </p:stCondLst>
                                        </p:cTn>
                                        <p:tgtEl>
                                          <p:spTgt spid="12295"/>
                                        </p:tgtEl>
                                        <p:attrNameLst>
                                          <p:attrName>style.visibility</p:attrName>
                                        </p:attrNameLst>
                                      </p:cBhvr>
                                      <p:to>
                                        <p:strVal val="visible"/>
                                      </p:to>
                                    </p:set>
                                    <p:animEffect transition="in" filter="barn(outHorizontal)">
                                      <p:cBhvr>
                                        <p:cTn id="23" dur="500"/>
                                        <p:tgtEl>
                                          <p:spTgt spid="12295"/>
                                        </p:tgtEl>
                                      </p:cBhvr>
                                    </p:animEffect>
                                  </p:childTnLst>
                                </p:cTn>
                              </p:par>
                            </p:childTnLst>
                          </p:cTn>
                        </p:par>
                        <p:par>
                          <p:cTn id="24" fill="hold" nodeType="afterGroup">
                            <p:stCondLst>
                              <p:cond delay="1900"/>
                            </p:stCondLst>
                            <p:childTnLst>
                              <p:par>
                                <p:cTn id="25" presetID="18" presetClass="entr" presetSubtype="9" fill="hold" nodeType="after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strips(upLeft)">
                                      <p:cBhvr>
                                        <p:cTn id="27" dur="500"/>
                                        <p:tgtEl>
                                          <p:spTgt spid="12297"/>
                                        </p:tgtEl>
                                      </p:cBhvr>
                                    </p:animEffect>
                                  </p:childTnLst>
                                </p:cTn>
                              </p:par>
                              <p:par>
                                <p:cTn id="28" presetID="18" presetClass="entr" presetSubtype="12" fill="hold" nodeType="withEffect">
                                  <p:stCondLst>
                                    <p:cond delay="0"/>
                                  </p:stCondLst>
                                  <p:childTnLst>
                                    <p:set>
                                      <p:cBhvr>
                                        <p:cTn id="29" dur="1" fill="hold">
                                          <p:stCondLst>
                                            <p:cond delay="0"/>
                                          </p:stCondLst>
                                        </p:cTn>
                                        <p:tgtEl>
                                          <p:spTgt spid="12296"/>
                                        </p:tgtEl>
                                        <p:attrNameLst>
                                          <p:attrName>style.visibility</p:attrName>
                                        </p:attrNameLst>
                                      </p:cBhvr>
                                      <p:to>
                                        <p:strVal val="visible"/>
                                      </p:to>
                                    </p:set>
                                    <p:animEffect transition="in" filter="strips(downLeft)">
                                      <p:cBhvr>
                                        <p:cTn id="30" dur="500"/>
                                        <p:tgtEl>
                                          <p:spTgt spid="12296"/>
                                        </p:tgtEl>
                                      </p:cBhvr>
                                    </p:animEffect>
                                  </p:childTnLst>
                                </p:cTn>
                              </p:par>
                            </p:childTnLst>
                          </p:cTn>
                        </p:par>
                        <p:par>
                          <p:cTn id="31" fill="hold" nodeType="afterGroup">
                            <p:stCondLst>
                              <p:cond delay="2400"/>
                            </p:stCondLst>
                            <p:childTnLst>
                              <p:par>
                                <p:cTn id="32" presetID="22" presetClass="entr" presetSubtype="2" fill="hold" nodeType="afterEffect">
                                  <p:stCondLst>
                                    <p:cond delay="0"/>
                                  </p:stCondLst>
                                  <p:childTnLst>
                                    <p:set>
                                      <p:cBhvr>
                                        <p:cTn id="33" dur="1" fill="hold">
                                          <p:stCondLst>
                                            <p:cond delay="0"/>
                                          </p:stCondLst>
                                        </p:cTn>
                                        <p:tgtEl>
                                          <p:spTgt spid="12298"/>
                                        </p:tgtEl>
                                        <p:attrNameLst>
                                          <p:attrName>style.visibility</p:attrName>
                                        </p:attrNameLst>
                                      </p:cBhvr>
                                      <p:to>
                                        <p:strVal val="visible"/>
                                      </p:to>
                                    </p:set>
                                    <p:animEffect transition="in" filter="wipe(right)">
                                      <p:cBhvr>
                                        <p:cTn id="34" dur="700"/>
                                        <p:tgtEl>
                                          <p:spTgt spid="12298"/>
                                        </p:tgtEl>
                                      </p:cBhvr>
                                    </p:animEffect>
                                  </p:childTnLst>
                                </p:cTn>
                              </p:par>
                            </p:childTnLst>
                          </p:cTn>
                        </p:par>
                        <p:par>
                          <p:cTn id="35" fill="hold" nodeType="afterGroup">
                            <p:stCondLst>
                              <p:cond delay="3100"/>
                            </p:stCondLst>
                            <p:childTnLst>
                              <p:par>
                                <p:cTn id="36" presetID="12" presetClass="entr" presetSubtype="1" fill="hold" grpId="0" nodeType="afterEffect">
                                  <p:stCondLst>
                                    <p:cond delay="0"/>
                                  </p:stCondLst>
                                  <p:childTnLst>
                                    <p:set>
                                      <p:cBhvr>
                                        <p:cTn id="37" dur="1" fill="hold">
                                          <p:stCondLst>
                                            <p:cond delay="0"/>
                                          </p:stCondLst>
                                        </p:cTn>
                                        <p:tgtEl>
                                          <p:spTgt spid="12299"/>
                                        </p:tgtEl>
                                        <p:attrNameLst>
                                          <p:attrName>style.visibility</p:attrName>
                                        </p:attrNameLst>
                                      </p:cBhvr>
                                      <p:to>
                                        <p:strVal val="visible"/>
                                      </p:to>
                                    </p:set>
                                    <p:animEffect transition="in" filter="slide(fromTop)">
                                      <p:cBhvr>
                                        <p:cTn id="38"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4" y="4278362"/>
            <a:ext cx="1712054" cy="128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اللوم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تجنب لوم الزملاء – الأباء – الرؤساء – كل الناس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لأن اللوم يحد من تصرفاتك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عندما تلوم الآخرين والظروف فإنك بذلك تعطيهم القوة لقهرك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b="1" dirty="0">
                  <a:solidFill>
                    <a:srgbClr val="FFFFFF"/>
                  </a:solidFill>
                </a:rPr>
                <a:t>فعليك بتسلم الأمور والبحث عن الطرق التي عن طريقها يمكنك تحسين ظروف حياتك </a:t>
              </a:r>
              <a:endParaRPr lang="zh-CN" altLang="en-US" b="1" dirty="0">
                <a:solidFill>
                  <a:srgbClr val="FFFFFF"/>
                </a:solidFill>
              </a:endParaRPr>
            </a:p>
          </p:txBody>
        </p:sp>
      </p:grpSp>
    </p:spTree>
    <p:extLst>
      <p:ext uri="{BB962C8B-B14F-4D97-AF65-F5344CB8AC3E}">
        <p14:creationId xmlns:p14="http://schemas.microsoft.com/office/powerpoint/2010/main" val="34789258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المقارنة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1900" b="1" dirty="0">
                  <a:solidFill>
                    <a:srgbClr val="FFFFFF"/>
                  </a:solidFill>
                  <a:latin typeface="Microsoft YaHei" pitchFamily="34" charset="-122"/>
                  <a:ea typeface="Microsoft YaHei" pitchFamily="34" charset="-122"/>
                </a:rPr>
                <a:t>نحن نميل عادة لمقارنة أنفسنا بالآخرين ودائماً نكون الخاسرين ونشعر بالضيق </a:t>
              </a:r>
              <a:endParaRPr lang="zh-CN" altLang="en-US" sz="19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3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b="1" dirty="0">
                  <a:solidFill>
                    <a:srgbClr val="FFFFFF"/>
                  </a:solidFill>
                </a:rPr>
                <a:t>عليك أن تقارن بين حالتك الآن وحالتك التي من الممكن أن تكون عليها في المستقبل </a:t>
              </a:r>
              <a:endParaRPr lang="zh-CN" altLang="en-US"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2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000" b="1" dirty="0">
                  <a:solidFill>
                    <a:srgbClr val="FFFFFF"/>
                  </a:solidFill>
                </a:rPr>
                <a:t>عليك أن تسأل نفسك عن الطريقة التي يمكنك بها تحسين ظروف حياتك </a:t>
              </a:r>
              <a:endParaRPr lang="zh-CN" altLang="en-US" sz="2000" b="1" dirty="0">
                <a:solidFill>
                  <a:srgbClr val="FFFFFF"/>
                </a:solidFill>
              </a:endParaRPr>
            </a:p>
          </p:txBody>
        </p:sp>
      </p:gr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739807"/>
            <a:ext cx="2555776" cy="179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4981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العيشة في الماضي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39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b="1" dirty="0">
                  <a:solidFill>
                    <a:srgbClr val="FFFFFF"/>
                  </a:solidFill>
                  <a:latin typeface="Microsoft YaHei" pitchFamily="34" charset="-122"/>
                  <a:ea typeface="Microsoft YaHei" pitchFamily="34" charset="-122"/>
                </a:rPr>
                <a:t>إذا كنا نعيش في الماضي فهذا ما ستكون عليه حياتك تماماً في الحاضر والمستقبل </a:t>
              </a:r>
              <a:endParaRPr lang="zh-CN" altLang="en-US"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1074068"/>
            <a:chOff x="0" y="-7442"/>
            <a:chExt cx="6562725" cy="726609"/>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7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b="1" dirty="0">
                  <a:solidFill>
                    <a:srgbClr val="FFFFFF"/>
                  </a:solidFill>
                </a:rPr>
                <a:t>ولكن يجب أن نتعلم من الماضي ونستفيد من المعرفة التي اكتسبناها ومن الدروس التي  </a:t>
              </a:r>
              <a:r>
                <a:rPr lang="ar-EG" altLang="zh-CN" b="1" dirty="0" smtClean="0">
                  <a:solidFill>
                    <a:srgbClr val="FFFFFF"/>
                  </a:solidFill>
                </a:rPr>
                <a:t>مرت </a:t>
              </a:r>
              <a:r>
                <a:rPr lang="ar-EG" altLang="zh-CN" b="1" dirty="0">
                  <a:solidFill>
                    <a:srgbClr val="FFFFFF"/>
                  </a:solidFill>
                </a:rPr>
                <a:t>بنا </a:t>
              </a:r>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757613"/>
            <a:ext cx="253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5248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النقد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توقف عن النقد ، لأنه يولد أحاسيس سلبية متبادلة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من يعامل الآخرين بلطف يتقدم أكثر </a:t>
              </a:r>
              <a:endParaRPr lang="zh-CN" altLang="en-US" sz="2400" b="1" dirty="0">
                <a:solidFill>
                  <a:srgbClr val="FFFFFF"/>
                </a:solidFill>
              </a:endParaRPr>
            </a:p>
          </p:txBody>
        </p:sp>
      </p:gr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7291"/>
            <a:ext cx="2169790" cy="170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99015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ظاهرة الـ أنا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1146076"/>
            <a:chOff x="0" y="0"/>
            <a:chExt cx="6562725" cy="572723"/>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57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إذا أردت أن يسخر منك الآخرين أو أن يتحاشوا الحديث معك فعليك فقط أن تتحدث </a:t>
              </a:r>
              <a:r>
                <a:rPr lang="ar-EG" altLang="zh-CN" sz="2400" b="1" dirty="0" smtClean="0">
                  <a:solidFill>
                    <a:srgbClr val="FFFFFF"/>
                  </a:solidFill>
                  <a:latin typeface="Microsoft YaHei" pitchFamily="34" charset="-122"/>
                  <a:ea typeface="Microsoft YaHei" pitchFamily="34" charset="-122"/>
                </a:rPr>
                <a:t>دائماً عن </a:t>
              </a:r>
              <a:r>
                <a:rPr lang="ar-EG" altLang="zh-CN" sz="2400" b="1" dirty="0">
                  <a:solidFill>
                    <a:srgbClr val="FFFFFF"/>
                  </a:solidFill>
                  <a:latin typeface="Microsoft YaHei" pitchFamily="34" charset="-122"/>
                  <a:ea typeface="Microsoft YaHei" pitchFamily="34" charset="-122"/>
                </a:rPr>
                <a:t>نفسك </a:t>
              </a:r>
            </a:p>
          </p:txBody>
        </p:sp>
      </p:grpSp>
      <p:grpSp>
        <p:nvGrpSpPr>
          <p:cNvPr id="13" name="Group 6"/>
          <p:cNvGrpSpPr>
            <a:grpSpLocks/>
          </p:cNvGrpSpPr>
          <p:nvPr/>
        </p:nvGrpSpPr>
        <p:grpSpPr bwMode="auto">
          <a:xfrm>
            <a:off x="1290638" y="2880022"/>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a:solidFill>
                    <a:srgbClr val="FFFFFF"/>
                  </a:solidFill>
                </a:rPr>
                <a:t>حدث الناس عن نفسك سيستمعون لك - حدثهم عن أنفسهم سيحبونك </a:t>
              </a:r>
              <a:endParaRPr lang="zh-CN" altLang="en-US" sz="2200" b="1" dirty="0">
                <a:solidFill>
                  <a:srgbClr val="FFFFFF"/>
                </a:solidFill>
              </a:endParaRPr>
            </a:p>
          </p:txBody>
        </p:sp>
      </p:grpSp>
      <p:pic>
        <p:nvPicPr>
          <p:cNvPr id="61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577580"/>
            <a:ext cx="23241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5112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259632" y="1633364"/>
            <a:ext cx="6264696"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3200" b="1" dirty="0">
                <a:solidFill>
                  <a:schemeClr val="tx1"/>
                </a:solidFill>
                <a:latin typeface="Arial" pitchFamily="34" charset="0"/>
                <a:ea typeface="SimSun" pitchFamily="2" charset="-122"/>
              </a:rPr>
              <a:t>المبادئ الستة التى ستساعدك لتكون نظرتك للأشياء سليمة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334441258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08992520"/>
              </p:ext>
            </p:extLst>
          </p:nvPr>
        </p:nvGraphicFramePr>
        <p:xfrm>
          <a:off x="762000" y="254000"/>
          <a:ext cx="7467600" cy="520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3"/>
          <p:cNvSpPr txBox="1">
            <a:spLocks noChangeArrowheads="1"/>
          </p:cNvSpPr>
          <p:nvPr/>
        </p:nvSpPr>
        <p:spPr bwMode="auto">
          <a:xfrm>
            <a:off x="5149850" y="-84138"/>
            <a:ext cx="3943350"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محاور الدورة</a:t>
            </a:r>
          </a:p>
        </p:txBody>
      </p:sp>
    </p:spTree>
    <p:extLst>
      <p:ext uri="{BB962C8B-B14F-4D97-AF65-F5344CB8AC3E}">
        <p14:creationId xmlns:p14="http://schemas.microsoft.com/office/powerpoint/2010/main" val="2233486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4932040" y="1646857"/>
            <a:ext cx="4032448" cy="546100"/>
            <a:chOff x="0" y="0"/>
            <a:chExt cx="6562725" cy="546100"/>
          </a:xfrm>
        </p:grpSpPr>
        <p:sp>
          <p:nvSpPr>
            <p:cNvPr id="82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ابتسم </a:t>
              </a:r>
              <a:endParaRPr lang="zh-CN" altLang="en-US" sz="2400" b="1" dirty="0">
                <a:solidFill>
                  <a:srgbClr val="FFFFFF"/>
                </a:solidFill>
                <a:latin typeface="Microsoft YaHei" pitchFamily="34" charset="-122"/>
                <a:ea typeface="Microsoft YaHei" pitchFamily="34" charset="-122"/>
              </a:endParaRPr>
            </a:p>
          </p:txBody>
        </p:sp>
      </p:grpSp>
      <p:grpSp>
        <p:nvGrpSpPr>
          <p:cNvPr id="7174" name="Group 6"/>
          <p:cNvGrpSpPr>
            <a:grpSpLocks/>
          </p:cNvGrpSpPr>
          <p:nvPr/>
        </p:nvGrpSpPr>
        <p:grpSpPr bwMode="auto">
          <a:xfrm>
            <a:off x="4932040" y="2510953"/>
            <a:ext cx="4032448" cy="553542"/>
            <a:chOff x="0" y="-7442"/>
            <a:chExt cx="6562725" cy="553542"/>
          </a:xfrm>
        </p:grpSpPr>
        <p:grpSp>
          <p:nvGrpSpPr>
            <p:cNvPr id="8206" name="Group 7"/>
            <p:cNvGrpSpPr>
              <a:grpSpLocks/>
            </p:cNvGrpSpPr>
            <p:nvPr/>
          </p:nvGrpSpPr>
          <p:grpSpPr bwMode="auto">
            <a:xfrm>
              <a:off x="0" y="0"/>
              <a:ext cx="6562725" cy="546100"/>
              <a:chOff x="0" y="0"/>
              <a:chExt cx="6561756" cy="546060"/>
            </a:xfrm>
          </p:grpSpPr>
          <p:sp>
            <p:nvSpPr>
              <p:cNvPr id="8208"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9"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8207"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خاطب الناس بأسمائهم </a:t>
              </a:r>
              <a:endParaRPr lang="zh-CN" altLang="en-US" sz="2400" b="1" dirty="0">
                <a:solidFill>
                  <a:srgbClr val="FFFFFF"/>
                </a:solidFill>
              </a:endParaRPr>
            </a:p>
          </p:txBody>
        </p:sp>
      </p:grpSp>
      <p:grpSp>
        <p:nvGrpSpPr>
          <p:cNvPr id="7179" name="Group 11"/>
          <p:cNvGrpSpPr>
            <a:grpSpLocks/>
          </p:cNvGrpSpPr>
          <p:nvPr/>
        </p:nvGrpSpPr>
        <p:grpSpPr bwMode="auto">
          <a:xfrm>
            <a:off x="4932040" y="3375049"/>
            <a:ext cx="4032448" cy="562571"/>
            <a:chOff x="0" y="-16471"/>
            <a:chExt cx="6562725" cy="562571"/>
          </a:xfrm>
        </p:grpSpPr>
        <p:sp>
          <p:nvSpPr>
            <p:cNvPr id="8203"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8204"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8205"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أنصت وأعط فرصة الكلام للآخرين </a:t>
              </a:r>
              <a:endParaRPr lang="zh-CN" altLang="en-US" sz="2400" b="1" dirty="0">
                <a:solidFill>
                  <a:srgbClr val="FFFFFF"/>
                </a:solidFill>
              </a:endParaRPr>
            </a:p>
          </p:txBody>
        </p:sp>
      </p:grpSp>
      <p:grpSp>
        <p:nvGrpSpPr>
          <p:cNvPr id="25" name="Group 2"/>
          <p:cNvGrpSpPr>
            <a:grpSpLocks/>
          </p:cNvGrpSpPr>
          <p:nvPr/>
        </p:nvGrpSpPr>
        <p:grpSpPr bwMode="auto">
          <a:xfrm>
            <a:off x="323528" y="1633364"/>
            <a:ext cx="4032448" cy="546100"/>
            <a:chOff x="0" y="0"/>
            <a:chExt cx="6562725" cy="546100"/>
          </a:xfrm>
        </p:grpSpPr>
        <p:sp>
          <p:nvSpPr>
            <p:cNvPr id="26"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7"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8" name="Rectangle 13"/>
            <p:cNvSpPr>
              <a:spLocks noChangeArrowheads="1"/>
            </p:cNvSpPr>
            <p:nvPr/>
          </p:nvSpPr>
          <p:spPr bwMode="auto">
            <a:xfrm>
              <a:off x="65088" y="0"/>
              <a:ext cx="6432549"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تحمل المسئولية الكاملة لأخطائك </a:t>
              </a:r>
              <a:endParaRPr lang="zh-CN" altLang="en-US" sz="2400" b="1" dirty="0">
                <a:solidFill>
                  <a:srgbClr val="FFFFFF"/>
                </a:solidFill>
                <a:latin typeface="Microsoft YaHei" pitchFamily="34" charset="-122"/>
                <a:ea typeface="Microsoft YaHei" pitchFamily="34" charset="-122"/>
              </a:endParaRPr>
            </a:p>
          </p:txBody>
        </p:sp>
      </p:grpSp>
      <p:grpSp>
        <p:nvGrpSpPr>
          <p:cNvPr id="29" name="Group 6"/>
          <p:cNvGrpSpPr>
            <a:grpSpLocks/>
          </p:cNvGrpSpPr>
          <p:nvPr/>
        </p:nvGrpSpPr>
        <p:grpSpPr bwMode="auto">
          <a:xfrm>
            <a:off x="323528" y="2497460"/>
            <a:ext cx="4032448" cy="553542"/>
            <a:chOff x="0" y="-7442"/>
            <a:chExt cx="6562725" cy="553542"/>
          </a:xfrm>
        </p:grpSpPr>
        <p:grpSp>
          <p:nvGrpSpPr>
            <p:cNvPr id="30" name="Group 7"/>
            <p:cNvGrpSpPr>
              <a:grpSpLocks/>
            </p:cNvGrpSpPr>
            <p:nvPr/>
          </p:nvGrpSpPr>
          <p:grpSpPr bwMode="auto">
            <a:xfrm>
              <a:off x="0" y="0"/>
              <a:ext cx="6562725" cy="546100"/>
              <a:chOff x="0" y="0"/>
              <a:chExt cx="6561756" cy="546060"/>
            </a:xfrm>
          </p:grpSpPr>
          <p:sp>
            <p:nvSpPr>
              <p:cNvPr id="32"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3"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31" name="Rectangle 13"/>
            <p:cNvSpPr>
              <a:spLocks noChangeArrowheads="1"/>
            </p:cNvSpPr>
            <p:nvPr/>
          </p:nvSpPr>
          <p:spPr bwMode="auto">
            <a:xfrm>
              <a:off x="65088" y="-7442"/>
              <a:ext cx="6432549"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مجاملة الناس </a:t>
              </a:r>
              <a:endParaRPr lang="zh-CN" altLang="en-US" sz="2400" b="1" dirty="0">
                <a:solidFill>
                  <a:srgbClr val="FFFFFF"/>
                </a:solidFill>
              </a:endParaRPr>
            </a:p>
          </p:txBody>
        </p:sp>
      </p:grpSp>
      <p:grpSp>
        <p:nvGrpSpPr>
          <p:cNvPr id="34" name="Group 11"/>
          <p:cNvGrpSpPr>
            <a:grpSpLocks/>
          </p:cNvGrpSpPr>
          <p:nvPr/>
        </p:nvGrpSpPr>
        <p:grpSpPr bwMode="auto">
          <a:xfrm>
            <a:off x="323528" y="3361556"/>
            <a:ext cx="4032448" cy="562571"/>
            <a:chOff x="0" y="-16471"/>
            <a:chExt cx="6562725" cy="562571"/>
          </a:xfrm>
        </p:grpSpPr>
        <p:sp>
          <p:nvSpPr>
            <p:cNvPr id="35"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6"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37"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سامح وأطلق سراح الماضى </a:t>
              </a:r>
              <a:endParaRPr lang="zh-CN" altLang="en-US" sz="2400" b="1" dirty="0">
                <a:solidFill>
                  <a:srgbClr val="FFFFFF"/>
                </a:solidFill>
              </a:endParaRPr>
            </a:p>
          </p:txBody>
        </p:sp>
      </p:grpSp>
    </p:spTree>
    <p:extLst>
      <p:ext uri="{BB962C8B-B14F-4D97-AF65-F5344CB8AC3E}">
        <p14:creationId xmlns:p14="http://schemas.microsoft.com/office/powerpoint/2010/main" val="36490810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170"/>
                                        </p:tgtEl>
                                        <p:attrNameLst>
                                          <p:attrName>style.visibility</p:attrName>
                                        </p:attrNameLst>
                                      </p:cBhvr>
                                      <p:to>
                                        <p:strVal val="visible"/>
                                      </p:to>
                                    </p:set>
                                    <p:anim calcmode="lin" valueType="num">
                                      <p:cBhvr>
                                        <p:cTn id="7" dur="600" fill="hold"/>
                                        <p:tgtEl>
                                          <p:spTgt spid="7170"/>
                                        </p:tgtEl>
                                        <p:attrNameLst>
                                          <p:attrName>ppt_w</p:attrName>
                                        </p:attrNameLst>
                                      </p:cBhvr>
                                      <p:tavLst>
                                        <p:tav tm="0">
                                          <p:val>
                                            <p:fltVal val="0"/>
                                          </p:val>
                                        </p:tav>
                                        <p:tav tm="100000">
                                          <p:val>
                                            <p:strVal val="#ppt_w"/>
                                          </p:val>
                                        </p:tav>
                                      </p:tavLst>
                                    </p:anim>
                                    <p:anim calcmode="lin" valueType="num">
                                      <p:cBhvr>
                                        <p:cTn id="8" dur="600" fill="hold"/>
                                        <p:tgtEl>
                                          <p:spTgt spid="7170"/>
                                        </p:tgtEl>
                                        <p:attrNameLst>
                                          <p:attrName>ppt_h</p:attrName>
                                        </p:attrNameLst>
                                      </p:cBhvr>
                                      <p:tavLst>
                                        <p:tav tm="0">
                                          <p:val>
                                            <p:fltVal val="0"/>
                                          </p:val>
                                        </p:tav>
                                        <p:tav tm="100000">
                                          <p:val>
                                            <p:strVal val="#ppt_h"/>
                                          </p:val>
                                        </p:tav>
                                      </p:tavLst>
                                    </p:anim>
                                    <p:anim calcmode="lin" valueType="num">
                                      <p:cBhvr>
                                        <p:cTn id="9" dur="600" fill="hold"/>
                                        <p:tgtEl>
                                          <p:spTgt spid="7170"/>
                                        </p:tgtEl>
                                        <p:attrNameLst>
                                          <p:attrName>style.rotation</p:attrName>
                                        </p:attrNameLst>
                                      </p:cBhvr>
                                      <p:tavLst>
                                        <p:tav tm="0">
                                          <p:val>
                                            <p:fltVal val="90"/>
                                          </p:val>
                                        </p:tav>
                                        <p:tav tm="100000">
                                          <p:val>
                                            <p:fltVal val="0"/>
                                          </p:val>
                                        </p:tav>
                                      </p:tavLst>
                                    </p:anim>
                                    <p:animEffect transition="in" filter="fade">
                                      <p:cBhvr>
                                        <p:cTn id="10" dur="6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7174"/>
                                        </p:tgtEl>
                                        <p:attrNameLst>
                                          <p:attrName>style.visibility</p:attrName>
                                        </p:attrNameLst>
                                      </p:cBhvr>
                                      <p:to>
                                        <p:strVal val="visible"/>
                                      </p:to>
                                    </p:set>
                                    <p:anim calcmode="lin" valueType="num">
                                      <p:cBhvr>
                                        <p:cTn id="15" dur="600" fill="hold"/>
                                        <p:tgtEl>
                                          <p:spTgt spid="7174"/>
                                        </p:tgtEl>
                                        <p:attrNameLst>
                                          <p:attrName>ppt_w</p:attrName>
                                        </p:attrNameLst>
                                      </p:cBhvr>
                                      <p:tavLst>
                                        <p:tav tm="0">
                                          <p:val>
                                            <p:fltVal val="0"/>
                                          </p:val>
                                        </p:tav>
                                        <p:tav tm="100000">
                                          <p:val>
                                            <p:strVal val="#ppt_w"/>
                                          </p:val>
                                        </p:tav>
                                      </p:tavLst>
                                    </p:anim>
                                    <p:anim calcmode="lin" valueType="num">
                                      <p:cBhvr>
                                        <p:cTn id="16" dur="600" fill="hold"/>
                                        <p:tgtEl>
                                          <p:spTgt spid="7174"/>
                                        </p:tgtEl>
                                        <p:attrNameLst>
                                          <p:attrName>ppt_h</p:attrName>
                                        </p:attrNameLst>
                                      </p:cBhvr>
                                      <p:tavLst>
                                        <p:tav tm="0">
                                          <p:val>
                                            <p:fltVal val="0"/>
                                          </p:val>
                                        </p:tav>
                                        <p:tav tm="100000">
                                          <p:val>
                                            <p:strVal val="#ppt_h"/>
                                          </p:val>
                                        </p:tav>
                                      </p:tavLst>
                                    </p:anim>
                                    <p:anim calcmode="lin" valueType="num">
                                      <p:cBhvr>
                                        <p:cTn id="17" dur="600" fill="hold"/>
                                        <p:tgtEl>
                                          <p:spTgt spid="7174"/>
                                        </p:tgtEl>
                                        <p:attrNameLst>
                                          <p:attrName>style.rotation</p:attrName>
                                        </p:attrNameLst>
                                      </p:cBhvr>
                                      <p:tavLst>
                                        <p:tav tm="0">
                                          <p:val>
                                            <p:fltVal val="90"/>
                                          </p:val>
                                        </p:tav>
                                        <p:tav tm="100000">
                                          <p:val>
                                            <p:fltVal val="0"/>
                                          </p:val>
                                        </p:tav>
                                      </p:tavLst>
                                    </p:anim>
                                    <p:animEffect transition="in" filter="fade">
                                      <p:cBhvr>
                                        <p:cTn id="18" dur="6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179"/>
                                        </p:tgtEl>
                                        <p:attrNameLst>
                                          <p:attrName>style.visibility</p:attrName>
                                        </p:attrNameLst>
                                      </p:cBhvr>
                                      <p:to>
                                        <p:strVal val="visible"/>
                                      </p:to>
                                    </p:set>
                                    <p:anim calcmode="lin" valueType="num">
                                      <p:cBhvr>
                                        <p:cTn id="23" dur="600" fill="hold"/>
                                        <p:tgtEl>
                                          <p:spTgt spid="7179"/>
                                        </p:tgtEl>
                                        <p:attrNameLst>
                                          <p:attrName>ppt_w</p:attrName>
                                        </p:attrNameLst>
                                      </p:cBhvr>
                                      <p:tavLst>
                                        <p:tav tm="0">
                                          <p:val>
                                            <p:fltVal val="0"/>
                                          </p:val>
                                        </p:tav>
                                        <p:tav tm="100000">
                                          <p:val>
                                            <p:strVal val="#ppt_w"/>
                                          </p:val>
                                        </p:tav>
                                      </p:tavLst>
                                    </p:anim>
                                    <p:anim calcmode="lin" valueType="num">
                                      <p:cBhvr>
                                        <p:cTn id="24" dur="600" fill="hold"/>
                                        <p:tgtEl>
                                          <p:spTgt spid="7179"/>
                                        </p:tgtEl>
                                        <p:attrNameLst>
                                          <p:attrName>ppt_h</p:attrName>
                                        </p:attrNameLst>
                                      </p:cBhvr>
                                      <p:tavLst>
                                        <p:tav tm="0">
                                          <p:val>
                                            <p:fltVal val="0"/>
                                          </p:val>
                                        </p:tav>
                                        <p:tav tm="100000">
                                          <p:val>
                                            <p:strVal val="#ppt_h"/>
                                          </p:val>
                                        </p:tav>
                                      </p:tavLst>
                                    </p:anim>
                                    <p:anim calcmode="lin" valueType="num">
                                      <p:cBhvr>
                                        <p:cTn id="25" dur="600" fill="hold"/>
                                        <p:tgtEl>
                                          <p:spTgt spid="7179"/>
                                        </p:tgtEl>
                                        <p:attrNameLst>
                                          <p:attrName>style.rotation</p:attrName>
                                        </p:attrNameLst>
                                      </p:cBhvr>
                                      <p:tavLst>
                                        <p:tav tm="0">
                                          <p:val>
                                            <p:fltVal val="90"/>
                                          </p:val>
                                        </p:tav>
                                        <p:tav tm="100000">
                                          <p:val>
                                            <p:fltVal val="0"/>
                                          </p:val>
                                        </p:tav>
                                      </p:tavLst>
                                    </p:anim>
                                    <p:animEffect transition="in" filter="fade">
                                      <p:cBhvr>
                                        <p:cTn id="26" dur="600"/>
                                        <p:tgtEl>
                                          <p:spTgt spid="717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5"/>
                                        </p:tgtEl>
                                        <p:attrNameLst>
                                          <p:attrName>style.visibility</p:attrName>
                                        </p:attrNameLst>
                                      </p:cBhvr>
                                      <p:to>
                                        <p:strVal val="visible"/>
                                      </p:to>
                                    </p:set>
                                    <p:anim calcmode="lin" valueType="num">
                                      <p:cBhvr>
                                        <p:cTn id="31" dur="600" fill="hold"/>
                                        <p:tgtEl>
                                          <p:spTgt spid="25"/>
                                        </p:tgtEl>
                                        <p:attrNameLst>
                                          <p:attrName>ppt_w</p:attrName>
                                        </p:attrNameLst>
                                      </p:cBhvr>
                                      <p:tavLst>
                                        <p:tav tm="0">
                                          <p:val>
                                            <p:fltVal val="0"/>
                                          </p:val>
                                        </p:tav>
                                        <p:tav tm="100000">
                                          <p:val>
                                            <p:strVal val="#ppt_w"/>
                                          </p:val>
                                        </p:tav>
                                      </p:tavLst>
                                    </p:anim>
                                    <p:anim calcmode="lin" valueType="num">
                                      <p:cBhvr>
                                        <p:cTn id="32" dur="600" fill="hold"/>
                                        <p:tgtEl>
                                          <p:spTgt spid="25"/>
                                        </p:tgtEl>
                                        <p:attrNameLst>
                                          <p:attrName>ppt_h</p:attrName>
                                        </p:attrNameLst>
                                      </p:cBhvr>
                                      <p:tavLst>
                                        <p:tav tm="0">
                                          <p:val>
                                            <p:fltVal val="0"/>
                                          </p:val>
                                        </p:tav>
                                        <p:tav tm="100000">
                                          <p:val>
                                            <p:strVal val="#ppt_h"/>
                                          </p:val>
                                        </p:tav>
                                      </p:tavLst>
                                    </p:anim>
                                    <p:anim calcmode="lin" valueType="num">
                                      <p:cBhvr>
                                        <p:cTn id="33" dur="600" fill="hold"/>
                                        <p:tgtEl>
                                          <p:spTgt spid="25"/>
                                        </p:tgtEl>
                                        <p:attrNameLst>
                                          <p:attrName>style.rotation</p:attrName>
                                        </p:attrNameLst>
                                      </p:cBhvr>
                                      <p:tavLst>
                                        <p:tav tm="0">
                                          <p:val>
                                            <p:fltVal val="90"/>
                                          </p:val>
                                        </p:tav>
                                        <p:tav tm="100000">
                                          <p:val>
                                            <p:fltVal val="0"/>
                                          </p:val>
                                        </p:tav>
                                      </p:tavLst>
                                    </p:anim>
                                    <p:animEffect transition="in" filter="fade">
                                      <p:cBhvr>
                                        <p:cTn id="34" dur="6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9"/>
                                        </p:tgtEl>
                                        <p:attrNameLst>
                                          <p:attrName>style.visibility</p:attrName>
                                        </p:attrNameLst>
                                      </p:cBhvr>
                                      <p:to>
                                        <p:strVal val="visible"/>
                                      </p:to>
                                    </p:set>
                                    <p:anim calcmode="lin" valueType="num">
                                      <p:cBhvr>
                                        <p:cTn id="39" dur="600" fill="hold"/>
                                        <p:tgtEl>
                                          <p:spTgt spid="29"/>
                                        </p:tgtEl>
                                        <p:attrNameLst>
                                          <p:attrName>ppt_w</p:attrName>
                                        </p:attrNameLst>
                                      </p:cBhvr>
                                      <p:tavLst>
                                        <p:tav tm="0">
                                          <p:val>
                                            <p:fltVal val="0"/>
                                          </p:val>
                                        </p:tav>
                                        <p:tav tm="100000">
                                          <p:val>
                                            <p:strVal val="#ppt_w"/>
                                          </p:val>
                                        </p:tav>
                                      </p:tavLst>
                                    </p:anim>
                                    <p:anim calcmode="lin" valueType="num">
                                      <p:cBhvr>
                                        <p:cTn id="40" dur="600" fill="hold"/>
                                        <p:tgtEl>
                                          <p:spTgt spid="29"/>
                                        </p:tgtEl>
                                        <p:attrNameLst>
                                          <p:attrName>ppt_h</p:attrName>
                                        </p:attrNameLst>
                                      </p:cBhvr>
                                      <p:tavLst>
                                        <p:tav tm="0">
                                          <p:val>
                                            <p:fltVal val="0"/>
                                          </p:val>
                                        </p:tav>
                                        <p:tav tm="100000">
                                          <p:val>
                                            <p:strVal val="#ppt_h"/>
                                          </p:val>
                                        </p:tav>
                                      </p:tavLst>
                                    </p:anim>
                                    <p:anim calcmode="lin" valueType="num">
                                      <p:cBhvr>
                                        <p:cTn id="41" dur="600" fill="hold"/>
                                        <p:tgtEl>
                                          <p:spTgt spid="29"/>
                                        </p:tgtEl>
                                        <p:attrNameLst>
                                          <p:attrName>style.rotation</p:attrName>
                                        </p:attrNameLst>
                                      </p:cBhvr>
                                      <p:tavLst>
                                        <p:tav tm="0">
                                          <p:val>
                                            <p:fltVal val="90"/>
                                          </p:val>
                                        </p:tav>
                                        <p:tav tm="100000">
                                          <p:val>
                                            <p:fltVal val="0"/>
                                          </p:val>
                                        </p:tav>
                                      </p:tavLst>
                                    </p:anim>
                                    <p:animEffect transition="in" filter="fade">
                                      <p:cBhvr>
                                        <p:cTn id="42" dur="6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34"/>
                                        </p:tgtEl>
                                        <p:attrNameLst>
                                          <p:attrName>style.visibility</p:attrName>
                                        </p:attrNameLst>
                                      </p:cBhvr>
                                      <p:to>
                                        <p:strVal val="visible"/>
                                      </p:to>
                                    </p:set>
                                    <p:anim calcmode="lin" valueType="num">
                                      <p:cBhvr>
                                        <p:cTn id="47" dur="600" fill="hold"/>
                                        <p:tgtEl>
                                          <p:spTgt spid="34"/>
                                        </p:tgtEl>
                                        <p:attrNameLst>
                                          <p:attrName>ppt_w</p:attrName>
                                        </p:attrNameLst>
                                      </p:cBhvr>
                                      <p:tavLst>
                                        <p:tav tm="0">
                                          <p:val>
                                            <p:fltVal val="0"/>
                                          </p:val>
                                        </p:tav>
                                        <p:tav tm="100000">
                                          <p:val>
                                            <p:strVal val="#ppt_w"/>
                                          </p:val>
                                        </p:tav>
                                      </p:tavLst>
                                    </p:anim>
                                    <p:anim calcmode="lin" valueType="num">
                                      <p:cBhvr>
                                        <p:cTn id="48" dur="600" fill="hold"/>
                                        <p:tgtEl>
                                          <p:spTgt spid="34"/>
                                        </p:tgtEl>
                                        <p:attrNameLst>
                                          <p:attrName>ppt_h</p:attrName>
                                        </p:attrNameLst>
                                      </p:cBhvr>
                                      <p:tavLst>
                                        <p:tav tm="0">
                                          <p:val>
                                            <p:fltVal val="0"/>
                                          </p:val>
                                        </p:tav>
                                        <p:tav tm="100000">
                                          <p:val>
                                            <p:strVal val="#ppt_h"/>
                                          </p:val>
                                        </p:tav>
                                      </p:tavLst>
                                    </p:anim>
                                    <p:anim calcmode="lin" valueType="num">
                                      <p:cBhvr>
                                        <p:cTn id="49" dur="600" fill="hold"/>
                                        <p:tgtEl>
                                          <p:spTgt spid="34"/>
                                        </p:tgtEl>
                                        <p:attrNameLst>
                                          <p:attrName>style.rotation</p:attrName>
                                        </p:attrNameLst>
                                      </p:cBhvr>
                                      <p:tavLst>
                                        <p:tav tm="0">
                                          <p:val>
                                            <p:fltVal val="90"/>
                                          </p:val>
                                        </p:tav>
                                        <p:tav tm="100000">
                                          <p:val>
                                            <p:fltVal val="0"/>
                                          </p:val>
                                        </p:tav>
                                      </p:tavLst>
                                    </p:anim>
                                    <p:animEffect transition="in" filter="fade">
                                      <p:cBhvr>
                                        <p:cTn id="50" dur="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259632" y="1633364"/>
            <a:ext cx="6264696"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solidFill>
                  <a:schemeClr val="tx1"/>
                </a:solidFill>
                <a:latin typeface="Arial" pitchFamily="34" charset="0"/>
                <a:ea typeface="SimSun" pitchFamily="2" charset="-122"/>
              </a:rPr>
              <a:t>خطة لكى تكون نظرتك للأشياء سليمة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36159910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أستقيظ صباحا وأنت سعيد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احتفظ بابتسامة جذابة على وجهك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كن البادئ بالتحية والسلام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كن منصتا جيداً </a:t>
              </a:r>
              <a:endParaRPr lang="zh-CN" altLang="en-US" sz="2400" b="1" dirty="0">
                <a:solidFill>
                  <a:srgbClr val="FFFFFF"/>
                </a:solidFill>
              </a:endParaRPr>
            </a:p>
          </p:txBody>
        </p:sp>
      </p:grpSp>
    </p:spTree>
    <p:extLst>
      <p:ext uri="{BB962C8B-B14F-4D97-AF65-F5344CB8AC3E}">
        <p14:creationId xmlns:p14="http://schemas.microsoft.com/office/powerpoint/2010/main" val="226699735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خاطب الناس بأسمائهم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تعامل مع كل إنسان على أنه أهم شخص فى الوجود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أبدأ بالمجاملة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دون تواريخ ميلاد المحيطون بك </a:t>
              </a:r>
              <a:endParaRPr lang="zh-CN" altLang="en-US" sz="2400" b="1" dirty="0">
                <a:solidFill>
                  <a:srgbClr val="FFFFFF"/>
                </a:solidFill>
              </a:endParaRPr>
            </a:p>
          </p:txBody>
        </p:sp>
      </p:grpSp>
    </p:spTree>
    <p:extLst>
      <p:ext uri="{BB962C8B-B14F-4D97-AF65-F5344CB8AC3E}">
        <p14:creationId xmlns:p14="http://schemas.microsoft.com/office/powerpoint/2010/main" val="24019516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قم بإعداد المفاجأة لشريك حياتك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كن السبب فى أن يبتسم أحد كل يوم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كن دائم العطاء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سامح نفسك وسامح الآخرين </a:t>
              </a:r>
              <a:endParaRPr lang="zh-CN" altLang="en-US" sz="2400" b="1" dirty="0">
                <a:solidFill>
                  <a:srgbClr val="FFFFFF"/>
                </a:solidFill>
              </a:endParaRPr>
            </a:p>
          </p:txBody>
        </p:sp>
      </p:grpSp>
    </p:spTree>
    <p:extLst>
      <p:ext uri="{BB962C8B-B14F-4D97-AF65-F5344CB8AC3E}">
        <p14:creationId xmlns:p14="http://schemas.microsoft.com/office/powerpoint/2010/main" val="1202570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4photos.net/photo/29small_120532300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5212"/>
            <a:ext cx="9144000" cy="5321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9592" y="2137420"/>
            <a:ext cx="7272808" cy="1477328"/>
          </a:xfrm>
          <a:prstGeom prst="rect">
            <a:avLst/>
          </a:prstGeom>
        </p:spPr>
        <p:txBody>
          <a:bodyPr wrap="square">
            <a:spAutoFit/>
          </a:bodyPr>
          <a:lstStyle/>
          <a:p>
            <a:pPr algn="ctr" rtl="1"/>
            <a:r>
              <a:rPr lang="ar-EG" sz="3000" b="1" dirty="0">
                <a:solidFill>
                  <a:srgbClr val="002060"/>
                </a:solidFill>
                <a:latin typeface="Rod" pitchFamily="49" charset="-79"/>
              </a:rPr>
              <a:t>يظن بعض الناس أن الشعور بالسعادة هو نتيجة النجاح ولكن العكس هو الصحيح </a:t>
            </a:r>
            <a:r>
              <a:rPr lang="ar-EG" sz="3000" b="1" dirty="0" smtClean="0">
                <a:solidFill>
                  <a:srgbClr val="002060"/>
                </a:solidFill>
                <a:latin typeface="Rod" pitchFamily="49" charset="-79"/>
              </a:rPr>
              <a:t>حيث </a:t>
            </a:r>
            <a:r>
              <a:rPr lang="ar-EG" sz="3000" b="1" dirty="0" smtClean="0">
                <a:solidFill>
                  <a:srgbClr val="C00000"/>
                </a:solidFill>
                <a:latin typeface="Rod" pitchFamily="49" charset="-79"/>
              </a:rPr>
              <a:t>أن</a:t>
            </a:r>
            <a:r>
              <a:rPr lang="ar-EG" sz="3000" b="1" dirty="0" smtClean="0">
                <a:solidFill>
                  <a:srgbClr val="002060"/>
                </a:solidFill>
                <a:latin typeface="Rod" pitchFamily="49" charset="-79"/>
              </a:rPr>
              <a:t> </a:t>
            </a:r>
            <a:r>
              <a:rPr lang="ar-EG" sz="3000" b="1" dirty="0">
                <a:solidFill>
                  <a:srgbClr val="C00000"/>
                </a:solidFill>
                <a:latin typeface="Rod" pitchFamily="49" charset="-79"/>
              </a:rPr>
              <a:t>النجاح هو نتيجة الشعور بالسعادة </a:t>
            </a:r>
          </a:p>
        </p:txBody>
      </p:sp>
    </p:spTree>
    <p:extLst>
      <p:ext uri="{BB962C8B-B14F-4D97-AF65-F5344CB8AC3E}">
        <p14:creationId xmlns:p14="http://schemas.microsoft.com/office/powerpoint/2010/main" val="3277595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كيف تغير الشعور بالعواطف السلبية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2222921"/>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قم بملاحظتها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3087017"/>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قم بإلغائها </a:t>
              </a:r>
              <a:endParaRPr lang="zh-CN" altLang="en-US" sz="2400" b="1" dirty="0">
                <a:solidFill>
                  <a:srgbClr val="FFFFFF"/>
                </a:solidFill>
              </a:endParaRPr>
            </a:p>
          </p:txBody>
        </p:sp>
      </p:grpSp>
      <p:grpSp>
        <p:nvGrpSpPr>
          <p:cNvPr id="23" name="Group 11"/>
          <p:cNvGrpSpPr>
            <a:grpSpLocks/>
          </p:cNvGrpSpPr>
          <p:nvPr/>
        </p:nvGrpSpPr>
        <p:grpSpPr bwMode="auto">
          <a:xfrm>
            <a:off x="1290638" y="3951113"/>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6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200" b="1" dirty="0">
                  <a:solidFill>
                    <a:srgbClr val="FFFFFF"/>
                  </a:solidFill>
                </a:rPr>
                <a:t>قم باستبدالها بأن تتصرف فيها على فوراً واستبدالها بأحسيس السعادة </a:t>
              </a:r>
              <a:endParaRPr lang="zh-CN" altLang="en-US" sz="2200" b="1" dirty="0">
                <a:solidFill>
                  <a:srgbClr val="FFFFFF"/>
                </a:solidFill>
              </a:endParaRPr>
            </a:p>
          </p:txBody>
        </p:sp>
      </p:grpSp>
      <p:sp>
        <p:nvSpPr>
          <p:cNvPr id="2" name="Rectangle 1"/>
          <p:cNvSpPr/>
          <p:nvPr/>
        </p:nvSpPr>
        <p:spPr>
          <a:xfrm>
            <a:off x="755576" y="769268"/>
            <a:ext cx="8337624" cy="892552"/>
          </a:xfrm>
          <a:prstGeom prst="rect">
            <a:avLst/>
          </a:prstGeom>
        </p:spPr>
        <p:txBody>
          <a:bodyPr wrap="square">
            <a:spAutoFit/>
          </a:bodyPr>
          <a:lstStyle/>
          <a:p>
            <a:pPr algn="justLow" rtl="1"/>
            <a:r>
              <a:rPr lang="ar-EG" sz="2600" b="1" dirty="0">
                <a:solidFill>
                  <a:srgbClr val="002060"/>
                </a:solidFill>
              </a:rPr>
              <a:t>أسال نفسك هل هى هذه العاطفة مفيدة أم ضارة ؛ هل ستساعدني على التقدم </a:t>
            </a:r>
            <a:r>
              <a:rPr lang="ar-EG" sz="2600" b="1" dirty="0" smtClean="0">
                <a:solidFill>
                  <a:srgbClr val="002060"/>
                </a:solidFill>
              </a:rPr>
              <a:t>وتحقيق </a:t>
            </a:r>
            <a:r>
              <a:rPr lang="ar-EG" sz="2600" b="1" dirty="0">
                <a:solidFill>
                  <a:srgbClr val="002060"/>
                </a:solidFill>
              </a:rPr>
              <a:t>أهدافى </a:t>
            </a:r>
          </a:p>
        </p:txBody>
      </p:sp>
    </p:spTree>
    <p:extLst>
      <p:ext uri="{BB962C8B-B14F-4D97-AF65-F5344CB8AC3E}">
        <p14:creationId xmlns:p14="http://schemas.microsoft.com/office/powerpoint/2010/main" val="1450500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003679" y="-84138"/>
            <a:ext cx="5089521" cy="6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المبادئ الأربعة للسعادة </a:t>
            </a:r>
            <a:endParaRPr lang="zh-CN" altLang="en-US" sz="3200" b="1" dirty="0">
              <a:solidFill>
                <a:srgbClr val="002060"/>
              </a:solidFill>
              <a:latin typeface="Microsoft YaHei" pitchFamily="34" charset="-122"/>
              <a:ea typeface="Microsoft YaHei" pitchFamily="34" charset="-122"/>
            </a:endParaRPr>
          </a:p>
        </p:txBody>
      </p:sp>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الهدوء النفسى الداخلى </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الصحة السليمة والطاقة العالية </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الحب والعلاقات الطيبة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تحقيق الذات </a:t>
              </a:r>
              <a:endParaRPr lang="zh-CN" altLang="en-US" sz="2400" b="1" dirty="0">
                <a:solidFill>
                  <a:srgbClr val="FFFFFF"/>
                </a:solidFill>
              </a:endParaRPr>
            </a:p>
          </p:txBody>
        </p:sp>
      </p:grpSp>
    </p:spTree>
    <p:extLst>
      <p:ext uri="{BB962C8B-B14F-4D97-AF65-F5344CB8AC3E}">
        <p14:creationId xmlns:p14="http://schemas.microsoft.com/office/powerpoint/2010/main" val="14509484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600" fill="hold"/>
                                        <p:tgtEl>
                                          <p:spTgt spid="9"/>
                                        </p:tgtEl>
                                        <p:attrNameLst>
                                          <p:attrName>ppt_w</p:attrName>
                                        </p:attrNameLst>
                                      </p:cBhvr>
                                      <p:tavLst>
                                        <p:tav tm="0">
                                          <p:val>
                                            <p:fltVal val="0"/>
                                          </p:val>
                                        </p:tav>
                                        <p:tav tm="100000">
                                          <p:val>
                                            <p:strVal val="#ppt_w"/>
                                          </p:val>
                                        </p:tav>
                                      </p:tavLst>
                                    </p:anim>
                                    <p:anim calcmode="lin" valueType="num">
                                      <p:cBhvr>
                                        <p:cTn id="14" dur="600" fill="hold"/>
                                        <p:tgtEl>
                                          <p:spTgt spid="9"/>
                                        </p:tgtEl>
                                        <p:attrNameLst>
                                          <p:attrName>ppt_h</p:attrName>
                                        </p:attrNameLst>
                                      </p:cBhvr>
                                      <p:tavLst>
                                        <p:tav tm="0">
                                          <p:val>
                                            <p:fltVal val="0"/>
                                          </p:val>
                                        </p:tav>
                                        <p:tav tm="100000">
                                          <p:val>
                                            <p:strVal val="#ppt_h"/>
                                          </p:val>
                                        </p:tav>
                                      </p:tavLst>
                                    </p:anim>
                                    <p:anim calcmode="lin" valueType="num">
                                      <p:cBhvr>
                                        <p:cTn id="15" dur="600" fill="hold"/>
                                        <p:tgtEl>
                                          <p:spTgt spid="9"/>
                                        </p:tgtEl>
                                        <p:attrNameLst>
                                          <p:attrName>style.rotation</p:attrName>
                                        </p:attrNameLst>
                                      </p:cBhvr>
                                      <p:tavLst>
                                        <p:tav tm="0">
                                          <p:val>
                                            <p:fltVal val="90"/>
                                          </p:val>
                                        </p:tav>
                                        <p:tav tm="100000">
                                          <p:val>
                                            <p:fltVal val="0"/>
                                          </p:val>
                                        </p:tav>
                                      </p:tavLst>
                                    </p:anim>
                                    <p:animEffect transition="in" filter="fade">
                                      <p:cBhvr>
                                        <p:cTn id="16" dur="6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600" fill="hold"/>
                                        <p:tgtEl>
                                          <p:spTgt spid="13"/>
                                        </p:tgtEl>
                                        <p:attrNameLst>
                                          <p:attrName>ppt_w</p:attrName>
                                        </p:attrNameLst>
                                      </p:cBhvr>
                                      <p:tavLst>
                                        <p:tav tm="0">
                                          <p:val>
                                            <p:fltVal val="0"/>
                                          </p:val>
                                        </p:tav>
                                        <p:tav tm="100000">
                                          <p:val>
                                            <p:strVal val="#ppt_w"/>
                                          </p:val>
                                        </p:tav>
                                      </p:tavLst>
                                    </p:anim>
                                    <p:anim calcmode="lin" valueType="num">
                                      <p:cBhvr>
                                        <p:cTn id="22" dur="600" fill="hold"/>
                                        <p:tgtEl>
                                          <p:spTgt spid="13"/>
                                        </p:tgtEl>
                                        <p:attrNameLst>
                                          <p:attrName>ppt_h</p:attrName>
                                        </p:attrNameLst>
                                      </p:cBhvr>
                                      <p:tavLst>
                                        <p:tav tm="0">
                                          <p:val>
                                            <p:fltVal val="0"/>
                                          </p:val>
                                        </p:tav>
                                        <p:tav tm="100000">
                                          <p:val>
                                            <p:strVal val="#ppt_h"/>
                                          </p:val>
                                        </p:tav>
                                      </p:tavLst>
                                    </p:anim>
                                    <p:anim calcmode="lin" valueType="num">
                                      <p:cBhvr>
                                        <p:cTn id="23" dur="600" fill="hold"/>
                                        <p:tgtEl>
                                          <p:spTgt spid="13"/>
                                        </p:tgtEl>
                                        <p:attrNameLst>
                                          <p:attrName>style.rotation</p:attrName>
                                        </p:attrNameLst>
                                      </p:cBhvr>
                                      <p:tavLst>
                                        <p:tav tm="0">
                                          <p:val>
                                            <p:fltVal val="90"/>
                                          </p:val>
                                        </p:tav>
                                        <p:tav tm="100000">
                                          <p:val>
                                            <p:fltVal val="0"/>
                                          </p:val>
                                        </p:tav>
                                      </p:tavLst>
                                    </p:anim>
                                    <p:animEffect transition="in" filter="fade">
                                      <p:cBhvr>
                                        <p:cTn id="24" dur="6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3"/>
                                        </p:tgtEl>
                                        <p:attrNameLst>
                                          <p:attrName>style.visibility</p:attrName>
                                        </p:attrNameLst>
                                      </p:cBhvr>
                                      <p:to>
                                        <p:strVal val="visible"/>
                                      </p:to>
                                    </p:set>
                                    <p:anim calcmode="lin" valueType="num">
                                      <p:cBhvr>
                                        <p:cTn id="29" dur="600" fill="hold"/>
                                        <p:tgtEl>
                                          <p:spTgt spid="23"/>
                                        </p:tgtEl>
                                        <p:attrNameLst>
                                          <p:attrName>ppt_w</p:attrName>
                                        </p:attrNameLst>
                                      </p:cBhvr>
                                      <p:tavLst>
                                        <p:tav tm="0">
                                          <p:val>
                                            <p:fltVal val="0"/>
                                          </p:val>
                                        </p:tav>
                                        <p:tav tm="100000">
                                          <p:val>
                                            <p:strVal val="#ppt_w"/>
                                          </p:val>
                                        </p:tav>
                                      </p:tavLst>
                                    </p:anim>
                                    <p:anim calcmode="lin" valueType="num">
                                      <p:cBhvr>
                                        <p:cTn id="30" dur="600" fill="hold"/>
                                        <p:tgtEl>
                                          <p:spTgt spid="23"/>
                                        </p:tgtEl>
                                        <p:attrNameLst>
                                          <p:attrName>ppt_h</p:attrName>
                                        </p:attrNameLst>
                                      </p:cBhvr>
                                      <p:tavLst>
                                        <p:tav tm="0">
                                          <p:val>
                                            <p:fltVal val="0"/>
                                          </p:val>
                                        </p:tav>
                                        <p:tav tm="100000">
                                          <p:val>
                                            <p:strVal val="#ppt_h"/>
                                          </p:val>
                                        </p:tav>
                                      </p:tavLst>
                                    </p:anim>
                                    <p:anim calcmode="lin" valueType="num">
                                      <p:cBhvr>
                                        <p:cTn id="31" dur="600" fill="hold"/>
                                        <p:tgtEl>
                                          <p:spTgt spid="23"/>
                                        </p:tgtEl>
                                        <p:attrNameLst>
                                          <p:attrName>style.rotation</p:attrName>
                                        </p:attrNameLst>
                                      </p:cBhvr>
                                      <p:tavLst>
                                        <p:tav tm="0">
                                          <p:val>
                                            <p:fltVal val="90"/>
                                          </p:val>
                                        </p:tav>
                                        <p:tav tm="100000">
                                          <p:val>
                                            <p:fltVal val="0"/>
                                          </p:val>
                                        </p:tav>
                                      </p:tavLst>
                                    </p:anim>
                                    <p:animEffect transition="in" filter="fade">
                                      <p:cBhvr>
                                        <p:cTn id="32" dur="6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iterate type="lt">
                                    <p:tmPct val="5000"/>
                                  </p:iterate>
                                  <p:childTnLst>
                                    <p:set>
                                      <p:cBhvr>
                                        <p:cTn id="36" dur="1" fill="hold">
                                          <p:stCondLst>
                                            <p:cond delay="0"/>
                                          </p:stCondLst>
                                        </p:cTn>
                                        <p:tgtEl>
                                          <p:spTgt spid="27"/>
                                        </p:tgtEl>
                                        <p:attrNameLst>
                                          <p:attrName>style.visibility</p:attrName>
                                        </p:attrNameLst>
                                      </p:cBhvr>
                                      <p:to>
                                        <p:strVal val="visible"/>
                                      </p:to>
                                    </p:set>
                                    <p:anim calcmode="lin" valueType="num">
                                      <p:cBhvr>
                                        <p:cTn id="37" dur="600" fill="hold"/>
                                        <p:tgtEl>
                                          <p:spTgt spid="27"/>
                                        </p:tgtEl>
                                        <p:attrNameLst>
                                          <p:attrName>ppt_w</p:attrName>
                                        </p:attrNameLst>
                                      </p:cBhvr>
                                      <p:tavLst>
                                        <p:tav tm="0">
                                          <p:val>
                                            <p:fltVal val="0"/>
                                          </p:val>
                                        </p:tav>
                                        <p:tav tm="100000">
                                          <p:val>
                                            <p:strVal val="#ppt_w"/>
                                          </p:val>
                                        </p:tav>
                                      </p:tavLst>
                                    </p:anim>
                                    <p:anim calcmode="lin" valueType="num">
                                      <p:cBhvr>
                                        <p:cTn id="38" dur="600" fill="hold"/>
                                        <p:tgtEl>
                                          <p:spTgt spid="27"/>
                                        </p:tgtEl>
                                        <p:attrNameLst>
                                          <p:attrName>ppt_h</p:attrName>
                                        </p:attrNameLst>
                                      </p:cBhvr>
                                      <p:tavLst>
                                        <p:tav tm="0">
                                          <p:val>
                                            <p:fltVal val="0"/>
                                          </p:val>
                                        </p:tav>
                                        <p:tav tm="100000">
                                          <p:val>
                                            <p:strVal val="#ppt_h"/>
                                          </p:val>
                                        </p:tav>
                                      </p:tavLst>
                                    </p:anim>
                                    <p:anim calcmode="lin" valueType="num">
                                      <p:cBhvr>
                                        <p:cTn id="39" dur="600" fill="hold"/>
                                        <p:tgtEl>
                                          <p:spTgt spid="27"/>
                                        </p:tgtEl>
                                        <p:attrNameLst>
                                          <p:attrName>style.rotation</p:attrName>
                                        </p:attrNameLst>
                                      </p:cBhvr>
                                      <p:tavLst>
                                        <p:tav tm="0">
                                          <p:val>
                                            <p:fltVal val="90"/>
                                          </p:val>
                                        </p:tav>
                                        <p:tav tm="100000">
                                          <p:val>
                                            <p:fltVal val="0"/>
                                          </p:val>
                                        </p:tav>
                                      </p:tavLst>
                                    </p:anim>
                                    <p:animEffect transition="in" filter="fade">
                                      <p:cBhvr>
                                        <p:cTn id="40"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2946822" y="1070571"/>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2946822" y="841276"/>
            <a:ext cx="3216275" cy="545086"/>
            <a:chOff x="1" y="-37207"/>
            <a:chExt cx="6432552" cy="545086"/>
          </a:xfrm>
        </p:grpSpPr>
        <p:sp>
          <p:nvSpPr>
            <p:cNvPr id="7173"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7174"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تحركات الجسم </a:t>
              </a:r>
              <a:endParaRPr lang="zh-CN" altLang="en-US" sz="2700" b="1" dirty="0">
                <a:solidFill>
                  <a:schemeClr val="bg1"/>
                </a:solidFill>
              </a:endParaRPr>
            </a:p>
          </p:txBody>
        </p:sp>
      </p:grpSp>
      <p:sp>
        <p:nvSpPr>
          <p:cNvPr id="8198" name="TextBox 13"/>
          <p:cNvSpPr txBox="1">
            <a:spLocks noChangeArrowheads="1"/>
          </p:cNvSpPr>
          <p:nvPr/>
        </p:nvSpPr>
        <p:spPr bwMode="auto">
          <a:xfrm>
            <a:off x="1907704" y="-84138"/>
            <a:ext cx="7185496"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وصفة تحويل الأحاسيس السلبية الى إيجابية فى الحال </a:t>
            </a:r>
            <a:endParaRPr lang="zh-CN" altLang="en-US" sz="3200" b="1" dirty="0">
              <a:solidFill>
                <a:srgbClr val="002060"/>
              </a:solidFill>
              <a:latin typeface="Microsoft YaHei" pitchFamily="34" charset="-122"/>
              <a:ea typeface="Microsoft YaHei" pitchFamily="34" charset="-122"/>
            </a:endParaRPr>
          </a:p>
        </p:txBody>
      </p:sp>
      <p:sp>
        <p:nvSpPr>
          <p:cNvPr id="2" name="Rounded Rectangle 1"/>
          <p:cNvSpPr/>
          <p:nvPr/>
        </p:nvSpPr>
        <p:spPr bwMode="auto">
          <a:xfrm>
            <a:off x="395536" y="1561356"/>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200" b="1" dirty="0"/>
              <a:t>ارفع كتفك ورأسك لأعلى وتنفس بقوة وضم قبضة يدك كما يفعل الملاكمون وردد أنا قوى </a:t>
            </a:r>
            <a:endParaRPr kumimoji="0" lang="ar-EG" sz="2200" b="1" i="0" u="none" strike="noStrike" cap="none" normalizeH="0" baseline="0" dirty="0" smtClean="0">
              <a:ln>
                <a:noFill/>
              </a:ln>
              <a:solidFill>
                <a:schemeClr val="tx1"/>
              </a:solidFill>
              <a:effectLst/>
            </a:endParaRPr>
          </a:p>
        </p:txBody>
      </p:sp>
      <p:sp>
        <p:nvSpPr>
          <p:cNvPr id="8" name="AutoShape 3"/>
          <p:cNvSpPr>
            <a:spLocks noChangeArrowheads="1"/>
          </p:cNvSpPr>
          <p:nvPr/>
        </p:nvSpPr>
        <p:spPr bwMode="auto">
          <a:xfrm>
            <a:off x="2946822" y="2582739"/>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9" name="Group 3"/>
          <p:cNvGrpSpPr>
            <a:grpSpLocks/>
          </p:cNvGrpSpPr>
          <p:nvPr/>
        </p:nvGrpSpPr>
        <p:grpSpPr bwMode="auto">
          <a:xfrm>
            <a:off x="2946822" y="2353444"/>
            <a:ext cx="3216275" cy="545086"/>
            <a:chOff x="1" y="-37207"/>
            <a:chExt cx="6432552" cy="545086"/>
          </a:xfrm>
        </p:grpSpPr>
        <p:sp>
          <p:nvSpPr>
            <p:cNvPr id="10"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11"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تعبيرات الوجه </a:t>
              </a:r>
              <a:endParaRPr lang="zh-CN" altLang="en-US" sz="2700" b="1" dirty="0">
                <a:solidFill>
                  <a:schemeClr val="bg1"/>
                </a:solidFill>
              </a:endParaRPr>
            </a:p>
          </p:txBody>
        </p:sp>
      </p:grpSp>
      <p:sp>
        <p:nvSpPr>
          <p:cNvPr id="12" name="Rounded Rectangle 11"/>
          <p:cNvSpPr/>
          <p:nvPr/>
        </p:nvSpPr>
        <p:spPr bwMode="auto">
          <a:xfrm>
            <a:off x="395536" y="3073524"/>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ارسم ابتسامة على وجهك واضحك بتذكر أحد المشاهد الساخرة </a:t>
            </a:r>
            <a:endParaRPr kumimoji="0" lang="ar-EG" sz="2400" b="1" i="0" u="none" strike="noStrike" cap="none" normalizeH="0" baseline="0" dirty="0" smtClean="0">
              <a:ln>
                <a:noFill/>
              </a:ln>
              <a:solidFill>
                <a:schemeClr val="tx1"/>
              </a:solidFill>
              <a:effectLst/>
            </a:endParaRPr>
          </a:p>
        </p:txBody>
      </p:sp>
      <p:sp>
        <p:nvSpPr>
          <p:cNvPr id="13" name="AutoShape 3"/>
          <p:cNvSpPr>
            <a:spLocks noChangeArrowheads="1"/>
          </p:cNvSpPr>
          <p:nvPr/>
        </p:nvSpPr>
        <p:spPr bwMode="auto">
          <a:xfrm>
            <a:off x="2946822" y="4022899"/>
            <a:ext cx="3281362"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14" name="Group 3"/>
          <p:cNvGrpSpPr>
            <a:grpSpLocks/>
          </p:cNvGrpSpPr>
          <p:nvPr/>
        </p:nvGrpSpPr>
        <p:grpSpPr bwMode="auto">
          <a:xfrm>
            <a:off x="2946822" y="3793604"/>
            <a:ext cx="3216275" cy="545086"/>
            <a:chOff x="1" y="-37207"/>
            <a:chExt cx="6432552" cy="545086"/>
          </a:xfrm>
        </p:grpSpPr>
        <p:sp>
          <p:nvSpPr>
            <p:cNvPr id="15" name="AutoShape 3"/>
            <p:cNvSpPr>
              <a:spLocks noChangeArrowheads="1"/>
            </p:cNvSpPr>
            <p:nvPr/>
          </p:nvSpPr>
          <p:spPr bwMode="auto">
            <a:xfrm>
              <a:off x="1" y="0"/>
              <a:ext cx="6432552"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16" name="Rectangle 13"/>
            <p:cNvSpPr>
              <a:spLocks noChangeArrowheads="1"/>
            </p:cNvSpPr>
            <p:nvPr/>
          </p:nvSpPr>
          <p:spPr bwMode="auto">
            <a:xfrm>
              <a:off x="288029" y="-37207"/>
              <a:ext cx="6144520" cy="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700" b="1" dirty="0">
                  <a:solidFill>
                    <a:schemeClr val="bg1"/>
                  </a:solidFill>
                </a:rPr>
                <a:t>التمثيل الداخلى </a:t>
              </a:r>
              <a:endParaRPr lang="zh-CN" altLang="en-US" sz="2700" b="1" dirty="0">
                <a:solidFill>
                  <a:schemeClr val="bg1"/>
                </a:solidFill>
              </a:endParaRPr>
            </a:p>
          </p:txBody>
        </p:sp>
      </p:grpSp>
      <p:sp>
        <p:nvSpPr>
          <p:cNvPr id="17" name="Rounded Rectangle 16"/>
          <p:cNvSpPr/>
          <p:nvPr/>
        </p:nvSpPr>
        <p:spPr bwMode="auto">
          <a:xfrm>
            <a:off x="395536" y="4513684"/>
            <a:ext cx="8424936" cy="6480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تخيل شكل الشخص الذى يضايقك بصورة هزلية مثل تخيل أذناه طويلة مثل </a:t>
            </a:r>
            <a:r>
              <a:rPr lang="ar-EG" sz="2400" b="1" dirty="0" smtClean="0"/>
              <a:t>الأرانب</a:t>
            </a:r>
            <a:endParaRPr lang="ar-EG" sz="2400" b="1" dirty="0"/>
          </a:p>
        </p:txBody>
      </p:sp>
    </p:spTree>
    <p:extLst>
      <p:ext uri="{BB962C8B-B14F-4D97-AF65-F5344CB8AC3E}">
        <p14:creationId xmlns:p14="http://schemas.microsoft.com/office/powerpoint/2010/main" val="6741465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P spid="8" grpId="0" animBg="1" autoUpdateAnimBg="0"/>
      <p:bldP spid="12" grpId="0" animBg="1"/>
      <p:bldP spid="13" grpId="0" animBg="1" autoUpdateAnimBg="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475656" y="1633364"/>
            <a:ext cx="583264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smtClean="0">
                <a:solidFill>
                  <a:schemeClr val="tx1"/>
                </a:solidFill>
                <a:latin typeface="Arial" pitchFamily="34" charset="0"/>
                <a:ea typeface="SimSun" pitchFamily="2" charset="-122"/>
              </a:rPr>
              <a:t>خطوات عملية للتمثيل الداخلى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8862075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a:solidFill>
                  <a:schemeClr val="bg1"/>
                </a:solidFill>
                <a:latin typeface="Microsoft YaHei" pitchFamily="34" charset="-122"/>
                <a:ea typeface="Microsoft YaHei" pitchFamily="34" charset="-122"/>
              </a:rPr>
              <a:t>قوة التحكم في الذات</a:t>
            </a:r>
            <a:endParaRPr lang="zh-CN" altLang="en-US" sz="4800" b="1">
              <a:solidFill>
                <a:schemeClr val="bg1"/>
              </a:solidFill>
              <a:latin typeface="Microsoft YaHei" pitchFamily="34" charset="-122"/>
              <a:ea typeface="Microsoft YaHei"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94828"/>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1044855" y="1659887"/>
            <a:ext cx="7054290" cy="2123041"/>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endParaRPr lang="ar-EG" sz="1200" b="1" dirty="0"/>
          </a:p>
          <a:p>
            <a:pPr algn="ctr" defTabSz="378414" rtl="1" hangingPunct="0">
              <a:lnSpc>
                <a:spcPct val="150000"/>
              </a:lnSpc>
              <a:buSzPct val="100000"/>
            </a:pPr>
            <a:r>
              <a:rPr lang="ar-EG" sz="2700" b="1" dirty="0"/>
              <a:t>سار ياسين بلا مظلة فى موسم الامطار فى جنيف ولم يكن معه معطف للمطر او قبعة او أية حماية من الأمطار ومع ذلك لم يتبلل . كيف</a:t>
            </a:r>
          </a:p>
        </p:txBody>
      </p:sp>
      <p:sp>
        <p:nvSpPr>
          <p:cNvPr id="5" name="Oval 4"/>
          <p:cNvSpPr/>
          <p:nvPr/>
        </p:nvSpPr>
        <p:spPr bwMode="auto">
          <a:xfrm>
            <a:off x="718268" y="4109550"/>
            <a:ext cx="7968734" cy="1143176"/>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3900" b="1" dirty="0"/>
              <a:t>موسم الامطار ليس دائما ممطر</a:t>
            </a:r>
          </a:p>
        </p:txBody>
      </p:sp>
    </p:spTree>
    <p:extLst>
      <p:ext uri="{BB962C8B-B14F-4D97-AF65-F5344CB8AC3E}">
        <p14:creationId xmlns:p14="http://schemas.microsoft.com/office/powerpoint/2010/main" val="418657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كيف تقوي ثقتك بنفسك ؟</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76076298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تعريف </a:t>
            </a:r>
            <a:r>
              <a:rPr lang="ar-EG" altLang="zh-CN" sz="3200" b="1" dirty="0">
                <a:solidFill>
                  <a:srgbClr val="002060"/>
                </a:solidFill>
                <a:latin typeface="Microsoft YaHei" pitchFamily="34" charset="-122"/>
                <a:ea typeface="Microsoft YaHei" pitchFamily="34" charset="-122"/>
              </a:rPr>
              <a:t>الثقة بالنفس </a:t>
            </a:r>
            <a:endParaRPr lang="zh-CN" altLang="en-US"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755576" y="2569468"/>
            <a:ext cx="7560840" cy="28235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الثقة بالنفس هي إحساس الشخص بقيمة نفسه بين من حوله فتترجم هذه الثقة كل حركة من حركاته وسكناته ويتصرف الإنسان بشكل طبيعي دون قلق أو رهبة فتصرفاته هو من يحكمها وليس غيره .... هي نابعة من ذاته لا شأن لها بالأشخاص المحيطين به وبعكس ذلك هي انعدام الثقة التي تجعل الشخص يتصرف وكأنه مراقب ممن حوله فتصبح تحركاته وتصرفاته بل وآراءه في بعض الأحياء مخالفة لطبيعته ويصبح القلق حليفه الأول في كل اجتماع أو اتخاذ قرار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547688"/>
            <a:ext cx="2520280" cy="18911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14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475656" y="1633364"/>
            <a:ext cx="583264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solidFill>
                  <a:schemeClr val="tx1"/>
                </a:solidFill>
                <a:latin typeface="Arial" pitchFamily="34" charset="0"/>
                <a:ea typeface="SimSun" pitchFamily="2" charset="-122"/>
              </a:rPr>
              <a:t>أسباب انعدام الثقة بالنفس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41213751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919336"/>
            <a:ext cx="6562725" cy="105773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تهويل الأمور والمواقف بحيث تشعر بأن من حولك يركزون على ضعفك ويرقبون </a:t>
              </a:r>
              <a:r>
                <a:rPr lang="ar-EG" altLang="zh-CN" sz="2400" b="1" dirty="0" smtClean="0">
                  <a:solidFill>
                    <a:srgbClr val="FFFFFF"/>
                  </a:solidFill>
                  <a:latin typeface="Microsoft YaHei" pitchFamily="34" charset="-122"/>
                  <a:ea typeface="Microsoft YaHei" pitchFamily="34" charset="-122"/>
                </a:rPr>
                <a:t>كل </a:t>
              </a:r>
              <a:r>
                <a:rPr lang="ar-EG" altLang="zh-CN" sz="2400" b="1" dirty="0">
                  <a:solidFill>
                    <a:srgbClr val="FFFFFF"/>
                  </a:solidFill>
                  <a:latin typeface="Microsoft YaHei" pitchFamily="34" charset="-122"/>
                  <a:ea typeface="Microsoft YaHei" pitchFamily="34" charset="-122"/>
                </a:rPr>
                <a:t>حركة غير طبيعية تقوم بها </a:t>
              </a:r>
            </a:p>
          </p:txBody>
        </p:sp>
      </p:grpSp>
      <p:grpSp>
        <p:nvGrpSpPr>
          <p:cNvPr id="13" name="Group 6"/>
          <p:cNvGrpSpPr>
            <a:grpSpLocks/>
          </p:cNvGrpSpPr>
          <p:nvPr/>
        </p:nvGrpSpPr>
        <p:grpSpPr bwMode="auto">
          <a:xfrm>
            <a:off x="1290638" y="2359496"/>
            <a:ext cx="6562725" cy="1146076"/>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5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الخوف والقلق من أن يصدر منك تصرف مخالف للعادة </a:t>
              </a:r>
              <a:r>
                <a:rPr lang="ar-EG" altLang="zh-CN" sz="2400" b="1" dirty="0" smtClean="0">
                  <a:solidFill>
                    <a:srgbClr val="FFFFFF"/>
                  </a:solidFill>
                </a:rPr>
                <a:t>حتى     </a:t>
              </a:r>
              <a:r>
                <a:rPr lang="ar-EG" altLang="zh-CN" sz="2400" b="1" dirty="0">
                  <a:solidFill>
                    <a:srgbClr val="FFFFFF"/>
                  </a:solidFill>
                </a:rPr>
                <a:t>لا يواجهك الآخرون باللوم </a:t>
              </a:r>
              <a:r>
                <a:rPr lang="ar-EG" altLang="zh-CN" sz="2400" b="1" dirty="0" smtClean="0">
                  <a:solidFill>
                    <a:srgbClr val="FFFFFF"/>
                  </a:solidFill>
                </a:rPr>
                <a:t> أو </a:t>
              </a:r>
              <a:r>
                <a:rPr lang="ar-EG" altLang="zh-CN" sz="2400" b="1" dirty="0">
                  <a:solidFill>
                    <a:srgbClr val="FFFFFF"/>
                  </a:solidFill>
                </a:rPr>
                <a:t>الإحتقار </a:t>
              </a:r>
            </a:p>
          </p:txBody>
        </p:sp>
      </p:grpSp>
      <p:grpSp>
        <p:nvGrpSpPr>
          <p:cNvPr id="23" name="Group 11"/>
          <p:cNvGrpSpPr>
            <a:grpSpLocks/>
          </p:cNvGrpSpPr>
          <p:nvPr/>
        </p:nvGrpSpPr>
        <p:grpSpPr bwMode="auto">
          <a:xfrm>
            <a:off x="1290638" y="3865612"/>
            <a:ext cx="6562725" cy="1080120"/>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55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إحساسك بأنك إنسان ضعيف ولا يمكن أن تقدم شيء أمام الآخرين بل تشعر بأن ذاتك لا </a:t>
              </a:r>
              <a:r>
                <a:rPr lang="ar-EG" altLang="zh-CN" sz="2400" b="1" dirty="0" smtClean="0">
                  <a:solidFill>
                    <a:srgbClr val="FFFFFF"/>
                  </a:solidFill>
                </a:rPr>
                <a:t>شيء </a:t>
              </a:r>
              <a:r>
                <a:rPr lang="ar-EG" altLang="zh-CN" sz="2400" b="1" dirty="0">
                  <a:solidFill>
                    <a:srgbClr val="FFFFFF"/>
                  </a:solidFill>
                </a:rPr>
                <a:t>يميزها </a:t>
              </a:r>
            </a:p>
          </p:txBody>
        </p:sp>
      </p:grpSp>
    </p:spTree>
    <p:extLst>
      <p:ext uri="{BB962C8B-B14F-4D97-AF65-F5344CB8AC3E}">
        <p14:creationId xmlns:p14="http://schemas.microsoft.com/office/powerpoint/2010/main" val="13837170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475656" y="1633364"/>
            <a:ext cx="583264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solidFill>
                  <a:schemeClr val="tx1"/>
                </a:solidFill>
                <a:latin typeface="Arial" pitchFamily="34" charset="0"/>
                <a:ea typeface="SimSun" pitchFamily="2" charset="-122"/>
              </a:rPr>
              <a:t>التصورات الخاطئة عن الثقة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42081154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latin typeface="Microsoft YaHei" pitchFamily="34" charset="-122"/>
                  <a:ea typeface="Microsoft YaHei" pitchFamily="34" charset="-122"/>
                </a:rPr>
                <a:t>إنها موجودة بكمالها أو مفقودة تماما</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أنها تقتضي العناد والإصرار والثبات على الرأي وإن كان خاطئا</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أنها تقتضي السيطرة على الآخرين والتحكم فيهم والتسلط عليهم </a:t>
              </a:r>
              <a:endParaRPr lang="zh-CN" altLang="en-US" sz="24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a:solidFill>
                    <a:srgbClr val="FFFFFF"/>
                  </a:solidFill>
                </a:rPr>
                <a:t>أنها تقتضي نبذ الحياء والتسلح بشيء من الجرأة المبالغ فيها</a:t>
              </a:r>
              <a:endParaRPr lang="zh-CN" altLang="en-US" sz="2400" b="1" dirty="0">
                <a:solidFill>
                  <a:srgbClr val="FFFFFF"/>
                </a:solidFill>
              </a:endParaRPr>
            </a:p>
          </p:txBody>
        </p:sp>
      </p:grpSp>
    </p:spTree>
    <p:extLst>
      <p:ext uri="{BB962C8B-B14F-4D97-AF65-F5344CB8AC3E}">
        <p14:creationId xmlns:p14="http://schemas.microsoft.com/office/powerpoint/2010/main" val="28977766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475656" y="1633364"/>
            <a:ext cx="5832648" cy="2448272"/>
          </a:xfrm>
          <a:prstGeom prst="flowChartMultidocument">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solidFill>
                  <a:schemeClr val="tx1"/>
                </a:solidFill>
                <a:latin typeface="Arial" pitchFamily="34" charset="0"/>
                <a:ea typeface="SimSun" pitchFamily="2" charset="-122"/>
              </a:rPr>
              <a:t>اثار الثقة السليمة بالنفس </a:t>
            </a:r>
            <a:endParaRPr kumimoji="0" lang="ar-EG" sz="3200" b="1" i="0" u="none" strike="noStrike" cap="none" normalizeH="0" baseline="0" dirty="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21663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الارتياح </a:t>
              </a:r>
              <a:r>
                <a:rPr lang="ar-EG" altLang="zh-CN" sz="2400" b="1" dirty="0">
                  <a:solidFill>
                    <a:srgbClr val="FFFFFF"/>
                  </a:solidFill>
                  <a:latin typeface="Microsoft YaHei" pitchFamily="34" charset="-122"/>
                  <a:ea typeface="Microsoft YaHei" pitchFamily="34" charset="-122"/>
                </a:rPr>
                <a:t>النفس والطمأنينة والسعادة</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النجاح </a:t>
              </a:r>
              <a:r>
                <a:rPr lang="ar-EG" altLang="zh-CN" sz="2400" b="1" dirty="0">
                  <a:solidFill>
                    <a:srgbClr val="FFFFFF"/>
                  </a:solidFill>
                </a:rPr>
                <a:t>في مجالات الحياة، العلمية والمهنية والاجتماعية</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300" b="1" dirty="0" smtClean="0">
                  <a:solidFill>
                    <a:srgbClr val="FFFFFF"/>
                  </a:solidFill>
                </a:rPr>
                <a:t>تجعلك </a:t>
              </a:r>
              <a:r>
                <a:rPr lang="ar-EG" altLang="zh-CN" sz="2300" b="1" dirty="0">
                  <a:solidFill>
                    <a:srgbClr val="FFFFFF"/>
                  </a:solidFill>
                </a:rPr>
                <a:t>مدركاً لقدراتك ومهاراتك ومن ثمّ، القدرة على تطوير الذات </a:t>
              </a:r>
              <a:endParaRPr lang="zh-CN" altLang="en-US" sz="23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القدرة </a:t>
              </a:r>
              <a:r>
                <a:rPr lang="ar-EG" altLang="zh-CN" sz="2400" b="1" dirty="0">
                  <a:solidFill>
                    <a:srgbClr val="FFFFFF"/>
                  </a:solidFill>
                </a:rPr>
                <a:t>على التعامل مع الأزمات والمشكلات والصعاب</a:t>
              </a:r>
              <a:endParaRPr lang="zh-CN" altLang="en-US" sz="2400" b="1" dirty="0">
                <a:solidFill>
                  <a:srgbClr val="FFFFFF"/>
                </a:solidFill>
              </a:endParaRPr>
            </a:p>
          </p:txBody>
        </p:sp>
      </p:grpSp>
    </p:spTree>
    <p:extLst>
      <p:ext uri="{BB962C8B-B14F-4D97-AF65-F5344CB8AC3E}">
        <p14:creationId xmlns:p14="http://schemas.microsoft.com/office/powerpoint/2010/main" val="39488766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290638" y="1351384"/>
            <a:ext cx="6562725" cy="546100"/>
            <a:chOff x="0" y="0"/>
            <a:chExt cx="6562725" cy="546100"/>
          </a:xfrm>
        </p:grpSpPr>
        <p:sp>
          <p:nvSpPr>
            <p:cNvPr id="10" name="AutoShape 3"/>
            <p:cNvSpPr>
              <a:spLocks noChangeArrowheads="1"/>
            </p:cNvSpPr>
            <p:nvPr/>
          </p:nvSpPr>
          <p:spPr bwMode="auto">
            <a:xfrm>
              <a:off x="0" y="192088"/>
              <a:ext cx="6562725" cy="354012"/>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11" name="AutoShape 3"/>
            <p:cNvSpPr>
              <a:spLocks noChangeArrowheads="1"/>
            </p:cNvSpPr>
            <p:nvPr/>
          </p:nvSpPr>
          <p:spPr bwMode="auto">
            <a:xfrm>
              <a:off x="65087" y="0"/>
              <a:ext cx="6432550" cy="481013"/>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12" name="Rectangle 13"/>
            <p:cNvSpPr>
              <a:spLocks noChangeArrowheads="1"/>
            </p:cNvSpPr>
            <p:nvPr/>
          </p:nvSpPr>
          <p:spPr bwMode="auto">
            <a:xfrm>
              <a:off x="65088" y="0"/>
              <a:ext cx="6432550" cy="49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latin typeface="Microsoft YaHei" pitchFamily="34" charset="-122"/>
                  <a:ea typeface="Microsoft YaHei" pitchFamily="34" charset="-122"/>
                </a:rPr>
                <a:t>تشعرك </a:t>
              </a:r>
              <a:r>
                <a:rPr lang="ar-EG" altLang="zh-CN" sz="2400" b="1" dirty="0">
                  <a:solidFill>
                    <a:srgbClr val="FFFFFF"/>
                  </a:solidFill>
                  <a:latin typeface="Microsoft YaHei" pitchFamily="34" charset="-122"/>
                  <a:ea typeface="Microsoft YaHei" pitchFamily="34" charset="-122"/>
                </a:rPr>
                <a:t>أن حياتك مميزة عن حياة سواك</a:t>
              </a:r>
              <a:endParaRPr lang="zh-CN" altLang="en-US" sz="2400" b="1" dirty="0">
                <a:solidFill>
                  <a:srgbClr val="FFFFFF"/>
                </a:solidFill>
                <a:latin typeface="Microsoft YaHei" pitchFamily="34" charset="-122"/>
                <a:ea typeface="Microsoft YaHei" pitchFamily="34" charset="-122"/>
              </a:endParaRPr>
            </a:p>
          </p:txBody>
        </p:sp>
      </p:grpSp>
      <p:grpSp>
        <p:nvGrpSpPr>
          <p:cNvPr id="13" name="Group 6"/>
          <p:cNvGrpSpPr>
            <a:grpSpLocks/>
          </p:cNvGrpSpPr>
          <p:nvPr/>
        </p:nvGrpSpPr>
        <p:grpSpPr bwMode="auto">
          <a:xfrm>
            <a:off x="1290638" y="2215480"/>
            <a:ext cx="6562725" cy="553542"/>
            <a:chOff x="0" y="-7442"/>
            <a:chExt cx="6562725" cy="553542"/>
          </a:xfrm>
        </p:grpSpPr>
        <p:grpSp>
          <p:nvGrpSpPr>
            <p:cNvPr id="14" name="Group 7"/>
            <p:cNvGrpSpPr>
              <a:grpSpLocks/>
            </p:cNvGrpSpPr>
            <p:nvPr/>
          </p:nvGrpSpPr>
          <p:grpSpPr bwMode="auto">
            <a:xfrm>
              <a:off x="0" y="0"/>
              <a:ext cx="6562725" cy="546100"/>
              <a:chOff x="0" y="0"/>
              <a:chExt cx="6561756" cy="546060"/>
            </a:xfrm>
          </p:grpSpPr>
          <p:sp>
            <p:nvSpPr>
              <p:cNvPr id="16" name="AutoShape 3"/>
              <p:cNvSpPr>
                <a:spLocks noChangeArrowheads="1"/>
              </p:cNvSpPr>
              <p:nvPr/>
            </p:nvSpPr>
            <p:spPr bwMode="auto">
              <a:xfrm>
                <a:off x="0" y="192073"/>
                <a:ext cx="6561756" cy="353987"/>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2" name="AutoShape 3"/>
              <p:cNvSpPr>
                <a:spLocks noChangeArrowheads="1"/>
              </p:cNvSpPr>
              <p:nvPr/>
            </p:nvSpPr>
            <p:spPr bwMode="auto">
              <a:xfrm>
                <a:off x="65077" y="0"/>
                <a:ext cx="6431600" cy="482565"/>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15" name="Rectangle 13"/>
            <p:cNvSpPr>
              <a:spLocks noChangeArrowheads="1"/>
            </p:cNvSpPr>
            <p:nvPr/>
          </p:nvSpPr>
          <p:spPr bwMode="auto">
            <a:xfrm>
              <a:off x="65088" y="-7442"/>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تنتشلك </a:t>
              </a:r>
              <a:r>
                <a:rPr lang="ar-EG" altLang="zh-CN" sz="2400" b="1" dirty="0">
                  <a:solidFill>
                    <a:srgbClr val="FFFFFF"/>
                  </a:solidFill>
                </a:rPr>
                <a:t>من براثن العجز والسلبية والهزيمة النفسية</a:t>
              </a:r>
              <a:endParaRPr lang="zh-CN" altLang="en-US" sz="2400" b="1" dirty="0">
                <a:solidFill>
                  <a:srgbClr val="FFFFFF"/>
                </a:solidFill>
              </a:endParaRPr>
            </a:p>
          </p:txBody>
        </p:sp>
      </p:grpSp>
      <p:grpSp>
        <p:nvGrpSpPr>
          <p:cNvPr id="23" name="Group 11"/>
          <p:cNvGrpSpPr>
            <a:grpSpLocks/>
          </p:cNvGrpSpPr>
          <p:nvPr/>
        </p:nvGrpSpPr>
        <p:grpSpPr bwMode="auto">
          <a:xfrm>
            <a:off x="1290638" y="3079576"/>
            <a:ext cx="6562725" cy="562571"/>
            <a:chOff x="0" y="-16471"/>
            <a:chExt cx="6562725" cy="562571"/>
          </a:xfrm>
        </p:grpSpPr>
        <p:sp>
          <p:nvSpPr>
            <p:cNvPr id="24" name="AutoShape 3"/>
            <p:cNvSpPr>
              <a:spLocks noChangeArrowheads="1"/>
            </p:cNvSpPr>
            <p:nvPr/>
          </p:nvSpPr>
          <p:spPr bwMode="auto">
            <a:xfrm>
              <a:off x="0" y="192087"/>
              <a:ext cx="6562725" cy="354013"/>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25" name="AutoShape 3"/>
            <p:cNvSpPr>
              <a:spLocks noChangeArrowheads="1"/>
            </p:cNvSpPr>
            <p:nvPr/>
          </p:nvSpPr>
          <p:spPr bwMode="auto">
            <a:xfrm>
              <a:off x="65087" y="0"/>
              <a:ext cx="6432550" cy="481012"/>
            </a:xfrm>
            <a:prstGeom prst="rect">
              <a:avLst/>
            </a:prstGeom>
            <a:solidFill>
              <a:srgbClr val="22BAD8">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sp>
          <p:nvSpPr>
            <p:cNvPr id="26" name="Rectangle 13"/>
            <p:cNvSpPr>
              <a:spLocks noChangeArrowheads="1"/>
            </p:cNvSpPr>
            <p:nvPr/>
          </p:nvSpPr>
          <p:spPr bwMode="auto">
            <a:xfrm>
              <a:off x="65088" y="-16471"/>
              <a:ext cx="6432550" cy="47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300" b="1" dirty="0" smtClean="0">
                  <a:solidFill>
                    <a:srgbClr val="FFFFFF"/>
                  </a:solidFill>
                </a:rPr>
                <a:t>توضح </a:t>
              </a:r>
              <a:r>
                <a:rPr lang="ar-EG" altLang="zh-CN" sz="2300" b="1" dirty="0">
                  <a:solidFill>
                    <a:srgbClr val="FFFFFF"/>
                  </a:solidFill>
                </a:rPr>
                <a:t>لك هدفك : لأنها مصدر طاقتك</a:t>
              </a:r>
              <a:endParaRPr lang="zh-CN" altLang="en-US" sz="2300" b="1" dirty="0">
                <a:solidFill>
                  <a:srgbClr val="FFFFFF"/>
                </a:solidFill>
              </a:endParaRPr>
            </a:p>
          </p:txBody>
        </p:sp>
      </p:grpSp>
      <p:grpSp>
        <p:nvGrpSpPr>
          <p:cNvPr id="27" name="Group 15"/>
          <p:cNvGrpSpPr>
            <a:grpSpLocks/>
          </p:cNvGrpSpPr>
          <p:nvPr/>
        </p:nvGrpSpPr>
        <p:grpSpPr bwMode="auto">
          <a:xfrm>
            <a:off x="1290638" y="3967584"/>
            <a:ext cx="6562725" cy="546100"/>
            <a:chOff x="0" y="0"/>
            <a:chExt cx="6562725" cy="546100"/>
          </a:xfrm>
        </p:grpSpPr>
        <p:grpSp>
          <p:nvGrpSpPr>
            <p:cNvPr id="28" name="Group 16"/>
            <p:cNvGrpSpPr>
              <a:grpSpLocks/>
            </p:cNvGrpSpPr>
            <p:nvPr/>
          </p:nvGrpSpPr>
          <p:grpSpPr bwMode="auto">
            <a:xfrm>
              <a:off x="0" y="0"/>
              <a:ext cx="6562725" cy="546100"/>
              <a:chOff x="0" y="0"/>
              <a:chExt cx="6448390" cy="611157"/>
            </a:xfrm>
          </p:grpSpPr>
          <p:sp>
            <p:nvSpPr>
              <p:cNvPr id="30" name="AutoShape 3"/>
              <p:cNvSpPr>
                <a:spLocks noChangeArrowheads="1"/>
              </p:cNvSpPr>
              <p:nvPr/>
            </p:nvSpPr>
            <p:spPr bwMode="auto">
              <a:xfrm>
                <a:off x="0" y="214971"/>
                <a:ext cx="6448390" cy="396186"/>
              </a:xfrm>
              <a:prstGeom prst="rect">
                <a:avLst/>
              </a:prstGeom>
              <a:solidFill>
                <a:srgbClr val="595959"/>
              </a:solidFill>
              <a:ln w="12700">
                <a:solidFill>
                  <a:schemeClr val="bg1"/>
                </a:solidFill>
                <a:miter lim="800000"/>
                <a:headEnd/>
                <a:tailEnd/>
              </a:ln>
            </p:spPr>
            <p:txBody>
              <a:bodyPr anchor="ctr"/>
              <a:lstStyle/>
              <a:p>
                <a:pPr algn="r" rtl="1"/>
                <a:endParaRPr lang="zh-CN" altLang="en-US" sz="2400" b="1">
                  <a:solidFill>
                    <a:srgbClr val="000000"/>
                  </a:solidFill>
                  <a:latin typeface="Calibri" pitchFamily="34" charset="0"/>
                </a:endParaRPr>
              </a:p>
            </p:txBody>
          </p:sp>
          <p:sp>
            <p:nvSpPr>
              <p:cNvPr id="31" name="AutoShape 3"/>
              <p:cNvSpPr>
                <a:spLocks noChangeArrowheads="1"/>
              </p:cNvSpPr>
              <p:nvPr/>
            </p:nvSpPr>
            <p:spPr bwMode="auto">
              <a:xfrm>
                <a:off x="63953" y="0"/>
                <a:ext cx="6320483" cy="540092"/>
              </a:xfrm>
              <a:prstGeom prst="rect">
                <a:avLst/>
              </a:prstGeom>
              <a:solidFill>
                <a:srgbClr val="7F7F7F">
                  <a:alpha val="87842"/>
                </a:srgbClr>
              </a:solidFill>
              <a:ln w="12700">
                <a:solidFill>
                  <a:schemeClr val="bg1"/>
                </a:solidFill>
                <a:miter lim="800000"/>
                <a:headEnd/>
                <a:tailEnd/>
              </a:ln>
            </p:spPr>
            <p:txBody>
              <a:bodyPr wrap="none" anchor="ctr"/>
              <a:lstStyle/>
              <a:p>
                <a:pPr algn="ctr" rtl="1" eaLnBrk="0" hangingPunct="0"/>
                <a:endParaRPr lang="zh-CN" altLang="en-US" sz="2400" b="1">
                  <a:solidFill>
                    <a:srgbClr val="1F497D"/>
                  </a:solidFill>
                  <a:latin typeface="Calibri" pitchFamily="34" charset="0"/>
                  <a:ea typeface="Microsoft YaHei" pitchFamily="34" charset="-122"/>
                </a:endParaRPr>
              </a:p>
            </p:txBody>
          </p:sp>
        </p:grpSp>
        <p:sp>
          <p:nvSpPr>
            <p:cNvPr id="29" name="Rectangle 13"/>
            <p:cNvSpPr>
              <a:spLocks noChangeArrowheads="1"/>
            </p:cNvSpPr>
            <p:nvPr/>
          </p:nvSpPr>
          <p:spPr bwMode="auto">
            <a:xfrm>
              <a:off x="65087" y="7874"/>
              <a:ext cx="6432552"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rtl="1" eaLnBrk="0" hangingPunct="0">
                <a:lnSpc>
                  <a:spcPct val="120000"/>
                </a:lnSpc>
                <a:spcBef>
                  <a:spcPct val="50000"/>
                </a:spcBef>
              </a:pPr>
              <a:r>
                <a:rPr lang="ar-EG" altLang="zh-CN" sz="2400" b="1" dirty="0" smtClean="0">
                  <a:solidFill>
                    <a:srgbClr val="FFFFFF"/>
                  </a:solidFill>
                </a:rPr>
                <a:t>تمدك </a:t>
              </a:r>
              <a:r>
                <a:rPr lang="ar-EG" altLang="zh-CN" sz="2400" b="1" dirty="0">
                  <a:solidFill>
                    <a:srgbClr val="FFFFFF"/>
                  </a:solidFill>
                </a:rPr>
                <a:t>بالطموح والأمل، وتشدك بقوة لتحقيق هدفك</a:t>
              </a:r>
              <a:endParaRPr lang="zh-CN" altLang="en-US" sz="2400" b="1" dirty="0">
                <a:solidFill>
                  <a:srgbClr val="FFFFFF"/>
                </a:solidFill>
              </a:endParaRPr>
            </a:p>
          </p:txBody>
        </p:sp>
      </p:grpSp>
    </p:spTree>
    <p:extLst>
      <p:ext uri="{BB962C8B-B14F-4D97-AF65-F5344CB8AC3E}">
        <p14:creationId xmlns:p14="http://schemas.microsoft.com/office/powerpoint/2010/main" val="10928905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600" fill="hold"/>
                                        <p:tgtEl>
                                          <p:spTgt spid="9"/>
                                        </p:tgtEl>
                                        <p:attrNameLst>
                                          <p:attrName>ppt_w</p:attrName>
                                        </p:attrNameLst>
                                      </p:cBhvr>
                                      <p:tavLst>
                                        <p:tav tm="0">
                                          <p:val>
                                            <p:fltVal val="0"/>
                                          </p:val>
                                        </p:tav>
                                        <p:tav tm="100000">
                                          <p:val>
                                            <p:strVal val="#ppt_w"/>
                                          </p:val>
                                        </p:tav>
                                      </p:tavLst>
                                    </p:anim>
                                    <p:anim calcmode="lin" valueType="num">
                                      <p:cBhvr>
                                        <p:cTn id="8" dur="600" fill="hold"/>
                                        <p:tgtEl>
                                          <p:spTgt spid="9"/>
                                        </p:tgtEl>
                                        <p:attrNameLst>
                                          <p:attrName>ppt_h</p:attrName>
                                        </p:attrNameLst>
                                      </p:cBhvr>
                                      <p:tavLst>
                                        <p:tav tm="0">
                                          <p:val>
                                            <p:fltVal val="0"/>
                                          </p:val>
                                        </p:tav>
                                        <p:tav tm="100000">
                                          <p:val>
                                            <p:strVal val="#ppt_h"/>
                                          </p:val>
                                        </p:tav>
                                      </p:tavLst>
                                    </p:anim>
                                    <p:anim calcmode="lin" valueType="num">
                                      <p:cBhvr>
                                        <p:cTn id="9" dur="600" fill="hold"/>
                                        <p:tgtEl>
                                          <p:spTgt spid="9"/>
                                        </p:tgtEl>
                                        <p:attrNameLst>
                                          <p:attrName>style.rotation</p:attrName>
                                        </p:attrNameLst>
                                      </p:cBhvr>
                                      <p:tavLst>
                                        <p:tav tm="0">
                                          <p:val>
                                            <p:fltVal val="90"/>
                                          </p:val>
                                        </p:tav>
                                        <p:tav tm="100000">
                                          <p:val>
                                            <p:fltVal val="0"/>
                                          </p:val>
                                        </p:tav>
                                      </p:tavLst>
                                    </p:anim>
                                    <p:animEffect transition="in" filter="fade">
                                      <p:cBhvr>
                                        <p:cTn id="10" dur="6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600" fill="hold"/>
                                        <p:tgtEl>
                                          <p:spTgt spid="13"/>
                                        </p:tgtEl>
                                        <p:attrNameLst>
                                          <p:attrName>ppt_w</p:attrName>
                                        </p:attrNameLst>
                                      </p:cBhvr>
                                      <p:tavLst>
                                        <p:tav tm="0">
                                          <p:val>
                                            <p:fltVal val="0"/>
                                          </p:val>
                                        </p:tav>
                                        <p:tav tm="100000">
                                          <p:val>
                                            <p:strVal val="#ppt_w"/>
                                          </p:val>
                                        </p:tav>
                                      </p:tavLst>
                                    </p:anim>
                                    <p:anim calcmode="lin" valueType="num">
                                      <p:cBhvr>
                                        <p:cTn id="16" dur="600" fill="hold"/>
                                        <p:tgtEl>
                                          <p:spTgt spid="13"/>
                                        </p:tgtEl>
                                        <p:attrNameLst>
                                          <p:attrName>ppt_h</p:attrName>
                                        </p:attrNameLst>
                                      </p:cBhvr>
                                      <p:tavLst>
                                        <p:tav tm="0">
                                          <p:val>
                                            <p:fltVal val="0"/>
                                          </p:val>
                                        </p:tav>
                                        <p:tav tm="100000">
                                          <p:val>
                                            <p:strVal val="#ppt_h"/>
                                          </p:val>
                                        </p:tav>
                                      </p:tavLst>
                                    </p:anim>
                                    <p:anim calcmode="lin" valueType="num">
                                      <p:cBhvr>
                                        <p:cTn id="17" dur="600" fill="hold"/>
                                        <p:tgtEl>
                                          <p:spTgt spid="13"/>
                                        </p:tgtEl>
                                        <p:attrNameLst>
                                          <p:attrName>style.rotation</p:attrName>
                                        </p:attrNameLst>
                                      </p:cBhvr>
                                      <p:tavLst>
                                        <p:tav tm="0">
                                          <p:val>
                                            <p:fltVal val="90"/>
                                          </p:val>
                                        </p:tav>
                                        <p:tav tm="100000">
                                          <p:val>
                                            <p:fltVal val="0"/>
                                          </p:val>
                                        </p:tav>
                                      </p:tavLst>
                                    </p:anim>
                                    <p:animEffect transition="in" filter="fade">
                                      <p:cBhvr>
                                        <p:cTn id="18" dur="6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3"/>
                                        </p:tgtEl>
                                        <p:attrNameLst>
                                          <p:attrName>style.visibility</p:attrName>
                                        </p:attrNameLst>
                                      </p:cBhvr>
                                      <p:to>
                                        <p:strVal val="visible"/>
                                      </p:to>
                                    </p:set>
                                    <p:anim calcmode="lin" valueType="num">
                                      <p:cBhvr>
                                        <p:cTn id="23" dur="600" fill="hold"/>
                                        <p:tgtEl>
                                          <p:spTgt spid="23"/>
                                        </p:tgtEl>
                                        <p:attrNameLst>
                                          <p:attrName>ppt_w</p:attrName>
                                        </p:attrNameLst>
                                      </p:cBhvr>
                                      <p:tavLst>
                                        <p:tav tm="0">
                                          <p:val>
                                            <p:fltVal val="0"/>
                                          </p:val>
                                        </p:tav>
                                        <p:tav tm="100000">
                                          <p:val>
                                            <p:strVal val="#ppt_w"/>
                                          </p:val>
                                        </p:tav>
                                      </p:tavLst>
                                    </p:anim>
                                    <p:anim calcmode="lin" valueType="num">
                                      <p:cBhvr>
                                        <p:cTn id="24" dur="600" fill="hold"/>
                                        <p:tgtEl>
                                          <p:spTgt spid="23"/>
                                        </p:tgtEl>
                                        <p:attrNameLst>
                                          <p:attrName>ppt_h</p:attrName>
                                        </p:attrNameLst>
                                      </p:cBhvr>
                                      <p:tavLst>
                                        <p:tav tm="0">
                                          <p:val>
                                            <p:fltVal val="0"/>
                                          </p:val>
                                        </p:tav>
                                        <p:tav tm="100000">
                                          <p:val>
                                            <p:strVal val="#ppt_h"/>
                                          </p:val>
                                        </p:tav>
                                      </p:tavLst>
                                    </p:anim>
                                    <p:anim calcmode="lin" valueType="num">
                                      <p:cBhvr>
                                        <p:cTn id="25" dur="600" fill="hold"/>
                                        <p:tgtEl>
                                          <p:spTgt spid="23"/>
                                        </p:tgtEl>
                                        <p:attrNameLst>
                                          <p:attrName>style.rotation</p:attrName>
                                        </p:attrNameLst>
                                      </p:cBhvr>
                                      <p:tavLst>
                                        <p:tav tm="0">
                                          <p:val>
                                            <p:fltVal val="90"/>
                                          </p:val>
                                        </p:tav>
                                        <p:tav tm="100000">
                                          <p:val>
                                            <p:fltVal val="0"/>
                                          </p:val>
                                        </p:tav>
                                      </p:tavLst>
                                    </p:anim>
                                    <p:animEffect transition="in" filter="fade">
                                      <p:cBhvr>
                                        <p:cTn id="26" dur="6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27"/>
                                        </p:tgtEl>
                                        <p:attrNameLst>
                                          <p:attrName>style.visibility</p:attrName>
                                        </p:attrNameLst>
                                      </p:cBhvr>
                                      <p:to>
                                        <p:strVal val="visible"/>
                                      </p:to>
                                    </p:set>
                                    <p:anim calcmode="lin" valueType="num">
                                      <p:cBhvr>
                                        <p:cTn id="31" dur="600" fill="hold"/>
                                        <p:tgtEl>
                                          <p:spTgt spid="27"/>
                                        </p:tgtEl>
                                        <p:attrNameLst>
                                          <p:attrName>ppt_w</p:attrName>
                                        </p:attrNameLst>
                                      </p:cBhvr>
                                      <p:tavLst>
                                        <p:tav tm="0">
                                          <p:val>
                                            <p:fltVal val="0"/>
                                          </p:val>
                                        </p:tav>
                                        <p:tav tm="100000">
                                          <p:val>
                                            <p:strVal val="#ppt_w"/>
                                          </p:val>
                                        </p:tav>
                                      </p:tavLst>
                                    </p:anim>
                                    <p:anim calcmode="lin" valueType="num">
                                      <p:cBhvr>
                                        <p:cTn id="32" dur="600" fill="hold"/>
                                        <p:tgtEl>
                                          <p:spTgt spid="27"/>
                                        </p:tgtEl>
                                        <p:attrNameLst>
                                          <p:attrName>ppt_h</p:attrName>
                                        </p:attrNameLst>
                                      </p:cBhvr>
                                      <p:tavLst>
                                        <p:tav tm="0">
                                          <p:val>
                                            <p:fltVal val="0"/>
                                          </p:val>
                                        </p:tav>
                                        <p:tav tm="100000">
                                          <p:val>
                                            <p:strVal val="#ppt_h"/>
                                          </p:val>
                                        </p:tav>
                                      </p:tavLst>
                                    </p:anim>
                                    <p:anim calcmode="lin" valueType="num">
                                      <p:cBhvr>
                                        <p:cTn id="33" dur="600" fill="hold"/>
                                        <p:tgtEl>
                                          <p:spTgt spid="27"/>
                                        </p:tgtEl>
                                        <p:attrNameLst>
                                          <p:attrName>style.rotation</p:attrName>
                                        </p:attrNameLst>
                                      </p:cBhvr>
                                      <p:tavLst>
                                        <p:tav tm="0">
                                          <p:val>
                                            <p:fltVal val="90"/>
                                          </p:val>
                                        </p:tav>
                                        <p:tav tm="100000">
                                          <p:val>
                                            <p:fltVal val="0"/>
                                          </p:val>
                                        </p:tav>
                                      </p:tavLst>
                                    </p:anim>
                                    <p:animEffect transition="in" filter="fade">
                                      <p:cBhvr>
                                        <p:cTn id="34" dur="6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752475" y="2798763"/>
            <a:ext cx="7639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827088" y="2570163"/>
            <a:ext cx="7489825" cy="519112"/>
            <a:chOff x="0" y="-37207"/>
            <a:chExt cx="6432551" cy="519807"/>
          </a:xfrm>
        </p:grpSpPr>
        <p:sp>
          <p:nvSpPr>
            <p:cNvPr id="5125"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5126"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a:solidFill>
                    <a:schemeClr val="bg1"/>
                  </a:solidFill>
                </a:rPr>
                <a:t>أنت اليوم حيث أوصلتك أفكارك ، وستكون غذاً حيث تأخذك أفكارك </a:t>
              </a:r>
              <a:endParaRPr lang="zh-CN" altLang="en-US" sz="2400" b="1">
                <a:solidFill>
                  <a:schemeClr val="bg1"/>
                </a:solidFill>
              </a:endParaRPr>
            </a:p>
          </p:txBody>
        </p:sp>
      </p:grpSp>
      <p:sp>
        <p:nvSpPr>
          <p:cNvPr id="8198" name="TextBox 13"/>
          <p:cNvSpPr txBox="1">
            <a:spLocks noChangeArrowheads="1"/>
          </p:cNvSpPr>
          <p:nvPr/>
        </p:nvSpPr>
        <p:spPr bwMode="auto">
          <a:xfrm>
            <a:off x="5149850" y="-84138"/>
            <a:ext cx="3943350"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التحدث مع الذات </a:t>
            </a:r>
            <a:endParaRPr lang="zh-CN" altLang="en-US" sz="3200" b="1" dirty="0">
              <a:solidFill>
                <a:srgbClr val="002060"/>
              </a:solidFill>
              <a:latin typeface="Microsoft YaHei" pitchFamily="34" charset="-122"/>
              <a:ea typeface="Microsoft YaHei"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3649588"/>
            <a:ext cx="3082230" cy="151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080"/>
            <a:ext cx="9144000" cy="4649782"/>
          </a:xfrm>
          <a:prstGeom prst="rect">
            <a:avLst/>
          </a:prstGeom>
        </p:spPr>
      </p:pic>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ما اللغز فى هذه الصورة</a:t>
            </a:r>
          </a:p>
        </p:txBody>
      </p:sp>
      <p:sp>
        <p:nvSpPr>
          <p:cNvPr id="5" name="Rectangle 4"/>
          <p:cNvSpPr/>
          <p:nvPr/>
        </p:nvSpPr>
        <p:spPr bwMode="auto">
          <a:xfrm>
            <a:off x="195727" y="4926104"/>
            <a:ext cx="5943892" cy="598807"/>
          </a:xfrm>
          <a:prstGeom prst="rect">
            <a:avLst/>
          </a:prstGeom>
          <a:solidFill>
            <a:srgbClr val="00B8FF">
              <a:alpha val="53000"/>
            </a:srgbClr>
          </a:solidFill>
          <a:ln w="9525" cap="flat" cmpd="sng" algn="ctr">
            <a:solidFill>
              <a:schemeClr val="bg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2700" b="1" dirty="0">
                <a:solidFill>
                  <a:srgbClr val="002060"/>
                </a:solidFill>
              </a:rPr>
              <a:t>الصورة فى وقت الغروب والساعة 12</a:t>
            </a:r>
          </a:p>
        </p:txBody>
      </p:sp>
    </p:spTree>
    <p:extLst>
      <p:ext uri="{BB962C8B-B14F-4D97-AF65-F5344CB8AC3E}">
        <p14:creationId xmlns:p14="http://schemas.microsoft.com/office/powerpoint/2010/main" val="14207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a:solidFill>
                  <a:schemeClr val="bg1"/>
                </a:solidFill>
                <a:latin typeface="Microsoft YaHei" pitchFamily="34" charset="-122"/>
                <a:ea typeface="Microsoft YaHei" pitchFamily="34" charset="-122"/>
              </a:rPr>
              <a:t> </a:t>
            </a:r>
            <a:r>
              <a:rPr lang="ar-EG" altLang="zh-CN" sz="4800" b="1" smtClean="0">
                <a:solidFill>
                  <a:schemeClr val="bg1"/>
                </a:solidFill>
                <a:latin typeface="Microsoft YaHei" pitchFamily="34" charset="-122"/>
                <a:ea typeface="Microsoft YaHei" pitchFamily="34" charset="-122"/>
              </a:rPr>
              <a:t>النظر </a:t>
            </a:r>
            <a:r>
              <a:rPr lang="ar-EG" altLang="zh-CN" sz="4800" b="1" dirty="0">
                <a:solidFill>
                  <a:schemeClr val="bg1"/>
                </a:solidFill>
                <a:latin typeface="Microsoft YaHei" pitchFamily="34" charset="-122"/>
                <a:ea typeface="Microsoft YaHei" pitchFamily="34" charset="-122"/>
              </a:rPr>
              <a:t>الايجابى الى النفس</a:t>
            </a:r>
          </a:p>
        </p:txBody>
      </p:sp>
    </p:spTree>
    <p:extLst>
      <p:ext uri="{BB962C8B-B14F-4D97-AF65-F5344CB8AC3E}">
        <p14:creationId xmlns:p14="http://schemas.microsoft.com/office/powerpoint/2010/main" val="7421704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النظر </a:t>
            </a:r>
            <a:r>
              <a:rPr lang="ar-EG" altLang="zh-CN" sz="3200" b="1" dirty="0">
                <a:solidFill>
                  <a:srgbClr val="002060"/>
                </a:solidFill>
                <a:latin typeface="Microsoft YaHei" pitchFamily="34" charset="-122"/>
                <a:ea typeface="Microsoft YaHei" pitchFamily="34" charset="-122"/>
              </a:rPr>
              <a:t>الايجابى الى النفس</a:t>
            </a:r>
          </a:p>
        </p:txBody>
      </p:sp>
      <p:sp>
        <p:nvSpPr>
          <p:cNvPr id="17" name="Rounded Rectangle 16"/>
          <p:cNvSpPr/>
          <p:nvPr/>
        </p:nvSpPr>
        <p:spPr bwMode="auto">
          <a:xfrm>
            <a:off x="755576" y="3073524"/>
            <a:ext cx="7560840" cy="2232248"/>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لكي يصل أي إنسان للنجاح يجب أن تكون أفكاره إيجابية.. فكلنا أحيانا الأفكار السلبية تسيطر علينا ولكنها تكون عائقا أمام التفكير أو السير في أي خطوات.. فقد قال الشيخ الشعراوي أن الفكر هو المقياس الذي يميز فيه الإنسان البدائل.. ويختار ما يراه أحسن لسعادته وأحفظ لمستقبله.. لذلك علينا أن نحول تلك الأفكار السلبية إلي إيجابية</a:t>
            </a:r>
          </a:p>
        </p:txBody>
      </p:sp>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7412" y="931664"/>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2644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1-	الرغبة </a:t>
            </a:r>
            <a:r>
              <a:rPr lang="ar-EG" altLang="zh-CN" sz="3200" b="1" dirty="0" smtClean="0">
                <a:solidFill>
                  <a:srgbClr val="002060"/>
                </a:solidFill>
                <a:latin typeface="Microsoft YaHei" pitchFamily="34" charset="-122"/>
                <a:ea typeface="Microsoft YaHei" pitchFamily="34" charset="-122"/>
              </a:rPr>
              <a:t>المشتعلة</a:t>
            </a:r>
            <a:endParaRPr lang="ar-EG" altLang="zh-CN"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755576" y="4009628"/>
            <a:ext cx="7560840" cy="1224136"/>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عندما سأل شاب حكيم ياباني اسمه كوشيدو ما هو الشئ الذي ينقصني لكي أكون حكيما رد عليه قائلا الرغبة المشتعلة، وتعرف الرغبة المشتعلة بأنها الوقود الذي يحرك الأحاسيس ويعطي قوه للسلوك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503" y="1273324"/>
            <a:ext cx="493871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27120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5149850" y="-84138"/>
            <a:ext cx="3943350"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2-</a:t>
            </a:r>
            <a:r>
              <a:rPr lang="ar-EG" altLang="zh-CN" sz="3200" b="1" dirty="0">
                <a:solidFill>
                  <a:srgbClr val="002060"/>
                </a:solidFill>
                <a:latin typeface="Microsoft YaHei" pitchFamily="34" charset="-122"/>
                <a:ea typeface="Microsoft YaHei" pitchFamily="34" charset="-122"/>
              </a:rPr>
              <a:t>	القرار القاطع</a:t>
            </a:r>
          </a:p>
        </p:txBody>
      </p:sp>
      <p:sp>
        <p:nvSpPr>
          <p:cNvPr id="17" name="Rounded Rectangle 16"/>
          <p:cNvSpPr/>
          <p:nvPr/>
        </p:nvSpPr>
        <p:spPr bwMode="auto">
          <a:xfrm>
            <a:off x="755576" y="3577580"/>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كثير من الناس يقرر أشياء ثم لا يضعها في الفعل ,ولو وضعها في الفعل يكون ذلك </a:t>
            </a:r>
            <a:r>
              <a:rPr lang="ar-EG" sz="2400" b="1" dirty="0" smtClean="0"/>
              <a:t>لفترة </a:t>
            </a:r>
            <a:r>
              <a:rPr lang="ar-EG" sz="2400" b="1" dirty="0"/>
              <a:t>قليلة يعود بعدها كما كان من قبل!. فالقرار الذي  يتخذه الشخص يجب أن يكون </a:t>
            </a:r>
            <a:r>
              <a:rPr lang="ar-EG" sz="2400" b="1" dirty="0" smtClean="0"/>
              <a:t>قرارا </a:t>
            </a:r>
            <a:r>
              <a:rPr lang="ar-EG" sz="2400" b="1" dirty="0"/>
              <a:t>قاطعا لا رجعه فيه مهما كانت الظروف </a:t>
            </a:r>
            <a:r>
              <a:rPr lang="ar-EG" sz="2400" b="1" dirty="0" smtClean="0"/>
              <a:t/>
            </a:r>
            <a:br>
              <a:rPr lang="ar-EG" sz="2400" b="1" dirty="0" smtClean="0"/>
            </a:br>
            <a:r>
              <a:rPr lang="ar-EG" sz="2400" b="1" dirty="0" smtClean="0"/>
              <a:t>أو </a:t>
            </a:r>
            <a:r>
              <a:rPr lang="ar-EG" sz="2400" b="1" dirty="0"/>
              <a:t>التحديات أو المؤثرات الداخلية </a:t>
            </a:r>
            <a:r>
              <a:rPr lang="ar-EG" sz="2400" b="1" dirty="0" smtClean="0"/>
              <a:t>أو </a:t>
            </a:r>
            <a:r>
              <a:rPr lang="ar-EG" sz="2400" b="1" dirty="0"/>
              <a:t>الخارجية</a:t>
            </a:r>
          </a:p>
        </p:txBody>
      </p:sp>
      <p:pic>
        <p:nvPicPr>
          <p:cNvPr id="92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4746" y="1129308"/>
            <a:ext cx="4762500" cy="212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92735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3-</a:t>
            </a:r>
            <a:r>
              <a:rPr lang="ar-EG" altLang="zh-CN" sz="3200" b="1" dirty="0">
                <a:solidFill>
                  <a:srgbClr val="002060"/>
                </a:solidFill>
                <a:latin typeface="Microsoft YaHei" pitchFamily="34" charset="-122"/>
                <a:ea typeface="Microsoft YaHei" pitchFamily="34" charset="-122"/>
              </a:rPr>
              <a:t>	تحمل المسؤولية الكاملة</a:t>
            </a:r>
          </a:p>
        </p:txBody>
      </p:sp>
      <p:sp>
        <p:nvSpPr>
          <p:cNvPr id="17" name="Rounded Rectangle 16"/>
          <p:cNvSpPr/>
          <p:nvPr/>
        </p:nvSpPr>
        <p:spPr bwMode="auto">
          <a:xfrm>
            <a:off x="755576" y="3865612"/>
            <a:ext cx="7560840" cy="129614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عندما تتحمل مسؤولية حياتك فانك تركز أفكارك وطاقتك في </a:t>
            </a:r>
            <a:r>
              <a:rPr lang="ar-EG" sz="2400" b="1" dirty="0" smtClean="0"/>
              <a:t>تحقيق</a:t>
            </a:r>
          </a:p>
          <a:p>
            <a:pPr algn="ctr" rtl="1"/>
            <a:r>
              <a:rPr lang="ar-EG" sz="2400" b="1" dirty="0" smtClean="0"/>
              <a:t> </a:t>
            </a:r>
            <a:r>
              <a:rPr lang="ar-EG" sz="2400" b="1" dirty="0"/>
              <a:t>أهداف حياتك </a:t>
            </a:r>
            <a:r>
              <a:rPr lang="ar-EG" sz="2400" b="1" dirty="0" smtClean="0"/>
              <a:t>وتصبح </a:t>
            </a:r>
            <a:r>
              <a:rPr lang="ar-EG" sz="2400" b="1" dirty="0"/>
              <a:t>الشخص الذي تريد أن تكونه, فاحرص على </a:t>
            </a:r>
            <a:endParaRPr lang="ar-EG" sz="2400" b="1" dirty="0" smtClean="0"/>
          </a:p>
          <a:p>
            <a:pPr algn="ctr" rtl="1"/>
            <a:r>
              <a:rPr lang="ar-EG" sz="2400" b="1" dirty="0" smtClean="0"/>
              <a:t>تحمل </a:t>
            </a:r>
            <a:r>
              <a:rPr lang="ar-EG" sz="2400" b="1" dirty="0"/>
              <a:t>المسؤولية</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930" y="1408832"/>
            <a:ext cx="5552132" cy="216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2663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4-</a:t>
            </a:r>
            <a:r>
              <a:rPr lang="ar-EG" altLang="zh-CN" sz="3200" b="1" dirty="0">
                <a:solidFill>
                  <a:srgbClr val="002060"/>
                </a:solidFill>
                <a:latin typeface="Microsoft YaHei" pitchFamily="34" charset="-122"/>
                <a:ea typeface="Microsoft YaHei" pitchFamily="34" charset="-122"/>
              </a:rPr>
              <a:t>	الإدراك الواعي</a:t>
            </a:r>
          </a:p>
        </p:txBody>
      </p:sp>
      <p:sp>
        <p:nvSpPr>
          <p:cNvPr id="17" name="Rounded Rectangle 16"/>
          <p:cNvSpPr/>
          <p:nvPr/>
        </p:nvSpPr>
        <p:spPr bwMode="auto">
          <a:xfrm>
            <a:off x="755576" y="3577580"/>
            <a:ext cx="7560840" cy="1584176"/>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أن إدراكك لقدراتك واستخدامها ايجابيا يجعل من حياتك تجربه من السعادة و راحة  </a:t>
            </a:r>
            <a:r>
              <a:rPr lang="ar-EG" sz="2400" b="1" dirty="0" smtClean="0"/>
              <a:t>البال، لذلك </a:t>
            </a:r>
            <a:r>
              <a:rPr lang="ar-EG" sz="2400" b="1" dirty="0"/>
              <a:t>كن مدركا لما تفكر فيه وقرر أن تتحكم في التفكير السلبي وتحوله لصالحك ؛لان  </a:t>
            </a:r>
            <a:r>
              <a:rPr lang="ar-EG" sz="2400" b="1" dirty="0" smtClean="0"/>
              <a:t>التغيير </a:t>
            </a:r>
            <a:r>
              <a:rPr lang="ar-EG" sz="2400" b="1" dirty="0"/>
              <a:t>الحقيقي يبدأ في الأفكار ولكي يحدث ذلك يجب أن تدرك ما تفكر فيه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85292"/>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8172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5-</a:t>
            </a:r>
            <a:r>
              <a:rPr lang="ar-EG" altLang="zh-CN" sz="3200" b="1" dirty="0">
                <a:solidFill>
                  <a:srgbClr val="002060"/>
                </a:solidFill>
                <a:latin typeface="Microsoft YaHei" pitchFamily="34" charset="-122"/>
                <a:ea typeface="Microsoft YaHei" pitchFamily="34" charset="-122"/>
              </a:rPr>
              <a:t>	تحديد الأهداف</a:t>
            </a:r>
          </a:p>
        </p:txBody>
      </p:sp>
      <p:sp>
        <p:nvSpPr>
          <p:cNvPr id="17" name="Rounded Rectangle 16"/>
          <p:cNvSpPr/>
          <p:nvPr/>
        </p:nvSpPr>
        <p:spPr bwMode="auto">
          <a:xfrm>
            <a:off x="755576" y="3865612"/>
            <a:ext cx="7560840"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الأهداف من أهم عوامل التفكير الايجابي ؛لأنها تجعلك تركز على ما تريد </a:t>
            </a:r>
            <a:r>
              <a:rPr lang="ar-EG" sz="2400" b="1" dirty="0" smtClean="0"/>
              <a:t>وليس </a:t>
            </a:r>
            <a:r>
              <a:rPr lang="ar-EG" sz="2400" b="1" dirty="0"/>
              <a:t>على مالا تريد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346" y="1561356"/>
            <a:ext cx="4305300" cy="206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4142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5162550" y="1965325"/>
            <a:ext cx="3552825" cy="2366963"/>
            <a:chOff x="0" y="0"/>
            <a:chExt cx="3552825" cy="2366963"/>
          </a:xfrm>
        </p:grpSpPr>
        <p:sp>
          <p:nvSpPr>
            <p:cNvPr id="11285" name="任意多边形 3"/>
            <p:cNvSpPr>
              <a:spLocks/>
            </p:cNvSpPr>
            <p:nvPr/>
          </p:nvSpPr>
          <p:spPr bwMode="auto">
            <a:xfrm flipH="1">
              <a:off x="0" y="0"/>
              <a:ext cx="1187450" cy="252413"/>
            </a:xfrm>
            <a:custGeom>
              <a:avLst/>
              <a:gdLst>
                <a:gd name="T0" fmla="*/ 1187450 w 1248228"/>
                <a:gd name="T1" fmla="*/ 0 h 290286"/>
                <a:gd name="T2" fmla="*/ 441842 w 1248228"/>
                <a:gd name="T3" fmla="*/ 0 h 290286"/>
                <a:gd name="T4" fmla="*/ 0 w 1248228"/>
                <a:gd name="T5" fmla="*/ 252413 h 290286"/>
                <a:gd name="T6" fmla="*/ 0 60000 65536"/>
                <a:gd name="T7" fmla="*/ 0 60000 65536"/>
                <a:gd name="T8" fmla="*/ 0 60000 65536"/>
              </a:gdLst>
              <a:ahLst/>
              <a:cxnLst>
                <a:cxn ang="T6">
                  <a:pos x="T0" y="T1"/>
                </a:cxn>
                <a:cxn ang="T7">
                  <a:pos x="T2" y="T3"/>
                </a:cxn>
                <a:cxn ang="T8">
                  <a:pos x="T4" y="T5"/>
                </a:cxn>
              </a:cxnLst>
              <a:rect l="0" t="0" r="r" b="b"/>
              <a:pathLst>
                <a:path w="1248228" h="290286">
                  <a:moveTo>
                    <a:pt x="1248228" y="0"/>
                  </a:moveTo>
                  <a:lnTo>
                    <a:pt x="464457" y="0"/>
                  </a:lnTo>
                  <a:lnTo>
                    <a:pt x="0" y="290286"/>
                  </a:lnTo>
                </a:path>
              </a:pathLst>
            </a:custGeom>
            <a:noFill/>
            <a:ln w="25400" cap="flat" cmpd="sng">
              <a:solidFill>
                <a:srgbClr val="1E8FB2"/>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ar-EG">
                <a:solidFill>
                  <a:srgbClr val="000000"/>
                </a:solidFill>
              </a:endParaRPr>
            </a:p>
          </p:txBody>
        </p:sp>
        <p:sp>
          <p:nvSpPr>
            <p:cNvPr id="11286" name="任意多边形 4"/>
            <p:cNvSpPr>
              <a:spLocks/>
            </p:cNvSpPr>
            <p:nvPr/>
          </p:nvSpPr>
          <p:spPr bwMode="auto">
            <a:xfrm flipH="1" flipV="1">
              <a:off x="0" y="2114550"/>
              <a:ext cx="1187450" cy="252413"/>
            </a:xfrm>
            <a:custGeom>
              <a:avLst/>
              <a:gdLst>
                <a:gd name="T0" fmla="*/ 1187450 w 1248228"/>
                <a:gd name="T1" fmla="*/ 0 h 290286"/>
                <a:gd name="T2" fmla="*/ 441842 w 1248228"/>
                <a:gd name="T3" fmla="*/ 0 h 290286"/>
                <a:gd name="T4" fmla="*/ 0 w 1248228"/>
                <a:gd name="T5" fmla="*/ 252413 h 290286"/>
                <a:gd name="T6" fmla="*/ 0 60000 65536"/>
                <a:gd name="T7" fmla="*/ 0 60000 65536"/>
                <a:gd name="T8" fmla="*/ 0 60000 65536"/>
              </a:gdLst>
              <a:ahLst/>
              <a:cxnLst>
                <a:cxn ang="T6">
                  <a:pos x="T0" y="T1"/>
                </a:cxn>
                <a:cxn ang="T7">
                  <a:pos x="T2" y="T3"/>
                </a:cxn>
                <a:cxn ang="T8">
                  <a:pos x="T4" y="T5"/>
                </a:cxn>
              </a:cxnLst>
              <a:rect l="0" t="0" r="r" b="b"/>
              <a:pathLst>
                <a:path w="1248228" h="290286">
                  <a:moveTo>
                    <a:pt x="1248228" y="0"/>
                  </a:moveTo>
                  <a:lnTo>
                    <a:pt x="464457" y="0"/>
                  </a:lnTo>
                  <a:lnTo>
                    <a:pt x="0" y="290286"/>
                  </a:lnTo>
                </a:path>
              </a:pathLst>
            </a:custGeom>
            <a:noFill/>
            <a:ln w="25400" cap="flat" cmpd="sng">
              <a:solidFill>
                <a:srgbClr val="A6A6A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ar-EG">
                <a:solidFill>
                  <a:srgbClr val="000000"/>
                </a:solidFill>
              </a:endParaRPr>
            </a:p>
          </p:txBody>
        </p:sp>
        <p:cxnSp>
          <p:nvCxnSpPr>
            <p:cNvPr id="11287" name="直接连接符 5"/>
            <p:cNvCxnSpPr>
              <a:cxnSpLocks noChangeShapeType="1"/>
            </p:cNvCxnSpPr>
            <p:nvPr/>
          </p:nvCxnSpPr>
          <p:spPr bwMode="auto">
            <a:xfrm rot="300000">
              <a:off x="541338" y="831850"/>
              <a:ext cx="647700" cy="0"/>
            </a:xfrm>
            <a:prstGeom prst="line">
              <a:avLst/>
            </a:prstGeom>
            <a:noFill/>
            <a:ln w="25400">
              <a:solidFill>
                <a:srgbClr val="A6A6A6"/>
              </a:solidFill>
              <a:round/>
              <a:headEnd/>
              <a:tailEnd/>
            </a:ln>
            <a:extLst>
              <a:ext uri="{909E8E84-426E-40DD-AFC4-6F175D3DCCD1}">
                <a14:hiddenFill xmlns:a14="http://schemas.microsoft.com/office/drawing/2010/main">
                  <a:noFill/>
                </a14:hiddenFill>
              </a:ext>
            </a:extLst>
          </p:spPr>
        </p:cxnSp>
        <p:cxnSp>
          <p:nvCxnSpPr>
            <p:cNvPr id="11288" name="直接连接符 6"/>
            <p:cNvCxnSpPr>
              <a:cxnSpLocks noChangeShapeType="1"/>
            </p:cNvCxnSpPr>
            <p:nvPr/>
          </p:nvCxnSpPr>
          <p:spPr bwMode="auto">
            <a:xfrm rot="-300000">
              <a:off x="541338" y="1620838"/>
              <a:ext cx="647700" cy="0"/>
            </a:xfrm>
            <a:prstGeom prst="line">
              <a:avLst/>
            </a:prstGeom>
            <a:noFill/>
            <a:ln w="25400">
              <a:solidFill>
                <a:srgbClr val="A6A6A6"/>
              </a:solidFill>
              <a:round/>
              <a:headEnd/>
              <a:tailEnd/>
            </a:ln>
            <a:extLst>
              <a:ext uri="{909E8E84-426E-40DD-AFC4-6F175D3DCCD1}">
                <a14:hiddenFill xmlns:a14="http://schemas.microsoft.com/office/drawing/2010/main">
                  <a:noFill/>
                </a14:hiddenFill>
              </a:ext>
            </a:extLst>
          </p:spPr>
        </p:cxnSp>
        <p:sp>
          <p:nvSpPr>
            <p:cNvPr id="11289" name="TextBox 146"/>
            <p:cNvSpPr txBox="1">
              <a:spLocks noChangeArrowheads="1"/>
            </p:cNvSpPr>
            <p:nvPr/>
          </p:nvSpPr>
          <p:spPr bwMode="auto">
            <a:xfrm>
              <a:off x="1171575" y="82550"/>
              <a:ext cx="238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ar-EG" b="1" dirty="0">
                  <a:solidFill>
                    <a:srgbClr val="404040"/>
                  </a:solidFill>
                  <a:latin typeface="Microsoft YaHei" pitchFamily="34" charset="-122"/>
                  <a:ea typeface="Microsoft YaHei" pitchFamily="34" charset="-122"/>
                </a:rPr>
                <a:t>الركن الروحاني </a:t>
              </a:r>
              <a:endParaRPr lang="zh-CN" altLang="en-US" b="1" dirty="0">
                <a:solidFill>
                  <a:srgbClr val="404040"/>
                </a:solidFill>
                <a:latin typeface="Microsoft YaHei" pitchFamily="34" charset="-122"/>
                <a:ea typeface="Microsoft YaHei" pitchFamily="34" charset="-122"/>
              </a:endParaRPr>
            </a:p>
          </p:txBody>
        </p:sp>
        <p:sp>
          <p:nvSpPr>
            <p:cNvPr id="2" name="TextBox 146"/>
            <p:cNvSpPr txBox="1">
              <a:spLocks noChangeArrowheads="1"/>
            </p:cNvSpPr>
            <p:nvPr/>
          </p:nvSpPr>
          <p:spPr bwMode="auto">
            <a:xfrm>
              <a:off x="1171575" y="706438"/>
              <a:ext cx="238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ar-EG" b="1" dirty="0">
                  <a:solidFill>
                    <a:srgbClr val="404040"/>
                  </a:solidFill>
                  <a:latin typeface="Microsoft YaHei" pitchFamily="34" charset="-122"/>
                  <a:ea typeface="Microsoft YaHei" pitchFamily="34" charset="-122"/>
                </a:rPr>
                <a:t>الركن الصحي</a:t>
              </a:r>
              <a:endParaRPr lang="zh-CN" altLang="en-US" b="1" dirty="0">
                <a:solidFill>
                  <a:srgbClr val="404040"/>
                </a:solidFill>
                <a:latin typeface="Microsoft YaHei" pitchFamily="34" charset="-122"/>
                <a:ea typeface="Microsoft YaHei" pitchFamily="34" charset="-122"/>
              </a:endParaRPr>
            </a:p>
          </p:txBody>
        </p:sp>
        <p:sp>
          <p:nvSpPr>
            <p:cNvPr id="11291" name="TextBox 146"/>
            <p:cNvSpPr txBox="1">
              <a:spLocks noChangeArrowheads="1"/>
            </p:cNvSpPr>
            <p:nvPr/>
          </p:nvSpPr>
          <p:spPr bwMode="auto">
            <a:xfrm>
              <a:off x="1171575" y="1438275"/>
              <a:ext cx="238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ar-EG" b="1" dirty="0">
                  <a:solidFill>
                    <a:srgbClr val="404040"/>
                  </a:solidFill>
                  <a:latin typeface="Microsoft YaHei" pitchFamily="34" charset="-122"/>
                  <a:ea typeface="Microsoft YaHei" pitchFamily="34" charset="-122"/>
                </a:rPr>
                <a:t>الركن الشخصي</a:t>
              </a:r>
              <a:endParaRPr lang="zh-CN" altLang="en-US" b="1" dirty="0">
                <a:solidFill>
                  <a:srgbClr val="404040"/>
                </a:solidFill>
                <a:latin typeface="Microsoft YaHei" pitchFamily="34" charset="-122"/>
                <a:ea typeface="Microsoft YaHei" pitchFamily="34" charset="-122"/>
              </a:endParaRPr>
            </a:p>
          </p:txBody>
        </p:sp>
        <p:sp>
          <p:nvSpPr>
            <p:cNvPr id="3" name="TextBox 146"/>
            <p:cNvSpPr txBox="1">
              <a:spLocks noChangeArrowheads="1"/>
            </p:cNvSpPr>
            <p:nvPr/>
          </p:nvSpPr>
          <p:spPr bwMode="auto">
            <a:xfrm>
              <a:off x="1171575" y="1971675"/>
              <a:ext cx="238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eaLnBrk="1" hangingPunct="1"/>
              <a:r>
                <a:rPr lang="ar-EG" b="1" dirty="0">
                  <a:solidFill>
                    <a:srgbClr val="404040"/>
                  </a:solidFill>
                  <a:latin typeface="Microsoft YaHei" pitchFamily="34" charset="-122"/>
                  <a:ea typeface="Microsoft YaHei" pitchFamily="34" charset="-122"/>
                </a:rPr>
                <a:t>الركن العائلي</a:t>
              </a:r>
              <a:endParaRPr lang="zh-CN" altLang="en-US" b="1" dirty="0">
                <a:solidFill>
                  <a:srgbClr val="404040"/>
                </a:solidFill>
                <a:latin typeface="Microsoft YaHei" pitchFamily="34" charset="-122"/>
                <a:ea typeface="Microsoft YaHei" pitchFamily="34" charset="-122"/>
              </a:endParaRPr>
            </a:p>
          </p:txBody>
        </p:sp>
      </p:grpSp>
      <p:grpSp>
        <p:nvGrpSpPr>
          <p:cNvPr id="11275" name="Group 11"/>
          <p:cNvGrpSpPr>
            <a:grpSpLocks/>
          </p:cNvGrpSpPr>
          <p:nvPr/>
        </p:nvGrpSpPr>
        <p:grpSpPr bwMode="auto">
          <a:xfrm>
            <a:off x="357188" y="2081213"/>
            <a:ext cx="3562350" cy="2208212"/>
            <a:chOff x="0" y="0"/>
            <a:chExt cx="3562350" cy="2208212"/>
          </a:xfrm>
        </p:grpSpPr>
        <p:sp>
          <p:nvSpPr>
            <p:cNvPr id="11279" name="任意多边形 1"/>
            <p:cNvSpPr>
              <a:spLocks/>
            </p:cNvSpPr>
            <p:nvPr/>
          </p:nvSpPr>
          <p:spPr bwMode="auto">
            <a:xfrm>
              <a:off x="2373312" y="0"/>
              <a:ext cx="1189038" cy="252412"/>
            </a:xfrm>
            <a:custGeom>
              <a:avLst/>
              <a:gdLst>
                <a:gd name="T0" fmla="*/ 1189038 w 1248228"/>
                <a:gd name="T1" fmla="*/ 0 h 290286"/>
                <a:gd name="T2" fmla="*/ 442433 w 1248228"/>
                <a:gd name="T3" fmla="*/ 0 h 290286"/>
                <a:gd name="T4" fmla="*/ 0 w 1248228"/>
                <a:gd name="T5" fmla="*/ 252412 h 290286"/>
                <a:gd name="T6" fmla="*/ 0 60000 65536"/>
                <a:gd name="T7" fmla="*/ 0 60000 65536"/>
                <a:gd name="T8" fmla="*/ 0 60000 65536"/>
              </a:gdLst>
              <a:ahLst/>
              <a:cxnLst>
                <a:cxn ang="T6">
                  <a:pos x="T0" y="T1"/>
                </a:cxn>
                <a:cxn ang="T7">
                  <a:pos x="T2" y="T3"/>
                </a:cxn>
                <a:cxn ang="T8">
                  <a:pos x="T4" y="T5"/>
                </a:cxn>
              </a:cxnLst>
              <a:rect l="0" t="0" r="r" b="b"/>
              <a:pathLst>
                <a:path w="1248228" h="290286">
                  <a:moveTo>
                    <a:pt x="1248228" y="0"/>
                  </a:moveTo>
                  <a:lnTo>
                    <a:pt x="464457" y="0"/>
                  </a:lnTo>
                  <a:lnTo>
                    <a:pt x="0" y="290286"/>
                  </a:lnTo>
                </a:path>
              </a:pathLst>
            </a:custGeom>
            <a:noFill/>
            <a:ln w="25400" cap="flat" cmpd="sng">
              <a:solidFill>
                <a:srgbClr val="A6A6A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ar-EG">
                <a:solidFill>
                  <a:srgbClr val="000000"/>
                </a:solidFill>
              </a:endParaRPr>
            </a:p>
          </p:txBody>
        </p:sp>
        <p:sp>
          <p:nvSpPr>
            <p:cNvPr id="11280" name="任意多边形 2"/>
            <p:cNvSpPr>
              <a:spLocks/>
            </p:cNvSpPr>
            <p:nvPr/>
          </p:nvSpPr>
          <p:spPr bwMode="auto">
            <a:xfrm flipV="1">
              <a:off x="2373312" y="1955800"/>
              <a:ext cx="1189038" cy="252412"/>
            </a:xfrm>
            <a:custGeom>
              <a:avLst/>
              <a:gdLst>
                <a:gd name="T0" fmla="*/ 1189038 w 1248228"/>
                <a:gd name="T1" fmla="*/ 0 h 290286"/>
                <a:gd name="T2" fmla="*/ 442433 w 1248228"/>
                <a:gd name="T3" fmla="*/ 0 h 290286"/>
                <a:gd name="T4" fmla="*/ 0 w 1248228"/>
                <a:gd name="T5" fmla="*/ 252412 h 290286"/>
                <a:gd name="T6" fmla="*/ 0 60000 65536"/>
                <a:gd name="T7" fmla="*/ 0 60000 65536"/>
                <a:gd name="T8" fmla="*/ 0 60000 65536"/>
              </a:gdLst>
              <a:ahLst/>
              <a:cxnLst>
                <a:cxn ang="T6">
                  <a:pos x="T0" y="T1"/>
                </a:cxn>
                <a:cxn ang="T7">
                  <a:pos x="T2" y="T3"/>
                </a:cxn>
                <a:cxn ang="T8">
                  <a:pos x="T4" y="T5"/>
                </a:cxn>
              </a:cxnLst>
              <a:rect l="0" t="0" r="r" b="b"/>
              <a:pathLst>
                <a:path w="1248228" h="290286">
                  <a:moveTo>
                    <a:pt x="1248228" y="0"/>
                  </a:moveTo>
                  <a:lnTo>
                    <a:pt x="464457" y="0"/>
                  </a:lnTo>
                  <a:lnTo>
                    <a:pt x="0" y="290286"/>
                  </a:lnTo>
                </a:path>
              </a:pathLst>
            </a:custGeom>
            <a:noFill/>
            <a:ln w="25400" cap="flat" cmpd="sng">
              <a:solidFill>
                <a:srgbClr val="A6A6A6"/>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ar-EG">
                <a:solidFill>
                  <a:srgbClr val="000000"/>
                </a:solidFill>
              </a:endParaRPr>
            </a:p>
          </p:txBody>
        </p:sp>
        <p:cxnSp>
          <p:nvCxnSpPr>
            <p:cNvPr id="11281" name="直接连接符 7"/>
            <p:cNvCxnSpPr>
              <a:cxnSpLocks noChangeShapeType="1"/>
            </p:cNvCxnSpPr>
            <p:nvPr/>
          </p:nvCxnSpPr>
          <p:spPr bwMode="auto">
            <a:xfrm>
              <a:off x="2373312" y="1255712"/>
              <a:ext cx="647700" cy="0"/>
            </a:xfrm>
            <a:prstGeom prst="line">
              <a:avLst/>
            </a:prstGeom>
            <a:noFill/>
            <a:ln w="25400">
              <a:solidFill>
                <a:srgbClr val="A6A6A6"/>
              </a:solidFill>
              <a:round/>
              <a:headEnd/>
              <a:tailEnd/>
            </a:ln>
            <a:extLst>
              <a:ext uri="{909E8E84-426E-40DD-AFC4-6F175D3DCCD1}">
                <a14:hiddenFill xmlns:a14="http://schemas.microsoft.com/office/drawing/2010/main">
                  <a:noFill/>
                </a14:hiddenFill>
              </a:ext>
            </a:extLst>
          </p:spPr>
        </p:cxnSp>
        <p:sp>
          <p:nvSpPr>
            <p:cNvPr id="4" name="TextBox 146"/>
            <p:cNvSpPr txBox="1">
              <a:spLocks noChangeArrowheads="1"/>
            </p:cNvSpPr>
            <p:nvPr/>
          </p:nvSpPr>
          <p:spPr bwMode="auto">
            <a:xfrm>
              <a:off x="0" y="1797050"/>
              <a:ext cx="236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r>
                <a:rPr lang="ar-EG" altLang="zh-CN" b="1" dirty="0">
                  <a:solidFill>
                    <a:srgbClr val="404040"/>
                  </a:solidFill>
                  <a:latin typeface="Microsoft YaHei" pitchFamily="34" charset="-122"/>
                  <a:ea typeface="Microsoft YaHei" pitchFamily="34" charset="-122"/>
                </a:rPr>
                <a:t>الركن المادي</a:t>
              </a:r>
              <a:endParaRPr lang="en-US" b="1" dirty="0">
                <a:solidFill>
                  <a:srgbClr val="404040"/>
                </a:solidFill>
                <a:latin typeface="Microsoft YaHei" pitchFamily="34" charset="-122"/>
                <a:ea typeface="Microsoft YaHei" pitchFamily="34" charset="-122"/>
              </a:endParaRPr>
            </a:p>
          </p:txBody>
        </p:sp>
        <p:sp>
          <p:nvSpPr>
            <p:cNvPr id="11283" name="TextBox 146"/>
            <p:cNvSpPr txBox="1">
              <a:spLocks noChangeArrowheads="1"/>
            </p:cNvSpPr>
            <p:nvPr/>
          </p:nvSpPr>
          <p:spPr bwMode="auto">
            <a:xfrm>
              <a:off x="0" y="1101725"/>
              <a:ext cx="236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r>
                <a:rPr lang="ar-EG" altLang="zh-CN" b="1" dirty="0">
                  <a:solidFill>
                    <a:srgbClr val="404040"/>
                  </a:solidFill>
                  <a:latin typeface="Microsoft YaHei" pitchFamily="34" charset="-122"/>
                  <a:ea typeface="Microsoft YaHei" pitchFamily="34" charset="-122"/>
                </a:rPr>
                <a:t>الركن المهني</a:t>
              </a:r>
              <a:endParaRPr lang="en-US" b="1" dirty="0">
                <a:solidFill>
                  <a:srgbClr val="404040"/>
                </a:solidFill>
                <a:latin typeface="Microsoft YaHei" pitchFamily="34" charset="-122"/>
                <a:ea typeface="Microsoft YaHei" pitchFamily="34" charset="-122"/>
              </a:endParaRPr>
            </a:p>
          </p:txBody>
        </p:sp>
        <p:sp>
          <p:nvSpPr>
            <p:cNvPr id="11284" name="TextBox 146"/>
            <p:cNvSpPr txBox="1">
              <a:spLocks noChangeArrowheads="1"/>
            </p:cNvSpPr>
            <p:nvPr/>
          </p:nvSpPr>
          <p:spPr bwMode="auto">
            <a:xfrm>
              <a:off x="0" y="84137"/>
              <a:ext cx="2363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eaLnBrk="1" hangingPunct="1"/>
              <a:r>
                <a:rPr lang="ar-EG" altLang="zh-CN" b="1" dirty="0">
                  <a:solidFill>
                    <a:srgbClr val="404040"/>
                  </a:solidFill>
                  <a:latin typeface="Microsoft YaHei" pitchFamily="34" charset="-122"/>
                  <a:ea typeface="Microsoft YaHei" pitchFamily="34" charset="-122"/>
                </a:rPr>
                <a:t>الركن الاجتماعي</a:t>
              </a:r>
              <a:endParaRPr lang="en-US" b="1" dirty="0">
                <a:solidFill>
                  <a:srgbClr val="404040"/>
                </a:solidFill>
                <a:latin typeface="Microsoft YaHei" pitchFamily="34" charset="-122"/>
                <a:ea typeface="Microsoft YaHei" pitchFamily="34" charset="-122"/>
              </a:endParaRPr>
            </a:p>
          </p:txBody>
        </p:sp>
      </p:grpSp>
      <p:grpSp>
        <p:nvGrpSpPr>
          <p:cNvPr id="11282" name="Group 18"/>
          <p:cNvGrpSpPr>
            <a:grpSpLocks noChangeAspect="1"/>
          </p:cNvGrpSpPr>
          <p:nvPr/>
        </p:nvGrpSpPr>
        <p:grpSpPr bwMode="auto">
          <a:xfrm>
            <a:off x="3222625" y="1785938"/>
            <a:ext cx="2698750" cy="2700337"/>
            <a:chOff x="0" y="0"/>
            <a:chExt cx="2698750" cy="2700337"/>
          </a:xfrm>
        </p:grpSpPr>
        <p:sp>
          <p:nvSpPr>
            <p:cNvPr id="11272" name="饼形 15"/>
            <p:cNvSpPr>
              <a:spLocks noChangeAspect="1"/>
            </p:cNvSpPr>
            <p:nvPr/>
          </p:nvSpPr>
          <p:spPr bwMode="auto">
            <a:xfrm>
              <a:off x="0" y="0"/>
              <a:ext cx="2698750" cy="2700337"/>
            </a:xfrm>
            <a:custGeom>
              <a:avLst/>
              <a:gdLst>
                <a:gd name="T0" fmla="*/ 2527672 w 2698750"/>
                <a:gd name="T1" fmla="*/ 692188 h 2700337"/>
                <a:gd name="T2" fmla="*/ 2698747 w 2698750"/>
                <a:gd name="T3" fmla="*/ 1347503 h 2700337"/>
                <a:gd name="T4" fmla="*/ 1349375 w 2698750"/>
                <a:gd name="T5" fmla="*/ 1350169 h 2700337"/>
                <a:gd name="T6" fmla="*/ 2527672 w 2698750"/>
                <a:gd name="T7" fmla="*/ 692188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2527672" y="692188"/>
                  </a:moveTo>
                  <a:cubicBezTo>
                    <a:pt x="2639417" y="892534"/>
                    <a:pt x="2698295" y="1118069"/>
                    <a:pt x="2698747" y="1347503"/>
                  </a:cubicBezTo>
                  <a:lnTo>
                    <a:pt x="1349375" y="1350169"/>
                  </a:lnTo>
                  <a:lnTo>
                    <a:pt x="2527672" y="692188"/>
                  </a:lnTo>
                  <a:close/>
                </a:path>
              </a:pathLst>
            </a:custGeom>
            <a:solidFill>
              <a:srgbClr val="F2F2F2"/>
            </a:solidFill>
            <a:ln w="12700" cmpd="sng">
              <a:solidFill>
                <a:schemeClr val="bg1"/>
              </a:solidFill>
              <a:round/>
              <a:headEnd/>
              <a:tailEnd/>
            </a:ln>
          </p:spPr>
          <p:txBody>
            <a:bodyPr wrap="none" anchor="ctr"/>
            <a:lstStyle/>
            <a:p>
              <a:endParaRPr lang="ar-EG">
                <a:solidFill>
                  <a:srgbClr val="000000"/>
                </a:solidFill>
              </a:endParaRPr>
            </a:p>
          </p:txBody>
        </p:sp>
        <p:sp>
          <p:nvSpPr>
            <p:cNvPr id="11273" name="饼形 16"/>
            <p:cNvSpPr>
              <a:spLocks noChangeAspect="1"/>
            </p:cNvSpPr>
            <p:nvPr/>
          </p:nvSpPr>
          <p:spPr bwMode="auto">
            <a:xfrm>
              <a:off x="0" y="0"/>
              <a:ext cx="2698750" cy="2700337"/>
            </a:xfrm>
            <a:custGeom>
              <a:avLst/>
              <a:gdLst>
                <a:gd name="T0" fmla="*/ 2698748 w 2698750"/>
                <a:gd name="T1" fmla="*/ 1347766 h 2700337"/>
                <a:gd name="T2" fmla="*/ 2379767 w 2698750"/>
                <a:gd name="T3" fmla="*/ 2221948 h 2700337"/>
                <a:gd name="T4" fmla="*/ 1349375 w 2698750"/>
                <a:gd name="T5" fmla="*/ 1350169 h 2700337"/>
                <a:gd name="T6" fmla="*/ 2698748 w 2698750"/>
                <a:gd name="T7" fmla="*/ 1347766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2698748" y="1347766"/>
                  </a:moveTo>
                  <a:cubicBezTo>
                    <a:pt x="2699317" y="1667776"/>
                    <a:pt x="2586271" y="1977586"/>
                    <a:pt x="2379767" y="2221948"/>
                  </a:cubicBezTo>
                  <a:lnTo>
                    <a:pt x="1349375" y="1350169"/>
                  </a:lnTo>
                  <a:lnTo>
                    <a:pt x="2698748" y="1347766"/>
                  </a:lnTo>
                  <a:close/>
                </a:path>
              </a:pathLst>
            </a:custGeom>
            <a:solidFill>
              <a:srgbClr val="D9D9D9"/>
            </a:solidFill>
            <a:ln w="12700" cmpd="sng">
              <a:solidFill>
                <a:schemeClr val="bg1"/>
              </a:solidFill>
              <a:round/>
              <a:headEnd/>
              <a:tailEnd/>
            </a:ln>
          </p:spPr>
          <p:txBody>
            <a:bodyPr wrap="none" anchor="ctr"/>
            <a:lstStyle/>
            <a:p>
              <a:endParaRPr lang="ar-EG">
                <a:solidFill>
                  <a:srgbClr val="000000"/>
                </a:solidFill>
              </a:endParaRPr>
            </a:p>
          </p:txBody>
        </p:sp>
        <p:sp>
          <p:nvSpPr>
            <p:cNvPr id="11274" name="饼形 17"/>
            <p:cNvSpPr>
              <a:spLocks noChangeAspect="1"/>
            </p:cNvSpPr>
            <p:nvPr/>
          </p:nvSpPr>
          <p:spPr bwMode="auto">
            <a:xfrm>
              <a:off x="0" y="0"/>
              <a:ext cx="2698750" cy="2700337"/>
            </a:xfrm>
            <a:custGeom>
              <a:avLst/>
              <a:gdLst>
                <a:gd name="T0" fmla="*/ 2379817 w 2698750"/>
                <a:gd name="T1" fmla="*/ 2221888 h 2700337"/>
                <a:gd name="T2" fmla="*/ 1340019 w 2698750"/>
                <a:gd name="T3" fmla="*/ 2700305 h 2700337"/>
                <a:gd name="T4" fmla="*/ 1349375 w 2698750"/>
                <a:gd name="T5" fmla="*/ 1350169 h 2700337"/>
                <a:gd name="T6" fmla="*/ 2379817 w 2698750"/>
                <a:gd name="T7" fmla="*/ 2221888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2379817" y="2221888"/>
                  </a:moveTo>
                  <a:cubicBezTo>
                    <a:pt x="2121317" y="2527815"/>
                    <a:pt x="1740389" y="2703083"/>
                    <a:pt x="1340019" y="2700305"/>
                  </a:cubicBezTo>
                  <a:cubicBezTo>
                    <a:pt x="1343138" y="2250260"/>
                    <a:pt x="1346256" y="1800214"/>
                    <a:pt x="1349375" y="1350169"/>
                  </a:cubicBezTo>
                  <a:lnTo>
                    <a:pt x="2379817" y="2221888"/>
                  </a:lnTo>
                  <a:close/>
                </a:path>
              </a:pathLst>
            </a:custGeom>
            <a:solidFill>
              <a:srgbClr val="BFBFBF"/>
            </a:solidFill>
            <a:ln w="12700" cmpd="sng">
              <a:solidFill>
                <a:schemeClr val="bg1"/>
              </a:solidFill>
              <a:round/>
              <a:headEnd/>
              <a:tailEnd/>
            </a:ln>
          </p:spPr>
          <p:txBody>
            <a:bodyPr wrap="none" anchor="ctr"/>
            <a:lstStyle/>
            <a:p>
              <a:endParaRPr lang="ar-EG">
                <a:solidFill>
                  <a:srgbClr val="000000"/>
                </a:solidFill>
              </a:endParaRPr>
            </a:p>
          </p:txBody>
        </p:sp>
        <p:sp>
          <p:nvSpPr>
            <p:cNvPr id="5" name="饼形 18"/>
            <p:cNvSpPr>
              <a:spLocks noChangeAspect="1"/>
            </p:cNvSpPr>
            <p:nvPr/>
          </p:nvSpPr>
          <p:spPr bwMode="auto">
            <a:xfrm>
              <a:off x="0" y="0"/>
              <a:ext cx="2698750" cy="2700337"/>
            </a:xfrm>
            <a:custGeom>
              <a:avLst/>
              <a:gdLst>
                <a:gd name="T0" fmla="*/ 1343158 w 2698750"/>
                <a:gd name="T1" fmla="*/ 2700323 h 2700337"/>
                <a:gd name="T2" fmla="*/ 265013 w 2698750"/>
                <a:gd name="T3" fmla="*/ 2153743 h 2700337"/>
                <a:gd name="T4" fmla="*/ 1349375 w 2698750"/>
                <a:gd name="T5" fmla="*/ 1350169 h 2700337"/>
                <a:gd name="T6" fmla="*/ 1343158 w 2698750"/>
                <a:gd name="T7" fmla="*/ 2700323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1343158" y="2700323"/>
                  </a:moveTo>
                  <a:cubicBezTo>
                    <a:pt x="917762" y="2698362"/>
                    <a:pt x="518197" y="2495797"/>
                    <a:pt x="265013" y="2153743"/>
                  </a:cubicBezTo>
                  <a:lnTo>
                    <a:pt x="1349375" y="1350169"/>
                  </a:lnTo>
                  <a:cubicBezTo>
                    <a:pt x="1347303" y="1800220"/>
                    <a:pt x="1345230" y="2250272"/>
                    <a:pt x="1343158" y="2700323"/>
                  </a:cubicBezTo>
                  <a:close/>
                </a:path>
              </a:pathLst>
            </a:custGeom>
            <a:solidFill>
              <a:srgbClr val="A6A6A6"/>
            </a:solidFill>
            <a:ln w="12700" cmpd="sng">
              <a:solidFill>
                <a:schemeClr val="bg1"/>
              </a:solidFill>
              <a:round/>
              <a:headEnd/>
              <a:tailEnd/>
            </a:ln>
          </p:spPr>
          <p:txBody>
            <a:bodyPr wrap="none" anchor="ctr"/>
            <a:lstStyle/>
            <a:p>
              <a:endParaRPr lang="ar-EG">
                <a:solidFill>
                  <a:srgbClr val="000000"/>
                </a:solidFill>
              </a:endParaRPr>
            </a:p>
          </p:txBody>
        </p:sp>
        <p:sp>
          <p:nvSpPr>
            <p:cNvPr id="11276" name="饼形 19"/>
            <p:cNvSpPr>
              <a:spLocks noChangeAspect="1"/>
            </p:cNvSpPr>
            <p:nvPr/>
          </p:nvSpPr>
          <p:spPr bwMode="auto">
            <a:xfrm>
              <a:off x="0" y="0"/>
              <a:ext cx="2698750" cy="2700337"/>
            </a:xfrm>
            <a:custGeom>
              <a:avLst/>
              <a:gdLst>
                <a:gd name="T0" fmla="*/ 268728 w 2698750"/>
                <a:gd name="T1" fmla="*/ 2158737 h 2700337"/>
                <a:gd name="T2" fmla="*/ 58325 w 2698750"/>
                <a:gd name="T3" fmla="*/ 957506 h 2700337"/>
                <a:gd name="T4" fmla="*/ 1349375 w 2698750"/>
                <a:gd name="T5" fmla="*/ 1350169 h 2700337"/>
                <a:gd name="T6" fmla="*/ 268728 w 2698750"/>
                <a:gd name="T7" fmla="*/ 2158737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268728" y="2158737"/>
                  </a:moveTo>
                  <a:cubicBezTo>
                    <a:pt x="11565" y="1814635"/>
                    <a:pt x="-66560" y="1368605"/>
                    <a:pt x="58325" y="957506"/>
                  </a:cubicBezTo>
                  <a:lnTo>
                    <a:pt x="1349375" y="1350169"/>
                  </a:lnTo>
                  <a:lnTo>
                    <a:pt x="268728" y="2158737"/>
                  </a:lnTo>
                  <a:close/>
                </a:path>
              </a:pathLst>
            </a:custGeom>
            <a:solidFill>
              <a:srgbClr val="7F7F7F"/>
            </a:solidFill>
            <a:ln w="12700" cmpd="sng">
              <a:solidFill>
                <a:schemeClr val="bg1"/>
              </a:solidFill>
              <a:round/>
              <a:headEnd/>
              <a:tailEnd/>
            </a:ln>
          </p:spPr>
          <p:txBody>
            <a:bodyPr wrap="none" anchor="ctr"/>
            <a:lstStyle/>
            <a:p>
              <a:endParaRPr lang="ar-EG">
                <a:solidFill>
                  <a:srgbClr val="000000"/>
                </a:solidFill>
              </a:endParaRPr>
            </a:p>
          </p:txBody>
        </p:sp>
        <p:sp>
          <p:nvSpPr>
            <p:cNvPr id="11277" name="饼形 20"/>
            <p:cNvSpPr>
              <a:spLocks noChangeAspect="1"/>
            </p:cNvSpPr>
            <p:nvPr/>
          </p:nvSpPr>
          <p:spPr bwMode="auto">
            <a:xfrm>
              <a:off x="0" y="0"/>
              <a:ext cx="2698750" cy="2700337"/>
            </a:xfrm>
            <a:custGeom>
              <a:avLst/>
              <a:gdLst>
                <a:gd name="T0" fmla="*/ 59938 w 2698750"/>
                <a:gd name="T1" fmla="*/ 952236 h 2700337"/>
                <a:gd name="T2" fmla="*/ 1349376 w 2698750"/>
                <a:gd name="T3" fmla="*/ -1 h 2700337"/>
                <a:gd name="T4" fmla="*/ 1349375 w 2698750"/>
                <a:gd name="T5" fmla="*/ 1350169 h 2700337"/>
                <a:gd name="T6" fmla="*/ 59938 w 2698750"/>
                <a:gd name="T7" fmla="*/ 952236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59938" y="952236"/>
                  </a:moveTo>
                  <a:cubicBezTo>
                    <a:pt x="234431" y="386154"/>
                    <a:pt x="757328" y="-1"/>
                    <a:pt x="1349376" y="-1"/>
                  </a:cubicBezTo>
                  <a:cubicBezTo>
                    <a:pt x="1349376" y="450056"/>
                    <a:pt x="1349375" y="900112"/>
                    <a:pt x="1349375" y="1350169"/>
                  </a:cubicBezTo>
                  <a:lnTo>
                    <a:pt x="59938" y="952236"/>
                  </a:lnTo>
                  <a:close/>
                </a:path>
              </a:pathLst>
            </a:custGeom>
            <a:solidFill>
              <a:srgbClr val="595959"/>
            </a:solidFill>
            <a:ln w="12700" cmpd="sng">
              <a:solidFill>
                <a:schemeClr val="bg1"/>
              </a:solidFill>
              <a:round/>
              <a:headEnd/>
              <a:tailEnd/>
            </a:ln>
          </p:spPr>
          <p:txBody>
            <a:bodyPr anchor="ctr"/>
            <a:lstStyle/>
            <a:p>
              <a:endParaRPr lang="ar-EG">
                <a:solidFill>
                  <a:srgbClr val="000000"/>
                </a:solidFill>
              </a:endParaRPr>
            </a:p>
          </p:txBody>
        </p:sp>
        <p:sp>
          <p:nvSpPr>
            <p:cNvPr id="11278" name="饼形 21"/>
            <p:cNvSpPr>
              <a:spLocks noChangeAspect="1"/>
            </p:cNvSpPr>
            <p:nvPr/>
          </p:nvSpPr>
          <p:spPr bwMode="auto">
            <a:xfrm>
              <a:off x="0" y="0"/>
              <a:ext cx="2698750" cy="2700337"/>
            </a:xfrm>
            <a:custGeom>
              <a:avLst/>
              <a:gdLst>
                <a:gd name="T0" fmla="*/ 1348134 w 2698750"/>
                <a:gd name="T1" fmla="*/ 1 h 2700337"/>
                <a:gd name="T2" fmla="*/ 2529586 w 2698750"/>
                <a:gd name="T3" fmla="*/ 695634 h 2700337"/>
                <a:gd name="T4" fmla="*/ 1349375 w 2698750"/>
                <a:gd name="T5" fmla="*/ 1350169 h 2700337"/>
                <a:gd name="T6" fmla="*/ 1348134 w 2698750"/>
                <a:gd name="T7" fmla="*/ 1 h 2700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8750" h="2700337">
                  <a:moveTo>
                    <a:pt x="1348134" y="1"/>
                  </a:moveTo>
                  <a:cubicBezTo>
                    <a:pt x="1839103" y="-451"/>
                    <a:pt x="2291574" y="265962"/>
                    <a:pt x="2529586" y="695634"/>
                  </a:cubicBezTo>
                  <a:lnTo>
                    <a:pt x="1349375" y="1350169"/>
                  </a:lnTo>
                  <a:cubicBezTo>
                    <a:pt x="1348961" y="900113"/>
                    <a:pt x="1348548" y="450057"/>
                    <a:pt x="1348134" y="1"/>
                  </a:cubicBezTo>
                  <a:close/>
                </a:path>
              </a:pathLst>
            </a:custGeom>
            <a:solidFill>
              <a:srgbClr val="22BAD8"/>
            </a:solidFill>
            <a:ln w="12700" cmpd="sng">
              <a:solidFill>
                <a:schemeClr val="bg1"/>
              </a:solidFill>
              <a:round/>
              <a:headEnd/>
              <a:tailEnd/>
            </a:ln>
          </p:spPr>
          <p:txBody>
            <a:bodyPr wrap="none" anchor="ctr"/>
            <a:lstStyle/>
            <a:p>
              <a:endParaRPr lang="ar-EG">
                <a:solidFill>
                  <a:srgbClr val="000000"/>
                </a:solidFill>
              </a:endParaRPr>
            </a:p>
          </p:txBody>
        </p:sp>
      </p:grpSp>
      <p:sp>
        <p:nvSpPr>
          <p:cNvPr id="11290" name="椭圆 22"/>
          <p:cNvSpPr>
            <a:spLocks noChangeAspect="1"/>
          </p:cNvSpPr>
          <p:nvPr/>
        </p:nvSpPr>
        <p:spPr bwMode="auto">
          <a:xfrm>
            <a:off x="3078163" y="1641475"/>
            <a:ext cx="2987675" cy="2987675"/>
          </a:xfrm>
          <a:prstGeom prst="ellipse">
            <a:avLst/>
          </a:prstGeom>
          <a:noFill/>
          <a:ln w="12700">
            <a:solidFill>
              <a:srgbClr val="7F7F7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fontAlgn="ctr">
              <a:buClr>
                <a:srgbClr val="FF0000"/>
              </a:buClr>
              <a:buSzPct val="70000"/>
            </a:pPr>
            <a:endParaRPr lang="zh-CN" altLang="en-US">
              <a:solidFill>
                <a:srgbClr val="000000"/>
              </a:solidFill>
              <a:latin typeface="Calibri" pitchFamily="34" charset="0"/>
            </a:endParaRPr>
          </a:p>
        </p:txBody>
      </p:sp>
      <p:sp>
        <p:nvSpPr>
          <p:cNvPr id="11270" name="TextBox 146"/>
          <p:cNvSpPr txBox="1">
            <a:spLocks noChangeArrowheads="1"/>
          </p:cNvSpPr>
          <p:nvPr/>
        </p:nvSpPr>
        <p:spPr bwMode="auto">
          <a:xfrm>
            <a:off x="2699793" y="998538"/>
            <a:ext cx="3744416"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a:lnSpc>
                <a:spcPct val="120000"/>
              </a:lnSpc>
              <a:spcBef>
                <a:spcPct val="50000"/>
              </a:spcBef>
            </a:pPr>
            <a:r>
              <a:rPr lang="ar-EG" altLang="zh-CN" sz="2400" b="1" dirty="0">
                <a:solidFill>
                  <a:srgbClr val="C00000"/>
                </a:solidFill>
                <a:latin typeface="Microsoft YaHei" pitchFamily="34" charset="-122"/>
                <a:ea typeface="Microsoft YaHei" pitchFamily="34" charset="-122"/>
              </a:rPr>
              <a:t>سبعه أركان أساسيه للحياة المتزنة </a:t>
            </a:r>
            <a:endParaRPr lang="zh-CN" altLang="en-US" sz="2400" b="1" dirty="0">
              <a:solidFill>
                <a:srgbClr val="C00000"/>
              </a:solidFill>
              <a:latin typeface="Microsoft YaHei" pitchFamily="34" charset="-122"/>
              <a:ea typeface="Microsoft YaHei" pitchFamily="34" charset="-122"/>
            </a:endParaRPr>
          </a:p>
        </p:txBody>
      </p:sp>
    </p:spTree>
    <p:extLst>
      <p:ext uri="{BB962C8B-B14F-4D97-AF65-F5344CB8AC3E}">
        <p14:creationId xmlns:p14="http://schemas.microsoft.com/office/powerpoint/2010/main" val="28051159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1290"/>
                                        </p:tgtEl>
                                        <p:attrNameLst>
                                          <p:attrName>style.visibility</p:attrName>
                                        </p:attrNameLst>
                                      </p:cBhvr>
                                      <p:to>
                                        <p:strVal val="visible"/>
                                      </p:to>
                                    </p:set>
                                    <p:animEffect transition="in" filter="fade">
                                      <p:cBhvr>
                                        <p:cTn id="7" dur="1000"/>
                                        <p:tgtEl>
                                          <p:spTgt spid="11290"/>
                                        </p:tgtEl>
                                      </p:cBhvr>
                                    </p:animEffect>
                                    <p:anim calcmode="lin" valueType="num">
                                      <p:cBhvr>
                                        <p:cTn id="8" dur="1000" fill="hold"/>
                                        <p:tgtEl>
                                          <p:spTgt spid="11290"/>
                                        </p:tgtEl>
                                        <p:attrNameLst>
                                          <p:attrName>style.rotation</p:attrName>
                                        </p:attrNameLst>
                                      </p:cBhvr>
                                      <p:tavLst>
                                        <p:tav tm="0">
                                          <p:val>
                                            <p:fltVal val="720"/>
                                          </p:val>
                                        </p:tav>
                                        <p:tav tm="100000">
                                          <p:val>
                                            <p:fltVal val="0"/>
                                          </p:val>
                                        </p:tav>
                                      </p:tavLst>
                                    </p:anim>
                                    <p:anim calcmode="lin" valueType="num">
                                      <p:cBhvr>
                                        <p:cTn id="9" dur="1000" fill="hold"/>
                                        <p:tgtEl>
                                          <p:spTgt spid="11290"/>
                                        </p:tgtEl>
                                        <p:attrNameLst>
                                          <p:attrName>ppt_h</p:attrName>
                                        </p:attrNameLst>
                                      </p:cBhvr>
                                      <p:tavLst>
                                        <p:tav tm="0">
                                          <p:val>
                                            <p:fltVal val="0"/>
                                          </p:val>
                                        </p:tav>
                                        <p:tav tm="100000">
                                          <p:val>
                                            <p:strVal val="#ppt_h"/>
                                          </p:val>
                                        </p:tav>
                                      </p:tavLst>
                                    </p:anim>
                                    <p:anim calcmode="lin" valueType="num">
                                      <p:cBhvr>
                                        <p:cTn id="10" dur="1000" fill="hold"/>
                                        <p:tgtEl>
                                          <p:spTgt spid="1129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700"/>
                                  </p:stCondLst>
                                  <p:childTnLst>
                                    <p:set>
                                      <p:cBhvr>
                                        <p:cTn id="12" dur="1" fill="hold">
                                          <p:stCondLst>
                                            <p:cond delay="0"/>
                                          </p:stCondLst>
                                        </p:cTn>
                                        <p:tgtEl>
                                          <p:spTgt spid="11282"/>
                                        </p:tgtEl>
                                        <p:attrNameLst>
                                          <p:attrName>style.visibility</p:attrName>
                                        </p:attrNameLst>
                                      </p:cBhvr>
                                      <p:to>
                                        <p:strVal val="visible"/>
                                      </p:to>
                                    </p:set>
                                    <p:animEffect transition="in" filter="fade">
                                      <p:cBhvr>
                                        <p:cTn id="13" dur="1000"/>
                                        <p:tgtEl>
                                          <p:spTgt spid="11282"/>
                                        </p:tgtEl>
                                      </p:cBhvr>
                                    </p:animEffect>
                                    <p:anim calcmode="lin" valueType="num">
                                      <p:cBhvr>
                                        <p:cTn id="14" dur="1000" fill="hold"/>
                                        <p:tgtEl>
                                          <p:spTgt spid="11282"/>
                                        </p:tgtEl>
                                        <p:attrNameLst>
                                          <p:attrName>style.rotation</p:attrName>
                                        </p:attrNameLst>
                                      </p:cBhvr>
                                      <p:tavLst>
                                        <p:tav tm="0">
                                          <p:val>
                                            <p:fltVal val="720"/>
                                          </p:val>
                                        </p:tav>
                                        <p:tav tm="100000">
                                          <p:val>
                                            <p:fltVal val="0"/>
                                          </p:val>
                                        </p:tav>
                                      </p:tavLst>
                                    </p:anim>
                                    <p:anim calcmode="lin" valueType="num">
                                      <p:cBhvr>
                                        <p:cTn id="15" dur="1000" fill="hold"/>
                                        <p:tgtEl>
                                          <p:spTgt spid="11282"/>
                                        </p:tgtEl>
                                        <p:attrNameLst>
                                          <p:attrName>ppt_h</p:attrName>
                                        </p:attrNameLst>
                                      </p:cBhvr>
                                      <p:tavLst>
                                        <p:tav tm="0">
                                          <p:val>
                                            <p:fltVal val="0"/>
                                          </p:val>
                                        </p:tav>
                                        <p:tav tm="100000">
                                          <p:val>
                                            <p:strVal val="#ppt_h"/>
                                          </p:val>
                                        </p:tav>
                                      </p:tavLst>
                                    </p:anim>
                                    <p:anim calcmode="lin" valueType="num">
                                      <p:cBhvr>
                                        <p:cTn id="16" dur="1000" fill="hold"/>
                                        <p:tgtEl>
                                          <p:spTgt spid="11282"/>
                                        </p:tgtEl>
                                        <p:attrNameLst>
                                          <p:attrName>ppt_w</p:attrName>
                                        </p:attrNameLst>
                                      </p:cBhvr>
                                      <p:tavLst>
                                        <p:tav tm="0">
                                          <p:val>
                                            <p:fltVal val="0"/>
                                          </p:val>
                                        </p:tav>
                                        <p:tav tm="100000">
                                          <p:val>
                                            <p:strVal val="#ppt_w"/>
                                          </p:val>
                                        </p:tav>
                                      </p:tavLst>
                                    </p:anim>
                                  </p:childTnLst>
                                </p:cTn>
                              </p:par>
                            </p:childTnLst>
                          </p:cTn>
                        </p:par>
                        <p:par>
                          <p:cTn id="17" fill="hold" nodeType="afterGroup">
                            <p:stCondLst>
                              <p:cond delay="1700"/>
                            </p:stCondLst>
                            <p:childTnLst>
                              <p:par>
                                <p:cTn id="18" presetID="12" presetClass="entr" presetSubtype="8" fill="hold" nodeType="afterEffect">
                                  <p:stCondLst>
                                    <p:cond delay="0"/>
                                  </p:stCondLst>
                                  <p:childTnLst>
                                    <p:set>
                                      <p:cBhvr>
                                        <p:cTn id="19" dur="1" fill="hold">
                                          <p:stCondLst>
                                            <p:cond delay="0"/>
                                          </p:stCondLst>
                                        </p:cTn>
                                        <p:tgtEl>
                                          <p:spTgt spid="11266"/>
                                        </p:tgtEl>
                                        <p:attrNameLst>
                                          <p:attrName>style.visibility</p:attrName>
                                        </p:attrNameLst>
                                      </p:cBhvr>
                                      <p:to>
                                        <p:strVal val="visible"/>
                                      </p:to>
                                    </p:set>
                                    <p:animEffect transition="in" filter="slide(fromLeft)">
                                      <p:cBhvr>
                                        <p:cTn id="20" dur="500"/>
                                        <p:tgtEl>
                                          <p:spTgt spid="11266"/>
                                        </p:tgtEl>
                                      </p:cBhvr>
                                    </p:animEffect>
                                  </p:childTnLst>
                                </p:cTn>
                              </p:par>
                              <p:par>
                                <p:cTn id="21" presetID="12" presetClass="entr" presetSubtype="2" fill="hold" nodeType="withEffect">
                                  <p:stCondLst>
                                    <p:cond delay="0"/>
                                  </p:stCondLst>
                                  <p:childTnLst>
                                    <p:set>
                                      <p:cBhvr>
                                        <p:cTn id="22" dur="1" fill="hold">
                                          <p:stCondLst>
                                            <p:cond delay="0"/>
                                          </p:stCondLst>
                                        </p:cTn>
                                        <p:tgtEl>
                                          <p:spTgt spid="11275"/>
                                        </p:tgtEl>
                                        <p:attrNameLst>
                                          <p:attrName>style.visibility</p:attrName>
                                        </p:attrNameLst>
                                      </p:cBhvr>
                                      <p:to>
                                        <p:strVal val="visible"/>
                                      </p:to>
                                    </p:set>
                                    <p:animEffect transition="in" filter="slide(fromRight)">
                                      <p:cBhvr>
                                        <p:cTn id="23"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0"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833872" y="1345332"/>
            <a:ext cx="7560840"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لكي تكون سعيدا ومتزنا يجب أن تكون أهدافك في الأركان السبعة واضحة تماما بالنسبة لك</a:t>
            </a:r>
          </a:p>
        </p:txBody>
      </p:sp>
      <p:sp>
        <p:nvSpPr>
          <p:cNvPr id="4" name="Rounded Rectangle 3"/>
          <p:cNvSpPr/>
          <p:nvPr/>
        </p:nvSpPr>
        <p:spPr bwMode="auto">
          <a:xfrm>
            <a:off x="827584" y="3145532"/>
            <a:ext cx="7560840"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2400" b="1" dirty="0" smtClean="0">
                <a:solidFill>
                  <a:srgbClr val="C00000"/>
                </a:solidFill>
              </a:rPr>
              <a:t>تمرين : </a:t>
            </a:r>
            <a:r>
              <a:rPr lang="ar-EG" sz="2400" b="1" dirty="0" smtClean="0"/>
              <a:t>كيف </a:t>
            </a:r>
            <a:r>
              <a:rPr lang="ar-EG" sz="2400" b="1" dirty="0"/>
              <a:t>تخطط لأهدافك في الأركان </a:t>
            </a:r>
            <a:r>
              <a:rPr lang="ar-EG" sz="2400" b="1" dirty="0" smtClean="0"/>
              <a:t>السبعة؟</a:t>
            </a:r>
            <a:endParaRPr lang="ar-EG" sz="2400" b="1" dirty="0"/>
          </a:p>
        </p:txBody>
      </p:sp>
    </p:spTree>
    <p:extLst>
      <p:ext uri="{BB962C8B-B14F-4D97-AF65-F5344CB8AC3E}">
        <p14:creationId xmlns:p14="http://schemas.microsoft.com/office/powerpoint/2010/main" val="266229497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3101975" y="998538"/>
            <a:ext cx="2940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3132138" y="769938"/>
            <a:ext cx="2879725" cy="519112"/>
            <a:chOff x="0" y="-37207"/>
            <a:chExt cx="6432551" cy="519807"/>
          </a:xfrm>
        </p:grpSpPr>
        <p:sp>
          <p:nvSpPr>
            <p:cNvPr id="6152"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53"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dirty="0">
                  <a:solidFill>
                    <a:schemeClr val="bg1"/>
                  </a:solidFill>
                </a:rPr>
                <a:t>الوالدين </a:t>
              </a:r>
              <a:endParaRPr lang="zh-CN" altLang="en-US" sz="2400" b="1" dirty="0">
                <a:solidFill>
                  <a:schemeClr val="bg1"/>
                </a:solidFill>
              </a:endParaRPr>
            </a:p>
          </p:txBody>
        </p:sp>
      </p:grpSp>
      <p:sp>
        <p:nvSpPr>
          <p:cNvPr id="8198" name="TextBox 13"/>
          <p:cNvSpPr txBox="1">
            <a:spLocks noChangeArrowheads="1"/>
          </p:cNvSpPr>
          <p:nvPr/>
        </p:nvSpPr>
        <p:spPr bwMode="auto">
          <a:xfrm>
            <a:off x="2195513" y="-84138"/>
            <a:ext cx="6897687"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a:solidFill>
                  <a:srgbClr val="002060"/>
                </a:solidFill>
                <a:latin typeface="Microsoft YaHei" pitchFamily="34" charset="-122"/>
                <a:ea typeface="Microsoft YaHei" pitchFamily="34" charset="-122"/>
              </a:rPr>
              <a:t>مصادر التحدث مع الذات ( أو البرمجة الذاتية )</a:t>
            </a:r>
            <a:endParaRPr lang="zh-CN" altLang="en-US" sz="3200" b="1">
              <a:solidFill>
                <a:srgbClr val="002060"/>
              </a:solidFill>
              <a:latin typeface="Microsoft YaHei" pitchFamily="34" charset="-122"/>
              <a:ea typeface="Microsoft YaHei" pitchFamily="34" charset="-122"/>
            </a:endParaRPr>
          </a:p>
        </p:txBody>
      </p:sp>
      <p:sp>
        <p:nvSpPr>
          <p:cNvPr id="2" name="Rectangle 1"/>
          <p:cNvSpPr/>
          <p:nvPr/>
        </p:nvSpPr>
        <p:spPr bwMode="auto">
          <a:xfrm>
            <a:off x="4283968" y="1655564"/>
            <a:ext cx="4564261" cy="177800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justLow" rtl="1">
              <a:defRPr/>
            </a:pPr>
            <a:r>
              <a:rPr lang="ar-EG" sz="2200" b="1" dirty="0">
                <a:solidFill>
                  <a:schemeClr val="tx1"/>
                </a:solidFill>
                <a:latin typeface="Arial" pitchFamily="34" charset="0"/>
              </a:rPr>
              <a:t>أنه في خلال الـ 18 سنة الأولي من عمرنا وعلي </a:t>
            </a:r>
            <a:r>
              <a:rPr lang="ar-EG" sz="2200" b="1" dirty="0" smtClean="0">
                <a:solidFill>
                  <a:schemeClr val="tx1"/>
                </a:solidFill>
                <a:latin typeface="Arial" pitchFamily="34" charset="0"/>
              </a:rPr>
              <a:t>فتراض نشأتنا </a:t>
            </a:r>
            <a:r>
              <a:rPr lang="ar-EG" sz="2200" b="1" dirty="0">
                <a:solidFill>
                  <a:schemeClr val="tx1"/>
                </a:solidFill>
                <a:latin typeface="Arial" pitchFamily="34" charset="0"/>
              </a:rPr>
              <a:t>في عائلة ايجابية لحد معقول يكون قد قيل لنا أكثر من 148000 مرة كلمة لا  </a:t>
            </a:r>
            <a:r>
              <a:rPr lang="ar-EG" sz="2200" b="1" dirty="0" smtClean="0">
                <a:solidFill>
                  <a:schemeClr val="tx1"/>
                </a:solidFill>
                <a:latin typeface="Arial" pitchFamily="34" charset="0"/>
              </a:rPr>
              <a:t/>
            </a:r>
            <a:br>
              <a:rPr lang="ar-EG" sz="2200" b="1" dirty="0" smtClean="0">
                <a:solidFill>
                  <a:schemeClr val="tx1"/>
                </a:solidFill>
                <a:latin typeface="Arial" pitchFamily="34" charset="0"/>
              </a:rPr>
            </a:br>
            <a:r>
              <a:rPr lang="ar-EG" sz="2200" b="1" dirty="0" smtClean="0">
                <a:solidFill>
                  <a:schemeClr val="tx1"/>
                </a:solidFill>
                <a:latin typeface="Arial" pitchFamily="34" charset="0"/>
              </a:rPr>
              <a:t>أو </a:t>
            </a:r>
            <a:r>
              <a:rPr lang="ar-EG" sz="2200" b="1" dirty="0">
                <a:solidFill>
                  <a:schemeClr val="tx1"/>
                </a:solidFill>
                <a:latin typeface="Arial" pitchFamily="34" charset="0"/>
              </a:rPr>
              <a:t>لا تعمل ذلك ، وعدد الرسائل الإيجابية فقط 400 مرة </a:t>
            </a:r>
          </a:p>
        </p:txBody>
      </p:sp>
      <p:sp>
        <p:nvSpPr>
          <p:cNvPr id="8" name="Rectangle 7"/>
          <p:cNvSpPr/>
          <p:nvPr/>
        </p:nvSpPr>
        <p:spPr bwMode="auto">
          <a:xfrm>
            <a:off x="4283968" y="3671788"/>
            <a:ext cx="4564261" cy="1489968"/>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justLow" rtl="1">
              <a:defRPr/>
            </a:pPr>
            <a:r>
              <a:rPr lang="ar-EG" sz="2200" b="1" dirty="0">
                <a:solidFill>
                  <a:schemeClr val="tx1"/>
                </a:solidFill>
                <a:latin typeface="Arial" pitchFamily="34" charset="0"/>
              </a:rPr>
              <a:t>عندما نبلغ السابعة من عمرنا يكون أكثر من 90% من قيمتنا قد تخزين في عقولنا ،  </a:t>
            </a:r>
            <a:r>
              <a:rPr lang="ar-EG" sz="2200" b="1" dirty="0" smtClean="0">
                <a:solidFill>
                  <a:schemeClr val="tx1"/>
                </a:solidFill>
                <a:latin typeface="Arial" pitchFamily="34" charset="0"/>
              </a:rPr>
              <a:t> وعندما </a:t>
            </a:r>
            <a:r>
              <a:rPr lang="ar-EG" sz="2200" b="1" dirty="0">
                <a:solidFill>
                  <a:schemeClr val="tx1"/>
                </a:solidFill>
                <a:latin typeface="Arial" pitchFamily="34" charset="0"/>
              </a:rPr>
              <a:t>نبلغ سن 21 تكون جيع قيمنا قد اكتملت واستقرت في عقولنا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68" y="2114351"/>
            <a:ext cx="3077220" cy="26384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6-</a:t>
            </a:r>
            <a:r>
              <a:rPr lang="ar-EG" altLang="zh-CN" sz="3200" b="1" dirty="0">
                <a:solidFill>
                  <a:srgbClr val="002060"/>
                </a:solidFill>
                <a:latin typeface="Microsoft YaHei" pitchFamily="34" charset="-122"/>
                <a:ea typeface="Microsoft YaHei" pitchFamily="34" charset="-122"/>
              </a:rPr>
              <a:t>	التأكيدات المتضامنة</a:t>
            </a:r>
          </a:p>
        </p:txBody>
      </p:sp>
      <p:sp>
        <p:nvSpPr>
          <p:cNvPr id="17" name="Rounded Rectangle 16"/>
          <p:cNvSpPr/>
          <p:nvPr/>
        </p:nvSpPr>
        <p:spPr bwMode="auto">
          <a:xfrm>
            <a:off x="755576" y="3865612"/>
            <a:ext cx="7560840"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ومعناها أن تعرف قدراتك وتقدرها وتقنع نفسك بأنها حقيقية، وتقول لنفسك دائما </a:t>
            </a:r>
            <a:r>
              <a:rPr lang="ar-EG" sz="2400" b="1" dirty="0" smtClean="0"/>
              <a:t>أنا </a:t>
            </a:r>
            <a:r>
              <a:rPr lang="ar-EG" sz="2400" b="1" dirty="0"/>
              <a:t>ناجح</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2195" y="1345332"/>
            <a:ext cx="3768594"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5697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7-</a:t>
            </a:r>
            <a:r>
              <a:rPr lang="ar-EG" altLang="zh-CN" sz="3200" b="1" dirty="0">
                <a:solidFill>
                  <a:srgbClr val="002060"/>
                </a:solidFill>
                <a:latin typeface="Microsoft YaHei" pitchFamily="34" charset="-122"/>
                <a:ea typeface="Microsoft YaHei" pitchFamily="34" charset="-122"/>
              </a:rPr>
              <a:t>	الوقت الإيجابي</a:t>
            </a:r>
          </a:p>
        </p:txBody>
      </p:sp>
      <p:sp>
        <p:nvSpPr>
          <p:cNvPr id="17" name="Rounded Rectangle 16"/>
          <p:cNvSpPr/>
          <p:nvPr/>
        </p:nvSpPr>
        <p:spPr bwMode="auto">
          <a:xfrm>
            <a:off x="755576" y="3145532"/>
            <a:ext cx="7560840" cy="172819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الغرض من وصية الوقت الايجابي هو أن تستخدم عقلك على التركيز على وقت </a:t>
            </a:r>
            <a:r>
              <a:rPr lang="ar-EG" sz="2400" b="1" dirty="0" smtClean="0"/>
              <a:t>تحدده </a:t>
            </a:r>
            <a:r>
              <a:rPr lang="ar-EG" sz="2400" b="1" dirty="0"/>
              <a:t>أنت, ومن المهم الاستمرارية في فعل ذلك حتى تصبح عادة من عاداتك  </a:t>
            </a:r>
            <a:r>
              <a:rPr lang="ar-EG" sz="2400" b="1" dirty="0" smtClean="0"/>
              <a:t>المخزنة </a:t>
            </a:r>
            <a:r>
              <a:rPr lang="ar-EG" sz="2400" b="1" dirty="0"/>
              <a:t>في مراكز الذاكرة في العقل مما يجعلك تتصرف ايجابيا بطريقه تلقائية،  </a:t>
            </a:r>
            <a:r>
              <a:rPr lang="ar-EG" sz="2400" b="1" dirty="0" smtClean="0"/>
              <a:t>فحدد </a:t>
            </a:r>
            <a:r>
              <a:rPr lang="ar-EG" sz="2400" b="1" dirty="0"/>
              <a:t>وقتا تفكر فيه بشكل إيجابي وبعيدا عن أي ضغوط</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000" y="913284"/>
            <a:ext cx="332519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2030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8-</a:t>
            </a:r>
            <a:r>
              <a:rPr lang="ar-EG" altLang="zh-CN" sz="3200" b="1" dirty="0">
                <a:solidFill>
                  <a:srgbClr val="002060"/>
                </a:solidFill>
                <a:latin typeface="Microsoft YaHei" pitchFamily="34" charset="-122"/>
                <a:ea typeface="Microsoft YaHei" pitchFamily="34" charset="-122"/>
              </a:rPr>
              <a:t>	التنمية الذاتية</a:t>
            </a:r>
          </a:p>
        </p:txBody>
      </p:sp>
      <p:sp>
        <p:nvSpPr>
          <p:cNvPr id="17" name="Rounded Rectangle 16"/>
          <p:cNvSpPr/>
          <p:nvPr/>
        </p:nvSpPr>
        <p:spPr bwMode="auto">
          <a:xfrm>
            <a:off x="755576" y="343356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التنمية البشرية ليست علما ولكنها أسلوب في الحياة يستخدمها الإنسان لكي </a:t>
            </a:r>
            <a:r>
              <a:rPr lang="ar-EG" sz="2400" b="1" dirty="0" smtClean="0"/>
              <a:t>يعيش </a:t>
            </a:r>
            <a:r>
              <a:rPr lang="ar-EG" sz="2400" b="1" dirty="0"/>
              <a:t>حياه أفضل , و يمكنها أن تغذي عقلك بالمعلومات والمهارات التي تجعلك  </a:t>
            </a:r>
            <a:r>
              <a:rPr lang="ar-EG" sz="2400" b="1" dirty="0" smtClean="0"/>
              <a:t>تستخدم </a:t>
            </a:r>
            <a:r>
              <a:rPr lang="ar-EG" sz="2400" b="1" dirty="0"/>
              <a:t>قدراتك وإمكانياتك وقوه تخيلك في تحقيق أهدافك</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220" y="985292"/>
            <a:ext cx="4453036" cy="223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6326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4860032" y="-84138"/>
            <a:ext cx="4233168"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9-</a:t>
            </a:r>
            <a:r>
              <a:rPr lang="ar-EG" altLang="zh-CN" sz="3200" b="1" dirty="0">
                <a:solidFill>
                  <a:srgbClr val="002060"/>
                </a:solidFill>
                <a:latin typeface="Microsoft YaHei" pitchFamily="34" charset="-122"/>
                <a:ea typeface="Microsoft YaHei" pitchFamily="34" charset="-122"/>
              </a:rPr>
              <a:t>	السكون والتأمل اليومي </a:t>
            </a:r>
          </a:p>
        </p:txBody>
      </p:sp>
      <p:sp>
        <p:nvSpPr>
          <p:cNvPr id="17" name="Rounded Rectangle 16"/>
          <p:cNvSpPr/>
          <p:nvPr/>
        </p:nvSpPr>
        <p:spPr bwMode="auto">
          <a:xfrm>
            <a:off x="755576" y="343356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فتعاسة الإنسان تكمن في عدم قدرته على السكون، خصوصا أن الضوضاء حولنا </a:t>
            </a:r>
            <a:r>
              <a:rPr lang="ar-EG" sz="2400" b="1" dirty="0" smtClean="0"/>
              <a:t>في </a:t>
            </a:r>
            <a:r>
              <a:rPr lang="ar-EG" sz="2400" b="1" dirty="0"/>
              <a:t>كل مكان، بجانب وجود ضوضاء داخلية من كثرة الأفكار التي تأتينا، لذلك  </a:t>
            </a:r>
            <a:r>
              <a:rPr lang="ar-EG" sz="2400" b="1" dirty="0" smtClean="0"/>
              <a:t>فنحن </a:t>
            </a:r>
            <a:r>
              <a:rPr lang="ar-EG" sz="2400" b="1" dirty="0"/>
              <a:t>في حاجة للسكون لعدة دقائق يوميا لتنقية العقل</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85292"/>
            <a:ext cx="381000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4120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10-</a:t>
            </a:r>
            <a:r>
              <a:rPr lang="ar-EG" altLang="zh-CN" sz="3200" b="1" dirty="0">
                <a:solidFill>
                  <a:srgbClr val="002060"/>
                </a:solidFill>
                <a:latin typeface="Microsoft YaHei" pitchFamily="34" charset="-122"/>
                <a:ea typeface="Microsoft YaHei" pitchFamily="34" charset="-122"/>
              </a:rPr>
              <a:t>	الاهتمامات الشخصية والنشاطات اليومية</a:t>
            </a:r>
          </a:p>
        </p:txBody>
      </p:sp>
      <p:sp>
        <p:nvSpPr>
          <p:cNvPr id="17" name="Rounded Rectangle 16"/>
          <p:cNvSpPr/>
          <p:nvPr/>
        </p:nvSpPr>
        <p:spPr bwMode="auto">
          <a:xfrm>
            <a:off x="755576" y="2497460"/>
            <a:ext cx="7560840" cy="252028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يتبين لنا أن تنشيط التفكير في العمل يبرز في تلك الأنشطة،  </a:t>
            </a:r>
            <a:r>
              <a:rPr lang="ar-EG" sz="2400" b="1" dirty="0" smtClean="0"/>
              <a:t>إذن </a:t>
            </a:r>
            <a:r>
              <a:rPr lang="ar-EG" sz="2400" b="1" dirty="0"/>
              <a:t>فالعمل والراحة وجهان لعمله واحده, ففي العمل تشعر بأنك تنجز وتنمو 	وتتقدم وأيضا في الراحة التي تحصل عليها عندما تمارس هواية تحبها ستشعر  </a:t>
            </a:r>
          </a:p>
          <a:p>
            <a:pPr algn="justLow" rtl="1"/>
            <a:r>
              <a:rPr lang="ar-EG" sz="2400" b="1" dirty="0"/>
              <a:t> </a:t>
            </a:r>
            <a:r>
              <a:rPr lang="ar-EG" sz="2400" b="1" dirty="0" smtClean="0"/>
              <a:t>بالراحة </a:t>
            </a:r>
            <a:r>
              <a:rPr lang="ar-EG" sz="2400" b="1" dirty="0"/>
              <a:t>والهدوء النفسي الذي يساعدك في إنجاز اكبر في عملك وفي صحة </a:t>
            </a:r>
            <a:r>
              <a:rPr lang="ar-EG" sz="2400" b="1" dirty="0" smtClean="0"/>
              <a:t>أفضل في </a:t>
            </a:r>
            <a:r>
              <a:rPr lang="ar-EG" sz="2400" b="1" dirty="0"/>
              <a:t>حياتك، فيجب أن تمارس هواية تحبها مهما كانت، لأن الهوايات تشعر </a:t>
            </a:r>
            <a:r>
              <a:rPr lang="ar-EG" sz="2400" b="1" dirty="0" smtClean="0"/>
              <a:t>الإنسان </a:t>
            </a:r>
            <a:r>
              <a:rPr lang="ar-EG" sz="2400" b="1" dirty="0"/>
              <a:t>بالسعادة وتساعده على التفكير الإيجابي</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214" y="646433"/>
            <a:ext cx="2671564" cy="177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4509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517"/>
            <a:ext cx="9144000" cy="4599482"/>
          </a:xfrm>
          <a:prstGeom prst="rect">
            <a:avLst/>
          </a:prstGeom>
        </p:spPr>
      </p:pic>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ما اللغز فى هذه الصورة</a:t>
            </a:r>
          </a:p>
        </p:txBody>
      </p:sp>
      <p:sp>
        <p:nvSpPr>
          <p:cNvPr id="4" name="Rectangle 3"/>
          <p:cNvSpPr/>
          <p:nvPr/>
        </p:nvSpPr>
        <p:spPr bwMode="auto">
          <a:xfrm>
            <a:off x="195727" y="4926104"/>
            <a:ext cx="7642147" cy="598807"/>
          </a:xfrm>
          <a:prstGeom prst="rect">
            <a:avLst/>
          </a:prstGeom>
          <a:solidFill>
            <a:srgbClr val="00B8FF">
              <a:alpha val="53000"/>
            </a:srgbClr>
          </a:solidFill>
          <a:ln w="9525" cap="flat" cmpd="sng" algn="ctr">
            <a:solidFill>
              <a:schemeClr val="bg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2700" b="1" dirty="0">
                <a:solidFill>
                  <a:srgbClr val="002060"/>
                </a:solidFill>
              </a:rPr>
              <a:t>لا يمكن للطائرة أن ترفع عجلاتها عند هذا الارتفاع المبكر</a:t>
            </a:r>
          </a:p>
        </p:txBody>
      </p:sp>
    </p:spTree>
    <p:extLst>
      <p:ext uri="{BB962C8B-B14F-4D97-AF65-F5344CB8AC3E}">
        <p14:creationId xmlns:p14="http://schemas.microsoft.com/office/powerpoint/2010/main" val="36680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209428"/>
            <a:ext cx="6981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التحكم فى المشاعر السلبية وتحولها الى ايجابية</a:t>
            </a:r>
          </a:p>
        </p:txBody>
      </p:sp>
    </p:spTree>
    <p:extLst>
      <p:ext uri="{BB962C8B-B14F-4D97-AF65-F5344CB8AC3E}">
        <p14:creationId xmlns:p14="http://schemas.microsoft.com/office/powerpoint/2010/main" val="12025659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التحكم فى المشاعر السلبية وتحولها الى ايجابية</a:t>
            </a:r>
          </a:p>
        </p:txBody>
      </p:sp>
      <p:sp>
        <p:nvSpPr>
          <p:cNvPr id="17" name="Rounded Rectangle 16"/>
          <p:cNvSpPr/>
          <p:nvPr/>
        </p:nvSpPr>
        <p:spPr bwMode="auto">
          <a:xfrm>
            <a:off x="611560" y="952879"/>
            <a:ext cx="7776864" cy="680485"/>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lnSpc>
                <a:spcPct val="150000"/>
              </a:lnSpc>
            </a:pPr>
            <a:r>
              <a:rPr lang="ar-EG" sz="2400" b="1" dirty="0"/>
              <a:t>المشاعر السلبية هي أدلة قوية على أن هناك ما يحتاج إلى تغيير في حياتك</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93404"/>
            <a:ext cx="38195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55976" y="2065412"/>
            <a:ext cx="4572000" cy="255454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Low" rtl="1"/>
            <a:r>
              <a:rPr lang="ar-EG" sz="2000" b="1" dirty="0"/>
              <a:t>لأنك إنسان، ستتفاعل داخلك المشاعر حتى لو كنت فى العمل. الجميع يتمنى أن تكون مشاعره الداخله ايجابية، مثل الإثارة، التعجب، الامتنان، السعادة، الراحة، والتفاؤل. ومع ذلك، </a:t>
            </a:r>
            <a:r>
              <a:rPr lang="ar-EG" sz="2000" b="1" dirty="0" smtClean="0"/>
              <a:t>فإنه لا </a:t>
            </a:r>
            <a:r>
              <a:rPr lang="ar-EG" sz="2000" b="1" dirty="0"/>
              <a:t>مفر أحيانا من أن عليك أن تشعر أيضا ببعض المشاعر السلبية. ولكن هنا يجب أن نذكر طريقة تعاملك مع العواطف السلبية سوف تحدد إلى حد كبير مدى نجاحك في نهاية المطاف</a:t>
            </a:r>
          </a:p>
        </p:txBody>
      </p:sp>
    </p:spTree>
    <p:extLst>
      <p:ext uri="{BB962C8B-B14F-4D97-AF65-F5344CB8AC3E}">
        <p14:creationId xmlns:p14="http://schemas.microsoft.com/office/powerpoint/2010/main" val="33155737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بالخوف</a:t>
            </a:r>
          </a:p>
        </p:txBody>
      </p:sp>
      <p:sp>
        <p:nvSpPr>
          <p:cNvPr id="17" name="Rounded Rectangle 16"/>
          <p:cNvSpPr/>
          <p:nvPr/>
        </p:nvSpPr>
        <p:spPr bwMode="auto">
          <a:xfrm>
            <a:off x="755576" y="2281436"/>
            <a:ext cx="7560840" cy="2952328"/>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خذ خطوة إلى الوراء لمدة ثانية وحاول أن ترى الوضع بشكل موضوعي. إسأل نفسك:  </a:t>
            </a:r>
          </a:p>
          <a:p>
            <a:pPr algn="justLow" rtl="1"/>
            <a:r>
              <a:rPr lang="ar-EG" sz="2400" b="1" dirty="0"/>
              <a:t> </a:t>
            </a:r>
            <a:r>
              <a:rPr lang="ar-EG" sz="2400" b="1" dirty="0" smtClean="0"/>
              <a:t>"</a:t>
            </a:r>
            <a:r>
              <a:rPr lang="ar-EG" sz="2400" b="1" dirty="0"/>
              <a:t>هل عملي أو حياتى المهنيه حقا في خطر؟" إذا لم يكن كذلك، قد يكون مجرد شعور </a:t>
            </a:r>
            <a:r>
              <a:rPr lang="ar-EG" sz="2400" b="1" dirty="0" smtClean="0"/>
              <a:t>بالتوتر </a:t>
            </a:r>
            <a:r>
              <a:rPr lang="ar-EG" sz="2400" b="1" dirty="0"/>
              <a:t>والعصبيه وليس الخوف. إن ما تشعر به هو مجرد شعور بالإثاره، تماما مثل ما </a:t>
            </a:r>
            <a:r>
              <a:rPr lang="ar-EG" sz="2400" b="1" dirty="0" smtClean="0"/>
              <a:t>تكون </a:t>
            </a:r>
            <a:r>
              <a:rPr lang="ar-EG" sz="2400" b="1" dirty="0"/>
              <a:t>فى الملاهى وتركب السفينة الدوارة </a:t>
            </a:r>
            <a:r>
              <a:rPr lang="ar-EG" sz="2400" b="1" dirty="0" smtClean="0"/>
              <a:t/>
            </a:r>
            <a:br>
              <a:rPr lang="ar-EG" sz="2400" b="1" dirty="0" smtClean="0"/>
            </a:br>
            <a:r>
              <a:rPr lang="ar-EG" sz="2400" b="1" dirty="0" smtClean="0"/>
              <a:t>أو </a:t>
            </a:r>
            <a:r>
              <a:rPr lang="ar-EG" sz="2400" b="1" dirty="0"/>
              <a:t>قطار الموت, استمتع بالركوب</a:t>
            </a:r>
            <a:r>
              <a:rPr lang="ar-EG" sz="2400" b="1" dirty="0" smtClean="0"/>
              <a:t>.</a:t>
            </a:r>
          </a:p>
          <a:p>
            <a:pPr algn="justLow" rtl="1"/>
            <a:r>
              <a:rPr lang="ar-EG" sz="2400" b="1" dirty="0" smtClean="0"/>
              <a:t> </a:t>
            </a:r>
            <a:r>
              <a:rPr lang="ar-EG" sz="2400" b="1" dirty="0"/>
              <a:t>لا داعى </a:t>
            </a:r>
            <a:r>
              <a:rPr lang="ar-EG" sz="2400" b="1" dirty="0" smtClean="0"/>
              <a:t>للخوف </a:t>
            </a:r>
            <a:r>
              <a:rPr lang="ar-EG" sz="2400" b="1" dirty="0"/>
              <a:t>طالما كل شىء يسير بهدوء ولا خطر يهدد حياتك</a:t>
            </a:r>
          </a:p>
        </p:txBody>
      </p:sp>
    </p:spTree>
    <p:extLst>
      <p:ext uri="{BB962C8B-B14F-4D97-AF65-F5344CB8AC3E}">
        <p14:creationId xmlns:p14="http://schemas.microsoft.com/office/powerpoint/2010/main" val="33509740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بالرفض </a:t>
            </a:r>
          </a:p>
        </p:txBody>
      </p:sp>
      <p:sp>
        <p:nvSpPr>
          <p:cNvPr id="17" name="Rounded Rectangle 16"/>
          <p:cNvSpPr/>
          <p:nvPr/>
        </p:nvSpPr>
        <p:spPr bwMode="auto">
          <a:xfrm>
            <a:off x="755576" y="3865612"/>
            <a:ext cx="7560840" cy="136815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قرر ما إذا كنت فعلا تحترم رأي الشخص الذي "رفضك". إذا جاء الرفض من أحمق، </a:t>
            </a:r>
            <a:r>
              <a:rPr lang="ar-EG" sz="2400" b="1" dirty="0" smtClean="0"/>
              <a:t>أو  </a:t>
            </a:r>
            <a:r>
              <a:rPr lang="ar-EG" sz="2400" b="1" dirty="0"/>
              <a:t>من شخص هو نفسه مرفوض، أو غبى،  "الرفض" هنا في الواقع مجاملة ومديح لك فلا  تشغل نفسك به</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404" y="913284"/>
            <a:ext cx="46672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869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3101975" y="998538"/>
            <a:ext cx="2940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3132138" y="769938"/>
            <a:ext cx="2879725" cy="519112"/>
            <a:chOff x="0" y="-37207"/>
            <a:chExt cx="6432551" cy="519807"/>
          </a:xfrm>
        </p:grpSpPr>
        <p:sp>
          <p:nvSpPr>
            <p:cNvPr id="6152"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53"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dirty="0">
                  <a:solidFill>
                    <a:schemeClr val="bg1"/>
                  </a:solidFill>
                </a:rPr>
                <a:t>المدرسة </a:t>
              </a:r>
              <a:endParaRPr lang="zh-CN" altLang="en-US" sz="2400" b="1" dirty="0">
                <a:solidFill>
                  <a:schemeClr val="bg1"/>
                </a:solidFill>
              </a:endParaRPr>
            </a:p>
          </p:txBody>
        </p:sp>
      </p:grpSp>
      <p:sp>
        <p:nvSpPr>
          <p:cNvPr id="8198" name="TextBox 13"/>
          <p:cNvSpPr txBox="1">
            <a:spLocks noChangeArrowheads="1"/>
          </p:cNvSpPr>
          <p:nvPr/>
        </p:nvSpPr>
        <p:spPr bwMode="auto">
          <a:xfrm>
            <a:off x="2195513" y="-84138"/>
            <a:ext cx="6897687"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a:solidFill>
                  <a:srgbClr val="002060"/>
                </a:solidFill>
                <a:latin typeface="Microsoft YaHei" pitchFamily="34" charset="-122"/>
                <a:ea typeface="Microsoft YaHei" pitchFamily="34" charset="-122"/>
              </a:rPr>
              <a:t>مصادر التحدث مع الذات ( أو البرمجة الذاتية )</a:t>
            </a:r>
            <a:endParaRPr lang="zh-CN" altLang="en-US" sz="3200" b="1">
              <a:solidFill>
                <a:srgbClr val="002060"/>
              </a:solidFill>
              <a:latin typeface="Microsoft YaHei" pitchFamily="34" charset="-122"/>
              <a:ea typeface="Microsoft YaHei" pitchFamily="34" charset="-122"/>
            </a:endParaRPr>
          </a:p>
        </p:txBody>
      </p:sp>
      <p:sp>
        <p:nvSpPr>
          <p:cNvPr id="2" name="Rectangle 1"/>
          <p:cNvSpPr/>
          <p:nvPr/>
        </p:nvSpPr>
        <p:spPr bwMode="auto">
          <a:xfrm>
            <a:off x="4283967" y="2785492"/>
            <a:ext cx="4564261" cy="88900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justLow" rtl="1">
              <a:defRPr/>
            </a:pPr>
            <a:r>
              <a:rPr lang="ar-EG" sz="2200" b="1" dirty="0">
                <a:solidFill>
                  <a:schemeClr val="tx1"/>
                </a:solidFill>
                <a:latin typeface="Arial" pitchFamily="34" charset="0"/>
              </a:rPr>
              <a:t>برمجة سلبية من خلال قول مدرس لك أل يمكنك فهم اي شيء أبداً ؟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052" y="1993082"/>
            <a:ext cx="3290922" cy="24738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3713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بالغضب </a:t>
            </a:r>
          </a:p>
        </p:txBody>
      </p:sp>
      <p:sp>
        <p:nvSpPr>
          <p:cNvPr id="17" name="Rounded Rectangle 16"/>
          <p:cNvSpPr/>
          <p:nvPr/>
        </p:nvSpPr>
        <p:spPr bwMode="auto">
          <a:xfrm>
            <a:off x="755576" y="3073524"/>
            <a:ext cx="7560840" cy="216024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هذا الشعور قد يدفعك لقول شىء أو تتصرف بطريقه قد تندم عليها فى ما بعد. مهمتك </a:t>
            </a:r>
            <a:r>
              <a:rPr lang="ar-EG" sz="2400" b="1" dirty="0" smtClean="0"/>
              <a:t>الأولى </a:t>
            </a:r>
            <a:r>
              <a:rPr lang="ar-EG" sz="2400" b="1" dirty="0"/>
              <a:t>هي الإبتعاد لمسافة بعض الوقت عن الموقف لتهدأ. افعل شئ يصرف تفكيرك عن </a:t>
            </a:r>
            <a:r>
              <a:rPr lang="ar-EG" sz="2400" b="1" dirty="0" smtClean="0"/>
              <a:t>ما </a:t>
            </a:r>
            <a:r>
              <a:rPr lang="ar-EG" sz="2400" b="1" dirty="0"/>
              <a:t>أغضبك. إذا كنت لا تستطيع إتخاذ أي إجراء يبعدك و يشغل تفكيرك، استخدم </a:t>
            </a:r>
            <a:r>
              <a:rPr lang="ar-EG" sz="2400" b="1" dirty="0" smtClean="0"/>
              <a:t>النصيحه </a:t>
            </a:r>
            <a:r>
              <a:rPr lang="ar-EG" sz="2400" b="1" dirty="0"/>
              <a:t>القديمه "خذ نفس عميق وعد ببطء من واحد إلى عشره</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460" y="841276"/>
            <a:ext cx="365774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5178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بالإحباط </a:t>
            </a:r>
          </a:p>
        </p:txBody>
      </p:sp>
      <p:sp>
        <p:nvSpPr>
          <p:cNvPr id="17" name="Rounded Rectangle 16"/>
          <p:cNvSpPr/>
          <p:nvPr/>
        </p:nvSpPr>
        <p:spPr bwMode="auto">
          <a:xfrm>
            <a:off x="755576" y="3577580"/>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في العمل، هذا الشعور يظهر عندما تشعر أن نتائج ما تقوم به ليست </a:t>
            </a:r>
            <a:r>
              <a:rPr lang="ar-EG" sz="2400" b="1" dirty="0" smtClean="0"/>
              <a:t>     ما </a:t>
            </a:r>
            <a:r>
              <a:rPr lang="ar-EG" sz="2400" b="1" dirty="0"/>
              <a:t>كنت تتوقعه مقابل حجم العمل والجهد الذي كنت قد بذلته. إنك تعرف </a:t>
            </a:r>
            <a:r>
              <a:rPr lang="ar-EG" sz="2400" b="1" dirty="0" smtClean="0"/>
              <a:t> أن </a:t>
            </a:r>
            <a:r>
              <a:rPr lang="ar-EG" sz="2400" b="1" dirty="0"/>
              <a:t>هدفك قابل للتحقيق، ولكن مما يبدو أنه لا يزال بعيد المنال مما </a:t>
            </a:r>
            <a:r>
              <a:rPr lang="ar-EG" sz="2400" b="1" dirty="0" smtClean="0"/>
              <a:t>   يشعرك </a:t>
            </a:r>
            <a:r>
              <a:rPr lang="ar-EG" sz="2400" b="1" dirty="0"/>
              <a:t>بالإحباط</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7198" y="1057300"/>
            <a:ext cx="3435002"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2093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بعدم كفائتك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إذا ما كانت تعترف بذلك أم لا، حتى أولئك الذين يبدو أنهم أكثر ثقة بالنفس, ستجد أنهم سرا قلقين إنهم لن يمكنهم مواجه التحدى بالشكل المطلوب, أو أنهم ليسوا أصلا لديهم المقومات لمواجهه التحديات المقبلة</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35" y="1380406"/>
            <a:ext cx="3924350" cy="212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2072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الشعور بالضغط النفسي </a:t>
            </a:r>
          </a:p>
        </p:txBody>
      </p:sp>
      <p:sp>
        <p:nvSpPr>
          <p:cNvPr id="17" name="Rounded Rectangle 16"/>
          <p:cNvSpPr/>
          <p:nvPr/>
        </p:nvSpPr>
        <p:spPr bwMode="auto">
          <a:xfrm>
            <a:off x="755576" y="2785492"/>
            <a:ext cx="7560840" cy="244827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ليس هناك شك في أن عالم الأعمال والتجارة والظروف الحياتيه يضع مطالب غير عادية على الوقت والطاقة للأفراد مما يشعرهم بالضغط. سواء كنت رجل أعمال، مدير، تنفيذي، أو عامل، باستمرار تحتاج لبذل المزيد بمصادر أقل. أنت مقيد (مثل أي شخص آخر) بغض النظر عن كيف تشعر حيال ذلك، فان لديك كمية محدودة من الوقت لإنجاز الأمور والحفاظ على نفسك وصحتك وسعادتك في نفس الوقت</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200" y="985292"/>
            <a:ext cx="34290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01858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53761" y="-68069"/>
            <a:ext cx="7935840" cy="62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5807" tIns="37904" rIns="75807" bIns="37904">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pPr>
            <a:r>
              <a:rPr lang="ar-EG" sz="3000" b="1" dirty="0">
                <a:solidFill>
                  <a:srgbClr val="FFFFFF"/>
                </a:solidFill>
                <a:latin typeface="Arial Black" pitchFamily="34" charset="0"/>
              </a:rPr>
              <a:t>هل تستطيع معرفة هذا اللغز</a:t>
            </a:r>
          </a:p>
        </p:txBody>
      </p:sp>
      <p:sp>
        <p:nvSpPr>
          <p:cNvPr id="4" name="Folded Corner 3"/>
          <p:cNvSpPr/>
          <p:nvPr/>
        </p:nvSpPr>
        <p:spPr bwMode="auto">
          <a:xfrm>
            <a:off x="4621680" y="1659887"/>
            <a:ext cx="3477464" cy="2558537"/>
          </a:xfrm>
          <a:prstGeom prst="foldedCorner">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endParaRPr lang="ar-EG" sz="1200" b="1" dirty="0"/>
          </a:p>
          <a:p>
            <a:pPr algn="ctr" defTabSz="378414" rtl="1" hangingPunct="0">
              <a:lnSpc>
                <a:spcPct val="200000"/>
              </a:lnSpc>
              <a:buSzPct val="100000"/>
            </a:pPr>
            <a:r>
              <a:rPr lang="ar-EG" sz="2700" b="1" dirty="0"/>
              <a:t>ما هو الشىء الذى يحمل الماء مع انه ملىء بالحفر ؟</a:t>
            </a:r>
          </a:p>
        </p:txBody>
      </p:sp>
      <p:sp>
        <p:nvSpPr>
          <p:cNvPr id="5" name="Oval 4"/>
          <p:cNvSpPr/>
          <p:nvPr/>
        </p:nvSpPr>
        <p:spPr bwMode="auto">
          <a:xfrm>
            <a:off x="783585" y="2258693"/>
            <a:ext cx="2743335" cy="1687546"/>
          </a:xfrm>
          <a:prstGeom prst="ellipse">
            <a:avLst/>
          </a:prstGeom>
          <a:solidFill>
            <a:srgbClr val="FF00FF"/>
          </a:solidFill>
          <a:ln w="9525" cap="flat" cmpd="sng" algn="ctr">
            <a:solidFill>
              <a:schemeClr val="tx1"/>
            </a:solidFill>
            <a:prstDash val="solid"/>
            <a:round/>
            <a:headEnd type="none" w="med" len="med"/>
            <a:tailEnd type="none" w="med" len="med"/>
          </a:ln>
          <a:effectLst/>
          <a:extLst/>
        </p:spPr>
        <p:txBody>
          <a:bodyPr vert="horz" wrap="square" lIns="77020" tIns="38510" rIns="77020" bIns="38510" numCol="1" rtlCol="1" anchor="t" anchorCtr="0" compatLnSpc="1">
            <a:prstTxWarp prst="textNoShape">
              <a:avLst/>
            </a:prstTxWarp>
          </a:bodyPr>
          <a:lstStyle/>
          <a:p>
            <a:pPr algn="ctr" defTabSz="378414" rtl="1" hangingPunct="0">
              <a:lnSpc>
                <a:spcPct val="150000"/>
              </a:lnSpc>
              <a:buSzPct val="100000"/>
            </a:pPr>
            <a:r>
              <a:rPr lang="ar-EG" sz="4000" b="1" dirty="0"/>
              <a:t>الاسفنجة</a:t>
            </a:r>
          </a:p>
        </p:txBody>
      </p:sp>
    </p:spTree>
    <p:extLst>
      <p:ext uri="{BB962C8B-B14F-4D97-AF65-F5344CB8AC3E}">
        <p14:creationId xmlns:p14="http://schemas.microsoft.com/office/powerpoint/2010/main" val="31881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58551"/>
            <a:ext cx="69818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الالفة وكيفية تصنعها مع الاخرين</a:t>
            </a:r>
          </a:p>
        </p:txBody>
      </p:sp>
    </p:spTree>
    <p:extLst>
      <p:ext uri="{BB962C8B-B14F-4D97-AF65-F5344CB8AC3E}">
        <p14:creationId xmlns:p14="http://schemas.microsoft.com/office/powerpoint/2010/main" val="14311571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البدء بالسلام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هي </a:t>
            </a:r>
            <a:r>
              <a:rPr lang="ar-EG" sz="2400" b="1" dirty="0"/>
              <a:t>أسرع سهم تملك به القلوب وهي مع ذلك عبادة وصدقة</a:t>
            </a:r>
            <a:r>
              <a:rPr lang="ar-EG" sz="2400" b="1" dirty="0" smtClean="0"/>
              <a:t>،</a:t>
            </a:r>
            <a:br>
              <a:rPr lang="ar-EG" sz="2400" b="1" dirty="0" smtClean="0"/>
            </a:br>
            <a:r>
              <a:rPr lang="ar-EG" sz="2400" b="1" dirty="0" smtClean="0"/>
              <a:t>( </a:t>
            </a:r>
            <a:r>
              <a:rPr lang="ar-EG" sz="2400" b="1" dirty="0"/>
              <a:t>فتبسمك في وجه أخيك صدقة ) كما في الترمذي، وقال عبد الله ابن الحارث ( ما رأيت أحداً أكثر تبسماً من رسول الله صلى الله عليه وسلم)</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878" y="985292"/>
            <a:ext cx="3476625"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39858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الابتسامة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هي </a:t>
            </a:r>
            <a:r>
              <a:rPr lang="ar-EG" sz="2400" b="1" dirty="0"/>
              <a:t>أسرع سهم تملك به القلوب وهي مع ذلك عبادة وصدقة</a:t>
            </a:r>
            <a:r>
              <a:rPr lang="ar-EG" sz="2400" b="1" dirty="0" smtClean="0"/>
              <a:t>،</a:t>
            </a:r>
            <a:br>
              <a:rPr lang="ar-EG" sz="2400" b="1" dirty="0" smtClean="0"/>
            </a:br>
            <a:r>
              <a:rPr lang="ar-EG" sz="2400" b="1" dirty="0" smtClean="0"/>
              <a:t>( </a:t>
            </a:r>
            <a:r>
              <a:rPr lang="ar-EG" sz="2400" b="1" dirty="0"/>
              <a:t>فتبسمك في وجه أخيك صدقة ) كما في الترمذي، وقال عبد الله ابن الحارث ( ما رأيت أحداً أكثر تبسماً من رسول الله صلى الله عليه وسلم)</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17850"/>
            <a:ext cx="3528392" cy="232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5529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الهدية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لها </a:t>
            </a:r>
            <a:r>
              <a:rPr lang="ar-EG" sz="2400" b="1" dirty="0"/>
              <a:t>تأثير عجيب فهي تذهب بالسمع والبصر والقلب، وما يفعله الناس من تبادل الهدايا في المناسبات وغيرها أمر محمود بل ومندوب إليه على أن </a:t>
            </a:r>
            <a:r>
              <a:rPr lang="ar-EG" sz="2400" b="1" dirty="0" smtClean="0"/>
              <a:t/>
            </a:r>
            <a:br>
              <a:rPr lang="ar-EG" sz="2400" b="1" dirty="0" smtClean="0"/>
            </a:br>
            <a:r>
              <a:rPr lang="ar-EG" sz="2400" b="1" dirty="0" smtClean="0"/>
              <a:t>لا </a:t>
            </a:r>
            <a:r>
              <a:rPr lang="ar-EG" sz="2400" b="1" dirty="0"/>
              <a:t>يكلف نفسه إلا وسعها</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85292"/>
            <a:ext cx="4464496" cy="26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125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الصمت وقلة الكلام إلا فيما ينفع </a:t>
            </a:r>
          </a:p>
        </p:txBody>
      </p:sp>
      <p:sp>
        <p:nvSpPr>
          <p:cNvPr id="17" name="Rounded Rectangle 16"/>
          <p:cNvSpPr/>
          <p:nvPr/>
        </p:nvSpPr>
        <p:spPr bwMode="auto">
          <a:xfrm>
            <a:off x="755576" y="3577580"/>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وإياك وارتفاع الصوت وكثرة الكلام في المجالس، وإياك وتسيد المجالس وعليك بطيب الكلام ورقة العبارة (فالكلمة الطيبة صدقة) كما في الصحيحين، ولها تأثير عجيب في كسب القلوب والتأثير عليها حتى مع الأعداء فضلاً عن إخوانك وبني دينك</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913284"/>
            <a:ext cx="4176464" cy="249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4101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3101975" y="998538"/>
            <a:ext cx="2940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3132138" y="769938"/>
            <a:ext cx="2879725" cy="519112"/>
            <a:chOff x="0" y="-37207"/>
            <a:chExt cx="6432551" cy="519807"/>
          </a:xfrm>
        </p:grpSpPr>
        <p:sp>
          <p:nvSpPr>
            <p:cNvPr id="6152"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53"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dirty="0">
                  <a:solidFill>
                    <a:schemeClr val="bg1"/>
                  </a:solidFill>
                </a:rPr>
                <a:t>الأصدقاء </a:t>
              </a:r>
              <a:endParaRPr lang="zh-CN" altLang="en-US" sz="2400" b="1" dirty="0">
                <a:solidFill>
                  <a:schemeClr val="bg1"/>
                </a:solidFill>
              </a:endParaRPr>
            </a:p>
          </p:txBody>
        </p:sp>
      </p:grpSp>
      <p:sp>
        <p:nvSpPr>
          <p:cNvPr id="8198" name="TextBox 13"/>
          <p:cNvSpPr txBox="1">
            <a:spLocks noChangeArrowheads="1"/>
          </p:cNvSpPr>
          <p:nvPr/>
        </p:nvSpPr>
        <p:spPr bwMode="auto">
          <a:xfrm>
            <a:off x="2195513" y="-84138"/>
            <a:ext cx="6897687"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a:solidFill>
                  <a:srgbClr val="002060"/>
                </a:solidFill>
                <a:latin typeface="Microsoft YaHei" pitchFamily="34" charset="-122"/>
                <a:ea typeface="Microsoft YaHei" pitchFamily="34" charset="-122"/>
              </a:rPr>
              <a:t>مصادر التحدث مع الذات ( أو البرمجة الذاتية )</a:t>
            </a:r>
            <a:endParaRPr lang="zh-CN" altLang="en-US" sz="3200" b="1">
              <a:solidFill>
                <a:srgbClr val="002060"/>
              </a:solidFill>
              <a:latin typeface="Microsoft YaHei" pitchFamily="34" charset="-122"/>
              <a:ea typeface="Microsoft YaHei" pitchFamily="34" charset="-122"/>
            </a:endParaRPr>
          </a:p>
        </p:txBody>
      </p:sp>
      <p:sp>
        <p:nvSpPr>
          <p:cNvPr id="2" name="Rectangle 1"/>
          <p:cNvSpPr/>
          <p:nvPr/>
        </p:nvSpPr>
        <p:spPr bwMode="auto">
          <a:xfrm>
            <a:off x="4283967" y="2785492"/>
            <a:ext cx="4564261" cy="88900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justLow" rtl="1">
              <a:defRPr/>
            </a:pPr>
            <a:r>
              <a:rPr lang="ar-EG" sz="2200" b="1" dirty="0">
                <a:solidFill>
                  <a:schemeClr val="tx1"/>
                </a:solidFill>
                <a:latin typeface="Arial" pitchFamily="34" charset="0"/>
              </a:rPr>
              <a:t>العمر من 8 – 15 سنة هي فترة الاقتداء بالأخرين وتقليد السلوك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1849388"/>
            <a:ext cx="30670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29831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حسن الاستماع وأدب الإنصات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عدم </a:t>
            </a:r>
            <a:r>
              <a:rPr lang="ar-EG" sz="2400" b="1" dirty="0"/>
              <a:t>مقاطعة المتحدث فقد كان رسول الله صلى الله عليه وسلم لا يقطع الحديث حتى يكون المتكلم هو الذي يقطعه، ومن جاهد نفسه على هذا أحبه الناس وأعجبوا به بعكس الآخر كثير الثرثرة والمقاطعة</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29308"/>
            <a:ext cx="424847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6459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حسن السمت والمظهر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smtClean="0"/>
              <a:t>جمال </a:t>
            </a:r>
            <a:r>
              <a:rPr lang="ar-EG" sz="2400" b="1" dirty="0"/>
              <a:t>الشكل واللباس وطيب الرائحة، فالرسول صلى الله عليه وسلم يقول : ( إن الله جميل يحب الجمال ) كما في مسلم. وعمر ابن الخطاب يقول ( إنه ليعجبني الشاب الناسك نظيف الثوب طيب الريح </a:t>
            </a:r>
            <a:r>
              <a:rPr lang="ar-EG" sz="2400" b="1" dirty="0" smtClean="0"/>
              <a:t>)</a:t>
            </a:r>
            <a:endParaRPr lang="ar-EG" sz="2400" b="1"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85292"/>
            <a:ext cx="436612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1838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بذل المعروف وقضاء الحوائج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أحسن إلى الناس تستعبد قلوبهم … فطالما استعبد الإنسانَ </a:t>
            </a:r>
            <a:r>
              <a:rPr lang="ar-EG" sz="2400" b="1" dirty="0" smtClean="0"/>
              <a:t>إحسانُ</a:t>
            </a:r>
            <a:br>
              <a:rPr lang="ar-EG" sz="2400" b="1" dirty="0" smtClean="0"/>
            </a:br>
            <a:r>
              <a:rPr lang="ar-EG" sz="2400" b="1" dirty="0" smtClean="0"/>
              <a:t>بل </a:t>
            </a:r>
            <a:r>
              <a:rPr lang="ar-EG" sz="2400" b="1" dirty="0"/>
              <a:t>تملك به محبة الله عز وجل كما قال صلى الله عليه وسلم : ( أحبُ الناس إلى الله أنفعهم للناس )، والله عز وجل يقول { وأحسنوا إن الله يحب المحسنين </a:t>
            </a:r>
            <a:r>
              <a:rPr lang="ar-EG" sz="2400" b="1" dirty="0" smtClean="0"/>
              <a:t>}</a:t>
            </a:r>
            <a:endParaRPr lang="ar-EG" sz="2400" b="1"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201316"/>
            <a:ext cx="3672408"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9756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بذل المال </a:t>
            </a:r>
          </a:p>
        </p:txBody>
      </p:sp>
      <p:sp>
        <p:nvSpPr>
          <p:cNvPr id="17" name="Rounded Rectangle 16"/>
          <p:cNvSpPr/>
          <p:nvPr/>
        </p:nvSpPr>
        <p:spPr bwMode="auto">
          <a:xfrm>
            <a:off x="755576" y="3793604"/>
            <a:ext cx="7560840"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فإن لكل قلب مفتاح، والمال مفتاح لكثير من القلوب خاصة في مثل هذا الزمان، والرسول صلى الله عليه وسلم يقول : ( إني لأعطي الرجل وغيره أحب إلى منه خشية أن يكبه الله في النار ) </a:t>
            </a:r>
          </a:p>
        </p:txBody>
      </p:sp>
      <p:pic>
        <p:nvPicPr>
          <p:cNvPr id="327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0079" y="913284"/>
            <a:ext cx="405413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9403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إحسان الظن بالآخرين والاعتذار لهم </a:t>
            </a:r>
          </a:p>
        </p:txBody>
      </p:sp>
      <p:sp>
        <p:nvSpPr>
          <p:cNvPr id="17" name="Rounded Rectangle 16"/>
          <p:cNvSpPr/>
          <p:nvPr/>
        </p:nvSpPr>
        <p:spPr bwMode="auto">
          <a:xfrm>
            <a:off x="755576" y="3145532"/>
            <a:ext cx="7560840" cy="208823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فما وجدت طريقا أيسر وأفضل للوصول إلى القلوب منه، فأحسن الظن بمن حولك وإياك وسوء الظن بهم وأن تجعل عينيك مرصداً لحركاتهم وسكناتهم، فتحلل بعقلك التصرفات ويذهب بك كل مذهب، واسمع لقول </a:t>
            </a:r>
            <a:r>
              <a:rPr lang="ar-EG" sz="2400" b="1" dirty="0" smtClean="0"/>
              <a:t>المتنبي:</a:t>
            </a:r>
            <a:endParaRPr lang="ar-EG" sz="2400" b="1" dirty="0"/>
          </a:p>
          <a:p>
            <a:pPr algn="ctr" rtl="1"/>
            <a:r>
              <a:rPr lang="ar-EG" sz="2400" b="1" dirty="0"/>
              <a:t>إذا ساء فعل المرءِ ساءت ظنونه …… وصدق ما يعتاده من توهم </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484" y="841276"/>
            <a:ext cx="398973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607626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إعلان المحبة والمودة للآخرين </a:t>
            </a:r>
          </a:p>
        </p:txBody>
      </p:sp>
      <p:sp>
        <p:nvSpPr>
          <p:cNvPr id="17" name="Rounded Rectangle 16"/>
          <p:cNvSpPr/>
          <p:nvPr/>
        </p:nvSpPr>
        <p:spPr bwMode="auto">
          <a:xfrm>
            <a:off x="755576" y="3865612"/>
            <a:ext cx="7560840" cy="136815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فإذا أحببت أحداً أو كانت له منزلة خاصة في نفسك فأخبره بذلك فإنه سهم يصيب القلب ويأسر النفس ولذلك قال صلى الله عليه وسلم ( إذا أحب أحدكم صاحبه فليأته في منزله فليخبره أنه يحبه )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17340"/>
            <a:ext cx="4392488"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0175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auto">
          <a:xfrm>
            <a:off x="809625" y="1857375"/>
            <a:ext cx="7524750" cy="2347913"/>
          </a:xfrm>
          <a:prstGeom prst="rect">
            <a:avLst/>
          </a:prstGeom>
          <a:solidFill>
            <a:srgbClr val="595959">
              <a:alpha val="78038"/>
            </a:srgbClr>
          </a:solidFill>
          <a:ln w="12700">
            <a:solidFill>
              <a:schemeClr val="bg1"/>
            </a:solidFill>
            <a:miter lim="800000"/>
            <a:headEnd/>
            <a:tailEnd/>
          </a:ln>
        </p:spPr>
        <p:txBody>
          <a:bodyPr anchor="ctr"/>
          <a:lstStyle/>
          <a:p>
            <a:endParaRPr lang="zh-CN" altLang="en-US">
              <a:latin typeface="Calibri" pitchFamily="34" charset="0"/>
            </a:endParaRPr>
          </a:p>
        </p:txBody>
      </p:sp>
      <p:sp>
        <p:nvSpPr>
          <p:cNvPr id="6147" name="AutoShape 3"/>
          <p:cNvSpPr>
            <a:spLocks noChangeArrowheads="1"/>
          </p:cNvSpPr>
          <p:nvPr/>
        </p:nvSpPr>
        <p:spPr bwMode="auto">
          <a:xfrm>
            <a:off x="914400" y="1714500"/>
            <a:ext cx="7315200" cy="2378075"/>
          </a:xfrm>
          <a:prstGeom prst="rect">
            <a:avLst/>
          </a:prstGeom>
          <a:solidFill>
            <a:srgbClr val="1E8FB2">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48" name="Rectangle 13"/>
          <p:cNvSpPr>
            <a:spLocks noChangeArrowheads="1"/>
          </p:cNvSpPr>
          <p:nvPr/>
        </p:nvSpPr>
        <p:spPr bwMode="auto">
          <a:xfrm>
            <a:off x="1081088" y="2497138"/>
            <a:ext cx="6981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a:r>
              <a:rPr lang="ar-EG" altLang="zh-CN" sz="4800" b="1" dirty="0">
                <a:solidFill>
                  <a:schemeClr val="bg1"/>
                </a:solidFill>
                <a:latin typeface="Microsoft YaHei" pitchFamily="34" charset="-122"/>
                <a:ea typeface="Microsoft YaHei" pitchFamily="34" charset="-122"/>
              </a:rPr>
              <a:t>الخرائط الذهنية</a:t>
            </a:r>
            <a:endParaRPr lang="zh-CN" altLang="en-US" sz="4800" b="1" dirty="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5394573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300"/>
                                  </p:stCondLst>
                                  <p:childTnLst>
                                    <p:set>
                                      <p:cBhvr>
                                        <p:cTn id="6" dur="1" fill="hold">
                                          <p:stCondLst>
                                            <p:cond delay="0"/>
                                          </p:stCondLst>
                                        </p:cTn>
                                        <p:tgtEl>
                                          <p:spTgt spid="6147"/>
                                        </p:tgtEl>
                                        <p:attrNameLst>
                                          <p:attrName>style.visibility</p:attrName>
                                        </p:attrNameLst>
                                      </p:cBhvr>
                                      <p:to>
                                        <p:strVal val="visible"/>
                                      </p:to>
                                    </p:set>
                                    <p:animEffect transition="in" filter="slide(fromTop)">
                                      <p:cBhvr>
                                        <p:cTn id="7" dur="500"/>
                                        <p:tgtEl>
                                          <p:spTgt spid="6147"/>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slide(fromTop)">
                                      <p:cBhvr>
                                        <p:cTn id="10" dur="500"/>
                                        <p:tgtEl>
                                          <p:spTgt spid="6146"/>
                                        </p:tgtEl>
                                      </p:cBhvr>
                                    </p:animEffect>
                                  </p:childTnLst>
                                </p:cTn>
                              </p:par>
                            </p:childTnLst>
                          </p:cTn>
                        </p:par>
                        <p:par>
                          <p:cTn id="11" fill="hold" nodeType="afterGroup">
                            <p:stCondLst>
                              <p:cond delay="800"/>
                            </p:stCondLst>
                            <p:childTnLst>
                              <p:par>
                                <p:cTn id="12" presetID="42" presetClass="entr" presetSubtype="0" fill="hold" grpId="0" nodeType="after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autoUpdateAnimBg="0"/>
      <p:bldP spid="6147" grpId="0" animBg="1" autoUpdateAnimBg="0"/>
      <p:bldP spid="614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الخرائط الذهنية </a:t>
            </a:r>
          </a:p>
        </p:txBody>
      </p:sp>
      <p:sp>
        <p:nvSpPr>
          <p:cNvPr id="17" name="Rounded Rectangle 16"/>
          <p:cNvSpPr/>
          <p:nvPr/>
        </p:nvSpPr>
        <p:spPr bwMode="auto">
          <a:xfrm>
            <a:off x="777032" y="3721596"/>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هي طريقة رائعة تعتمد على رسم كل ماتريده في ورقه واحدة بشكل منظم تحاول فيها قدر الاستطاعة استبدال الكلمات برسمه تدل عليها بحيث تستطيع وضع كل ماتريد في ورقة واحدة بطريقة مركّزة ومختصرة وسهلة </a:t>
            </a:r>
            <a:r>
              <a:rPr lang="ar-EG" sz="2400" b="1" dirty="0" smtClean="0"/>
              <a:t> </a:t>
            </a:r>
            <a:br>
              <a:rPr lang="ar-EG" sz="2400" b="1" dirty="0" smtClean="0"/>
            </a:br>
            <a:r>
              <a:rPr lang="ar-EG" sz="2400" b="1" dirty="0" smtClean="0"/>
              <a:t> 			التذكر </a:t>
            </a:r>
            <a:r>
              <a:rPr lang="ar-EG" sz="2400" b="1" dirty="0"/>
              <a:t>بالنسبة لك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79" y="754074"/>
            <a:ext cx="4642346" cy="26074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 Diagonal Corner Rectangle 2"/>
          <p:cNvSpPr/>
          <p:nvPr/>
        </p:nvSpPr>
        <p:spPr bwMode="auto">
          <a:xfrm>
            <a:off x="2411760" y="2929508"/>
            <a:ext cx="1368152" cy="360040"/>
          </a:xfrm>
          <a:prstGeom prst="round2DiagRect">
            <a:avLst/>
          </a:prstGeom>
          <a:ln>
            <a:solidFill>
              <a:schemeClr val="bg1"/>
            </a:solidFill>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6563073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صورة للخلية العصبية</a:t>
            </a:r>
          </a:p>
        </p:txBody>
      </p:sp>
      <p:sp>
        <p:nvSpPr>
          <p:cNvPr id="17" name="Rounded Rectangle 16"/>
          <p:cNvSpPr/>
          <p:nvPr/>
        </p:nvSpPr>
        <p:spPr bwMode="auto">
          <a:xfrm>
            <a:off x="4787900" y="985292"/>
            <a:ext cx="3549972" cy="4104456"/>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سبحان الله، انظر للجزء الأيمن من الصورة، من الواضح أن الخلية العصبية لها نقطة مركزية وأذرع متفرعة منها، ومن كل ذراع تتفرع أذرع أصغر وأدق. إن فهمنا للخلية العصبية يجعلنا نفهم دماغنا بشكل أكبر، وربما لهذا السبب تكون الخطط الذهنية أقرب في شكلها إلى الخلايا العصبية</a:t>
            </a: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201316"/>
            <a:ext cx="3152775" cy="327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8609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الخريطة الذهنية </a:t>
            </a:r>
          </a:p>
        </p:txBody>
      </p:sp>
      <p:sp>
        <p:nvSpPr>
          <p:cNvPr id="17" name="Rounded Rectangle 16"/>
          <p:cNvSpPr/>
          <p:nvPr/>
        </p:nvSpPr>
        <p:spPr bwMode="auto">
          <a:xfrm>
            <a:off x="827584" y="913284"/>
            <a:ext cx="7560840" cy="1656184"/>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تعتمد نفس الطريقة المتسلسلة، حيث تبدأ من نقطة مركزية محددة، ثم تسمح بالأفكار بالتدفق. إن منح عقلك الحرية المطلقة يحفزه لفتح الأبواب المغلقة، وإلقاء الكثير من الضوء على الزوايا المظلمة التي قد تبدو غير </a:t>
            </a:r>
            <a:r>
              <a:rPr lang="ar-EG" sz="2400" b="1" dirty="0" smtClean="0"/>
              <a:t> </a:t>
            </a:r>
            <a:br>
              <a:rPr lang="ar-EG" sz="2400" b="1" dirty="0" smtClean="0"/>
            </a:br>
            <a:r>
              <a:rPr lang="ar-EG" sz="2400" b="1" dirty="0" smtClean="0"/>
              <a:t> 	منطقية </a:t>
            </a:r>
            <a:r>
              <a:rPr lang="ar-EG" sz="2400" b="1" dirty="0"/>
              <a:t>بالنسبة لك. هذا مثال مبسط لخريطة ذهنية</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785492"/>
            <a:ext cx="4301380" cy="25525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994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3"/>
          <p:cNvSpPr>
            <a:spLocks noChangeArrowheads="1"/>
          </p:cNvSpPr>
          <p:nvPr/>
        </p:nvSpPr>
        <p:spPr bwMode="auto">
          <a:xfrm>
            <a:off x="3101975" y="998538"/>
            <a:ext cx="2940050" cy="354012"/>
          </a:xfrm>
          <a:prstGeom prst="rect">
            <a:avLst/>
          </a:prstGeom>
          <a:solidFill>
            <a:srgbClr val="595959"/>
          </a:solidFill>
          <a:ln w="12700">
            <a:solidFill>
              <a:schemeClr val="bg1"/>
            </a:solidFill>
            <a:miter lim="800000"/>
            <a:headEnd/>
            <a:tailEnd/>
          </a:ln>
        </p:spPr>
        <p:txBody>
          <a:bodyPr anchor="ctr"/>
          <a:lstStyle/>
          <a:p>
            <a:endParaRPr lang="zh-CN" altLang="en-US">
              <a:latin typeface="Calibri" pitchFamily="34" charset="0"/>
            </a:endParaRPr>
          </a:p>
        </p:txBody>
      </p:sp>
      <p:grpSp>
        <p:nvGrpSpPr>
          <p:cNvPr id="8195" name="Group 3"/>
          <p:cNvGrpSpPr>
            <a:grpSpLocks/>
          </p:cNvGrpSpPr>
          <p:nvPr/>
        </p:nvGrpSpPr>
        <p:grpSpPr bwMode="auto">
          <a:xfrm>
            <a:off x="3132138" y="769938"/>
            <a:ext cx="2879725" cy="519112"/>
            <a:chOff x="0" y="-37207"/>
            <a:chExt cx="6432551" cy="519807"/>
          </a:xfrm>
        </p:grpSpPr>
        <p:sp>
          <p:nvSpPr>
            <p:cNvPr id="6152" name="AutoShape 3"/>
            <p:cNvSpPr>
              <a:spLocks noChangeArrowheads="1"/>
            </p:cNvSpPr>
            <p:nvPr/>
          </p:nvSpPr>
          <p:spPr bwMode="auto">
            <a:xfrm>
              <a:off x="0" y="0"/>
              <a:ext cx="6432550" cy="482600"/>
            </a:xfrm>
            <a:prstGeom prst="rect">
              <a:avLst/>
            </a:prstGeom>
            <a:solidFill>
              <a:srgbClr val="22BAD8">
                <a:alpha val="87842"/>
              </a:srgbClr>
            </a:solidFill>
            <a:ln w="12700">
              <a:solidFill>
                <a:schemeClr val="bg1"/>
              </a:solidFill>
              <a:miter lim="800000"/>
              <a:headEnd/>
              <a:tailEnd/>
            </a:ln>
          </p:spPr>
          <p:txBody>
            <a:bodyPr wrap="none" anchor="ctr"/>
            <a:lstStyle/>
            <a:p>
              <a:pPr algn="ctr" eaLnBrk="0" hangingPunct="0"/>
              <a:endParaRPr lang="zh-CN" altLang="en-US" sz="2000">
                <a:solidFill>
                  <a:schemeClr val="tx2"/>
                </a:solidFill>
                <a:latin typeface="Calibri" pitchFamily="34" charset="0"/>
                <a:ea typeface="Microsoft YaHei" pitchFamily="34" charset="-122"/>
              </a:endParaRPr>
            </a:p>
          </p:txBody>
        </p:sp>
        <p:sp>
          <p:nvSpPr>
            <p:cNvPr id="6153" name="Rectangle 13"/>
            <p:cNvSpPr>
              <a:spLocks noChangeArrowheads="1"/>
            </p:cNvSpPr>
            <p:nvPr/>
          </p:nvSpPr>
          <p:spPr bwMode="auto">
            <a:xfrm>
              <a:off x="1" y="-37207"/>
              <a:ext cx="6432550"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1" eaLnBrk="0" hangingPunct="0">
                <a:lnSpc>
                  <a:spcPct val="120000"/>
                </a:lnSpc>
                <a:spcBef>
                  <a:spcPct val="50000"/>
                </a:spcBef>
              </a:pPr>
              <a:r>
                <a:rPr lang="ar-EG" altLang="zh-CN" sz="2400" b="1" dirty="0">
                  <a:solidFill>
                    <a:schemeClr val="bg1"/>
                  </a:solidFill>
                </a:rPr>
                <a:t>الإعلام </a:t>
              </a:r>
              <a:endParaRPr lang="zh-CN" altLang="en-US" sz="2400" b="1" dirty="0">
                <a:solidFill>
                  <a:schemeClr val="bg1"/>
                </a:solidFill>
              </a:endParaRPr>
            </a:p>
          </p:txBody>
        </p:sp>
      </p:grpSp>
      <p:sp>
        <p:nvSpPr>
          <p:cNvPr id="8198" name="TextBox 13"/>
          <p:cNvSpPr txBox="1">
            <a:spLocks noChangeArrowheads="1"/>
          </p:cNvSpPr>
          <p:nvPr/>
        </p:nvSpPr>
        <p:spPr bwMode="auto">
          <a:xfrm>
            <a:off x="2195513" y="-84138"/>
            <a:ext cx="6897687" cy="63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a:solidFill>
                  <a:srgbClr val="002060"/>
                </a:solidFill>
                <a:latin typeface="Microsoft YaHei" pitchFamily="34" charset="-122"/>
                <a:ea typeface="Microsoft YaHei" pitchFamily="34" charset="-122"/>
              </a:rPr>
              <a:t>مصادر التحدث مع الذات ( أو البرمجة الذاتية )</a:t>
            </a:r>
            <a:endParaRPr lang="zh-CN" altLang="en-US" sz="3200" b="1">
              <a:solidFill>
                <a:srgbClr val="002060"/>
              </a:solidFill>
              <a:latin typeface="Microsoft YaHei" pitchFamily="34" charset="-122"/>
              <a:ea typeface="Microsoft YaHei" pitchFamily="34" charset="-122"/>
            </a:endParaRPr>
          </a:p>
        </p:txBody>
      </p:sp>
      <p:sp>
        <p:nvSpPr>
          <p:cNvPr id="2" name="Rectangle 1"/>
          <p:cNvSpPr/>
          <p:nvPr/>
        </p:nvSpPr>
        <p:spPr bwMode="auto">
          <a:xfrm>
            <a:off x="4283967" y="2785492"/>
            <a:ext cx="4564261" cy="889000"/>
          </a:xfrm>
          <a:prstGeom prst="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1"/>
          <a:lstStyle/>
          <a:p>
            <a:pPr algn="justLow" rtl="1">
              <a:defRPr/>
            </a:pPr>
            <a:r>
              <a:rPr lang="ar-EG" sz="2200" b="1" dirty="0">
                <a:solidFill>
                  <a:schemeClr val="tx1"/>
                </a:solidFill>
                <a:latin typeface="Arial" pitchFamily="34" charset="0"/>
              </a:rPr>
              <a:t>قامت مغنية مشهورة بارتداء زى معين في نفس الأسبوع كانت 50 ألف فتاة </a:t>
            </a:r>
            <a:r>
              <a:rPr lang="ar-EG" sz="2200" b="1" dirty="0" smtClean="0">
                <a:solidFill>
                  <a:schemeClr val="tx1"/>
                </a:solidFill>
                <a:latin typeface="Arial" pitchFamily="34" charset="0"/>
              </a:rPr>
              <a:t>ترتدي </a:t>
            </a:r>
            <a:r>
              <a:rPr lang="ar-EG" sz="2200" b="1" dirty="0">
                <a:solidFill>
                  <a:schemeClr val="tx1"/>
                </a:solidFill>
                <a:latin typeface="Arial" pitchFamily="34" charset="0"/>
              </a:rPr>
              <a:t>مثلها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858392"/>
            <a:ext cx="2895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0691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autoUpdateAnimBg="0"/>
      <p:bldP spid="8198" grpId="0" autoUpdateAnimBg="0"/>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مخترع خرائط العقل </a:t>
            </a:r>
          </a:p>
        </p:txBody>
      </p:sp>
      <p:sp>
        <p:nvSpPr>
          <p:cNvPr id="17" name="Rounded Rectangle 16"/>
          <p:cNvSpPr/>
          <p:nvPr/>
        </p:nvSpPr>
        <p:spPr bwMode="auto">
          <a:xfrm>
            <a:off x="4139952" y="985292"/>
            <a:ext cx="4197920" cy="4104456"/>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dirty="0"/>
              <a:t>وهو العالم (توني بوزان) مواليد 1942 أستاذ الذاكرة ومبتكر خرائط العقل عام 1976، وتقارب مبيعات كتبه خمسين ألف نسخه في أنحاء العالم، </a:t>
            </a:r>
            <a:r>
              <a:rPr lang="ar-EG" sz="2400" b="1" dirty="0" smtClean="0"/>
              <a:t>وهو </a:t>
            </a:r>
            <a:r>
              <a:rPr lang="ar-EG" sz="2400" b="1" dirty="0"/>
              <a:t>الرقم الذي تنامى على مدار 26 عاماً الماضية، ثم أصبح توني بوزان أحد نجوم الإعلام المعروفين على مستوى العالم كمعد ومقدم للخرائط الذهنية، ونشرت كتبه بـ 100 دولة وترجمت إلى 28 لغة</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40" y="1420844"/>
            <a:ext cx="3199556" cy="323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5795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ماذا قال المشهورن عن الخرائط الذهنية</a:t>
            </a:r>
            <a:endParaRPr lang="ar-EG" altLang="zh-CN" sz="3200" b="1" dirty="0">
              <a:solidFill>
                <a:srgbClr val="002060"/>
              </a:solidFill>
              <a:latin typeface="Microsoft YaHei" pitchFamily="34" charset="-122"/>
              <a:ea typeface="Microsoft YaHei" pitchFamily="34" charset="-122"/>
            </a:endParaRPr>
          </a:p>
        </p:txBody>
      </p:sp>
      <p:sp>
        <p:nvSpPr>
          <p:cNvPr id="3" name="Round Diagonal Corner Rectangle 2"/>
          <p:cNvSpPr/>
          <p:nvPr/>
        </p:nvSpPr>
        <p:spPr bwMode="auto">
          <a:xfrm>
            <a:off x="4427984" y="1057300"/>
            <a:ext cx="4536504" cy="1440160"/>
          </a:xfrm>
          <a:prstGeom prst="round2Diag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justLow" defTabSz="800100" rtl="1">
              <a:lnSpc>
                <a:spcPct val="90000"/>
              </a:lnSpc>
              <a:spcAft>
                <a:spcPct val="35000"/>
              </a:spcAft>
            </a:pPr>
            <a:r>
              <a:rPr lang="ar-EG" sz="2400" b="1" dirty="0">
                <a:solidFill>
                  <a:srgbClr val="002060"/>
                </a:solidFill>
                <a:latin typeface="Browallia New" pitchFamily="34" charset="-34"/>
              </a:rPr>
              <a:t>يقول د. نجيب الرفاعي أن التعود على هذا النمط الجديد في المذاكرة والدراسة سوف يحسن أداء الطالب في الأمتحانات</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44" y="985292"/>
            <a:ext cx="381000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929508"/>
            <a:ext cx="396044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 Diagonal Corner Rectangle 9"/>
          <p:cNvSpPr/>
          <p:nvPr/>
        </p:nvSpPr>
        <p:spPr bwMode="auto">
          <a:xfrm>
            <a:off x="35496" y="3217540"/>
            <a:ext cx="4680520" cy="1440160"/>
          </a:xfrm>
          <a:prstGeom prst="round2DiagRect">
            <a:avLst/>
          </a:prstGeom>
          <a:extLst/>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algn="justLow" defTabSz="800100" rtl="1">
              <a:lnSpc>
                <a:spcPct val="90000"/>
              </a:lnSpc>
              <a:spcAft>
                <a:spcPct val="35000"/>
              </a:spcAft>
            </a:pPr>
            <a:r>
              <a:rPr lang="ar-EG" sz="2400" b="1" dirty="0">
                <a:solidFill>
                  <a:srgbClr val="002060"/>
                </a:solidFill>
                <a:latin typeface="Browallia New" pitchFamily="34" charset="-34"/>
              </a:rPr>
              <a:t>يقول د. طارق سويدان الخرائط الذهنية بسيطة جداً جداً وأنا شخصياً دائماً استخدامها في كتابة الكتب التي أعددتها ولا يوجد كتاب لدي ألا وله خريطة </a:t>
            </a:r>
            <a:r>
              <a:rPr lang="ar-EG" sz="2400" b="1" dirty="0" smtClean="0">
                <a:solidFill>
                  <a:srgbClr val="002060"/>
                </a:solidFill>
                <a:latin typeface="Browallia New" pitchFamily="34" charset="-34"/>
              </a:rPr>
              <a:t>ذهنية</a:t>
            </a:r>
            <a:endParaRPr lang="ar-EG" sz="2400" b="1" dirty="0">
              <a:solidFill>
                <a:srgbClr val="002060"/>
              </a:solidFill>
              <a:latin typeface="Browallia New" pitchFamily="34" charset="-34"/>
            </a:endParaRPr>
          </a:p>
        </p:txBody>
      </p:sp>
    </p:spTree>
    <p:extLst>
      <p:ext uri="{BB962C8B-B14F-4D97-AF65-F5344CB8AC3E}">
        <p14:creationId xmlns:p14="http://schemas.microsoft.com/office/powerpoint/2010/main" val="32717022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التفكير المشع (المتوهج )</a:t>
            </a:r>
          </a:p>
        </p:txBody>
      </p:sp>
      <p:sp>
        <p:nvSpPr>
          <p:cNvPr id="17" name="Rounded Rectangle 16"/>
          <p:cNvSpPr/>
          <p:nvPr/>
        </p:nvSpPr>
        <p:spPr bwMode="auto">
          <a:xfrm>
            <a:off x="662112" y="985292"/>
            <a:ext cx="8014344" cy="1440160"/>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الفكرة التي ينطلق منها "توني بوزان" هي أن عقلك لا يفكر مثل الحاسب الآلي، أي على شكل خطوط مستقيمة طويلة ومتتالية، بل يفكر بطريقة متوهجة ومشعة، كما في الشكل </a:t>
            </a:r>
            <a:r>
              <a:rPr lang="ar-EG" sz="2400" b="1" dirty="0" smtClean="0"/>
              <a:t>التالي</a:t>
            </a:r>
            <a:endParaRPr lang="ar-EG" sz="2400" b="1" dirty="0"/>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1720" y="2785492"/>
            <a:ext cx="47720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5842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تمرين</a:t>
            </a:r>
            <a:endParaRPr lang="ar-EG" altLang="zh-CN"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662112" y="985292"/>
            <a:ext cx="8014344" cy="100811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بدون توقف، سارع بملء الفراغات بأول 5 كلمات تتداعى إلى ذهنك عندما تفكر في مفهوم السعادة (تتداعى أي تأتي بصورة عفوية وارتجالية)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37581"/>
            <a:ext cx="6675437"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78993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smtClean="0">
                <a:solidFill>
                  <a:srgbClr val="002060"/>
                </a:solidFill>
                <a:latin typeface="Microsoft YaHei" pitchFamily="34" charset="-122"/>
                <a:ea typeface="Microsoft YaHei" pitchFamily="34" charset="-122"/>
              </a:rPr>
              <a:t>نصفين الدماغ</a:t>
            </a:r>
            <a:endParaRPr lang="ar-EG" altLang="zh-CN" sz="3200" b="1" dirty="0">
              <a:solidFill>
                <a:srgbClr val="002060"/>
              </a:solidFill>
              <a:latin typeface="Microsoft YaHei" pitchFamily="34" charset="-122"/>
              <a:ea typeface="Microsoft YaHei" pitchFamily="34" charset="-122"/>
            </a:endParaRPr>
          </a:p>
        </p:txBody>
      </p:sp>
      <p:sp>
        <p:nvSpPr>
          <p:cNvPr id="17" name="Rounded Rectangle 16"/>
          <p:cNvSpPr/>
          <p:nvPr/>
        </p:nvSpPr>
        <p:spPr bwMode="auto">
          <a:xfrm>
            <a:off x="4716016" y="985292"/>
            <a:ext cx="3960440" cy="3888432"/>
          </a:xfrm>
          <a:prstGeom prst="round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a:solidFill>
              <a:srgbClr val="1E8FB2"/>
            </a:solidFill>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dirty="0"/>
              <a:t>العقل ينقسم لقسمين ايمن </a:t>
            </a:r>
            <a:r>
              <a:rPr lang="ar-EG" sz="2400" b="1" dirty="0" smtClean="0"/>
              <a:t>وايسر </a:t>
            </a:r>
            <a:r>
              <a:rPr lang="ar-EG" sz="2400" b="1" dirty="0"/>
              <a:t>ستكتشف انه الخريطة الذهنية يرتاح لها العقل كثيرا وهي تشغل العقل الايمن والايسر معا ، وشكل خلايا المخ مثل شكل الخريطة الذهنية فهذا العلم موافق للخلايا العصبية وموافق للطبيعة فهو كالاشجار وككثير من الاشياء حولنا فهو اصل ومنه </a:t>
            </a:r>
            <a:r>
              <a:rPr lang="ar-EG" sz="2400" b="1" dirty="0" smtClean="0"/>
              <a:t>افرع</a:t>
            </a:r>
            <a:endParaRPr lang="ar-EG" sz="2400" b="1" dirty="0"/>
          </a:p>
          <a:p>
            <a:pPr algn="ctr" rtl="1"/>
            <a:endParaRPr lang="ar-EG" sz="2400" b="1" dirty="0"/>
          </a:p>
          <a:p>
            <a:pPr algn="ctr" rtl="1"/>
            <a:endParaRPr lang="ar-EG" sz="24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0" y="1434083"/>
            <a:ext cx="3787527"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51024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وظائف العقل</a:t>
            </a:r>
          </a:p>
        </p:txBody>
      </p:sp>
      <p:sp>
        <p:nvSpPr>
          <p:cNvPr id="4" name="AutoShape 14"/>
          <p:cNvSpPr>
            <a:spLocks noChangeArrowheads="1"/>
          </p:cNvSpPr>
          <p:nvPr/>
        </p:nvSpPr>
        <p:spPr bwMode="auto">
          <a:xfrm>
            <a:off x="1219200" y="4303035"/>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عملي</a:t>
            </a:r>
            <a:endParaRPr lang="ar-EG" sz="2400" dirty="0">
              <a:solidFill>
                <a:srgbClr val="003366"/>
              </a:solidFill>
              <a:latin typeface="SimHei" panose="02010609060101010101" pitchFamily="49" charset="-122"/>
            </a:endParaRPr>
          </a:p>
        </p:txBody>
      </p:sp>
      <p:sp>
        <p:nvSpPr>
          <p:cNvPr id="5" name="AutoShape 17"/>
          <p:cNvSpPr>
            <a:spLocks noChangeArrowheads="1"/>
          </p:cNvSpPr>
          <p:nvPr/>
        </p:nvSpPr>
        <p:spPr bwMode="auto">
          <a:xfrm>
            <a:off x="6172212" y="4303035"/>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تفكيري</a:t>
            </a:r>
            <a:endParaRPr lang="ar-EG" sz="2400" dirty="0">
              <a:solidFill>
                <a:srgbClr val="003366"/>
              </a:solidFill>
              <a:latin typeface="SimHei" panose="02010609060101010101" pitchFamily="49" charset="-122"/>
            </a:endParaRPr>
          </a:p>
        </p:txBody>
      </p:sp>
      <p:sp>
        <p:nvSpPr>
          <p:cNvPr id="6" name="AutoShape 5"/>
          <p:cNvSpPr>
            <a:spLocks noChangeArrowheads="1"/>
          </p:cNvSpPr>
          <p:nvPr/>
        </p:nvSpPr>
        <p:spPr bwMode="auto">
          <a:xfrm rot="16200000" flipH="1">
            <a:off x="2981857" y="3080182"/>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AutoShape 6"/>
          <p:cNvSpPr>
            <a:spLocks noChangeArrowheads="1"/>
          </p:cNvSpPr>
          <p:nvPr/>
        </p:nvSpPr>
        <p:spPr bwMode="auto">
          <a:xfrm rot="5400000" flipH="1">
            <a:off x="5582868" y="3029653"/>
            <a:ext cx="459227" cy="29668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sz="2000">
              <a:solidFill>
                <a:srgbClr val="003366"/>
              </a:solidFill>
              <a:latin typeface="SimHei" panose="02010609060101010101" pitchFamily="49" charset="-122"/>
            </a:endParaRPr>
          </a:p>
        </p:txBody>
      </p:sp>
      <p:sp>
        <p:nvSpPr>
          <p:cNvPr id="8" name="AutoShape 7"/>
          <p:cNvSpPr>
            <a:spLocks noChangeArrowheads="1"/>
          </p:cNvSpPr>
          <p:nvPr/>
        </p:nvSpPr>
        <p:spPr bwMode="auto">
          <a:xfrm rot="10800000" flipH="1">
            <a:off x="6858000" y="1367848"/>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Oval 8"/>
          <p:cNvSpPr>
            <a:spLocks noChangeArrowheads="1"/>
          </p:cNvSpPr>
          <p:nvPr/>
        </p:nvSpPr>
        <p:spPr bwMode="auto">
          <a:xfrm>
            <a:off x="3360537" y="2032156"/>
            <a:ext cx="2325933" cy="240016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cmpd="sng">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Oval 9"/>
          <p:cNvSpPr>
            <a:spLocks noChangeArrowheads="1"/>
          </p:cNvSpPr>
          <p:nvPr/>
        </p:nvSpPr>
        <p:spPr bwMode="auto">
          <a:xfrm>
            <a:off x="3493036" y="2167403"/>
            <a:ext cx="2059495" cy="2125223"/>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0"/>
          <p:cNvSpPr>
            <a:spLocks noChangeArrowheads="1"/>
          </p:cNvSpPr>
          <p:nvPr/>
        </p:nvSpPr>
        <p:spPr bwMode="auto">
          <a:xfrm>
            <a:off x="3614003" y="2972563"/>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1"/>
          <p:cNvSpPr>
            <a:spLocks noChangeArrowheads="1"/>
          </p:cNvSpPr>
          <p:nvPr/>
        </p:nvSpPr>
        <p:spPr bwMode="auto">
          <a:xfrm>
            <a:off x="3614003" y="2972563"/>
            <a:ext cx="259766" cy="519351"/>
          </a:xfrm>
          <a:prstGeom prst="ellipse">
            <a:avLst/>
          </a:prstGeom>
          <a:gradFill rotWithShape="1">
            <a:gsLst>
              <a:gs pos="0">
                <a:srgbClr val="FFCC00">
                  <a:gamma/>
                  <a:shade val="0"/>
                  <a:invGamma/>
                </a:srgbClr>
              </a:gs>
              <a:gs pos="100000">
                <a:srgbClr val="FFCC0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2"/>
          <p:cNvSpPr>
            <a:spLocks noChangeArrowheads="1"/>
          </p:cNvSpPr>
          <p:nvPr/>
        </p:nvSpPr>
        <p:spPr bwMode="auto">
          <a:xfrm>
            <a:off x="3733539" y="2972563"/>
            <a:ext cx="1578466"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4" name="Oval 13"/>
          <p:cNvSpPr>
            <a:spLocks noChangeArrowheads="1"/>
          </p:cNvSpPr>
          <p:nvPr/>
        </p:nvSpPr>
        <p:spPr bwMode="auto">
          <a:xfrm>
            <a:off x="3733539" y="2972563"/>
            <a:ext cx="1578466" cy="519351"/>
          </a:xfrm>
          <a:prstGeom prst="ellipse">
            <a:avLst/>
          </a:prstGeom>
          <a:gradFill rotWithShape="1">
            <a:gsLst>
              <a:gs pos="0">
                <a:srgbClr val="FFCC00"/>
              </a:gs>
              <a:gs pos="100000">
                <a:srgbClr val="FFCC00">
                  <a:gamma/>
                  <a:shade val="48627"/>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AutoShape 14"/>
          <p:cNvSpPr>
            <a:spLocks noChangeArrowheads="1"/>
          </p:cNvSpPr>
          <p:nvPr/>
        </p:nvSpPr>
        <p:spPr bwMode="auto">
          <a:xfrm>
            <a:off x="1197336" y="3797735"/>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شفهي</a:t>
            </a:r>
            <a:endParaRPr lang="ar-EG" sz="2400" dirty="0">
              <a:solidFill>
                <a:srgbClr val="003366"/>
              </a:solidFill>
              <a:latin typeface="SimHei" panose="02010609060101010101" pitchFamily="49" charset="-122"/>
            </a:endParaRPr>
          </a:p>
        </p:txBody>
      </p:sp>
      <p:sp>
        <p:nvSpPr>
          <p:cNvPr id="16" name="AutoShape 15"/>
          <p:cNvSpPr>
            <a:spLocks noChangeArrowheads="1"/>
          </p:cNvSpPr>
          <p:nvPr/>
        </p:nvSpPr>
        <p:spPr bwMode="auto">
          <a:xfrm>
            <a:off x="1197336" y="3298381"/>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عقلاني</a:t>
            </a:r>
            <a:endParaRPr lang="ar-EG" sz="2400" dirty="0">
              <a:solidFill>
                <a:srgbClr val="003366"/>
              </a:solidFill>
              <a:latin typeface="SimHei" panose="02010609060101010101" pitchFamily="49" charset="-122"/>
            </a:endParaRPr>
          </a:p>
        </p:txBody>
      </p:sp>
      <p:sp>
        <p:nvSpPr>
          <p:cNvPr id="18" name="AutoShape 16"/>
          <p:cNvSpPr>
            <a:spLocks noChangeArrowheads="1"/>
          </p:cNvSpPr>
          <p:nvPr/>
        </p:nvSpPr>
        <p:spPr bwMode="auto">
          <a:xfrm>
            <a:off x="1197336" y="2799028"/>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جامد </a:t>
            </a:r>
            <a:endParaRPr lang="ar-EG" sz="2400" dirty="0">
              <a:solidFill>
                <a:srgbClr val="003366"/>
              </a:solidFill>
              <a:latin typeface="SimHei" panose="02010609060101010101" pitchFamily="49" charset="-122"/>
            </a:endParaRPr>
          </a:p>
        </p:txBody>
      </p:sp>
      <p:sp>
        <p:nvSpPr>
          <p:cNvPr id="19" name="AutoShape 17"/>
          <p:cNvSpPr>
            <a:spLocks noChangeArrowheads="1"/>
          </p:cNvSpPr>
          <p:nvPr/>
        </p:nvSpPr>
        <p:spPr bwMode="auto">
          <a:xfrm>
            <a:off x="6174701" y="3797735"/>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بصري</a:t>
            </a:r>
            <a:endParaRPr lang="ar-EG" sz="2400" dirty="0">
              <a:solidFill>
                <a:srgbClr val="003366"/>
              </a:solidFill>
              <a:latin typeface="SimHei" panose="02010609060101010101" pitchFamily="49" charset="-122"/>
            </a:endParaRPr>
          </a:p>
        </p:txBody>
      </p:sp>
      <p:sp>
        <p:nvSpPr>
          <p:cNvPr id="20" name="AutoShape 18"/>
          <p:cNvSpPr>
            <a:spLocks noChangeArrowheads="1"/>
          </p:cNvSpPr>
          <p:nvPr/>
        </p:nvSpPr>
        <p:spPr bwMode="auto">
          <a:xfrm>
            <a:off x="6174701" y="3298381"/>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خيالي</a:t>
            </a:r>
            <a:endParaRPr lang="ar-EG" sz="2400" dirty="0">
              <a:solidFill>
                <a:srgbClr val="003366"/>
              </a:solidFill>
              <a:latin typeface="SimHei" panose="02010609060101010101" pitchFamily="49" charset="-122"/>
            </a:endParaRPr>
          </a:p>
        </p:txBody>
      </p:sp>
      <p:sp>
        <p:nvSpPr>
          <p:cNvPr id="21" name="AutoShape 19"/>
          <p:cNvSpPr>
            <a:spLocks noChangeArrowheads="1"/>
          </p:cNvSpPr>
          <p:nvPr/>
        </p:nvSpPr>
        <p:spPr bwMode="auto">
          <a:xfrm>
            <a:off x="6174701" y="2799028"/>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روحاني</a:t>
            </a:r>
            <a:endParaRPr lang="ar-EG" sz="2400" dirty="0">
              <a:solidFill>
                <a:srgbClr val="003366"/>
              </a:solidFill>
              <a:latin typeface="SimHei" panose="02010609060101010101" pitchFamily="49" charset="-122"/>
            </a:endParaRPr>
          </a:p>
        </p:txBody>
      </p:sp>
      <p:sp>
        <p:nvSpPr>
          <p:cNvPr id="22" name="Text Box 20"/>
          <p:cNvSpPr txBox="1">
            <a:spLocks noChangeArrowheads="1"/>
          </p:cNvSpPr>
          <p:nvPr/>
        </p:nvSpPr>
        <p:spPr bwMode="auto">
          <a:xfrm>
            <a:off x="4192461" y="3044923"/>
            <a:ext cx="6735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0" eaLnBrk="0" fontAlgn="base" hangingPunct="0">
              <a:spcBef>
                <a:spcPct val="0"/>
              </a:spcBef>
              <a:spcAft>
                <a:spcPct val="0"/>
              </a:spcAft>
            </a:pPr>
            <a:r>
              <a:rPr lang="ar-EG" sz="2400" b="1" smtClean="0">
                <a:solidFill>
                  <a:srgbClr val="FFFFFF"/>
                </a:solidFill>
                <a:latin typeface="Arial" panose="020B0604020202020204" pitchFamily="34" charset="0"/>
              </a:rPr>
              <a:t>العقل</a:t>
            </a:r>
            <a:endParaRPr lang="en-US" sz="2400" b="1" dirty="0">
              <a:solidFill>
                <a:srgbClr val="FFFFFF"/>
              </a:solidFill>
              <a:latin typeface="Arial" panose="020B0604020202020204" pitchFamily="34" charset="0"/>
            </a:endParaRPr>
          </a:p>
        </p:txBody>
      </p:sp>
      <p:sp>
        <p:nvSpPr>
          <p:cNvPr id="23" name="AutoShape 21"/>
          <p:cNvSpPr>
            <a:spLocks noChangeArrowheads="1"/>
          </p:cNvSpPr>
          <p:nvPr/>
        </p:nvSpPr>
        <p:spPr bwMode="auto">
          <a:xfrm>
            <a:off x="5664147" y="819207"/>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r>
              <a:rPr lang="ar-EG" sz="2800" b="1" dirty="0" smtClean="0">
                <a:solidFill>
                  <a:srgbClr val="003366"/>
                </a:solidFill>
              </a:rPr>
              <a:t>الفص الايمين</a:t>
            </a:r>
            <a:endParaRPr lang="en-US" sz="2800" b="1" dirty="0">
              <a:solidFill>
                <a:srgbClr val="003366"/>
              </a:solidFill>
            </a:endParaRPr>
          </a:p>
        </p:txBody>
      </p:sp>
      <p:sp>
        <p:nvSpPr>
          <p:cNvPr id="24" name="AutoShape 19"/>
          <p:cNvSpPr>
            <a:spLocks noChangeArrowheads="1"/>
          </p:cNvSpPr>
          <p:nvPr/>
        </p:nvSpPr>
        <p:spPr bwMode="auto">
          <a:xfrm>
            <a:off x="6172212" y="2284545"/>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مرن</a:t>
            </a:r>
            <a:endParaRPr lang="ar-EG" sz="2400" dirty="0">
              <a:solidFill>
                <a:srgbClr val="003366"/>
              </a:solidFill>
              <a:latin typeface="SimHei" panose="02010609060101010101" pitchFamily="49" charset="-122"/>
            </a:endParaRPr>
          </a:p>
        </p:txBody>
      </p:sp>
      <p:sp>
        <p:nvSpPr>
          <p:cNvPr id="25" name="AutoShape 19"/>
          <p:cNvSpPr>
            <a:spLocks noChangeArrowheads="1"/>
          </p:cNvSpPr>
          <p:nvPr/>
        </p:nvSpPr>
        <p:spPr bwMode="auto">
          <a:xfrm>
            <a:off x="6172212" y="1788435"/>
            <a:ext cx="1728247" cy="570689"/>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عاطفي</a:t>
            </a:r>
            <a:endParaRPr lang="ar-EG" sz="2400" dirty="0">
              <a:solidFill>
                <a:srgbClr val="003366"/>
              </a:solidFill>
              <a:latin typeface="SimHei" panose="02010609060101010101" pitchFamily="49" charset="-122"/>
            </a:endParaRPr>
          </a:p>
        </p:txBody>
      </p:sp>
      <p:sp>
        <p:nvSpPr>
          <p:cNvPr id="26" name="AutoShape 16"/>
          <p:cNvSpPr>
            <a:spLocks noChangeArrowheads="1"/>
          </p:cNvSpPr>
          <p:nvPr/>
        </p:nvSpPr>
        <p:spPr bwMode="auto">
          <a:xfrm>
            <a:off x="1219200" y="231340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تحليلي</a:t>
            </a:r>
            <a:endParaRPr lang="ar-EG" sz="2400" dirty="0">
              <a:solidFill>
                <a:srgbClr val="003366"/>
              </a:solidFill>
              <a:latin typeface="SimHei" panose="02010609060101010101" pitchFamily="49" charset="-122"/>
            </a:endParaRPr>
          </a:p>
        </p:txBody>
      </p:sp>
      <p:sp>
        <p:nvSpPr>
          <p:cNvPr id="27" name="AutoShape 16"/>
          <p:cNvSpPr>
            <a:spLocks noChangeArrowheads="1"/>
          </p:cNvSpPr>
          <p:nvPr/>
        </p:nvSpPr>
        <p:spPr bwMode="auto">
          <a:xfrm>
            <a:off x="1219200" y="1810483"/>
            <a:ext cx="1659118" cy="570689"/>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ar-SA" sz="2400" b="1" dirty="0"/>
              <a:t>منطقي</a:t>
            </a:r>
            <a:endParaRPr lang="ar-EG" sz="2400" dirty="0">
              <a:solidFill>
                <a:srgbClr val="003366"/>
              </a:solidFill>
              <a:latin typeface="SimHei" panose="02010609060101010101" pitchFamily="49" charset="-122"/>
            </a:endParaRPr>
          </a:p>
        </p:txBody>
      </p:sp>
      <p:sp>
        <p:nvSpPr>
          <p:cNvPr id="28" name="AutoShape 7"/>
          <p:cNvSpPr>
            <a:spLocks noChangeArrowheads="1"/>
          </p:cNvSpPr>
          <p:nvPr/>
        </p:nvSpPr>
        <p:spPr bwMode="auto">
          <a:xfrm rot="10800000" flipH="1">
            <a:off x="1803465" y="1338042"/>
            <a:ext cx="443584" cy="30615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9" name="AutoShape 21"/>
          <p:cNvSpPr>
            <a:spLocks noChangeArrowheads="1"/>
          </p:cNvSpPr>
          <p:nvPr/>
        </p:nvSpPr>
        <p:spPr bwMode="auto">
          <a:xfrm>
            <a:off x="609612" y="789403"/>
            <a:ext cx="2978293" cy="499353"/>
          </a:xfrm>
          <a:prstGeom prst="roundRect">
            <a:avLst>
              <a:gd name="adj" fmla="val 50000"/>
            </a:avLst>
          </a:prstGeom>
          <a:solidFill>
            <a:schemeClr val="bg1"/>
          </a:solidFill>
          <a:ln w="381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ar-EG" sz="2800" b="1" dirty="0">
                <a:solidFill>
                  <a:srgbClr val="003366"/>
                </a:solidFill>
              </a:rPr>
              <a:t>الفص </a:t>
            </a:r>
            <a:r>
              <a:rPr lang="ar-EG" sz="2800" b="1" dirty="0" smtClean="0">
                <a:solidFill>
                  <a:srgbClr val="003366"/>
                </a:solidFill>
              </a:rPr>
              <a:t>الايسر</a:t>
            </a:r>
            <a:endParaRPr lang="en-US" sz="2800" b="1" dirty="0">
              <a:solidFill>
                <a:srgbClr val="003366"/>
              </a:solidFill>
            </a:endParaRPr>
          </a:p>
        </p:txBody>
      </p:sp>
    </p:spTree>
    <p:extLst>
      <p:ext uri="{BB962C8B-B14F-4D97-AF65-F5344CB8AC3E}">
        <p14:creationId xmlns:p14="http://schemas.microsoft.com/office/powerpoint/2010/main" val="22823426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1000" fill="hold"/>
                                        <p:tgtEl>
                                          <p:spTgt spid="25"/>
                                        </p:tgtEl>
                                        <p:attrNameLst>
                                          <p:attrName>ppt_w</p:attrName>
                                        </p:attrNameLst>
                                      </p:cBhvr>
                                      <p:tavLst>
                                        <p:tav tm="0">
                                          <p:val>
                                            <p:fltVal val="0"/>
                                          </p:val>
                                        </p:tav>
                                        <p:tav tm="100000">
                                          <p:val>
                                            <p:strVal val="#ppt_w"/>
                                          </p:val>
                                        </p:tav>
                                      </p:tavLst>
                                    </p:anim>
                                    <p:anim calcmode="lin" valueType="num">
                                      <p:cBhvr>
                                        <p:cTn id="22" dur="1000" fill="hold"/>
                                        <p:tgtEl>
                                          <p:spTgt spid="25"/>
                                        </p:tgtEl>
                                        <p:attrNameLst>
                                          <p:attrName>ppt_h</p:attrName>
                                        </p:attrNameLst>
                                      </p:cBhvr>
                                      <p:tavLst>
                                        <p:tav tm="0">
                                          <p:val>
                                            <p:fltVal val="0"/>
                                          </p:val>
                                        </p:tav>
                                        <p:tav tm="100000">
                                          <p:val>
                                            <p:strVal val="#ppt_h"/>
                                          </p:val>
                                        </p:tav>
                                      </p:tavLst>
                                    </p:anim>
                                    <p:anim calcmode="lin" valueType="num">
                                      <p:cBhvr>
                                        <p:cTn id="23" dur="1000" fill="hold"/>
                                        <p:tgtEl>
                                          <p:spTgt spid="25"/>
                                        </p:tgtEl>
                                        <p:attrNameLst>
                                          <p:attrName>style.rotation</p:attrName>
                                        </p:attrNameLst>
                                      </p:cBhvr>
                                      <p:tavLst>
                                        <p:tav tm="0">
                                          <p:val>
                                            <p:fltVal val="90"/>
                                          </p:val>
                                        </p:tav>
                                        <p:tav tm="100000">
                                          <p:val>
                                            <p:fltVal val="0"/>
                                          </p:val>
                                        </p:tav>
                                      </p:tavLst>
                                    </p:anim>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fltVal val="0"/>
                                          </p:val>
                                        </p:tav>
                                        <p:tav tm="100000">
                                          <p:val>
                                            <p:strVal val="#ppt_w"/>
                                          </p:val>
                                        </p:tav>
                                      </p:tavLst>
                                    </p:anim>
                                    <p:anim calcmode="lin" valueType="num">
                                      <p:cBhvr>
                                        <p:cTn id="46" dur="1000" fill="hold"/>
                                        <p:tgtEl>
                                          <p:spTgt spid="20"/>
                                        </p:tgtEl>
                                        <p:attrNameLst>
                                          <p:attrName>ppt_h</p:attrName>
                                        </p:attrNameLst>
                                      </p:cBhvr>
                                      <p:tavLst>
                                        <p:tav tm="0">
                                          <p:val>
                                            <p:fltVal val="0"/>
                                          </p:val>
                                        </p:tav>
                                        <p:tav tm="100000">
                                          <p:val>
                                            <p:strVal val="#ppt_h"/>
                                          </p:val>
                                        </p:tav>
                                      </p:tavLst>
                                    </p:anim>
                                    <p:anim calcmode="lin" valueType="num">
                                      <p:cBhvr>
                                        <p:cTn id="47" dur="1000" fill="hold"/>
                                        <p:tgtEl>
                                          <p:spTgt spid="20"/>
                                        </p:tgtEl>
                                        <p:attrNameLst>
                                          <p:attrName>style.rotation</p:attrName>
                                        </p:attrNameLst>
                                      </p:cBhvr>
                                      <p:tavLst>
                                        <p:tav tm="0">
                                          <p:val>
                                            <p:fltVal val="90"/>
                                          </p:val>
                                        </p:tav>
                                        <p:tav tm="100000">
                                          <p:val>
                                            <p:fltVal val="0"/>
                                          </p:val>
                                        </p:tav>
                                      </p:tavLst>
                                    </p:anim>
                                    <p:animEffect transition="in" filter="fade">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1000" fill="hold"/>
                                        <p:tgtEl>
                                          <p:spTgt spid="19"/>
                                        </p:tgtEl>
                                        <p:attrNameLst>
                                          <p:attrName>ppt_w</p:attrName>
                                        </p:attrNameLst>
                                      </p:cBhvr>
                                      <p:tavLst>
                                        <p:tav tm="0">
                                          <p:val>
                                            <p:fltVal val="0"/>
                                          </p:val>
                                        </p:tav>
                                        <p:tav tm="100000">
                                          <p:val>
                                            <p:strVal val="#ppt_w"/>
                                          </p:val>
                                        </p:tav>
                                      </p:tavLst>
                                    </p:anim>
                                    <p:anim calcmode="lin" valueType="num">
                                      <p:cBhvr>
                                        <p:cTn id="54" dur="1000" fill="hold"/>
                                        <p:tgtEl>
                                          <p:spTgt spid="19"/>
                                        </p:tgtEl>
                                        <p:attrNameLst>
                                          <p:attrName>ppt_h</p:attrName>
                                        </p:attrNameLst>
                                      </p:cBhvr>
                                      <p:tavLst>
                                        <p:tav tm="0">
                                          <p:val>
                                            <p:fltVal val="0"/>
                                          </p:val>
                                        </p:tav>
                                        <p:tav tm="100000">
                                          <p:val>
                                            <p:strVal val="#ppt_h"/>
                                          </p:val>
                                        </p:tav>
                                      </p:tavLst>
                                    </p:anim>
                                    <p:anim calcmode="lin" valueType="num">
                                      <p:cBhvr>
                                        <p:cTn id="55" dur="1000" fill="hold"/>
                                        <p:tgtEl>
                                          <p:spTgt spid="19"/>
                                        </p:tgtEl>
                                        <p:attrNameLst>
                                          <p:attrName>style.rotation</p:attrName>
                                        </p:attrNameLst>
                                      </p:cBhvr>
                                      <p:tavLst>
                                        <p:tav tm="0">
                                          <p:val>
                                            <p:fltVal val="90"/>
                                          </p:val>
                                        </p:tav>
                                        <p:tav tm="100000">
                                          <p:val>
                                            <p:fltVal val="0"/>
                                          </p:val>
                                        </p:tav>
                                      </p:tavLst>
                                    </p:anim>
                                    <p:animEffect transition="in" filter="fade">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fltVal val="0"/>
                                          </p:val>
                                        </p:tav>
                                        <p:tav tm="100000">
                                          <p:val>
                                            <p:strVal val="#ppt_h"/>
                                          </p:val>
                                        </p:tav>
                                      </p:tavLst>
                                    </p:anim>
                                    <p:anim calcmode="lin" valueType="num">
                                      <p:cBhvr>
                                        <p:cTn id="63" dur="1000" fill="hold"/>
                                        <p:tgtEl>
                                          <p:spTgt spid="5"/>
                                        </p:tgtEl>
                                        <p:attrNameLst>
                                          <p:attrName>style.rotation</p:attrName>
                                        </p:attrNameLst>
                                      </p:cBhvr>
                                      <p:tavLst>
                                        <p:tav tm="0">
                                          <p:val>
                                            <p:fltVal val="90"/>
                                          </p:val>
                                        </p:tav>
                                        <p:tav tm="100000">
                                          <p:val>
                                            <p:fltVal val="0"/>
                                          </p:val>
                                        </p:tav>
                                      </p:tavLst>
                                    </p:anim>
                                    <p:animEffect transition="in" filter="fade">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fltVal val="0"/>
                                          </p:val>
                                        </p:tav>
                                        <p:tav tm="100000">
                                          <p:val>
                                            <p:strVal val="#ppt_w"/>
                                          </p:val>
                                        </p:tav>
                                      </p:tavLst>
                                    </p:anim>
                                    <p:anim calcmode="lin" valueType="num">
                                      <p:cBhvr>
                                        <p:cTn id="78" dur="1000" fill="hold"/>
                                        <p:tgtEl>
                                          <p:spTgt spid="27"/>
                                        </p:tgtEl>
                                        <p:attrNameLst>
                                          <p:attrName>ppt_h</p:attrName>
                                        </p:attrNameLst>
                                      </p:cBhvr>
                                      <p:tavLst>
                                        <p:tav tm="0">
                                          <p:val>
                                            <p:fltVal val="0"/>
                                          </p:val>
                                        </p:tav>
                                        <p:tav tm="100000">
                                          <p:val>
                                            <p:strVal val="#ppt_h"/>
                                          </p:val>
                                        </p:tav>
                                      </p:tavLst>
                                    </p:anim>
                                    <p:anim calcmode="lin" valueType="num">
                                      <p:cBhvr>
                                        <p:cTn id="79" dur="1000" fill="hold"/>
                                        <p:tgtEl>
                                          <p:spTgt spid="27"/>
                                        </p:tgtEl>
                                        <p:attrNameLst>
                                          <p:attrName>style.rotation</p:attrName>
                                        </p:attrNameLst>
                                      </p:cBhvr>
                                      <p:tavLst>
                                        <p:tav tm="0">
                                          <p:val>
                                            <p:fltVal val="90"/>
                                          </p:val>
                                        </p:tav>
                                        <p:tav tm="100000">
                                          <p:val>
                                            <p:fltVal val="0"/>
                                          </p:val>
                                        </p:tav>
                                      </p:tavLst>
                                    </p:anim>
                                    <p:animEffect transition="in" filter="fade">
                                      <p:cBhvr>
                                        <p:cTn id="80" dur="10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1000" fill="hold"/>
                                        <p:tgtEl>
                                          <p:spTgt spid="26"/>
                                        </p:tgtEl>
                                        <p:attrNameLst>
                                          <p:attrName>ppt_w</p:attrName>
                                        </p:attrNameLst>
                                      </p:cBhvr>
                                      <p:tavLst>
                                        <p:tav tm="0">
                                          <p:val>
                                            <p:fltVal val="0"/>
                                          </p:val>
                                        </p:tav>
                                        <p:tav tm="100000">
                                          <p:val>
                                            <p:strVal val="#ppt_w"/>
                                          </p:val>
                                        </p:tav>
                                      </p:tavLst>
                                    </p:anim>
                                    <p:anim calcmode="lin" valueType="num">
                                      <p:cBhvr>
                                        <p:cTn id="86" dur="1000" fill="hold"/>
                                        <p:tgtEl>
                                          <p:spTgt spid="26"/>
                                        </p:tgtEl>
                                        <p:attrNameLst>
                                          <p:attrName>ppt_h</p:attrName>
                                        </p:attrNameLst>
                                      </p:cBhvr>
                                      <p:tavLst>
                                        <p:tav tm="0">
                                          <p:val>
                                            <p:fltVal val="0"/>
                                          </p:val>
                                        </p:tav>
                                        <p:tav tm="100000">
                                          <p:val>
                                            <p:strVal val="#ppt_h"/>
                                          </p:val>
                                        </p:tav>
                                      </p:tavLst>
                                    </p:anim>
                                    <p:anim calcmode="lin" valueType="num">
                                      <p:cBhvr>
                                        <p:cTn id="87" dur="1000" fill="hold"/>
                                        <p:tgtEl>
                                          <p:spTgt spid="26"/>
                                        </p:tgtEl>
                                        <p:attrNameLst>
                                          <p:attrName>style.rotation</p:attrName>
                                        </p:attrNameLst>
                                      </p:cBhvr>
                                      <p:tavLst>
                                        <p:tav tm="0">
                                          <p:val>
                                            <p:fltVal val="90"/>
                                          </p:val>
                                        </p:tav>
                                        <p:tav tm="100000">
                                          <p:val>
                                            <p:fltVal val="0"/>
                                          </p:val>
                                        </p:tav>
                                      </p:tavLst>
                                    </p:anim>
                                    <p:animEffect transition="in" filter="fade">
                                      <p:cBhvr>
                                        <p:cTn id="88" dur="1000"/>
                                        <p:tgtEl>
                                          <p:spTgt spid="26"/>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ppt_w</p:attrName>
                                        </p:attrNameLst>
                                      </p:cBhvr>
                                      <p:tavLst>
                                        <p:tav tm="0">
                                          <p:val>
                                            <p:fltVal val="0"/>
                                          </p:val>
                                        </p:tav>
                                        <p:tav tm="100000">
                                          <p:val>
                                            <p:strVal val="#ppt_w"/>
                                          </p:val>
                                        </p:tav>
                                      </p:tavLst>
                                    </p:anim>
                                    <p:anim calcmode="lin" valueType="num">
                                      <p:cBhvr>
                                        <p:cTn id="94" dur="1000" fill="hold"/>
                                        <p:tgtEl>
                                          <p:spTgt spid="18"/>
                                        </p:tgtEl>
                                        <p:attrNameLst>
                                          <p:attrName>ppt_h</p:attrName>
                                        </p:attrNameLst>
                                      </p:cBhvr>
                                      <p:tavLst>
                                        <p:tav tm="0">
                                          <p:val>
                                            <p:fltVal val="0"/>
                                          </p:val>
                                        </p:tav>
                                        <p:tav tm="100000">
                                          <p:val>
                                            <p:strVal val="#ppt_h"/>
                                          </p:val>
                                        </p:tav>
                                      </p:tavLst>
                                    </p:anim>
                                    <p:anim calcmode="lin" valueType="num">
                                      <p:cBhvr>
                                        <p:cTn id="95" dur="1000" fill="hold"/>
                                        <p:tgtEl>
                                          <p:spTgt spid="18"/>
                                        </p:tgtEl>
                                        <p:attrNameLst>
                                          <p:attrName>style.rotation</p:attrName>
                                        </p:attrNameLst>
                                      </p:cBhvr>
                                      <p:tavLst>
                                        <p:tav tm="0">
                                          <p:val>
                                            <p:fltVal val="90"/>
                                          </p:val>
                                        </p:tav>
                                        <p:tav tm="100000">
                                          <p:val>
                                            <p:fltVal val="0"/>
                                          </p:val>
                                        </p:tav>
                                      </p:tavLst>
                                    </p:anim>
                                    <p:animEffect transition="in" filter="fade">
                                      <p:cBhvr>
                                        <p:cTn id="96" dur="10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1000" fill="hold"/>
                                        <p:tgtEl>
                                          <p:spTgt spid="16"/>
                                        </p:tgtEl>
                                        <p:attrNameLst>
                                          <p:attrName>ppt_w</p:attrName>
                                        </p:attrNameLst>
                                      </p:cBhvr>
                                      <p:tavLst>
                                        <p:tav tm="0">
                                          <p:val>
                                            <p:fltVal val="0"/>
                                          </p:val>
                                        </p:tav>
                                        <p:tav tm="100000">
                                          <p:val>
                                            <p:strVal val="#ppt_w"/>
                                          </p:val>
                                        </p:tav>
                                      </p:tavLst>
                                    </p:anim>
                                    <p:anim calcmode="lin" valueType="num">
                                      <p:cBhvr>
                                        <p:cTn id="102" dur="1000" fill="hold"/>
                                        <p:tgtEl>
                                          <p:spTgt spid="16"/>
                                        </p:tgtEl>
                                        <p:attrNameLst>
                                          <p:attrName>ppt_h</p:attrName>
                                        </p:attrNameLst>
                                      </p:cBhvr>
                                      <p:tavLst>
                                        <p:tav tm="0">
                                          <p:val>
                                            <p:fltVal val="0"/>
                                          </p:val>
                                        </p:tav>
                                        <p:tav tm="100000">
                                          <p:val>
                                            <p:strVal val="#ppt_h"/>
                                          </p:val>
                                        </p:tav>
                                      </p:tavLst>
                                    </p:anim>
                                    <p:anim calcmode="lin" valueType="num">
                                      <p:cBhvr>
                                        <p:cTn id="103" dur="1000" fill="hold"/>
                                        <p:tgtEl>
                                          <p:spTgt spid="16"/>
                                        </p:tgtEl>
                                        <p:attrNameLst>
                                          <p:attrName>style.rotation</p:attrName>
                                        </p:attrNameLst>
                                      </p:cBhvr>
                                      <p:tavLst>
                                        <p:tav tm="0">
                                          <p:val>
                                            <p:fltVal val="90"/>
                                          </p:val>
                                        </p:tav>
                                        <p:tav tm="100000">
                                          <p:val>
                                            <p:fltVal val="0"/>
                                          </p:val>
                                        </p:tav>
                                      </p:tavLst>
                                    </p:anim>
                                    <p:animEffect transition="in" filter="fade">
                                      <p:cBhvr>
                                        <p:cTn id="104" dur="10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p:cTn id="109" dur="1000" fill="hold"/>
                                        <p:tgtEl>
                                          <p:spTgt spid="15"/>
                                        </p:tgtEl>
                                        <p:attrNameLst>
                                          <p:attrName>ppt_w</p:attrName>
                                        </p:attrNameLst>
                                      </p:cBhvr>
                                      <p:tavLst>
                                        <p:tav tm="0">
                                          <p:val>
                                            <p:fltVal val="0"/>
                                          </p:val>
                                        </p:tav>
                                        <p:tav tm="100000">
                                          <p:val>
                                            <p:strVal val="#ppt_w"/>
                                          </p:val>
                                        </p:tav>
                                      </p:tavLst>
                                    </p:anim>
                                    <p:anim calcmode="lin" valueType="num">
                                      <p:cBhvr>
                                        <p:cTn id="110" dur="1000" fill="hold"/>
                                        <p:tgtEl>
                                          <p:spTgt spid="15"/>
                                        </p:tgtEl>
                                        <p:attrNameLst>
                                          <p:attrName>ppt_h</p:attrName>
                                        </p:attrNameLst>
                                      </p:cBhvr>
                                      <p:tavLst>
                                        <p:tav tm="0">
                                          <p:val>
                                            <p:fltVal val="0"/>
                                          </p:val>
                                        </p:tav>
                                        <p:tav tm="100000">
                                          <p:val>
                                            <p:strVal val="#ppt_h"/>
                                          </p:val>
                                        </p:tav>
                                      </p:tavLst>
                                    </p:anim>
                                    <p:anim calcmode="lin" valueType="num">
                                      <p:cBhvr>
                                        <p:cTn id="111" dur="1000" fill="hold"/>
                                        <p:tgtEl>
                                          <p:spTgt spid="15"/>
                                        </p:tgtEl>
                                        <p:attrNameLst>
                                          <p:attrName>style.rotation</p:attrName>
                                        </p:attrNameLst>
                                      </p:cBhvr>
                                      <p:tavLst>
                                        <p:tav tm="0">
                                          <p:val>
                                            <p:fltVal val="90"/>
                                          </p:val>
                                        </p:tav>
                                        <p:tav tm="100000">
                                          <p:val>
                                            <p:fltVal val="0"/>
                                          </p:val>
                                        </p:tav>
                                      </p:tavLst>
                                    </p:anim>
                                    <p:animEffect transition="in" filter="fade">
                                      <p:cBhvr>
                                        <p:cTn id="112" dur="1000"/>
                                        <p:tgtEl>
                                          <p:spTgt spid="15"/>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p:cTn id="117" dur="1000" fill="hold"/>
                                        <p:tgtEl>
                                          <p:spTgt spid="4"/>
                                        </p:tgtEl>
                                        <p:attrNameLst>
                                          <p:attrName>ppt_w</p:attrName>
                                        </p:attrNameLst>
                                      </p:cBhvr>
                                      <p:tavLst>
                                        <p:tav tm="0">
                                          <p:val>
                                            <p:fltVal val="0"/>
                                          </p:val>
                                        </p:tav>
                                        <p:tav tm="100000">
                                          <p:val>
                                            <p:strVal val="#ppt_w"/>
                                          </p:val>
                                        </p:tav>
                                      </p:tavLst>
                                    </p:anim>
                                    <p:anim calcmode="lin" valueType="num">
                                      <p:cBhvr>
                                        <p:cTn id="118" dur="1000" fill="hold"/>
                                        <p:tgtEl>
                                          <p:spTgt spid="4"/>
                                        </p:tgtEl>
                                        <p:attrNameLst>
                                          <p:attrName>ppt_h</p:attrName>
                                        </p:attrNameLst>
                                      </p:cBhvr>
                                      <p:tavLst>
                                        <p:tav tm="0">
                                          <p:val>
                                            <p:fltVal val="0"/>
                                          </p:val>
                                        </p:tav>
                                        <p:tav tm="100000">
                                          <p:val>
                                            <p:strVal val="#ppt_h"/>
                                          </p:val>
                                        </p:tav>
                                      </p:tavLst>
                                    </p:anim>
                                    <p:anim calcmode="lin" valueType="num">
                                      <p:cBhvr>
                                        <p:cTn id="119" dur="1000" fill="hold"/>
                                        <p:tgtEl>
                                          <p:spTgt spid="4"/>
                                        </p:tgtEl>
                                        <p:attrNameLst>
                                          <p:attrName>style.rotation</p:attrName>
                                        </p:attrNameLst>
                                      </p:cBhvr>
                                      <p:tavLst>
                                        <p:tav tm="0">
                                          <p:val>
                                            <p:fltVal val="90"/>
                                          </p:val>
                                        </p:tav>
                                        <p:tav tm="100000">
                                          <p:val>
                                            <p:fltVal val="0"/>
                                          </p:val>
                                        </p:tav>
                                      </p:tavLst>
                                    </p:anim>
                                    <p:animEffect transition="in" filter="fade">
                                      <p:cBhvr>
                                        <p:cTn id="1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P spid="4" grpId="0" animBg="1"/>
      <p:bldP spid="5" grpId="0" animBg="1"/>
      <p:bldP spid="8" grpId="0" animBg="1"/>
      <p:bldP spid="15" grpId="0" animBg="1"/>
      <p:bldP spid="16"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185740" y="1201316"/>
            <a:ext cx="6914652" cy="936104"/>
          </a:xfrm>
          <a:prstGeom prst="roundRect">
            <a:avLst>
              <a:gd name="adj" fmla="val 16667"/>
            </a:avLst>
          </a:prstGeom>
          <a:solidFill>
            <a:srgbClr val="F79646"/>
          </a:solidFill>
          <a:ln w="38100">
            <a:solidFill>
              <a:srgbClr val="F2F2F2"/>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2400" b="1" i="0" u="none" strike="noStrike" cap="none" normalizeH="0" baseline="0" dirty="0" smtClean="0">
                <a:ln>
                  <a:noFill/>
                </a:ln>
                <a:solidFill>
                  <a:schemeClr val="tx1"/>
                </a:solidFill>
                <a:effectLst/>
                <a:latin typeface="Arial" pitchFamily="34" charset="0"/>
                <a:ea typeface="Arial" pitchFamily="34" charset="0"/>
                <a:cs typeface="Arial" pitchFamily="34" charset="0"/>
              </a:rPr>
              <a:t>" إذا ماقمنا بإدخال عشر معلومات جديدة كل ثانية في مُخ إنسان طبيعي طوال حياته بإكملها فسيتم ملء أقل من نصفه فقط " !!</a:t>
            </a:r>
            <a:endParaRPr kumimoji="0" lang="ar-EG"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Explosion 2 29"/>
          <p:cNvSpPr/>
          <p:nvPr/>
        </p:nvSpPr>
        <p:spPr bwMode="auto">
          <a:xfrm>
            <a:off x="467544" y="2425452"/>
            <a:ext cx="4824536" cy="3096344"/>
          </a:xfrm>
          <a:prstGeom prst="irregularSeal2">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ea typeface="SimSun" pitchFamily="2" charset="-122"/>
            </a:endParaRPr>
          </a:p>
        </p:txBody>
      </p:sp>
      <p:sp>
        <p:nvSpPr>
          <p:cNvPr id="3" name="Rectangle 2"/>
          <p:cNvSpPr/>
          <p:nvPr/>
        </p:nvSpPr>
        <p:spPr>
          <a:xfrm>
            <a:off x="1403648" y="3361556"/>
            <a:ext cx="2826060" cy="1323439"/>
          </a:xfrm>
          <a:prstGeom prst="rect">
            <a:avLst/>
          </a:prstGeom>
        </p:spPr>
        <p:txBody>
          <a:bodyPr wrap="square">
            <a:spAutoFit/>
          </a:bodyPr>
          <a:lstStyle/>
          <a:p>
            <a:pPr algn="ctr" rtl="1"/>
            <a:r>
              <a:rPr lang="ar-EG" sz="2000" b="1" dirty="0">
                <a:solidFill>
                  <a:srgbClr val="002060"/>
                </a:solidFill>
              </a:rPr>
              <a:t>مما يعني أن مشاكل الذاكرة ليس لها علاقة بسعة المخ ولكنها ترجع إلى إدارة الإنسان لتلك السعة الغير محدودة</a:t>
            </a:r>
          </a:p>
        </p:txBody>
      </p:sp>
    </p:spTree>
    <p:extLst>
      <p:ext uri="{BB962C8B-B14F-4D97-AF65-F5344CB8AC3E}">
        <p14:creationId xmlns:p14="http://schemas.microsoft.com/office/powerpoint/2010/main" val="18682637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مفاهيم أساسية </a:t>
            </a:r>
          </a:p>
        </p:txBody>
      </p:sp>
      <p:sp>
        <p:nvSpPr>
          <p:cNvPr id="3" name="Rectangle 2"/>
          <p:cNvSpPr/>
          <p:nvPr/>
        </p:nvSpPr>
        <p:spPr>
          <a:xfrm>
            <a:off x="1524000" y="127844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913284"/>
            <a:ext cx="5788498" cy="586563"/>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الخريطة الذهنية أداة تساعد على التفكير والتعلّم برسم كل ماتريده في ورقه واحدة بشكل منظم </a:t>
            </a:r>
            <a:endParaRPr lang="ar-EG" sz="1800" b="1" kern="1200" dirty="0">
              <a:solidFill>
                <a:srgbClr val="002060"/>
              </a:solidFill>
            </a:endParaRPr>
          </a:p>
        </p:txBody>
      </p:sp>
      <p:sp>
        <p:nvSpPr>
          <p:cNvPr id="6" name="Rectangle 5"/>
          <p:cNvSpPr/>
          <p:nvPr/>
        </p:nvSpPr>
        <p:spPr>
          <a:xfrm>
            <a:off x="1524000" y="195884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173744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التخطيط ما هو إلا تنظيم للأفكار بما يتفق مع المهمة المراد إنجازها</a:t>
            </a:r>
            <a:endParaRPr lang="ar-EG" sz="1800" b="1" kern="1200" dirty="0">
              <a:solidFill>
                <a:srgbClr val="002060"/>
              </a:solidFill>
            </a:endParaRPr>
          </a:p>
        </p:txBody>
      </p:sp>
      <p:sp>
        <p:nvSpPr>
          <p:cNvPr id="8" name="Rectangle 7"/>
          <p:cNvSpPr/>
          <p:nvPr/>
        </p:nvSpPr>
        <p:spPr>
          <a:xfrm>
            <a:off x="1524000" y="263924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4178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منح العقل الحرية المطلقة يحفِّزه لفتح الأبواب المغلقة </a:t>
            </a:r>
            <a:endParaRPr lang="ar-EG" sz="1800" b="1" kern="1200" dirty="0">
              <a:solidFill>
                <a:srgbClr val="002060"/>
              </a:solidFill>
            </a:endParaRPr>
          </a:p>
        </p:txBody>
      </p:sp>
      <p:sp>
        <p:nvSpPr>
          <p:cNvPr id="10" name="Rectangle 9"/>
          <p:cNvSpPr/>
          <p:nvPr/>
        </p:nvSpPr>
        <p:spPr>
          <a:xfrm>
            <a:off x="1524000" y="331964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0982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ربط المعلومات بالرسوم </a:t>
            </a:r>
            <a:endParaRPr lang="ar-EG" sz="1800" b="1" kern="1200" dirty="0">
              <a:solidFill>
                <a:srgbClr val="002060"/>
              </a:solidFill>
            </a:endParaRPr>
          </a:p>
        </p:txBody>
      </p:sp>
      <p:sp>
        <p:nvSpPr>
          <p:cNvPr id="12" name="Rectangle 11"/>
          <p:cNvSpPr/>
          <p:nvPr/>
        </p:nvSpPr>
        <p:spPr>
          <a:xfrm>
            <a:off x="1524000" y="406367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7864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الجزء الأيمن من المُخ مسؤول عن : الإيقاع ، الخيال ، الألوان ، الأبعاد ، الإدراك الفراغي </a:t>
            </a:r>
            <a:r>
              <a:rPr lang="ar-SA" b="1" dirty="0" smtClean="0">
                <a:solidFill>
                  <a:srgbClr val="002060"/>
                </a:solidFill>
              </a:rPr>
              <a:t>،</a:t>
            </a:r>
            <a:r>
              <a:rPr lang="ar-EG" b="1" dirty="0" smtClean="0">
                <a:solidFill>
                  <a:srgbClr val="002060"/>
                </a:solidFill>
              </a:rPr>
              <a:t> </a:t>
            </a:r>
            <a:r>
              <a:rPr lang="ar-SA" b="1" dirty="0" smtClean="0">
                <a:solidFill>
                  <a:srgbClr val="002060"/>
                </a:solidFill>
              </a:rPr>
              <a:t>الاصوات </a:t>
            </a:r>
            <a:r>
              <a:rPr lang="ar-SA" b="1" dirty="0">
                <a:solidFill>
                  <a:srgbClr val="002060"/>
                </a:solidFill>
              </a:rPr>
              <a:t>، المشاعر </a:t>
            </a:r>
          </a:p>
        </p:txBody>
      </p:sp>
      <p:sp>
        <p:nvSpPr>
          <p:cNvPr id="14" name="Rectangle 13"/>
          <p:cNvSpPr/>
          <p:nvPr/>
        </p:nvSpPr>
        <p:spPr>
          <a:xfrm>
            <a:off x="1524000" y="4927772"/>
            <a:ext cx="6096000" cy="378000"/>
          </a:xfrm>
          <a:prstGeom prst="rect">
            <a:avLst/>
          </a:prstGeom>
        </p:spPr>
        <p:style>
          <a:lnRef idx="2">
            <a:schemeClr val="accent5">
              <a:hueOff val="-12980065"/>
              <a:satOff val="6926"/>
              <a:lumOff val="-3019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831501" y="4513096"/>
            <a:ext cx="5788498" cy="6307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2980065"/>
              <a:satOff val="6926"/>
              <a:lumOff val="-30196"/>
              <a:alphaOff val="0"/>
            </a:schemeClr>
          </a:fillRef>
          <a:effectRef idx="0">
            <a:schemeClr val="accent5">
              <a:hueOff val="-12980065"/>
              <a:satOff val="6926"/>
              <a:lumOff val="-30196"/>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بينما الجزء الايسر من المُخ مسؤول عن : منطق ، كلمات ، قوائم ، العدد ، تسلسل ، رسم تخطيطي ، تحليل </a:t>
            </a:r>
            <a:endParaRPr lang="ar-EG" sz="1800" b="1" kern="1200" dirty="0">
              <a:solidFill>
                <a:srgbClr val="002060"/>
              </a:solidFill>
            </a:endParaRPr>
          </a:p>
        </p:txBody>
      </p:sp>
    </p:spTree>
    <p:extLst>
      <p:ext uri="{BB962C8B-B14F-4D97-AF65-F5344CB8AC3E}">
        <p14:creationId xmlns:p14="http://schemas.microsoft.com/office/powerpoint/2010/main" val="31810367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13"/>
          <p:cNvSpPr txBox="1">
            <a:spLocks noChangeArrowheads="1"/>
          </p:cNvSpPr>
          <p:nvPr/>
        </p:nvSpPr>
        <p:spPr bwMode="auto">
          <a:xfrm>
            <a:off x="2267744" y="-84138"/>
            <a:ext cx="6825456" cy="62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SimSun" pitchFamily="2" charset="-122"/>
              </a:defRPr>
            </a:lvl1pPr>
            <a:lvl2pPr marL="742950" indent="-285750" eaLnBrk="0" hangingPunct="0">
              <a:defRPr>
                <a:solidFill>
                  <a:schemeClr val="tx1"/>
                </a:solidFill>
                <a:latin typeface="Arial" pitchFamily="34" charset="0"/>
                <a:ea typeface="SimSun" pitchFamily="2" charset="-122"/>
              </a:defRPr>
            </a:lvl2pPr>
            <a:lvl3pPr marL="1143000" indent="-228600" eaLnBrk="0" hangingPunct="0">
              <a:defRPr>
                <a:solidFill>
                  <a:schemeClr val="tx1"/>
                </a:solidFill>
                <a:latin typeface="Arial" pitchFamily="34" charset="0"/>
                <a:ea typeface="SimSun" pitchFamily="2" charset="-122"/>
              </a:defRPr>
            </a:lvl3pPr>
            <a:lvl4pPr marL="1600200" indent="-228600" eaLnBrk="0" hangingPunct="0">
              <a:defRPr>
                <a:solidFill>
                  <a:schemeClr val="tx1"/>
                </a:solidFill>
                <a:latin typeface="Arial" pitchFamily="34" charset="0"/>
                <a:ea typeface="SimSun" pitchFamily="2" charset="-122"/>
              </a:defRPr>
            </a:lvl4pPr>
            <a:lvl5pPr marL="2057400" indent="-228600" eaLnBrk="0" hangingPunct="0">
              <a:defRPr>
                <a:solidFill>
                  <a:schemeClr val="tx1"/>
                </a:solidFill>
                <a:latin typeface="Arial" pitchFamily="34" charset="0"/>
                <a:ea typeface="SimSun" pitchFamily="2" charset="-122"/>
              </a:defRPr>
            </a:lvl5pPr>
            <a:lvl6pPr marL="2514600" indent="-228600" algn="l" rtl="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algn="l" rtl="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algn="l" rtl="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algn="l" rtl="0" eaLnBrk="0" fontAlgn="base" hangingPunct="0">
              <a:spcBef>
                <a:spcPct val="0"/>
              </a:spcBef>
              <a:spcAft>
                <a:spcPct val="0"/>
              </a:spcAft>
              <a:defRPr>
                <a:solidFill>
                  <a:schemeClr val="tx1"/>
                </a:solidFill>
                <a:latin typeface="Arial" pitchFamily="34" charset="0"/>
                <a:ea typeface="SimSun" pitchFamily="2" charset="-122"/>
              </a:defRPr>
            </a:lvl9pPr>
          </a:lstStyle>
          <a:p>
            <a:pPr algn="r" rtl="1">
              <a:lnSpc>
                <a:spcPct val="120000"/>
              </a:lnSpc>
              <a:spcBef>
                <a:spcPct val="50000"/>
              </a:spcBef>
            </a:pPr>
            <a:r>
              <a:rPr lang="ar-EG" altLang="zh-CN" sz="3200" b="1" dirty="0">
                <a:solidFill>
                  <a:srgbClr val="002060"/>
                </a:solidFill>
                <a:latin typeface="Microsoft YaHei" pitchFamily="34" charset="-122"/>
                <a:ea typeface="Microsoft YaHei" pitchFamily="34" charset="-122"/>
              </a:rPr>
              <a:t>الخرائط الذهنية مُفيدة من أجل </a:t>
            </a:r>
          </a:p>
        </p:txBody>
      </p:sp>
      <p:sp>
        <p:nvSpPr>
          <p:cNvPr id="3" name="Rectangle 2"/>
          <p:cNvSpPr/>
          <p:nvPr/>
        </p:nvSpPr>
        <p:spPr>
          <a:xfrm>
            <a:off x="1524000" y="1278447"/>
            <a:ext cx="6096000" cy="378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1831501" y="1057300"/>
            <a:ext cx="5788498" cy="442547"/>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العصف الذهني سواءً بشكل فردي أو على شكل مجموعات </a:t>
            </a:r>
            <a:endParaRPr lang="ar-EG" sz="1800" b="1" kern="1200" dirty="0">
              <a:solidFill>
                <a:srgbClr val="002060"/>
              </a:solidFill>
            </a:endParaRPr>
          </a:p>
        </p:txBody>
      </p:sp>
      <p:sp>
        <p:nvSpPr>
          <p:cNvPr id="6" name="Rectangle 5"/>
          <p:cNvSpPr/>
          <p:nvPr/>
        </p:nvSpPr>
        <p:spPr>
          <a:xfrm>
            <a:off x="1524000" y="1958848"/>
            <a:ext cx="6096000" cy="378000"/>
          </a:xfrm>
          <a:prstGeom prst="rect">
            <a:avLst/>
          </a:prstGeom>
        </p:spPr>
        <p:style>
          <a:lnRef idx="2">
            <a:schemeClr val="accent5">
              <a:hueOff val="-2596013"/>
              <a:satOff val="1385"/>
              <a:lumOff val="-6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1501" y="1737447"/>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596013"/>
              <a:satOff val="1385"/>
              <a:lumOff val="-6039"/>
              <a:alphaOff val="0"/>
            </a:schemeClr>
          </a:fillRef>
          <a:effectRef idx="0">
            <a:schemeClr val="accent5">
              <a:hueOff val="-2596013"/>
              <a:satOff val="1385"/>
              <a:lumOff val="-6039"/>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a:solidFill>
                  <a:srgbClr val="002060"/>
                </a:solidFill>
              </a:rPr>
              <a:t>إمكانية ربط الكثير من المعلومات برموز قليلة ليسهل استرجاعها وتذكّرها </a:t>
            </a:r>
            <a:endParaRPr lang="ar-EG" sz="1800" b="1" kern="1200" dirty="0">
              <a:solidFill>
                <a:srgbClr val="002060"/>
              </a:solidFill>
            </a:endParaRPr>
          </a:p>
        </p:txBody>
      </p:sp>
      <p:sp>
        <p:nvSpPr>
          <p:cNvPr id="8" name="Rectangle 7"/>
          <p:cNvSpPr/>
          <p:nvPr/>
        </p:nvSpPr>
        <p:spPr>
          <a:xfrm>
            <a:off x="1524000" y="2639248"/>
            <a:ext cx="6096000" cy="378000"/>
          </a:xfrm>
          <a:prstGeom prst="rect">
            <a:avLst/>
          </a:prstGeom>
        </p:spPr>
        <p:style>
          <a:lnRef idx="2">
            <a:schemeClr val="accent5">
              <a:hueOff val="-5192026"/>
              <a:satOff val="2770"/>
              <a:lumOff val="-12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831501" y="24178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5192026"/>
              <a:satOff val="2770"/>
              <a:lumOff val="-12078"/>
              <a:alphaOff val="0"/>
            </a:schemeClr>
          </a:fillRef>
          <a:effectRef idx="0">
            <a:schemeClr val="accent5">
              <a:hueOff val="-5192026"/>
              <a:satOff val="2770"/>
              <a:lumOff val="-1207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smtClean="0">
                <a:solidFill>
                  <a:srgbClr val="002060"/>
                </a:solidFill>
              </a:rPr>
              <a:t>سهولة </a:t>
            </a:r>
            <a:r>
              <a:rPr lang="ar-SA" b="1" dirty="0">
                <a:solidFill>
                  <a:srgbClr val="002060"/>
                </a:solidFill>
              </a:rPr>
              <a:t>تحديد المعوقّات في المُقرر وتعزيز إيجاد حلول للمشكلات </a:t>
            </a:r>
            <a:endParaRPr lang="ar-EG" sz="1800" b="1" kern="1200" dirty="0">
              <a:solidFill>
                <a:srgbClr val="002060"/>
              </a:solidFill>
            </a:endParaRPr>
          </a:p>
        </p:txBody>
      </p:sp>
      <p:sp>
        <p:nvSpPr>
          <p:cNvPr id="10" name="Rectangle 9"/>
          <p:cNvSpPr/>
          <p:nvPr/>
        </p:nvSpPr>
        <p:spPr>
          <a:xfrm>
            <a:off x="1524000" y="3319648"/>
            <a:ext cx="6096000" cy="378000"/>
          </a:xfrm>
          <a:prstGeom prst="rect">
            <a:avLst/>
          </a:prstGeom>
        </p:spPr>
        <p:style>
          <a:lnRef idx="2">
            <a:schemeClr val="accent5">
              <a:hueOff val="-7788040"/>
              <a:satOff val="4156"/>
              <a:lumOff val="-1811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831501" y="3098248"/>
            <a:ext cx="5788498" cy="442800"/>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7788040"/>
              <a:satOff val="4156"/>
              <a:lumOff val="-18118"/>
              <a:alphaOff val="0"/>
            </a:schemeClr>
          </a:fillRef>
          <a:effectRef idx="0">
            <a:schemeClr val="accent5">
              <a:hueOff val="-7788040"/>
              <a:satOff val="4156"/>
              <a:lumOff val="-18118"/>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SA" b="1" dirty="0">
                <a:solidFill>
                  <a:srgbClr val="002060"/>
                </a:solidFill>
              </a:rPr>
              <a:t>دراسة وحفظ المعلومات بكل يُسر </a:t>
            </a:r>
            <a:endParaRPr lang="ar-EG" sz="1800" b="1" kern="1200" dirty="0">
              <a:solidFill>
                <a:srgbClr val="002060"/>
              </a:solidFill>
            </a:endParaRPr>
          </a:p>
        </p:txBody>
      </p:sp>
      <p:sp>
        <p:nvSpPr>
          <p:cNvPr id="12" name="Rectangle 11"/>
          <p:cNvSpPr/>
          <p:nvPr/>
        </p:nvSpPr>
        <p:spPr>
          <a:xfrm>
            <a:off x="1524000" y="4063676"/>
            <a:ext cx="6096000" cy="378000"/>
          </a:xfrm>
          <a:prstGeom prst="rect">
            <a:avLst/>
          </a:prstGeom>
        </p:spPr>
        <p:style>
          <a:lnRef idx="2">
            <a:schemeClr val="accent5">
              <a:hueOff val="-10384052"/>
              <a:satOff val="5541"/>
              <a:lumOff val="-241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831501" y="3778648"/>
            <a:ext cx="5788498" cy="526652"/>
          </a:xfrm>
          <a:custGeom>
            <a:avLst/>
            <a:gdLst>
              <a:gd name="connsiteX0" fmla="*/ 0 w 5788498"/>
              <a:gd name="connsiteY0" fmla="*/ 73801 h 442800"/>
              <a:gd name="connsiteX1" fmla="*/ 73801 w 5788498"/>
              <a:gd name="connsiteY1" fmla="*/ 0 h 442800"/>
              <a:gd name="connsiteX2" fmla="*/ 5714697 w 5788498"/>
              <a:gd name="connsiteY2" fmla="*/ 0 h 442800"/>
              <a:gd name="connsiteX3" fmla="*/ 5788498 w 5788498"/>
              <a:gd name="connsiteY3" fmla="*/ 73801 h 442800"/>
              <a:gd name="connsiteX4" fmla="*/ 5788498 w 5788498"/>
              <a:gd name="connsiteY4" fmla="*/ 368999 h 442800"/>
              <a:gd name="connsiteX5" fmla="*/ 5714697 w 5788498"/>
              <a:gd name="connsiteY5" fmla="*/ 442800 h 442800"/>
              <a:gd name="connsiteX6" fmla="*/ 73801 w 5788498"/>
              <a:gd name="connsiteY6" fmla="*/ 442800 h 442800"/>
              <a:gd name="connsiteX7" fmla="*/ 0 w 5788498"/>
              <a:gd name="connsiteY7" fmla="*/ 368999 h 442800"/>
              <a:gd name="connsiteX8" fmla="*/ 0 w 5788498"/>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498" h="442800">
                <a:moveTo>
                  <a:pt x="0" y="73801"/>
                </a:moveTo>
                <a:cubicBezTo>
                  <a:pt x="0" y="33042"/>
                  <a:pt x="33042" y="0"/>
                  <a:pt x="73801" y="0"/>
                </a:cubicBezTo>
                <a:lnTo>
                  <a:pt x="5714697" y="0"/>
                </a:lnTo>
                <a:cubicBezTo>
                  <a:pt x="5755456" y="0"/>
                  <a:pt x="5788498" y="33042"/>
                  <a:pt x="5788498" y="73801"/>
                </a:cubicBezTo>
                <a:lnTo>
                  <a:pt x="5788498" y="368999"/>
                </a:lnTo>
                <a:cubicBezTo>
                  <a:pt x="5788498" y="409758"/>
                  <a:pt x="5755456" y="442800"/>
                  <a:pt x="5714697"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10384052"/>
              <a:satOff val="5541"/>
              <a:lumOff val="-24157"/>
              <a:alphaOff val="0"/>
            </a:schemeClr>
          </a:fillRef>
          <a:effectRef idx="0">
            <a:schemeClr val="accent5">
              <a:hueOff val="-10384052"/>
              <a:satOff val="5541"/>
              <a:lumOff val="-24157"/>
              <a:alphaOff val="0"/>
            </a:schemeClr>
          </a:effectRef>
          <a:fontRef idx="minor">
            <a:schemeClr val="lt1"/>
          </a:fontRef>
        </p:style>
        <p:txBody>
          <a:bodyPr spcFirstLastPara="0" vert="horz" wrap="square" lIns="182906" tIns="21616" rIns="182906" bIns="21616" numCol="1" spcCol="1270" anchor="ctr" anchorCtr="0">
            <a:noAutofit/>
          </a:bodyPr>
          <a:lstStyle/>
          <a:p>
            <a:pPr lvl="0" algn="ctr" defTabSz="800100" rtl="1">
              <a:lnSpc>
                <a:spcPct val="90000"/>
              </a:lnSpc>
              <a:spcAft>
                <a:spcPct val="35000"/>
              </a:spcAft>
            </a:pPr>
            <a:r>
              <a:rPr lang="ar-EG" b="1" dirty="0" smtClean="0">
                <a:solidFill>
                  <a:srgbClr val="002060"/>
                </a:solidFill>
              </a:rPr>
              <a:t>ت</a:t>
            </a:r>
            <a:r>
              <a:rPr lang="ar-SA" b="1" dirty="0" smtClean="0">
                <a:solidFill>
                  <a:srgbClr val="002060"/>
                </a:solidFill>
              </a:rPr>
              <a:t>لخّص </a:t>
            </a:r>
            <a:r>
              <a:rPr lang="ar-SA" b="1" dirty="0">
                <a:solidFill>
                  <a:srgbClr val="002060"/>
                </a:solidFill>
              </a:rPr>
              <a:t>المعلومات بإعطاء المتعلم صورة شاملة عن المُقرر برسم أساسيات كل فصل قبل البدء فيه </a:t>
            </a:r>
          </a:p>
        </p:txBody>
      </p:sp>
    </p:spTree>
    <p:extLst>
      <p:ext uri="{BB962C8B-B14F-4D97-AF65-F5344CB8AC3E}">
        <p14:creationId xmlns:p14="http://schemas.microsoft.com/office/powerpoint/2010/main" val="32130248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0-#ppt_w/2"/>
                                          </p:val>
                                        </p:tav>
                                        <p:tav tm="100000">
                                          <p:val>
                                            <p:strVal val="#ppt_x"/>
                                          </p:val>
                                        </p:tav>
                                      </p:tavLst>
                                    </p:anim>
                                    <p:anim calcmode="lin" valueType="num">
                                      <p:cBhvr additive="base">
                                        <p:cTn id="8"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763688" y="1633364"/>
            <a:ext cx="5328592" cy="2304256"/>
          </a:xfrm>
          <a:prstGeom prst="horizontalScroll">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a:t>طريقة عمل الخريطة </a:t>
            </a:r>
            <a:endParaRPr kumimoji="0" lang="ar-EG"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375425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1182</TotalTime>
  <Pages>0</Pages>
  <Words>6918</Words>
  <Characters>0</Characters>
  <Application>Microsoft Office PowerPoint</Application>
  <DocSecurity>0</DocSecurity>
  <PresentationFormat>On-screen Show (16:10)</PresentationFormat>
  <Lines>0</Lines>
  <Paragraphs>664</Paragraphs>
  <Slides>234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234</vt:i4>
      </vt:variant>
    </vt:vector>
  </HeadingPairs>
  <TitlesOfParts>
    <vt:vector size="245" baseType="lpstr">
      <vt:lpstr>Microsoft YaHei</vt:lpstr>
      <vt:lpstr>SimHei</vt:lpstr>
      <vt:lpstr>SimSun</vt:lpstr>
      <vt:lpstr>Arial</vt:lpstr>
      <vt:lpstr>Arial Black</vt:lpstr>
      <vt:lpstr>Browallia New</vt:lpstr>
      <vt:lpstr>Calibri</vt:lpstr>
      <vt:lpstr>Rod</vt:lpstr>
      <vt:lpstr>Times New Roman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kingsoft</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mostafa</dc:creator>
  <cp:lastModifiedBy>aly mostafa</cp:lastModifiedBy>
  <cp:revision>269</cp:revision>
  <cp:lastPrinted>1899-12-30T00:00:00Z</cp:lastPrinted>
  <dcterms:created xsi:type="dcterms:W3CDTF">2010-06-08T02:33:18Z</dcterms:created>
  <dcterms:modified xsi:type="dcterms:W3CDTF">2014-04-13T17:09:44Z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