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6.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7.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5.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6.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191"/>
  </p:notesMasterIdLst>
  <p:sldIdLst>
    <p:sldId id="256" r:id="rId2"/>
    <p:sldId id="337" r:id="rId3"/>
    <p:sldId id="338" r:id="rId4"/>
    <p:sldId id="267" r:id="rId5"/>
    <p:sldId id="260" r:id="rId6"/>
    <p:sldId id="331" r:id="rId7"/>
    <p:sldId id="358" r:id="rId8"/>
    <p:sldId id="363" r:id="rId9"/>
    <p:sldId id="359" r:id="rId10"/>
    <p:sldId id="360" r:id="rId11"/>
    <p:sldId id="264" r:id="rId12"/>
    <p:sldId id="340" r:id="rId13"/>
    <p:sldId id="459" r:id="rId14"/>
    <p:sldId id="269" r:id="rId15"/>
    <p:sldId id="341" r:id="rId16"/>
    <p:sldId id="342" r:id="rId17"/>
    <p:sldId id="343" r:id="rId18"/>
    <p:sldId id="344" r:id="rId19"/>
    <p:sldId id="362" r:id="rId20"/>
    <p:sldId id="265" r:id="rId21"/>
    <p:sldId id="361" r:id="rId22"/>
    <p:sldId id="364" r:id="rId23"/>
    <p:sldId id="285" r:id="rId24"/>
    <p:sldId id="346" r:id="rId25"/>
    <p:sldId id="365" r:id="rId26"/>
    <p:sldId id="270" r:id="rId27"/>
    <p:sldId id="366" r:id="rId28"/>
    <p:sldId id="266" r:id="rId29"/>
    <p:sldId id="367" r:id="rId30"/>
    <p:sldId id="271" r:id="rId31"/>
    <p:sldId id="272" r:id="rId32"/>
    <p:sldId id="368" r:id="rId33"/>
    <p:sldId id="261" r:id="rId34"/>
    <p:sldId id="350" r:id="rId35"/>
    <p:sldId id="369" r:id="rId36"/>
    <p:sldId id="348" r:id="rId37"/>
    <p:sldId id="370" r:id="rId38"/>
    <p:sldId id="273" r:id="rId39"/>
    <p:sldId id="275" r:id="rId40"/>
    <p:sldId id="371" r:id="rId41"/>
    <p:sldId id="262" r:id="rId42"/>
    <p:sldId id="372" r:id="rId43"/>
    <p:sldId id="351" r:id="rId44"/>
    <p:sldId id="374" r:id="rId45"/>
    <p:sldId id="373" r:id="rId46"/>
    <p:sldId id="375" r:id="rId47"/>
    <p:sldId id="276" r:id="rId48"/>
    <p:sldId id="352" r:id="rId49"/>
    <p:sldId id="289" r:id="rId50"/>
    <p:sldId id="353" r:id="rId51"/>
    <p:sldId id="376" r:id="rId52"/>
    <p:sldId id="277" r:id="rId53"/>
    <p:sldId id="377" r:id="rId54"/>
    <p:sldId id="279" r:id="rId55"/>
    <p:sldId id="378" r:id="rId56"/>
    <p:sldId id="379" r:id="rId57"/>
    <p:sldId id="278" r:id="rId58"/>
    <p:sldId id="355" r:id="rId59"/>
    <p:sldId id="356" r:id="rId60"/>
    <p:sldId id="380" r:id="rId61"/>
    <p:sldId id="381" r:id="rId62"/>
    <p:sldId id="280" r:id="rId63"/>
    <p:sldId id="382" r:id="rId64"/>
    <p:sldId id="383" r:id="rId65"/>
    <p:sldId id="384" r:id="rId66"/>
    <p:sldId id="385" r:id="rId67"/>
    <p:sldId id="430" r:id="rId68"/>
    <p:sldId id="431" r:id="rId69"/>
    <p:sldId id="432" r:id="rId70"/>
    <p:sldId id="433" r:id="rId71"/>
    <p:sldId id="434" r:id="rId72"/>
    <p:sldId id="435" r:id="rId73"/>
    <p:sldId id="436" r:id="rId74"/>
    <p:sldId id="460" r:id="rId75"/>
    <p:sldId id="437" r:id="rId76"/>
    <p:sldId id="438" r:id="rId77"/>
    <p:sldId id="439" r:id="rId78"/>
    <p:sldId id="440" r:id="rId79"/>
    <p:sldId id="441" r:id="rId80"/>
    <p:sldId id="442" r:id="rId81"/>
    <p:sldId id="461" r:id="rId82"/>
    <p:sldId id="443" r:id="rId83"/>
    <p:sldId id="444" r:id="rId84"/>
    <p:sldId id="462" r:id="rId85"/>
    <p:sldId id="445" r:id="rId86"/>
    <p:sldId id="463" r:id="rId87"/>
    <p:sldId id="464" r:id="rId88"/>
    <p:sldId id="465" r:id="rId89"/>
    <p:sldId id="466" r:id="rId90"/>
    <p:sldId id="467" r:id="rId91"/>
    <p:sldId id="468" r:id="rId92"/>
    <p:sldId id="469" r:id="rId93"/>
    <p:sldId id="470" r:id="rId94"/>
    <p:sldId id="471" r:id="rId95"/>
    <p:sldId id="472" r:id="rId96"/>
    <p:sldId id="473" r:id="rId97"/>
    <p:sldId id="474" r:id="rId98"/>
    <p:sldId id="476" r:id="rId99"/>
    <p:sldId id="475" r:id="rId100"/>
    <p:sldId id="477" r:id="rId101"/>
    <p:sldId id="478" r:id="rId102"/>
    <p:sldId id="479" r:id="rId103"/>
    <p:sldId id="480" r:id="rId104"/>
    <p:sldId id="481" r:id="rId105"/>
    <p:sldId id="450" r:id="rId106"/>
    <p:sldId id="451" r:id="rId107"/>
    <p:sldId id="452" r:id="rId108"/>
    <p:sldId id="453" r:id="rId109"/>
    <p:sldId id="454" r:id="rId110"/>
    <p:sldId id="306" r:id="rId111"/>
    <p:sldId id="387" r:id="rId112"/>
    <p:sldId id="282" r:id="rId113"/>
    <p:sldId id="482" r:id="rId114"/>
    <p:sldId id="483" r:id="rId115"/>
    <p:sldId id="484" r:id="rId116"/>
    <p:sldId id="389" r:id="rId117"/>
    <p:sldId id="390" r:id="rId118"/>
    <p:sldId id="391" r:id="rId119"/>
    <p:sldId id="392" r:id="rId120"/>
    <p:sldId id="296" r:id="rId121"/>
    <p:sldId id="286" r:id="rId122"/>
    <p:sldId id="393" r:id="rId123"/>
    <p:sldId id="290" r:id="rId124"/>
    <p:sldId id="415" r:id="rId125"/>
    <p:sldId id="291" r:id="rId126"/>
    <p:sldId id="416" r:id="rId127"/>
    <p:sldId id="417" r:id="rId128"/>
    <p:sldId id="418" r:id="rId129"/>
    <p:sldId id="292" r:id="rId130"/>
    <p:sldId id="293" r:id="rId131"/>
    <p:sldId id="295" r:id="rId132"/>
    <p:sldId id="294" r:id="rId133"/>
    <p:sldId id="419" r:id="rId134"/>
    <p:sldId id="299" r:id="rId135"/>
    <p:sldId id="420" r:id="rId136"/>
    <p:sldId id="300" r:id="rId137"/>
    <p:sldId id="421" r:id="rId138"/>
    <p:sldId id="422" r:id="rId139"/>
    <p:sldId id="423" r:id="rId140"/>
    <p:sldId id="301" r:id="rId141"/>
    <p:sldId id="424" r:id="rId142"/>
    <p:sldId id="425" r:id="rId143"/>
    <p:sldId id="426" r:id="rId144"/>
    <p:sldId id="428" r:id="rId145"/>
    <p:sldId id="303" r:id="rId146"/>
    <p:sldId id="427" r:id="rId147"/>
    <p:sldId id="302" r:id="rId148"/>
    <p:sldId id="283" r:id="rId149"/>
    <p:sldId id="429" r:id="rId150"/>
    <p:sldId id="305" r:id="rId151"/>
    <p:sldId id="455" r:id="rId152"/>
    <p:sldId id="307" r:id="rId153"/>
    <p:sldId id="456" r:id="rId154"/>
    <p:sldId id="308" r:id="rId155"/>
    <p:sldId id="457" r:id="rId156"/>
    <p:sldId id="458" r:id="rId157"/>
    <p:sldId id="309" r:id="rId158"/>
    <p:sldId id="508" r:id="rId159"/>
    <p:sldId id="485" r:id="rId160"/>
    <p:sldId id="486" r:id="rId161"/>
    <p:sldId id="509" r:id="rId162"/>
    <p:sldId id="487" r:id="rId163"/>
    <p:sldId id="488" r:id="rId164"/>
    <p:sldId id="510" r:id="rId165"/>
    <p:sldId id="489" r:id="rId166"/>
    <p:sldId id="490" r:id="rId167"/>
    <p:sldId id="511" r:id="rId168"/>
    <p:sldId id="491" r:id="rId169"/>
    <p:sldId id="492" r:id="rId170"/>
    <p:sldId id="512" r:id="rId171"/>
    <p:sldId id="493" r:id="rId172"/>
    <p:sldId id="494" r:id="rId173"/>
    <p:sldId id="513" r:id="rId174"/>
    <p:sldId id="495" r:id="rId175"/>
    <p:sldId id="514" r:id="rId176"/>
    <p:sldId id="496" r:id="rId177"/>
    <p:sldId id="497" r:id="rId178"/>
    <p:sldId id="498" r:id="rId179"/>
    <p:sldId id="499" r:id="rId180"/>
    <p:sldId id="500" r:id="rId181"/>
    <p:sldId id="501" r:id="rId182"/>
    <p:sldId id="502" r:id="rId183"/>
    <p:sldId id="515" r:id="rId184"/>
    <p:sldId id="503" r:id="rId185"/>
    <p:sldId id="504" r:id="rId186"/>
    <p:sldId id="505" r:id="rId187"/>
    <p:sldId id="506" r:id="rId188"/>
    <p:sldId id="507" r:id="rId189"/>
    <p:sldId id="516" r:id="rId190"/>
  </p:sldIdLst>
  <p:sldSz cx="9144000" cy="6858000" type="screen4x3"/>
  <p:notesSz cx="6400800" cy="86868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19F5"/>
    <a:srgbClr val="E33830"/>
    <a:srgbClr val="E636D9"/>
    <a:srgbClr val="EF792F"/>
    <a:srgbClr val="676767"/>
    <a:srgbClr val="2E3640"/>
    <a:srgbClr val="EFB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7429" autoAdjust="0"/>
  </p:normalViewPr>
  <p:slideViewPr>
    <p:cSldViewPr>
      <p:cViewPr varScale="1">
        <p:scale>
          <a:sx n="65" d="100"/>
          <a:sy n="65" d="100"/>
        </p:scale>
        <p:origin x="-1476"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ata10.xml.rels><?xml version="1.0" encoding="UTF-8" standalone="yes"?>
<Relationships xmlns="http://schemas.openxmlformats.org/package/2006/relationships"><Relationship Id="rId1" Type="http://schemas.openxmlformats.org/officeDocument/2006/relationships/image" Target="../media/image23.png"/></Relationships>
</file>

<file path=ppt/diagrams/_rels/data14.xml.rels><?xml version="1.0" encoding="UTF-8" standalone="yes"?>
<Relationships xmlns="http://schemas.openxmlformats.org/package/2006/relationships"><Relationship Id="rId1" Type="http://schemas.openxmlformats.org/officeDocument/2006/relationships/image" Target="../media/image37.png"/></Relationships>
</file>

<file path=ppt/diagrams/_rels/data15.xml.rels><?xml version="1.0" encoding="UTF-8" standalone="yes"?>
<Relationships xmlns="http://schemas.openxmlformats.org/package/2006/relationships"><Relationship Id="rId1" Type="http://schemas.openxmlformats.org/officeDocument/2006/relationships/image" Target="../media/image38.png"/></Relationships>
</file>

<file path=ppt/diagrams/_rels/data16.xml.rels><?xml version="1.0" encoding="UTF-8" standalone="yes"?>
<Relationships xmlns="http://schemas.openxmlformats.org/package/2006/relationships"><Relationship Id="rId1" Type="http://schemas.openxmlformats.org/officeDocument/2006/relationships/image" Target="../media/image39.png"/></Relationships>
</file>

<file path=ppt/diagrams/_rels/data17.xml.rels><?xml version="1.0" encoding="UTF-8" standalone="yes"?>
<Relationships xmlns="http://schemas.openxmlformats.org/package/2006/relationships"><Relationship Id="rId1" Type="http://schemas.openxmlformats.org/officeDocument/2006/relationships/image" Target="../media/image40.png"/></Relationships>
</file>

<file path=ppt/diagrams/_rels/data18.xml.rels><?xml version="1.0" encoding="UTF-8" standalone="yes"?>
<Relationships xmlns="http://schemas.openxmlformats.org/package/2006/relationships"><Relationship Id="rId1" Type="http://schemas.openxmlformats.org/officeDocument/2006/relationships/image" Target="../media/image41.png"/></Relationships>
</file>

<file path=ppt/diagrams/_rels/data19.xml.rels><?xml version="1.0" encoding="UTF-8" standalone="yes"?>
<Relationships xmlns="http://schemas.openxmlformats.org/package/2006/relationships"><Relationship Id="rId1" Type="http://schemas.openxmlformats.org/officeDocument/2006/relationships/image" Target="../media/image42.png"/></Relationships>
</file>

<file path=ppt/diagrams/_rels/data20.xml.rels><?xml version="1.0" encoding="UTF-8" standalone="yes"?>
<Relationships xmlns="http://schemas.openxmlformats.org/package/2006/relationships"><Relationship Id="rId1" Type="http://schemas.openxmlformats.org/officeDocument/2006/relationships/image" Target="../media/image43.png"/></Relationships>
</file>

<file path=ppt/diagrams/_rels/data21.xml.rels><?xml version="1.0" encoding="UTF-8" standalone="yes"?>
<Relationships xmlns="http://schemas.openxmlformats.org/package/2006/relationships"><Relationship Id="rId1" Type="http://schemas.openxmlformats.org/officeDocument/2006/relationships/image" Target="../media/image44.png"/></Relationships>
</file>

<file path=ppt/diagrams/_rels/data22.xml.rels><?xml version="1.0" encoding="UTF-8" standalone="yes"?>
<Relationships xmlns="http://schemas.openxmlformats.org/package/2006/relationships"><Relationship Id="rId1" Type="http://schemas.openxmlformats.org/officeDocument/2006/relationships/image" Target="../media/image45.png"/></Relationships>
</file>

<file path=ppt/diagrams/_rels/data23.xml.rels><?xml version="1.0" encoding="UTF-8" standalone="yes"?>
<Relationships xmlns="http://schemas.openxmlformats.org/package/2006/relationships"><Relationship Id="rId1" Type="http://schemas.openxmlformats.org/officeDocument/2006/relationships/image" Target="../media/image46.png"/></Relationships>
</file>

<file path=ppt/diagrams/_rels/data24.xml.rels><?xml version="1.0" encoding="UTF-8" standalone="yes"?>
<Relationships xmlns="http://schemas.openxmlformats.org/package/2006/relationships"><Relationship Id="rId1" Type="http://schemas.openxmlformats.org/officeDocument/2006/relationships/image" Target="../media/image47.png"/></Relationships>
</file>

<file path=ppt/diagrams/_rels/data25.xml.rels><?xml version="1.0" encoding="UTF-8" standalone="yes"?>
<Relationships xmlns="http://schemas.openxmlformats.org/package/2006/relationships"><Relationship Id="rId1" Type="http://schemas.openxmlformats.org/officeDocument/2006/relationships/image" Target="../media/image48.png"/></Relationships>
</file>

<file path=ppt/diagrams/_rels/data26.xml.rels><?xml version="1.0" encoding="UTF-8" standalone="yes"?>
<Relationships xmlns="http://schemas.openxmlformats.org/package/2006/relationships"><Relationship Id="rId1" Type="http://schemas.openxmlformats.org/officeDocument/2006/relationships/image" Target="../media/image49.png"/></Relationships>
</file>

<file path=ppt/diagrams/_rels/data27.xml.rels><?xml version="1.0" encoding="UTF-8" standalone="yes"?>
<Relationships xmlns="http://schemas.openxmlformats.org/package/2006/relationships"><Relationship Id="rId1" Type="http://schemas.openxmlformats.org/officeDocument/2006/relationships/image" Target="../media/image50.png"/></Relationships>
</file>

<file path=ppt/diagrams/_rels/data28.xml.rels><?xml version="1.0" encoding="UTF-8" standalone="yes"?>
<Relationships xmlns="http://schemas.openxmlformats.org/package/2006/relationships"><Relationship Id="rId1" Type="http://schemas.openxmlformats.org/officeDocument/2006/relationships/image" Target="../media/image51.png"/></Relationships>
</file>

<file path=ppt/diagrams/_rels/data29.xml.rels><?xml version="1.0" encoding="UTF-8" standalone="yes"?>
<Relationships xmlns="http://schemas.openxmlformats.org/package/2006/relationships"><Relationship Id="rId1" Type="http://schemas.openxmlformats.org/officeDocument/2006/relationships/image" Target="../media/image52.png"/></Relationships>
</file>

<file path=ppt/diagrams/_rels/data30.xml.rels><?xml version="1.0" encoding="UTF-8" standalone="yes"?>
<Relationships xmlns="http://schemas.openxmlformats.org/package/2006/relationships"><Relationship Id="rId1" Type="http://schemas.openxmlformats.org/officeDocument/2006/relationships/image" Target="../media/image53.png"/></Relationships>
</file>

<file path=ppt/diagrams/_rels/data31.xml.rels><?xml version="1.0" encoding="UTF-8" standalone="yes"?>
<Relationships xmlns="http://schemas.openxmlformats.org/package/2006/relationships"><Relationship Id="rId1" Type="http://schemas.openxmlformats.org/officeDocument/2006/relationships/image" Target="../media/image54.png"/></Relationships>
</file>

<file path=ppt/diagrams/_rels/data32.xml.rels><?xml version="1.0" encoding="UTF-8" standalone="yes"?>
<Relationships xmlns="http://schemas.openxmlformats.org/package/2006/relationships"><Relationship Id="rId1" Type="http://schemas.openxmlformats.org/officeDocument/2006/relationships/image" Target="../media/image23.png"/></Relationships>
</file>

<file path=ppt/diagrams/_rels/data37.xml.rels><?xml version="1.0" encoding="UTF-8" standalone="yes"?>
<Relationships xmlns="http://schemas.openxmlformats.org/package/2006/relationships"><Relationship Id="rId1" Type="http://schemas.openxmlformats.org/officeDocument/2006/relationships/image" Target="../media/image61.png"/></Relationships>
</file>

<file path=ppt/diagrams/_rels/data38.xml.rels><?xml version="1.0" encoding="UTF-8" standalone="yes"?>
<Relationships xmlns="http://schemas.openxmlformats.org/package/2006/relationships"><Relationship Id="rId1" Type="http://schemas.openxmlformats.org/officeDocument/2006/relationships/image" Target="../media/image62.png"/></Relationships>
</file>

<file path=ppt/diagrams/_rels/data39.xml.rels><?xml version="1.0" encoding="UTF-8" standalone="yes"?>
<Relationships xmlns="http://schemas.openxmlformats.org/package/2006/relationships"><Relationship Id="rId1" Type="http://schemas.openxmlformats.org/officeDocument/2006/relationships/image" Target="../media/image63.png"/></Relationships>
</file>

<file path=ppt/diagrams/_rels/data40.xml.rels><?xml version="1.0" encoding="UTF-8" standalone="yes"?>
<Relationships xmlns="http://schemas.openxmlformats.org/package/2006/relationships"><Relationship Id="rId1" Type="http://schemas.openxmlformats.org/officeDocument/2006/relationships/image" Target="../media/image64.png"/></Relationships>
</file>

<file path=ppt/diagrams/_rels/data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diagrams/_rels/data6.xml.rels><?xml version="1.0" encoding="UTF-8" standalone="yes"?>
<Relationships xmlns="http://schemas.openxmlformats.org/package/2006/relationships"><Relationship Id="rId1" Type="http://schemas.openxmlformats.org/officeDocument/2006/relationships/image" Target="../media/image13.png"/></Relationships>
</file>

<file path=ppt/diagrams/_rels/data9.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28.xml.rels><?xml version="1.0" encoding="UTF-8" standalone="yes"?>
<Relationships xmlns="http://schemas.openxmlformats.org/package/2006/relationships"><Relationship Id="rId1" Type="http://schemas.openxmlformats.org/officeDocument/2006/relationships/image" Target="../media/image51.png"/></Relationships>
</file>

<file path=ppt/diagrams/_rels/drawing29.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30.xml.rels><?xml version="1.0" encoding="UTF-8" standalone="yes"?>
<Relationships xmlns="http://schemas.openxmlformats.org/package/2006/relationships"><Relationship Id="rId1" Type="http://schemas.openxmlformats.org/officeDocument/2006/relationships/image" Target="../media/image53.png"/></Relationships>
</file>

<file path=ppt/diagrams/_rels/drawing31.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16BAD7-8A90-4B75-8519-5E5363651666}"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pPr rtl="1"/>
          <a:endParaRPr lang="ar-EG"/>
        </a:p>
      </dgm:t>
    </dgm:pt>
    <dgm:pt modelId="{1632AE10-A5F5-4165-BF2C-2F67C5F897D0}">
      <dgm:prSet phldrT="[Text]"/>
      <dgm:spPr/>
      <dgm:t>
        <a:bodyPr/>
        <a:lstStyle/>
        <a:p>
          <a:pPr rtl="1"/>
          <a:r>
            <a:rPr lang="ar-EG" b="1" dirty="0" smtClean="0"/>
            <a:t>المقصود بكايزن</a:t>
          </a:r>
          <a:endParaRPr lang="ar-EG" dirty="0"/>
        </a:p>
      </dgm:t>
    </dgm:pt>
    <dgm:pt modelId="{389F4CF4-C34C-47C7-A91E-BF65AA6240E7}" type="parTrans" cxnId="{593126DA-E4B0-4CA0-BA1A-4AD5F3B9E735}">
      <dgm:prSet/>
      <dgm:spPr/>
      <dgm:t>
        <a:bodyPr/>
        <a:lstStyle/>
        <a:p>
          <a:pPr rtl="1"/>
          <a:endParaRPr lang="ar-EG"/>
        </a:p>
      </dgm:t>
    </dgm:pt>
    <dgm:pt modelId="{43E83D64-9670-4ED9-897A-2BA36BCDED4A}" type="sibTrans" cxnId="{593126DA-E4B0-4CA0-BA1A-4AD5F3B9E735}">
      <dgm:prSet/>
      <dgm:spPr/>
      <dgm:t>
        <a:bodyPr/>
        <a:lstStyle/>
        <a:p>
          <a:pPr rtl="1"/>
          <a:endParaRPr lang="ar-EG"/>
        </a:p>
      </dgm:t>
    </dgm:pt>
    <dgm:pt modelId="{47D4AD55-B67E-413A-8BAA-8362BB9C7C83}" type="pres">
      <dgm:prSet presAssocID="{B816BAD7-8A90-4B75-8519-5E5363651666}" presName="Name0" presStyleCnt="0">
        <dgm:presLayoutVars>
          <dgm:chMax/>
          <dgm:chPref/>
          <dgm:dir/>
        </dgm:presLayoutVars>
      </dgm:prSet>
      <dgm:spPr/>
      <dgm:t>
        <a:bodyPr/>
        <a:lstStyle/>
        <a:p>
          <a:pPr rtl="1"/>
          <a:endParaRPr lang="ar-EG"/>
        </a:p>
      </dgm:t>
    </dgm:pt>
    <dgm:pt modelId="{8F17B79B-7C06-452F-8B06-542AC28CE8DA}" type="pres">
      <dgm:prSet presAssocID="{1632AE10-A5F5-4165-BF2C-2F67C5F897D0}" presName="composite" presStyleCnt="0"/>
      <dgm:spPr/>
    </dgm:pt>
    <dgm:pt modelId="{93275790-430E-424F-BABC-AA09DD03AE01}" type="pres">
      <dgm:prSet presAssocID="{1632AE10-A5F5-4165-BF2C-2F67C5F897D0}" presName="Accent" presStyleLbl="alignNode1" presStyleIdx="0" presStyleCnt="1">
        <dgm:presLayoutVars>
          <dgm:chMax val="0"/>
          <dgm:chPref val="0"/>
        </dgm:presLayoutVars>
      </dgm:prSet>
      <dgm:spPr/>
    </dgm:pt>
    <dgm:pt modelId="{29314197-64AB-4C6C-A63D-DC5811DB0DBA}" type="pres">
      <dgm:prSet presAssocID="{1632AE10-A5F5-4165-BF2C-2F67C5F897D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pt>
    <dgm:pt modelId="{FB147D0F-79B8-41DD-BAD4-1393C647CE8B}" type="pres">
      <dgm:prSet presAssocID="{1632AE10-A5F5-4165-BF2C-2F67C5F897D0}" presName="Parent" presStyleLbl="fgAccFollowNode1" presStyleIdx="0" presStyleCnt="1">
        <dgm:presLayoutVars>
          <dgm:chMax val="0"/>
          <dgm:chPref val="0"/>
          <dgm:bulletEnabled val="1"/>
        </dgm:presLayoutVars>
      </dgm:prSet>
      <dgm:spPr/>
      <dgm:t>
        <a:bodyPr/>
        <a:lstStyle/>
        <a:p>
          <a:pPr rtl="1"/>
          <a:endParaRPr lang="ar-EG"/>
        </a:p>
      </dgm:t>
    </dgm:pt>
    <dgm:pt modelId="{01404D67-A2A0-494F-AE66-6782A9D7720B}" type="pres">
      <dgm:prSet presAssocID="{1632AE10-A5F5-4165-BF2C-2F67C5F897D0}" presName="Space" presStyleCnt="0">
        <dgm:presLayoutVars>
          <dgm:chMax val="0"/>
          <dgm:chPref val="0"/>
        </dgm:presLayoutVars>
      </dgm:prSet>
      <dgm:spPr/>
    </dgm:pt>
  </dgm:ptLst>
  <dgm:cxnLst>
    <dgm:cxn modelId="{029AC701-E0AA-47E1-A448-A777426825E1}" type="presOf" srcId="{1632AE10-A5F5-4165-BF2C-2F67C5F897D0}" destId="{FB147D0F-79B8-41DD-BAD4-1393C647CE8B}" srcOrd="0" destOrd="0" presId="urn:microsoft.com/office/officeart/2008/layout/AlternatingPictureCircles"/>
    <dgm:cxn modelId="{3A9F2277-B136-45FE-9298-088E09645E6F}" type="presOf" srcId="{B816BAD7-8A90-4B75-8519-5E5363651666}" destId="{47D4AD55-B67E-413A-8BAA-8362BB9C7C83}" srcOrd="0" destOrd="0" presId="urn:microsoft.com/office/officeart/2008/layout/AlternatingPictureCircles"/>
    <dgm:cxn modelId="{593126DA-E4B0-4CA0-BA1A-4AD5F3B9E735}" srcId="{B816BAD7-8A90-4B75-8519-5E5363651666}" destId="{1632AE10-A5F5-4165-BF2C-2F67C5F897D0}" srcOrd="0" destOrd="0" parTransId="{389F4CF4-C34C-47C7-A91E-BF65AA6240E7}" sibTransId="{43E83D64-9670-4ED9-897A-2BA36BCDED4A}"/>
    <dgm:cxn modelId="{DFCE47C4-5A48-44F0-BA4D-AB4985551A43}" type="presParOf" srcId="{47D4AD55-B67E-413A-8BAA-8362BB9C7C83}" destId="{8F17B79B-7C06-452F-8B06-542AC28CE8DA}" srcOrd="0" destOrd="0" presId="urn:microsoft.com/office/officeart/2008/layout/AlternatingPictureCircles"/>
    <dgm:cxn modelId="{30AF7B0D-512B-47F8-A98A-13365AEF1E8D}" type="presParOf" srcId="{8F17B79B-7C06-452F-8B06-542AC28CE8DA}" destId="{93275790-430E-424F-BABC-AA09DD03AE01}" srcOrd="0" destOrd="0" presId="urn:microsoft.com/office/officeart/2008/layout/AlternatingPictureCircles"/>
    <dgm:cxn modelId="{4D1537BB-315F-4936-B5AB-19AE0E5E2A9A}" type="presParOf" srcId="{8F17B79B-7C06-452F-8B06-542AC28CE8DA}" destId="{29314197-64AB-4C6C-A63D-DC5811DB0DBA}" srcOrd="1" destOrd="0" presId="urn:microsoft.com/office/officeart/2008/layout/AlternatingPictureCircles"/>
    <dgm:cxn modelId="{852CC450-90CE-4FFB-B687-86BC68E215AB}" type="presParOf" srcId="{8F17B79B-7C06-452F-8B06-542AC28CE8DA}" destId="{FB147D0F-79B8-41DD-BAD4-1393C647CE8B}" srcOrd="2" destOrd="0" presId="urn:microsoft.com/office/officeart/2008/layout/AlternatingPictureCircles"/>
    <dgm:cxn modelId="{2F9410FC-0C5F-479C-9FE2-3D0D36DFB42A}" type="presParOf" srcId="{8F17B79B-7C06-452F-8B06-542AC28CE8DA}" destId="{01404D67-A2A0-494F-AE66-6782A9D7720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16BAD7-8A90-4B75-8519-5E5363651666}"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pPr rtl="1"/>
          <a:endParaRPr lang="ar-EG"/>
        </a:p>
      </dgm:t>
    </dgm:pt>
    <dgm:pt modelId="{1632AE10-A5F5-4165-BF2C-2F67C5F897D0}">
      <dgm:prSet phldrT="[Text]" custT="1"/>
      <dgm:spPr/>
      <dgm:t>
        <a:bodyPr/>
        <a:lstStyle/>
        <a:p>
          <a:pPr rtl="1"/>
          <a:endParaRPr lang="ar-EG" sz="2400" dirty="0" smtClean="0"/>
        </a:p>
        <a:p>
          <a:pPr rtl="1"/>
          <a:r>
            <a:rPr lang="ar-EG" sz="3600" dirty="0" smtClean="0"/>
            <a:t>الفاقد</a:t>
          </a:r>
          <a:br>
            <a:rPr lang="ar-EG" sz="3600" dirty="0" smtClean="0"/>
          </a:br>
          <a:r>
            <a:rPr lang="ar-EG" sz="3600" dirty="0" smtClean="0"/>
            <a:t> </a:t>
          </a:r>
          <a:endParaRPr lang="ar-EG" sz="3600" dirty="0"/>
        </a:p>
      </dgm:t>
    </dgm:pt>
    <dgm:pt modelId="{389F4CF4-C34C-47C7-A91E-BF65AA6240E7}" type="parTrans" cxnId="{593126DA-E4B0-4CA0-BA1A-4AD5F3B9E735}">
      <dgm:prSet/>
      <dgm:spPr/>
      <dgm:t>
        <a:bodyPr/>
        <a:lstStyle/>
        <a:p>
          <a:pPr rtl="1"/>
          <a:endParaRPr lang="ar-EG"/>
        </a:p>
      </dgm:t>
    </dgm:pt>
    <dgm:pt modelId="{43E83D64-9670-4ED9-897A-2BA36BCDED4A}" type="sibTrans" cxnId="{593126DA-E4B0-4CA0-BA1A-4AD5F3B9E735}">
      <dgm:prSet/>
      <dgm:spPr/>
      <dgm:t>
        <a:bodyPr/>
        <a:lstStyle/>
        <a:p>
          <a:pPr rtl="1"/>
          <a:endParaRPr lang="ar-EG"/>
        </a:p>
      </dgm:t>
    </dgm:pt>
    <dgm:pt modelId="{47D4AD55-B67E-413A-8BAA-8362BB9C7C83}" type="pres">
      <dgm:prSet presAssocID="{B816BAD7-8A90-4B75-8519-5E5363651666}" presName="Name0" presStyleCnt="0">
        <dgm:presLayoutVars>
          <dgm:chMax/>
          <dgm:chPref/>
          <dgm:dir/>
        </dgm:presLayoutVars>
      </dgm:prSet>
      <dgm:spPr/>
      <dgm:t>
        <a:bodyPr/>
        <a:lstStyle/>
        <a:p>
          <a:pPr rtl="1"/>
          <a:endParaRPr lang="ar-EG"/>
        </a:p>
      </dgm:t>
    </dgm:pt>
    <dgm:pt modelId="{8F17B79B-7C06-452F-8B06-542AC28CE8DA}" type="pres">
      <dgm:prSet presAssocID="{1632AE10-A5F5-4165-BF2C-2F67C5F897D0}" presName="composite" presStyleCnt="0"/>
      <dgm:spPr/>
    </dgm:pt>
    <dgm:pt modelId="{93275790-430E-424F-BABC-AA09DD03AE01}" type="pres">
      <dgm:prSet presAssocID="{1632AE10-A5F5-4165-BF2C-2F67C5F897D0}" presName="Accent" presStyleLbl="alignNode1" presStyleIdx="0" presStyleCnt="1">
        <dgm:presLayoutVars>
          <dgm:chMax val="0"/>
          <dgm:chPref val="0"/>
        </dgm:presLayoutVars>
      </dgm:prSet>
      <dgm:spPr/>
    </dgm:pt>
    <dgm:pt modelId="{29314197-64AB-4C6C-A63D-DC5811DB0DBA}" type="pres">
      <dgm:prSet presAssocID="{1632AE10-A5F5-4165-BF2C-2F67C5F897D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FB147D0F-79B8-41DD-BAD4-1393C647CE8B}" type="pres">
      <dgm:prSet presAssocID="{1632AE10-A5F5-4165-BF2C-2F67C5F897D0}" presName="Parent" presStyleLbl="fgAccFollowNode1" presStyleIdx="0" presStyleCnt="1">
        <dgm:presLayoutVars>
          <dgm:chMax val="0"/>
          <dgm:chPref val="0"/>
          <dgm:bulletEnabled val="1"/>
        </dgm:presLayoutVars>
      </dgm:prSet>
      <dgm:spPr/>
      <dgm:t>
        <a:bodyPr/>
        <a:lstStyle/>
        <a:p>
          <a:pPr rtl="1"/>
          <a:endParaRPr lang="ar-EG"/>
        </a:p>
      </dgm:t>
    </dgm:pt>
    <dgm:pt modelId="{01404D67-A2A0-494F-AE66-6782A9D7720B}" type="pres">
      <dgm:prSet presAssocID="{1632AE10-A5F5-4165-BF2C-2F67C5F897D0}" presName="Space" presStyleCnt="0">
        <dgm:presLayoutVars>
          <dgm:chMax val="0"/>
          <dgm:chPref val="0"/>
        </dgm:presLayoutVars>
      </dgm:prSet>
      <dgm:spPr/>
    </dgm:pt>
  </dgm:ptLst>
  <dgm:cxnLst>
    <dgm:cxn modelId="{20AEF833-D4AB-42DF-9EF5-331789500108}" type="presOf" srcId="{1632AE10-A5F5-4165-BF2C-2F67C5F897D0}" destId="{FB147D0F-79B8-41DD-BAD4-1393C647CE8B}" srcOrd="0" destOrd="0" presId="urn:microsoft.com/office/officeart/2008/layout/AlternatingPictureCircles"/>
    <dgm:cxn modelId="{29D9883D-29B2-4151-AAC2-7605DBDFB135}" type="presOf" srcId="{B816BAD7-8A90-4B75-8519-5E5363651666}" destId="{47D4AD55-B67E-413A-8BAA-8362BB9C7C83}" srcOrd="0" destOrd="0" presId="urn:microsoft.com/office/officeart/2008/layout/AlternatingPictureCircles"/>
    <dgm:cxn modelId="{593126DA-E4B0-4CA0-BA1A-4AD5F3B9E735}" srcId="{B816BAD7-8A90-4B75-8519-5E5363651666}" destId="{1632AE10-A5F5-4165-BF2C-2F67C5F897D0}" srcOrd="0" destOrd="0" parTransId="{389F4CF4-C34C-47C7-A91E-BF65AA6240E7}" sibTransId="{43E83D64-9670-4ED9-897A-2BA36BCDED4A}"/>
    <dgm:cxn modelId="{2F040918-2F75-4109-8443-CF9130D384E0}" type="presParOf" srcId="{47D4AD55-B67E-413A-8BAA-8362BB9C7C83}" destId="{8F17B79B-7C06-452F-8B06-542AC28CE8DA}" srcOrd="0" destOrd="0" presId="urn:microsoft.com/office/officeart/2008/layout/AlternatingPictureCircles"/>
    <dgm:cxn modelId="{02FB8B00-4519-47AF-A75E-FC348CE07BD7}" type="presParOf" srcId="{8F17B79B-7C06-452F-8B06-542AC28CE8DA}" destId="{93275790-430E-424F-BABC-AA09DD03AE01}" srcOrd="0" destOrd="0" presId="urn:microsoft.com/office/officeart/2008/layout/AlternatingPictureCircles"/>
    <dgm:cxn modelId="{B196583D-EA76-4760-9ACD-192012D5AF92}" type="presParOf" srcId="{8F17B79B-7C06-452F-8B06-542AC28CE8DA}" destId="{29314197-64AB-4C6C-A63D-DC5811DB0DBA}" srcOrd="1" destOrd="0" presId="urn:microsoft.com/office/officeart/2008/layout/AlternatingPictureCircles"/>
    <dgm:cxn modelId="{EFB8150B-0201-4D76-A331-CC2D01ED3A1E}" type="presParOf" srcId="{8F17B79B-7C06-452F-8B06-542AC28CE8DA}" destId="{FB147D0F-79B8-41DD-BAD4-1393C647CE8B}" srcOrd="2" destOrd="0" presId="urn:microsoft.com/office/officeart/2008/layout/AlternatingPictureCircles"/>
    <dgm:cxn modelId="{3FB4463A-D5C6-4319-A9AD-70C5F16074B7}" type="presParOf" srcId="{8F17B79B-7C06-452F-8B06-542AC28CE8DA}" destId="{01404D67-A2A0-494F-AE66-6782A9D7720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540F195-63DD-461D-8ADE-48EA6D6DE823}"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pPr rtl="1"/>
          <a:endParaRPr lang="ar-EG"/>
        </a:p>
      </dgm:t>
    </dgm:pt>
    <dgm:pt modelId="{5FF91C83-D3BD-4659-9C5C-99557FB56F77}">
      <dgm:prSet phldrT="[Text]" custT="1"/>
      <dgm:spPr/>
      <dgm:t>
        <a:bodyPr/>
        <a:lstStyle/>
        <a:p>
          <a:pPr rtl="1"/>
          <a:r>
            <a:rPr lang="ar-EG" sz="2400" dirty="0" smtClean="0"/>
            <a:t>أي شيء لا يضيف قيمة للمنتج او الخدمة في أي نشاط، سواءً أكان صناعي او غير صناعي  </a:t>
          </a:r>
          <a:endParaRPr lang="ar-EG" sz="2400" dirty="0"/>
        </a:p>
      </dgm:t>
    </dgm:pt>
    <dgm:pt modelId="{032A4C88-E9AA-4D9A-A9DA-3B337F8D05BE}" type="parTrans" cxnId="{5B2DF31F-23B5-47E3-B12F-6547D4E41165}">
      <dgm:prSet/>
      <dgm:spPr/>
      <dgm:t>
        <a:bodyPr/>
        <a:lstStyle/>
        <a:p>
          <a:pPr rtl="1"/>
          <a:endParaRPr lang="ar-EG"/>
        </a:p>
      </dgm:t>
    </dgm:pt>
    <dgm:pt modelId="{DA7FD1F9-B173-49BC-85FD-F0613C9EA0B0}" type="sibTrans" cxnId="{5B2DF31F-23B5-47E3-B12F-6547D4E41165}">
      <dgm:prSet/>
      <dgm:spPr/>
      <dgm:t>
        <a:bodyPr/>
        <a:lstStyle/>
        <a:p>
          <a:pPr rtl="1"/>
          <a:endParaRPr lang="ar-EG"/>
        </a:p>
      </dgm:t>
    </dgm:pt>
    <dgm:pt modelId="{C264BA73-93DA-406D-8AF8-29DF05527102}">
      <dgm:prSet phldrT="[Text]" custT="1"/>
      <dgm:spPr/>
      <dgm:t>
        <a:bodyPr/>
        <a:lstStyle/>
        <a:p>
          <a:pPr rtl="1"/>
          <a:r>
            <a:rPr lang="ar-EG" sz="2400" dirty="0" smtClean="0"/>
            <a:t>أي شيء لا يساعد على خلق مطابقة  لمواصفات ومتطلبات الزبون  </a:t>
          </a:r>
          <a:endParaRPr lang="ar-EG" sz="2400" dirty="0"/>
        </a:p>
      </dgm:t>
    </dgm:pt>
    <dgm:pt modelId="{46B3D9D1-CABC-471C-9C0E-78AE36C1D76C}" type="parTrans" cxnId="{96E9F157-486C-4D5B-9D8D-56DAE9838AD1}">
      <dgm:prSet/>
      <dgm:spPr/>
      <dgm:t>
        <a:bodyPr/>
        <a:lstStyle/>
        <a:p>
          <a:pPr rtl="1"/>
          <a:endParaRPr lang="ar-EG"/>
        </a:p>
      </dgm:t>
    </dgm:pt>
    <dgm:pt modelId="{01381EE0-A58B-4EE5-B3A7-6B2DF0C27F4C}" type="sibTrans" cxnId="{96E9F157-486C-4D5B-9D8D-56DAE9838AD1}">
      <dgm:prSet/>
      <dgm:spPr/>
      <dgm:t>
        <a:bodyPr/>
        <a:lstStyle/>
        <a:p>
          <a:pPr rtl="1"/>
          <a:endParaRPr lang="ar-EG"/>
        </a:p>
      </dgm:t>
    </dgm:pt>
    <dgm:pt modelId="{AE704BA4-C06A-415E-A45D-DF6140C9404F}">
      <dgm:prSet phldrT="[Text]" custT="1"/>
      <dgm:spPr/>
      <dgm:t>
        <a:bodyPr/>
        <a:lstStyle/>
        <a:p>
          <a:pPr rtl="1"/>
          <a:r>
            <a:rPr lang="ar-EG" sz="2400" dirty="0" smtClean="0"/>
            <a:t>أي شيء لا يكون الزبون مستعدا للدفع مقابله </a:t>
          </a:r>
          <a:endParaRPr lang="ar-EG" sz="2400" dirty="0"/>
        </a:p>
      </dgm:t>
    </dgm:pt>
    <dgm:pt modelId="{2C1B2D37-2DDA-4B02-A965-31B29F414BE8}" type="parTrans" cxnId="{F6719CE5-014B-47AB-ACFA-895395AC0F73}">
      <dgm:prSet/>
      <dgm:spPr/>
      <dgm:t>
        <a:bodyPr/>
        <a:lstStyle/>
        <a:p>
          <a:pPr rtl="1"/>
          <a:endParaRPr lang="ar-EG"/>
        </a:p>
      </dgm:t>
    </dgm:pt>
    <dgm:pt modelId="{ED40EE9B-A4C2-42B1-9A6F-FD844926A83D}" type="sibTrans" cxnId="{F6719CE5-014B-47AB-ACFA-895395AC0F73}">
      <dgm:prSet/>
      <dgm:spPr/>
      <dgm:t>
        <a:bodyPr/>
        <a:lstStyle/>
        <a:p>
          <a:pPr rtl="1"/>
          <a:endParaRPr lang="ar-EG"/>
        </a:p>
      </dgm:t>
    </dgm:pt>
    <dgm:pt modelId="{1B0B35B0-3BE1-4388-90F1-B79E201BFAF7}" type="pres">
      <dgm:prSet presAssocID="{2540F195-63DD-461D-8ADE-48EA6D6DE823}" presName="Name0" presStyleCnt="0">
        <dgm:presLayoutVars>
          <dgm:dir/>
          <dgm:animLvl val="lvl"/>
          <dgm:resizeHandles val="exact"/>
        </dgm:presLayoutVars>
      </dgm:prSet>
      <dgm:spPr/>
      <dgm:t>
        <a:bodyPr/>
        <a:lstStyle/>
        <a:p>
          <a:pPr rtl="1"/>
          <a:endParaRPr lang="ar-EG"/>
        </a:p>
      </dgm:t>
    </dgm:pt>
    <dgm:pt modelId="{AE22EA00-5D7A-4261-BC61-BC12F9AE7D7D}" type="pres">
      <dgm:prSet presAssocID="{AE704BA4-C06A-415E-A45D-DF6140C9404F}" presName="boxAndChildren" presStyleCnt="0"/>
      <dgm:spPr/>
    </dgm:pt>
    <dgm:pt modelId="{9645CE5A-C976-408D-B558-4F30F36A3CEE}" type="pres">
      <dgm:prSet presAssocID="{AE704BA4-C06A-415E-A45D-DF6140C9404F}" presName="parentTextBox" presStyleLbl="node1" presStyleIdx="0" presStyleCnt="3"/>
      <dgm:spPr/>
      <dgm:t>
        <a:bodyPr/>
        <a:lstStyle/>
        <a:p>
          <a:pPr rtl="1"/>
          <a:endParaRPr lang="ar-EG"/>
        </a:p>
      </dgm:t>
    </dgm:pt>
    <dgm:pt modelId="{9E740C70-0918-487E-ADE6-14422F6EE17F}" type="pres">
      <dgm:prSet presAssocID="{01381EE0-A58B-4EE5-B3A7-6B2DF0C27F4C}" presName="sp" presStyleCnt="0"/>
      <dgm:spPr/>
    </dgm:pt>
    <dgm:pt modelId="{EE3E4716-575E-4FDC-B27B-B5FA075FBA94}" type="pres">
      <dgm:prSet presAssocID="{C264BA73-93DA-406D-8AF8-29DF05527102}" presName="arrowAndChildren" presStyleCnt="0"/>
      <dgm:spPr/>
    </dgm:pt>
    <dgm:pt modelId="{35BDB76E-B0E1-4317-B0E2-83358488251E}" type="pres">
      <dgm:prSet presAssocID="{C264BA73-93DA-406D-8AF8-29DF05527102}" presName="parentTextArrow" presStyleLbl="node1" presStyleIdx="1" presStyleCnt="3"/>
      <dgm:spPr/>
      <dgm:t>
        <a:bodyPr/>
        <a:lstStyle/>
        <a:p>
          <a:pPr rtl="1"/>
          <a:endParaRPr lang="ar-EG"/>
        </a:p>
      </dgm:t>
    </dgm:pt>
    <dgm:pt modelId="{2783DD1C-A70B-4C29-B8A2-8FB72E43C1DD}" type="pres">
      <dgm:prSet presAssocID="{DA7FD1F9-B173-49BC-85FD-F0613C9EA0B0}" presName="sp" presStyleCnt="0"/>
      <dgm:spPr/>
    </dgm:pt>
    <dgm:pt modelId="{F4ABAD94-ECF2-461E-8F83-EE03170121A3}" type="pres">
      <dgm:prSet presAssocID="{5FF91C83-D3BD-4659-9C5C-99557FB56F77}" presName="arrowAndChildren" presStyleCnt="0"/>
      <dgm:spPr/>
    </dgm:pt>
    <dgm:pt modelId="{6F69A481-B849-4FD4-A99E-0DF02117CEEB}" type="pres">
      <dgm:prSet presAssocID="{5FF91C83-D3BD-4659-9C5C-99557FB56F77}" presName="parentTextArrow" presStyleLbl="node1" presStyleIdx="2" presStyleCnt="3" custLinFactNeighborX="703" custLinFactNeighborY="147"/>
      <dgm:spPr/>
      <dgm:t>
        <a:bodyPr/>
        <a:lstStyle/>
        <a:p>
          <a:pPr rtl="1"/>
          <a:endParaRPr lang="ar-EG"/>
        </a:p>
      </dgm:t>
    </dgm:pt>
  </dgm:ptLst>
  <dgm:cxnLst>
    <dgm:cxn modelId="{F6719CE5-014B-47AB-ACFA-895395AC0F73}" srcId="{2540F195-63DD-461D-8ADE-48EA6D6DE823}" destId="{AE704BA4-C06A-415E-A45D-DF6140C9404F}" srcOrd="2" destOrd="0" parTransId="{2C1B2D37-2DDA-4B02-A965-31B29F414BE8}" sibTransId="{ED40EE9B-A4C2-42B1-9A6F-FD844926A83D}"/>
    <dgm:cxn modelId="{409D2459-689D-4E75-A3BA-A92352F02D10}" type="presOf" srcId="{C264BA73-93DA-406D-8AF8-29DF05527102}" destId="{35BDB76E-B0E1-4317-B0E2-83358488251E}" srcOrd="0" destOrd="0" presId="urn:microsoft.com/office/officeart/2005/8/layout/process4"/>
    <dgm:cxn modelId="{5B2DF31F-23B5-47E3-B12F-6547D4E41165}" srcId="{2540F195-63DD-461D-8ADE-48EA6D6DE823}" destId="{5FF91C83-D3BD-4659-9C5C-99557FB56F77}" srcOrd="0" destOrd="0" parTransId="{032A4C88-E9AA-4D9A-A9DA-3B337F8D05BE}" sibTransId="{DA7FD1F9-B173-49BC-85FD-F0613C9EA0B0}"/>
    <dgm:cxn modelId="{4418F528-4A79-40C7-AEA0-836D4904BCFC}" type="presOf" srcId="{5FF91C83-D3BD-4659-9C5C-99557FB56F77}" destId="{6F69A481-B849-4FD4-A99E-0DF02117CEEB}" srcOrd="0" destOrd="0" presId="urn:microsoft.com/office/officeart/2005/8/layout/process4"/>
    <dgm:cxn modelId="{96E9F157-486C-4D5B-9D8D-56DAE9838AD1}" srcId="{2540F195-63DD-461D-8ADE-48EA6D6DE823}" destId="{C264BA73-93DA-406D-8AF8-29DF05527102}" srcOrd="1" destOrd="0" parTransId="{46B3D9D1-CABC-471C-9C0E-78AE36C1D76C}" sibTransId="{01381EE0-A58B-4EE5-B3A7-6B2DF0C27F4C}"/>
    <dgm:cxn modelId="{79A98190-FF4B-44CC-AC4E-38F98E8EDDF3}" type="presOf" srcId="{2540F195-63DD-461D-8ADE-48EA6D6DE823}" destId="{1B0B35B0-3BE1-4388-90F1-B79E201BFAF7}" srcOrd="0" destOrd="0" presId="urn:microsoft.com/office/officeart/2005/8/layout/process4"/>
    <dgm:cxn modelId="{96AA0102-3CED-4E41-80B5-5ED59F4CAE2A}" type="presOf" srcId="{AE704BA4-C06A-415E-A45D-DF6140C9404F}" destId="{9645CE5A-C976-408D-B558-4F30F36A3CEE}" srcOrd="0" destOrd="0" presId="urn:microsoft.com/office/officeart/2005/8/layout/process4"/>
    <dgm:cxn modelId="{61F94AE7-BDF1-4FB3-8A4C-4AD66664E069}" type="presParOf" srcId="{1B0B35B0-3BE1-4388-90F1-B79E201BFAF7}" destId="{AE22EA00-5D7A-4261-BC61-BC12F9AE7D7D}" srcOrd="0" destOrd="0" presId="urn:microsoft.com/office/officeart/2005/8/layout/process4"/>
    <dgm:cxn modelId="{5E44263C-2411-457B-A650-6EC85D3367A1}" type="presParOf" srcId="{AE22EA00-5D7A-4261-BC61-BC12F9AE7D7D}" destId="{9645CE5A-C976-408D-B558-4F30F36A3CEE}" srcOrd="0" destOrd="0" presId="urn:microsoft.com/office/officeart/2005/8/layout/process4"/>
    <dgm:cxn modelId="{C99C7272-6435-42C0-80BA-323E2FBFABB2}" type="presParOf" srcId="{1B0B35B0-3BE1-4388-90F1-B79E201BFAF7}" destId="{9E740C70-0918-487E-ADE6-14422F6EE17F}" srcOrd="1" destOrd="0" presId="urn:microsoft.com/office/officeart/2005/8/layout/process4"/>
    <dgm:cxn modelId="{1B0EE790-3EF1-494D-B7EF-B4A74938D52E}" type="presParOf" srcId="{1B0B35B0-3BE1-4388-90F1-B79E201BFAF7}" destId="{EE3E4716-575E-4FDC-B27B-B5FA075FBA94}" srcOrd="2" destOrd="0" presId="urn:microsoft.com/office/officeart/2005/8/layout/process4"/>
    <dgm:cxn modelId="{9D519644-6B3A-47A1-8D2B-AC62C6DB615B}" type="presParOf" srcId="{EE3E4716-575E-4FDC-B27B-B5FA075FBA94}" destId="{35BDB76E-B0E1-4317-B0E2-83358488251E}" srcOrd="0" destOrd="0" presId="urn:microsoft.com/office/officeart/2005/8/layout/process4"/>
    <dgm:cxn modelId="{E78BBF52-A4B7-4F08-8846-4989FF601FF9}" type="presParOf" srcId="{1B0B35B0-3BE1-4388-90F1-B79E201BFAF7}" destId="{2783DD1C-A70B-4C29-B8A2-8FB72E43C1DD}" srcOrd="3" destOrd="0" presId="urn:microsoft.com/office/officeart/2005/8/layout/process4"/>
    <dgm:cxn modelId="{242B6E33-A78C-4AD5-9B29-9997B96A118F}" type="presParOf" srcId="{1B0B35B0-3BE1-4388-90F1-B79E201BFAF7}" destId="{F4ABAD94-ECF2-461E-8F83-EE03170121A3}" srcOrd="4" destOrd="0" presId="urn:microsoft.com/office/officeart/2005/8/layout/process4"/>
    <dgm:cxn modelId="{7CB2CC61-C8DA-4D33-B53C-298161ECEDFF}" type="presParOf" srcId="{F4ABAD94-ECF2-461E-8F83-EE03170121A3}" destId="{6F69A481-B849-4FD4-A99E-0DF02117CEE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ED4A24-C6BE-416C-8618-3C0CC257A284}" type="doc">
      <dgm:prSet loTypeId="urn:microsoft.com/office/officeart/2005/8/layout/venn3" loCatId="relationship" qsTypeId="urn:microsoft.com/office/officeart/2005/8/quickstyle/simple5" qsCatId="simple" csTypeId="urn:microsoft.com/office/officeart/2005/8/colors/colorful3" csCatId="colorful" phldr="1"/>
      <dgm:spPr/>
      <dgm:t>
        <a:bodyPr/>
        <a:lstStyle/>
        <a:p>
          <a:pPr rtl="1"/>
          <a:endParaRPr lang="ar-EG"/>
        </a:p>
      </dgm:t>
    </dgm:pt>
    <dgm:pt modelId="{716AD3D4-5493-409D-93BA-CE572355340D}">
      <dgm:prSet phldrT="[Text]" custT="1"/>
      <dgm:spPr/>
      <dgm:t>
        <a:bodyPr/>
        <a:lstStyle/>
        <a:p>
          <a:pPr rtl="1"/>
          <a:r>
            <a:rPr lang="ar-EG" sz="2400" b="1" dirty="0" smtClean="0">
              <a:solidFill>
                <a:schemeClr val="bg1"/>
              </a:solidFill>
            </a:rPr>
            <a:t>فاقد ظاهر </a:t>
          </a:r>
          <a:endParaRPr lang="ar-EG" sz="2400" b="1" dirty="0">
            <a:solidFill>
              <a:schemeClr val="bg1"/>
            </a:solidFill>
          </a:endParaRPr>
        </a:p>
      </dgm:t>
    </dgm:pt>
    <dgm:pt modelId="{71F19CD1-F7BB-494E-8C8D-62C209B71215}" type="parTrans" cxnId="{B5441590-EAD2-4CAD-9195-A58554E2492B}">
      <dgm:prSet/>
      <dgm:spPr/>
      <dgm:t>
        <a:bodyPr/>
        <a:lstStyle/>
        <a:p>
          <a:pPr rtl="1"/>
          <a:endParaRPr lang="ar-EG"/>
        </a:p>
      </dgm:t>
    </dgm:pt>
    <dgm:pt modelId="{B3AFD207-85C8-4ADD-9CAC-A21A242B8AB7}" type="sibTrans" cxnId="{B5441590-EAD2-4CAD-9195-A58554E2492B}">
      <dgm:prSet/>
      <dgm:spPr/>
      <dgm:t>
        <a:bodyPr/>
        <a:lstStyle/>
        <a:p>
          <a:pPr rtl="1"/>
          <a:endParaRPr lang="ar-EG"/>
        </a:p>
      </dgm:t>
    </dgm:pt>
    <dgm:pt modelId="{F6FC79DA-8370-4C21-A820-DBB186B62738}">
      <dgm:prSet phldrT="[Text]" custT="1"/>
      <dgm:spPr/>
      <dgm:t>
        <a:bodyPr/>
        <a:lstStyle/>
        <a:p>
          <a:pPr rtl="1"/>
          <a:r>
            <a:rPr lang="ar-EG" sz="2400" b="1" dirty="0" smtClean="0">
              <a:solidFill>
                <a:schemeClr val="bg1"/>
              </a:solidFill>
            </a:rPr>
            <a:t>فاقد مخفي</a:t>
          </a:r>
          <a:endParaRPr lang="ar-EG" sz="2400" b="1" dirty="0">
            <a:solidFill>
              <a:schemeClr val="bg1"/>
            </a:solidFill>
          </a:endParaRPr>
        </a:p>
      </dgm:t>
    </dgm:pt>
    <dgm:pt modelId="{58BE1B94-26FA-4A5F-85FB-2A5199F6428A}" type="parTrans" cxnId="{0E04E929-EC6A-438B-BA47-3AF7EFC14A56}">
      <dgm:prSet/>
      <dgm:spPr/>
      <dgm:t>
        <a:bodyPr/>
        <a:lstStyle/>
        <a:p>
          <a:pPr rtl="1"/>
          <a:endParaRPr lang="ar-EG"/>
        </a:p>
      </dgm:t>
    </dgm:pt>
    <dgm:pt modelId="{B67AD219-3A1D-42A2-BB59-29209E33D1DC}" type="sibTrans" cxnId="{0E04E929-EC6A-438B-BA47-3AF7EFC14A56}">
      <dgm:prSet/>
      <dgm:spPr/>
      <dgm:t>
        <a:bodyPr/>
        <a:lstStyle/>
        <a:p>
          <a:pPr rtl="1"/>
          <a:endParaRPr lang="ar-EG"/>
        </a:p>
      </dgm:t>
    </dgm:pt>
    <dgm:pt modelId="{5D6E717E-A0EF-4AD2-B82F-106FF68B7CFD}" type="pres">
      <dgm:prSet presAssocID="{8AED4A24-C6BE-416C-8618-3C0CC257A284}" presName="Name0" presStyleCnt="0">
        <dgm:presLayoutVars>
          <dgm:dir/>
          <dgm:resizeHandles val="exact"/>
        </dgm:presLayoutVars>
      </dgm:prSet>
      <dgm:spPr/>
      <dgm:t>
        <a:bodyPr/>
        <a:lstStyle/>
        <a:p>
          <a:pPr rtl="1"/>
          <a:endParaRPr lang="ar-EG"/>
        </a:p>
      </dgm:t>
    </dgm:pt>
    <dgm:pt modelId="{0CBA6FA8-0A33-47C2-84DC-E8B46FCDDD77}" type="pres">
      <dgm:prSet presAssocID="{716AD3D4-5493-409D-93BA-CE572355340D}" presName="Name5" presStyleLbl="vennNode1" presStyleIdx="0" presStyleCnt="2">
        <dgm:presLayoutVars>
          <dgm:bulletEnabled val="1"/>
        </dgm:presLayoutVars>
      </dgm:prSet>
      <dgm:spPr/>
      <dgm:t>
        <a:bodyPr/>
        <a:lstStyle/>
        <a:p>
          <a:pPr rtl="1"/>
          <a:endParaRPr lang="ar-EG"/>
        </a:p>
      </dgm:t>
    </dgm:pt>
    <dgm:pt modelId="{CA922CF8-F5EA-4942-B45A-BAC788EF44FC}" type="pres">
      <dgm:prSet presAssocID="{B3AFD207-85C8-4ADD-9CAC-A21A242B8AB7}" presName="space" presStyleCnt="0"/>
      <dgm:spPr/>
    </dgm:pt>
    <dgm:pt modelId="{F5E0FBE7-0DCD-4CEE-A109-4695C70383FA}" type="pres">
      <dgm:prSet presAssocID="{F6FC79DA-8370-4C21-A820-DBB186B62738}" presName="Name5" presStyleLbl="vennNode1" presStyleIdx="1" presStyleCnt="2">
        <dgm:presLayoutVars>
          <dgm:bulletEnabled val="1"/>
        </dgm:presLayoutVars>
      </dgm:prSet>
      <dgm:spPr/>
      <dgm:t>
        <a:bodyPr/>
        <a:lstStyle/>
        <a:p>
          <a:pPr rtl="1"/>
          <a:endParaRPr lang="ar-EG"/>
        </a:p>
      </dgm:t>
    </dgm:pt>
  </dgm:ptLst>
  <dgm:cxnLst>
    <dgm:cxn modelId="{D5563250-FBBC-4E8C-84B2-1796A31B2961}" type="presOf" srcId="{F6FC79DA-8370-4C21-A820-DBB186B62738}" destId="{F5E0FBE7-0DCD-4CEE-A109-4695C70383FA}" srcOrd="0" destOrd="0" presId="urn:microsoft.com/office/officeart/2005/8/layout/venn3"/>
    <dgm:cxn modelId="{DADD2DB0-F75A-4407-A99E-B80350DCE9CF}" type="presOf" srcId="{716AD3D4-5493-409D-93BA-CE572355340D}" destId="{0CBA6FA8-0A33-47C2-84DC-E8B46FCDDD77}" srcOrd="0" destOrd="0" presId="urn:microsoft.com/office/officeart/2005/8/layout/venn3"/>
    <dgm:cxn modelId="{0E04E929-EC6A-438B-BA47-3AF7EFC14A56}" srcId="{8AED4A24-C6BE-416C-8618-3C0CC257A284}" destId="{F6FC79DA-8370-4C21-A820-DBB186B62738}" srcOrd="1" destOrd="0" parTransId="{58BE1B94-26FA-4A5F-85FB-2A5199F6428A}" sibTransId="{B67AD219-3A1D-42A2-BB59-29209E33D1DC}"/>
    <dgm:cxn modelId="{D459C0EF-BE70-4B28-8AB0-891762F26E7B}" type="presOf" srcId="{8AED4A24-C6BE-416C-8618-3C0CC257A284}" destId="{5D6E717E-A0EF-4AD2-B82F-106FF68B7CFD}" srcOrd="0" destOrd="0" presId="urn:microsoft.com/office/officeart/2005/8/layout/venn3"/>
    <dgm:cxn modelId="{B5441590-EAD2-4CAD-9195-A58554E2492B}" srcId="{8AED4A24-C6BE-416C-8618-3C0CC257A284}" destId="{716AD3D4-5493-409D-93BA-CE572355340D}" srcOrd="0" destOrd="0" parTransId="{71F19CD1-F7BB-494E-8C8D-62C209B71215}" sibTransId="{B3AFD207-85C8-4ADD-9CAC-A21A242B8AB7}"/>
    <dgm:cxn modelId="{50ED561B-0CC7-4051-9D6F-6E14B88F778A}" type="presParOf" srcId="{5D6E717E-A0EF-4AD2-B82F-106FF68B7CFD}" destId="{0CBA6FA8-0A33-47C2-84DC-E8B46FCDDD77}" srcOrd="0" destOrd="0" presId="urn:microsoft.com/office/officeart/2005/8/layout/venn3"/>
    <dgm:cxn modelId="{5289D043-0662-4700-AF41-20F373231E1C}" type="presParOf" srcId="{5D6E717E-A0EF-4AD2-B82F-106FF68B7CFD}" destId="{CA922CF8-F5EA-4942-B45A-BAC788EF44FC}" srcOrd="1" destOrd="0" presId="urn:microsoft.com/office/officeart/2005/8/layout/venn3"/>
    <dgm:cxn modelId="{94969B1E-EBC8-418E-8064-D6B7EEBBDEAD}" type="presParOf" srcId="{5D6E717E-A0EF-4AD2-B82F-106FF68B7CFD}" destId="{F5E0FBE7-0DCD-4CEE-A109-4695C70383FA}"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D2761D2-68AF-46ED-8F0F-37AA47E98FEA}" type="doc">
      <dgm:prSet loTypeId="urn:microsoft.com/office/officeart/2005/8/layout/pyramid2" loCatId="pyramid" qsTypeId="urn:microsoft.com/office/officeart/2005/8/quickstyle/3d5" qsCatId="3D" csTypeId="urn:microsoft.com/office/officeart/2005/8/colors/colorful3" csCatId="colorful" phldr="1"/>
      <dgm:spPr/>
    </dgm:pt>
    <dgm:pt modelId="{610FD7E3-AC96-41FF-B606-8B7E43F7637F}">
      <dgm:prSet phldrT="[Text]" custT="1"/>
      <dgm:spPr/>
      <dgm:t>
        <a:bodyPr/>
        <a:lstStyle/>
        <a:p>
          <a:pPr rtl="1"/>
          <a:r>
            <a:rPr lang="ar-EG" sz="2800" b="1" dirty="0" smtClean="0">
              <a:solidFill>
                <a:srgbClr val="002060"/>
              </a:solidFill>
            </a:rPr>
            <a:t>مودا </a:t>
          </a:r>
          <a:r>
            <a:rPr lang="en-US" sz="2800" b="1" dirty="0" err="1" smtClean="0">
              <a:solidFill>
                <a:srgbClr val="002060"/>
              </a:solidFill>
            </a:rPr>
            <a:t>Muda</a:t>
          </a:r>
          <a:endParaRPr lang="ar-EG" sz="2800" b="1" dirty="0">
            <a:solidFill>
              <a:srgbClr val="002060"/>
            </a:solidFill>
          </a:endParaRPr>
        </a:p>
      </dgm:t>
    </dgm:pt>
    <dgm:pt modelId="{0D049C60-B44D-47FA-A741-AF29BAA2A5BA}" type="parTrans" cxnId="{A837957A-D1E4-40B1-A520-5D8309AA1A7A}">
      <dgm:prSet/>
      <dgm:spPr/>
      <dgm:t>
        <a:bodyPr/>
        <a:lstStyle/>
        <a:p>
          <a:pPr rtl="1"/>
          <a:endParaRPr lang="ar-EG"/>
        </a:p>
      </dgm:t>
    </dgm:pt>
    <dgm:pt modelId="{19523D58-C2A9-4F13-8718-B184702ABCB3}" type="sibTrans" cxnId="{A837957A-D1E4-40B1-A520-5D8309AA1A7A}">
      <dgm:prSet/>
      <dgm:spPr/>
      <dgm:t>
        <a:bodyPr/>
        <a:lstStyle/>
        <a:p>
          <a:pPr rtl="1"/>
          <a:endParaRPr lang="ar-EG"/>
        </a:p>
      </dgm:t>
    </dgm:pt>
    <dgm:pt modelId="{D11C0C7E-F97D-4010-B021-966337AB0085}">
      <dgm:prSet phldrT="[Text]" custT="1"/>
      <dgm:spPr/>
      <dgm:t>
        <a:bodyPr/>
        <a:lstStyle/>
        <a:p>
          <a:pPr rtl="1"/>
          <a:r>
            <a:rPr lang="ar-EG" sz="2800" b="1" dirty="0" smtClean="0">
              <a:solidFill>
                <a:srgbClr val="002060"/>
              </a:solidFill>
            </a:rPr>
            <a:t>مورا </a:t>
          </a:r>
          <a:r>
            <a:rPr lang="en-US" sz="2800" b="1" dirty="0" smtClean="0">
              <a:solidFill>
                <a:srgbClr val="002060"/>
              </a:solidFill>
            </a:rPr>
            <a:t>Mura</a:t>
          </a:r>
          <a:endParaRPr lang="ar-EG" sz="2800" b="1" dirty="0">
            <a:solidFill>
              <a:srgbClr val="002060"/>
            </a:solidFill>
          </a:endParaRPr>
        </a:p>
      </dgm:t>
    </dgm:pt>
    <dgm:pt modelId="{58119957-081B-4248-834C-0BC850223142}" type="parTrans" cxnId="{17956AC1-AFD5-4117-8DC2-52297B169155}">
      <dgm:prSet/>
      <dgm:spPr/>
      <dgm:t>
        <a:bodyPr/>
        <a:lstStyle/>
        <a:p>
          <a:pPr rtl="1"/>
          <a:endParaRPr lang="ar-EG"/>
        </a:p>
      </dgm:t>
    </dgm:pt>
    <dgm:pt modelId="{82C279D8-1065-4750-9EFD-BB927A2CBEF5}" type="sibTrans" cxnId="{17956AC1-AFD5-4117-8DC2-52297B169155}">
      <dgm:prSet/>
      <dgm:spPr/>
      <dgm:t>
        <a:bodyPr/>
        <a:lstStyle/>
        <a:p>
          <a:pPr rtl="1"/>
          <a:endParaRPr lang="ar-EG"/>
        </a:p>
      </dgm:t>
    </dgm:pt>
    <dgm:pt modelId="{0EDA48E9-18AF-4A7C-B161-6FE8CC08FA05}">
      <dgm:prSet phldrT="[Text]" custT="1"/>
      <dgm:spPr/>
      <dgm:t>
        <a:bodyPr/>
        <a:lstStyle/>
        <a:p>
          <a:pPr rtl="1"/>
          <a:r>
            <a:rPr lang="ar-EG" sz="2800" b="1" dirty="0" smtClean="0">
              <a:solidFill>
                <a:srgbClr val="002060"/>
              </a:solidFill>
            </a:rPr>
            <a:t>موري </a:t>
          </a:r>
          <a:r>
            <a:rPr lang="en-US" sz="2800" b="1" dirty="0" err="1" smtClean="0">
              <a:solidFill>
                <a:srgbClr val="002060"/>
              </a:solidFill>
            </a:rPr>
            <a:t>Muri</a:t>
          </a:r>
          <a:endParaRPr lang="ar-EG" sz="2800" b="1" dirty="0">
            <a:solidFill>
              <a:srgbClr val="002060"/>
            </a:solidFill>
          </a:endParaRPr>
        </a:p>
      </dgm:t>
    </dgm:pt>
    <dgm:pt modelId="{0C9E9592-C842-4590-B450-0467A8E37445}" type="parTrans" cxnId="{42B3EDBE-836E-464C-B832-5249B96A9A97}">
      <dgm:prSet/>
      <dgm:spPr/>
      <dgm:t>
        <a:bodyPr/>
        <a:lstStyle/>
        <a:p>
          <a:pPr rtl="1"/>
          <a:endParaRPr lang="ar-EG"/>
        </a:p>
      </dgm:t>
    </dgm:pt>
    <dgm:pt modelId="{21B39D7D-AA03-41D3-83EF-CB0F75A7FC3C}" type="sibTrans" cxnId="{42B3EDBE-836E-464C-B832-5249B96A9A97}">
      <dgm:prSet/>
      <dgm:spPr/>
      <dgm:t>
        <a:bodyPr/>
        <a:lstStyle/>
        <a:p>
          <a:pPr rtl="1"/>
          <a:endParaRPr lang="ar-EG"/>
        </a:p>
      </dgm:t>
    </dgm:pt>
    <dgm:pt modelId="{0EED45F0-76FF-43F5-8592-070D801BAD76}" type="pres">
      <dgm:prSet presAssocID="{1D2761D2-68AF-46ED-8F0F-37AA47E98FEA}" presName="compositeShape" presStyleCnt="0">
        <dgm:presLayoutVars>
          <dgm:dir/>
          <dgm:resizeHandles/>
        </dgm:presLayoutVars>
      </dgm:prSet>
      <dgm:spPr/>
    </dgm:pt>
    <dgm:pt modelId="{2E37152F-97CF-4F44-8FB1-406CCD694FF7}" type="pres">
      <dgm:prSet presAssocID="{1D2761D2-68AF-46ED-8F0F-37AA47E98FEA}" presName="pyramid" presStyleLbl="node1" presStyleIdx="0" presStyleCnt="1"/>
      <dgm:spPr/>
    </dgm:pt>
    <dgm:pt modelId="{298BCE4D-FE0F-4116-B9B1-5570F2F05D78}" type="pres">
      <dgm:prSet presAssocID="{1D2761D2-68AF-46ED-8F0F-37AA47E98FEA}" presName="theList" presStyleCnt="0"/>
      <dgm:spPr/>
    </dgm:pt>
    <dgm:pt modelId="{03A5D5D0-3CAE-4FBE-9C27-16D2C2C8E61D}" type="pres">
      <dgm:prSet presAssocID="{610FD7E3-AC96-41FF-B606-8B7E43F7637F}" presName="aNode" presStyleLbl="fgAcc1" presStyleIdx="0" presStyleCnt="3">
        <dgm:presLayoutVars>
          <dgm:bulletEnabled val="1"/>
        </dgm:presLayoutVars>
      </dgm:prSet>
      <dgm:spPr/>
      <dgm:t>
        <a:bodyPr/>
        <a:lstStyle/>
        <a:p>
          <a:pPr rtl="1"/>
          <a:endParaRPr lang="ar-EG"/>
        </a:p>
      </dgm:t>
    </dgm:pt>
    <dgm:pt modelId="{C1CEF563-B151-49E0-BC3C-93F14A83EFA3}" type="pres">
      <dgm:prSet presAssocID="{610FD7E3-AC96-41FF-B606-8B7E43F7637F}" presName="aSpace" presStyleCnt="0"/>
      <dgm:spPr/>
    </dgm:pt>
    <dgm:pt modelId="{B2D72807-0B88-41E6-B3C6-759E88F07830}" type="pres">
      <dgm:prSet presAssocID="{D11C0C7E-F97D-4010-B021-966337AB0085}" presName="aNode" presStyleLbl="fgAcc1" presStyleIdx="1" presStyleCnt="3">
        <dgm:presLayoutVars>
          <dgm:bulletEnabled val="1"/>
        </dgm:presLayoutVars>
      </dgm:prSet>
      <dgm:spPr/>
      <dgm:t>
        <a:bodyPr/>
        <a:lstStyle/>
        <a:p>
          <a:pPr rtl="1"/>
          <a:endParaRPr lang="ar-EG"/>
        </a:p>
      </dgm:t>
    </dgm:pt>
    <dgm:pt modelId="{F92D4D3B-96EB-4A26-B238-DC5C104B0596}" type="pres">
      <dgm:prSet presAssocID="{D11C0C7E-F97D-4010-B021-966337AB0085}" presName="aSpace" presStyleCnt="0"/>
      <dgm:spPr/>
    </dgm:pt>
    <dgm:pt modelId="{8037B2D0-49FB-4589-8A44-936568E7FB7A}" type="pres">
      <dgm:prSet presAssocID="{0EDA48E9-18AF-4A7C-B161-6FE8CC08FA05}" presName="aNode" presStyleLbl="fgAcc1" presStyleIdx="2" presStyleCnt="3">
        <dgm:presLayoutVars>
          <dgm:bulletEnabled val="1"/>
        </dgm:presLayoutVars>
      </dgm:prSet>
      <dgm:spPr/>
      <dgm:t>
        <a:bodyPr/>
        <a:lstStyle/>
        <a:p>
          <a:pPr rtl="1"/>
          <a:endParaRPr lang="ar-EG"/>
        </a:p>
      </dgm:t>
    </dgm:pt>
    <dgm:pt modelId="{F9BB8499-9A17-4347-A1EA-F268AF4AFE8F}" type="pres">
      <dgm:prSet presAssocID="{0EDA48E9-18AF-4A7C-B161-6FE8CC08FA05}" presName="aSpace" presStyleCnt="0"/>
      <dgm:spPr/>
    </dgm:pt>
  </dgm:ptLst>
  <dgm:cxnLst>
    <dgm:cxn modelId="{CB07F00B-EA0A-4233-878A-DF98AEE4D1BF}" type="presOf" srcId="{1D2761D2-68AF-46ED-8F0F-37AA47E98FEA}" destId="{0EED45F0-76FF-43F5-8592-070D801BAD76}" srcOrd="0" destOrd="0" presId="urn:microsoft.com/office/officeart/2005/8/layout/pyramid2"/>
    <dgm:cxn modelId="{BD75AF0B-EE14-454B-B519-10CF9FDF29DE}" type="presOf" srcId="{0EDA48E9-18AF-4A7C-B161-6FE8CC08FA05}" destId="{8037B2D0-49FB-4589-8A44-936568E7FB7A}" srcOrd="0" destOrd="0" presId="urn:microsoft.com/office/officeart/2005/8/layout/pyramid2"/>
    <dgm:cxn modelId="{42B3EDBE-836E-464C-B832-5249B96A9A97}" srcId="{1D2761D2-68AF-46ED-8F0F-37AA47E98FEA}" destId="{0EDA48E9-18AF-4A7C-B161-6FE8CC08FA05}" srcOrd="2" destOrd="0" parTransId="{0C9E9592-C842-4590-B450-0467A8E37445}" sibTransId="{21B39D7D-AA03-41D3-83EF-CB0F75A7FC3C}"/>
    <dgm:cxn modelId="{17956AC1-AFD5-4117-8DC2-52297B169155}" srcId="{1D2761D2-68AF-46ED-8F0F-37AA47E98FEA}" destId="{D11C0C7E-F97D-4010-B021-966337AB0085}" srcOrd="1" destOrd="0" parTransId="{58119957-081B-4248-834C-0BC850223142}" sibTransId="{82C279D8-1065-4750-9EFD-BB927A2CBEF5}"/>
    <dgm:cxn modelId="{A042B6E4-D777-4279-8F93-C2581CB96A87}" type="presOf" srcId="{D11C0C7E-F97D-4010-B021-966337AB0085}" destId="{B2D72807-0B88-41E6-B3C6-759E88F07830}" srcOrd="0" destOrd="0" presId="urn:microsoft.com/office/officeart/2005/8/layout/pyramid2"/>
    <dgm:cxn modelId="{A837957A-D1E4-40B1-A520-5D8309AA1A7A}" srcId="{1D2761D2-68AF-46ED-8F0F-37AA47E98FEA}" destId="{610FD7E3-AC96-41FF-B606-8B7E43F7637F}" srcOrd="0" destOrd="0" parTransId="{0D049C60-B44D-47FA-A741-AF29BAA2A5BA}" sibTransId="{19523D58-C2A9-4F13-8718-B184702ABCB3}"/>
    <dgm:cxn modelId="{0C5E7F0C-E2DE-4235-9971-846DBDAEDC36}" type="presOf" srcId="{610FD7E3-AC96-41FF-B606-8B7E43F7637F}" destId="{03A5D5D0-3CAE-4FBE-9C27-16D2C2C8E61D}" srcOrd="0" destOrd="0" presId="urn:microsoft.com/office/officeart/2005/8/layout/pyramid2"/>
    <dgm:cxn modelId="{80B5C55A-D0F8-4B62-8D6D-118378C9F3DB}" type="presParOf" srcId="{0EED45F0-76FF-43F5-8592-070D801BAD76}" destId="{2E37152F-97CF-4F44-8FB1-406CCD694FF7}" srcOrd="0" destOrd="0" presId="urn:microsoft.com/office/officeart/2005/8/layout/pyramid2"/>
    <dgm:cxn modelId="{A759DB81-088C-4BE7-B57C-19A0077203B4}" type="presParOf" srcId="{0EED45F0-76FF-43F5-8592-070D801BAD76}" destId="{298BCE4D-FE0F-4116-B9B1-5570F2F05D78}" srcOrd="1" destOrd="0" presId="urn:microsoft.com/office/officeart/2005/8/layout/pyramid2"/>
    <dgm:cxn modelId="{8298DCCA-D560-4212-A3BB-3BC1CB093E88}" type="presParOf" srcId="{298BCE4D-FE0F-4116-B9B1-5570F2F05D78}" destId="{03A5D5D0-3CAE-4FBE-9C27-16D2C2C8E61D}" srcOrd="0" destOrd="0" presId="urn:microsoft.com/office/officeart/2005/8/layout/pyramid2"/>
    <dgm:cxn modelId="{8E2FCF8C-084C-4118-9EA2-D64FB0DC3B78}" type="presParOf" srcId="{298BCE4D-FE0F-4116-B9B1-5570F2F05D78}" destId="{C1CEF563-B151-49E0-BC3C-93F14A83EFA3}" srcOrd="1" destOrd="0" presId="urn:microsoft.com/office/officeart/2005/8/layout/pyramid2"/>
    <dgm:cxn modelId="{AA72D92A-B81B-4FEA-9143-32A92315E7E2}" type="presParOf" srcId="{298BCE4D-FE0F-4116-B9B1-5570F2F05D78}" destId="{B2D72807-0B88-41E6-B3C6-759E88F07830}" srcOrd="2" destOrd="0" presId="urn:microsoft.com/office/officeart/2005/8/layout/pyramid2"/>
    <dgm:cxn modelId="{FC47CCDD-357D-4195-A681-4BE1F42BB5A2}" type="presParOf" srcId="{298BCE4D-FE0F-4116-B9B1-5570F2F05D78}" destId="{F92D4D3B-96EB-4A26-B238-DC5C104B0596}" srcOrd="3" destOrd="0" presId="urn:microsoft.com/office/officeart/2005/8/layout/pyramid2"/>
    <dgm:cxn modelId="{2678EC7C-1299-4483-A1AF-F137C250202E}" type="presParOf" srcId="{298BCE4D-FE0F-4116-B9B1-5570F2F05D78}" destId="{8037B2D0-49FB-4589-8A44-936568E7FB7A}" srcOrd="4" destOrd="0" presId="urn:microsoft.com/office/officeart/2005/8/layout/pyramid2"/>
    <dgm:cxn modelId="{23E0309D-82E2-45D3-9123-20715BA5677E}" type="presParOf" srcId="{298BCE4D-FE0F-4116-B9B1-5570F2F05D78}" destId="{F9BB8499-9A17-4347-A1EA-F268AF4AFE8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dgm:t>
        <a:bodyPr/>
        <a:lstStyle/>
        <a:p>
          <a:pPr rtl="1"/>
          <a:r>
            <a:rPr lang="ar-EG" sz="2400" dirty="0" smtClean="0"/>
            <a:t>	فهم الفاقد </a:t>
          </a:r>
          <a:r>
            <a:rPr lang="en-US" sz="2400" dirty="0" smtClean="0"/>
            <a:t>Understanding Waste:</a:t>
          </a:r>
          <a:endParaRPr lang="ar-EG" sz="2400" dirty="0"/>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dgm:t>
        <a:bodyPr/>
        <a:lstStyle/>
        <a:p>
          <a:pPr algn="justLow" rtl="1"/>
          <a:r>
            <a:rPr lang="ar-EG" sz="2400" dirty="0" smtClean="0"/>
            <a:t>تشخيص وإزالة الفاقد، يعتمد على فهم ومشاركة جميع العاملين. لذلك فان التنفيذ الناجح لكايزن، يتطلب تدريب جميع العاملين على تشخيص وإزالة الفاقد من أمكنة عملهم</a:t>
          </a:r>
          <a:endParaRPr lang="ar-EG" sz="2400" dirty="0"/>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65950" custLinFactNeighborX="9594" custLinFactNeighborY="-1368">
        <dgm:presLayoutVars>
          <dgm:chMax val="1"/>
          <dgm:chPref val="1"/>
          <dgm:bulletEnabled val="1"/>
        </dgm:presLayoutVars>
      </dgm:prSet>
      <dgm:spPr/>
      <dgm:t>
        <a:bodyPr/>
        <a:lstStyle/>
        <a:p>
          <a:pPr rtl="1"/>
          <a:endParaRPr lang="ar-EG"/>
        </a:p>
      </dgm:t>
    </dgm:pt>
    <dgm:pt modelId="{1A1807D5-ED94-4B25-B29B-D698F5E0F888}" type="pres">
      <dgm:prSet presAssocID="{8E551A68-F51D-4709-BB2C-946BDBA2897D}" presName="Image" presStyleLbl="bgImgPlace1" presStyleIdx="0" presStyleCnt="1" custLinFactNeighborX="-28205" custLinFactNeighborY="620"/>
      <dgm:spPr>
        <a:blipFill rotWithShape="1">
          <a:blip xmlns:r="http://schemas.openxmlformats.org/officeDocument/2006/relationships" r:embed="rId1"/>
          <a:stretch>
            <a:fillRect/>
          </a:stretch>
        </a:blipFill>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dgm:t>
        <a:bodyPr/>
        <a:lstStyle/>
        <a:p>
          <a:pPr rtl="1"/>
          <a:endParaRPr lang="ar-EG"/>
        </a:p>
      </dgm:t>
    </dgm:pt>
  </dgm:ptLst>
  <dgm:cxnLst>
    <dgm:cxn modelId="{A854DE28-A822-44C5-9AB8-221BE892428D}" type="presOf" srcId="{8E551A68-F51D-4709-BB2C-946BDBA2897D}" destId="{6C3BFD6B-A356-460E-BA07-3DB0546C6963}" srcOrd="0" destOrd="0" presId="urn:microsoft.com/office/officeart/2008/layout/TitledPictureBlocks"/>
    <dgm:cxn modelId="{EEEB56DB-2E19-4DDA-BB1E-1E38DF926EC9}"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28E61A7A-5D73-41A3-AAB9-A638C20A29EC}" type="presOf" srcId="{05147383-1779-4332-A387-CCEDEE46643D}" destId="{C5984BCB-8798-4531-892C-8FC095AE4A21}" srcOrd="0" destOrd="0" presId="urn:microsoft.com/office/officeart/2008/layout/TitledPictureBlocks"/>
    <dgm:cxn modelId="{58914ACC-F449-4F5E-9D47-0685497B88D4}" type="presParOf" srcId="{D1C35AE7-37BA-45AE-8ED2-4AB01D89A374}" destId="{DF92DA4F-FF9D-43AA-880F-3EA85E9A91D6}" srcOrd="0" destOrd="0" presId="urn:microsoft.com/office/officeart/2008/layout/TitledPictureBlocks"/>
    <dgm:cxn modelId="{EEAF6988-C5B9-4833-9A38-68EFB3113099}" type="presParOf" srcId="{DF92DA4F-FF9D-43AA-880F-3EA85E9A91D6}" destId="{6C3BFD6B-A356-460E-BA07-3DB0546C6963}" srcOrd="0" destOrd="0" presId="urn:microsoft.com/office/officeart/2008/layout/TitledPictureBlocks"/>
    <dgm:cxn modelId="{0E545819-74D0-429E-B2BA-B8F3E7A5A6F9}" type="presParOf" srcId="{DF92DA4F-FF9D-43AA-880F-3EA85E9A91D6}" destId="{1A1807D5-ED94-4B25-B29B-D698F5E0F888}" srcOrd="1" destOrd="0" presId="urn:microsoft.com/office/officeart/2008/layout/TitledPictureBlocks"/>
    <dgm:cxn modelId="{DB45C2E3-C6A0-4A11-8410-29FEDA317F37}"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35297" y="474980"/>
          <a:ext cx="5768070" cy="507119"/>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	منع الخطأ </a:t>
          </a:r>
          <a:r>
            <a:rPr lang="en-US" sz="2400" dirty="0" smtClean="0">
              <a:solidFill>
                <a:sysClr val="window" lastClr="FFFFFF"/>
              </a:solidFill>
              <a:latin typeface="Calibri"/>
              <a:ea typeface="+mn-ea"/>
              <a:cs typeface="+mn-cs"/>
            </a:rPr>
            <a:t>Mistake proof: </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266219" y="1141486"/>
          <a:ext cx="3437550" cy="2343620"/>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الإنسان من طبيعته أن ينسى وان يخطئ فعلينا تصميم الأشياء بحيث تصبح فرص خطئه معدومة.  علينا أن نمنع الخطأ من الحدوث أصلا </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65950" custLinFactNeighborX="9594" custLinFactNeighborY="-1368">
        <dgm:presLayoutVars>
          <dgm:chMax val="1"/>
          <dgm:chPref val="1"/>
          <dgm:bulletEnabled val="1"/>
        </dgm:presLayoutVars>
      </dgm:prSet>
      <dgm:spPr/>
      <dgm:t>
        <a:bodyPr/>
        <a:lstStyle/>
        <a:p>
          <a:pPr rtl="1"/>
          <a:endParaRPr lang="ar-EG"/>
        </a:p>
      </dgm:t>
    </dgm:pt>
    <dgm:pt modelId="{1A1807D5-ED94-4B25-B29B-D698F5E0F888}" type="pres">
      <dgm:prSet presAssocID="{8E551A68-F51D-4709-BB2C-946BDBA2897D}" presName="Image" presStyleLbl="bgImgPlace1" presStyleIdx="0" presStyleCnt="1" custLinFactNeighborX="-28205" custLinFactNeighborY="620"/>
      <dgm:spPr>
        <a:xfrm>
          <a:off x="167625" y="1061727"/>
          <a:ext cx="3475787" cy="294501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dgm:t>
        <a:bodyPr/>
        <a:lstStyle/>
        <a:p>
          <a:pPr rtl="1"/>
          <a:endParaRPr lang="ar-EG"/>
        </a:p>
      </dgm:t>
    </dgm:pt>
  </dgm:ptLst>
  <dgm:cxnLst>
    <dgm:cxn modelId="{552A6516-F31B-4796-897B-31F58256AFA0}" type="presOf" srcId="{05147383-1779-4332-A387-CCEDEE46643D}" destId="{C5984BCB-8798-4531-892C-8FC095AE4A21}" srcOrd="0" destOrd="0" presId="urn:microsoft.com/office/officeart/2008/layout/TitledPictureBlocks"/>
    <dgm:cxn modelId="{47A4426D-2FAC-4EC5-BC00-A0F18BBB2586}" type="presOf" srcId="{FD0CCAC7-0F5A-4E81-A995-8B9706719082}" destId="{D1C35AE7-37BA-45AE-8ED2-4AB01D89A374}" srcOrd="0" destOrd="0" presId="urn:microsoft.com/office/officeart/2008/layout/TitledPictureBlocks"/>
    <dgm:cxn modelId="{03D59460-73E1-488C-B092-7F4B0067CF45}"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293A5068-6AC3-4B0D-AD26-96395FD79A4D}" type="presParOf" srcId="{D1C35AE7-37BA-45AE-8ED2-4AB01D89A374}" destId="{DF92DA4F-FF9D-43AA-880F-3EA85E9A91D6}" srcOrd="0" destOrd="0" presId="urn:microsoft.com/office/officeart/2008/layout/TitledPictureBlocks"/>
    <dgm:cxn modelId="{CEFE6DD4-AC0F-476E-824C-CF3CEB1E8E53}" type="presParOf" srcId="{DF92DA4F-FF9D-43AA-880F-3EA85E9A91D6}" destId="{6C3BFD6B-A356-460E-BA07-3DB0546C6963}" srcOrd="0" destOrd="0" presId="urn:microsoft.com/office/officeart/2008/layout/TitledPictureBlocks"/>
    <dgm:cxn modelId="{DDE65A05-25CF-4B8B-A887-45AC4A0582FD}" type="presParOf" srcId="{DF92DA4F-FF9D-43AA-880F-3EA85E9A91D6}" destId="{1A1807D5-ED94-4B25-B29B-D698F5E0F888}" srcOrd="1" destOrd="0" presId="urn:microsoft.com/office/officeart/2008/layout/TitledPictureBlocks"/>
    <dgm:cxn modelId="{796297B3-E3E1-4243-8D50-10C499CB0759}"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35297" y="474980"/>
          <a:ext cx="5768070" cy="507119"/>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	تطبيق برنامج السينات الخمس</a:t>
          </a:r>
          <a:r>
            <a:rPr lang="en-US" sz="2400" dirty="0" smtClean="0">
              <a:solidFill>
                <a:sysClr val="window" lastClr="FFFFFF"/>
              </a:solidFill>
              <a:latin typeface="Calibri"/>
              <a:ea typeface="+mn-ea"/>
              <a:cs typeface="Arial" panose="020B0604020202020204" pitchFamily="34" charset="0"/>
            </a:rPr>
            <a:t>Five 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266219" y="1141486"/>
          <a:ext cx="3437550" cy="2343620"/>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وهو برنامج من خمس خطوات لتنظيم مكان العمل، وتشمل: التصنيف والترتيب وتنظيف أماكن العمل وأدوات العمل، والتنميط والتدريب</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167625" y="1061727"/>
          <a:ext cx="3475787" cy="294501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CB2AB49C-7CE6-44E1-AA20-DDCECACDB74F}" type="presOf" srcId="{8E551A68-F51D-4709-BB2C-946BDBA2897D}" destId="{6C3BFD6B-A356-460E-BA07-3DB0546C6963}" srcOrd="0" destOrd="0" presId="urn:microsoft.com/office/officeart/2008/layout/TitledPictureBlocks"/>
    <dgm:cxn modelId="{9018DD8F-8C62-4483-9C14-3BDA23578727}"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7AFE9E4A-4E2E-46B8-8B6F-8F354262933A}" type="presOf" srcId="{05147383-1779-4332-A387-CCEDEE46643D}" destId="{C5984BCB-8798-4531-892C-8FC095AE4A21}" srcOrd="0" destOrd="0" presId="urn:microsoft.com/office/officeart/2008/layout/TitledPictureBlocks"/>
    <dgm:cxn modelId="{7E76C0F2-D153-4C65-8606-FAEE88E36D81}" type="presParOf" srcId="{D1C35AE7-37BA-45AE-8ED2-4AB01D89A374}" destId="{DF92DA4F-FF9D-43AA-880F-3EA85E9A91D6}" srcOrd="0" destOrd="0" presId="urn:microsoft.com/office/officeart/2008/layout/TitledPictureBlocks"/>
    <dgm:cxn modelId="{5DA8991C-F2AE-44F4-8739-2E5EDC3BECEC}" type="presParOf" srcId="{DF92DA4F-FF9D-43AA-880F-3EA85E9A91D6}" destId="{6C3BFD6B-A356-460E-BA07-3DB0546C6963}" srcOrd="0" destOrd="0" presId="urn:microsoft.com/office/officeart/2008/layout/TitledPictureBlocks"/>
    <dgm:cxn modelId="{85FFB418-43A1-4C41-88B9-72CECC8133E9}" type="presParOf" srcId="{DF92DA4F-FF9D-43AA-880F-3EA85E9A91D6}" destId="{1A1807D5-ED94-4B25-B29B-D698F5E0F888}" srcOrd="1" destOrd="0" presId="urn:microsoft.com/office/officeart/2008/layout/TitledPictureBlocks"/>
    <dgm:cxn modelId="{9E1F18BF-ECE1-4C31-93BF-1C98CFB9C598}"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540254"/>
          <a:ext cx="6053162" cy="488314"/>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وضع معايير قياسية للعمل (تنميط العمل) </a:t>
          </a:r>
          <a:r>
            <a:rPr lang="en-US" sz="2400" dirty="0" smtClean="0">
              <a:solidFill>
                <a:sysClr val="window" lastClr="FFFFFF"/>
              </a:solidFill>
              <a:latin typeface="Calibri"/>
              <a:ea typeface="+mn-ea"/>
              <a:cs typeface="Arial" panose="020B0604020202020204" pitchFamily="34" charset="0"/>
            </a:rPr>
            <a:t>Standardize work</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182044"/>
          <a:ext cx="3310076" cy="2256712"/>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وضع معايير قياسية للعمل يجعل كل المشغلين يستخدمون أفضل أسلوب للتقليل من الفاقد، وتكون هذه المعايير هي الأساس لتطوير العمل</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193805"/>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5CD0E72B-AD42-4804-9A13-134E2D310D0B}" type="presOf" srcId="{8E551A68-F51D-4709-BB2C-946BDBA2897D}" destId="{6C3BFD6B-A356-460E-BA07-3DB0546C6963}" srcOrd="0" destOrd="0" presId="urn:microsoft.com/office/officeart/2008/layout/TitledPictureBlocks"/>
    <dgm:cxn modelId="{AA08EE40-77C0-4173-BC12-833BA97677B7}" type="presOf" srcId="{05147383-1779-4332-A387-CCEDEE46643D}" destId="{C5984BCB-8798-4531-892C-8FC095AE4A21}" srcOrd="0" destOrd="0" presId="urn:microsoft.com/office/officeart/2008/layout/TitledPictureBlocks"/>
    <dgm:cxn modelId="{82749BC0-C665-41AC-A244-FB574F430A34}" type="presOf" srcId="{FD0CCAC7-0F5A-4E81-A995-8B9706719082}" destId="{D1C35AE7-37BA-45AE-8ED2-4AB01D89A374}" srcOrd="0" destOrd="0" presId="urn:microsoft.com/office/officeart/2008/layout/TitledPictureBlocks"/>
    <dgm:cxn modelId="{A77E36AA-882B-4CC9-A0B4-CEF4AE8872C7}" type="presParOf" srcId="{D1C35AE7-37BA-45AE-8ED2-4AB01D89A374}" destId="{DF92DA4F-FF9D-43AA-880F-3EA85E9A91D6}" srcOrd="0" destOrd="0" presId="urn:microsoft.com/office/officeart/2008/layout/TitledPictureBlocks"/>
    <dgm:cxn modelId="{1F8381A3-1640-4AEC-89BD-6C3983AF7F4F}" type="presParOf" srcId="{DF92DA4F-FF9D-43AA-880F-3EA85E9A91D6}" destId="{6C3BFD6B-A356-460E-BA07-3DB0546C6963}" srcOrd="0" destOrd="0" presId="urn:microsoft.com/office/officeart/2008/layout/TitledPictureBlocks"/>
    <dgm:cxn modelId="{C3D9DB2D-1A4E-4CDB-B637-C0BA616176D8}" type="presParOf" srcId="{DF92DA4F-FF9D-43AA-880F-3EA85E9A91D6}" destId="{1A1807D5-ED94-4B25-B29B-D698F5E0F888}" srcOrd="1" destOrd="0" presId="urn:microsoft.com/office/officeart/2008/layout/TitledPictureBlocks"/>
    <dgm:cxn modelId="{D2864FEA-E7CE-4C7E-BF4A-5F47DB31A114}"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540254"/>
          <a:ext cx="6053162" cy="488314"/>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	التبسيط </a:t>
          </a:r>
          <a:r>
            <a:rPr lang="en-US" sz="2400" dirty="0" smtClean="0">
              <a:solidFill>
                <a:sysClr val="window" lastClr="FFFFFF"/>
              </a:solidFill>
              <a:latin typeface="Calibri"/>
              <a:ea typeface="+mn-ea"/>
              <a:cs typeface="Arial" panose="020B0604020202020204" pitchFamily="34" charset="0"/>
            </a:rPr>
            <a:t>Simplification</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182044"/>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التبسيط يظهر في البحث عن الأسباب الحقيقية للمشاكل، من خلال دراسة المشاكل والبحث عن المشاكل البسيطة وحلها قبل أن تتحول إلى مشاكل معقدة</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193805"/>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2D97FEDB-58A6-4E06-B1F2-270A47D925AD}" type="presOf" srcId="{FD0CCAC7-0F5A-4E81-A995-8B9706719082}" destId="{D1C35AE7-37BA-45AE-8ED2-4AB01D89A374}" srcOrd="0" destOrd="0" presId="urn:microsoft.com/office/officeart/2008/layout/TitledPictureBlocks"/>
    <dgm:cxn modelId="{7E12FD90-9A2E-4802-BC5E-50F5020D6EFF}" type="presOf" srcId="{8E551A68-F51D-4709-BB2C-946BDBA2897D}" destId="{6C3BFD6B-A356-460E-BA07-3DB0546C6963}" srcOrd="0" destOrd="0" presId="urn:microsoft.com/office/officeart/2008/layout/TitledPictureBlocks"/>
    <dgm:cxn modelId="{A105D33B-9A22-4A9D-ABAD-B768F11E03D0}" type="presOf" srcId="{05147383-1779-4332-A387-CCEDEE46643D}" destId="{C5984BCB-8798-4531-892C-8FC095AE4A21}"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21F6EF57-DF87-4C6E-BCA8-4BB1987103AF}" type="presParOf" srcId="{D1C35AE7-37BA-45AE-8ED2-4AB01D89A374}" destId="{DF92DA4F-FF9D-43AA-880F-3EA85E9A91D6}" srcOrd="0" destOrd="0" presId="urn:microsoft.com/office/officeart/2008/layout/TitledPictureBlocks"/>
    <dgm:cxn modelId="{6FB3B539-E442-4BC5-A996-BAFA04C32FE6}" type="presParOf" srcId="{DF92DA4F-FF9D-43AA-880F-3EA85E9A91D6}" destId="{6C3BFD6B-A356-460E-BA07-3DB0546C6963}" srcOrd="0" destOrd="0" presId="urn:microsoft.com/office/officeart/2008/layout/TitledPictureBlocks"/>
    <dgm:cxn modelId="{9685A601-66C3-48E6-9FB6-4186E3813D2B}" type="presParOf" srcId="{DF92DA4F-FF9D-43AA-880F-3EA85E9A91D6}" destId="{1A1807D5-ED94-4B25-B29B-D698F5E0F888}" srcOrd="1" destOrd="0" presId="urn:microsoft.com/office/officeart/2008/layout/TitledPictureBlocks"/>
    <dgm:cxn modelId="{65A7867B-496E-4961-A88D-57529310E069}"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	التعاون المتميز </a:t>
          </a:r>
          <a:r>
            <a:rPr lang="en-US" sz="2400" dirty="0" smtClean="0">
              <a:solidFill>
                <a:sysClr val="window" lastClr="FFFFFF"/>
              </a:solidFill>
              <a:latin typeface="Calibri"/>
              <a:ea typeface="+mn-ea"/>
              <a:cs typeface="Arial" panose="020B0604020202020204" pitchFamily="34" charset="0"/>
            </a:rPr>
            <a:t>Outstanding Cooperation:</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لا يمكن أن تعمل هذه السياسة إلا في جو من التعاون بين الأقسام المختلفة والمستويات المختلفة. في هذا النظام الكل في مركب واحد والكل يتعاون للتطوير وتقليل الفاقد</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557F81C4-1913-4ACD-A859-5BA78A313F43}" type="presOf" srcId="{8E551A68-F51D-4709-BB2C-946BDBA2897D}" destId="{6C3BFD6B-A356-460E-BA07-3DB0546C6963}" srcOrd="0" destOrd="0" presId="urn:microsoft.com/office/officeart/2008/layout/TitledPictureBlocks"/>
    <dgm:cxn modelId="{912EA778-E624-478B-81D1-FE6CA2B3DB15}"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94BFF9D0-B554-4A6E-B6AD-EBB443D48468}" type="presOf" srcId="{05147383-1779-4332-A387-CCEDEE46643D}" destId="{C5984BCB-8798-4531-892C-8FC095AE4A21}" srcOrd="0" destOrd="0" presId="urn:microsoft.com/office/officeart/2008/layout/TitledPictureBlocks"/>
    <dgm:cxn modelId="{6BACD0B4-2E9C-464F-8112-71275497CCA8}" type="presParOf" srcId="{D1C35AE7-37BA-45AE-8ED2-4AB01D89A374}" destId="{DF92DA4F-FF9D-43AA-880F-3EA85E9A91D6}" srcOrd="0" destOrd="0" presId="urn:microsoft.com/office/officeart/2008/layout/TitledPictureBlocks"/>
    <dgm:cxn modelId="{94A4168B-2530-4A00-9116-4E59304193CB}" type="presParOf" srcId="{DF92DA4F-FF9D-43AA-880F-3EA85E9A91D6}" destId="{6C3BFD6B-A356-460E-BA07-3DB0546C6963}" srcOrd="0" destOrd="0" presId="urn:microsoft.com/office/officeart/2008/layout/TitledPictureBlocks"/>
    <dgm:cxn modelId="{7EDEE3BF-00D6-4064-A31F-D56C0DCF79AD}" type="presParOf" srcId="{DF92DA4F-FF9D-43AA-880F-3EA85E9A91D6}" destId="{1A1807D5-ED94-4B25-B29B-D698F5E0F888}" srcOrd="1" destOrd="0" presId="urn:microsoft.com/office/officeart/2008/layout/TitledPictureBlocks"/>
    <dgm:cxn modelId="{8A35C166-A771-4ED0-A578-566FD92471CC}"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5E019A-99AC-4D9F-8E50-67B2947E2054}" type="doc">
      <dgm:prSet loTypeId="urn:microsoft.com/office/officeart/2005/8/layout/venn3" loCatId="relationship" qsTypeId="urn:microsoft.com/office/officeart/2005/8/quickstyle/simple5" qsCatId="simple" csTypeId="urn:microsoft.com/office/officeart/2005/8/colors/colorful3" csCatId="colorful" phldr="1"/>
      <dgm:spPr/>
      <dgm:t>
        <a:bodyPr/>
        <a:lstStyle/>
        <a:p>
          <a:pPr rtl="1"/>
          <a:endParaRPr lang="ar-EG"/>
        </a:p>
      </dgm:t>
    </dgm:pt>
    <dgm:pt modelId="{C6A70909-C5B1-483B-B026-5AE8241EDE58}">
      <dgm:prSet phldrT="[Text]" custT="1"/>
      <dgm:spPr/>
      <dgm:t>
        <a:bodyPr/>
        <a:lstStyle/>
        <a:p>
          <a:pPr rtl="1"/>
          <a:r>
            <a:rPr lang="ar-EG" sz="2400" b="1" dirty="0" smtClean="0">
              <a:solidFill>
                <a:srgbClr val="002060"/>
              </a:solidFill>
            </a:rPr>
            <a:t>الحياة الشخصية</a:t>
          </a:r>
          <a:endParaRPr lang="ar-EG" sz="2400" b="1" dirty="0">
            <a:solidFill>
              <a:srgbClr val="002060"/>
            </a:solidFill>
          </a:endParaRPr>
        </a:p>
      </dgm:t>
    </dgm:pt>
    <dgm:pt modelId="{F246AA64-990F-49C1-84A5-30D722B34409}" type="parTrans" cxnId="{C6EB13D4-73F8-48DD-B0E0-B1FF09C4E2B2}">
      <dgm:prSet/>
      <dgm:spPr/>
      <dgm:t>
        <a:bodyPr/>
        <a:lstStyle/>
        <a:p>
          <a:pPr rtl="1"/>
          <a:endParaRPr lang="ar-EG"/>
        </a:p>
      </dgm:t>
    </dgm:pt>
    <dgm:pt modelId="{97E1ED78-82F8-4B29-BDF2-BE675219D466}" type="sibTrans" cxnId="{C6EB13D4-73F8-48DD-B0E0-B1FF09C4E2B2}">
      <dgm:prSet/>
      <dgm:spPr/>
      <dgm:t>
        <a:bodyPr/>
        <a:lstStyle/>
        <a:p>
          <a:pPr rtl="1"/>
          <a:endParaRPr lang="ar-EG"/>
        </a:p>
      </dgm:t>
    </dgm:pt>
    <dgm:pt modelId="{B5980EA7-05E4-4A84-83C8-2D17C75029AA}">
      <dgm:prSet custT="1"/>
      <dgm:spPr/>
      <dgm:t>
        <a:bodyPr/>
        <a:lstStyle/>
        <a:p>
          <a:pPr rtl="1"/>
          <a:r>
            <a:rPr lang="ar-EG" sz="2400" b="1" dirty="0" smtClean="0">
              <a:solidFill>
                <a:srgbClr val="002060"/>
              </a:solidFill>
            </a:rPr>
            <a:t>والحياة المنزلية</a:t>
          </a:r>
          <a:endParaRPr lang="ar-EG" sz="2400" b="1" dirty="0">
            <a:solidFill>
              <a:srgbClr val="002060"/>
            </a:solidFill>
          </a:endParaRPr>
        </a:p>
      </dgm:t>
    </dgm:pt>
    <dgm:pt modelId="{CCCA2E47-D6DE-4D9D-9E7F-C4DEE992E726}" type="parTrans" cxnId="{E530D980-2418-491E-9BB8-639184D6FE57}">
      <dgm:prSet/>
      <dgm:spPr/>
      <dgm:t>
        <a:bodyPr/>
        <a:lstStyle/>
        <a:p>
          <a:pPr rtl="1"/>
          <a:endParaRPr lang="ar-EG"/>
        </a:p>
      </dgm:t>
    </dgm:pt>
    <dgm:pt modelId="{3326BDEC-5F08-4317-9D15-242F0CEF5E45}" type="sibTrans" cxnId="{E530D980-2418-491E-9BB8-639184D6FE57}">
      <dgm:prSet/>
      <dgm:spPr/>
      <dgm:t>
        <a:bodyPr/>
        <a:lstStyle/>
        <a:p>
          <a:pPr rtl="1"/>
          <a:endParaRPr lang="ar-EG"/>
        </a:p>
      </dgm:t>
    </dgm:pt>
    <dgm:pt modelId="{5ACA9CFD-1865-4237-A072-C1154884C0CD}">
      <dgm:prSet custT="1"/>
      <dgm:spPr/>
      <dgm:t>
        <a:bodyPr/>
        <a:lstStyle/>
        <a:p>
          <a:pPr rtl="1"/>
          <a:r>
            <a:rPr lang="ar-EG" sz="2400" b="1" dirty="0" smtClean="0">
              <a:solidFill>
                <a:srgbClr val="002060"/>
              </a:solidFill>
            </a:rPr>
            <a:t>والحياة الاجتماعية</a:t>
          </a:r>
          <a:endParaRPr lang="ar-EG" sz="2400" b="1" dirty="0">
            <a:solidFill>
              <a:srgbClr val="002060"/>
            </a:solidFill>
          </a:endParaRPr>
        </a:p>
      </dgm:t>
    </dgm:pt>
    <dgm:pt modelId="{1F7B71A0-A587-4508-B103-940CEB0675B0}" type="parTrans" cxnId="{7BBB8D89-C8BE-4B25-AE24-7CA3F5DF1F41}">
      <dgm:prSet/>
      <dgm:spPr/>
      <dgm:t>
        <a:bodyPr/>
        <a:lstStyle/>
        <a:p>
          <a:pPr rtl="1"/>
          <a:endParaRPr lang="ar-EG"/>
        </a:p>
      </dgm:t>
    </dgm:pt>
    <dgm:pt modelId="{0BEBC657-130B-46C8-8D30-79DEE49524BA}" type="sibTrans" cxnId="{7BBB8D89-C8BE-4B25-AE24-7CA3F5DF1F41}">
      <dgm:prSet/>
      <dgm:spPr/>
      <dgm:t>
        <a:bodyPr/>
        <a:lstStyle/>
        <a:p>
          <a:pPr rtl="1"/>
          <a:endParaRPr lang="ar-EG"/>
        </a:p>
      </dgm:t>
    </dgm:pt>
    <dgm:pt modelId="{BD934AE9-62B1-40ED-BBF9-6F401908AA7F}">
      <dgm:prSet custT="1"/>
      <dgm:spPr/>
      <dgm:t>
        <a:bodyPr/>
        <a:lstStyle/>
        <a:p>
          <a:pPr rtl="1"/>
          <a:r>
            <a:rPr lang="ar-EG" sz="2400" b="1" dirty="0" smtClean="0">
              <a:solidFill>
                <a:srgbClr val="002060"/>
              </a:solidFill>
            </a:rPr>
            <a:t>والحياة العملية</a:t>
          </a:r>
          <a:endParaRPr lang="ar-EG" sz="2400" b="1" dirty="0">
            <a:solidFill>
              <a:srgbClr val="002060"/>
            </a:solidFill>
          </a:endParaRPr>
        </a:p>
      </dgm:t>
    </dgm:pt>
    <dgm:pt modelId="{46336E35-101F-44D0-B888-A68C7A329ECB}" type="parTrans" cxnId="{9D1D0C8D-A87C-4129-B77D-57161D6951F3}">
      <dgm:prSet/>
      <dgm:spPr/>
      <dgm:t>
        <a:bodyPr/>
        <a:lstStyle/>
        <a:p>
          <a:pPr rtl="1"/>
          <a:endParaRPr lang="ar-EG"/>
        </a:p>
      </dgm:t>
    </dgm:pt>
    <dgm:pt modelId="{D57FAAB5-6474-4261-BAE1-668DB94967DB}" type="sibTrans" cxnId="{9D1D0C8D-A87C-4129-B77D-57161D6951F3}">
      <dgm:prSet/>
      <dgm:spPr/>
      <dgm:t>
        <a:bodyPr/>
        <a:lstStyle/>
        <a:p>
          <a:pPr rtl="1"/>
          <a:endParaRPr lang="ar-EG"/>
        </a:p>
      </dgm:t>
    </dgm:pt>
    <dgm:pt modelId="{05CAFC58-3BA2-4FD6-843B-B1E50D38DA78}" type="pres">
      <dgm:prSet presAssocID="{225E019A-99AC-4D9F-8E50-67B2947E2054}" presName="Name0" presStyleCnt="0">
        <dgm:presLayoutVars>
          <dgm:dir/>
          <dgm:resizeHandles val="exact"/>
        </dgm:presLayoutVars>
      </dgm:prSet>
      <dgm:spPr/>
      <dgm:t>
        <a:bodyPr/>
        <a:lstStyle/>
        <a:p>
          <a:pPr rtl="1"/>
          <a:endParaRPr lang="ar-EG"/>
        </a:p>
      </dgm:t>
    </dgm:pt>
    <dgm:pt modelId="{C78B0E4C-705D-4FB0-AACA-4C06838E67FE}" type="pres">
      <dgm:prSet presAssocID="{C6A70909-C5B1-483B-B026-5AE8241EDE58}" presName="Name5" presStyleLbl="vennNode1" presStyleIdx="0" presStyleCnt="4">
        <dgm:presLayoutVars>
          <dgm:bulletEnabled val="1"/>
        </dgm:presLayoutVars>
      </dgm:prSet>
      <dgm:spPr/>
      <dgm:t>
        <a:bodyPr/>
        <a:lstStyle/>
        <a:p>
          <a:pPr rtl="1"/>
          <a:endParaRPr lang="ar-EG"/>
        </a:p>
      </dgm:t>
    </dgm:pt>
    <dgm:pt modelId="{B48850D9-B01F-4FC0-AA54-0704763C91F6}" type="pres">
      <dgm:prSet presAssocID="{97E1ED78-82F8-4B29-BDF2-BE675219D466}" presName="space" presStyleCnt="0"/>
      <dgm:spPr/>
      <dgm:t>
        <a:bodyPr/>
        <a:lstStyle/>
        <a:p>
          <a:pPr rtl="1"/>
          <a:endParaRPr lang="ar-EG"/>
        </a:p>
      </dgm:t>
    </dgm:pt>
    <dgm:pt modelId="{A8BEEA39-469E-4E9B-B940-A1647AC44120}" type="pres">
      <dgm:prSet presAssocID="{B5980EA7-05E4-4A84-83C8-2D17C75029AA}" presName="Name5" presStyleLbl="vennNode1" presStyleIdx="1" presStyleCnt="4">
        <dgm:presLayoutVars>
          <dgm:bulletEnabled val="1"/>
        </dgm:presLayoutVars>
      </dgm:prSet>
      <dgm:spPr/>
      <dgm:t>
        <a:bodyPr/>
        <a:lstStyle/>
        <a:p>
          <a:pPr rtl="1"/>
          <a:endParaRPr lang="ar-EG"/>
        </a:p>
      </dgm:t>
    </dgm:pt>
    <dgm:pt modelId="{328BE404-DE24-4CAB-96D5-F217821EC106}" type="pres">
      <dgm:prSet presAssocID="{3326BDEC-5F08-4317-9D15-242F0CEF5E45}" presName="space" presStyleCnt="0"/>
      <dgm:spPr/>
      <dgm:t>
        <a:bodyPr/>
        <a:lstStyle/>
        <a:p>
          <a:pPr rtl="1"/>
          <a:endParaRPr lang="ar-EG"/>
        </a:p>
      </dgm:t>
    </dgm:pt>
    <dgm:pt modelId="{4535931D-3440-42E7-9181-BED106385C53}" type="pres">
      <dgm:prSet presAssocID="{5ACA9CFD-1865-4237-A072-C1154884C0CD}" presName="Name5" presStyleLbl="vennNode1" presStyleIdx="2" presStyleCnt="4">
        <dgm:presLayoutVars>
          <dgm:bulletEnabled val="1"/>
        </dgm:presLayoutVars>
      </dgm:prSet>
      <dgm:spPr/>
      <dgm:t>
        <a:bodyPr/>
        <a:lstStyle/>
        <a:p>
          <a:pPr rtl="1"/>
          <a:endParaRPr lang="ar-EG"/>
        </a:p>
      </dgm:t>
    </dgm:pt>
    <dgm:pt modelId="{2FD70D78-9004-4E8F-9E9F-6C445DC1EFED}" type="pres">
      <dgm:prSet presAssocID="{0BEBC657-130B-46C8-8D30-79DEE49524BA}" presName="space" presStyleCnt="0"/>
      <dgm:spPr/>
      <dgm:t>
        <a:bodyPr/>
        <a:lstStyle/>
        <a:p>
          <a:pPr rtl="1"/>
          <a:endParaRPr lang="ar-EG"/>
        </a:p>
      </dgm:t>
    </dgm:pt>
    <dgm:pt modelId="{1416B6D4-46FC-4578-B101-0CF0370BA712}" type="pres">
      <dgm:prSet presAssocID="{BD934AE9-62B1-40ED-BBF9-6F401908AA7F}" presName="Name5" presStyleLbl="vennNode1" presStyleIdx="3" presStyleCnt="4">
        <dgm:presLayoutVars>
          <dgm:bulletEnabled val="1"/>
        </dgm:presLayoutVars>
      </dgm:prSet>
      <dgm:spPr/>
      <dgm:t>
        <a:bodyPr/>
        <a:lstStyle/>
        <a:p>
          <a:pPr rtl="1"/>
          <a:endParaRPr lang="ar-EG"/>
        </a:p>
      </dgm:t>
    </dgm:pt>
  </dgm:ptLst>
  <dgm:cxnLst>
    <dgm:cxn modelId="{9D1D0C8D-A87C-4129-B77D-57161D6951F3}" srcId="{225E019A-99AC-4D9F-8E50-67B2947E2054}" destId="{BD934AE9-62B1-40ED-BBF9-6F401908AA7F}" srcOrd="3" destOrd="0" parTransId="{46336E35-101F-44D0-B888-A68C7A329ECB}" sibTransId="{D57FAAB5-6474-4261-BAE1-668DB94967DB}"/>
    <dgm:cxn modelId="{5AD094EF-EBF5-43BE-BEDA-60A7BDD151CD}" type="presOf" srcId="{BD934AE9-62B1-40ED-BBF9-6F401908AA7F}" destId="{1416B6D4-46FC-4578-B101-0CF0370BA712}" srcOrd="0" destOrd="0" presId="urn:microsoft.com/office/officeart/2005/8/layout/venn3"/>
    <dgm:cxn modelId="{C6EB13D4-73F8-48DD-B0E0-B1FF09C4E2B2}" srcId="{225E019A-99AC-4D9F-8E50-67B2947E2054}" destId="{C6A70909-C5B1-483B-B026-5AE8241EDE58}" srcOrd="0" destOrd="0" parTransId="{F246AA64-990F-49C1-84A5-30D722B34409}" sibTransId="{97E1ED78-82F8-4B29-BDF2-BE675219D466}"/>
    <dgm:cxn modelId="{85BF197B-888D-4789-B954-542646B7E7C7}" type="presOf" srcId="{5ACA9CFD-1865-4237-A072-C1154884C0CD}" destId="{4535931D-3440-42E7-9181-BED106385C53}" srcOrd="0" destOrd="0" presId="urn:microsoft.com/office/officeart/2005/8/layout/venn3"/>
    <dgm:cxn modelId="{E530D980-2418-491E-9BB8-639184D6FE57}" srcId="{225E019A-99AC-4D9F-8E50-67B2947E2054}" destId="{B5980EA7-05E4-4A84-83C8-2D17C75029AA}" srcOrd="1" destOrd="0" parTransId="{CCCA2E47-D6DE-4D9D-9E7F-C4DEE992E726}" sibTransId="{3326BDEC-5F08-4317-9D15-242F0CEF5E45}"/>
    <dgm:cxn modelId="{7BBB8D89-C8BE-4B25-AE24-7CA3F5DF1F41}" srcId="{225E019A-99AC-4D9F-8E50-67B2947E2054}" destId="{5ACA9CFD-1865-4237-A072-C1154884C0CD}" srcOrd="2" destOrd="0" parTransId="{1F7B71A0-A587-4508-B103-940CEB0675B0}" sibTransId="{0BEBC657-130B-46C8-8D30-79DEE49524BA}"/>
    <dgm:cxn modelId="{9FAE1055-4AB6-4F8B-BB19-56917B11CF6D}" type="presOf" srcId="{225E019A-99AC-4D9F-8E50-67B2947E2054}" destId="{05CAFC58-3BA2-4FD6-843B-B1E50D38DA78}" srcOrd="0" destOrd="0" presId="urn:microsoft.com/office/officeart/2005/8/layout/venn3"/>
    <dgm:cxn modelId="{EEB38684-D3C2-4BC7-B813-F8DF737D6EAC}" type="presOf" srcId="{C6A70909-C5B1-483B-B026-5AE8241EDE58}" destId="{C78B0E4C-705D-4FB0-AACA-4C06838E67FE}" srcOrd="0" destOrd="0" presId="urn:microsoft.com/office/officeart/2005/8/layout/venn3"/>
    <dgm:cxn modelId="{B5DFBF34-DD2E-4DB6-A958-332239BC5EBB}" type="presOf" srcId="{B5980EA7-05E4-4A84-83C8-2D17C75029AA}" destId="{A8BEEA39-469E-4E9B-B940-A1647AC44120}" srcOrd="0" destOrd="0" presId="urn:microsoft.com/office/officeart/2005/8/layout/venn3"/>
    <dgm:cxn modelId="{D660364A-0D0B-43AE-8968-15095ADA7132}" type="presParOf" srcId="{05CAFC58-3BA2-4FD6-843B-B1E50D38DA78}" destId="{C78B0E4C-705D-4FB0-AACA-4C06838E67FE}" srcOrd="0" destOrd="0" presId="urn:microsoft.com/office/officeart/2005/8/layout/venn3"/>
    <dgm:cxn modelId="{13D528C7-3BF4-454D-91F4-6AC8E7C14F80}" type="presParOf" srcId="{05CAFC58-3BA2-4FD6-843B-B1E50D38DA78}" destId="{B48850D9-B01F-4FC0-AA54-0704763C91F6}" srcOrd="1" destOrd="0" presId="urn:microsoft.com/office/officeart/2005/8/layout/venn3"/>
    <dgm:cxn modelId="{00BE3845-4020-4159-A057-6E3E830C3FA5}" type="presParOf" srcId="{05CAFC58-3BA2-4FD6-843B-B1E50D38DA78}" destId="{A8BEEA39-469E-4E9B-B940-A1647AC44120}" srcOrd="2" destOrd="0" presId="urn:microsoft.com/office/officeart/2005/8/layout/venn3"/>
    <dgm:cxn modelId="{28D16728-1FF9-4754-8952-01779E889471}" type="presParOf" srcId="{05CAFC58-3BA2-4FD6-843B-B1E50D38DA78}" destId="{328BE404-DE24-4CAB-96D5-F217821EC106}" srcOrd="3" destOrd="0" presId="urn:microsoft.com/office/officeart/2005/8/layout/venn3"/>
    <dgm:cxn modelId="{222A9464-B62D-4D69-918B-582C994C0E42}" type="presParOf" srcId="{05CAFC58-3BA2-4FD6-843B-B1E50D38DA78}" destId="{4535931D-3440-42E7-9181-BED106385C53}" srcOrd="4" destOrd="0" presId="urn:microsoft.com/office/officeart/2005/8/layout/venn3"/>
    <dgm:cxn modelId="{E3D786C9-EA63-4799-A8F1-2E50D5A208C8}" type="presParOf" srcId="{05CAFC58-3BA2-4FD6-843B-B1E50D38DA78}" destId="{2FD70D78-9004-4E8F-9E9F-6C445DC1EFED}" srcOrd="5" destOrd="0" presId="urn:microsoft.com/office/officeart/2005/8/layout/venn3"/>
    <dgm:cxn modelId="{62E76247-A781-425A-99B7-6283E4BA71B4}" type="presParOf" srcId="{05CAFC58-3BA2-4FD6-843B-B1E50D38DA78}" destId="{1416B6D4-46FC-4578-B101-0CF0370BA712}"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احترام العاملين:</a:t>
          </a:r>
          <a:r>
            <a:rPr lang="en-US" sz="2400" dirty="0" smtClean="0">
              <a:solidFill>
                <a:sysClr val="window" lastClr="FFFFFF"/>
              </a:solidFill>
              <a:latin typeface="Calibri"/>
              <a:ea typeface="+mn-ea"/>
              <a:cs typeface="Arial" panose="020B0604020202020204" pitchFamily="34" charset="0"/>
            </a:rPr>
            <a:t>Respect of Employees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إن تقليل الفاقد لا يمكن أن يعمل إلا في جو من الاحترام والثقة المتبادلة، فهذا النظام مبني في جوهره على العمل الجماعي</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4FEE9871-079C-44AE-94AC-016E45FFFD0E}" type="presOf" srcId="{8E551A68-F51D-4709-BB2C-946BDBA2897D}" destId="{6C3BFD6B-A356-460E-BA07-3DB0546C6963}" srcOrd="0" destOrd="0" presId="urn:microsoft.com/office/officeart/2008/layout/TitledPictureBlocks"/>
    <dgm:cxn modelId="{639221A7-3FB6-4849-BE4B-D9FA6F61C79A}" type="presOf" srcId="{05147383-1779-4332-A387-CCEDEE46643D}" destId="{C5984BCB-8798-4531-892C-8FC095AE4A21}" srcOrd="0" destOrd="0" presId="urn:microsoft.com/office/officeart/2008/layout/TitledPictureBlocks"/>
    <dgm:cxn modelId="{F71EFCAD-71E0-49C7-84E3-440DC3CEF96D}"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B725DAA5-9A27-4FD8-99EA-51BD85C64687}" type="presParOf" srcId="{D1C35AE7-37BA-45AE-8ED2-4AB01D89A374}" destId="{DF92DA4F-FF9D-43AA-880F-3EA85E9A91D6}" srcOrd="0" destOrd="0" presId="urn:microsoft.com/office/officeart/2008/layout/TitledPictureBlocks"/>
    <dgm:cxn modelId="{8EA49E68-6649-4AD4-BCBF-97A167502DE3}" type="presParOf" srcId="{DF92DA4F-FF9D-43AA-880F-3EA85E9A91D6}" destId="{6C3BFD6B-A356-460E-BA07-3DB0546C6963}" srcOrd="0" destOrd="0" presId="urn:microsoft.com/office/officeart/2008/layout/TitledPictureBlocks"/>
    <dgm:cxn modelId="{3C2D16B6-34FF-47E1-8B98-520F9F39A2CF}" type="presParOf" srcId="{DF92DA4F-FF9D-43AA-880F-3EA85E9A91D6}" destId="{1A1807D5-ED94-4B25-B29B-D698F5E0F888}" srcOrd="1" destOrd="0" presId="urn:microsoft.com/office/officeart/2008/layout/TitledPictureBlocks"/>
    <dgm:cxn modelId="{0A455D59-C7CC-47C8-9B6F-C1F6B64D2F91}"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تطوير العمليات لتقليل الفاقد</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سياسة تقليل الفاقد دائما تنظر إلى تطوير العمليات وتحليل مشاكلها. من خلال إعادة النظر في العملية الإنتاجية أو الإدارية لحل المشاكل وتقليل الفاقد ومنع الخطأ</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CFE6D701-4082-4ACC-8F41-665FEFD27620}" type="presOf" srcId="{05147383-1779-4332-A387-CCEDEE46643D}" destId="{C5984BCB-8798-4531-892C-8FC095AE4A21}" srcOrd="0" destOrd="0" presId="urn:microsoft.com/office/officeart/2008/layout/TitledPictureBlocks"/>
    <dgm:cxn modelId="{7623ADFB-D565-49D4-9315-6C1330F8D276}"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6A295207-7674-4786-A7B3-6192C7639FC1}" type="presOf" srcId="{FD0CCAC7-0F5A-4E81-A995-8B9706719082}" destId="{D1C35AE7-37BA-45AE-8ED2-4AB01D89A374}" srcOrd="0" destOrd="0" presId="urn:microsoft.com/office/officeart/2008/layout/TitledPictureBlocks"/>
    <dgm:cxn modelId="{76A73BEB-DC5A-4340-BD19-04AABCDC7BA6}" type="presParOf" srcId="{D1C35AE7-37BA-45AE-8ED2-4AB01D89A374}" destId="{DF92DA4F-FF9D-43AA-880F-3EA85E9A91D6}" srcOrd="0" destOrd="0" presId="urn:microsoft.com/office/officeart/2008/layout/TitledPictureBlocks"/>
    <dgm:cxn modelId="{77F40B55-D479-42CD-9A2D-BD5EF4C95264}" type="presParOf" srcId="{DF92DA4F-FF9D-43AA-880F-3EA85E9A91D6}" destId="{6C3BFD6B-A356-460E-BA07-3DB0546C6963}" srcOrd="0" destOrd="0" presId="urn:microsoft.com/office/officeart/2008/layout/TitledPictureBlocks"/>
    <dgm:cxn modelId="{70A2BE30-0EC2-40E1-A693-6292BA9DDE74}" type="presParOf" srcId="{DF92DA4F-FF9D-43AA-880F-3EA85E9A91D6}" destId="{1A1807D5-ED94-4B25-B29B-D698F5E0F888}" srcOrd="1" destOrd="0" presId="urn:microsoft.com/office/officeart/2008/layout/TitledPictureBlocks"/>
    <dgm:cxn modelId="{7FCC4559-5BA3-416E-B149-B962E43D5414}"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موقع العمل </a:t>
          </a:r>
          <a:r>
            <a:rPr lang="en-US" sz="2400" dirty="0" smtClean="0">
              <a:solidFill>
                <a:sysClr val="window" lastClr="FFFFFF"/>
              </a:solidFill>
              <a:latin typeface="Calibri"/>
              <a:ea typeface="+mn-ea"/>
              <a:cs typeface="Arial" panose="020B0604020202020204" pitchFamily="34" charset="0"/>
            </a:rPr>
            <a:t>Workplace</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تعطي سياسة تقليل الفاقد أهمية كبيرة لزيارة المديرين والمهندسين لموقع العمل بشكل مستمر لتقديم الدعم لكافي لخطوط الإنتاج وللاطلاع على المشاكل على الطبيعة</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E51BEF5E-21C2-4258-83D4-61DC725E2AF5}" type="presOf" srcId="{05147383-1779-4332-A387-CCEDEE46643D}" destId="{C5984BCB-8798-4531-892C-8FC095AE4A21}" srcOrd="0" destOrd="0" presId="urn:microsoft.com/office/officeart/2008/layout/TitledPictureBlocks"/>
    <dgm:cxn modelId="{9305322D-304A-4ADD-80D2-FC7C2208DDF9}"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07A3082F-5338-451C-8888-7916C96DA721}" type="presOf" srcId="{8E551A68-F51D-4709-BB2C-946BDBA2897D}" destId="{6C3BFD6B-A356-460E-BA07-3DB0546C6963}" srcOrd="0" destOrd="0" presId="urn:microsoft.com/office/officeart/2008/layout/TitledPictureBlocks"/>
    <dgm:cxn modelId="{F85E0FCA-B6EB-467E-9292-C43C76BCCE6F}" type="presParOf" srcId="{D1C35AE7-37BA-45AE-8ED2-4AB01D89A374}" destId="{DF92DA4F-FF9D-43AA-880F-3EA85E9A91D6}" srcOrd="0" destOrd="0" presId="urn:microsoft.com/office/officeart/2008/layout/TitledPictureBlocks"/>
    <dgm:cxn modelId="{209573ED-4C38-46F1-9DA7-2E53C016CC23}" type="presParOf" srcId="{DF92DA4F-FF9D-43AA-880F-3EA85E9A91D6}" destId="{6C3BFD6B-A356-460E-BA07-3DB0546C6963}" srcOrd="0" destOrd="0" presId="urn:microsoft.com/office/officeart/2008/layout/TitledPictureBlocks"/>
    <dgm:cxn modelId="{6C44D8D4-A3C4-4B40-AB8C-E16A5F1F0546}" type="presParOf" srcId="{DF92DA4F-FF9D-43AA-880F-3EA85E9A91D6}" destId="{1A1807D5-ED94-4B25-B29B-D698F5E0F888}" srcOrd="1" destOrd="0" presId="urn:microsoft.com/office/officeart/2008/layout/TitledPictureBlocks"/>
    <dgm:cxn modelId="{355B671F-5FDE-4C28-B0FD-A933C322B608}"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خفض وقت الإعداد  </a:t>
          </a:r>
          <a:r>
            <a:rPr lang="en-US" sz="2400" dirty="0" smtClean="0">
              <a:solidFill>
                <a:sysClr val="window" lastClr="FFFFFF"/>
              </a:solidFill>
              <a:latin typeface="Calibri"/>
              <a:ea typeface="+mn-ea"/>
              <a:cs typeface="Arial" panose="020B0604020202020204" pitchFamily="34" charset="0"/>
            </a:rPr>
            <a:t>Reduce Set Up Time</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وهو خفض الوقت اللازم لتهيئة الماكينة لاداء العمليات الانتاجية، سواءاً اكان ذلك قبل البدء بالعمل، او خلاله لاستقبال عمل جديد</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75629"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3CC92927-9DEB-4A10-897F-A3DA339384CA}" type="presOf" srcId="{05147383-1779-4332-A387-CCEDEE46643D}" destId="{C5984BCB-8798-4531-892C-8FC095AE4A21}" srcOrd="0" destOrd="0" presId="urn:microsoft.com/office/officeart/2008/layout/TitledPictureBlocks"/>
    <dgm:cxn modelId="{6FB6A6E9-293F-4910-9470-868F6E2939F2}" type="presOf" srcId="{FD0CCAC7-0F5A-4E81-A995-8B9706719082}" destId="{D1C35AE7-37BA-45AE-8ED2-4AB01D89A374}" srcOrd="0" destOrd="0" presId="urn:microsoft.com/office/officeart/2008/layout/TitledPictureBlocks"/>
    <dgm:cxn modelId="{182372A1-52A4-4E5E-BBF7-F2F1D63DF28B}"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F2B34862-6D3D-4949-81F7-406B3518E7A0}" type="presParOf" srcId="{D1C35AE7-37BA-45AE-8ED2-4AB01D89A374}" destId="{DF92DA4F-FF9D-43AA-880F-3EA85E9A91D6}" srcOrd="0" destOrd="0" presId="urn:microsoft.com/office/officeart/2008/layout/TitledPictureBlocks"/>
    <dgm:cxn modelId="{439F7D01-B368-4670-8323-ABAF93E538C0}" type="presParOf" srcId="{DF92DA4F-FF9D-43AA-880F-3EA85E9A91D6}" destId="{6C3BFD6B-A356-460E-BA07-3DB0546C6963}" srcOrd="0" destOrd="0" presId="urn:microsoft.com/office/officeart/2008/layout/TitledPictureBlocks"/>
    <dgm:cxn modelId="{44FE6716-A24B-428A-869E-6BBB79BA6292}" type="presParOf" srcId="{DF92DA4F-FF9D-43AA-880F-3EA85E9A91D6}" destId="{1A1807D5-ED94-4B25-B29B-D698F5E0F888}" srcOrd="1" destOrd="0" presId="urn:microsoft.com/office/officeart/2008/layout/TitledPictureBlocks"/>
    <dgm:cxn modelId="{7B4CBEB3-9456-4324-BB97-130D8D7100ED}"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خفض المخزون تحت التصنيع (مخزون غير تام التصنيع) </a:t>
          </a:r>
          <a:r>
            <a:rPr lang="en-US" sz="2400" dirty="0" smtClean="0">
              <a:solidFill>
                <a:sysClr val="window" lastClr="FFFFFF"/>
              </a:solidFill>
              <a:latin typeface="Calibri"/>
              <a:ea typeface="+mn-ea"/>
              <a:cs typeface="Arial" panose="020B0604020202020204" pitchFamily="34" charset="0"/>
            </a:rPr>
            <a:t>Reduce Work in Process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وهو المخزون من المواد أو الأجزاء التي مرت بمرحلة الإنتاج الأولي ولم تمر بالأخيرة. خفض هذا المخزون هو امر أساسي في فلسفة سياسة تقليل الفاقد</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59452"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ScaleX="90697" custScaleY="93815" custLinFactNeighborX="-39529" custLinFactNeighborY="11777"/>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36621">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31D02066-DA47-4377-B300-E36A3CAD3668}"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4E1038EE-F35A-4B13-9EC3-F8ADCF63CE48}" type="presOf" srcId="{05147383-1779-4332-A387-CCEDEE46643D}" destId="{C5984BCB-8798-4531-892C-8FC095AE4A21}" srcOrd="0" destOrd="0" presId="urn:microsoft.com/office/officeart/2008/layout/TitledPictureBlocks"/>
    <dgm:cxn modelId="{79E65931-5AEC-48A3-886F-7D22CE4B1BA9}" type="presOf" srcId="{8E551A68-F51D-4709-BB2C-946BDBA2897D}" destId="{6C3BFD6B-A356-460E-BA07-3DB0546C6963}" srcOrd="0" destOrd="0" presId="urn:microsoft.com/office/officeart/2008/layout/TitledPictureBlocks"/>
    <dgm:cxn modelId="{32DBD823-8168-4A6A-B019-E1836169CD56}" type="presParOf" srcId="{D1C35AE7-37BA-45AE-8ED2-4AB01D89A374}" destId="{DF92DA4F-FF9D-43AA-880F-3EA85E9A91D6}" srcOrd="0" destOrd="0" presId="urn:microsoft.com/office/officeart/2008/layout/TitledPictureBlocks"/>
    <dgm:cxn modelId="{5095E2D9-704F-4914-8408-BE5DBC1EC83E}" type="presParOf" srcId="{DF92DA4F-FF9D-43AA-880F-3EA85E9A91D6}" destId="{6C3BFD6B-A356-460E-BA07-3DB0546C6963}" srcOrd="0" destOrd="0" presId="urn:microsoft.com/office/officeart/2008/layout/TitledPictureBlocks"/>
    <dgm:cxn modelId="{EAC0B3C4-6C12-4A49-9C62-B5F1FD2135DC}" type="presParOf" srcId="{DF92DA4F-FF9D-43AA-880F-3EA85E9A91D6}" destId="{1A1807D5-ED94-4B25-B29B-D698F5E0F888}" srcOrd="1" destOrd="0" presId="urn:microsoft.com/office/officeart/2008/layout/TitledPictureBlocks"/>
    <dgm:cxn modelId="{2774352C-DF73-4974-B75B-855ED7B45154}"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نظام سحب الإنتاج </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اي الإنتاج بناء على احتياجات المرحلة التالية للإنتاج، وليس بناء على خطة إنتاج محددة موضوعة من إدارة التخطيط. ومعناه ان مرحلة الإنتاج الأولى لا تنتج إلا بإذن واحتياج من مرحلة الإنتاج التالية</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25338" custLinFactNeighborX="11343" custLinFactNeighborY="10934">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42AA83C8-7AA6-4EA2-8948-F433D65766D5}" type="presOf" srcId="{FD0CCAC7-0F5A-4E81-A995-8B9706719082}" destId="{D1C35AE7-37BA-45AE-8ED2-4AB01D89A374}" srcOrd="0" destOrd="0" presId="urn:microsoft.com/office/officeart/2008/layout/TitledPictureBlocks"/>
    <dgm:cxn modelId="{4DDDB2B3-94DA-4F7A-A7EC-B7C0BE320670}" type="presOf" srcId="{05147383-1779-4332-A387-CCEDEE46643D}" destId="{C5984BCB-8798-4531-892C-8FC095AE4A21}"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08A33B80-9B90-488E-AE6C-08B814FAAFFF}" type="presOf" srcId="{8E551A68-F51D-4709-BB2C-946BDBA2897D}" destId="{6C3BFD6B-A356-460E-BA07-3DB0546C6963}" srcOrd="0" destOrd="0" presId="urn:microsoft.com/office/officeart/2008/layout/TitledPictureBlocks"/>
    <dgm:cxn modelId="{4522BD9F-9383-431E-9DDB-85BC7AE50BBF}" type="presParOf" srcId="{D1C35AE7-37BA-45AE-8ED2-4AB01D89A374}" destId="{DF92DA4F-FF9D-43AA-880F-3EA85E9A91D6}" srcOrd="0" destOrd="0" presId="urn:microsoft.com/office/officeart/2008/layout/TitledPictureBlocks"/>
    <dgm:cxn modelId="{AD293BBE-9D0D-4F07-91F6-2D9F5A7E19AE}" type="presParOf" srcId="{DF92DA4F-FF9D-43AA-880F-3EA85E9A91D6}" destId="{6C3BFD6B-A356-460E-BA07-3DB0546C6963}" srcOrd="0" destOrd="0" presId="urn:microsoft.com/office/officeart/2008/layout/TitledPictureBlocks"/>
    <dgm:cxn modelId="{93120AE6-8BD9-479E-9FE3-223EFC71F8E5}" type="presParOf" srcId="{DF92DA4F-FF9D-43AA-880F-3EA85E9A91D6}" destId="{1A1807D5-ED94-4B25-B29B-D698F5E0F888}" srcOrd="1" destOrd="0" presId="urn:microsoft.com/office/officeart/2008/layout/TitledPictureBlocks"/>
    <dgm:cxn modelId="{66E76EFA-F823-4FC5-97CA-6D0048B1B0DD}"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حلقات ضبط الجودة :</a:t>
          </a:r>
          <a:r>
            <a:rPr lang="en-US" sz="2400" dirty="0" smtClean="0">
              <a:solidFill>
                <a:sysClr val="window" lastClr="FFFFFF"/>
              </a:solidFill>
              <a:latin typeface="Calibri"/>
              <a:ea typeface="+mn-ea"/>
              <a:cs typeface="Arial" panose="020B0604020202020204" pitchFamily="34" charset="0"/>
            </a:rPr>
            <a:t>Quality Control Circles </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4177" y="1274371"/>
          <a:ext cx="3310076" cy="2256712"/>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وهي عبارة عن فرق عمل من المشغلين والفنيين تقوم بدراسة وحل مشاكل الجودة والتشغيل والصيانة هذه الحلقات ضرورية لدراسة المشاكل واقتلاعها من جذورها ولإشراك كل مستويات العمل في حل المشاكل</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122985"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38193" custLinFactNeighborY="3743"/>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452F673E-EE41-4011-AE99-029F6128A2A7}" type="presOf" srcId="{FD0CCAC7-0F5A-4E81-A995-8B9706719082}" destId="{D1C35AE7-37BA-45AE-8ED2-4AB01D89A374}" srcOrd="0" destOrd="0" presId="urn:microsoft.com/office/officeart/2008/layout/TitledPictureBlocks"/>
    <dgm:cxn modelId="{871A591A-8144-41A8-9670-A55458108335}" type="presOf" srcId="{05147383-1779-4332-A387-CCEDEE46643D}" destId="{C5984BCB-8798-4531-892C-8FC095AE4A21}" srcOrd="0" destOrd="0" presId="urn:microsoft.com/office/officeart/2008/layout/TitledPictureBlocks"/>
    <dgm:cxn modelId="{14A9D527-7100-4561-9D57-52E85B5D4885}"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6F250C49-CF75-4A90-92F6-1D22B1BBB9A0}" type="presParOf" srcId="{D1C35AE7-37BA-45AE-8ED2-4AB01D89A374}" destId="{DF92DA4F-FF9D-43AA-880F-3EA85E9A91D6}" srcOrd="0" destOrd="0" presId="urn:microsoft.com/office/officeart/2008/layout/TitledPictureBlocks"/>
    <dgm:cxn modelId="{68BACA51-66FE-4F99-84BE-BE3498D023BA}" type="presParOf" srcId="{DF92DA4F-FF9D-43AA-880F-3EA85E9A91D6}" destId="{6C3BFD6B-A356-460E-BA07-3DB0546C6963}" srcOrd="0" destOrd="0" presId="urn:microsoft.com/office/officeart/2008/layout/TitledPictureBlocks"/>
    <dgm:cxn modelId="{917F4A30-EC3A-4C9C-9215-6400F0196A7F}" type="presParOf" srcId="{DF92DA4F-FF9D-43AA-880F-3EA85E9A91D6}" destId="{1A1807D5-ED94-4B25-B29B-D698F5E0F888}" srcOrd="1" destOrd="0" presId="urn:microsoft.com/office/officeart/2008/layout/TitledPictureBlocks"/>
    <dgm:cxn modelId="{5EB27AE2-0BA5-48DD-BD18-D34D7DA656A9}"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الصيانة الإنتاجية الشاملة  </a:t>
          </a:r>
          <a:r>
            <a:rPr lang="en-US" sz="2400" dirty="0" smtClean="0">
              <a:solidFill>
                <a:sysClr val="window" lastClr="FFFFFF"/>
              </a:solidFill>
              <a:latin typeface="Calibri"/>
              <a:ea typeface="+mn-ea"/>
              <a:cs typeface="Arial" panose="020B0604020202020204" pitchFamily="34" charset="0"/>
            </a:rPr>
            <a:t>Total Productive Maintenance</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وهي نظام صيانة يؤدي إلى زيادة إنتاجية المعدات وتقليل الأعطال. هذا النظام ضروري لكي نتمكن من تقليل المخزون من المواد نصف المصنعة وتطبيق سياسة سحب الإنتاج. فلابد من تقليل الأعطال  المفاجئة بشكل كبير لتطبيق هذه السياسات</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8100"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403D7D57-AC67-4CC6-BA10-61F69A46544A}" type="presOf" srcId="{8E551A68-F51D-4709-BB2C-946BDBA2897D}" destId="{6C3BFD6B-A356-460E-BA07-3DB0546C6963}" srcOrd="0" destOrd="0" presId="urn:microsoft.com/office/officeart/2008/layout/TitledPictureBlocks"/>
    <dgm:cxn modelId="{24721C61-B8CF-4BAB-AFA9-DE79C5FF9688}"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4CF46726-7FEF-42C8-94F1-7C0154000AE2}" type="presOf" srcId="{05147383-1779-4332-A387-CCEDEE46643D}" destId="{C5984BCB-8798-4531-892C-8FC095AE4A21}" srcOrd="0" destOrd="0" presId="urn:microsoft.com/office/officeart/2008/layout/TitledPictureBlocks"/>
    <dgm:cxn modelId="{4932C3BC-7F23-4038-AA18-F06188C5B9A3}" type="presParOf" srcId="{D1C35AE7-37BA-45AE-8ED2-4AB01D89A374}" destId="{DF92DA4F-FF9D-43AA-880F-3EA85E9A91D6}" srcOrd="0" destOrd="0" presId="urn:microsoft.com/office/officeart/2008/layout/TitledPictureBlocks"/>
    <dgm:cxn modelId="{D5A36CB8-84E9-4367-A4C3-7FC66B9DD971}" type="presParOf" srcId="{DF92DA4F-FF9D-43AA-880F-3EA85E9A91D6}" destId="{6C3BFD6B-A356-460E-BA07-3DB0546C6963}" srcOrd="0" destOrd="0" presId="urn:microsoft.com/office/officeart/2008/layout/TitledPictureBlocks"/>
    <dgm:cxn modelId="{97C8166E-6E3B-4275-852B-80E1DFC43DA9}" type="presParOf" srcId="{DF92DA4F-FF9D-43AA-880F-3EA85E9A91D6}" destId="{1A1807D5-ED94-4B25-B29B-D698F5E0F888}" srcOrd="1" destOrd="0" presId="urn:microsoft.com/office/officeart/2008/layout/TitledPictureBlocks"/>
    <dgm:cxn modelId="{8BA8B816-0127-4C13-918A-BCF4A3F003EC}"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تكنولوجيا المجموعة </a:t>
          </a:r>
          <a:r>
            <a:rPr lang="en-US" sz="2400" dirty="0" smtClean="0">
              <a:solidFill>
                <a:sysClr val="window" lastClr="FFFFFF"/>
              </a:solidFill>
              <a:latin typeface="Calibri"/>
              <a:ea typeface="+mn-ea"/>
              <a:cs typeface="Arial" panose="020B0604020202020204" pitchFamily="34" charset="0"/>
            </a:rPr>
            <a:t>Group Technology</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وهي طريقة تهدف لتصنيع المنتجات المتشابهة في مكان واحد لتقليل وقت النقل والانتظار في ما يعرف بخلايا التصنيع </a:t>
          </a:r>
          <a:r>
            <a:rPr lang="en-US" sz="2400" dirty="0" smtClean="0">
              <a:solidFill>
                <a:sysClr val="windowText" lastClr="000000">
                  <a:hueOff val="0"/>
                  <a:satOff val="0"/>
                  <a:lumOff val="0"/>
                  <a:alphaOff val="0"/>
                </a:sysClr>
              </a:solidFill>
              <a:latin typeface="Calibri"/>
              <a:ea typeface="+mn-ea"/>
              <a:cs typeface="Arial" panose="020B0604020202020204" pitchFamily="34" charset="0"/>
            </a:rPr>
            <a:t>Cells Manufacturing. </a:t>
          </a:r>
          <a:r>
            <a:rPr lang="ar-EG" sz="2400" dirty="0" smtClean="0">
              <a:solidFill>
                <a:sysClr val="windowText" lastClr="000000">
                  <a:hueOff val="0"/>
                  <a:satOff val="0"/>
                  <a:lumOff val="0"/>
                  <a:alphaOff val="0"/>
                </a:sysClr>
              </a:solidFill>
              <a:latin typeface="Calibri"/>
              <a:ea typeface="+mn-ea"/>
              <a:cs typeface="Arial" panose="020B0604020202020204" pitchFamily="34" charset="0"/>
            </a:rPr>
            <a:t>هذه الطريقة تساعد على تقليل أوقات نقل المواد من مكان لآخر، </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81E4956B-0800-4D4D-A6EF-EFCE7B341638}"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2CFED054-F5DB-482D-A13F-26DF88490A55}" type="presOf" srcId="{05147383-1779-4332-A387-CCEDEE46643D}" destId="{C5984BCB-8798-4531-892C-8FC095AE4A21}" srcOrd="0" destOrd="0" presId="urn:microsoft.com/office/officeart/2008/layout/TitledPictureBlocks"/>
    <dgm:cxn modelId="{142D017B-EF12-44AF-B60A-0CDDBFD2F14F}" type="presOf" srcId="{8E551A68-F51D-4709-BB2C-946BDBA2897D}" destId="{6C3BFD6B-A356-460E-BA07-3DB0546C6963}" srcOrd="0" destOrd="0" presId="urn:microsoft.com/office/officeart/2008/layout/TitledPictureBlocks"/>
    <dgm:cxn modelId="{5C8FC145-F980-405D-B318-E1435FFB97B6}" type="presParOf" srcId="{D1C35AE7-37BA-45AE-8ED2-4AB01D89A374}" destId="{DF92DA4F-FF9D-43AA-880F-3EA85E9A91D6}" srcOrd="0" destOrd="0" presId="urn:microsoft.com/office/officeart/2008/layout/TitledPictureBlocks"/>
    <dgm:cxn modelId="{A9723EFD-2745-4943-94EB-1266F6C55688}" type="presParOf" srcId="{DF92DA4F-FF9D-43AA-880F-3EA85E9A91D6}" destId="{6C3BFD6B-A356-460E-BA07-3DB0546C6963}" srcOrd="0" destOrd="0" presId="urn:microsoft.com/office/officeart/2008/layout/TitledPictureBlocks"/>
    <dgm:cxn modelId="{A4D49C7D-8F4B-4AB8-8251-59DDC8A45123}" type="presParOf" srcId="{DF92DA4F-FF9D-43AA-880F-3EA85E9A91D6}" destId="{1A1807D5-ED94-4B25-B29B-D698F5E0F888}" srcOrd="1" destOrd="0" presId="urn:microsoft.com/office/officeart/2008/layout/TitledPictureBlocks"/>
    <dgm:cxn modelId="{21655FD9-DD45-4BF2-BC62-DECE40CF2CA8}"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عمالة متنوعة الوظائف  :</a:t>
          </a:r>
          <a:r>
            <a:rPr lang="en-US" sz="2400" dirty="0" smtClean="0">
              <a:solidFill>
                <a:sysClr val="window" lastClr="FFFFFF"/>
              </a:solidFill>
              <a:latin typeface="Calibri"/>
              <a:ea typeface="+mn-ea"/>
              <a:cs typeface="Arial" panose="020B0604020202020204" pitchFamily="34" charset="0"/>
            </a:rPr>
            <a:t>Multi Task Employees</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بمعنى ان يكون العامل مدربا على القيام بعدة مهام ،بدلا من مهمة واحدة. هذا الأسلوب يعطي مرونة في تغيير مهام العامل عند الحاجة. ويهدف هذا النظام للوصول إلى سرعة الاستجابة لمتطلبات العملاء، وبالتالي، يجب أن تكون هناك مرونة في العمالة</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B6B3B39E-9145-4FD3-8AB5-C3367AF89367}"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9A80A919-7B17-49CE-96C8-5C54BFFB423F}" type="presOf" srcId="{FD0CCAC7-0F5A-4E81-A995-8B9706719082}" destId="{D1C35AE7-37BA-45AE-8ED2-4AB01D89A374}" srcOrd="0" destOrd="0" presId="urn:microsoft.com/office/officeart/2008/layout/TitledPictureBlocks"/>
    <dgm:cxn modelId="{2E2B4ABB-81D4-4D3C-BA81-6DF8CC03B842}" type="presOf" srcId="{05147383-1779-4332-A387-CCEDEE46643D}" destId="{C5984BCB-8798-4531-892C-8FC095AE4A21}" srcOrd="0" destOrd="0" presId="urn:microsoft.com/office/officeart/2008/layout/TitledPictureBlocks"/>
    <dgm:cxn modelId="{75A28EE7-9ED8-448E-B580-63ACF4903C70}" type="presParOf" srcId="{D1C35AE7-37BA-45AE-8ED2-4AB01D89A374}" destId="{DF92DA4F-FF9D-43AA-880F-3EA85E9A91D6}" srcOrd="0" destOrd="0" presId="urn:microsoft.com/office/officeart/2008/layout/TitledPictureBlocks"/>
    <dgm:cxn modelId="{F83A64AA-B0F9-4F30-AE37-75823AB189C5}" type="presParOf" srcId="{DF92DA4F-FF9D-43AA-880F-3EA85E9A91D6}" destId="{6C3BFD6B-A356-460E-BA07-3DB0546C6963}" srcOrd="0" destOrd="0" presId="urn:microsoft.com/office/officeart/2008/layout/TitledPictureBlocks"/>
    <dgm:cxn modelId="{DD79F681-F5EB-4210-90B7-A16D28B2D15D}" type="presParOf" srcId="{DF92DA4F-FF9D-43AA-880F-3EA85E9A91D6}" destId="{1A1807D5-ED94-4B25-B29B-D698F5E0F888}" srcOrd="1" destOrd="0" presId="urn:microsoft.com/office/officeart/2008/layout/TitledPictureBlocks"/>
    <dgm:cxn modelId="{839EEC37-BBC7-45F7-9AC7-C103C30F93A2}"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F4172C-DD2D-4748-8FEE-ABB82123CFA5}" type="doc">
      <dgm:prSet loTypeId="urn:microsoft.com/office/officeart/2005/8/layout/list1" loCatId="list" qsTypeId="urn:microsoft.com/office/officeart/2005/8/quickstyle/simple1" qsCatId="simple" csTypeId="urn:microsoft.com/office/officeart/2005/8/colors/colorful1" csCatId="colorful" phldr="1"/>
      <dgm:spPr/>
      <dgm:t>
        <a:bodyPr/>
        <a:lstStyle/>
        <a:p>
          <a:pPr rtl="1"/>
          <a:endParaRPr lang="ar-EG"/>
        </a:p>
      </dgm:t>
    </dgm:pt>
    <dgm:pt modelId="{386DD63F-2D8F-423F-A38E-99B69CC8F4D7}">
      <dgm:prSet phldrT="[Text]" custT="1"/>
      <dgm:spPr/>
      <dgm:t>
        <a:bodyPr/>
        <a:lstStyle/>
        <a:p>
          <a:pPr algn="r" rtl="1"/>
          <a:r>
            <a:rPr lang="ar-EG" sz="2400" dirty="0" smtClean="0"/>
            <a:t>عمل دفعة قوية في الأنشطة والجهود المركزة لفترة قصيرة</a:t>
          </a:r>
          <a:endParaRPr lang="ar-EG" sz="2400" dirty="0"/>
        </a:p>
      </dgm:t>
    </dgm:pt>
    <dgm:pt modelId="{DD64AE4F-2E32-4199-9A94-48015FB10DD0}" type="parTrans" cxnId="{8B07ED22-E685-4C21-871E-458ED4300EFB}">
      <dgm:prSet/>
      <dgm:spPr/>
      <dgm:t>
        <a:bodyPr/>
        <a:lstStyle/>
        <a:p>
          <a:pPr rtl="1"/>
          <a:endParaRPr lang="ar-EG"/>
        </a:p>
      </dgm:t>
    </dgm:pt>
    <dgm:pt modelId="{0DECBF9F-78AF-4C71-93AD-6DB2E6A6584C}" type="sibTrans" cxnId="{8B07ED22-E685-4C21-871E-458ED4300EFB}">
      <dgm:prSet/>
      <dgm:spPr/>
      <dgm:t>
        <a:bodyPr/>
        <a:lstStyle/>
        <a:p>
          <a:pPr rtl="1"/>
          <a:endParaRPr lang="ar-EG"/>
        </a:p>
      </dgm:t>
    </dgm:pt>
    <dgm:pt modelId="{63CAB763-230A-4C56-B995-AE529A23F1A7}">
      <dgm:prSet phldrT="[Text]" custT="1"/>
      <dgm:spPr/>
      <dgm:t>
        <a:bodyPr/>
        <a:lstStyle/>
        <a:p>
          <a:pPr algn="r" rtl="1"/>
          <a:r>
            <a:rPr lang="ar-EG" sz="2400" dirty="0" smtClean="0"/>
            <a:t>موجه لحل مشاكل محددة</a:t>
          </a:r>
          <a:endParaRPr lang="ar-EG" sz="2400" dirty="0"/>
        </a:p>
      </dgm:t>
    </dgm:pt>
    <dgm:pt modelId="{3D739E7C-CD65-493C-AE56-E1E13F2CE298}" type="parTrans" cxnId="{78AA60FD-C12A-41A2-A1FF-E37C352DE3BA}">
      <dgm:prSet/>
      <dgm:spPr/>
      <dgm:t>
        <a:bodyPr/>
        <a:lstStyle/>
        <a:p>
          <a:pPr rtl="1"/>
          <a:endParaRPr lang="ar-EG"/>
        </a:p>
      </dgm:t>
    </dgm:pt>
    <dgm:pt modelId="{7B70B5A4-5F48-4961-BF71-8A7236D7F448}" type="sibTrans" cxnId="{78AA60FD-C12A-41A2-A1FF-E37C352DE3BA}">
      <dgm:prSet/>
      <dgm:spPr/>
      <dgm:t>
        <a:bodyPr/>
        <a:lstStyle/>
        <a:p>
          <a:pPr rtl="1"/>
          <a:endParaRPr lang="ar-EG"/>
        </a:p>
      </dgm:t>
    </dgm:pt>
    <dgm:pt modelId="{BD57D02D-0183-492A-9CF4-6DB3AA33F269}">
      <dgm:prSet phldrT="[Text]" custT="1"/>
      <dgm:spPr/>
      <dgm:t>
        <a:bodyPr/>
        <a:lstStyle/>
        <a:p>
          <a:pPr algn="r" rtl="1"/>
          <a:r>
            <a:rPr lang="ar-EG" sz="2400" dirty="0" smtClean="0"/>
            <a:t>يركز على منطقة محددة او عملية محددة</a:t>
          </a:r>
          <a:endParaRPr lang="ar-EG" sz="2400" dirty="0"/>
        </a:p>
      </dgm:t>
    </dgm:pt>
    <dgm:pt modelId="{A3AC91FB-80A6-4050-9398-DD6CBCB5B800}" type="parTrans" cxnId="{D23DE21D-8098-420F-8FB0-943F5C749278}">
      <dgm:prSet/>
      <dgm:spPr/>
      <dgm:t>
        <a:bodyPr/>
        <a:lstStyle/>
        <a:p>
          <a:pPr rtl="1"/>
          <a:endParaRPr lang="ar-EG"/>
        </a:p>
      </dgm:t>
    </dgm:pt>
    <dgm:pt modelId="{9DAF2F13-CADB-47AD-B441-A779B670B080}" type="sibTrans" cxnId="{D23DE21D-8098-420F-8FB0-943F5C749278}">
      <dgm:prSet/>
      <dgm:spPr/>
      <dgm:t>
        <a:bodyPr/>
        <a:lstStyle/>
        <a:p>
          <a:pPr rtl="1"/>
          <a:endParaRPr lang="ar-EG"/>
        </a:p>
      </dgm:t>
    </dgm:pt>
    <dgm:pt modelId="{171B71A7-D963-4F68-95F0-222EB6C08AC0}">
      <dgm:prSet phldrT="[Text]" custT="1"/>
      <dgm:spPr/>
      <dgm:t>
        <a:bodyPr/>
        <a:lstStyle/>
        <a:p>
          <a:pPr algn="r" rtl="1"/>
          <a:r>
            <a:rPr lang="ar-EG" sz="2400" dirty="0" smtClean="0"/>
            <a:t>التحسين المستمر في تدفق العمليات والانشطة</a:t>
          </a:r>
          <a:endParaRPr lang="ar-EG" sz="2400" dirty="0"/>
        </a:p>
      </dgm:t>
    </dgm:pt>
    <dgm:pt modelId="{C747706F-9BD3-4C6A-ACDA-D17CC15B8235}" type="parTrans" cxnId="{6692F347-6043-4EB4-967E-524F514762C9}">
      <dgm:prSet/>
      <dgm:spPr/>
      <dgm:t>
        <a:bodyPr/>
        <a:lstStyle/>
        <a:p>
          <a:pPr rtl="1"/>
          <a:endParaRPr lang="ar-EG"/>
        </a:p>
      </dgm:t>
    </dgm:pt>
    <dgm:pt modelId="{1DD94212-A332-4B12-B951-9999FB58B182}" type="sibTrans" cxnId="{6692F347-6043-4EB4-967E-524F514762C9}">
      <dgm:prSet/>
      <dgm:spPr/>
      <dgm:t>
        <a:bodyPr/>
        <a:lstStyle/>
        <a:p>
          <a:pPr rtl="1"/>
          <a:endParaRPr lang="ar-EG"/>
        </a:p>
      </dgm:t>
    </dgm:pt>
    <dgm:pt modelId="{FDAA29AC-5C40-4408-95DD-2D03D4D4C13E}" type="pres">
      <dgm:prSet presAssocID="{E9F4172C-DD2D-4748-8FEE-ABB82123CFA5}" presName="linear" presStyleCnt="0">
        <dgm:presLayoutVars>
          <dgm:dir val="rev"/>
          <dgm:animLvl val="lvl"/>
          <dgm:resizeHandles val="exact"/>
        </dgm:presLayoutVars>
      </dgm:prSet>
      <dgm:spPr/>
      <dgm:t>
        <a:bodyPr/>
        <a:lstStyle/>
        <a:p>
          <a:pPr rtl="1"/>
          <a:endParaRPr lang="ar-EG"/>
        </a:p>
      </dgm:t>
    </dgm:pt>
    <dgm:pt modelId="{11E738B5-F9E5-44EC-B60A-7A68E3C0D111}" type="pres">
      <dgm:prSet presAssocID="{386DD63F-2D8F-423F-A38E-99B69CC8F4D7}" presName="parentLin" presStyleCnt="0"/>
      <dgm:spPr/>
    </dgm:pt>
    <dgm:pt modelId="{BD0C5CA2-16CC-425E-B275-FD5E3A5C8DA2}" type="pres">
      <dgm:prSet presAssocID="{386DD63F-2D8F-423F-A38E-99B69CC8F4D7}" presName="parentLeftMargin" presStyleLbl="node1" presStyleIdx="0" presStyleCnt="4"/>
      <dgm:spPr/>
      <dgm:t>
        <a:bodyPr/>
        <a:lstStyle/>
        <a:p>
          <a:pPr rtl="1"/>
          <a:endParaRPr lang="ar-EG"/>
        </a:p>
      </dgm:t>
    </dgm:pt>
    <dgm:pt modelId="{8878D67B-CD02-4036-84CC-913D248A61C4}" type="pres">
      <dgm:prSet presAssocID="{386DD63F-2D8F-423F-A38E-99B69CC8F4D7}" presName="parentText" presStyleLbl="node1" presStyleIdx="0" presStyleCnt="4">
        <dgm:presLayoutVars>
          <dgm:chMax val="0"/>
          <dgm:bulletEnabled val="1"/>
        </dgm:presLayoutVars>
      </dgm:prSet>
      <dgm:spPr/>
      <dgm:t>
        <a:bodyPr/>
        <a:lstStyle/>
        <a:p>
          <a:pPr rtl="1"/>
          <a:endParaRPr lang="ar-EG"/>
        </a:p>
      </dgm:t>
    </dgm:pt>
    <dgm:pt modelId="{092BD0EC-B9FA-4A9E-9F1C-DE3DAC848DB3}" type="pres">
      <dgm:prSet presAssocID="{386DD63F-2D8F-423F-A38E-99B69CC8F4D7}" presName="negativeSpace" presStyleCnt="0"/>
      <dgm:spPr/>
    </dgm:pt>
    <dgm:pt modelId="{0BA691BB-817D-444B-A916-046EF41DC420}" type="pres">
      <dgm:prSet presAssocID="{386DD63F-2D8F-423F-A38E-99B69CC8F4D7}" presName="childText" presStyleLbl="conFgAcc1" presStyleIdx="0" presStyleCnt="4">
        <dgm:presLayoutVars>
          <dgm:bulletEnabled val="1"/>
        </dgm:presLayoutVars>
      </dgm:prSet>
      <dgm:spPr/>
    </dgm:pt>
    <dgm:pt modelId="{842B7916-4363-4871-B716-3F12AFE57F81}" type="pres">
      <dgm:prSet presAssocID="{0DECBF9F-78AF-4C71-93AD-6DB2E6A6584C}" presName="spaceBetweenRectangles" presStyleCnt="0"/>
      <dgm:spPr/>
    </dgm:pt>
    <dgm:pt modelId="{5F73E128-D21D-427A-96AE-E2F6339872BD}" type="pres">
      <dgm:prSet presAssocID="{171B71A7-D963-4F68-95F0-222EB6C08AC0}" presName="parentLin" presStyleCnt="0"/>
      <dgm:spPr/>
    </dgm:pt>
    <dgm:pt modelId="{E39058A8-73C1-4DA4-9F2D-53C693501498}" type="pres">
      <dgm:prSet presAssocID="{171B71A7-D963-4F68-95F0-222EB6C08AC0}" presName="parentLeftMargin" presStyleLbl="node1" presStyleIdx="0" presStyleCnt="4"/>
      <dgm:spPr/>
      <dgm:t>
        <a:bodyPr/>
        <a:lstStyle/>
        <a:p>
          <a:pPr rtl="1"/>
          <a:endParaRPr lang="ar-EG"/>
        </a:p>
      </dgm:t>
    </dgm:pt>
    <dgm:pt modelId="{F83DE10C-99A7-4D4F-9F83-D89ABA296C82}" type="pres">
      <dgm:prSet presAssocID="{171B71A7-D963-4F68-95F0-222EB6C08AC0}" presName="parentText" presStyleLbl="node1" presStyleIdx="1" presStyleCnt="4">
        <dgm:presLayoutVars>
          <dgm:chMax val="0"/>
          <dgm:bulletEnabled val="1"/>
        </dgm:presLayoutVars>
      </dgm:prSet>
      <dgm:spPr/>
      <dgm:t>
        <a:bodyPr/>
        <a:lstStyle/>
        <a:p>
          <a:pPr rtl="1"/>
          <a:endParaRPr lang="ar-EG"/>
        </a:p>
      </dgm:t>
    </dgm:pt>
    <dgm:pt modelId="{680BA882-BA8D-4EE5-9DE5-2EDC6A1910C4}" type="pres">
      <dgm:prSet presAssocID="{171B71A7-D963-4F68-95F0-222EB6C08AC0}" presName="negativeSpace" presStyleCnt="0"/>
      <dgm:spPr/>
    </dgm:pt>
    <dgm:pt modelId="{219C7C7E-CFDC-4AA9-AE1E-AB18FDECF59E}" type="pres">
      <dgm:prSet presAssocID="{171B71A7-D963-4F68-95F0-222EB6C08AC0}" presName="childText" presStyleLbl="conFgAcc1" presStyleIdx="1" presStyleCnt="4">
        <dgm:presLayoutVars>
          <dgm:bulletEnabled val="1"/>
        </dgm:presLayoutVars>
      </dgm:prSet>
      <dgm:spPr/>
    </dgm:pt>
    <dgm:pt modelId="{F659DE2A-274A-4193-B39A-5ABE6446F4DB}" type="pres">
      <dgm:prSet presAssocID="{1DD94212-A332-4B12-B951-9999FB58B182}" presName="spaceBetweenRectangles" presStyleCnt="0"/>
      <dgm:spPr/>
    </dgm:pt>
    <dgm:pt modelId="{52B08703-669C-4709-8D3E-8B0271D83E95}" type="pres">
      <dgm:prSet presAssocID="{63CAB763-230A-4C56-B995-AE529A23F1A7}" presName="parentLin" presStyleCnt="0"/>
      <dgm:spPr/>
    </dgm:pt>
    <dgm:pt modelId="{26342DBE-6659-4FEA-8D44-E02AA3E84F22}" type="pres">
      <dgm:prSet presAssocID="{63CAB763-230A-4C56-B995-AE529A23F1A7}" presName="parentLeftMargin" presStyleLbl="node1" presStyleIdx="1" presStyleCnt="4"/>
      <dgm:spPr/>
      <dgm:t>
        <a:bodyPr/>
        <a:lstStyle/>
        <a:p>
          <a:pPr rtl="1"/>
          <a:endParaRPr lang="ar-EG"/>
        </a:p>
      </dgm:t>
    </dgm:pt>
    <dgm:pt modelId="{5793764A-8D0E-4E67-809D-6EA87808E12B}" type="pres">
      <dgm:prSet presAssocID="{63CAB763-230A-4C56-B995-AE529A23F1A7}" presName="parentText" presStyleLbl="node1" presStyleIdx="2" presStyleCnt="4">
        <dgm:presLayoutVars>
          <dgm:chMax val="0"/>
          <dgm:bulletEnabled val="1"/>
        </dgm:presLayoutVars>
      </dgm:prSet>
      <dgm:spPr/>
      <dgm:t>
        <a:bodyPr/>
        <a:lstStyle/>
        <a:p>
          <a:pPr rtl="1"/>
          <a:endParaRPr lang="ar-EG"/>
        </a:p>
      </dgm:t>
    </dgm:pt>
    <dgm:pt modelId="{02CA1371-550B-4D46-815E-8F366285EFCD}" type="pres">
      <dgm:prSet presAssocID="{63CAB763-230A-4C56-B995-AE529A23F1A7}" presName="negativeSpace" presStyleCnt="0"/>
      <dgm:spPr/>
    </dgm:pt>
    <dgm:pt modelId="{F166C620-75E8-4563-BC89-503A905CBC63}" type="pres">
      <dgm:prSet presAssocID="{63CAB763-230A-4C56-B995-AE529A23F1A7}" presName="childText" presStyleLbl="conFgAcc1" presStyleIdx="2" presStyleCnt="4">
        <dgm:presLayoutVars>
          <dgm:bulletEnabled val="1"/>
        </dgm:presLayoutVars>
      </dgm:prSet>
      <dgm:spPr/>
    </dgm:pt>
    <dgm:pt modelId="{6B793FF0-6D09-4E53-A0B1-10850F56AD05}" type="pres">
      <dgm:prSet presAssocID="{7B70B5A4-5F48-4961-BF71-8A7236D7F448}" presName="spaceBetweenRectangles" presStyleCnt="0"/>
      <dgm:spPr/>
    </dgm:pt>
    <dgm:pt modelId="{EB0AAD29-A83C-4641-B22F-B678D4696464}" type="pres">
      <dgm:prSet presAssocID="{BD57D02D-0183-492A-9CF4-6DB3AA33F269}" presName="parentLin" presStyleCnt="0"/>
      <dgm:spPr/>
    </dgm:pt>
    <dgm:pt modelId="{C2ADC449-606A-4085-88CC-33AEBA48AFA1}" type="pres">
      <dgm:prSet presAssocID="{BD57D02D-0183-492A-9CF4-6DB3AA33F269}" presName="parentLeftMargin" presStyleLbl="node1" presStyleIdx="2" presStyleCnt="4"/>
      <dgm:spPr/>
      <dgm:t>
        <a:bodyPr/>
        <a:lstStyle/>
        <a:p>
          <a:pPr rtl="1"/>
          <a:endParaRPr lang="ar-EG"/>
        </a:p>
      </dgm:t>
    </dgm:pt>
    <dgm:pt modelId="{3483ECAA-D6B5-4C54-BFBD-B779054C5BFA}" type="pres">
      <dgm:prSet presAssocID="{BD57D02D-0183-492A-9CF4-6DB3AA33F269}" presName="parentText" presStyleLbl="node1" presStyleIdx="3" presStyleCnt="4">
        <dgm:presLayoutVars>
          <dgm:chMax val="0"/>
          <dgm:bulletEnabled val="1"/>
        </dgm:presLayoutVars>
      </dgm:prSet>
      <dgm:spPr/>
      <dgm:t>
        <a:bodyPr/>
        <a:lstStyle/>
        <a:p>
          <a:pPr rtl="1"/>
          <a:endParaRPr lang="ar-EG"/>
        </a:p>
      </dgm:t>
    </dgm:pt>
    <dgm:pt modelId="{8520E453-8789-4DC2-93E3-599FBC68E9DA}" type="pres">
      <dgm:prSet presAssocID="{BD57D02D-0183-492A-9CF4-6DB3AA33F269}" presName="negativeSpace" presStyleCnt="0"/>
      <dgm:spPr/>
    </dgm:pt>
    <dgm:pt modelId="{1E6B20CA-8B72-4F91-8D08-6504781358CF}" type="pres">
      <dgm:prSet presAssocID="{BD57D02D-0183-492A-9CF4-6DB3AA33F269}" presName="childText" presStyleLbl="conFgAcc1" presStyleIdx="3" presStyleCnt="4">
        <dgm:presLayoutVars>
          <dgm:bulletEnabled val="1"/>
        </dgm:presLayoutVars>
      </dgm:prSet>
      <dgm:spPr/>
    </dgm:pt>
  </dgm:ptLst>
  <dgm:cxnLst>
    <dgm:cxn modelId="{2D192D34-6AA1-43DC-B877-414CEDCF386D}" type="presOf" srcId="{63CAB763-230A-4C56-B995-AE529A23F1A7}" destId="{5793764A-8D0E-4E67-809D-6EA87808E12B}" srcOrd="1" destOrd="0" presId="urn:microsoft.com/office/officeart/2005/8/layout/list1"/>
    <dgm:cxn modelId="{016131A5-1717-46BC-8B06-BF17C2757269}" type="presOf" srcId="{E9F4172C-DD2D-4748-8FEE-ABB82123CFA5}" destId="{FDAA29AC-5C40-4408-95DD-2D03D4D4C13E}" srcOrd="0" destOrd="0" presId="urn:microsoft.com/office/officeart/2005/8/layout/list1"/>
    <dgm:cxn modelId="{7C04C73B-C5AA-4E56-9DC9-E9ACE1E1833F}" type="presOf" srcId="{BD57D02D-0183-492A-9CF4-6DB3AA33F269}" destId="{3483ECAA-D6B5-4C54-BFBD-B779054C5BFA}" srcOrd="1" destOrd="0" presId="urn:microsoft.com/office/officeart/2005/8/layout/list1"/>
    <dgm:cxn modelId="{AE7ED37D-29FE-466E-AF51-E6A7360AE866}" type="presOf" srcId="{386DD63F-2D8F-423F-A38E-99B69CC8F4D7}" destId="{8878D67B-CD02-4036-84CC-913D248A61C4}" srcOrd="1" destOrd="0" presId="urn:microsoft.com/office/officeart/2005/8/layout/list1"/>
    <dgm:cxn modelId="{72AF70F1-D24B-46DE-80E7-E5EF3990F2C1}" type="presOf" srcId="{171B71A7-D963-4F68-95F0-222EB6C08AC0}" destId="{F83DE10C-99A7-4D4F-9F83-D89ABA296C82}" srcOrd="1" destOrd="0" presId="urn:microsoft.com/office/officeart/2005/8/layout/list1"/>
    <dgm:cxn modelId="{A933945A-4F54-4776-BB01-CC8F301F2A8F}" type="presOf" srcId="{171B71A7-D963-4F68-95F0-222EB6C08AC0}" destId="{E39058A8-73C1-4DA4-9F2D-53C693501498}" srcOrd="0" destOrd="0" presId="urn:microsoft.com/office/officeart/2005/8/layout/list1"/>
    <dgm:cxn modelId="{C328504E-72F5-4113-93D3-1CF4898E57ED}" type="presOf" srcId="{BD57D02D-0183-492A-9CF4-6DB3AA33F269}" destId="{C2ADC449-606A-4085-88CC-33AEBA48AFA1}" srcOrd="0" destOrd="0" presId="urn:microsoft.com/office/officeart/2005/8/layout/list1"/>
    <dgm:cxn modelId="{8B07ED22-E685-4C21-871E-458ED4300EFB}" srcId="{E9F4172C-DD2D-4748-8FEE-ABB82123CFA5}" destId="{386DD63F-2D8F-423F-A38E-99B69CC8F4D7}" srcOrd="0" destOrd="0" parTransId="{DD64AE4F-2E32-4199-9A94-48015FB10DD0}" sibTransId="{0DECBF9F-78AF-4C71-93AD-6DB2E6A6584C}"/>
    <dgm:cxn modelId="{02E12C2D-72F2-4D6C-B5F4-240307E54AC5}" type="presOf" srcId="{63CAB763-230A-4C56-B995-AE529A23F1A7}" destId="{26342DBE-6659-4FEA-8D44-E02AA3E84F22}" srcOrd="0" destOrd="0" presId="urn:microsoft.com/office/officeart/2005/8/layout/list1"/>
    <dgm:cxn modelId="{2A6DEAB4-1DC9-41D7-89FF-3E79C806BA55}" type="presOf" srcId="{386DD63F-2D8F-423F-A38E-99B69CC8F4D7}" destId="{BD0C5CA2-16CC-425E-B275-FD5E3A5C8DA2}" srcOrd="0" destOrd="0" presId="urn:microsoft.com/office/officeart/2005/8/layout/list1"/>
    <dgm:cxn modelId="{D23DE21D-8098-420F-8FB0-943F5C749278}" srcId="{E9F4172C-DD2D-4748-8FEE-ABB82123CFA5}" destId="{BD57D02D-0183-492A-9CF4-6DB3AA33F269}" srcOrd="3" destOrd="0" parTransId="{A3AC91FB-80A6-4050-9398-DD6CBCB5B800}" sibTransId="{9DAF2F13-CADB-47AD-B441-A779B670B080}"/>
    <dgm:cxn modelId="{78AA60FD-C12A-41A2-A1FF-E37C352DE3BA}" srcId="{E9F4172C-DD2D-4748-8FEE-ABB82123CFA5}" destId="{63CAB763-230A-4C56-B995-AE529A23F1A7}" srcOrd="2" destOrd="0" parTransId="{3D739E7C-CD65-493C-AE56-E1E13F2CE298}" sibTransId="{7B70B5A4-5F48-4961-BF71-8A7236D7F448}"/>
    <dgm:cxn modelId="{6692F347-6043-4EB4-967E-524F514762C9}" srcId="{E9F4172C-DD2D-4748-8FEE-ABB82123CFA5}" destId="{171B71A7-D963-4F68-95F0-222EB6C08AC0}" srcOrd="1" destOrd="0" parTransId="{C747706F-9BD3-4C6A-ACDA-D17CC15B8235}" sibTransId="{1DD94212-A332-4B12-B951-9999FB58B182}"/>
    <dgm:cxn modelId="{31A28EB8-6A0C-40C7-8422-DD3EA1B55911}" type="presParOf" srcId="{FDAA29AC-5C40-4408-95DD-2D03D4D4C13E}" destId="{11E738B5-F9E5-44EC-B60A-7A68E3C0D111}" srcOrd="0" destOrd="0" presId="urn:microsoft.com/office/officeart/2005/8/layout/list1"/>
    <dgm:cxn modelId="{EFF5D910-7519-4072-913B-411E9A803D63}" type="presParOf" srcId="{11E738B5-F9E5-44EC-B60A-7A68E3C0D111}" destId="{BD0C5CA2-16CC-425E-B275-FD5E3A5C8DA2}" srcOrd="0" destOrd="0" presId="urn:microsoft.com/office/officeart/2005/8/layout/list1"/>
    <dgm:cxn modelId="{9391A33E-8B3E-43EB-A4DB-B67E8208CC40}" type="presParOf" srcId="{11E738B5-F9E5-44EC-B60A-7A68E3C0D111}" destId="{8878D67B-CD02-4036-84CC-913D248A61C4}" srcOrd="1" destOrd="0" presId="urn:microsoft.com/office/officeart/2005/8/layout/list1"/>
    <dgm:cxn modelId="{96240065-24CD-4F17-AF52-FEB0748FB9AB}" type="presParOf" srcId="{FDAA29AC-5C40-4408-95DD-2D03D4D4C13E}" destId="{092BD0EC-B9FA-4A9E-9F1C-DE3DAC848DB3}" srcOrd="1" destOrd="0" presId="urn:microsoft.com/office/officeart/2005/8/layout/list1"/>
    <dgm:cxn modelId="{5B367941-F505-4026-871A-A681EFA85E80}" type="presParOf" srcId="{FDAA29AC-5C40-4408-95DD-2D03D4D4C13E}" destId="{0BA691BB-817D-444B-A916-046EF41DC420}" srcOrd="2" destOrd="0" presId="urn:microsoft.com/office/officeart/2005/8/layout/list1"/>
    <dgm:cxn modelId="{A10EB810-A1F6-4553-B7CC-19547D634573}" type="presParOf" srcId="{FDAA29AC-5C40-4408-95DD-2D03D4D4C13E}" destId="{842B7916-4363-4871-B716-3F12AFE57F81}" srcOrd="3" destOrd="0" presId="urn:microsoft.com/office/officeart/2005/8/layout/list1"/>
    <dgm:cxn modelId="{47D198BF-6407-4C06-A245-137E1E6386A3}" type="presParOf" srcId="{FDAA29AC-5C40-4408-95DD-2D03D4D4C13E}" destId="{5F73E128-D21D-427A-96AE-E2F6339872BD}" srcOrd="4" destOrd="0" presId="urn:microsoft.com/office/officeart/2005/8/layout/list1"/>
    <dgm:cxn modelId="{26B0C982-9AA3-4F08-AC14-D64ADE056622}" type="presParOf" srcId="{5F73E128-D21D-427A-96AE-E2F6339872BD}" destId="{E39058A8-73C1-4DA4-9F2D-53C693501498}" srcOrd="0" destOrd="0" presId="urn:microsoft.com/office/officeart/2005/8/layout/list1"/>
    <dgm:cxn modelId="{A5922EAE-2829-4E97-A452-7B6758642AC8}" type="presParOf" srcId="{5F73E128-D21D-427A-96AE-E2F6339872BD}" destId="{F83DE10C-99A7-4D4F-9F83-D89ABA296C82}" srcOrd="1" destOrd="0" presId="urn:microsoft.com/office/officeart/2005/8/layout/list1"/>
    <dgm:cxn modelId="{73BB260F-3003-4AB7-82E7-D376509F6460}" type="presParOf" srcId="{FDAA29AC-5C40-4408-95DD-2D03D4D4C13E}" destId="{680BA882-BA8D-4EE5-9DE5-2EDC6A1910C4}" srcOrd="5" destOrd="0" presId="urn:microsoft.com/office/officeart/2005/8/layout/list1"/>
    <dgm:cxn modelId="{C793DF9B-9967-49BD-B1FF-839998BBC930}" type="presParOf" srcId="{FDAA29AC-5C40-4408-95DD-2D03D4D4C13E}" destId="{219C7C7E-CFDC-4AA9-AE1E-AB18FDECF59E}" srcOrd="6" destOrd="0" presId="urn:microsoft.com/office/officeart/2005/8/layout/list1"/>
    <dgm:cxn modelId="{9A11B6F6-F513-49A1-9C25-0FBEFD06EB66}" type="presParOf" srcId="{FDAA29AC-5C40-4408-95DD-2D03D4D4C13E}" destId="{F659DE2A-274A-4193-B39A-5ABE6446F4DB}" srcOrd="7" destOrd="0" presId="urn:microsoft.com/office/officeart/2005/8/layout/list1"/>
    <dgm:cxn modelId="{970FA8AF-9BAD-46C6-8502-B806CD6529F0}" type="presParOf" srcId="{FDAA29AC-5C40-4408-95DD-2D03D4D4C13E}" destId="{52B08703-669C-4709-8D3E-8B0271D83E95}" srcOrd="8" destOrd="0" presId="urn:microsoft.com/office/officeart/2005/8/layout/list1"/>
    <dgm:cxn modelId="{61BECF44-0270-468C-9FF7-7AC5C8A3A512}" type="presParOf" srcId="{52B08703-669C-4709-8D3E-8B0271D83E95}" destId="{26342DBE-6659-4FEA-8D44-E02AA3E84F22}" srcOrd="0" destOrd="0" presId="urn:microsoft.com/office/officeart/2005/8/layout/list1"/>
    <dgm:cxn modelId="{F7FF7309-3C59-4CD8-9049-0E28CBCD1686}" type="presParOf" srcId="{52B08703-669C-4709-8D3E-8B0271D83E95}" destId="{5793764A-8D0E-4E67-809D-6EA87808E12B}" srcOrd="1" destOrd="0" presId="urn:microsoft.com/office/officeart/2005/8/layout/list1"/>
    <dgm:cxn modelId="{825F1411-B098-402E-AAAF-3D563B4B7C25}" type="presParOf" srcId="{FDAA29AC-5C40-4408-95DD-2D03D4D4C13E}" destId="{02CA1371-550B-4D46-815E-8F366285EFCD}" srcOrd="9" destOrd="0" presId="urn:microsoft.com/office/officeart/2005/8/layout/list1"/>
    <dgm:cxn modelId="{0982DE71-36C3-4121-B173-7475C0A3A92B}" type="presParOf" srcId="{FDAA29AC-5C40-4408-95DD-2D03D4D4C13E}" destId="{F166C620-75E8-4563-BC89-503A905CBC63}" srcOrd="10" destOrd="0" presId="urn:microsoft.com/office/officeart/2005/8/layout/list1"/>
    <dgm:cxn modelId="{D5CE40CF-D048-4486-A903-739BB36F2AFA}" type="presParOf" srcId="{FDAA29AC-5C40-4408-95DD-2D03D4D4C13E}" destId="{6B793FF0-6D09-4E53-A0B1-10850F56AD05}" srcOrd="11" destOrd="0" presId="urn:microsoft.com/office/officeart/2005/8/layout/list1"/>
    <dgm:cxn modelId="{01CE9799-1DF1-4767-AD61-CFF670EA152C}" type="presParOf" srcId="{FDAA29AC-5C40-4408-95DD-2D03D4D4C13E}" destId="{EB0AAD29-A83C-4641-B22F-B678D4696464}" srcOrd="12" destOrd="0" presId="urn:microsoft.com/office/officeart/2005/8/layout/list1"/>
    <dgm:cxn modelId="{1426A8A7-C0E9-4310-8DA2-75E2E52AD2AE}" type="presParOf" srcId="{EB0AAD29-A83C-4641-B22F-B678D4696464}" destId="{C2ADC449-606A-4085-88CC-33AEBA48AFA1}" srcOrd="0" destOrd="0" presId="urn:microsoft.com/office/officeart/2005/8/layout/list1"/>
    <dgm:cxn modelId="{F58765FB-3175-4121-A6AB-886251929C08}" type="presParOf" srcId="{EB0AAD29-A83C-4641-B22F-B678D4696464}" destId="{3483ECAA-D6B5-4C54-BFBD-B779054C5BFA}" srcOrd="1" destOrd="0" presId="urn:microsoft.com/office/officeart/2005/8/layout/list1"/>
    <dgm:cxn modelId="{91A23CA4-AD73-4DA8-8110-8FE56A530FAD}" type="presParOf" srcId="{FDAA29AC-5C40-4408-95DD-2D03D4D4C13E}" destId="{8520E453-8789-4DC2-93E3-599FBC68E9DA}" srcOrd="13" destOrd="0" presId="urn:microsoft.com/office/officeart/2005/8/layout/list1"/>
    <dgm:cxn modelId="{7A2DBDE0-C6B4-4329-9A59-C4CFB83F0742}" type="presParOf" srcId="{FDAA29AC-5C40-4408-95DD-2D03D4D4C13E}" destId="{1E6B20CA-8B72-4F91-8D08-6504781358C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الإنتاج عند مستوى محدد </a:t>
          </a:r>
          <a:r>
            <a:rPr lang="en-US" sz="2400" dirty="0" smtClean="0">
              <a:solidFill>
                <a:sysClr val="window" lastClr="FFFFFF"/>
              </a:solidFill>
              <a:latin typeface="Calibri"/>
              <a:ea typeface="+mn-ea"/>
              <a:cs typeface="Arial" panose="020B0604020202020204" pitchFamily="34" charset="0"/>
            </a:rPr>
            <a:t>Production Leveling</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يساعد على تقليل التقلبات</a:t>
          </a:r>
          <a:r>
            <a:rPr lang="en-US" sz="2400" dirty="0" smtClean="0">
              <a:solidFill>
                <a:sysClr val="windowText" lastClr="000000">
                  <a:hueOff val="0"/>
                  <a:satOff val="0"/>
                  <a:lumOff val="0"/>
                  <a:alphaOff val="0"/>
                </a:sysClr>
              </a:solidFill>
              <a:latin typeface="Calibri"/>
              <a:ea typeface="+mn-ea"/>
              <a:cs typeface="Arial" panose="020B0604020202020204" pitchFamily="34" charset="0"/>
            </a:rPr>
            <a:t> </a:t>
          </a:r>
          <a:r>
            <a:rPr lang="ar-EG" sz="2400" dirty="0" smtClean="0">
              <a:solidFill>
                <a:sysClr val="windowText" lastClr="000000">
                  <a:hueOff val="0"/>
                  <a:satOff val="0"/>
                  <a:lumOff val="0"/>
                  <a:alphaOff val="0"/>
                </a:sysClr>
              </a:solidFill>
              <a:latin typeface="Calibri"/>
              <a:ea typeface="+mn-ea"/>
              <a:cs typeface="Arial" panose="020B0604020202020204" pitchFamily="34" charset="0"/>
            </a:rPr>
            <a:t>في الانتاج، وذلك بإنتاج كميات صغيرة من كل منتج كل يوم، وبمعدل ثابت، بحيث لا تكون هناك حاجة لإنتاج كميات كبيرة من المنتج عند حدوث طلب على المنتج</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ScaleY="89569" custLinFactNeighborX="-50523" custLinFactNeighborY="19930"/>
      <dgm:spPr>
        <a:xfrm>
          <a:off x="76199" y="1286132"/>
          <a:ext cx="3346895" cy="2835804"/>
        </a:xfrm>
        <a:prstGeom prst="rect">
          <a:avLst/>
        </a:prstGeom>
        <a:blipFill dpi="0" rotWithShape="1">
          <a:blip xmlns:r="http://schemas.openxmlformats.org/officeDocument/2006/relationships" r:embed="rId1"/>
          <a:srcRect/>
          <a:stretch>
            <a:fillRect l="18294" t="-15664" r="-18294" b="15664"/>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D3D29E66-D51F-422D-A40B-51557D783349}" type="presOf" srcId="{8E551A68-F51D-4709-BB2C-946BDBA2897D}" destId="{6C3BFD6B-A356-460E-BA07-3DB0546C6963}" srcOrd="0" destOrd="0" presId="urn:microsoft.com/office/officeart/2008/layout/TitledPictureBlocks"/>
    <dgm:cxn modelId="{CD23B884-50A5-40DE-9CE7-FEF73F454B77}" type="presOf" srcId="{FD0CCAC7-0F5A-4E81-A995-8B9706719082}" destId="{D1C35AE7-37BA-45AE-8ED2-4AB01D89A374}"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C215E414-BE16-446C-9352-C6501BBE458B}" type="presOf" srcId="{05147383-1779-4332-A387-CCEDEE46643D}" destId="{C5984BCB-8798-4531-892C-8FC095AE4A21}" srcOrd="0" destOrd="0" presId="urn:microsoft.com/office/officeart/2008/layout/TitledPictureBlocks"/>
    <dgm:cxn modelId="{51E7BF80-5527-405E-AFCB-771B42EFA8A1}" type="presParOf" srcId="{D1C35AE7-37BA-45AE-8ED2-4AB01D89A374}" destId="{DF92DA4F-FF9D-43AA-880F-3EA85E9A91D6}" srcOrd="0" destOrd="0" presId="urn:microsoft.com/office/officeart/2008/layout/TitledPictureBlocks"/>
    <dgm:cxn modelId="{2DC9C3D7-EC5C-41AC-A63F-10D77D53B632}" type="presParOf" srcId="{DF92DA4F-FF9D-43AA-880F-3EA85E9A91D6}" destId="{6C3BFD6B-A356-460E-BA07-3DB0546C6963}" srcOrd="0" destOrd="0" presId="urn:microsoft.com/office/officeart/2008/layout/TitledPictureBlocks"/>
    <dgm:cxn modelId="{CF25874E-1C14-4B34-B53C-3BDE7D5888EB}" type="presParOf" srcId="{DF92DA4F-FF9D-43AA-880F-3EA85E9A91D6}" destId="{1A1807D5-ED94-4B25-B29B-D698F5E0F888}" srcOrd="1" destOrd="0" presId="urn:microsoft.com/office/officeart/2008/layout/TitledPictureBlocks"/>
    <dgm:cxn modelId="{7F023C5E-EAED-433A-9C7F-35B81089C10E}"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D0CCAC7-0F5A-4E81-A995-8B9706719082}" type="doc">
      <dgm:prSet loTypeId="urn:microsoft.com/office/officeart/2008/layout/TitledPictureBlocks" loCatId="picture" qsTypeId="urn:microsoft.com/office/officeart/2005/8/quickstyle/simple2" qsCatId="simple" csTypeId="urn:microsoft.com/office/officeart/2005/8/colors/colorful1" csCatId="colorful" phldr="1"/>
      <dgm:spPr/>
      <dgm:t>
        <a:bodyPr/>
        <a:lstStyle/>
        <a:p>
          <a:pPr rtl="1"/>
          <a:endParaRPr lang="ar-EG"/>
        </a:p>
      </dgm:t>
    </dgm:pt>
    <dgm:pt modelId="{8E551A68-F51D-4709-BB2C-946BDBA2897D}">
      <dgm:prSet phldrT="[Text]" custT="1"/>
      <dgm:spPr>
        <a:xfrm>
          <a:off x="322447" y="447927"/>
          <a:ext cx="6053162" cy="857621"/>
        </a:xfr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r>
            <a:rPr lang="ar-EG" sz="2400" dirty="0" smtClean="0">
              <a:solidFill>
                <a:sysClr val="window" lastClr="FFFFFF"/>
              </a:solidFill>
              <a:latin typeface="Calibri"/>
              <a:ea typeface="+mn-ea"/>
              <a:cs typeface="Arial" panose="020B0604020202020204" pitchFamily="34" charset="0"/>
            </a:rPr>
            <a:t>الشراء في الوقت المناسب  </a:t>
          </a:r>
          <a:r>
            <a:rPr lang="en-US" sz="2400" dirty="0" smtClean="0">
              <a:solidFill>
                <a:sysClr val="window" lastClr="FFFFFF"/>
              </a:solidFill>
              <a:latin typeface="Calibri"/>
              <a:ea typeface="+mn-ea"/>
              <a:cs typeface="Arial" panose="020B0604020202020204" pitchFamily="34" charset="0"/>
            </a:rPr>
            <a:t>Just In Time Purchasing</a:t>
          </a:r>
          <a:endParaRPr lang="ar-EG" sz="2400" dirty="0">
            <a:solidFill>
              <a:sysClr val="window" lastClr="FFFFFF"/>
            </a:solidFill>
            <a:latin typeface="Calibri"/>
            <a:ea typeface="+mn-ea"/>
            <a:cs typeface="Arial" panose="020B0604020202020204" pitchFamily="34" charset="0"/>
          </a:endParaRPr>
        </a:p>
      </dgm:t>
    </dgm:pt>
    <dgm:pt modelId="{76CF5A3C-24AD-42DC-8297-970B3959F89A}" type="parTrans" cxnId="{F08EF9AC-E65E-4BEF-B8D7-B26A06060B61}">
      <dgm:prSet/>
      <dgm:spPr/>
      <dgm:t>
        <a:bodyPr/>
        <a:lstStyle/>
        <a:p>
          <a:pPr rtl="1"/>
          <a:endParaRPr lang="ar-EG"/>
        </a:p>
      </dgm:t>
    </dgm:pt>
    <dgm:pt modelId="{532E6B6B-3859-465F-86F6-1557ACB84CCB}" type="sibTrans" cxnId="{F08EF9AC-E65E-4BEF-B8D7-B26A06060B61}">
      <dgm:prSet/>
      <dgm:spPr/>
      <dgm:t>
        <a:bodyPr/>
        <a:lstStyle/>
        <a:p>
          <a:pPr rtl="1"/>
          <a:endParaRPr lang="ar-EG"/>
        </a:p>
      </dgm:t>
    </dgm:pt>
    <dgm:pt modelId="{05147383-1779-4332-A387-CCEDEE46643D}">
      <dgm:prSet phldrT="[Text]" custT="1"/>
      <dgm:spPr>
        <a:xfrm>
          <a:off x="3395523" y="1269993"/>
          <a:ext cx="3310076" cy="2916145"/>
        </a:xfr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gm:spPr>
      <dgm:t>
        <a:bodyPr/>
        <a:lstStyle/>
        <a:p>
          <a:pPr algn="justLow" rtl="1"/>
          <a:r>
            <a:rPr lang="ar-EG" sz="2400" dirty="0" smtClean="0">
              <a:solidFill>
                <a:sysClr val="windowText" lastClr="000000">
                  <a:hueOff val="0"/>
                  <a:satOff val="0"/>
                  <a:lumOff val="0"/>
                  <a:alphaOff val="0"/>
                </a:sysClr>
              </a:solidFill>
              <a:latin typeface="Calibri"/>
              <a:ea typeface="+mn-ea"/>
              <a:cs typeface="Arial" panose="020B0604020202020204" pitchFamily="34" charset="0"/>
            </a:rPr>
            <a:t>ومعناه إمكانية الحصول على الخامات ولوازم الإنتاج عند الحاجة إليها وبسرعة. تقلل هذه السياسة حجم المخزون وتقليل العيوب في المنتجات</a:t>
          </a:r>
          <a:endParaRPr lang="ar-EG" sz="2400" dirty="0">
            <a:solidFill>
              <a:sysClr val="windowText" lastClr="000000">
                <a:hueOff val="0"/>
                <a:satOff val="0"/>
                <a:lumOff val="0"/>
                <a:alphaOff val="0"/>
              </a:sysClr>
            </a:solidFill>
            <a:latin typeface="Calibri"/>
            <a:ea typeface="+mn-ea"/>
            <a:cs typeface="Arial" panose="020B0604020202020204" pitchFamily="34" charset="0"/>
          </a:endParaRPr>
        </a:p>
      </dgm:t>
    </dgm:pt>
    <dgm:pt modelId="{F331241C-872F-46F4-8E1D-4C4199037865}" type="parTrans" cxnId="{2813C59A-02FD-46CC-B4D7-1D1663BC900C}">
      <dgm:prSet/>
      <dgm:spPr/>
      <dgm:t>
        <a:bodyPr/>
        <a:lstStyle/>
        <a:p>
          <a:pPr rtl="1"/>
          <a:endParaRPr lang="ar-EG"/>
        </a:p>
      </dgm:t>
    </dgm:pt>
    <dgm:pt modelId="{20786EF9-9356-4FC9-A173-3C63347543DE}" type="sibTrans" cxnId="{2813C59A-02FD-46CC-B4D7-1D1663BC900C}">
      <dgm:prSet/>
      <dgm:spPr/>
      <dgm:t>
        <a:bodyPr/>
        <a:lstStyle/>
        <a:p>
          <a:pPr rtl="1"/>
          <a:endParaRPr lang="ar-EG"/>
        </a:p>
      </dgm:t>
    </dgm:pt>
    <dgm:pt modelId="{D1C35AE7-37BA-45AE-8ED2-4AB01D89A374}" type="pres">
      <dgm:prSet presAssocID="{FD0CCAC7-0F5A-4E81-A995-8B9706719082}" presName="rootNode" presStyleCnt="0">
        <dgm:presLayoutVars>
          <dgm:chMax/>
          <dgm:chPref/>
          <dgm:dir/>
          <dgm:animLvl val="lvl"/>
        </dgm:presLayoutVars>
      </dgm:prSet>
      <dgm:spPr/>
      <dgm:t>
        <a:bodyPr/>
        <a:lstStyle/>
        <a:p>
          <a:pPr rtl="1"/>
          <a:endParaRPr lang="ar-EG"/>
        </a:p>
      </dgm:t>
    </dgm:pt>
    <dgm:pt modelId="{DF92DA4F-FF9D-43AA-880F-3EA85E9A91D6}" type="pres">
      <dgm:prSet presAssocID="{8E551A68-F51D-4709-BB2C-946BDBA2897D}" presName="composite" presStyleCnt="0"/>
      <dgm:spPr/>
    </dgm:pt>
    <dgm:pt modelId="{6C3BFD6B-A356-460E-BA07-3DB0546C6963}" type="pres">
      <dgm:prSet presAssocID="{8E551A68-F51D-4709-BB2C-946BDBA2897D}" presName="ParentText" presStyleLbl="node1" presStyleIdx="0" presStyleCnt="1" custScaleX="180859" custScaleY="92803" custLinFactNeighborX="9594" custLinFactNeighborY="-1368">
        <dgm:presLayoutVars>
          <dgm:chMax val="1"/>
          <dgm:chPref val="1"/>
          <dgm:bulletEnabled val="1"/>
        </dgm:presLayoutVars>
      </dgm:prSet>
      <dgm:spPr>
        <a:prstGeom prst="rect">
          <a:avLst/>
        </a:prstGeom>
      </dgm:spPr>
      <dgm:t>
        <a:bodyPr/>
        <a:lstStyle/>
        <a:p>
          <a:pPr rtl="1"/>
          <a:endParaRPr lang="ar-EG"/>
        </a:p>
      </dgm:t>
    </dgm:pt>
    <dgm:pt modelId="{1A1807D5-ED94-4B25-B29B-D698F5E0F888}" type="pres">
      <dgm:prSet presAssocID="{8E551A68-F51D-4709-BB2C-946BDBA2897D}" presName="Image" presStyleLbl="bgImgPlace1" presStyleIdx="0" presStyleCnt="1" custLinFactNeighborX="-46975" custLinFactNeighborY="2216"/>
      <dgm:spPr>
        <a:xfrm>
          <a:off x="76199" y="1286132"/>
          <a:ext cx="3346895" cy="2835804"/>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rtl="1"/>
          <a:endParaRPr lang="ar-EG"/>
        </a:p>
      </dgm:t>
    </dgm:pt>
    <dgm:pt modelId="{C5984BCB-8798-4531-892C-8FC095AE4A21}" type="pres">
      <dgm:prSet presAssocID="{8E551A68-F51D-4709-BB2C-946BDBA2897D}" presName="ChildText" presStyleLbl="fgAcc1" presStyleIdx="0" presStyleCnt="1" custScaleX="208568" custScaleY="176543" custLinFactNeighborX="2194" custLinFactNeighborY="19696">
        <dgm:presLayoutVars>
          <dgm:chMax val="0"/>
          <dgm:chPref val="0"/>
          <dgm:bulletEnabled val="1"/>
        </dgm:presLayoutVars>
      </dgm:prSet>
      <dgm:spPr>
        <a:prstGeom prst="roundRect">
          <a:avLst>
            <a:gd name="adj" fmla="val 10000"/>
          </a:avLst>
        </a:prstGeom>
      </dgm:spPr>
      <dgm:t>
        <a:bodyPr/>
        <a:lstStyle/>
        <a:p>
          <a:pPr rtl="1"/>
          <a:endParaRPr lang="ar-EG"/>
        </a:p>
      </dgm:t>
    </dgm:pt>
  </dgm:ptLst>
  <dgm:cxnLst>
    <dgm:cxn modelId="{1904323F-39F5-435C-A0EE-E948E3DC022C}" type="presOf" srcId="{FD0CCAC7-0F5A-4E81-A995-8B9706719082}" destId="{D1C35AE7-37BA-45AE-8ED2-4AB01D89A374}" srcOrd="0" destOrd="0" presId="urn:microsoft.com/office/officeart/2008/layout/TitledPictureBlocks"/>
    <dgm:cxn modelId="{DE64C70A-26F9-401A-896B-E99C884B3CE7}" type="presOf" srcId="{05147383-1779-4332-A387-CCEDEE46643D}" destId="{C5984BCB-8798-4531-892C-8FC095AE4A21}" srcOrd="0" destOrd="0" presId="urn:microsoft.com/office/officeart/2008/layout/TitledPictureBlocks"/>
    <dgm:cxn modelId="{2F24A938-0AD2-463D-A2FE-D2632F1C37C5}" type="presOf" srcId="{8E551A68-F51D-4709-BB2C-946BDBA2897D}" destId="{6C3BFD6B-A356-460E-BA07-3DB0546C6963}" srcOrd="0" destOrd="0" presId="urn:microsoft.com/office/officeart/2008/layout/TitledPictureBlocks"/>
    <dgm:cxn modelId="{2813C59A-02FD-46CC-B4D7-1D1663BC900C}" srcId="{8E551A68-F51D-4709-BB2C-946BDBA2897D}" destId="{05147383-1779-4332-A387-CCEDEE46643D}" srcOrd="0" destOrd="0" parTransId="{F331241C-872F-46F4-8E1D-4C4199037865}" sibTransId="{20786EF9-9356-4FC9-A173-3C63347543DE}"/>
    <dgm:cxn modelId="{F08EF9AC-E65E-4BEF-B8D7-B26A06060B61}" srcId="{FD0CCAC7-0F5A-4E81-A995-8B9706719082}" destId="{8E551A68-F51D-4709-BB2C-946BDBA2897D}" srcOrd="0" destOrd="0" parTransId="{76CF5A3C-24AD-42DC-8297-970B3959F89A}" sibTransId="{532E6B6B-3859-465F-86F6-1557ACB84CCB}"/>
    <dgm:cxn modelId="{0D9DDECB-636B-40DF-A1F8-B16A2CE4DE07}" type="presParOf" srcId="{D1C35AE7-37BA-45AE-8ED2-4AB01D89A374}" destId="{DF92DA4F-FF9D-43AA-880F-3EA85E9A91D6}" srcOrd="0" destOrd="0" presId="urn:microsoft.com/office/officeart/2008/layout/TitledPictureBlocks"/>
    <dgm:cxn modelId="{EDFF46B7-AF38-4329-AAD7-917720B39104}" type="presParOf" srcId="{DF92DA4F-FF9D-43AA-880F-3EA85E9A91D6}" destId="{6C3BFD6B-A356-460E-BA07-3DB0546C6963}" srcOrd="0" destOrd="0" presId="urn:microsoft.com/office/officeart/2008/layout/TitledPictureBlocks"/>
    <dgm:cxn modelId="{C9400591-14C6-4EF4-868E-67A804FF5ACF}" type="presParOf" srcId="{DF92DA4F-FF9D-43AA-880F-3EA85E9A91D6}" destId="{1A1807D5-ED94-4B25-B29B-D698F5E0F888}" srcOrd="1" destOrd="0" presId="urn:microsoft.com/office/officeart/2008/layout/TitledPictureBlocks"/>
    <dgm:cxn modelId="{C572A0BA-1480-467D-832D-664DC542D42C}" type="presParOf" srcId="{DF92DA4F-FF9D-43AA-880F-3EA85E9A91D6}" destId="{C5984BCB-8798-4531-892C-8FC095AE4A21}"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816BAD7-8A90-4B75-8519-5E5363651666}"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pPr rtl="1"/>
          <a:endParaRPr lang="ar-EG"/>
        </a:p>
      </dgm:t>
    </dgm:pt>
    <dgm:pt modelId="{1632AE10-A5F5-4165-BF2C-2F67C5F897D0}">
      <dgm:prSet phldrT="[Text]" custT="1"/>
      <dgm:spPr/>
      <dgm:t>
        <a:bodyPr/>
        <a:lstStyle/>
        <a:p>
          <a:pPr rtl="1"/>
          <a:r>
            <a:rPr lang="ar-EG" sz="3600" b="1" dirty="0" smtClean="0"/>
            <a:t>أدوات كايزن</a:t>
          </a:r>
          <a:endParaRPr lang="ar-EG" sz="3600" dirty="0"/>
        </a:p>
      </dgm:t>
    </dgm:pt>
    <dgm:pt modelId="{389F4CF4-C34C-47C7-A91E-BF65AA6240E7}" type="parTrans" cxnId="{593126DA-E4B0-4CA0-BA1A-4AD5F3B9E735}">
      <dgm:prSet/>
      <dgm:spPr/>
      <dgm:t>
        <a:bodyPr/>
        <a:lstStyle/>
        <a:p>
          <a:pPr rtl="1"/>
          <a:endParaRPr lang="ar-EG"/>
        </a:p>
      </dgm:t>
    </dgm:pt>
    <dgm:pt modelId="{43E83D64-9670-4ED9-897A-2BA36BCDED4A}" type="sibTrans" cxnId="{593126DA-E4B0-4CA0-BA1A-4AD5F3B9E735}">
      <dgm:prSet/>
      <dgm:spPr/>
      <dgm:t>
        <a:bodyPr/>
        <a:lstStyle/>
        <a:p>
          <a:pPr rtl="1"/>
          <a:endParaRPr lang="ar-EG"/>
        </a:p>
      </dgm:t>
    </dgm:pt>
    <dgm:pt modelId="{47D4AD55-B67E-413A-8BAA-8362BB9C7C83}" type="pres">
      <dgm:prSet presAssocID="{B816BAD7-8A90-4B75-8519-5E5363651666}" presName="Name0" presStyleCnt="0">
        <dgm:presLayoutVars>
          <dgm:chMax/>
          <dgm:chPref/>
          <dgm:dir/>
        </dgm:presLayoutVars>
      </dgm:prSet>
      <dgm:spPr/>
      <dgm:t>
        <a:bodyPr/>
        <a:lstStyle/>
        <a:p>
          <a:pPr rtl="1"/>
          <a:endParaRPr lang="ar-EG"/>
        </a:p>
      </dgm:t>
    </dgm:pt>
    <dgm:pt modelId="{8F17B79B-7C06-452F-8B06-542AC28CE8DA}" type="pres">
      <dgm:prSet presAssocID="{1632AE10-A5F5-4165-BF2C-2F67C5F897D0}" presName="composite" presStyleCnt="0"/>
      <dgm:spPr/>
    </dgm:pt>
    <dgm:pt modelId="{93275790-430E-424F-BABC-AA09DD03AE01}" type="pres">
      <dgm:prSet presAssocID="{1632AE10-A5F5-4165-BF2C-2F67C5F897D0}" presName="Accent" presStyleLbl="alignNode1" presStyleIdx="0" presStyleCnt="1">
        <dgm:presLayoutVars>
          <dgm:chMax val="0"/>
          <dgm:chPref val="0"/>
        </dgm:presLayoutVars>
      </dgm:prSet>
      <dgm:spPr/>
    </dgm:pt>
    <dgm:pt modelId="{29314197-64AB-4C6C-A63D-DC5811DB0DBA}" type="pres">
      <dgm:prSet presAssocID="{1632AE10-A5F5-4165-BF2C-2F67C5F897D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FB147D0F-79B8-41DD-BAD4-1393C647CE8B}" type="pres">
      <dgm:prSet presAssocID="{1632AE10-A5F5-4165-BF2C-2F67C5F897D0}" presName="Parent" presStyleLbl="fgAccFollowNode1" presStyleIdx="0" presStyleCnt="1">
        <dgm:presLayoutVars>
          <dgm:chMax val="0"/>
          <dgm:chPref val="0"/>
          <dgm:bulletEnabled val="1"/>
        </dgm:presLayoutVars>
      </dgm:prSet>
      <dgm:spPr/>
      <dgm:t>
        <a:bodyPr/>
        <a:lstStyle/>
        <a:p>
          <a:pPr rtl="1"/>
          <a:endParaRPr lang="ar-EG"/>
        </a:p>
      </dgm:t>
    </dgm:pt>
    <dgm:pt modelId="{01404D67-A2A0-494F-AE66-6782A9D7720B}" type="pres">
      <dgm:prSet presAssocID="{1632AE10-A5F5-4165-BF2C-2F67C5F897D0}" presName="Space" presStyleCnt="0">
        <dgm:presLayoutVars>
          <dgm:chMax val="0"/>
          <dgm:chPref val="0"/>
        </dgm:presLayoutVars>
      </dgm:prSet>
      <dgm:spPr/>
    </dgm:pt>
  </dgm:ptLst>
  <dgm:cxnLst>
    <dgm:cxn modelId="{4E14C5FA-8638-40F6-BE24-F8CDA922F02C}" type="presOf" srcId="{B816BAD7-8A90-4B75-8519-5E5363651666}" destId="{47D4AD55-B67E-413A-8BAA-8362BB9C7C83}" srcOrd="0" destOrd="0" presId="urn:microsoft.com/office/officeart/2008/layout/AlternatingPictureCircles"/>
    <dgm:cxn modelId="{593126DA-E4B0-4CA0-BA1A-4AD5F3B9E735}" srcId="{B816BAD7-8A90-4B75-8519-5E5363651666}" destId="{1632AE10-A5F5-4165-BF2C-2F67C5F897D0}" srcOrd="0" destOrd="0" parTransId="{389F4CF4-C34C-47C7-A91E-BF65AA6240E7}" sibTransId="{43E83D64-9670-4ED9-897A-2BA36BCDED4A}"/>
    <dgm:cxn modelId="{410D768D-C729-4C64-A87F-5313B70A77A0}" type="presOf" srcId="{1632AE10-A5F5-4165-BF2C-2F67C5F897D0}" destId="{FB147D0F-79B8-41DD-BAD4-1393C647CE8B}" srcOrd="0" destOrd="0" presId="urn:microsoft.com/office/officeart/2008/layout/AlternatingPictureCircles"/>
    <dgm:cxn modelId="{6ACA7317-EC98-4FDE-BA5B-3BF76A7864B9}" type="presParOf" srcId="{47D4AD55-B67E-413A-8BAA-8362BB9C7C83}" destId="{8F17B79B-7C06-452F-8B06-542AC28CE8DA}" srcOrd="0" destOrd="0" presId="urn:microsoft.com/office/officeart/2008/layout/AlternatingPictureCircles"/>
    <dgm:cxn modelId="{FEF70D9B-89B1-4116-9635-C467D858BEF9}" type="presParOf" srcId="{8F17B79B-7C06-452F-8B06-542AC28CE8DA}" destId="{93275790-430E-424F-BABC-AA09DD03AE01}" srcOrd="0" destOrd="0" presId="urn:microsoft.com/office/officeart/2008/layout/AlternatingPictureCircles"/>
    <dgm:cxn modelId="{7488B082-C450-41D8-BAA2-F8A4301B4714}" type="presParOf" srcId="{8F17B79B-7C06-452F-8B06-542AC28CE8DA}" destId="{29314197-64AB-4C6C-A63D-DC5811DB0DBA}" srcOrd="1" destOrd="0" presId="urn:microsoft.com/office/officeart/2008/layout/AlternatingPictureCircles"/>
    <dgm:cxn modelId="{EFC908D7-B02F-47E2-90C3-A3F340018138}" type="presParOf" srcId="{8F17B79B-7C06-452F-8B06-542AC28CE8DA}" destId="{FB147D0F-79B8-41DD-BAD4-1393C647CE8B}" srcOrd="2" destOrd="0" presId="urn:microsoft.com/office/officeart/2008/layout/AlternatingPictureCircles"/>
    <dgm:cxn modelId="{B324AFBD-40C9-4FCB-A635-1826997ECFFE}" type="presParOf" srcId="{8F17B79B-7C06-452F-8B06-542AC28CE8DA}" destId="{01404D67-A2A0-494F-AE66-6782A9D7720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4CC1B7D-384E-47D5-B042-C4B9AE70A56C}" type="doc">
      <dgm:prSet loTypeId="urn:microsoft.com/office/officeart/2005/8/layout/list1" loCatId="list" qsTypeId="urn:microsoft.com/office/officeart/2005/8/quickstyle/simple1" qsCatId="simple" csTypeId="urn:microsoft.com/office/officeart/2005/8/colors/colorful3" csCatId="colorful" phldr="1"/>
      <dgm:spPr/>
      <dgm:t>
        <a:bodyPr/>
        <a:lstStyle/>
        <a:p>
          <a:pPr rtl="1"/>
          <a:endParaRPr lang="ar-EG"/>
        </a:p>
      </dgm:t>
    </dgm:pt>
    <dgm:pt modelId="{4582019A-E33F-4050-8C6D-EB80072F7691}">
      <dgm:prSet phldrT="[Text]" custT="1"/>
      <dgm:spPr/>
      <dgm:t>
        <a:bodyPr/>
        <a:lstStyle/>
        <a:p>
          <a:pPr rtl="1"/>
          <a:r>
            <a:rPr lang="ar-EG" sz="2400" dirty="0" smtClean="0"/>
            <a:t>تحـديد ووصـف الـظـاهــرة من خلال دراستها موقعـياً</a:t>
          </a:r>
          <a:endParaRPr lang="ar-EG" sz="2400" dirty="0"/>
        </a:p>
      </dgm:t>
    </dgm:pt>
    <dgm:pt modelId="{7C30022C-406D-4B28-A05F-A2EE705BA905}" type="parTrans" cxnId="{87D395D6-C711-4640-92D1-1604215AEB2D}">
      <dgm:prSet/>
      <dgm:spPr/>
      <dgm:t>
        <a:bodyPr/>
        <a:lstStyle/>
        <a:p>
          <a:pPr rtl="1"/>
          <a:endParaRPr lang="ar-EG"/>
        </a:p>
      </dgm:t>
    </dgm:pt>
    <dgm:pt modelId="{72455A47-7282-444A-B6D8-1F4030CCF310}" type="sibTrans" cxnId="{87D395D6-C711-4640-92D1-1604215AEB2D}">
      <dgm:prSet/>
      <dgm:spPr/>
      <dgm:t>
        <a:bodyPr/>
        <a:lstStyle/>
        <a:p>
          <a:pPr rtl="1"/>
          <a:endParaRPr lang="ar-EG"/>
        </a:p>
      </dgm:t>
    </dgm:pt>
    <dgm:pt modelId="{200DB57F-EC67-474F-B311-FC24EBFAD5EF}">
      <dgm:prSet phldrT="[Text]" custT="1"/>
      <dgm:spPr/>
      <dgm:t>
        <a:bodyPr/>
        <a:lstStyle/>
        <a:p>
          <a:pPr rtl="1"/>
          <a:r>
            <a:rPr lang="ar-EG" sz="2400" dirty="0" smtClean="0"/>
            <a:t>تحـري القواعد الطبيعية، وذلك بوصف كيفية وميكانيكية حدوثها</a:t>
          </a:r>
          <a:endParaRPr lang="ar-EG" sz="2400" dirty="0"/>
        </a:p>
      </dgm:t>
    </dgm:pt>
    <dgm:pt modelId="{7063DE83-23B6-4672-BC47-B906ADD9E1D2}" type="parTrans" cxnId="{31317E67-BD70-4B1F-A614-3BE4EE98EA47}">
      <dgm:prSet/>
      <dgm:spPr/>
      <dgm:t>
        <a:bodyPr/>
        <a:lstStyle/>
        <a:p>
          <a:pPr rtl="1"/>
          <a:endParaRPr lang="ar-EG"/>
        </a:p>
      </dgm:t>
    </dgm:pt>
    <dgm:pt modelId="{50746541-D1BF-465F-BC11-0937F6652A64}" type="sibTrans" cxnId="{31317E67-BD70-4B1F-A614-3BE4EE98EA47}">
      <dgm:prSet/>
      <dgm:spPr/>
      <dgm:t>
        <a:bodyPr/>
        <a:lstStyle/>
        <a:p>
          <a:pPr rtl="1"/>
          <a:endParaRPr lang="ar-EG"/>
        </a:p>
      </dgm:t>
    </dgm:pt>
    <dgm:pt modelId="{41A411B7-9F70-41F9-A161-2B23FD79D85C}">
      <dgm:prSet phldrT="[Text]" custT="1"/>
      <dgm:spPr/>
      <dgm:t>
        <a:bodyPr/>
        <a:lstStyle/>
        <a:p>
          <a:pPr rtl="1"/>
          <a:r>
            <a:rPr lang="ar-EG" sz="2400" dirty="0" smtClean="0"/>
            <a:t>تحديد وتعريف الحالات التي تتسبب في حدوث المشــكلــة</a:t>
          </a:r>
          <a:endParaRPr lang="ar-EG" sz="2400" dirty="0"/>
        </a:p>
      </dgm:t>
    </dgm:pt>
    <dgm:pt modelId="{CC62BE97-A2F7-418D-95A0-BE78DDE84E98}" type="parTrans" cxnId="{C14F9879-6C69-479F-B33D-C7359F5D98CC}">
      <dgm:prSet/>
      <dgm:spPr/>
      <dgm:t>
        <a:bodyPr/>
        <a:lstStyle/>
        <a:p>
          <a:pPr rtl="1"/>
          <a:endParaRPr lang="ar-EG"/>
        </a:p>
      </dgm:t>
    </dgm:pt>
    <dgm:pt modelId="{4F6756D6-150A-4EF0-8E85-409AE0E8FF7F}" type="sibTrans" cxnId="{C14F9879-6C69-479F-B33D-C7359F5D98CC}">
      <dgm:prSet/>
      <dgm:spPr/>
      <dgm:t>
        <a:bodyPr/>
        <a:lstStyle/>
        <a:p>
          <a:pPr rtl="1"/>
          <a:endParaRPr lang="ar-EG"/>
        </a:p>
      </dgm:t>
    </dgm:pt>
    <dgm:pt modelId="{0455BDCF-A330-41FA-83AB-9B07FCB86209}" type="pres">
      <dgm:prSet presAssocID="{64CC1B7D-384E-47D5-B042-C4B9AE70A56C}" presName="linear" presStyleCnt="0">
        <dgm:presLayoutVars>
          <dgm:dir val="rev"/>
          <dgm:animLvl val="lvl"/>
          <dgm:resizeHandles val="exact"/>
        </dgm:presLayoutVars>
      </dgm:prSet>
      <dgm:spPr/>
      <dgm:t>
        <a:bodyPr/>
        <a:lstStyle/>
        <a:p>
          <a:pPr rtl="1"/>
          <a:endParaRPr lang="ar-EG"/>
        </a:p>
      </dgm:t>
    </dgm:pt>
    <dgm:pt modelId="{7A768C36-D5C0-4600-A800-555A49D2F89D}" type="pres">
      <dgm:prSet presAssocID="{4582019A-E33F-4050-8C6D-EB80072F7691}" presName="parentLin" presStyleCnt="0"/>
      <dgm:spPr/>
    </dgm:pt>
    <dgm:pt modelId="{FD7607EA-61CB-448C-8CF5-785909AF3B4C}" type="pres">
      <dgm:prSet presAssocID="{4582019A-E33F-4050-8C6D-EB80072F7691}" presName="parentLeftMargin" presStyleLbl="node1" presStyleIdx="0" presStyleCnt="3"/>
      <dgm:spPr/>
      <dgm:t>
        <a:bodyPr/>
        <a:lstStyle/>
        <a:p>
          <a:pPr rtl="1"/>
          <a:endParaRPr lang="ar-EG"/>
        </a:p>
      </dgm:t>
    </dgm:pt>
    <dgm:pt modelId="{1FEE20C1-4BF6-4DC8-B5D8-039742C8C524}" type="pres">
      <dgm:prSet presAssocID="{4582019A-E33F-4050-8C6D-EB80072F7691}" presName="parentText" presStyleLbl="node1" presStyleIdx="0" presStyleCnt="3" custLinFactNeighborX="0" custLinFactNeighborY="13172">
        <dgm:presLayoutVars>
          <dgm:chMax val="0"/>
          <dgm:bulletEnabled val="1"/>
        </dgm:presLayoutVars>
      </dgm:prSet>
      <dgm:spPr/>
      <dgm:t>
        <a:bodyPr/>
        <a:lstStyle/>
        <a:p>
          <a:pPr rtl="1"/>
          <a:endParaRPr lang="ar-EG"/>
        </a:p>
      </dgm:t>
    </dgm:pt>
    <dgm:pt modelId="{3536350A-0128-4467-A52F-4A3F1B36CC76}" type="pres">
      <dgm:prSet presAssocID="{4582019A-E33F-4050-8C6D-EB80072F7691}" presName="negativeSpace" presStyleCnt="0"/>
      <dgm:spPr/>
    </dgm:pt>
    <dgm:pt modelId="{BF5BA67F-C9E0-4D66-AC58-AEA9229F9EB4}" type="pres">
      <dgm:prSet presAssocID="{4582019A-E33F-4050-8C6D-EB80072F7691}" presName="childText" presStyleLbl="conFgAcc1" presStyleIdx="0" presStyleCnt="3">
        <dgm:presLayoutVars>
          <dgm:bulletEnabled val="1"/>
        </dgm:presLayoutVars>
      </dgm:prSet>
      <dgm:spPr/>
    </dgm:pt>
    <dgm:pt modelId="{893E7BB2-2272-4959-94DD-490585281024}" type="pres">
      <dgm:prSet presAssocID="{72455A47-7282-444A-B6D8-1F4030CCF310}" presName="spaceBetweenRectangles" presStyleCnt="0"/>
      <dgm:spPr/>
    </dgm:pt>
    <dgm:pt modelId="{1A165D5B-FCFD-4E15-8423-66A0F8C454BC}" type="pres">
      <dgm:prSet presAssocID="{200DB57F-EC67-474F-B311-FC24EBFAD5EF}" presName="parentLin" presStyleCnt="0"/>
      <dgm:spPr/>
    </dgm:pt>
    <dgm:pt modelId="{2CA43315-A69E-4469-929C-4A99414D7A5A}" type="pres">
      <dgm:prSet presAssocID="{200DB57F-EC67-474F-B311-FC24EBFAD5EF}" presName="parentLeftMargin" presStyleLbl="node1" presStyleIdx="0" presStyleCnt="3"/>
      <dgm:spPr/>
      <dgm:t>
        <a:bodyPr/>
        <a:lstStyle/>
        <a:p>
          <a:pPr rtl="1"/>
          <a:endParaRPr lang="ar-EG"/>
        </a:p>
      </dgm:t>
    </dgm:pt>
    <dgm:pt modelId="{3410666B-4211-477F-B40F-1611E3B1CFA4}" type="pres">
      <dgm:prSet presAssocID="{200DB57F-EC67-474F-B311-FC24EBFAD5EF}" presName="parentText" presStyleLbl="node1" presStyleIdx="1" presStyleCnt="3">
        <dgm:presLayoutVars>
          <dgm:chMax val="0"/>
          <dgm:bulletEnabled val="1"/>
        </dgm:presLayoutVars>
      </dgm:prSet>
      <dgm:spPr/>
      <dgm:t>
        <a:bodyPr/>
        <a:lstStyle/>
        <a:p>
          <a:pPr rtl="1"/>
          <a:endParaRPr lang="ar-EG"/>
        </a:p>
      </dgm:t>
    </dgm:pt>
    <dgm:pt modelId="{09B16A60-BE4B-480A-ABCF-D3E09358EE31}" type="pres">
      <dgm:prSet presAssocID="{200DB57F-EC67-474F-B311-FC24EBFAD5EF}" presName="negativeSpace" presStyleCnt="0"/>
      <dgm:spPr/>
    </dgm:pt>
    <dgm:pt modelId="{3D4048F7-06F3-4B67-96B6-8E3E67A99F30}" type="pres">
      <dgm:prSet presAssocID="{200DB57F-EC67-474F-B311-FC24EBFAD5EF}" presName="childText" presStyleLbl="conFgAcc1" presStyleIdx="1" presStyleCnt="3">
        <dgm:presLayoutVars>
          <dgm:bulletEnabled val="1"/>
        </dgm:presLayoutVars>
      </dgm:prSet>
      <dgm:spPr/>
    </dgm:pt>
    <dgm:pt modelId="{BCA34391-9732-4A71-A0F2-265EB150EBC4}" type="pres">
      <dgm:prSet presAssocID="{50746541-D1BF-465F-BC11-0937F6652A64}" presName="spaceBetweenRectangles" presStyleCnt="0"/>
      <dgm:spPr/>
    </dgm:pt>
    <dgm:pt modelId="{2CE420F4-7E32-47FC-A70B-64F1AF48C372}" type="pres">
      <dgm:prSet presAssocID="{41A411B7-9F70-41F9-A161-2B23FD79D85C}" presName="parentLin" presStyleCnt="0"/>
      <dgm:spPr/>
    </dgm:pt>
    <dgm:pt modelId="{E9920236-2B13-4E4F-B5A1-7D5E23CEF17E}" type="pres">
      <dgm:prSet presAssocID="{41A411B7-9F70-41F9-A161-2B23FD79D85C}" presName="parentLeftMargin" presStyleLbl="node1" presStyleIdx="1" presStyleCnt="3"/>
      <dgm:spPr/>
      <dgm:t>
        <a:bodyPr/>
        <a:lstStyle/>
        <a:p>
          <a:pPr rtl="1"/>
          <a:endParaRPr lang="ar-EG"/>
        </a:p>
      </dgm:t>
    </dgm:pt>
    <dgm:pt modelId="{266E7FD9-B1B8-424F-8D3B-7DDEE5D011F7}" type="pres">
      <dgm:prSet presAssocID="{41A411B7-9F70-41F9-A161-2B23FD79D85C}" presName="parentText" presStyleLbl="node1" presStyleIdx="2" presStyleCnt="3">
        <dgm:presLayoutVars>
          <dgm:chMax val="0"/>
          <dgm:bulletEnabled val="1"/>
        </dgm:presLayoutVars>
      </dgm:prSet>
      <dgm:spPr/>
      <dgm:t>
        <a:bodyPr/>
        <a:lstStyle/>
        <a:p>
          <a:pPr rtl="1"/>
          <a:endParaRPr lang="ar-EG"/>
        </a:p>
      </dgm:t>
    </dgm:pt>
    <dgm:pt modelId="{D83413ED-2EEA-4449-B5B1-3FAB3D56CC2B}" type="pres">
      <dgm:prSet presAssocID="{41A411B7-9F70-41F9-A161-2B23FD79D85C}" presName="negativeSpace" presStyleCnt="0"/>
      <dgm:spPr/>
    </dgm:pt>
    <dgm:pt modelId="{70A93C60-D8E6-4929-88AB-2A7C4E5628C6}" type="pres">
      <dgm:prSet presAssocID="{41A411B7-9F70-41F9-A161-2B23FD79D85C}" presName="childText" presStyleLbl="conFgAcc1" presStyleIdx="2" presStyleCnt="3">
        <dgm:presLayoutVars>
          <dgm:bulletEnabled val="1"/>
        </dgm:presLayoutVars>
      </dgm:prSet>
      <dgm:spPr/>
    </dgm:pt>
  </dgm:ptLst>
  <dgm:cxnLst>
    <dgm:cxn modelId="{6FA10FEC-20B3-4D22-A33D-1E407163150D}" type="presOf" srcId="{41A411B7-9F70-41F9-A161-2B23FD79D85C}" destId="{E9920236-2B13-4E4F-B5A1-7D5E23CEF17E}" srcOrd="0" destOrd="0" presId="urn:microsoft.com/office/officeart/2005/8/layout/list1"/>
    <dgm:cxn modelId="{BD93B9B6-E42B-40C7-A976-A8FE0049F490}" type="presOf" srcId="{4582019A-E33F-4050-8C6D-EB80072F7691}" destId="{FD7607EA-61CB-448C-8CF5-785909AF3B4C}" srcOrd="0" destOrd="0" presId="urn:microsoft.com/office/officeart/2005/8/layout/list1"/>
    <dgm:cxn modelId="{C14F9879-6C69-479F-B33D-C7359F5D98CC}" srcId="{64CC1B7D-384E-47D5-B042-C4B9AE70A56C}" destId="{41A411B7-9F70-41F9-A161-2B23FD79D85C}" srcOrd="2" destOrd="0" parTransId="{CC62BE97-A2F7-418D-95A0-BE78DDE84E98}" sibTransId="{4F6756D6-150A-4EF0-8E85-409AE0E8FF7F}"/>
    <dgm:cxn modelId="{B003254A-838A-44DC-9D16-25812028CC00}" type="presOf" srcId="{200DB57F-EC67-474F-B311-FC24EBFAD5EF}" destId="{2CA43315-A69E-4469-929C-4A99414D7A5A}" srcOrd="0" destOrd="0" presId="urn:microsoft.com/office/officeart/2005/8/layout/list1"/>
    <dgm:cxn modelId="{87D395D6-C711-4640-92D1-1604215AEB2D}" srcId="{64CC1B7D-384E-47D5-B042-C4B9AE70A56C}" destId="{4582019A-E33F-4050-8C6D-EB80072F7691}" srcOrd="0" destOrd="0" parTransId="{7C30022C-406D-4B28-A05F-A2EE705BA905}" sibTransId="{72455A47-7282-444A-B6D8-1F4030CCF310}"/>
    <dgm:cxn modelId="{CAA1CA45-7CDC-4C08-90A8-AD73C438BA6B}" type="presOf" srcId="{200DB57F-EC67-474F-B311-FC24EBFAD5EF}" destId="{3410666B-4211-477F-B40F-1611E3B1CFA4}" srcOrd="1" destOrd="0" presId="urn:microsoft.com/office/officeart/2005/8/layout/list1"/>
    <dgm:cxn modelId="{D968D135-2AE6-4C5D-B58C-66A19AFD895B}" type="presOf" srcId="{64CC1B7D-384E-47D5-B042-C4B9AE70A56C}" destId="{0455BDCF-A330-41FA-83AB-9B07FCB86209}" srcOrd="0" destOrd="0" presId="urn:microsoft.com/office/officeart/2005/8/layout/list1"/>
    <dgm:cxn modelId="{905FD852-FF91-4007-8EFE-0A454EB8851F}" type="presOf" srcId="{4582019A-E33F-4050-8C6D-EB80072F7691}" destId="{1FEE20C1-4BF6-4DC8-B5D8-039742C8C524}" srcOrd="1" destOrd="0" presId="urn:microsoft.com/office/officeart/2005/8/layout/list1"/>
    <dgm:cxn modelId="{102257A3-ABAD-463C-9328-26988F3F8146}" type="presOf" srcId="{41A411B7-9F70-41F9-A161-2B23FD79D85C}" destId="{266E7FD9-B1B8-424F-8D3B-7DDEE5D011F7}" srcOrd="1" destOrd="0" presId="urn:microsoft.com/office/officeart/2005/8/layout/list1"/>
    <dgm:cxn modelId="{31317E67-BD70-4B1F-A614-3BE4EE98EA47}" srcId="{64CC1B7D-384E-47D5-B042-C4B9AE70A56C}" destId="{200DB57F-EC67-474F-B311-FC24EBFAD5EF}" srcOrd="1" destOrd="0" parTransId="{7063DE83-23B6-4672-BC47-B906ADD9E1D2}" sibTransId="{50746541-D1BF-465F-BC11-0937F6652A64}"/>
    <dgm:cxn modelId="{1ADB76B2-F1DD-4693-ABDA-71BE627140C3}" type="presParOf" srcId="{0455BDCF-A330-41FA-83AB-9B07FCB86209}" destId="{7A768C36-D5C0-4600-A800-555A49D2F89D}" srcOrd="0" destOrd="0" presId="urn:microsoft.com/office/officeart/2005/8/layout/list1"/>
    <dgm:cxn modelId="{AA0F25A6-F782-4B3E-9325-454D430BB5F2}" type="presParOf" srcId="{7A768C36-D5C0-4600-A800-555A49D2F89D}" destId="{FD7607EA-61CB-448C-8CF5-785909AF3B4C}" srcOrd="0" destOrd="0" presId="urn:microsoft.com/office/officeart/2005/8/layout/list1"/>
    <dgm:cxn modelId="{207EC613-16BC-4095-9C10-7A11BCA062A6}" type="presParOf" srcId="{7A768C36-D5C0-4600-A800-555A49D2F89D}" destId="{1FEE20C1-4BF6-4DC8-B5D8-039742C8C524}" srcOrd="1" destOrd="0" presId="urn:microsoft.com/office/officeart/2005/8/layout/list1"/>
    <dgm:cxn modelId="{B6EA1C5D-FF5E-4EA8-8735-5C43B71A26ED}" type="presParOf" srcId="{0455BDCF-A330-41FA-83AB-9B07FCB86209}" destId="{3536350A-0128-4467-A52F-4A3F1B36CC76}" srcOrd="1" destOrd="0" presId="urn:microsoft.com/office/officeart/2005/8/layout/list1"/>
    <dgm:cxn modelId="{A66253D7-D131-4EE8-AF71-478A325C5344}" type="presParOf" srcId="{0455BDCF-A330-41FA-83AB-9B07FCB86209}" destId="{BF5BA67F-C9E0-4D66-AC58-AEA9229F9EB4}" srcOrd="2" destOrd="0" presId="urn:microsoft.com/office/officeart/2005/8/layout/list1"/>
    <dgm:cxn modelId="{487180BE-1C07-4375-A66F-F9EC99FDFA44}" type="presParOf" srcId="{0455BDCF-A330-41FA-83AB-9B07FCB86209}" destId="{893E7BB2-2272-4959-94DD-490585281024}" srcOrd="3" destOrd="0" presId="urn:microsoft.com/office/officeart/2005/8/layout/list1"/>
    <dgm:cxn modelId="{2EC65DDD-A786-42AE-9217-16371A457B0B}" type="presParOf" srcId="{0455BDCF-A330-41FA-83AB-9B07FCB86209}" destId="{1A165D5B-FCFD-4E15-8423-66A0F8C454BC}" srcOrd="4" destOrd="0" presId="urn:microsoft.com/office/officeart/2005/8/layout/list1"/>
    <dgm:cxn modelId="{4F74202A-A8D6-4A09-A03E-DA932AC3EA6A}" type="presParOf" srcId="{1A165D5B-FCFD-4E15-8423-66A0F8C454BC}" destId="{2CA43315-A69E-4469-929C-4A99414D7A5A}" srcOrd="0" destOrd="0" presId="urn:microsoft.com/office/officeart/2005/8/layout/list1"/>
    <dgm:cxn modelId="{F3338759-4BF7-4183-9455-74D7E99F1187}" type="presParOf" srcId="{1A165D5B-FCFD-4E15-8423-66A0F8C454BC}" destId="{3410666B-4211-477F-B40F-1611E3B1CFA4}" srcOrd="1" destOrd="0" presId="urn:microsoft.com/office/officeart/2005/8/layout/list1"/>
    <dgm:cxn modelId="{22370076-7851-4787-A8EF-37E765B5BEF3}" type="presParOf" srcId="{0455BDCF-A330-41FA-83AB-9B07FCB86209}" destId="{09B16A60-BE4B-480A-ABCF-D3E09358EE31}" srcOrd="5" destOrd="0" presId="urn:microsoft.com/office/officeart/2005/8/layout/list1"/>
    <dgm:cxn modelId="{1A1C26AD-A926-429F-AB3B-9ABDA2DB2257}" type="presParOf" srcId="{0455BDCF-A330-41FA-83AB-9B07FCB86209}" destId="{3D4048F7-06F3-4B67-96B6-8E3E67A99F30}" srcOrd="6" destOrd="0" presId="urn:microsoft.com/office/officeart/2005/8/layout/list1"/>
    <dgm:cxn modelId="{AA5EE9D8-B8FB-4960-901F-7D4CC4C8A7FB}" type="presParOf" srcId="{0455BDCF-A330-41FA-83AB-9B07FCB86209}" destId="{BCA34391-9732-4A71-A0F2-265EB150EBC4}" srcOrd="7" destOrd="0" presId="urn:microsoft.com/office/officeart/2005/8/layout/list1"/>
    <dgm:cxn modelId="{BD3ABE0D-7B87-4DF7-989B-974B1BE8AA00}" type="presParOf" srcId="{0455BDCF-A330-41FA-83AB-9B07FCB86209}" destId="{2CE420F4-7E32-47FC-A70B-64F1AF48C372}" srcOrd="8" destOrd="0" presId="urn:microsoft.com/office/officeart/2005/8/layout/list1"/>
    <dgm:cxn modelId="{0E21130D-35DB-441C-BFFC-BE1581BE1442}" type="presParOf" srcId="{2CE420F4-7E32-47FC-A70B-64F1AF48C372}" destId="{E9920236-2B13-4E4F-B5A1-7D5E23CEF17E}" srcOrd="0" destOrd="0" presId="urn:microsoft.com/office/officeart/2005/8/layout/list1"/>
    <dgm:cxn modelId="{C4C17833-7D7A-40B4-8632-D66207E7CE80}" type="presParOf" srcId="{2CE420F4-7E32-47FC-A70B-64F1AF48C372}" destId="{266E7FD9-B1B8-424F-8D3B-7DDEE5D011F7}" srcOrd="1" destOrd="0" presId="urn:microsoft.com/office/officeart/2005/8/layout/list1"/>
    <dgm:cxn modelId="{86A6AE33-1FB8-433D-8B8E-9C62566885C6}" type="presParOf" srcId="{0455BDCF-A330-41FA-83AB-9B07FCB86209}" destId="{D83413ED-2EEA-4449-B5B1-3FAB3D56CC2B}" srcOrd="9" destOrd="0" presId="urn:microsoft.com/office/officeart/2005/8/layout/list1"/>
    <dgm:cxn modelId="{650E5BB1-1F6E-4277-B75E-A5E286A78A98}" type="presParOf" srcId="{0455BDCF-A330-41FA-83AB-9B07FCB86209}" destId="{70A93C60-D8E6-4929-88AB-2A7C4E5628C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4CC1B7D-384E-47D5-B042-C4B9AE70A56C}" type="doc">
      <dgm:prSet loTypeId="urn:microsoft.com/office/officeart/2005/8/layout/list1" loCatId="list" qsTypeId="urn:microsoft.com/office/officeart/2005/8/quickstyle/simple1" qsCatId="simple" csTypeId="urn:microsoft.com/office/officeart/2005/8/colors/colorful3" csCatId="colorful" phldr="1"/>
      <dgm:spPr/>
      <dgm:t>
        <a:bodyPr/>
        <a:lstStyle/>
        <a:p>
          <a:pPr rtl="1"/>
          <a:endParaRPr lang="ar-EG"/>
        </a:p>
      </dgm:t>
    </dgm:pt>
    <dgm:pt modelId="{200DB57F-EC67-474F-B311-FC24EBFAD5EF}">
      <dgm:prSet phldrT="[Text]" custT="1"/>
      <dgm:spPr/>
      <dgm:t>
        <a:bodyPr/>
        <a:lstStyle/>
        <a:p>
          <a:pPr rtl="1"/>
          <a:r>
            <a:rPr lang="ar-EG" sz="2400" dirty="0" smtClean="0"/>
            <a:t>تحديد الحالات المثلى بناء على الحالات الفعلية والرسومات والمقايـيس</a:t>
          </a:r>
          <a:endParaRPr lang="ar-EG" sz="2400" dirty="0"/>
        </a:p>
      </dgm:t>
    </dgm:pt>
    <dgm:pt modelId="{7063DE83-23B6-4672-BC47-B906ADD9E1D2}" type="parTrans" cxnId="{31317E67-BD70-4B1F-A614-3BE4EE98EA47}">
      <dgm:prSet/>
      <dgm:spPr/>
      <dgm:t>
        <a:bodyPr/>
        <a:lstStyle/>
        <a:p>
          <a:pPr rtl="1"/>
          <a:endParaRPr lang="ar-EG"/>
        </a:p>
      </dgm:t>
    </dgm:pt>
    <dgm:pt modelId="{50746541-D1BF-465F-BC11-0937F6652A64}" type="sibTrans" cxnId="{31317E67-BD70-4B1F-A614-3BE4EE98EA47}">
      <dgm:prSet/>
      <dgm:spPr/>
      <dgm:t>
        <a:bodyPr/>
        <a:lstStyle/>
        <a:p>
          <a:pPr rtl="1"/>
          <a:endParaRPr lang="ar-EG"/>
        </a:p>
      </dgm:t>
    </dgm:pt>
    <dgm:pt modelId="{41A411B7-9F70-41F9-A161-2B23FD79D85C}">
      <dgm:prSet phldrT="[Text]" custT="1"/>
      <dgm:spPr/>
      <dgm:t>
        <a:bodyPr/>
        <a:lstStyle/>
        <a:p>
          <a:pPr rtl="1"/>
          <a:r>
            <a:rPr lang="ar-EG" sz="2400" dirty="0" smtClean="0"/>
            <a:t>تحديد الحالات المثلى بناء على الحالات الفعلية والرسومات والمقايـيس</a:t>
          </a:r>
          <a:endParaRPr lang="ar-EG" sz="2400" dirty="0"/>
        </a:p>
      </dgm:t>
    </dgm:pt>
    <dgm:pt modelId="{CC62BE97-A2F7-418D-95A0-BE78DDE84E98}" type="parTrans" cxnId="{C14F9879-6C69-479F-B33D-C7359F5D98CC}">
      <dgm:prSet/>
      <dgm:spPr/>
      <dgm:t>
        <a:bodyPr/>
        <a:lstStyle/>
        <a:p>
          <a:pPr rtl="1"/>
          <a:endParaRPr lang="ar-EG"/>
        </a:p>
      </dgm:t>
    </dgm:pt>
    <dgm:pt modelId="{4F6756D6-150A-4EF0-8E85-409AE0E8FF7F}" type="sibTrans" cxnId="{C14F9879-6C69-479F-B33D-C7359F5D98CC}">
      <dgm:prSet/>
      <dgm:spPr/>
      <dgm:t>
        <a:bodyPr/>
        <a:lstStyle/>
        <a:p>
          <a:pPr rtl="1"/>
          <a:endParaRPr lang="ar-EG"/>
        </a:p>
      </dgm:t>
    </dgm:pt>
    <dgm:pt modelId="{4582019A-E33F-4050-8C6D-EB80072F7691}">
      <dgm:prSet phldrT="[Text]" custT="1"/>
      <dgm:spPr/>
      <dgm:t>
        <a:bodyPr/>
        <a:lstStyle/>
        <a:p>
          <a:pPr rtl="1"/>
          <a:r>
            <a:rPr lang="ar-EG" sz="2400" dirty="0" smtClean="0"/>
            <a:t>تحري العلاقة بين الحالات الناشئة في الخطوة السابقة ومدخلات الانتاج</a:t>
          </a:r>
          <a:endParaRPr lang="ar-EG" sz="2400" dirty="0"/>
        </a:p>
      </dgm:t>
    </dgm:pt>
    <dgm:pt modelId="{72455A47-7282-444A-B6D8-1F4030CCF310}" type="sibTrans" cxnId="{87D395D6-C711-4640-92D1-1604215AEB2D}">
      <dgm:prSet/>
      <dgm:spPr/>
      <dgm:t>
        <a:bodyPr/>
        <a:lstStyle/>
        <a:p>
          <a:pPr rtl="1"/>
          <a:endParaRPr lang="ar-EG"/>
        </a:p>
      </dgm:t>
    </dgm:pt>
    <dgm:pt modelId="{7C30022C-406D-4B28-A05F-A2EE705BA905}" type="parTrans" cxnId="{87D395D6-C711-4640-92D1-1604215AEB2D}">
      <dgm:prSet/>
      <dgm:spPr/>
      <dgm:t>
        <a:bodyPr/>
        <a:lstStyle/>
        <a:p>
          <a:pPr rtl="1"/>
          <a:endParaRPr lang="ar-EG"/>
        </a:p>
      </dgm:t>
    </dgm:pt>
    <dgm:pt modelId="{0455BDCF-A330-41FA-83AB-9B07FCB86209}" type="pres">
      <dgm:prSet presAssocID="{64CC1B7D-384E-47D5-B042-C4B9AE70A56C}" presName="linear" presStyleCnt="0">
        <dgm:presLayoutVars>
          <dgm:dir val="rev"/>
          <dgm:animLvl val="lvl"/>
          <dgm:resizeHandles val="exact"/>
        </dgm:presLayoutVars>
      </dgm:prSet>
      <dgm:spPr/>
      <dgm:t>
        <a:bodyPr/>
        <a:lstStyle/>
        <a:p>
          <a:pPr rtl="1"/>
          <a:endParaRPr lang="ar-EG"/>
        </a:p>
      </dgm:t>
    </dgm:pt>
    <dgm:pt modelId="{7A768C36-D5C0-4600-A800-555A49D2F89D}" type="pres">
      <dgm:prSet presAssocID="{4582019A-E33F-4050-8C6D-EB80072F7691}" presName="parentLin" presStyleCnt="0"/>
      <dgm:spPr/>
    </dgm:pt>
    <dgm:pt modelId="{FD7607EA-61CB-448C-8CF5-785909AF3B4C}" type="pres">
      <dgm:prSet presAssocID="{4582019A-E33F-4050-8C6D-EB80072F7691}" presName="parentLeftMargin" presStyleLbl="node1" presStyleIdx="0" presStyleCnt="3"/>
      <dgm:spPr/>
      <dgm:t>
        <a:bodyPr/>
        <a:lstStyle/>
        <a:p>
          <a:pPr rtl="1"/>
          <a:endParaRPr lang="ar-EG"/>
        </a:p>
      </dgm:t>
    </dgm:pt>
    <dgm:pt modelId="{1FEE20C1-4BF6-4DC8-B5D8-039742C8C524}" type="pres">
      <dgm:prSet presAssocID="{4582019A-E33F-4050-8C6D-EB80072F7691}" presName="parentText" presStyleLbl="node1" presStyleIdx="0" presStyleCnt="3" custLinFactNeighborX="0" custLinFactNeighborY="13172">
        <dgm:presLayoutVars>
          <dgm:chMax val="0"/>
          <dgm:bulletEnabled val="1"/>
        </dgm:presLayoutVars>
      </dgm:prSet>
      <dgm:spPr/>
      <dgm:t>
        <a:bodyPr/>
        <a:lstStyle/>
        <a:p>
          <a:pPr rtl="1"/>
          <a:endParaRPr lang="ar-EG"/>
        </a:p>
      </dgm:t>
    </dgm:pt>
    <dgm:pt modelId="{3536350A-0128-4467-A52F-4A3F1B36CC76}" type="pres">
      <dgm:prSet presAssocID="{4582019A-E33F-4050-8C6D-EB80072F7691}" presName="negativeSpace" presStyleCnt="0"/>
      <dgm:spPr/>
    </dgm:pt>
    <dgm:pt modelId="{BF5BA67F-C9E0-4D66-AC58-AEA9229F9EB4}" type="pres">
      <dgm:prSet presAssocID="{4582019A-E33F-4050-8C6D-EB80072F7691}" presName="childText" presStyleLbl="conFgAcc1" presStyleIdx="0" presStyleCnt="3">
        <dgm:presLayoutVars>
          <dgm:bulletEnabled val="1"/>
        </dgm:presLayoutVars>
      </dgm:prSet>
      <dgm:spPr/>
    </dgm:pt>
    <dgm:pt modelId="{893E7BB2-2272-4959-94DD-490585281024}" type="pres">
      <dgm:prSet presAssocID="{72455A47-7282-444A-B6D8-1F4030CCF310}" presName="spaceBetweenRectangles" presStyleCnt="0"/>
      <dgm:spPr/>
    </dgm:pt>
    <dgm:pt modelId="{1A165D5B-FCFD-4E15-8423-66A0F8C454BC}" type="pres">
      <dgm:prSet presAssocID="{200DB57F-EC67-474F-B311-FC24EBFAD5EF}" presName="parentLin" presStyleCnt="0"/>
      <dgm:spPr/>
    </dgm:pt>
    <dgm:pt modelId="{2CA43315-A69E-4469-929C-4A99414D7A5A}" type="pres">
      <dgm:prSet presAssocID="{200DB57F-EC67-474F-B311-FC24EBFAD5EF}" presName="parentLeftMargin" presStyleLbl="node1" presStyleIdx="0" presStyleCnt="3"/>
      <dgm:spPr/>
      <dgm:t>
        <a:bodyPr/>
        <a:lstStyle/>
        <a:p>
          <a:pPr rtl="1"/>
          <a:endParaRPr lang="ar-EG"/>
        </a:p>
      </dgm:t>
    </dgm:pt>
    <dgm:pt modelId="{3410666B-4211-477F-B40F-1611E3B1CFA4}" type="pres">
      <dgm:prSet presAssocID="{200DB57F-EC67-474F-B311-FC24EBFAD5EF}" presName="parentText" presStyleLbl="node1" presStyleIdx="1" presStyleCnt="3">
        <dgm:presLayoutVars>
          <dgm:chMax val="0"/>
          <dgm:bulletEnabled val="1"/>
        </dgm:presLayoutVars>
      </dgm:prSet>
      <dgm:spPr/>
      <dgm:t>
        <a:bodyPr/>
        <a:lstStyle/>
        <a:p>
          <a:pPr rtl="1"/>
          <a:endParaRPr lang="ar-EG"/>
        </a:p>
      </dgm:t>
    </dgm:pt>
    <dgm:pt modelId="{09B16A60-BE4B-480A-ABCF-D3E09358EE31}" type="pres">
      <dgm:prSet presAssocID="{200DB57F-EC67-474F-B311-FC24EBFAD5EF}" presName="negativeSpace" presStyleCnt="0"/>
      <dgm:spPr/>
    </dgm:pt>
    <dgm:pt modelId="{3D4048F7-06F3-4B67-96B6-8E3E67A99F30}" type="pres">
      <dgm:prSet presAssocID="{200DB57F-EC67-474F-B311-FC24EBFAD5EF}" presName="childText" presStyleLbl="conFgAcc1" presStyleIdx="1" presStyleCnt="3">
        <dgm:presLayoutVars>
          <dgm:bulletEnabled val="1"/>
        </dgm:presLayoutVars>
      </dgm:prSet>
      <dgm:spPr/>
    </dgm:pt>
    <dgm:pt modelId="{BCA34391-9732-4A71-A0F2-265EB150EBC4}" type="pres">
      <dgm:prSet presAssocID="{50746541-D1BF-465F-BC11-0937F6652A64}" presName="spaceBetweenRectangles" presStyleCnt="0"/>
      <dgm:spPr/>
    </dgm:pt>
    <dgm:pt modelId="{2CE420F4-7E32-47FC-A70B-64F1AF48C372}" type="pres">
      <dgm:prSet presAssocID="{41A411B7-9F70-41F9-A161-2B23FD79D85C}" presName="parentLin" presStyleCnt="0"/>
      <dgm:spPr/>
    </dgm:pt>
    <dgm:pt modelId="{E9920236-2B13-4E4F-B5A1-7D5E23CEF17E}" type="pres">
      <dgm:prSet presAssocID="{41A411B7-9F70-41F9-A161-2B23FD79D85C}" presName="parentLeftMargin" presStyleLbl="node1" presStyleIdx="1" presStyleCnt="3"/>
      <dgm:spPr/>
      <dgm:t>
        <a:bodyPr/>
        <a:lstStyle/>
        <a:p>
          <a:pPr rtl="1"/>
          <a:endParaRPr lang="ar-EG"/>
        </a:p>
      </dgm:t>
    </dgm:pt>
    <dgm:pt modelId="{266E7FD9-B1B8-424F-8D3B-7DDEE5D011F7}" type="pres">
      <dgm:prSet presAssocID="{41A411B7-9F70-41F9-A161-2B23FD79D85C}" presName="parentText" presStyleLbl="node1" presStyleIdx="2" presStyleCnt="3">
        <dgm:presLayoutVars>
          <dgm:chMax val="0"/>
          <dgm:bulletEnabled val="1"/>
        </dgm:presLayoutVars>
      </dgm:prSet>
      <dgm:spPr/>
      <dgm:t>
        <a:bodyPr/>
        <a:lstStyle/>
        <a:p>
          <a:pPr rtl="1"/>
          <a:endParaRPr lang="ar-EG"/>
        </a:p>
      </dgm:t>
    </dgm:pt>
    <dgm:pt modelId="{D83413ED-2EEA-4449-B5B1-3FAB3D56CC2B}" type="pres">
      <dgm:prSet presAssocID="{41A411B7-9F70-41F9-A161-2B23FD79D85C}" presName="negativeSpace" presStyleCnt="0"/>
      <dgm:spPr/>
    </dgm:pt>
    <dgm:pt modelId="{70A93C60-D8E6-4929-88AB-2A7C4E5628C6}" type="pres">
      <dgm:prSet presAssocID="{41A411B7-9F70-41F9-A161-2B23FD79D85C}" presName="childText" presStyleLbl="conFgAcc1" presStyleIdx="2" presStyleCnt="3">
        <dgm:presLayoutVars>
          <dgm:bulletEnabled val="1"/>
        </dgm:presLayoutVars>
      </dgm:prSet>
      <dgm:spPr/>
    </dgm:pt>
  </dgm:ptLst>
  <dgm:cxnLst>
    <dgm:cxn modelId="{2175D80F-28C2-4718-AD9A-3ED0E914191A}" type="presOf" srcId="{200DB57F-EC67-474F-B311-FC24EBFAD5EF}" destId="{3410666B-4211-477F-B40F-1611E3B1CFA4}" srcOrd="1" destOrd="0" presId="urn:microsoft.com/office/officeart/2005/8/layout/list1"/>
    <dgm:cxn modelId="{D6E85C19-6F57-4CFF-9082-73DFC84F1FC0}" type="presOf" srcId="{41A411B7-9F70-41F9-A161-2B23FD79D85C}" destId="{E9920236-2B13-4E4F-B5A1-7D5E23CEF17E}" srcOrd="0" destOrd="0" presId="urn:microsoft.com/office/officeart/2005/8/layout/list1"/>
    <dgm:cxn modelId="{C14F9879-6C69-479F-B33D-C7359F5D98CC}" srcId="{64CC1B7D-384E-47D5-B042-C4B9AE70A56C}" destId="{41A411B7-9F70-41F9-A161-2B23FD79D85C}" srcOrd="2" destOrd="0" parTransId="{CC62BE97-A2F7-418D-95A0-BE78DDE84E98}" sibTransId="{4F6756D6-150A-4EF0-8E85-409AE0E8FF7F}"/>
    <dgm:cxn modelId="{C87454D1-E866-4254-A7C4-C65D5B4CD1E0}" type="presOf" srcId="{64CC1B7D-384E-47D5-B042-C4B9AE70A56C}" destId="{0455BDCF-A330-41FA-83AB-9B07FCB86209}" srcOrd="0" destOrd="0" presId="urn:microsoft.com/office/officeart/2005/8/layout/list1"/>
    <dgm:cxn modelId="{87D395D6-C711-4640-92D1-1604215AEB2D}" srcId="{64CC1B7D-384E-47D5-B042-C4B9AE70A56C}" destId="{4582019A-E33F-4050-8C6D-EB80072F7691}" srcOrd="0" destOrd="0" parTransId="{7C30022C-406D-4B28-A05F-A2EE705BA905}" sibTransId="{72455A47-7282-444A-B6D8-1F4030CCF310}"/>
    <dgm:cxn modelId="{C42DC85D-4E89-4505-999E-EDA29FD25986}" type="presOf" srcId="{4582019A-E33F-4050-8C6D-EB80072F7691}" destId="{FD7607EA-61CB-448C-8CF5-785909AF3B4C}" srcOrd="0" destOrd="0" presId="urn:microsoft.com/office/officeart/2005/8/layout/list1"/>
    <dgm:cxn modelId="{083BFC3F-999F-4B35-8035-3C4D4ADB8006}" type="presOf" srcId="{41A411B7-9F70-41F9-A161-2B23FD79D85C}" destId="{266E7FD9-B1B8-424F-8D3B-7DDEE5D011F7}" srcOrd="1" destOrd="0" presId="urn:microsoft.com/office/officeart/2005/8/layout/list1"/>
    <dgm:cxn modelId="{BDC53C99-5BD3-4FB7-80C9-F8D769034B24}" type="presOf" srcId="{200DB57F-EC67-474F-B311-FC24EBFAD5EF}" destId="{2CA43315-A69E-4469-929C-4A99414D7A5A}" srcOrd="0" destOrd="0" presId="urn:microsoft.com/office/officeart/2005/8/layout/list1"/>
    <dgm:cxn modelId="{F848F31F-BC06-4CC3-8B73-8BB42ADE4C22}" type="presOf" srcId="{4582019A-E33F-4050-8C6D-EB80072F7691}" destId="{1FEE20C1-4BF6-4DC8-B5D8-039742C8C524}" srcOrd="1" destOrd="0" presId="urn:microsoft.com/office/officeart/2005/8/layout/list1"/>
    <dgm:cxn modelId="{31317E67-BD70-4B1F-A614-3BE4EE98EA47}" srcId="{64CC1B7D-384E-47D5-B042-C4B9AE70A56C}" destId="{200DB57F-EC67-474F-B311-FC24EBFAD5EF}" srcOrd="1" destOrd="0" parTransId="{7063DE83-23B6-4672-BC47-B906ADD9E1D2}" sibTransId="{50746541-D1BF-465F-BC11-0937F6652A64}"/>
    <dgm:cxn modelId="{73DC796B-0BF5-48B3-AE2B-9DAE05C71864}" type="presParOf" srcId="{0455BDCF-A330-41FA-83AB-9B07FCB86209}" destId="{7A768C36-D5C0-4600-A800-555A49D2F89D}" srcOrd="0" destOrd="0" presId="urn:microsoft.com/office/officeart/2005/8/layout/list1"/>
    <dgm:cxn modelId="{90522867-6D61-441B-B74D-72E08C0CDF77}" type="presParOf" srcId="{7A768C36-D5C0-4600-A800-555A49D2F89D}" destId="{FD7607EA-61CB-448C-8CF5-785909AF3B4C}" srcOrd="0" destOrd="0" presId="urn:microsoft.com/office/officeart/2005/8/layout/list1"/>
    <dgm:cxn modelId="{A52366DB-23AC-42B9-BE2B-A26E1F9DDCAE}" type="presParOf" srcId="{7A768C36-D5C0-4600-A800-555A49D2F89D}" destId="{1FEE20C1-4BF6-4DC8-B5D8-039742C8C524}" srcOrd="1" destOrd="0" presId="urn:microsoft.com/office/officeart/2005/8/layout/list1"/>
    <dgm:cxn modelId="{2E465A2E-60A3-4816-B76E-0B597FAF597B}" type="presParOf" srcId="{0455BDCF-A330-41FA-83AB-9B07FCB86209}" destId="{3536350A-0128-4467-A52F-4A3F1B36CC76}" srcOrd="1" destOrd="0" presId="urn:microsoft.com/office/officeart/2005/8/layout/list1"/>
    <dgm:cxn modelId="{F1D2A640-65E9-47D5-BCCF-05E59D98D910}" type="presParOf" srcId="{0455BDCF-A330-41FA-83AB-9B07FCB86209}" destId="{BF5BA67F-C9E0-4D66-AC58-AEA9229F9EB4}" srcOrd="2" destOrd="0" presId="urn:microsoft.com/office/officeart/2005/8/layout/list1"/>
    <dgm:cxn modelId="{1F61C7EB-CCEA-4A02-898B-964F9596BAA1}" type="presParOf" srcId="{0455BDCF-A330-41FA-83AB-9B07FCB86209}" destId="{893E7BB2-2272-4959-94DD-490585281024}" srcOrd="3" destOrd="0" presId="urn:microsoft.com/office/officeart/2005/8/layout/list1"/>
    <dgm:cxn modelId="{03FC2568-FCC3-458E-BB82-3A9FA20C4E03}" type="presParOf" srcId="{0455BDCF-A330-41FA-83AB-9B07FCB86209}" destId="{1A165D5B-FCFD-4E15-8423-66A0F8C454BC}" srcOrd="4" destOrd="0" presId="urn:microsoft.com/office/officeart/2005/8/layout/list1"/>
    <dgm:cxn modelId="{13871715-0745-4D88-9862-52692D7CC7E8}" type="presParOf" srcId="{1A165D5B-FCFD-4E15-8423-66A0F8C454BC}" destId="{2CA43315-A69E-4469-929C-4A99414D7A5A}" srcOrd="0" destOrd="0" presId="urn:microsoft.com/office/officeart/2005/8/layout/list1"/>
    <dgm:cxn modelId="{526EC2AF-D120-4B12-B752-948167B75FC1}" type="presParOf" srcId="{1A165D5B-FCFD-4E15-8423-66A0F8C454BC}" destId="{3410666B-4211-477F-B40F-1611E3B1CFA4}" srcOrd="1" destOrd="0" presId="urn:microsoft.com/office/officeart/2005/8/layout/list1"/>
    <dgm:cxn modelId="{C656F070-69F0-4650-9816-34850D6746B4}" type="presParOf" srcId="{0455BDCF-A330-41FA-83AB-9B07FCB86209}" destId="{09B16A60-BE4B-480A-ABCF-D3E09358EE31}" srcOrd="5" destOrd="0" presId="urn:microsoft.com/office/officeart/2005/8/layout/list1"/>
    <dgm:cxn modelId="{B761BA49-69AB-4DD9-B63A-27B6C1B71513}" type="presParOf" srcId="{0455BDCF-A330-41FA-83AB-9B07FCB86209}" destId="{3D4048F7-06F3-4B67-96B6-8E3E67A99F30}" srcOrd="6" destOrd="0" presId="urn:microsoft.com/office/officeart/2005/8/layout/list1"/>
    <dgm:cxn modelId="{02D2646D-5689-46F4-8C7C-53D6CD30348F}" type="presParOf" srcId="{0455BDCF-A330-41FA-83AB-9B07FCB86209}" destId="{BCA34391-9732-4A71-A0F2-265EB150EBC4}" srcOrd="7" destOrd="0" presId="urn:microsoft.com/office/officeart/2005/8/layout/list1"/>
    <dgm:cxn modelId="{7BDE19CC-CA2C-4919-A4F7-ECC549548E85}" type="presParOf" srcId="{0455BDCF-A330-41FA-83AB-9B07FCB86209}" destId="{2CE420F4-7E32-47FC-A70B-64F1AF48C372}" srcOrd="8" destOrd="0" presId="urn:microsoft.com/office/officeart/2005/8/layout/list1"/>
    <dgm:cxn modelId="{3BD534D2-EC51-45E2-972E-283CD92D007E}" type="presParOf" srcId="{2CE420F4-7E32-47FC-A70B-64F1AF48C372}" destId="{E9920236-2B13-4E4F-B5A1-7D5E23CEF17E}" srcOrd="0" destOrd="0" presId="urn:microsoft.com/office/officeart/2005/8/layout/list1"/>
    <dgm:cxn modelId="{7474E749-EEC9-45B0-88D5-46EC044CB738}" type="presParOf" srcId="{2CE420F4-7E32-47FC-A70B-64F1AF48C372}" destId="{266E7FD9-B1B8-424F-8D3B-7DDEE5D011F7}" srcOrd="1" destOrd="0" presId="urn:microsoft.com/office/officeart/2005/8/layout/list1"/>
    <dgm:cxn modelId="{70B554AE-B995-41B6-A0A5-629A81A5DCAD}" type="presParOf" srcId="{0455BDCF-A330-41FA-83AB-9B07FCB86209}" destId="{D83413ED-2EEA-4449-B5B1-3FAB3D56CC2B}" srcOrd="9" destOrd="0" presId="urn:microsoft.com/office/officeart/2005/8/layout/list1"/>
    <dgm:cxn modelId="{9387686C-7C23-4630-BD24-DEA44FC5D1F2}" type="presParOf" srcId="{0455BDCF-A330-41FA-83AB-9B07FCB86209}" destId="{70A93C60-D8E6-4929-88AB-2A7C4E5628C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64CC1B7D-384E-47D5-B042-C4B9AE70A56C}" type="doc">
      <dgm:prSet loTypeId="urn:microsoft.com/office/officeart/2005/8/layout/list1" loCatId="list" qsTypeId="urn:microsoft.com/office/officeart/2005/8/quickstyle/simple1" qsCatId="simple" csTypeId="urn:microsoft.com/office/officeart/2005/8/colors/colorful3" csCatId="colorful" phldr="1"/>
      <dgm:spPr/>
      <dgm:t>
        <a:bodyPr/>
        <a:lstStyle/>
        <a:p>
          <a:pPr rtl="1"/>
          <a:endParaRPr lang="ar-EG"/>
        </a:p>
      </dgm:t>
    </dgm:pt>
    <dgm:pt modelId="{200DB57F-EC67-474F-B311-FC24EBFAD5EF}">
      <dgm:prSet phldrT="[Text]" custT="1"/>
      <dgm:spPr/>
      <dgm:t>
        <a:bodyPr/>
        <a:lstStyle/>
        <a:p>
          <a:pPr algn="ctr" rtl="1"/>
          <a:r>
            <a:rPr lang="ar-EG" sz="2400" dirty="0" smtClean="0"/>
            <a:t>تحديد وتعريف أوجه القصور</a:t>
          </a:r>
          <a:endParaRPr lang="ar-EG" sz="2400" dirty="0"/>
        </a:p>
      </dgm:t>
    </dgm:pt>
    <dgm:pt modelId="{7063DE83-23B6-4672-BC47-B906ADD9E1D2}" type="parTrans" cxnId="{31317E67-BD70-4B1F-A614-3BE4EE98EA47}">
      <dgm:prSet/>
      <dgm:spPr/>
      <dgm:t>
        <a:bodyPr/>
        <a:lstStyle/>
        <a:p>
          <a:pPr rtl="1"/>
          <a:endParaRPr lang="ar-EG"/>
        </a:p>
      </dgm:t>
    </dgm:pt>
    <dgm:pt modelId="{50746541-D1BF-465F-BC11-0937F6652A64}" type="sibTrans" cxnId="{31317E67-BD70-4B1F-A614-3BE4EE98EA47}">
      <dgm:prSet/>
      <dgm:spPr/>
      <dgm:t>
        <a:bodyPr/>
        <a:lstStyle/>
        <a:p>
          <a:pPr rtl="1"/>
          <a:endParaRPr lang="ar-EG"/>
        </a:p>
      </dgm:t>
    </dgm:pt>
    <dgm:pt modelId="{41A411B7-9F70-41F9-A161-2B23FD79D85C}">
      <dgm:prSet phldrT="[Text]" custT="1"/>
      <dgm:spPr/>
      <dgm:t>
        <a:bodyPr/>
        <a:lstStyle/>
        <a:p>
          <a:pPr algn="ctr" rtl="1"/>
          <a:r>
            <a:rPr lang="ar-EG" sz="2400" dirty="0" smtClean="0"/>
            <a:t>إعداد وتنفيذ خطة التحسين</a:t>
          </a:r>
          <a:endParaRPr lang="ar-EG" sz="2400" dirty="0"/>
        </a:p>
      </dgm:t>
    </dgm:pt>
    <dgm:pt modelId="{CC62BE97-A2F7-418D-95A0-BE78DDE84E98}" type="parTrans" cxnId="{C14F9879-6C69-479F-B33D-C7359F5D98CC}">
      <dgm:prSet/>
      <dgm:spPr/>
      <dgm:t>
        <a:bodyPr/>
        <a:lstStyle/>
        <a:p>
          <a:pPr rtl="1"/>
          <a:endParaRPr lang="ar-EG"/>
        </a:p>
      </dgm:t>
    </dgm:pt>
    <dgm:pt modelId="{4F6756D6-150A-4EF0-8E85-409AE0E8FF7F}" type="sibTrans" cxnId="{C14F9879-6C69-479F-B33D-C7359F5D98CC}">
      <dgm:prSet/>
      <dgm:spPr/>
      <dgm:t>
        <a:bodyPr/>
        <a:lstStyle/>
        <a:p>
          <a:pPr rtl="1"/>
          <a:endParaRPr lang="ar-EG"/>
        </a:p>
      </dgm:t>
    </dgm:pt>
    <dgm:pt modelId="{4582019A-E33F-4050-8C6D-EB80072F7691}">
      <dgm:prSet phldrT="[Text]" custT="1"/>
      <dgm:spPr/>
      <dgm:t>
        <a:bodyPr/>
        <a:lstStyle/>
        <a:p>
          <a:pPr algn="ctr" rtl="1"/>
          <a:r>
            <a:rPr lang="ar-EG" sz="2400" dirty="0" smtClean="0"/>
            <a:t>تحري طريقة القياس</a:t>
          </a:r>
          <a:endParaRPr lang="ar-EG" sz="2400" dirty="0"/>
        </a:p>
      </dgm:t>
    </dgm:pt>
    <dgm:pt modelId="{72455A47-7282-444A-B6D8-1F4030CCF310}" type="sibTrans" cxnId="{87D395D6-C711-4640-92D1-1604215AEB2D}">
      <dgm:prSet/>
      <dgm:spPr/>
      <dgm:t>
        <a:bodyPr/>
        <a:lstStyle/>
        <a:p>
          <a:pPr rtl="1"/>
          <a:endParaRPr lang="ar-EG"/>
        </a:p>
      </dgm:t>
    </dgm:pt>
    <dgm:pt modelId="{7C30022C-406D-4B28-A05F-A2EE705BA905}" type="parTrans" cxnId="{87D395D6-C711-4640-92D1-1604215AEB2D}">
      <dgm:prSet/>
      <dgm:spPr/>
      <dgm:t>
        <a:bodyPr/>
        <a:lstStyle/>
        <a:p>
          <a:pPr rtl="1"/>
          <a:endParaRPr lang="ar-EG"/>
        </a:p>
      </dgm:t>
    </dgm:pt>
    <dgm:pt modelId="{0455BDCF-A330-41FA-83AB-9B07FCB86209}" type="pres">
      <dgm:prSet presAssocID="{64CC1B7D-384E-47D5-B042-C4B9AE70A56C}" presName="linear" presStyleCnt="0">
        <dgm:presLayoutVars>
          <dgm:dir val="rev"/>
          <dgm:animLvl val="lvl"/>
          <dgm:resizeHandles val="exact"/>
        </dgm:presLayoutVars>
      </dgm:prSet>
      <dgm:spPr/>
      <dgm:t>
        <a:bodyPr/>
        <a:lstStyle/>
        <a:p>
          <a:pPr rtl="1"/>
          <a:endParaRPr lang="ar-EG"/>
        </a:p>
      </dgm:t>
    </dgm:pt>
    <dgm:pt modelId="{7A768C36-D5C0-4600-A800-555A49D2F89D}" type="pres">
      <dgm:prSet presAssocID="{4582019A-E33F-4050-8C6D-EB80072F7691}" presName="parentLin" presStyleCnt="0"/>
      <dgm:spPr/>
    </dgm:pt>
    <dgm:pt modelId="{FD7607EA-61CB-448C-8CF5-785909AF3B4C}" type="pres">
      <dgm:prSet presAssocID="{4582019A-E33F-4050-8C6D-EB80072F7691}" presName="parentLeftMargin" presStyleLbl="node1" presStyleIdx="0" presStyleCnt="3"/>
      <dgm:spPr/>
      <dgm:t>
        <a:bodyPr/>
        <a:lstStyle/>
        <a:p>
          <a:pPr rtl="1"/>
          <a:endParaRPr lang="ar-EG"/>
        </a:p>
      </dgm:t>
    </dgm:pt>
    <dgm:pt modelId="{1FEE20C1-4BF6-4DC8-B5D8-039742C8C524}" type="pres">
      <dgm:prSet presAssocID="{4582019A-E33F-4050-8C6D-EB80072F7691}" presName="parentText" presStyleLbl="node1" presStyleIdx="0" presStyleCnt="3" custLinFactNeighborX="0" custLinFactNeighborY="13172">
        <dgm:presLayoutVars>
          <dgm:chMax val="0"/>
          <dgm:bulletEnabled val="1"/>
        </dgm:presLayoutVars>
      </dgm:prSet>
      <dgm:spPr/>
      <dgm:t>
        <a:bodyPr/>
        <a:lstStyle/>
        <a:p>
          <a:pPr rtl="1"/>
          <a:endParaRPr lang="ar-EG"/>
        </a:p>
      </dgm:t>
    </dgm:pt>
    <dgm:pt modelId="{3536350A-0128-4467-A52F-4A3F1B36CC76}" type="pres">
      <dgm:prSet presAssocID="{4582019A-E33F-4050-8C6D-EB80072F7691}" presName="negativeSpace" presStyleCnt="0"/>
      <dgm:spPr/>
    </dgm:pt>
    <dgm:pt modelId="{BF5BA67F-C9E0-4D66-AC58-AEA9229F9EB4}" type="pres">
      <dgm:prSet presAssocID="{4582019A-E33F-4050-8C6D-EB80072F7691}" presName="childText" presStyleLbl="conFgAcc1" presStyleIdx="0" presStyleCnt="3">
        <dgm:presLayoutVars>
          <dgm:bulletEnabled val="1"/>
        </dgm:presLayoutVars>
      </dgm:prSet>
      <dgm:spPr/>
    </dgm:pt>
    <dgm:pt modelId="{893E7BB2-2272-4959-94DD-490585281024}" type="pres">
      <dgm:prSet presAssocID="{72455A47-7282-444A-B6D8-1F4030CCF310}" presName="spaceBetweenRectangles" presStyleCnt="0"/>
      <dgm:spPr/>
    </dgm:pt>
    <dgm:pt modelId="{1A165D5B-FCFD-4E15-8423-66A0F8C454BC}" type="pres">
      <dgm:prSet presAssocID="{200DB57F-EC67-474F-B311-FC24EBFAD5EF}" presName="parentLin" presStyleCnt="0"/>
      <dgm:spPr/>
    </dgm:pt>
    <dgm:pt modelId="{2CA43315-A69E-4469-929C-4A99414D7A5A}" type="pres">
      <dgm:prSet presAssocID="{200DB57F-EC67-474F-B311-FC24EBFAD5EF}" presName="parentLeftMargin" presStyleLbl="node1" presStyleIdx="0" presStyleCnt="3"/>
      <dgm:spPr/>
      <dgm:t>
        <a:bodyPr/>
        <a:lstStyle/>
        <a:p>
          <a:pPr rtl="1"/>
          <a:endParaRPr lang="ar-EG"/>
        </a:p>
      </dgm:t>
    </dgm:pt>
    <dgm:pt modelId="{3410666B-4211-477F-B40F-1611E3B1CFA4}" type="pres">
      <dgm:prSet presAssocID="{200DB57F-EC67-474F-B311-FC24EBFAD5EF}" presName="parentText" presStyleLbl="node1" presStyleIdx="1" presStyleCnt="3">
        <dgm:presLayoutVars>
          <dgm:chMax val="0"/>
          <dgm:bulletEnabled val="1"/>
        </dgm:presLayoutVars>
      </dgm:prSet>
      <dgm:spPr/>
      <dgm:t>
        <a:bodyPr/>
        <a:lstStyle/>
        <a:p>
          <a:pPr rtl="1"/>
          <a:endParaRPr lang="ar-EG"/>
        </a:p>
      </dgm:t>
    </dgm:pt>
    <dgm:pt modelId="{09B16A60-BE4B-480A-ABCF-D3E09358EE31}" type="pres">
      <dgm:prSet presAssocID="{200DB57F-EC67-474F-B311-FC24EBFAD5EF}" presName="negativeSpace" presStyleCnt="0"/>
      <dgm:spPr/>
    </dgm:pt>
    <dgm:pt modelId="{3D4048F7-06F3-4B67-96B6-8E3E67A99F30}" type="pres">
      <dgm:prSet presAssocID="{200DB57F-EC67-474F-B311-FC24EBFAD5EF}" presName="childText" presStyleLbl="conFgAcc1" presStyleIdx="1" presStyleCnt="3">
        <dgm:presLayoutVars>
          <dgm:bulletEnabled val="1"/>
        </dgm:presLayoutVars>
      </dgm:prSet>
      <dgm:spPr/>
    </dgm:pt>
    <dgm:pt modelId="{BCA34391-9732-4A71-A0F2-265EB150EBC4}" type="pres">
      <dgm:prSet presAssocID="{50746541-D1BF-465F-BC11-0937F6652A64}" presName="spaceBetweenRectangles" presStyleCnt="0"/>
      <dgm:spPr/>
    </dgm:pt>
    <dgm:pt modelId="{2CE420F4-7E32-47FC-A70B-64F1AF48C372}" type="pres">
      <dgm:prSet presAssocID="{41A411B7-9F70-41F9-A161-2B23FD79D85C}" presName="parentLin" presStyleCnt="0"/>
      <dgm:spPr/>
    </dgm:pt>
    <dgm:pt modelId="{E9920236-2B13-4E4F-B5A1-7D5E23CEF17E}" type="pres">
      <dgm:prSet presAssocID="{41A411B7-9F70-41F9-A161-2B23FD79D85C}" presName="parentLeftMargin" presStyleLbl="node1" presStyleIdx="1" presStyleCnt="3"/>
      <dgm:spPr/>
      <dgm:t>
        <a:bodyPr/>
        <a:lstStyle/>
        <a:p>
          <a:pPr rtl="1"/>
          <a:endParaRPr lang="ar-EG"/>
        </a:p>
      </dgm:t>
    </dgm:pt>
    <dgm:pt modelId="{266E7FD9-B1B8-424F-8D3B-7DDEE5D011F7}" type="pres">
      <dgm:prSet presAssocID="{41A411B7-9F70-41F9-A161-2B23FD79D85C}" presName="parentText" presStyleLbl="node1" presStyleIdx="2" presStyleCnt="3">
        <dgm:presLayoutVars>
          <dgm:chMax val="0"/>
          <dgm:bulletEnabled val="1"/>
        </dgm:presLayoutVars>
      </dgm:prSet>
      <dgm:spPr/>
      <dgm:t>
        <a:bodyPr/>
        <a:lstStyle/>
        <a:p>
          <a:pPr rtl="1"/>
          <a:endParaRPr lang="ar-EG"/>
        </a:p>
      </dgm:t>
    </dgm:pt>
    <dgm:pt modelId="{D83413ED-2EEA-4449-B5B1-3FAB3D56CC2B}" type="pres">
      <dgm:prSet presAssocID="{41A411B7-9F70-41F9-A161-2B23FD79D85C}" presName="negativeSpace" presStyleCnt="0"/>
      <dgm:spPr/>
    </dgm:pt>
    <dgm:pt modelId="{70A93C60-D8E6-4929-88AB-2A7C4E5628C6}" type="pres">
      <dgm:prSet presAssocID="{41A411B7-9F70-41F9-A161-2B23FD79D85C}" presName="childText" presStyleLbl="conFgAcc1" presStyleIdx="2" presStyleCnt="3">
        <dgm:presLayoutVars>
          <dgm:bulletEnabled val="1"/>
        </dgm:presLayoutVars>
      </dgm:prSet>
      <dgm:spPr/>
    </dgm:pt>
  </dgm:ptLst>
  <dgm:cxnLst>
    <dgm:cxn modelId="{D1FE1396-C5FC-4391-8ACF-D28004705428}" type="presOf" srcId="{200DB57F-EC67-474F-B311-FC24EBFAD5EF}" destId="{3410666B-4211-477F-B40F-1611E3B1CFA4}" srcOrd="1" destOrd="0" presId="urn:microsoft.com/office/officeart/2005/8/layout/list1"/>
    <dgm:cxn modelId="{1639C3C2-A28E-49E6-8968-A097AF05307A}" type="presOf" srcId="{41A411B7-9F70-41F9-A161-2B23FD79D85C}" destId="{266E7FD9-B1B8-424F-8D3B-7DDEE5D011F7}" srcOrd="1" destOrd="0" presId="urn:microsoft.com/office/officeart/2005/8/layout/list1"/>
    <dgm:cxn modelId="{1636D01D-7493-42F8-A535-01934A7E2EE8}" type="presOf" srcId="{200DB57F-EC67-474F-B311-FC24EBFAD5EF}" destId="{2CA43315-A69E-4469-929C-4A99414D7A5A}" srcOrd="0" destOrd="0" presId="urn:microsoft.com/office/officeart/2005/8/layout/list1"/>
    <dgm:cxn modelId="{87D395D6-C711-4640-92D1-1604215AEB2D}" srcId="{64CC1B7D-384E-47D5-B042-C4B9AE70A56C}" destId="{4582019A-E33F-4050-8C6D-EB80072F7691}" srcOrd="0" destOrd="0" parTransId="{7C30022C-406D-4B28-A05F-A2EE705BA905}" sibTransId="{72455A47-7282-444A-B6D8-1F4030CCF310}"/>
    <dgm:cxn modelId="{8A236B3E-8395-44FF-83C3-9DE149F19C5D}" type="presOf" srcId="{4582019A-E33F-4050-8C6D-EB80072F7691}" destId="{FD7607EA-61CB-448C-8CF5-785909AF3B4C}" srcOrd="0" destOrd="0" presId="urn:microsoft.com/office/officeart/2005/8/layout/list1"/>
    <dgm:cxn modelId="{31317E67-BD70-4B1F-A614-3BE4EE98EA47}" srcId="{64CC1B7D-384E-47D5-B042-C4B9AE70A56C}" destId="{200DB57F-EC67-474F-B311-FC24EBFAD5EF}" srcOrd="1" destOrd="0" parTransId="{7063DE83-23B6-4672-BC47-B906ADD9E1D2}" sibTransId="{50746541-D1BF-465F-BC11-0937F6652A64}"/>
    <dgm:cxn modelId="{C14F9879-6C69-479F-B33D-C7359F5D98CC}" srcId="{64CC1B7D-384E-47D5-B042-C4B9AE70A56C}" destId="{41A411B7-9F70-41F9-A161-2B23FD79D85C}" srcOrd="2" destOrd="0" parTransId="{CC62BE97-A2F7-418D-95A0-BE78DDE84E98}" sibTransId="{4F6756D6-150A-4EF0-8E85-409AE0E8FF7F}"/>
    <dgm:cxn modelId="{0200E5D2-1C9B-42E9-AFB4-A436320E4934}" type="presOf" srcId="{4582019A-E33F-4050-8C6D-EB80072F7691}" destId="{1FEE20C1-4BF6-4DC8-B5D8-039742C8C524}" srcOrd="1" destOrd="0" presId="urn:microsoft.com/office/officeart/2005/8/layout/list1"/>
    <dgm:cxn modelId="{8955F23D-2CDD-424D-96E8-64F86BE97A83}" type="presOf" srcId="{64CC1B7D-384E-47D5-B042-C4B9AE70A56C}" destId="{0455BDCF-A330-41FA-83AB-9B07FCB86209}" srcOrd="0" destOrd="0" presId="urn:microsoft.com/office/officeart/2005/8/layout/list1"/>
    <dgm:cxn modelId="{AE48B3ED-79B5-4511-8892-B177436414D1}" type="presOf" srcId="{41A411B7-9F70-41F9-A161-2B23FD79D85C}" destId="{E9920236-2B13-4E4F-B5A1-7D5E23CEF17E}" srcOrd="0" destOrd="0" presId="urn:microsoft.com/office/officeart/2005/8/layout/list1"/>
    <dgm:cxn modelId="{D6247A24-1FB9-4534-9450-06DAD7ABDB49}" type="presParOf" srcId="{0455BDCF-A330-41FA-83AB-9B07FCB86209}" destId="{7A768C36-D5C0-4600-A800-555A49D2F89D}" srcOrd="0" destOrd="0" presId="urn:microsoft.com/office/officeart/2005/8/layout/list1"/>
    <dgm:cxn modelId="{B9A4F01E-FF9C-4030-BE65-E9745D535909}" type="presParOf" srcId="{7A768C36-D5C0-4600-A800-555A49D2F89D}" destId="{FD7607EA-61CB-448C-8CF5-785909AF3B4C}" srcOrd="0" destOrd="0" presId="urn:microsoft.com/office/officeart/2005/8/layout/list1"/>
    <dgm:cxn modelId="{E3D7326A-BAEC-445E-8470-F542756A1F84}" type="presParOf" srcId="{7A768C36-D5C0-4600-A800-555A49D2F89D}" destId="{1FEE20C1-4BF6-4DC8-B5D8-039742C8C524}" srcOrd="1" destOrd="0" presId="urn:microsoft.com/office/officeart/2005/8/layout/list1"/>
    <dgm:cxn modelId="{01CEE44A-4718-42B9-A3CB-9FC8FD0D5327}" type="presParOf" srcId="{0455BDCF-A330-41FA-83AB-9B07FCB86209}" destId="{3536350A-0128-4467-A52F-4A3F1B36CC76}" srcOrd="1" destOrd="0" presId="urn:microsoft.com/office/officeart/2005/8/layout/list1"/>
    <dgm:cxn modelId="{98CFA12E-9907-4E62-89A5-53BC4BA94565}" type="presParOf" srcId="{0455BDCF-A330-41FA-83AB-9B07FCB86209}" destId="{BF5BA67F-C9E0-4D66-AC58-AEA9229F9EB4}" srcOrd="2" destOrd="0" presId="urn:microsoft.com/office/officeart/2005/8/layout/list1"/>
    <dgm:cxn modelId="{8A72B53F-D332-47C6-90EE-9F3E2EF1155B}" type="presParOf" srcId="{0455BDCF-A330-41FA-83AB-9B07FCB86209}" destId="{893E7BB2-2272-4959-94DD-490585281024}" srcOrd="3" destOrd="0" presId="urn:microsoft.com/office/officeart/2005/8/layout/list1"/>
    <dgm:cxn modelId="{AF57CF29-45E2-4A3F-B810-E8B05EF64855}" type="presParOf" srcId="{0455BDCF-A330-41FA-83AB-9B07FCB86209}" destId="{1A165D5B-FCFD-4E15-8423-66A0F8C454BC}" srcOrd="4" destOrd="0" presId="urn:microsoft.com/office/officeart/2005/8/layout/list1"/>
    <dgm:cxn modelId="{3AA86F48-BE0B-4A12-9C27-EFA91049DD99}" type="presParOf" srcId="{1A165D5B-FCFD-4E15-8423-66A0F8C454BC}" destId="{2CA43315-A69E-4469-929C-4A99414D7A5A}" srcOrd="0" destOrd="0" presId="urn:microsoft.com/office/officeart/2005/8/layout/list1"/>
    <dgm:cxn modelId="{FFA943E2-D058-4586-B4FE-FDAC9C5ACCDD}" type="presParOf" srcId="{1A165D5B-FCFD-4E15-8423-66A0F8C454BC}" destId="{3410666B-4211-477F-B40F-1611E3B1CFA4}" srcOrd="1" destOrd="0" presId="urn:microsoft.com/office/officeart/2005/8/layout/list1"/>
    <dgm:cxn modelId="{D184B90C-5C2D-4B48-9CCB-18791975DCD1}" type="presParOf" srcId="{0455BDCF-A330-41FA-83AB-9B07FCB86209}" destId="{09B16A60-BE4B-480A-ABCF-D3E09358EE31}" srcOrd="5" destOrd="0" presId="urn:microsoft.com/office/officeart/2005/8/layout/list1"/>
    <dgm:cxn modelId="{75E1D2F6-3484-4154-AD53-4D04D9B68BD6}" type="presParOf" srcId="{0455BDCF-A330-41FA-83AB-9B07FCB86209}" destId="{3D4048F7-06F3-4B67-96B6-8E3E67A99F30}" srcOrd="6" destOrd="0" presId="urn:microsoft.com/office/officeart/2005/8/layout/list1"/>
    <dgm:cxn modelId="{64C9E391-3DAC-4420-8F87-91655ACBAC12}" type="presParOf" srcId="{0455BDCF-A330-41FA-83AB-9B07FCB86209}" destId="{BCA34391-9732-4A71-A0F2-265EB150EBC4}" srcOrd="7" destOrd="0" presId="urn:microsoft.com/office/officeart/2005/8/layout/list1"/>
    <dgm:cxn modelId="{76BBD859-87BE-45D5-8C69-83AFCAF53596}" type="presParOf" srcId="{0455BDCF-A330-41FA-83AB-9B07FCB86209}" destId="{2CE420F4-7E32-47FC-A70B-64F1AF48C372}" srcOrd="8" destOrd="0" presId="urn:microsoft.com/office/officeart/2005/8/layout/list1"/>
    <dgm:cxn modelId="{7350C50C-A7A6-474F-BCCD-5D18A9357102}" type="presParOf" srcId="{2CE420F4-7E32-47FC-A70B-64F1AF48C372}" destId="{E9920236-2B13-4E4F-B5A1-7D5E23CEF17E}" srcOrd="0" destOrd="0" presId="urn:microsoft.com/office/officeart/2005/8/layout/list1"/>
    <dgm:cxn modelId="{D49C810F-6A83-4090-8FD1-B257CB2B17A2}" type="presParOf" srcId="{2CE420F4-7E32-47FC-A70B-64F1AF48C372}" destId="{266E7FD9-B1B8-424F-8D3B-7DDEE5D011F7}" srcOrd="1" destOrd="0" presId="urn:microsoft.com/office/officeart/2005/8/layout/list1"/>
    <dgm:cxn modelId="{53702BBA-CCBF-47E7-9D59-9E71480008CE}" type="presParOf" srcId="{0455BDCF-A330-41FA-83AB-9B07FCB86209}" destId="{D83413ED-2EEA-4449-B5B1-3FAB3D56CC2B}" srcOrd="9" destOrd="0" presId="urn:microsoft.com/office/officeart/2005/8/layout/list1"/>
    <dgm:cxn modelId="{46373391-CB96-401C-ADF7-BCF9EEB6FA29}" type="presParOf" srcId="{0455BDCF-A330-41FA-83AB-9B07FCB86209}" destId="{70A93C60-D8E6-4929-88AB-2A7C4E5628C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0D84329E-3C2C-4ECF-A1F5-2A3383745D14}"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pPr rtl="1"/>
          <a:endParaRPr lang="ar-EG"/>
        </a:p>
      </dgm:t>
    </dgm:pt>
    <dgm:pt modelId="{F4866262-810D-4598-9F9D-E04B8A1AFFE6}">
      <dgm:prSet phldrT="[Text]" custT="1"/>
      <dgm:spPr/>
      <dgm:t>
        <a:bodyPr/>
        <a:lstStyle/>
        <a:p>
          <a:pPr rtl="1"/>
          <a:r>
            <a:rPr lang="ar-EG" sz="2400" b="0" smtClean="0"/>
            <a:t>خطط </a:t>
          </a:r>
          <a:r>
            <a:rPr lang="en-US" sz="2400" b="0" smtClean="0"/>
            <a:t>Plan</a:t>
          </a:r>
          <a:endParaRPr lang="ar-EG" sz="2400" b="0" dirty="0"/>
        </a:p>
      </dgm:t>
    </dgm:pt>
    <dgm:pt modelId="{F8192F1D-2B20-4F2B-8A1C-BDC328967131}" type="parTrans" cxnId="{1CD4BB6A-E92F-4D4D-8D83-A8C15292B3CB}">
      <dgm:prSet/>
      <dgm:spPr/>
      <dgm:t>
        <a:bodyPr/>
        <a:lstStyle/>
        <a:p>
          <a:pPr rtl="1"/>
          <a:endParaRPr lang="ar-EG"/>
        </a:p>
      </dgm:t>
    </dgm:pt>
    <dgm:pt modelId="{26D6EA47-FC4A-45F0-9653-6830E5B2E3DC}" type="sibTrans" cxnId="{1CD4BB6A-E92F-4D4D-8D83-A8C15292B3CB}">
      <dgm:prSet/>
      <dgm:spPr/>
      <dgm:t>
        <a:bodyPr/>
        <a:lstStyle/>
        <a:p>
          <a:pPr rtl="1"/>
          <a:endParaRPr lang="ar-EG"/>
        </a:p>
      </dgm:t>
    </dgm:pt>
    <dgm:pt modelId="{E573BAA8-E17B-405A-9B48-03CE01EAAABB}">
      <dgm:prSet phldrT="[Text]" custT="1"/>
      <dgm:spPr/>
      <dgm:t>
        <a:bodyPr/>
        <a:lstStyle/>
        <a:p>
          <a:pPr rtl="1"/>
          <a:r>
            <a:rPr lang="ar-EG" sz="2400" b="1" smtClean="0"/>
            <a:t>راجع </a:t>
          </a:r>
          <a:r>
            <a:rPr lang="en-US" sz="2400" b="1" smtClean="0"/>
            <a:t>Check</a:t>
          </a:r>
          <a:endParaRPr lang="ar-EG" sz="2400" b="1" dirty="0"/>
        </a:p>
      </dgm:t>
    </dgm:pt>
    <dgm:pt modelId="{39F3F6BA-3714-4754-AE43-830B395A844B}" type="parTrans" cxnId="{915A09B1-A142-4730-B418-0B17F976587D}">
      <dgm:prSet/>
      <dgm:spPr/>
      <dgm:t>
        <a:bodyPr/>
        <a:lstStyle/>
        <a:p>
          <a:pPr rtl="1"/>
          <a:endParaRPr lang="ar-EG"/>
        </a:p>
      </dgm:t>
    </dgm:pt>
    <dgm:pt modelId="{D5AFD52D-FF6B-4F0A-B93C-CE9D74A86E78}" type="sibTrans" cxnId="{915A09B1-A142-4730-B418-0B17F976587D}">
      <dgm:prSet/>
      <dgm:spPr/>
      <dgm:t>
        <a:bodyPr/>
        <a:lstStyle/>
        <a:p>
          <a:pPr rtl="1"/>
          <a:endParaRPr lang="ar-EG"/>
        </a:p>
      </dgm:t>
    </dgm:pt>
    <dgm:pt modelId="{4567F2EB-FD92-48D2-976E-CF19604FF938}">
      <dgm:prSet phldrT="[Text]" custT="1"/>
      <dgm:spPr/>
      <dgm:t>
        <a:bodyPr/>
        <a:lstStyle/>
        <a:p>
          <a:pPr rtl="1"/>
          <a:r>
            <a:rPr lang="ar-EG" sz="2400" b="1" smtClean="0"/>
            <a:t>اعمل </a:t>
          </a:r>
          <a:r>
            <a:rPr lang="en-US" sz="2400" b="1" smtClean="0"/>
            <a:t>Do</a:t>
          </a:r>
          <a:endParaRPr lang="ar-EG" sz="2400" b="1" dirty="0"/>
        </a:p>
      </dgm:t>
    </dgm:pt>
    <dgm:pt modelId="{F50B4F36-58F9-4A3A-B2F9-2D9749DA9AFC}" type="parTrans" cxnId="{38E2FA0C-0977-4D6A-94C7-EF4AA194264B}">
      <dgm:prSet/>
      <dgm:spPr/>
      <dgm:t>
        <a:bodyPr/>
        <a:lstStyle/>
        <a:p>
          <a:pPr rtl="1"/>
          <a:endParaRPr lang="ar-EG"/>
        </a:p>
      </dgm:t>
    </dgm:pt>
    <dgm:pt modelId="{B40C3FB2-60AB-4ECA-8AF7-1A661BDE41C2}" type="sibTrans" cxnId="{38E2FA0C-0977-4D6A-94C7-EF4AA194264B}">
      <dgm:prSet/>
      <dgm:spPr/>
      <dgm:t>
        <a:bodyPr/>
        <a:lstStyle/>
        <a:p>
          <a:pPr rtl="1"/>
          <a:endParaRPr lang="ar-EG"/>
        </a:p>
      </dgm:t>
    </dgm:pt>
    <dgm:pt modelId="{B3047733-2208-4B80-A523-FEA3675CA02A}">
      <dgm:prSet phldrT="[Text]" custT="1"/>
      <dgm:spPr/>
      <dgm:t>
        <a:bodyPr/>
        <a:lstStyle/>
        <a:p>
          <a:pPr rtl="1"/>
          <a:r>
            <a:rPr lang="ar-EG" sz="2400" b="1" smtClean="0"/>
            <a:t>اتخذ الإجراء (طبّق) </a:t>
          </a:r>
          <a:r>
            <a:rPr lang="en-US" sz="2400" b="1" smtClean="0"/>
            <a:t>Act</a:t>
          </a:r>
          <a:endParaRPr lang="ar-EG" sz="2400" b="1" dirty="0"/>
        </a:p>
      </dgm:t>
    </dgm:pt>
    <dgm:pt modelId="{CC1D2F41-5FF6-484F-A6F9-D8465500C194}" type="parTrans" cxnId="{02E9CEDF-29C7-4978-AFFE-086782163F77}">
      <dgm:prSet/>
      <dgm:spPr/>
      <dgm:t>
        <a:bodyPr/>
        <a:lstStyle/>
        <a:p>
          <a:pPr rtl="1"/>
          <a:endParaRPr lang="ar-EG"/>
        </a:p>
      </dgm:t>
    </dgm:pt>
    <dgm:pt modelId="{48EFEB62-EA76-4168-AEFD-B277E76244A9}" type="sibTrans" cxnId="{02E9CEDF-29C7-4978-AFFE-086782163F77}">
      <dgm:prSet/>
      <dgm:spPr/>
      <dgm:t>
        <a:bodyPr/>
        <a:lstStyle/>
        <a:p>
          <a:pPr rtl="1"/>
          <a:endParaRPr lang="ar-EG"/>
        </a:p>
      </dgm:t>
    </dgm:pt>
    <dgm:pt modelId="{98531D79-C545-4B0F-A4C8-657CEBCCC027}" type="pres">
      <dgm:prSet presAssocID="{0D84329E-3C2C-4ECF-A1F5-2A3383745D14}" presName="Name0" presStyleCnt="0">
        <dgm:presLayoutVars>
          <dgm:dir/>
          <dgm:resizeHandles/>
        </dgm:presLayoutVars>
      </dgm:prSet>
      <dgm:spPr/>
      <dgm:t>
        <a:bodyPr/>
        <a:lstStyle/>
        <a:p>
          <a:pPr rtl="1"/>
          <a:endParaRPr lang="ar-EG"/>
        </a:p>
      </dgm:t>
    </dgm:pt>
    <dgm:pt modelId="{3897ED98-A1BD-4D90-96A7-AF1DB567984A}" type="pres">
      <dgm:prSet presAssocID="{F4866262-810D-4598-9F9D-E04B8A1AFFE6}" presName="compNode" presStyleCnt="0"/>
      <dgm:spPr/>
    </dgm:pt>
    <dgm:pt modelId="{4DA7E577-B63E-4DFF-8BB8-A6F4B4590A7E}" type="pres">
      <dgm:prSet presAssocID="{F4866262-810D-4598-9F9D-E04B8A1AFFE6}" presName="dummyConnPt" presStyleCnt="0"/>
      <dgm:spPr/>
    </dgm:pt>
    <dgm:pt modelId="{E6B763D7-EF7A-4383-AB89-00CD19AF26DF}" type="pres">
      <dgm:prSet presAssocID="{F4866262-810D-4598-9F9D-E04B8A1AFFE6}" presName="node" presStyleLbl="node1" presStyleIdx="0" presStyleCnt="4">
        <dgm:presLayoutVars>
          <dgm:bulletEnabled val="1"/>
        </dgm:presLayoutVars>
      </dgm:prSet>
      <dgm:spPr/>
      <dgm:t>
        <a:bodyPr/>
        <a:lstStyle/>
        <a:p>
          <a:pPr rtl="1"/>
          <a:endParaRPr lang="ar-EG"/>
        </a:p>
      </dgm:t>
    </dgm:pt>
    <dgm:pt modelId="{21A76158-DDB3-4192-B4A6-BCD3BEAD0B54}" type="pres">
      <dgm:prSet presAssocID="{26D6EA47-FC4A-45F0-9653-6830E5B2E3DC}" presName="sibTrans" presStyleLbl="bgSibTrans2D1" presStyleIdx="0" presStyleCnt="3"/>
      <dgm:spPr/>
      <dgm:t>
        <a:bodyPr/>
        <a:lstStyle/>
        <a:p>
          <a:pPr rtl="1"/>
          <a:endParaRPr lang="ar-EG"/>
        </a:p>
      </dgm:t>
    </dgm:pt>
    <dgm:pt modelId="{BD7C90C1-5284-4A29-A2AC-768E9F639C9E}" type="pres">
      <dgm:prSet presAssocID="{E573BAA8-E17B-405A-9B48-03CE01EAAABB}" presName="compNode" presStyleCnt="0"/>
      <dgm:spPr/>
    </dgm:pt>
    <dgm:pt modelId="{24CEFA20-0056-4838-9A67-B0F72E8A1F33}" type="pres">
      <dgm:prSet presAssocID="{E573BAA8-E17B-405A-9B48-03CE01EAAABB}" presName="dummyConnPt" presStyleCnt="0"/>
      <dgm:spPr/>
    </dgm:pt>
    <dgm:pt modelId="{DE96F9BC-6531-4A47-B2E1-FE80EBA7934E}" type="pres">
      <dgm:prSet presAssocID="{E573BAA8-E17B-405A-9B48-03CE01EAAABB}" presName="node" presStyleLbl="node1" presStyleIdx="1" presStyleCnt="4">
        <dgm:presLayoutVars>
          <dgm:bulletEnabled val="1"/>
        </dgm:presLayoutVars>
      </dgm:prSet>
      <dgm:spPr/>
      <dgm:t>
        <a:bodyPr/>
        <a:lstStyle/>
        <a:p>
          <a:pPr rtl="1"/>
          <a:endParaRPr lang="ar-EG"/>
        </a:p>
      </dgm:t>
    </dgm:pt>
    <dgm:pt modelId="{3CED31AB-587C-4E8C-99F3-CD1052CAEA3E}" type="pres">
      <dgm:prSet presAssocID="{D5AFD52D-FF6B-4F0A-B93C-CE9D74A86E78}" presName="sibTrans" presStyleLbl="bgSibTrans2D1" presStyleIdx="1" presStyleCnt="3"/>
      <dgm:spPr/>
      <dgm:t>
        <a:bodyPr/>
        <a:lstStyle/>
        <a:p>
          <a:pPr rtl="1"/>
          <a:endParaRPr lang="ar-EG"/>
        </a:p>
      </dgm:t>
    </dgm:pt>
    <dgm:pt modelId="{34C46551-2E87-42D6-8C90-687B6DBEA756}" type="pres">
      <dgm:prSet presAssocID="{4567F2EB-FD92-48D2-976E-CF19604FF938}" presName="compNode" presStyleCnt="0"/>
      <dgm:spPr/>
    </dgm:pt>
    <dgm:pt modelId="{4C3796D4-0F5F-4465-9361-EAEAF7548322}" type="pres">
      <dgm:prSet presAssocID="{4567F2EB-FD92-48D2-976E-CF19604FF938}" presName="dummyConnPt" presStyleCnt="0"/>
      <dgm:spPr/>
    </dgm:pt>
    <dgm:pt modelId="{09AF0422-0CB8-4A01-A5CF-F269E02FB438}" type="pres">
      <dgm:prSet presAssocID="{4567F2EB-FD92-48D2-976E-CF19604FF938}" presName="node" presStyleLbl="node1" presStyleIdx="2" presStyleCnt="4">
        <dgm:presLayoutVars>
          <dgm:bulletEnabled val="1"/>
        </dgm:presLayoutVars>
      </dgm:prSet>
      <dgm:spPr/>
      <dgm:t>
        <a:bodyPr/>
        <a:lstStyle/>
        <a:p>
          <a:pPr rtl="1"/>
          <a:endParaRPr lang="ar-EG"/>
        </a:p>
      </dgm:t>
    </dgm:pt>
    <dgm:pt modelId="{BE586A92-BC55-4A22-B20A-959813B0030C}" type="pres">
      <dgm:prSet presAssocID="{B40C3FB2-60AB-4ECA-8AF7-1A661BDE41C2}" presName="sibTrans" presStyleLbl="bgSibTrans2D1" presStyleIdx="2" presStyleCnt="3"/>
      <dgm:spPr/>
      <dgm:t>
        <a:bodyPr/>
        <a:lstStyle/>
        <a:p>
          <a:pPr rtl="1"/>
          <a:endParaRPr lang="ar-EG"/>
        </a:p>
      </dgm:t>
    </dgm:pt>
    <dgm:pt modelId="{4F92F4AA-4DB5-4EB2-9091-F24E104CBAC5}" type="pres">
      <dgm:prSet presAssocID="{B3047733-2208-4B80-A523-FEA3675CA02A}" presName="compNode" presStyleCnt="0"/>
      <dgm:spPr/>
    </dgm:pt>
    <dgm:pt modelId="{5751E39C-DE3A-483E-A8CD-C824B0F40608}" type="pres">
      <dgm:prSet presAssocID="{B3047733-2208-4B80-A523-FEA3675CA02A}" presName="dummyConnPt" presStyleCnt="0"/>
      <dgm:spPr/>
    </dgm:pt>
    <dgm:pt modelId="{E9632441-5FD4-48B0-8837-45861C8A6B80}" type="pres">
      <dgm:prSet presAssocID="{B3047733-2208-4B80-A523-FEA3675CA02A}" presName="node" presStyleLbl="node1" presStyleIdx="3" presStyleCnt="4">
        <dgm:presLayoutVars>
          <dgm:bulletEnabled val="1"/>
        </dgm:presLayoutVars>
      </dgm:prSet>
      <dgm:spPr/>
      <dgm:t>
        <a:bodyPr/>
        <a:lstStyle/>
        <a:p>
          <a:pPr rtl="1"/>
          <a:endParaRPr lang="ar-EG"/>
        </a:p>
      </dgm:t>
    </dgm:pt>
  </dgm:ptLst>
  <dgm:cxnLst>
    <dgm:cxn modelId="{915A09B1-A142-4730-B418-0B17F976587D}" srcId="{0D84329E-3C2C-4ECF-A1F5-2A3383745D14}" destId="{E573BAA8-E17B-405A-9B48-03CE01EAAABB}" srcOrd="1" destOrd="0" parTransId="{39F3F6BA-3714-4754-AE43-830B395A844B}" sibTransId="{D5AFD52D-FF6B-4F0A-B93C-CE9D74A86E78}"/>
    <dgm:cxn modelId="{C472CC6A-7746-4777-B7A5-3A4B112E76B0}" type="presOf" srcId="{B3047733-2208-4B80-A523-FEA3675CA02A}" destId="{E9632441-5FD4-48B0-8837-45861C8A6B80}" srcOrd="0" destOrd="0" presId="urn:microsoft.com/office/officeart/2005/8/layout/bProcess4"/>
    <dgm:cxn modelId="{38E2FA0C-0977-4D6A-94C7-EF4AA194264B}" srcId="{0D84329E-3C2C-4ECF-A1F5-2A3383745D14}" destId="{4567F2EB-FD92-48D2-976E-CF19604FF938}" srcOrd="2" destOrd="0" parTransId="{F50B4F36-58F9-4A3A-B2F9-2D9749DA9AFC}" sibTransId="{B40C3FB2-60AB-4ECA-8AF7-1A661BDE41C2}"/>
    <dgm:cxn modelId="{1CD4BB6A-E92F-4D4D-8D83-A8C15292B3CB}" srcId="{0D84329E-3C2C-4ECF-A1F5-2A3383745D14}" destId="{F4866262-810D-4598-9F9D-E04B8A1AFFE6}" srcOrd="0" destOrd="0" parTransId="{F8192F1D-2B20-4F2B-8A1C-BDC328967131}" sibTransId="{26D6EA47-FC4A-45F0-9653-6830E5B2E3DC}"/>
    <dgm:cxn modelId="{1DE42F4C-E318-445B-B3C5-C9CF5D30ED6B}" type="presOf" srcId="{26D6EA47-FC4A-45F0-9653-6830E5B2E3DC}" destId="{21A76158-DDB3-4192-B4A6-BCD3BEAD0B54}" srcOrd="0" destOrd="0" presId="urn:microsoft.com/office/officeart/2005/8/layout/bProcess4"/>
    <dgm:cxn modelId="{EF07A2A4-DE20-434E-9367-C2153AE52728}" type="presOf" srcId="{0D84329E-3C2C-4ECF-A1F5-2A3383745D14}" destId="{98531D79-C545-4B0F-A4C8-657CEBCCC027}" srcOrd="0" destOrd="0" presId="urn:microsoft.com/office/officeart/2005/8/layout/bProcess4"/>
    <dgm:cxn modelId="{8C24AC8E-15F0-4BDD-A974-96C26AEF685E}" type="presOf" srcId="{4567F2EB-FD92-48D2-976E-CF19604FF938}" destId="{09AF0422-0CB8-4A01-A5CF-F269E02FB438}" srcOrd="0" destOrd="0" presId="urn:microsoft.com/office/officeart/2005/8/layout/bProcess4"/>
    <dgm:cxn modelId="{69DDDC7A-B0AD-4ED4-B2AB-3E67F54117CC}" type="presOf" srcId="{D5AFD52D-FF6B-4F0A-B93C-CE9D74A86E78}" destId="{3CED31AB-587C-4E8C-99F3-CD1052CAEA3E}" srcOrd="0" destOrd="0" presId="urn:microsoft.com/office/officeart/2005/8/layout/bProcess4"/>
    <dgm:cxn modelId="{16E71488-5C96-4517-87B4-D8995D6E2479}" type="presOf" srcId="{B40C3FB2-60AB-4ECA-8AF7-1A661BDE41C2}" destId="{BE586A92-BC55-4A22-B20A-959813B0030C}" srcOrd="0" destOrd="0" presId="urn:microsoft.com/office/officeart/2005/8/layout/bProcess4"/>
    <dgm:cxn modelId="{D3EABB25-CBF1-4D12-8A0B-54C34C042714}" type="presOf" srcId="{E573BAA8-E17B-405A-9B48-03CE01EAAABB}" destId="{DE96F9BC-6531-4A47-B2E1-FE80EBA7934E}" srcOrd="0" destOrd="0" presId="urn:microsoft.com/office/officeart/2005/8/layout/bProcess4"/>
    <dgm:cxn modelId="{7BB6BC97-D550-4F6C-9B80-6D6549D5FD9D}" type="presOf" srcId="{F4866262-810D-4598-9F9D-E04B8A1AFFE6}" destId="{E6B763D7-EF7A-4383-AB89-00CD19AF26DF}" srcOrd="0" destOrd="0" presId="urn:microsoft.com/office/officeart/2005/8/layout/bProcess4"/>
    <dgm:cxn modelId="{02E9CEDF-29C7-4978-AFFE-086782163F77}" srcId="{0D84329E-3C2C-4ECF-A1F5-2A3383745D14}" destId="{B3047733-2208-4B80-A523-FEA3675CA02A}" srcOrd="3" destOrd="0" parTransId="{CC1D2F41-5FF6-484F-A6F9-D8465500C194}" sibTransId="{48EFEB62-EA76-4168-AEFD-B277E76244A9}"/>
    <dgm:cxn modelId="{301A2F72-8B29-4881-AD80-478786541B85}" type="presParOf" srcId="{98531D79-C545-4B0F-A4C8-657CEBCCC027}" destId="{3897ED98-A1BD-4D90-96A7-AF1DB567984A}" srcOrd="0" destOrd="0" presId="urn:microsoft.com/office/officeart/2005/8/layout/bProcess4"/>
    <dgm:cxn modelId="{1381A36C-30F3-42F9-8C28-95751558E352}" type="presParOf" srcId="{3897ED98-A1BD-4D90-96A7-AF1DB567984A}" destId="{4DA7E577-B63E-4DFF-8BB8-A6F4B4590A7E}" srcOrd="0" destOrd="0" presId="urn:microsoft.com/office/officeart/2005/8/layout/bProcess4"/>
    <dgm:cxn modelId="{F31B0066-DF4C-4C37-8BA6-9DB551327910}" type="presParOf" srcId="{3897ED98-A1BD-4D90-96A7-AF1DB567984A}" destId="{E6B763D7-EF7A-4383-AB89-00CD19AF26DF}" srcOrd="1" destOrd="0" presId="urn:microsoft.com/office/officeart/2005/8/layout/bProcess4"/>
    <dgm:cxn modelId="{06A22CAD-9C7F-4116-9047-BFED3A821F10}" type="presParOf" srcId="{98531D79-C545-4B0F-A4C8-657CEBCCC027}" destId="{21A76158-DDB3-4192-B4A6-BCD3BEAD0B54}" srcOrd="1" destOrd="0" presId="urn:microsoft.com/office/officeart/2005/8/layout/bProcess4"/>
    <dgm:cxn modelId="{0345088F-D084-43EE-8F90-4BFFD5D698B4}" type="presParOf" srcId="{98531D79-C545-4B0F-A4C8-657CEBCCC027}" destId="{BD7C90C1-5284-4A29-A2AC-768E9F639C9E}" srcOrd="2" destOrd="0" presId="urn:microsoft.com/office/officeart/2005/8/layout/bProcess4"/>
    <dgm:cxn modelId="{FAF9630A-83D8-4385-8A6B-00CED7275533}" type="presParOf" srcId="{BD7C90C1-5284-4A29-A2AC-768E9F639C9E}" destId="{24CEFA20-0056-4838-9A67-B0F72E8A1F33}" srcOrd="0" destOrd="0" presId="urn:microsoft.com/office/officeart/2005/8/layout/bProcess4"/>
    <dgm:cxn modelId="{6D937BCF-C673-42EE-A66D-E1F6E7D471BF}" type="presParOf" srcId="{BD7C90C1-5284-4A29-A2AC-768E9F639C9E}" destId="{DE96F9BC-6531-4A47-B2E1-FE80EBA7934E}" srcOrd="1" destOrd="0" presId="urn:microsoft.com/office/officeart/2005/8/layout/bProcess4"/>
    <dgm:cxn modelId="{53786C04-D6A4-4D80-9942-33E031585474}" type="presParOf" srcId="{98531D79-C545-4B0F-A4C8-657CEBCCC027}" destId="{3CED31AB-587C-4E8C-99F3-CD1052CAEA3E}" srcOrd="3" destOrd="0" presId="urn:microsoft.com/office/officeart/2005/8/layout/bProcess4"/>
    <dgm:cxn modelId="{430E9861-78E4-4062-B578-D52579EC7CF1}" type="presParOf" srcId="{98531D79-C545-4B0F-A4C8-657CEBCCC027}" destId="{34C46551-2E87-42D6-8C90-687B6DBEA756}" srcOrd="4" destOrd="0" presId="urn:microsoft.com/office/officeart/2005/8/layout/bProcess4"/>
    <dgm:cxn modelId="{85708895-C4BE-443F-9E3C-550CB1037641}" type="presParOf" srcId="{34C46551-2E87-42D6-8C90-687B6DBEA756}" destId="{4C3796D4-0F5F-4465-9361-EAEAF7548322}" srcOrd="0" destOrd="0" presId="urn:microsoft.com/office/officeart/2005/8/layout/bProcess4"/>
    <dgm:cxn modelId="{9F42EA94-B34D-4EFA-AA6B-F53203238B58}" type="presParOf" srcId="{34C46551-2E87-42D6-8C90-687B6DBEA756}" destId="{09AF0422-0CB8-4A01-A5CF-F269E02FB438}" srcOrd="1" destOrd="0" presId="urn:microsoft.com/office/officeart/2005/8/layout/bProcess4"/>
    <dgm:cxn modelId="{EA7FDD04-F5C5-4B1D-8EAA-7922ACB0201E}" type="presParOf" srcId="{98531D79-C545-4B0F-A4C8-657CEBCCC027}" destId="{BE586A92-BC55-4A22-B20A-959813B0030C}" srcOrd="5" destOrd="0" presId="urn:microsoft.com/office/officeart/2005/8/layout/bProcess4"/>
    <dgm:cxn modelId="{DB14AE5C-4299-43C0-B20C-911A19BCA68D}" type="presParOf" srcId="{98531D79-C545-4B0F-A4C8-657CEBCCC027}" destId="{4F92F4AA-4DB5-4EB2-9091-F24E104CBAC5}" srcOrd="6" destOrd="0" presId="urn:microsoft.com/office/officeart/2005/8/layout/bProcess4"/>
    <dgm:cxn modelId="{11B3D2DB-F4A5-4A0D-A833-C3BCD84EB853}" type="presParOf" srcId="{4F92F4AA-4DB5-4EB2-9091-F24E104CBAC5}" destId="{5751E39C-DE3A-483E-A8CD-C824B0F40608}" srcOrd="0" destOrd="0" presId="urn:microsoft.com/office/officeart/2005/8/layout/bProcess4"/>
    <dgm:cxn modelId="{587AF7E2-7B94-4050-BBDB-B035B28F6541}" type="presParOf" srcId="{4F92F4AA-4DB5-4EB2-9091-F24E104CBAC5}" destId="{E9632441-5FD4-48B0-8837-45861C8A6B80}"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8AAC4873-702E-4218-AABF-A5CA3147E64C}" type="doc">
      <dgm:prSet loTypeId="urn:microsoft.com/office/officeart/2009/3/layout/FramedTextPicture" loCatId="picture" qsTypeId="urn:microsoft.com/office/officeart/2005/8/quickstyle/simple1" qsCatId="simple" csTypeId="urn:microsoft.com/office/officeart/2005/8/colors/colorful3" csCatId="colorful" phldr="1"/>
      <dgm:spPr/>
      <dgm:t>
        <a:bodyPr/>
        <a:lstStyle/>
        <a:p>
          <a:pPr rtl="1"/>
          <a:endParaRPr lang="ar-EG"/>
        </a:p>
      </dgm:t>
    </dgm:pt>
    <dgm:pt modelId="{5BEF6ED6-7BEA-42B2-84AD-C88A67835483}">
      <dgm:prSet phldrT="[Text]" custT="1"/>
      <dgm:spPr>
        <a:xfrm>
          <a:off x="3770488" y="2254544"/>
          <a:ext cx="3957811" cy="2444670"/>
        </a:xfrm>
        <a:prstGeom prst="rect">
          <a:avLst/>
        </a:prstGeom>
      </dgm:spPr>
      <dgm:t>
        <a:bodyPr/>
        <a:lstStyle/>
        <a:p>
          <a:pPr algn="justLow" rtl="1"/>
          <a:r>
            <a:rPr lang="ar-EG" sz="2800" dirty="0" smtClean="0">
              <a:solidFill>
                <a:srgbClr val="0070C0"/>
              </a:solidFill>
              <a:latin typeface="Calibri"/>
              <a:ea typeface="+mn-ea"/>
              <a:cs typeface="Arial" panose="020B0604020202020204" pitchFamily="34" charset="0"/>
            </a:rPr>
            <a:t>هو كبير العمال الذي يقوم إضافة الى عمله الاصلي بتدريب عمال آخرين في نفس الوحدة الإنتاجية</a:t>
          </a:r>
          <a:endParaRPr lang="ar-EG" sz="2800" dirty="0">
            <a:solidFill>
              <a:srgbClr val="0070C0"/>
            </a:solidFill>
            <a:latin typeface="Calibri"/>
            <a:ea typeface="+mn-ea"/>
            <a:cs typeface="Arial" panose="020B0604020202020204" pitchFamily="34" charset="0"/>
          </a:endParaRPr>
        </a:p>
      </dgm:t>
    </dgm:pt>
    <dgm:pt modelId="{B110FC68-B20C-4D60-B8AD-71939E440BCC}" type="parTrans" cxnId="{2FFBD866-1943-4DDC-9701-C86A20A36BC2}">
      <dgm:prSet/>
      <dgm:spPr/>
      <dgm:t>
        <a:bodyPr/>
        <a:lstStyle/>
        <a:p>
          <a:pPr rtl="1"/>
          <a:endParaRPr lang="ar-EG"/>
        </a:p>
      </dgm:t>
    </dgm:pt>
    <dgm:pt modelId="{81E9C4F4-22BA-44D8-96FB-665DB44A771B}" type="sibTrans" cxnId="{2FFBD866-1943-4DDC-9701-C86A20A36BC2}">
      <dgm:prSet/>
      <dgm:spPr/>
      <dgm:t>
        <a:bodyPr/>
        <a:lstStyle/>
        <a:p>
          <a:pPr rtl="1"/>
          <a:endParaRPr lang="ar-EG"/>
        </a:p>
      </dgm:t>
    </dgm:pt>
    <dgm:pt modelId="{5F34E28B-6D02-44ED-9DB2-7F130597D00C}" type="pres">
      <dgm:prSet presAssocID="{8AAC4873-702E-4218-AABF-A5CA3147E64C}" presName="Name0" presStyleCnt="0">
        <dgm:presLayoutVars>
          <dgm:chMax/>
          <dgm:chPref/>
          <dgm:dir/>
        </dgm:presLayoutVars>
      </dgm:prSet>
      <dgm:spPr/>
      <dgm:t>
        <a:bodyPr/>
        <a:lstStyle/>
        <a:p>
          <a:pPr rtl="1"/>
          <a:endParaRPr lang="ar-EG"/>
        </a:p>
      </dgm:t>
    </dgm:pt>
    <dgm:pt modelId="{A87F45D9-C40A-465B-94C0-C633E0E747AF}" type="pres">
      <dgm:prSet presAssocID="{5BEF6ED6-7BEA-42B2-84AD-C88A67835483}" presName="composite" presStyleCnt="0">
        <dgm:presLayoutVars>
          <dgm:chMax/>
          <dgm:chPref/>
        </dgm:presLayoutVars>
      </dgm:prSet>
      <dgm:spPr/>
    </dgm:pt>
    <dgm:pt modelId="{15E32788-B405-419D-AB66-167D806279FC}" type="pres">
      <dgm:prSet presAssocID="{5BEF6ED6-7BEA-42B2-84AD-C88A67835483}" presName="Image" presStyleLbl="bgImgPlace1" presStyleIdx="0" presStyleCnt="1" custScaleX="156762" custScaleY="129564" custLinFactNeighborX="-24576" custLinFactNeighborY="-8812"/>
      <dgm:spPr>
        <a:xfrm>
          <a:off x="0" y="0"/>
          <a:ext cx="4379270" cy="2412972"/>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615F343B-7F3C-41D8-BE6D-9FBD9ED38C0E}" type="pres">
      <dgm:prSet presAssocID="{5BEF6ED6-7BEA-42B2-84AD-C88A67835483}"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5E4B6529-BB02-4751-8E17-8A502B25721D}" type="pres">
      <dgm:prSet presAssocID="{5BEF6ED6-7BEA-42B2-84AD-C88A67835483}" presName="tlFrame" presStyleLbl="node1" presStyleIdx="0" presStyleCnt="4" custLinFactNeighborX="2815" custLinFactNeighborY="-17285"/>
      <dgm:spPr>
        <a:xfrm>
          <a:off x="3448047" y="1741307"/>
          <a:ext cx="950512" cy="950758"/>
        </a:xfrm>
        <a:prstGeom prst="halfFrame">
          <a:avLst>
            <a:gd name="adj1" fmla="val 25770"/>
            <a:gd name="adj2" fmla="val 25770"/>
          </a:avLst>
        </a:prstGeom>
      </dgm:spPr>
    </dgm:pt>
    <dgm:pt modelId="{56C7E736-7190-4760-BDD0-AA0313E25877}" type="pres">
      <dgm:prSet presAssocID="{5BEF6ED6-7BEA-42B2-84AD-C88A67835483}" presName="trFrame" presStyleLbl="node1" presStyleIdx="1" presStyleCnt="4" custLinFactNeighborX="4588" custLinFactNeighborY="-17285"/>
      <dgm:spPr>
        <a:xfrm rot="5400000">
          <a:off x="7198001" y="1741430"/>
          <a:ext cx="950758" cy="950512"/>
        </a:xfrm>
        <a:prstGeom prst="halfFrame">
          <a:avLst>
            <a:gd name="adj1" fmla="val 25770"/>
            <a:gd name="adj2" fmla="val 25770"/>
          </a:avLst>
        </a:prstGeom>
      </dgm:spPr>
    </dgm:pt>
    <dgm:pt modelId="{7256D4F3-0C5B-4848-8F0D-DBB349B2E481}" type="pres">
      <dgm:prSet presAssocID="{5BEF6ED6-7BEA-42B2-84AD-C88A67835483}" presName="blFrame" presStyleLbl="node1" presStyleIdx="2" presStyleCnt="4" custLinFactNeighborX="2815" custLinFactNeighborY="-31462"/>
      <dgm:spPr>
        <a:xfrm rot="16200000">
          <a:off x="3447924" y="3798826"/>
          <a:ext cx="950758" cy="950512"/>
        </a:xfrm>
        <a:prstGeom prst="halfFrame">
          <a:avLst>
            <a:gd name="adj1" fmla="val 25770"/>
            <a:gd name="adj2" fmla="val 25770"/>
          </a:avLst>
        </a:prstGeom>
      </dgm:spPr>
    </dgm:pt>
    <dgm:pt modelId="{C31A229F-1F15-409F-8EAF-F46BC8441529}" type="pres">
      <dgm:prSet presAssocID="{5BEF6ED6-7BEA-42B2-84AD-C88A67835483}" presName="brFrame" presStyleLbl="node1" presStyleIdx="3" presStyleCnt="4" custLinFactNeighborX="7093" custLinFactNeighborY="-31462"/>
      <dgm:spPr>
        <a:xfrm rot="10800000">
          <a:off x="7221934" y="3798704"/>
          <a:ext cx="950512" cy="950758"/>
        </a:xfrm>
        <a:prstGeom prst="halfFrame">
          <a:avLst>
            <a:gd name="adj1" fmla="val 25770"/>
            <a:gd name="adj2" fmla="val 25770"/>
          </a:avLst>
        </a:prstGeom>
      </dgm:spPr>
    </dgm:pt>
  </dgm:ptLst>
  <dgm:cxnLst>
    <dgm:cxn modelId="{2FFBD866-1943-4DDC-9701-C86A20A36BC2}" srcId="{8AAC4873-702E-4218-AABF-A5CA3147E64C}" destId="{5BEF6ED6-7BEA-42B2-84AD-C88A67835483}" srcOrd="0" destOrd="0" parTransId="{B110FC68-B20C-4D60-B8AD-71939E440BCC}" sibTransId="{81E9C4F4-22BA-44D8-96FB-665DB44A771B}"/>
    <dgm:cxn modelId="{6A20AFDB-26D4-4AE2-B33C-C4988B477434}" type="presOf" srcId="{5BEF6ED6-7BEA-42B2-84AD-C88A67835483}" destId="{615F343B-7F3C-41D8-BE6D-9FBD9ED38C0E}" srcOrd="0" destOrd="0" presId="urn:microsoft.com/office/officeart/2009/3/layout/FramedTextPicture"/>
    <dgm:cxn modelId="{527EDB46-296B-4661-9372-8592227B3F48}" type="presOf" srcId="{8AAC4873-702E-4218-AABF-A5CA3147E64C}" destId="{5F34E28B-6D02-44ED-9DB2-7F130597D00C}" srcOrd="0" destOrd="0" presId="urn:microsoft.com/office/officeart/2009/3/layout/FramedTextPicture"/>
    <dgm:cxn modelId="{500C43D5-EC01-4FF3-965A-BABAF523588B}" type="presParOf" srcId="{5F34E28B-6D02-44ED-9DB2-7F130597D00C}" destId="{A87F45D9-C40A-465B-94C0-C633E0E747AF}" srcOrd="0" destOrd="0" presId="urn:microsoft.com/office/officeart/2009/3/layout/FramedTextPicture"/>
    <dgm:cxn modelId="{54BD4DE4-6810-4DCA-9A10-BEFD9EC613B1}" type="presParOf" srcId="{A87F45D9-C40A-465B-94C0-C633E0E747AF}" destId="{15E32788-B405-419D-AB66-167D806279FC}" srcOrd="0" destOrd="0" presId="urn:microsoft.com/office/officeart/2009/3/layout/FramedTextPicture"/>
    <dgm:cxn modelId="{2EA6EC5C-F77F-4A82-BEE5-0D327EBBEE62}" type="presParOf" srcId="{A87F45D9-C40A-465B-94C0-C633E0E747AF}" destId="{615F343B-7F3C-41D8-BE6D-9FBD9ED38C0E}" srcOrd="1" destOrd="0" presId="urn:microsoft.com/office/officeart/2009/3/layout/FramedTextPicture"/>
    <dgm:cxn modelId="{AD03B9D5-B52C-4066-8EAD-60479E1739F0}" type="presParOf" srcId="{A87F45D9-C40A-465B-94C0-C633E0E747AF}" destId="{5E4B6529-BB02-4751-8E17-8A502B25721D}" srcOrd="2" destOrd="0" presId="urn:microsoft.com/office/officeart/2009/3/layout/FramedTextPicture"/>
    <dgm:cxn modelId="{4F095086-3A17-4393-9E7F-82E7712CA8BD}" type="presParOf" srcId="{A87F45D9-C40A-465B-94C0-C633E0E747AF}" destId="{56C7E736-7190-4760-BDD0-AA0313E25877}" srcOrd="3" destOrd="0" presId="urn:microsoft.com/office/officeart/2009/3/layout/FramedTextPicture"/>
    <dgm:cxn modelId="{C34A8FD7-1C77-4EBB-854A-DAFD5006DFC3}" type="presParOf" srcId="{A87F45D9-C40A-465B-94C0-C633E0E747AF}" destId="{7256D4F3-0C5B-4848-8F0D-DBB349B2E481}" srcOrd="4" destOrd="0" presId="urn:microsoft.com/office/officeart/2009/3/layout/FramedTextPicture"/>
    <dgm:cxn modelId="{A9EDE967-8A55-4D2B-AD2E-BF6C9F20415E}" type="presParOf" srcId="{A87F45D9-C40A-465B-94C0-C633E0E747AF}" destId="{C31A229F-1F15-409F-8EAF-F46BC8441529}"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AAC4873-702E-4218-AABF-A5CA3147E64C}" type="doc">
      <dgm:prSet loTypeId="urn:microsoft.com/office/officeart/2009/3/layout/FramedTextPicture" loCatId="picture" qsTypeId="urn:microsoft.com/office/officeart/2005/8/quickstyle/simple1" qsCatId="simple" csTypeId="urn:microsoft.com/office/officeart/2005/8/colors/accent2_2" csCatId="accent2" phldr="1"/>
      <dgm:spPr/>
      <dgm:t>
        <a:bodyPr/>
        <a:lstStyle/>
        <a:p>
          <a:pPr rtl="1"/>
          <a:endParaRPr lang="ar-EG"/>
        </a:p>
      </dgm:t>
    </dgm:pt>
    <dgm:pt modelId="{5BEF6ED6-7BEA-42B2-84AD-C88A67835483}">
      <dgm:prSet phldrT="[Text]" custT="1"/>
      <dgm:spPr>
        <a:xfrm>
          <a:off x="3765535" y="2463152"/>
          <a:ext cx="4019892" cy="2483016"/>
        </a:xfrm>
        <a:noFill/>
        <a:ln>
          <a:noFill/>
        </a:ln>
        <a:effectLst/>
      </dgm:spPr>
      <dgm:t>
        <a:bodyPr/>
        <a:lstStyle/>
        <a:p>
          <a:pPr algn="justLow" rtl="1"/>
          <a:r>
            <a:rPr lang="ar-EG" sz="2400" dirty="0" smtClean="0">
              <a:solidFill>
                <a:srgbClr val="0070C0"/>
              </a:solidFill>
              <a:latin typeface="Calibri"/>
              <a:ea typeface="+mn-ea"/>
              <a:cs typeface="Arial" panose="020B0604020202020204" pitchFamily="34" charset="0"/>
            </a:rPr>
            <a:t>هو اداة تحسين تستهدف ازالة الفاقد في احدى العمليات الرئيسية او الثانوية. ويتشكل فريق عمل من مدراء مختلف الأقسام لفحص المشكلة في العملية، واقتراح الحلول المناسبة لها، وتنفيذ التغيرات المطلوبة</a:t>
          </a:r>
          <a:endParaRPr lang="ar-EG" sz="2400" dirty="0">
            <a:solidFill>
              <a:srgbClr val="0070C0"/>
            </a:solidFill>
            <a:latin typeface="Calibri"/>
            <a:ea typeface="+mn-ea"/>
            <a:cs typeface="Arial" panose="020B0604020202020204" pitchFamily="34" charset="0"/>
          </a:endParaRPr>
        </a:p>
      </dgm:t>
    </dgm:pt>
    <dgm:pt modelId="{B110FC68-B20C-4D60-B8AD-71939E440BCC}" type="parTrans" cxnId="{2FFBD866-1943-4DDC-9701-C86A20A36BC2}">
      <dgm:prSet/>
      <dgm:spPr/>
      <dgm:t>
        <a:bodyPr/>
        <a:lstStyle/>
        <a:p>
          <a:pPr rtl="1"/>
          <a:endParaRPr lang="ar-EG"/>
        </a:p>
      </dgm:t>
    </dgm:pt>
    <dgm:pt modelId="{81E9C4F4-22BA-44D8-96FB-665DB44A771B}" type="sibTrans" cxnId="{2FFBD866-1943-4DDC-9701-C86A20A36BC2}">
      <dgm:prSet/>
      <dgm:spPr/>
      <dgm:t>
        <a:bodyPr/>
        <a:lstStyle/>
        <a:p>
          <a:pPr rtl="1"/>
          <a:endParaRPr lang="ar-EG"/>
        </a:p>
      </dgm:t>
    </dgm:pt>
    <dgm:pt modelId="{5F34E28B-6D02-44ED-9DB2-7F130597D00C}" type="pres">
      <dgm:prSet presAssocID="{8AAC4873-702E-4218-AABF-A5CA3147E64C}" presName="Name0" presStyleCnt="0">
        <dgm:presLayoutVars>
          <dgm:chMax/>
          <dgm:chPref/>
          <dgm:dir/>
        </dgm:presLayoutVars>
      </dgm:prSet>
      <dgm:spPr/>
      <dgm:t>
        <a:bodyPr/>
        <a:lstStyle/>
        <a:p>
          <a:pPr rtl="1"/>
          <a:endParaRPr lang="ar-EG"/>
        </a:p>
      </dgm:t>
    </dgm:pt>
    <dgm:pt modelId="{A87F45D9-C40A-465B-94C0-C633E0E747AF}" type="pres">
      <dgm:prSet presAssocID="{5BEF6ED6-7BEA-42B2-84AD-C88A67835483}" presName="composite" presStyleCnt="0">
        <dgm:presLayoutVars>
          <dgm:chMax/>
          <dgm:chPref/>
        </dgm:presLayoutVars>
      </dgm:prSet>
      <dgm:spPr/>
    </dgm:pt>
    <dgm:pt modelId="{15E32788-B405-419D-AB66-167D806279FC}" type="pres">
      <dgm:prSet presAssocID="{5BEF6ED6-7BEA-42B2-84AD-C88A67835483}" presName="Image" presStyleLbl="bgImgPlace1" presStyleIdx="0" presStyleCnt="1" custScaleX="156762" custScaleY="210808" custLinFactNeighborX="-9431" custLinFactNeighborY="23303"/>
      <dgm:spPr>
        <a:xfrm>
          <a:off x="0" y="6973"/>
          <a:ext cx="4447961" cy="2450821"/>
        </a:xfrm>
        <a:prstGeom prst="rect">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pPr rtl="1"/>
          <a:endParaRPr lang="ar-EG"/>
        </a:p>
      </dgm:t>
    </dgm:pt>
    <dgm:pt modelId="{615F343B-7F3C-41D8-BE6D-9FBD9ED38C0E}" type="pres">
      <dgm:prSet presAssocID="{5BEF6ED6-7BEA-42B2-84AD-C88A67835483}"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5E4B6529-BB02-4751-8E17-8A502B25721D}" type="pres">
      <dgm:prSet presAssocID="{5BEF6ED6-7BEA-42B2-84AD-C88A67835483}" presName="tlFrame" presStyleLbl="node1" presStyleIdx="0" presStyleCnt="4" custLinFactNeighborX="2372" custLinFactNeighborY="-31764"/>
      <dgm:spPr>
        <a:xfrm>
          <a:off x="3433760" y="1802046"/>
          <a:ext cx="965421" cy="965671"/>
        </a:xfrm>
        <a:prstGeom prst="halfFrame">
          <a:avLst>
            <a:gd name="adj1" fmla="val 25770"/>
            <a:gd name="adj2" fmla="val 2577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56C7E736-7190-4760-BDD0-AA0313E25877}" type="pres">
      <dgm:prSet presAssocID="{5BEF6ED6-7BEA-42B2-84AD-C88A67835483}" presName="trFrame" presStyleLbl="node1" presStyleIdx="1" presStyleCnt="4" custLinFactNeighborX="-5607" custLinFactNeighborY="-39654"/>
      <dgm:spPr>
        <a:xfrm rot="5400000">
          <a:off x="7148386" y="1725979"/>
          <a:ext cx="965671" cy="965421"/>
        </a:xfrm>
        <a:prstGeom prst="halfFrame">
          <a:avLst>
            <a:gd name="adj1" fmla="val 25770"/>
            <a:gd name="adj2" fmla="val 2577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7256D4F3-0C5B-4848-8F0D-DBB349B2E481}" type="pres">
      <dgm:prSet presAssocID="{5BEF6ED6-7BEA-42B2-84AD-C88A67835483}" presName="blFrame" presStyleLbl="node1" presStyleIdx="2" presStyleCnt="4" custLinFactNeighborX="2372" custLinFactNeighborY="-17719"/>
      <dgm:spPr>
        <a:xfrm rot="16200000">
          <a:off x="3433635" y="4164370"/>
          <a:ext cx="965671" cy="965421"/>
        </a:xfrm>
        <a:prstGeom prst="halfFrame">
          <a:avLst>
            <a:gd name="adj1" fmla="val 25770"/>
            <a:gd name="adj2" fmla="val 2577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C31A229F-1F15-409F-8EAF-F46BC8441529}" type="pres">
      <dgm:prSet presAssocID="{5BEF6ED6-7BEA-42B2-84AD-C88A67835483}" presName="brFrame" presStyleLbl="node1" presStyleIdx="3" presStyleCnt="4" custLinFactNeighborX="2428" custLinFactNeighborY="-17719"/>
      <dgm:spPr>
        <a:xfrm rot="10800000">
          <a:off x="7226083" y="4164245"/>
          <a:ext cx="965421" cy="965671"/>
        </a:xfrm>
        <a:prstGeom prst="halfFrame">
          <a:avLst>
            <a:gd name="adj1" fmla="val 25770"/>
            <a:gd name="adj2" fmla="val 2577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Lst>
  <dgm:cxnLst>
    <dgm:cxn modelId="{687560DF-B434-481F-B8EC-0E8498C6C6A7}" type="presOf" srcId="{5BEF6ED6-7BEA-42B2-84AD-C88A67835483}" destId="{615F343B-7F3C-41D8-BE6D-9FBD9ED38C0E}" srcOrd="0" destOrd="0" presId="urn:microsoft.com/office/officeart/2009/3/layout/FramedTextPicture"/>
    <dgm:cxn modelId="{2FFBD866-1943-4DDC-9701-C86A20A36BC2}" srcId="{8AAC4873-702E-4218-AABF-A5CA3147E64C}" destId="{5BEF6ED6-7BEA-42B2-84AD-C88A67835483}" srcOrd="0" destOrd="0" parTransId="{B110FC68-B20C-4D60-B8AD-71939E440BCC}" sibTransId="{81E9C4F4-22BA-44D8-96FB-665DB44A771B}"/>
    <dgm:cxn modelId="{BF3DE850-474D-4CDA-85E7-C2C77CF6A93C}" type="presOf" srcId="{8AAC4873-702E-4218-AABF-A5CA3147E64C}" destId="{5F34E28B-6D02-44ED-9DB2-7F130597D00C}" srcOrd="0" destOrd="0" presId="urn:microsoft.com/office/officeart/2009/3/layout/FramedTextPicture"/>
    <dgm:cxn modelId="{F2C06A90-A97D-4AEC-ABF9-6FD594C18F9A}" type="presParOf" srcId="{5F34E28B-6D02-44ED-9DB2-7F130597D00C}" destId="{A87F45D9-C40A-465B-94C0-C633E0E747AF}" srcOrd="0" destOrd="0" presId="urn:microsoft.com/office/officeart/2009/3/layout/FramedTextPicture"/>
    <dgm:cxn modelId="{D0F3CB08-3ACA-4F0E-B1EE-B368D37DF790}" type="presParOf" srcId="{A87F45D9-C40A-465B-94C0-C633E0E747AF}" destId="{15E32788-B405-419D-AB66-167D806279FC}" srcOrd="0" destOrd="0" presId="urn:microsoft.com/office/officeart/2009/3/layout/FramedTextPicture"/>
    <dgm:cxn modelId="{EE4200CB-F06F-42DD-984A-401C6A329DE1}" type="presParOf" srcId="{A87F45D9-C40A-465B-94C0-C633E0E747AF}" destId="{615F343B-7F3C-41D8-BE6D-9FBD9ED38C0E}" srcOrd="1" destOrd="0" presId="urn:microsoft.com/office/officeart/2009/3/layout/FramedTextPicture"/>
    <dgm:cxn modelId="{B4F8CA3A-6046-4071-8A56-B8A8C2D0B36E}" type="presParOf" srcId="{A87F45D9-C40A-465B-94C0-C633E0E747AF}" destId="{5E4B6529-BB02-4751-8E17-8A502B25721D}" srcOrd="2" destOrd="0" presId="urn:microsoft.com/office/officeart/2009/3/layout/FramedTextPicture"/>
    <dgm:cxn modelId="{22143B27-6838-47D9-8BA6-1CA774DA84F4}" type="presParOf" srcId="{A87F45D9-C40A-465B-94C0-C633E0E747AF}" destId="{56C7E736-7190-4760-BDD0-AA0313E25877}" srcOrd="3" destOrd="0" presId="urn:microsoft.com/office/officeart/2009/3/layout/FramedTextPicture"/>
    <dgm:cxn modelId="{DA9F4FAB-EF97-4981-B827-17CD8852C617}" type="presParOf" srcId="{A87F45D9-C40A-465B-94C0-C633E0E747AF}" destId="{7256D4F3-0C5B-4848-8F0D-DBB349B2E481}" srcOrd="4" destOrd="0" presId="urn:microsoft.com/office/officeart/2009/3/layout/FramedTextPicture"/>
    <dgm:cxn modelId="{91A7A594-5C3F-4014-83E8-D50528A10DC2}" type="presParOf" srcId="{A87F45D9-C40A-465B-94C0-C633E0E747AF}" destId="{C31A229F-1F15-409F-8EAF-F46BC8441529}"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8AAC4873-702E-4218-AABF-A5CA3147E64C}" type="doc">
      <dgm:prSet loTypeId="urn:microsoft.com/office/officeart/2009/3/layout/FramedTextPicture" loCatId="picture" qsTypeId="urn:microsoft.com/office/officeart/2005/8/quickstyle/simple1" qsCatId="simple" csTypeId="urn:microsoft.com/office/officeart/2005/8/colors/accent2_5" csCatId="accent2" phldr="1"/>
      <dgm:spPr/>
      <dgm:t>
        <a:bodyPr/>
        <a:lstStyle/>
        <a:p>
          <a:pPr rtl="1"/>
          <a:endParaRPr lang="ar-EG"/>
        </a:p>
      </dgm:t>
    </dgm:pt>
    <dgm:pt modelId="{5BEF6ED6-7BEA-42B2-84AD-C88A67835483}">
      <dgm:prSet phldrT="[Text]" custT="1"/>
      <dgm:spPr>
        <a:xfrm>
          <a:off x="3801204" y="2720817"/>
          <a:ext cx="3572775" cy="2206840"/>
        </a:xfrm>
        <a:prstGeom prst="rect">
          <a:avLst/>
        </a:prstGeom>
      </dgm:spPr>
      <dgm:t>
        <a:bodyPr/>
        <a:lstStyle/>
        <a:p>
          <a:pPr algn="justLow" rtl="1"/>
          <a:r>
            <a:rPr lang="ar-EG" sz="2400" dirty="0" smtClean="0">
              <a:solidFill>
                <a:srgbClr val="0070C0"/>
              </a:solidFill>
              <a:latin typeface="Calibri"/>
              <a:ea typeface="+mn-ea"/>
              <a:cs typeface="Arial" panose="020B0604020202020204" pitchFamily="34" charset="0"/>
            </a:rPr>
            <a:t>يهدف ميني كايزن الى زيادة الانتاجية والجودة، ورضاء العاملين. ويتم تشجيع كل موظف في المؤسسة للإتيان بافكار، مهما كانت صغيرة، والتي من الممكن أن تحسّن من العملية الإنتاجية او الجودة، او بيئة العمل، وبأقلّ التكاليف. أو ايّة عملية في المؤسسة تسهم في تحقيق ذلك</a:t>
          </a:r>
          <a:endParaRPr lang="ar-EG" sz="2400" dirty="0">
            <a:solidFill>
              <a:srgbClr val="0070C0"/>
            </a:solidFill>
            <a:latin typeface="Calibri"/>
            <a:ea typeface="+mn-ea"/>
            <a:cs typeface="Arial" panose="020B0604020202020204" pitchFamily="34" charset="0"/>
          </a:endParaRPr>
        </a:p>
      </dgm:t>
    </dgm:pt>
    <dgm:pt modelId="{B110FC68-B20C-4D60-B8AD-71939E440BCC}" type="parTrans" cxnId="{2FFBD866-1943-4DDC-9701-C86A20A36BC2}">
      <dgm:prSet/>
      <dgm:spPr/>
      <dgm:t>
        <a:bodyPr/>
        <a:lstStyle/>
        <a:p>
          <a:pPr rtl="1"/>
          <a:endParaRPr lang="ar-EG"/>
        </a:p>
      </dgm:t>
    </dgm:pt>
    <dgm:pt modelId="{81E9C4F4-22BA-44D8-96FB-665DB44A771B}" type="sibTrans" cxnId="{2FFBD866-1943-4DDC-9701-C86A20A36BC2}">
      <dgm:prSet/>
      <dgm:spPr/>
      <dgm:t>
        <a:bodyPr/>
        <a:lstStyle/>
        <a:p>
          <a:pPr rtl="1"/>
          <a:endParaRPr lang="ar-EG"/>
        </a:p>
      </dgm:t>
    </dgm:pt>
    <dgm:pt modelId="{5F34E28B-6D02-44ED-9DB2-7F130597D00C}" type="pres">
      <dgm:prSet presAssocID="{8AAC4873-702E-4218-AABF-A5CA3147E64C}" presName="Name0" presStyleCnt="0">
        <dgm:presLayoutVars>
          <dgm:chMax/>
          <dgm:chPref/>
          <dgm:dir/>
        </dgm:presLayoutVars>
      </dgm:prSet>
      <dgm:spPr/>
      <dgm:t>
        <a:bodyPr/>
        <a:lstStyle/>
        <a:p>
          <a:pPr rtl="1"/>
          <a:endParaRPr lang="ar-EG"/>
        </a:p>
      </dgm:t>
    </dgm:pt>
    <dgm:pt modelId="{A87F45D9-C40A-465B-94C0-C633E0E747AF}" type="pres">
      <dgm:prSet presAssocID="{5BEF6ED6-7BEA-42B2-84AD-C88A67835483}" presName="composite" presStyleCnt="0">
        <dgm:presLayoutVars>
          <dgm:chMax/>
          <dgm:chPref/>
        </dgm:presLayoutVars>
      </dgm:prSet>
      <dgm:spPr/>
    </dgm:pt>
    <dgm:pt modelId="{15E32788-B405-419D-AB66-167D806279FC}" type="pres">
      <dgm:prSet presAssocID="{5BEF6ED6-7BEA-42B2-84AD-C88A67835483}" presName="Image" presStyleLbl="bgImgPlace1" presStyleIdx="0" presStyleCnt="1" custScaleX="133661" custScaleY="212046" custLinFactNeighborX="-21199" custLinFactNeighborY="1419"/>
      <dgm:spPr>
        <a:xfrm>
          <a:off x="244846" y="276857"/>
          <a:ext cx="3953232" cy="3544097"/>
        </a:xfrm>
        <a:prstGeom prst="rect">
          <a:avLst/>
        </a:prstGeom>
        <a:blipFill rotWithShape="1">
          <a:blip xmlns:r="http://schemas.openxmlformats.org/officeDocument/2006/relationships" r:embed="rId1"/>
          <a:stretch>
            <a:fillRect/>
          </a:stretch>
        </a:blipFill>
      </dgm:spPr>
      <dgm:t>
        <a:bodyPr/>
        <a:lstStyle/>
        <a:p>
          <a:pPr rtl="1"/>
          <a:endParaRPr lang="ar-EG"/>
        </a:p>
      </dgm:t>
    </dgm:pt>
    <dgm:pt modelId="{615F343B-7F3C-41D8-BE6D-9FBD9ED38C0E}" type="pres">
      <dgm:prSet presAssocID="{5BEF6ED6-7BEA-42B2-84AD-C88A67835483}"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5E4B6529-BB02-4751-8E17-8A502B25721D}" type="pres">
      <dgm:prSet presAssocID="{5BEF6ED6-7BEA-42B2-84AD-C88A67835483}" presName="tlFrame" presStyleLbl="node1" presStyleIdx="0" presStyleCnt="4" custLinFactNeighborX="-8070" custLinFactNeighborY="-51157"/>
      <dgm:spPr>
        <a:xfrm>
          <a:off x="3506331" y="2133243"/>
          <a:ext cx="858041" cy="858263"/>
        </a:xfrm>
        <a:prstGeom prst="halfFrame">
          <a:avLst>
            <a:gd name="adj1" fmla="val 25770"/>
            <a:gd name="adj2" fmla="val 25770"/>
          </a:avLst>
        </a:prstGeom>
      </dgm:spPr>
    </dgm:pt>
    <dgm:pt modelId="{56C7E736-7190-4760-BDD0-AA0313E25877}" type="pres">
      <dgm:prSet presAssocID="{5BEF6ED6-7BEA-42B2-84AD-C88A67835483}" presName="trFrame" presStyleLbl="node1" presStyleIdx="1" presStyleCnt="4" custLinFactNeighborX="32038" custLinFactNeighborY="-45443"/>
      <dgm:spPr>
        <a:xfrm rot="5400000">
          <a:off x="6807794" y="2065637"/>
          <a:ext cx="858263" cy="858041"/>
        </a:xfrm>
        <a:prstGeom prst="halfFrame">
          <a:avLst>
            <a:gd name="adj1" fmla="val 25770"/>
            <a:gd name="adj2" fmla="val 25770"/>
          </a:avLst>
        </a:prstGeom>
      </dgm:spPr>
    </dgm:pt>
    <dgm:pt modelId="{7256D4F3-0C5B-4848-8F0D-DBB349B2E481}" type="pres">
      <dgm:prSet presAssocID="{5BEF6ED6-7BEA-42B2-84AD-C88A67835483}" presName="blFrame" presStyleLbl="node1" presStyleIdx="2" presStyleCnt="4" custLinFactNeighborX="-8070" custLinFactNeighborY="7645"/>
      <dgm:spPr>
        <a:xfrm rot="16200000">
          <a:off x="3506220" y="4232815"/>
          <a:ext cx="858263" cy="858041"/>
        </a:xfrm>
        <a:prstGeom prst="halfFrame">
          <a:avLst>
            <a:gd name="adj1" fmla="val 25770"/>
            <a:gd name="adj2" fmla="val 25770"/>
          </a:avLst>
        </a:prstGeom>
      </dgm:spPr>
    </dgm:pt>
    <dgm:pt modelId="{C31A229F-1F15-409F-8EAF-F46BC8441529}" type="pres">
      <dgm:prSet presAssocID="{5BEF6ED6-7BEA-42B2-84AD-C88A67835483}" presName="brFrame" presStyleLbl="node1" presStyleIdx="3" presStyleCnt="4" custLinFactNeighborX="32038" custLinFactNeighborY="10423"/>
      <dgm:spPr>
        <a:xfrm rot="10800000">
          <a:off x="6876849" y="4232704"/>
          <a:ext cx="858041" cy="858263"/>
        </a:xfrm>
        <a:prstGeom prst="halfFrame">
          <a:avLst>
            <a:gd name="adj1" fmla="val 25770"/>
            <a:gd name="adj2" fmla="val 25770"/>
          </a:avLst>
        </a:prstGeom>
      </dgm:spPr>
    </dgm:pt>
  </dgm:ptLst>
  <dgm:cxnLst>
    <dgm:cxn modelId="{DF701DB4-008D-41AC-B82F-D66437E2439B}" type="presOf" srcId="{5BEF6ED6-7BEA-42B2-84AD-C88A67835483}" destId="{615F343B-7F3C-41D8-BE6D-9FBD9ED38C0E}" srcOrd="0" destOrd="0" presId="urn:microsoft.com/office/officeart/2009/3/layout/FramedTextPicture"/>
    <dgm:cxn modelId="{DA9340F9-A75D-40C7-BEFC-9B82569D74CB}" type="presOf" srcId="{8AAC4873-702E-4218-AABF-A5CA3147E64C}" destId="{5F34E28B-6D02-44ED-9DB2-7F130597D00C}" srcOrd="0" destOrd="0" presId="urn:microsoft.com/office/officeart/2009/3/layout/FramedTextPicture"/>
    <dgm:cxn modelId="{2FFBD866-1943-4DDC-9701-C86A20A36BC2}" srcId="{8AAC4873-702E-4218-AABF-A5CA3147E64C}" destId="{5BEF6ED6-7BEA-42B2-84AD-C88A67835483}" srcOrd="0" destOrd="0" parTransId="{B110FC68-B20C-4D60-B8AD-71939E440BCC}" sibTransId="{81E9C4F4-22BA-44D8-96FB-665DB44A771B}"/>
    <dgm:cxn modelId="{CC621E2B-23B2-4873-9487-BAFC6E3020E3}" type="presParOf" srcId="{5F34E28B-6D02-44ED-9DB2-7F130597D00C}" destId="{A87F45D9-C40A-465B-94C0-C633E0E747AF}" srcOrd="0" destOrd="0" presId="urn:microsoft.com/office/officeart/2009/3/layout/FramedTextPicture"/>
    <dgm:cxn modelId="{23C7204B-BA65-493E-B642-63CE1886AEA0}" type="presParOf" srcId="{A87F45D9-C40A-465B-94C0-C633E0E747AF}" destId="{15E32788-B405-419D-AB66-167D806279FC}" srcOrd="0" destOrd="0" presId="urn:microsoft.com/office/officeart/2009/3/layout/FramedTextPicture"/>
    <dgm:cxn modelId="{8052ACEE-6513-4ACF-B40E-451F991B5B6A}" type="presParOf" srcId="{A87F45D9-C40A-465B-94C0-C633E0E747AF}" destId="{615F343B-7F3C-41D8-BE6D-9FBD9ED38C0E}" srcOrd="1" destOrd="0" presId="urn:microsoft.com/office/officeart/2009/3/layout/FramedTextPicture"/>
    <dgm:cxn modelId="{9A8697B1-A617-4DC1-AC38-BBF369E0F246}" type="presParOf" srcId="{A87F45D9-C40A-465B-94C0-C633E0E747AF}" destId="{5E4B6529-BB02-4751-8E17-8A502B25721D}" srcOrd="2" destOrd="0" presId="urn:microsoft.com/office/officeart/2009/3/layout/FramedTextPicture"/>
    <dgm:cxn modelId="{6AD44B11-D434-49BB-8312-CC0E64EEA9FF}" type="presParOf" srcId="{A87F45D9-C40A-465B-94C0-C633E0E747AF}" destId="{56C7E736-7190-4760-BDD0-AA0313E25877}" srcOrd="3" destOrd="0" presId="urn:microsoft.com/office/officeart/2009/3/layout/FramedTextPicture"/>
    <dgm:cxn modelId="{40487668-4638-4B8C-8C77-F23FE61315D8}" type="presParOf" srcId="{A87F45D9-C40A-465B-94C0-C633E0E747AF}" destId="{7256D4F3-0C5B-4848-8F0D-DBB349B2E481}" srcOrd="4" destOrd="0" presId="urn:microsoft.com/office/officeart/2009/3/layout/FramedTextPicture"/>
    <dgm:cxn modelId="{C1E3A969-5A26-4099-9C83-DB09C5D8FDBA}" type="presParOf" srcId="{A87F45D9-C40A-465B-94C0-C633E0E747AF}" destId="{C31A229F-1F15-409F-8EAF-F46BC8441529}"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F4172C-DD2D-4748-8FEE-ABB82123CFA5}" type="doc">
      <dgm:prSet loTypeId="urn:microsoft.com/office/officeart/2005/8/layout/list1" loCatId="list" qsTypeId="urn:microsoft.com/office/officeart/2005/8/quickstyle/3d1" qsCatId="3D" csTypeId="urn:microsoft.com/office/officeart/2005/8/colors/colorful3" csCatId="colorful" phldr="1"/>
      <dgm:spPr/>
      <dgm:t>
        <a:bodyPr/>
        <a:lstStyle/>
        <a:p>
          <a:pPr rtl="1"/>
          <a:endParaRPr lang="ar-EG"/>
        </a:p>
      </dgm:t>
    </dgm:pt>
    <dgm:pt modelId="{386DD63F-2D8F-423F-A38E-99B69CC8F4D7}">
      <dgm:prSet phldrT="[Text]" custT="1"/>
      <dgm:spPr/>
      <dgm:t>
        <a:bodyPr/>
        <a:lstStyle/>
        <a:p>
          <a:pPr algn="r" rtl="1"/>
          <a:r>
            <a:rPr lang="ar-EG" sz="2400" dirty="0" smtClean="0"/>
            <a:t>يدار من خلال المراجعة اليومية لمدى التقدم</a:t>
          </a:r>
          <a:endParaRPr lang="ar-EG" sz="2400" dirty="0"/>
        </a:p>
      </dgm:t>
    </dgm:pt>
    <dgm:pt modelId="{DD64AE4F-2E32-4199-9A94-48015FB10DD0}" type="parTrans" cxnId="{8B07ED22-E685-4C21-871E-458ED4300EFB}">
      <dgm:prSet/>
      <dgm:spPr/>
      <dgm:t>
        <a:bodyPr/>
        <a:lstStyle/>
        <a:p>
          <a:pPr rtl="1"/>
          <a:endParaRPr lang="ar-EG"/>
        </a:p>
      </dgm:t>
    </dgm:pt>
    <dgm:pt modelId="{0DECBF9F-78AF-4C71-93AD-6DB2E6A6584C}" type="sibTrans" cxnId="{8B07ED22-E685-4C21-871E-458ED4300EFB}">
      <dgm:prSet/>
      <dgm:spPr/>
      <dgm:t>
        <a:bodyPr/>
        <a:lstStyle/>
        <a:p>
          <a:pPr rtl="1"/>
          <a:endParaRPr lang="ar-EG"/>
        </a:p>
      </dgm:t>
    </dgm:pt>
    <dgm:pt modelId="{63CAB763-230A-4C56-B995-AE529A23F1A7}">
      <dgm:prSet phldrT="[Text]" custT="1"/>
      <dgm:spPr/>
      <dgm:t>
        <a:bodyPr/>
        <a:lstStyle/>
        <a:p>
          <a:pPr algn="r" rtl="1"/>
          <a:r>
            <a:rPr lang="ar-EG" sz="2400" smtClean="0"/>
            <a:t>حل المشاكل التي تعيق التدفق في العمليات</a:t>
          </a:r>
          <a:endParaRPr lang="ar-EG" sz="2400" dirty="0"/>
        </a:p>
      </dgm:t>
    </dgm:pt>
    <dgm:pt modelId="{3D739E7C-CD65-493C-AE56-E1E13F2CE298}" type="parTrans" cxnId="{78AA60FD-C12A-41A2-A1FF-E37C352DE3BA}">
      <dgm:prSet/>
      <dgm:spPr/>
      <dgm:t>
        <a:bodyPr/>
        <a:lstStyle/>
        <a:p>
          <a:pPr rtl="1"/>
          <a:endParaRPr lang="ar-EG"/>
        </a:p>
      </dgm:t>
    </dgm:pt>
    <dgm:pt modelId="{7B70B5A4-5F48-4961-BF71-8A7236D7F448}" type="sibTrans" cxnId="{78AA60FD-C12A-41A2-A1FF-E37C352DE3BA}">
      <dgm:prSet/>
      <dgm:spPr/>
      <dgm:t>
        <a:bodyPr/>
        <a:lstStyle/>
        <a:p>
          <a:pPr rtl="1"/>
          <a:endParaRPr lang="ar-EG"/>
        </a:p>
      </dgm:t>
    </dgm:pt>
    <dgm:pt modelId="{BD57D02D-0183-492A-9CF4-6DB3AA33F269}">
      <dgm:prSet phldrT="[Text]" custT="1"/>
      <dgm:spPr/>
      <dgm:t>
        <a:bodyPr/>
        <a:lstStyle/>
        <a:p>
          <a:pPr algn="r" rtl="1"/>
          <a:r>
            <a:rPr lang="ar-EG" sz="2400" dirty="0" smtClean="0"/>
            <a:t>إزالة الفاقد </a:t>
          </a:r>
          <a:r>
            <a:rPr lang="en-US" sz="2400" dirty="0" smtClean="0"/>
            <a:t>Eliminate  Waste</a:t>
          </a:r>
          <a:endParaRPr lang="ar-EG" sz="2400" dirty="0"/>
        </a:p>
      </dgm:t>
    </dgm:pt>
    <dgm:pt modelId="{A3AC91FB-80A6-4050-9398-DD6CBCB5B800}" type="parTrans" cxnId="{D23DE21D-8098-420F-8FB0-943F5C749278}">
      <dgm:prSet/>
      <dgm:spPr/>
      <dgm:t>
        <a:bodyPr/>
        <a:lstStyle/>
        <a:p>
          <a:pPr rtl="1"/>
          <a:endParaRPr lang="ar-EG"/>
        </a:p>
      </dgm:t>
    </dgm:pt>
    <dgm:pt modelId="{9DAF2F13-CADB-47AD-B441-A779B670B080}" type="sibTrans" cxnId="{D23DE21D-8098-420F-8FB0-943F5C749278}">
      <dgm:prSet/>
      <dgm:spPr/>
      <dgm:t>
        <a:bodyPr/>
        <a:lstStyle/>
        <a:p>
          <a:pPr rtl="1"/>
          <a:endParaRPr lang="ar-EG"/>
        </a:p>
      </dgm:t>
    </dgm:pt>
    <dgm:pt modelId="{171B71A7-D963-4F68-95F0-222EB6C08AC0}">
      <dgm:prSet phldrT="[Text]" custT="1"/>
      <dgm:spPr/>
      <dgm:t>
        <a:bodyPr/>
        <a:lstStyle/>
        <a:p>
          <a:pPr algn="r" rtl="1"/>
          <a:r>
            <a:rPr lang="ar-EG" sz="2400" dirty="0" smtClean="0"/>
            <a:t>يهدف الى انجاز تحسينات محددة في وقت قصير</a:t>
          </a:r>
          <a:endParaRPr lang="ar-EG" sz="2400" dirty="0"/>
        </a:p>
      </dgm:t>
    </dgm:pt>
    <dgm:pt modelId="{C747706F-9BD3-4C6A-ACDA-D17CC15B8235}" type="parTrans" cxnId="{6692F347-6043-4EB4-967E-524F514762C9}">
      <dgm:prSet/>
      <dgm:spPr/>
      <dgm:t>
        <a:bodyPr/>
        <a:lstStyle/>
        <a:p>
          <a:pPr rtl="1"/>
          <a:endParaRPr lang="ar-EG"/>
        </a:p>
      </dgm:t>
    </dgm:pt>
    <dgm:pt modelId="{1DD94212-A332-4B12-B951-9999FB58B182}" type="sibTrans" cxnId="{6692F347-6043-4EB4-967E-524F514762C9}">
      <dgm:prSet/>
      <dgm:spPr/>
      <dgm:t>
        <a:bodyPr/>
        <a:lstStyle/>
        <a:p>
          <a:pPr rtl="1"/>
          <a:endParaRPr lang="ar-EG"/>
        </a:p>
      </dgm:t>
    </dgm:pt>
    <dgm:pt modelId="{FDAA29AC-5C40-4408-95DD-2D03D4D4C13E}" type="pres">
      <dgm:prSet presAssocID="{E9F4172C-DD2D-4748-8FEE-ABB82123CFA5}" presName="linear" presStyleCnt="0">
        <dgm:presLayoutVars>
          <dgm:dir val="rev"/>
          <dgm:animLvl val="lvl"/>
          <dgm:resizeHandles val="exact"/>
        </dgm:presLayoutVars>
      </dgm:prSet>
      <dgm:spPr/>
      <dgm:t>
        <a:bodyPr/>
        <a:lstStyle/>
        <a:p>
          <a:pPr rtl="1"/>
          <a:endParaRPr lang="ar-EG"/>
        </a:p>
      </dgm:t>
    </dgm:pt>
    <dgm:pt modelId="{11E738B5-F9E5-44EC-B60A-7A68E3C0D111}" type="pres">
      <dgm:prSet presAssocID="{386DD63F-2D8F-423F-A38E-99B69CC8F4D7}" presName="parentLin" presStyleCnt="0"/>
      <dgm:spPr/>
    </dgm:pt>
    <dgm:pt modelId="{BD0C5CA2-16CC-425E-B275-FD5E3A5C8DA2}" type="pres">
      <dgm:prSet presAssocID="{386DD63F-2D8F-423F-A38E-99B69CC8F4D7}" presName="parentLeftMargin" presStyleLbl="node1" presStyleIdx="0" presStyleCnt="4"/>
      <dgm:spPr/>
      <dgm:t>
        <a:bodyPr/>
        <a:lstStyle/>
        <a:p>
          <a:pPr rtl="1"/>
          <a:endParaRPr lang="ar-EG"/>
        </a:p>
      </dgm:t>
    </dgm:pt>
    <dgm:pt modelId="{8878D67B-CD02-4036-84CC-913D248A61C4}" type="pres">
      <dgm:prSet presAssocID="{386DD63F-2D8F-423F-A38E-99B69CC8F4D7}" presName="parentText" presStyleLbl="node1" presStyleIdx="0" presStyleCnt="4">
        <dgm:presLayoutVars>
          <dgm:chMax val="0"/>
          <dgm:bulletEnabled val="1"/>
        </dgm:presLayoutVars>
      </dgm:prSet>
      <dgm:spPr/>
      <dgm:t>
        <a:bodyPr/>
        <a:lstStyle/>
        <a:p>
          <a:pPr rtl="1"/>
          <a:endParaRPr lang="ar-EG"/>
        </a:p>
      </dgm:t>
    </dgm:pt>
    <dgm:pt modelId="{092BD0EC-B9FA-4A9E-9F1C-DE3DAC848DB3}" type="pres">
      <dgm:prSet presAssocID="{386DD63F-2D8F-423F-A38E-99B69CC8F4D7}" presName="negativeSpace" presStyleCnt="0"/>
      <dgm:spPr/>
    </dgm:pt>
    <dgm:pt modelId="{0BA691BB-817D-444B-A916-046EF41DC420}" type="pres">
      <dgm:prSet presAssocID="{386DD63F-2D8F-423F-A38E-99B69CC8F4D7}" presName="childText" presStyleLbl="conFgAcc1" presStyleIdx="0" presStyleCnt="4">
        <dgm:presLayoutVars>
          <dgm:bulletEnabled val="1"/>
        </dgm:presLayoutVars>
      </dgm:prSet>
      <dgm:spPr/>
    </dgm:pt>
    <dgm:pt modelId="{842B7916-4363-4871-B716-3F12AFE57F81}" type="pres">
      <dgm:prSet presAssocID="{0DECBF9F-78AF-4C71-93AD-6DB2E6A6584C}" presName="spaceBetweenRectangles" presStyleCnt="0"/>
      <dgm:spPr/>
    </dgm:pt>
    <dgm:pt modelId="{5F73E128-D21D-427A-96AE-E2F6339872BD}" type="pres">
      <dgm:prSet presAssocID="{171B71A7-D963-4F68-95F0-222EB6C08AC0}" presName="parentLin" presStyleCnt="0"/>
      <dgm:spPr/>
    </dgm:pt>
    <dgm:pt modelId="{E39058A8-73C1-4DA4-9F2D-53C693501498}" type="pres">
      <dgm:prSet presAssocID="{171B71A7-D963-4F68-95F0-222EB6C08AC0}" presName="parentLeftMargin" presStyleLbl="node1" presStyleIdx="0" presStyleCnt="4"/>
      <dgm:spPr/>
      <dgm:t>
        <a:bodyPr/>
        <a:lstStyle/>
        <a:p>
          <a:pPr rtl="1"/>
          <a:endParaRPr lang="ar-EG"/>
        </a:p>
      </dgm:t>
    </dgm:pt>
    <dgm:pt modelId="{F83DE10C-99A7-4D4F-9F83-D89ABA296C82}" type="pres">
      <dgm:prSet presAssocID="{171B71A7-D963-4F68-95F0-222EB6C08AC0}" presName="parentText" presStyleLbl="node1" presStyleIdx="1" presStyleCnt="4">
        <dgm:presLayoutVars>
          <dgm:chMax val="0"/>
          <dgm:bulletEnabled val="1"/>
        </dgm:presLayoutVars>
      </dgm:prSet>
      <dgm:spPr/>
      <dgm:t>
        <a:bodyPr/>
        <a:lstStyle/>
        <a:p>
          <a:pPr rtl="1"/>
          <a:endParaRPr lang="ar-EG"/>
        </a:p>
      </dgm:t>
    </dgm:pt>
    <dgm:pt modelId="{680BA882-BA8D-4EE5-9DE5-2EDC6A1910C4}" type="pres">
      <dgm:prSet presAssocID="{171B71A7-D963-4F68-95F0-222EB6C08AC0}" presName="negativeSpace" presStyleCnt="0"/>
      <dgm:spPr/>
    </dgm:pt>
    <dgm:pt modelId="{219C7C7E-CFDC-4AA9-AE1E-AB18FDECF59E}" type="pres">
      <dgm:prSet presAssocID="{171B71A7-D963-4F68-95F0-222EB6C08AC0}" presName="childText" presStyleLbl="conFgAcc1" presStyleIdx="1" presStyleCnt="4">
        <dgm:presLayoutVars>
          <dgm:bulletEnabled val="1"/>
        </dgm:presLayoutVars>
      </dgm:prSet>
      <dgm:spPr/>
    </dgm:pt>
    <dgm:pt modelId="{F659DE2A-274A-4193-B39A-5ABE6446F4DB}" type="pres">
      <dgm:prSet presAssocID="{1DD94212-A332-4B12-B951-9999FB58B182}" presName="spaceBetweenRectangles" presStyleCnt="0"/>
      <dgm:spPr/>
    </dgm:pt>
    <dgm:pt modelId="{52B08703-669C-4709-8D3E-8B0271D83E95}" type="pres">
      <dgm:prSet presAssocID="{63CAB763-230A-4C56-B995-AE529A23F1A7}" presName="parentLin" presStyleCnt="0"/>
      <dgm:spPr/>
    </dgm:pt>
    <dgm:pt modelId="{26342DBE-6659-4FEA-8D44-E02AA3E84F22}" type="pres">
      <dgm:prSet presAssocID="{63CAB763-230A-4C56-B995-AE529A23F1A7}" presName="parentLeftMargin" presStyleLbl="node1" presStyleIdx="1" presStyleCnt="4"/>
      <dgm:spPr/>
      <dgm:t>
        <a:bodyPr/>
        <a:lstStyle/>
        <a:p>
          <a:pPr rtl="1"/>
          <a:endParaRPr lang="ar-EG"/>
        </a:p>
      </dgm:t>
    </dgm:pt>
    <dgm:pt modelId="{5793764A-8D0E-4E67-809D-6EA87808E12B}" type="pres">
      <dgm:prSet presAssocID="{63CAB763-230A-4C56-B995-AE529A23F1A7}" presName="parentText" presStyleLbl="node1" presStyleIdx="2" presStyleCnt="4">
        <dgm:presLayoutVars>
          <dgm:chMax val="0"/>
          <dgm:bulletEnabled val="1"/>
        </dgm:presLayoutVars>
      </dgm:prSet>
      <dgm:spPr/>
      <dgm:t>
        <a:bodyPr/>
        <a:lstStyle/>
        <a:p>
          <a:pPr rtl="1"/>
          <a:endParaRPr lang="ar-EG"/>
        </a:p>
      </dgm:t>
    </dgm:pt>
    <dgm:pt modelId="{02CA1371-550B-4D46-815E-8F366285EFCD}" type="pres">
      <dgm:prSet presAssocID="{63CAB763-230A-4C56-B995-AE529A23F1A7}" presName="negativeSpace" presStyleCnt="0"/>
      <dgm:spPr/>
    </dgm:pt>
    <dgm:pt modelId="{F166C620-75E8-4563-BC89-503A905CBC63}" type="pres">
      <dgm:prSet presAssocID="{63CAB763-230A-4C56-B995-AE529A23F1A7}" presName="childText" presStyleLbl="conFgAcc1" presStyleIdx="2" presStyleCnt="4">
        <dgm:presLayoutVars>
          <dgm:bulletEnabled val="1"/>
        </dgm:presLayoutVars>
      </dgm:prSet>
      <dgm:spPr/>
    </dgm:pt>
    <dgm:pt modelId="{6B793FF0-6D09-4E53-A0B1-10850F56AD05}" type="pres">
      <dgm:prSet presAssocID="{7B70B5A4-5F48-4961-BF71-8A7236D7F448}" presName="spaceBetweenRectangles" presStyleCnt="0"/>
      <dgm:spPr/>
    </dgm:pt>
    <dgm:pt modelId="{EB0AAD29-A83C-4641-B22F-B678D4696464}" type="pres">
      <dgm:prSet presAssocID="{BD57D02D-0183-492A-9CF4-6DB3AA33F269}" presName="parentLin" presStyleCnt="0"/>
      <dgm:spPr/>
    </dgm:pt>
    <dgm:pt modelId="{C2ADC449-606A-4085-88CC-33AEBA48AFA1}" type="pres">
      <dgm:prSet presAssocID="{BD57D02D-0183-492A-9CF4-6DB3AA33F269}" presName="parentLeftMargin" presStyleLbl="node1" presStyleIdx="2" presStyleCnt="4"/>
      <dgm:spPr/>
      <dgm:t>
        <a:bodyPr/>
        <a:lstStyle/>
        <a:p>
          <a:pPr rtl="1"/>
          <a:endParaRPr lang="ar-EG"/>
        </a:p>
      </dgm:t>
    </dgm:pt>
    <dgm:pt modelId="{3483ECAA-D6B5-4C54-BFBD-B779054C5BFA}" type="pres">
      <dgm:prSet presAssocID="{BD57D02D-0183-492A-9CF4-6DB3AA33F269}" presName="parentText" presStyleLbl="node1" presStyleIdx="3" presStyleCnt="4">
        <dgm:presLayoutVars>
          <dgm:chMax val="0"/>
          <dgm:bulletEnabled val="1"/>
        </dgm:presLayoutVars>
      </dgm:prSet>
      <dgm:spPr/>
      <dgm:t>
        <a:bodyPr/>
        <a:lstStyle/>
        <a:p>
          <a:pPr rtl="1"/>
          <a:endParaRPr lang="ar-EG"/>
        </a:p>
      </dgm:t>
    </dgm:pt>
    <dgm:pt modelId="{8520E453-8789-4DC2-93E3-599FBC68E9DA}" type="pres">
      <dgm:prSet presAssocID="{BD57D02D-0183-492A-9CF4-6DB3AA33F269}" presName="negativeSpace" presStyleCnt="0"/>
      <dgm:spPr/>
    </dgm:pt>
    <dgm:pt modelId="{1E6B20CA-8B72-4F91-8D08-6504781358CF}" type="pres">
      <dgm:prSet presAssocID="{BD57D02D-0183-492A-9CF4-6DB3AA33F269}" presName="childText" presStyleLbl="conFgAcc1" presStyleIdx="3" presStyleCnt="4">
        <dgm:presLayoutVars>
          <dgm:bulletEnabled val="1"/>
        </dgm:presLayoutVars>
      </dgm:prSet>
      <dgm:spPr/>
    </dgm:pt>
  </dgm:ptLst>
  <dgm:cxnLst>
    <dgm:cxn modelId="{138FD05F-B26B-4377-8346-5E110809457B}" type="presOf" srcId="{63CAB763-230A-4C56-B995-AE529A23F1A7}" destId="{5793764A-8D0E-4E67-809D-6EA87808E12B}" srcOrd="1" destOrd="0" presId="urn:microsoft.com/office/officeart/2005/8/layout/list1"/>
    <dgm:cxn modelId="{D4606165-EF4D-498E-9E6C-ADBF8E420FA0}" type="presOf" srcId="{171B71A7-D963-4F68-95F0-222EB6C08AC0}" destId="{E39058A8-73C1-4DA4-9F2D-53C693501498}" srcOrd="0" destOrd="0" presId="urn:microsoft.com/office/officeart/2005/8/layout/list1"/>
    <dgm:cxn modelId="{39A698F2-06BE-4657-B82A-A57D4EEBBC75}" type="presOf" srcId="{386DD63F-2D8F-423F-A38E-99B69CC8F4D7}" destId="{BD0C5CA2-16CC-425E-B275-FD5E3A5C8DA2}" srcOrd="0" destOrd="0" presId="urn:microsoft.com/office/officeart/2005/8/layout/list1"/>
    <dgm:cxn modelId="{8B07ED22-E685-4C21-871E-458ED4300EFB}" srcId="{E9F4172C-DD2D-4748-8FEE-ABB82123CFA5}" destId="{386DD63F-2D8F-423F-A38E-99B69CC8F4D7}" srcOrd="0" destOrd="0" parTransId="{DD64AE4F-2E32-4199-9A94-48015FB10DD0}" sibTransId="{0DECBF9F-78AF-4C71-93AD-6DB2E6A6584C}"/>
    <dgm:cxn modelId="{EE579722-1790-416B-8AE3-B7FF99669913}" type="presOf" srcId="{171B71A7-D963-4F68-95F0-222EB6C08AC0}" destId="{F83DE10C-99A7-4D4F-9F83-D89ABA296C82}" srcOrd="1" destOrd="0" presId="urn:microsoft.com/office/officeart/2005/8/layout/list1"/>
    <dgm:cxn modelId="{B411B3FC-BE1F-4EFF-B7F8-1439EFBA6048}" type="presOf" srcId="{386DD63F-2D8F-423F-A38E-99B69CC8F4D7}" destId="{8878D67B-CD02-4036-84CC-913D248A61C4}" srcOrd="1" destOrd="0" presId="urn:microsoft.com/office/officeart/2005/8/layout/list1"/>
    <dgm:cxn modelId="{FC2A9CA7-C2C7-4F6E-B781-5F21861BA10B}" type="presOf" srcId="{63CAB763-230A-4C56-B995-AE529A23F1A7}" destId="{26342DBE-6659-4FEA-8D44-E02AA3E84F22}" srcOrd="0" destOrd="0" presId="urn:microsoft.com/office/officeart/2005/8/layout/list1"/>
    <dgm:cxn modelId="{1D2589D8-69D4-457D-AFFF-043C06B65DD3}" type="presOf" srcId="{BD57D02D-0183-492A-9CF4-6DB3AA33F269}" destId="{3483ECAA-D6B5-4C54-BFBD-B779054C5BFA}" srcOrd="1" destOrd="0" presId="urn:microsoft.com/office/officeart/2005/8/layout/list1"/>
    <dgm:cxn modelId="{D23DE21D-8098-420F-8FB0-943F5C749278}" srcId="{E9F4172C-DD2D-4748-8FEE-ABB82123CFA5}" destId="{BD57D02D-0183-492A-9CF4-6DB3AA33F269}" srcOrd="3" destOrd="0" parTransId="{A3AC91FB-80A6-4050-9398-DD6CBCB5B800}" sibTransId="{9DAF2F13-CADB-47AD-B441-A779B670B080}"/>
    <dgm:cxn modelId="{78AA60FD-C12A-41A2-A1FF-E37C352DE3BA}" srcId="{E9F4172C-DD2D-4748-8FEE-ABB82123CFA5}" destId="{63CAB763-230A-4C56-B995-AE529A23F1A7}" srcOrd="2" destOrd="0" parTransId="{3D739E7C-CD65-493C-AE56-E1E13F2CE298}" sibTransId="{7B70B5A4-5F48-4961-BF71-8A7236D7F448}"/>
    <dgm:cxn modelId="{9333FB89-82D4-4186-AF95-C9F022027E79}" type="presOf" srcId="{BD57D02D-0183-492A-9CF4-6DB3AA33F269}" destId="{C2ADC449-606A-4085-88CC-33AEBA48AFA1}" srcOrd="0" destOrd="0" presId="urn:microsoft.com/office/officeart/2005/8/layout/list1"/>
    <dgm:cxn modelId="{53E7A71B-F329-4F2B-8321-01F807532997}" type="presOf" srcId="{E9F4172C-DD2D-4748-8FEE-ABB82123CFA5}" destId="{FDAA29AC-5C40-4408-95DD-2D03D4D4C13E}" srcOrd="0" destOrd="0" presId="urn:microsoft.com/office/officeart/2005/8/layout/list1"/>
    <dgm:cxn modelId="{6692F347-6043-4EB4-967E-524F514762C9}" srcId="{E9F4172C-DD2D-4748-8FEE-ABB82123CFA5}" destId="{171B71A7-D963-4F68-95F0-222EB6C08AC0}" srcOrd="1" destOrd="0" parTransId="{C747706F-9BD3-4C6A-ACDA-D17CC15B8235}" sibTransId="{1DD94212-A332-4B12-B951-9999FB58B182}"/>
    <dgm:cxn modelId="{5B57924C-65BA-46EC-A5FC-AA2C31E38D0A}" type="presParOf" srcId="{FDAA29AC-5C40-4408-95DD-2D03D4D4C13E}" destId="{11E738B5-F9E5-44EC-B60A-7A68E3C0D111}" srcOrd="0" destOrd="0" presId="urn:microsoft.com/office/officeart/2005/8/layout/list1"/>
    <dgm:cxn modelId="{2A7CAE60-3B92-47B1-A9FD-0D645A0B3593}" type="presParOf" srcId="{11E738B5-F9E5-44EC-B60A-7A68E3C0D111}" destId="{BD0C5CA2-16CC-425E-B275-FD5E3A5C8DA2}" srcOrd="0" destOrd="0" presId="urn:microsoft.com/office/officeart/2005/8/layout/list1"/>
    <dgm:cxn modelId="{9716E3E2-2446-4668-989A-8EC0FEB57DE0}" type="presParOf" srcId="{11E738B5-F9E5-44EC-B60A-7A68E3C0D111}" destId="{8878D67B-CD02-4036-84CC-913D248A61C4}" srcOrd="1" destOrd="0" presId="urn:microsoft.com/office/officeart/2005/8/layout/list1"/>
    <dgm:cxn modelId="{08CA99C3-C40F-4B5C-8E41-61F0AA0D270E}" type="presParOf" srcId="{FDAA29AC-5C40-4408-95DD-2D03D4D4C13E}" destId="{092BD0EC-B9FA-4A9E-9F1C-DE3DAC848DB3}" srcOrd="1" destOrd="0" presId="urn:microsoft.com/office/officeart/2005/8/layout/list1"/>
    <dgm:cxn modelId="{05A96517-731C-4A51-B46D-77E0514DA944}" type="presParOf" srcId="{FDAA29AC-5C40-4408-95DD-2D03D4D4C13E}" destId="{0BA691BB-817D-444B-A916-046EF41DC420}" srcOrd="2" destOrd="0" presId="urn:microsoft.com/office/officeart/2005/8/layout/list1"/>
    <dgm:cxn modelId="{6A49D4AF-4CBE-4BA9-9E34-374A54164E39}" type="presParOf" srcId="{FDAA29AC-5C40-4408-95DD-2D03D4D4C13E}" destId="{842B7916-4363-4871-B716-3F12AFE57F81}" srcOrd="3" destOrd="0" presId="urn:microsoft.com/office/officeart/2005/8/layout/list1"/>
    <dgm:cxn modelId="{C94B22D8-AD2C-4488-B39D-986ADBC1AD9F}" type="presParOf" srcId="{FDAA29AC-5C40-4408-95DD-2D03D4D4C13E}" destId="{5F73E128-D21D-427A-96AE-E2F6339872BD}" srcOrd="4" destOrd="0" presId="urn:microsoft.com/office/officeart/2005/8/layout/list1"/>
    <dgm:cxn modelId="{47401D92-D423-4182-8375-ED08F27A0DB8}" type="presParOf" srcId="{5F73E128-D21D-427A-96AE-E2F6339872BD}" destId="{E39058A8-73C1-4DA4-9F2D-53C693501498}" srcOrd="0" destOrd="0" presId="urn:microsoft.com/office/officeart/2005/8/layout/list1"/>
    <dgm:cxn modelId="{4FA760DB-F314-47EA-8ECD-FB1F09ADD572}" type="presParOf" srcId="{5F73E128-D21D-427A-96AE-E2F6339872BD}" destId="{F83DE10C-99A7-4D4F-9F83-D89ABA296C82}" srcOrd="1" destOrd="0" presId="urn:microsoft.com/office/officeart/2005/8/layout/list1"/>
    <dgm:cxn modelId="{6166B852-FC08-49D2-8829-73C5422B7530}" type="presParOf" srcId="{FDAA29AC-5C40-4408-95DD-2D03D4D4C13E}" destId="{680BA882-BA8D-4EE5-9DE5-2EDC6A1910C4}" srcOrd="5" destOrd="0" presId="urn:microsoft.com/office/officeart/2005/8/layout/list1"/>
    <dgm:cxn modelId="{34F97A7F-21E5-4BF9-B65D-70F53517BBB9}" type="presParOf" srcId="{FDAA29AC-5C40-4408-95DD-2D03D4D4C13E}" destId="{219C7C7E-CFDC-4AA9-AE1E-AB18FDECF59E}" srcOrd="6" destOrd="0" presId="urn:microsoft.com/office/officeart/2005/8/layout/list1"/>
    <dgm:cxn modelId="{D6BD7329-F2CA-4296-8AD9-574E13EFE50A}" type="presParOf" srcId="{FDAA29AC-5C40-4408-95DD-2D03D4D4C13E}" destId="{F659DE2A-274A-4193-B39A-5ABE6446F4DB}" srcOrd="7" destOrd="0" presId="urn:microsoft.com/office/officeart/2005/8/layout/list1"/>
    <dgm:cxn modelId="{68017E6D-E852-4FB3-9532-D43ACF93861F}" type="presParOf" srcId="{FDAA29AC-5C40-4408-95DD-2D03D4D4C13E}" destId="{52B08703-669C-4709-8D3E-8B0271D83E95}" srcOrd="8" destOrd="0" presId="urn:microsoft.com/office/officeart/2005/8/layout/list1"/>
    <dgm:cxn modelId="{2DE800C9-EFB2-43CB-9F81-429D0E5D38FD}" type="presParOf" srcId="{52B08703-669C-4709-8D3E-8B0271D83E95}" destId="{26342DBE-6659-4FEA-8D44-E02AA3E84F22}" srcOrd="0" destOrd="0" presId="urn:microsoft.com/office/officeart/2005/8/layout/list1"/>
    <dgm:cxn modelId="{F416FD45-A16C-4EF3-80BA-F2B672722E0C}" type="presParOf" srcId="{52B08703-669C-4709-8D3E-8B0271D83E95}" destId="{5793764A-8D0E-4E67-809D-6EA87808E12B}" srcOrd="1" destOrd="0" presId="urn:microsoft.com/office/officeart/2005/8/layout/list1"/>
    <dgm:cxn modelId="{20EC3056-4614-46BB-910D-2743110E22E3}" type="presParOf" srcId="{FDAA29AC-5C40-4408-95DD-2D03D4D4C13E}" destId="{02CA1371-550B-4D46-815E-8F366285EFCD}" srcOrd="9" destOrd="0" presId="urn:microsoft.com/office/officeart/2005/8/layout/list1"/>
    <dgm:cxn modelId="{8FD772FF-E931-4866-829C-37662E925334}" type="presParOf" srcId="{FDAA29AC-5C40-4408-95DD-2D03D4D4C13E}" destId="{F166C620-75E8-4563-BC89-503A905CBC63}" srcOrd="10" destOrd="0" presId="urn:microsoft.com/office/officeart/2005/8/layout/list1"/>
    <dgm:cxn modelId="{D8F34967-EB93-4472-9A73-CA9DEC7634DA}" type="presParOf" srcId="{FDAA29AC-5C40-4408-95DD-2D03D4D4C13E}" destId="{6B793FF0-6D09-4E53-A0B1-10850F56AD05}" srcOrd="11" destOrd="0" presId="urn:microsoft.com/office/officeart/2005/8/layout/list1"/>
    <dgm:cxn modelId="{454C894A-C5B4-4304-AF5E-FE866609AF98}" type="presParOf" srcId="{FDAA29AC-5C40-4408-95DD-2D03D4D4C13E}" destId="{EB0AAD29-A83C-4641-B22F-B678D4696464}" srcOrd="12" destOrd="0" presId="urn:microsoft.com/office/officeart/2005/8/layout/list1"/>
    <dgm:cxn modelId="{3663F342-4C87-4FB3-9561-5CEC2445F74E}" type="presParOf" srcId="{EB0AAD29-A83C-4641-B22F-B678D4696464}" destId="{C2ADC449-606A-4085-88CC-33AEBA48AFA1}" srcOrd="0" destOrd="0" presId="urn:microsoft.com/office/officeart/2005/8/layout/list1"/>
    <dgm:cxn modelId="{1F3A4D3B-FA8B-4E3F-AC66-CA8B008B851A}" type="presParOf" srcId="{EB0AAD29-A83C-4641-B22F-B678D4696464}" destId="{3483ECAA-D6B5-4C54-BFBD-B779054C5BFA}" srcOrd="1" destOrd="0" presId="urn:microsoft.com/office/officeart/2005/8/layout/list1"/>
    <dgm:cxn modelId="{76BA28B2-B3E0-40B8-A7AD-EC17D9EF5DC8}" type="presParOf" srcId="{FDAA29AC-5C40-4408-95DD-2D03D4D4C13E}" destId="{8520E453-8789-4DC2-93E3-599FBC68E9DA}" srcOrd="13" destOrd="0" presId="urn:microsoft.com/office/officeart/2005/8/layout/list1"/>
    <dgm:cxn modelId="{AAF1AECA-A017-437C-8533-5B0BCE2D7D22}" type="presParOf" srcId="{FDAA29AC-5C40-4408-95DD-2D03D4D4C13E}" destId="{1E6B20CA-8B72-4F91-8D08-6504781358C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816BAD7-8A90-4B75-8519-5E5363651666}"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pPr rtl="1"/>
          <a:endParaRPr lang="ar-EG"/>
        </a:p>
      </dgm:t>
    </dgm:pt>
    <dgm:pt modelId="{1632AE10-A5F5-4165-BF2C-2F67C5F897D0}">
      <dgm:prSet phldrT="[Text]" custT="1"/>
      <dgm:spPr/>
      <dgm:t>
        <a:bodyPr/>
        <a:lstStyle/>
        <a:p>
          <a:pPr rtl="1"/>
          <a:r>
            <a:rPr lang="ar-EG" sz="3600" dirty="0" smtClean="0"/>
            <a:t>إعادة هندسة العمليات</a:t>
          </a:r>
          <a:endParaRPr lang="ar-EG" sz="3600" dirty="0"/>
        </a:p>
      </dgm:t>
    </dgm:pt>
    <dgm:pt modelId="{389F4CF4-C34C-47C7-A91E-BF65AA6240E7}" type="parTrans" cxnId="{593126DA-E4B0-4CA0-BA1A-4AD5F3B9E735}">
      <dgm:prSet/>
      <dgm:spPr/>
      <dgm:t>
        <a:bodyPr/>
        <a:lstStyle/>
        <a:p>
          <a:pPr rtl="1"/>
          <a:endParaRPr lang="ar-EG"/>
        </a:p>
      </dgm:t>
    </dgm:pt>
    <dgm:pt modelId="{43E83D64-9670-4ED9-897A-2BA36BCDED4A}" type="sibTrans" cxnId="{593126DA-E4B0-4CA0-BA1A-4AD5F3B9E735}">
      <dgm:prSet/>
      <dgm:spPr/>
      <dgm:t>
        <a:bodyPr/>
        <a:lstStyle/>
        <a:p>
          <a:pPr rtl="1"/>
          <a:endParaRPr lang="ar-EG"/>
        </a:p>
      </dgm:t>
    </dgm:pt>
    <dgm:pt modelId="{47D4AD55-B67E-413A-8BAA-8362BB9C7C83}" type="pres">
      <dgm:prSet presAssocID="{B816BAD7-8A90-4B75-8519-5E5363651666}" presName="Name0" presStyleCnt="0">
        <dgm:presLayoutVars>
          <dgm:chMax/>
          <dgm:chPref/>
          <dgm:dir/>
        </dgm:presLayoutVars>
      </dgm:prSet>
      <dgm:spPr/>
      <dgm:t>
        <a:bodyPr/>
        <a:lstStyle/>
        <a:p>
          <a:pPr rtl="1"/>
          <a:endParaRPr lang="ar-EG"/>
        </a:p>
      </dgm:t>
    </dgm:pt>
    <dgm:pt modelId="{8F17B79B-7C06-452F-8B06-542AC28CE8DA}" type="pres">
      <dgm:prSet presAssocID="{1632AE10-A5F5-4165-BF2C-2F67C5F897D0}" presName="composite" presStyleCnt="0"/>
      <dgm:spPr/>
    </dgm:pt>
    <dgm:pt modelId="{93275790-430E-424F-BABC-AA09DD03AE01}" type="pres">
      <dgm:prSet presAssocID="{1632AE10-A5F5-4165-BF2C-2F67C5F897D0}" presName="Accent" presStyleLbl="alignNode1" presStyleIdx="0" presStyleCnt="1" custLinFactNeighborX="6489">
        <dgm:presLayoutVars>
          <dgm:chMax val="0"/>
          <dgm:chPref val="0"/>
        </dgm:presLayoutVars>
      </dgm:prSet>
      <dgm:spPr/>
    </dgm:pt>
    <dgm:pt modelId="{29314197-64AB-4C6C-A63D-DC5811DB0DBA}" type="pres">
      <dgm:prSet presAssocID="{1632AE10-A5F5-4165-BF2C-2F67C5F897D0}" presName="Image" presStyleLbl="bgImgPlace1" presStyleIdx="0" presStyleCnt="1" custLinFactNeighborX="-12784" custLinFactNeighborY="-286">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FB147D0F-79B8-41DD-BAD4-1393C647CE8B}" type="pres">
      <dgm:prSet presAssocID="{1632AE10-A5F5-4165-BF2C-2F67C5F897D0}" presName="Parent" presStyleLbl="fgAccFollowNode1" presStyleIdx="0" presStyleCnt="1" custLinFactNeighborX="7178" custLinFactNeighborY="-654">
        <dgm:presLayoutVars>
          <dgm:chMax val="0"/>
          <dgm:chPref val="0"/>
          <dgm:bulletEnabled val="1"/>
        </dgm:presLayoutVars>
      </dgm:prSet>
      <dgm:spPr/>
      <dgm:t>
        <a:bodyPr/>
        <a:lstStyle/>
        <a:p>
          <a:pPr rtl="1"/>
          <a:endParaRPr lang="ar-EG"/>
        </a:p>
      </dgm:t>
    </dgm:pt>
    <dgm:pt modelId="{01404D67-A2A0-494F-AE66-6782A9D7720B}" type="pres">
      <dgm:prSet presAssocID="{1632AE10-A5F5-4165-BF2C-2F67C5F897D0}" presName="Space" presStyleCnt="0">
        <dgm:presLayoutVars>
          <dgm:chMax val="0"/>
          <dgm:chPref val="0"/>
        </dgm:presLayoutVars>
      </dgm:prSet>
      <dgm:spPr/>
    </dgm:pt>
  </dgm:ptLst>
  <dgm:cxnLst>
    <dgm:cxn modelId="{916AE6AC-21D1-4EAB-8758-4B990296AC2A}" type="presOf" srcId="{1632AE10-A5F5-4165-BF2C-2F67C5F897D0}" destId="{FB147D0F-79B8-41DD-BAD4-1393C647CE8B}" srcOrd="0" destOrd="0" presId="urn:microsoft.com/office/officeart/2008/layout/AlternatingPictureCircles"/>
    <dgm:cxn modelId="{333E74B6-6887-4B72-8D51-2C53CA7C9F5E}" type="presOf" srcId="{B816BAD7-8A90-4B75-8519-5E5363651666}" destId="{47D4AD55-B67E-413A-8BAA-8362BB9C7C83}" srcOrd="0" destOrd="0" presId="urn:microsoft.com/office/officeart/2008/layout/AlternatingPictureCircles"/>
    <dgm:cxn modelId="{593126DA-E4B0-4CA0-BA1A-4AD5F3B9E735}" srcId="{B816BAD7-8A90-4B75-8519-5E5363651666}" destId="{1632AE10-A5F5-4165-BF2C-2F67C5F897D0}" srcOrd="0" destOrd="0" parTransId="{389F4CF4-C34C-47C7-A91E-BF65AA6240E7}" sibTransId="{43E83D64-9670-4ED9-897A-2BA36BCDED4A}"/>
    <dgm:cxn modelId="{DF890B6B-301D-41A2-9F4B-37F7680CCB0B}" type="presParOf" srcId="{47D4AD55-B67E-413A-8BAA-8362BB9C7C83}" destId="{8F17B79B-7C06-452F-8B06-542AC28CE8DA}" srcOrd="0" destOrd="0" presId="urn:microsoft.com/office/officeart/2008/layout/AlternatingPictureCircles"/>
    <dgm:cxn modelId="{22A3F631-0063-48F5-ABE3-9F2103C07BCC}" type="presParOf" srcId="{8F17B79B-7C06-452F-8B06-542AC28CE8DA}" destId="{93275790-430E-424F-BABC-AA09DD03AE01}" srcOrd="0" destOrd="0" presId="urn:microsoft.com/office/officeart/2008/layout/AlternatingPictureCircles"/>
    <dgm:cxn modelId="{1F94A03A-11CB-4082-BB4B-37D61A1A2850}" type="presParOf" srcId="{8F17B79B-7C06-452F-8B06-542AC28CE8DA}" destId="{29314197-64AB-4C6C-A63D-DC5811DB0DBA}" srcOrd="1" destOrd="0" presId="urn:microsoft.com/office/officeart/2008/layout/AlternatingPictureCircles"/>
    <dgm:cxn modelId="{BD665F36-3258-45D7-9861-CF423E5EBF75}" type="presParOf" srcId="{8F17B79B-7C06-452F-8B06-542AC28CE8DA}" destId="{FB147D0F-79B8-41DD-BAD4-1393C647CE8B}" srcOrd="2" destOrd="0" presId="urn:microsoft.com/office/officeart/2008/layout/AlternatingPictureCircles"/>
    <dgm:cxn modelId="{9B99A969-8025-4F7B-9EC4-83E8D20DEEA3}" type="presParOf" srcId="{8F17B79B-7C06-452F-8B06-542AC28CE8DA}" destId="{01404D67-A2A0-494F-AE66-6782A9D7720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690EBB96-1FA5-438D-8F3B-952C5B44F625}" type="doc">
      <dgm:prSet loTypeId="urn:microsoft.com/office/officeart/2005/8/layout/cycle8" loCatId="cycle" qsTypeId="urn:microsoft.com/office/officeart/2005/8/quickstyle/simple2" qsCatId="simple" csTypeId="urn:microsoft.com/office/officeart/2005/8/colors/colorful3" csCatId="colorful" phldr="1"/>
      <dgm:spPr/>
    </dgm:pt>
    <dgm:pt modelId="{32B965A0-3F75-4457-BBC4-99014CB4C830}">
      <dgm:prSet phldrT="[Text]" custT="1"/>
      <dgm:spPr/>
      <dgm:t>
        <a:bodyPr/>
        <a:lstStyle/>
        <a:p>
          <a:pPr rtl="1"/>
          <a:r>
            <a:rPr lang="ar-EG" sz="2400" b="1" dirty="0" smtClean="0"/>
            <a:t>إعادة التفكير بصورة أساسية</a:t>
          </a:r>
          <a:endParaRPr lang="ar-EG" sz="2400" b="1" dirty="0"/>
        </a:p>
      </dgm:t>
    </dgm:pt>
    <dgm:pt modelId="{BBCC1679-CC5E-4C1C-B42C-80E1242A03B6}" type="parTrans" cxnId="{3A540A35-A82C-4113-8B53-91E7560080EA}">
      <dgm:prSet/>
      <dgm:spPr/>
      <dgm:t>
        <a:bodyPr/>
        <a:lstStyle/>
        <a:p>
          <a:pPr rtl="1"/>
          <a:endParaRPr lang="ar-EG"/>
        </a:p>
      </dgm:t>
    </dgm:pt>
    <dgm:pt modelId="{20D2012D-A562-444C-AA40-3DB7A97561E9}" type="sibTrans" cxnId="{3A540A35-A82C-4113-8B53-91E7560080EA}">
      <dgm:prSet/>
      <dgm:spPr/>
      <dgm:t>
        <a:bodyPr/>
        <a:lstStyle/>
        <a:p>
          <a:pPr rtl="1"/>
          <a:endParaRPr lang="ar-EG"/>
        </a:p>
      </dgm:t>
    </dgm:pt>
    <dgm:pt modelId="{4738CEB0-8C77-4BD7-9DEE-B5AA93A4030B}">
      <dgm:prSet phldrT="[Text]"/>
      <dgm:spPr/>
      <dgm:t>
        <a:bodyPr/>
        <a:lstStyle/>
        <a:p>
          <a:pPr rtl="1"/>
          <a:r>
            <a:rPr lang="ar-EG" b="1" dirty="0" smtClean="0"/>
            <a:t>تحسينات ثورية (فائقة)</a:t>
          </a:r>
          <a:endParaRPr lang="ar-EG" b="1" dirty="0"/>
        </a:p>
      </dgm:t>
    </dgm:pt>
    <dgm:pt modelId="{C344E930-39DA-4129-8895-CDB40D963B5E}" type="parTrans" cxnId="{DCF01910-A952-414E-B00E-BE598336C3C2}">
      <dgm:prSet/>
      <dgm:spPr/>
      <dgm:t>
        <a:bodyPr/>
        <a:lstStyle/>
        <a:p>
          <a:pPr rtl="1"/>
          <a:endParaRPr lang="ar-EG"/>
        </a:p>
      </dgm:t>
    </dgm:pt>
    <dgm:pt modelId="{BFBF4B9E-17F7-4882-90B2-A46287B5C366}" type="sibTrans" cxnId="{DCF01910-A952-414E-B00E-BE598336C3C2}">
      <dgm:prSet/>
      <dgm:spPr/>
      <dgm:t>
        <a:bodyPr/>
        <a:lstStyle/>
        <a:p>
          <a:pPr rtl="1"/>
          <a:endParaRPr lang="ar-EG"/>
        </a:p>
      </dgm:t>
    </dgm:pt>
    <dgm:pt modelId="{E02E0CFF-5ED1-4852-A40F-4D5FE11E9270}">
      <dgm:prSet phldrT="[Text]" custT="1"/>
      <dgm:spPr/>
      <dgm:t>
        <a:bodyPr/>
        <a:lstStyle/>
        <a:p>
          <a:pPr rtl="1"/>
          <a:r>
            <a:rPr lang="ar-EG" sz="2400" b="1" dirty="0" smtClean="0"/>
            <a:t>العمليات </a:t>
          </a:r>
          <a:endParaRPr lang="ar-EG" sz="2400" b="1" dirty="0"/>
        </a:p>
      </dgm:t>
    </dgm:pt>
    <dgm:pt modelId="{E64F355F-310F-4893-AD6B-3516D9EC4D29}" type="parTrans" cxnId="{AA710294-5535-4264-AD80-F1E01CC3B1F0}">
      <dgm:prSet/>
      <dgm:spPr/>
      <dgm:t>
        <a:bodyPr/>
        <a:lstStyle/>
        <a:p>
          <a:pPr rtl="1"/>
          <a:endParaRPr lang="ar-EG"/>
        </a:p>
      </dgm:t>
    </dgm:pt>
    <dgm:pt modelId="{63EDCD7E-03BE-4DF2-ABBE-43509924F495}" type="sibTrans" cxnId="{AA710294-5535-4264-AD80-F1E01CC3B1F0}">
      <dgm:prSet/>
      <dgm:spPr/>
      <dgm:t>
        <a:bodyPr/>
        <a:lstStyle/>
        <a:p>
          <a:pPr rtl="1"/>
          <a:endParaRPr lang="ar-EG"/>
        </a:p>
      </dgm:t>
    </dgm:pt>
    <dgm:pt modelId="{5FD02BDE-ABC2-414F-8A8C-C95484A7AAB2}">
      <dgm:prSet phldrT="[Text]"/>
      <dgm:spPr/>
      <dgm:t>
        <a:bodyPr/>
        <a:lstStyle/>
        <a:p>
          <a:pPr rtl="1"/>
          <a:r>
            <a:rPr lang="ar-EG" b="1" dirty="0" smtClean="0"/>
            <a:t>إعادة التصميم الجذري </a:t>
          </a:r>
          <a:endParaRPr lang="ar-EG" b="1" dirty="0"/>
        </a:p>
      </dgm:t>
    </dgm:pt>
    <dgm:pt modelId="{68EAF7E9-1D39-4BF7-9CE6-9E2643F3B708}" type="parTrans" cxnId="{D3E62CEE-8AE8-486B-8DF5-D39112D3D6FF}">
      <dgm:prSet/>
      <dgm:spPr/>
      <dgm:t>
        <a:bodyPr/>
        <a:lstStyle/>
        <a:p>
          <a:pPr rtl="1"/>
          <a:endParaRPr lang="ar-EG"/>
        </a:p>
      </dgm:t>
    </dgm:pt>
    <dgm:pt modelId="{9CBE1DC2-57B7-4A45-9442-0D3D3A64114F}" type="sibTrans" cxnId="{D3E62CEE-8AE8-486B-8DF5-D39112D3D6FF}">
      <dgm:prSet/>
      <dgm:spPr/>
      <dgm:t>
        <a:bodyPr/>
        <a:lstStyle/>
        <a:p>
          <a:pPr rtl="1"/>
          <a:endParaRPr lang="ar-EG"/>
        </a:p>
      </dgm:t>
    </dgm:pt>
    <dgm:pt modelId="{84B1AF56-350F-4A5A-8F17-FE2424D461BA}" type="pres">
      <dgm:prSet presAssocID="{690EBB96-1FA5-438D-8F3B-952C5B44F625}" presName="compositeShape" presStyleCnt="0">
        <dgm:presLayoutVars>
          <dgm:chMax val="7"/>
          <dgm:dir/>
          <dgm:resizeHandles val="exact"/>
        </dgm:presLayoutVars>
      </dgm:prSet>
      <dgm:spPr/>
    </dgm:pt>
    <dgm:pt modelId="{BAD5CE02-2403-4BF1-8D15-9A08F0F8ECB3}" type="pres">
      <dgm:prSet presAssocID="{690EBB96-1FA5-438D-8F3B-952C5B44F625}" presName="wedge1" presStyleLbl="node1" presStyleIdx="0" presStyleCnt="4"/>
      <dgm:spPr/>
      <dgm:t>
        <a:bodyPr/>
        <a:lstStyle/>
        <a:p>
          <a:pPr rtl="1"/>
          <a:endParaRPr lang="ar-EG"/>
        </a:p>
      </dgm:t>
    </dgm:pt>
    <dgm:pt modelId="{0BB5484E-B52B-42E9-B700-7F17036052AB}" type="pres">
      <dgm:prSet presAssocID="{690EBB96-1FA5-438D-8F3B-952C5B44F625}" presName="dummy1a" presStyleCnt="0"/>
      <dgm:spPr/>
    </dgm:pt>
    <dgm:pt modelId="{D62EC4D7-674E-4173-8919-1E7CE6BC3906}" type="pres">
      <dgm:prSet presAssocID="{690EBB96-1FA5-438D-8F3B-952C5B44F625}" presName="dummy1b" presStyleCnt="0"/>
      <dgm:spPr/>
    </dgm:pt>
    <dgm:pt modelId="{FC2F9B87-F8A1-49BD-A97E-5121761222AD}" type="pres">
      <dgm:prSet presAssocID="{690EBB96-1FA5-438D-8F3B-952C5B44F625}" presName="wedge1Tx" presStyleLbl="node1" presStyleIdx="0" presStyleCnt="4">
        <dgm:presLayoutVars>
          <dgm:chMax val="0"/>
          <dgm:chPref val="0"/>
          <dgm:bulletEnabled val="1"/>
        </dgm:presLayoutVars>
      </dgm:prSet>
      <dgm:spPr/>
      <dgm:t>
        <a:bodyPr/>
        <a:lstStyle/>
        <a:p>
          <a:pPr rtl="1"/>
          <a:endParaRPr lang="ar-EG"/>
        </a:p>
      </dgm:t>
    </dgm:pt>
    <dgm:pt modelId="{F40C2BE8-DAE5-47DC-A4D5-C9BDE3B528B5}" type="pres">
      <dgm:prSet presAssocID="{690EBB96-1FA5-438D-8F3B-952C5B44F625}" presName="wedge2" presStyleLbl="node1" presStyleIdx="1" presStyleCnt="4" custScaleY="102113"/>
      <dgm:spPr/>
      <dgm:t>
        <a:bodyPr/>
        <a:lstStyle/>
        <a:p>
          <a:pPr rtl="1"/>
          <a:endParaRPr lang="ar-EG"/>
        </a:p>
      </dgm:t>
    </dgm:pt>
    <dgm:pt modelId="{6A6D6676-24A8-4E4B-A61A-5AE28CB0B95E}" type="pres">
      <dgm:prSet presAssocID="{690EBB96-1FA5-438D-8F3B-952C5B44F625}" presName="dummy2a" presStyleCnt="0"/>
      <dgm:spPr/>
    </dgm:pt>
    <dgm:pt modelId="{9706E7A9-0555-4FD9-ACCB-8E0CCB917A31}" type="pres">
      <dgm:prSet presAssocID="{690EBB96-1FA5-438D-8F3B-952C5B44F625}" presName="dummy2b" presStyleCnt="0"/>
      <dgm:spPr/>
    </dgm:pt>
    <dgm:pt modelId="{CA63F24B-6F36-4F61-B3C4-B8B29062C3CB}" type="pres">
      <dgm:prSet presAssocID="{690EBB96-1FA5-438D-8F3B-952C5B44F625}" presName="wedge2Tx" presStyleLbl="node1" presStyleIdx="1" presStyleCnt="4">
        <dgm:presLayoutVars>
          <dgm:chMax val="0"/>
          <dgm:chPref val="0"/>
          <dgm:bulletEnabled val="1"/>
        </dgm:presLayoutVars>
      </dgm:prSet>
      <dgm:spPr/>
      <dgm:t>
        <a:bodyPr/>
        <a:lstStyle/>
        <a:p>
          <a:pPr rtl="1"/>
          <a:endParaRPr lang="ar-EG"/>
        </a:p>
      </dgm:t>
    </dgm:pt>
    <dgm:pt modelId="{236AC2EA-C427-475D-B187-368F36280343}" type="pres">
      <dgm:prSet presAssocID="{690EBB96-1FA5-438D-8F3B-952C5B44F625}" presName="wedge3" presStyleLbl="node1" presStyleIdx="2" presStyleCnt="4"/>
      <dgm:spPr/>
      <dgm:t>
        <a:bodyPr/>
        <a:lstStyle/>
        <a:p>
          <a:pPr rtl="1"/>
          <a:endParaRPr lang="ar-EG"/>
        </a:p>
      </dgm:t>
    </dgm:pt>
    <dgm:pt modelId="{E52CFAC6-7D05-46A2-BDA7-2D5A3C594A44}" type="pres">
      <dgm:prSet presAssocID="{690EBB96-1FA5-438D-8F3B-952C5B44F625}" presName="dummy3a" presStyleCnt="0"/>
      <dgm:spPr/>
    </dgm:pt>
    <dgm:pt modelId="{2C2AC958-A59C-4189-A3E2-8CA5FA35CFC9}" type="pres">
      <dgm:prSet presAssocID="{690EBB96-1FA5-438D-8F3B-952C5B44F625}" presName="dummy3b" presStyleCnt="0"/>
      <dgm:spPr/>
    </dgm:pt>
    <dgm:pt modelId="{F9107535-EE3C-415F-B915-78D29844BB0E}" type="pres">
      <dgm:prSet presAssocID="{690EBB96-1FA5-438D-8F3B-952C5B44F625}" presName="wedge3Tx" presStyleLbl="node1" presStyleIdx="2" presStyleCnt="4">
        <dgm:presLayoutVars>
          <dgm:chMax val="0"/>
          <dgm:chPref val="0"/>
          <dgm:bulletEnabled val="1"/>
        </dgm:presLayoutVars>
      </dgm:prSet>
      <dgm:spPr/>
      <dgm:t>
        <a:bodyPr/>
        <a:lstStyle/>
        <a:p>
          <a:pPr rtl="1"/>
          <a:endParaRPr lang="ar-EG"/>
        </a:p>
      </dgm:t>
    </dgm:pt>
    <dgm:pt modelId="{1DE46575-160E-4A45-9A83-DDD909D532ED}" type="pres">
      <dgm:prSet presAssocID="{690EBB96-1FA5-438D-8F3B-952C5B44F625}" presName="wedge4" presStyleLbl="node1" presStyleIdx="3" presStyleCnt="4"/>
      <dgm:spPr/>
      <dgm:t>
        <a:bodyPr/>
        <a:lstStyle/>
        <a:p>
          <a:pPr rtl="1"/>
          <a:endParaRPr lang="ar-EG"/>
        </a:p>
      </dgm:t>
    </dgm:pt>
    <dgm:pt modelId="{A020BFF2-159A-43D5-B877-1AF48F6282B5}" type="pres">
      <dgm:prSet presAssocID="{690EBB96-1FA5-438D-8F3B-952C5B44F625}" presName="dummy4a" presStyleCnt="0"/>
      <dgm:spPr/>
    </dgm:pt>
    <dgm:pt modelId="{A82E50AB-69A6-42A9-85F6-D9120594DC58}" type="pres">
      <dgm:prSet presAssocID="{690EBB96-1FA5-438D-8F3B-952C5B44F625}" presName="dummy4b" presStyleCnt="0"/>
      <dgm:spPr/>
    </dgm:pt>
    <dgm:pt modelId="{93109301-ED0E-4E1A-A9D3-66E0CDC660A9}" type="pres">
      <dgm:prSet presAssocID="{690EBB96-1FA5-438D-8F3B-952C5B44F625}" presName="wedge4Tx" presStyleLbl="node1" presStyleIdx="3" presStyleCnt="4">
        <dgm:presLayoutVars>
          <dgm:chMax val="0"/>
          <dgm:chPref val="0"/>
          <dgm:bulletEnabled val="1"/>
        </dgm:presLayoutVars>
      </dgm:prSet>
      <dgm:spPr/>
      <dgm:t>
        <a:bodyPr/>
        <a:lstStyle/>
        <a:p>
          <a:pPr rtl="1"/>
          <a:endParaRPr lang="ar-EG"/>
        </a:p>
      </dgm:t>
    </dgm:pt>
    <dgm:pt modelId="{8BCEC63D-6A7C-4424-9C0D-F68FED9AB949}" type="pres">
      <dgm:prSet presAssocID="{20D2012D-A562-444C-AA40-3DB7A97561E9}" presName="arrowWedge1" presStyleLbl="fgSibTrans2D1" presStyleIdx="0" presStyleCnt="4"/>
      <dgm:spPr/>
    </dgm:pt>
    <dgm:pt modelId="{FB625211-5C1D-4B96-B6AB-59419CBE63B6}" type="pres">
      <dgm:prSet presAssocID="{9CBE1DC2-57B7-4A45-9442-0D3D3A64114F}" presName="arrowWedge2" presStyleLbl="fgSibTrans2D1" presStyleIdx="1" presStyleCnt="4"/>
      <dgm:spPr/>
    </dgm:pt>
    <dgm:pt modelId="{AACABFC2-B790-4388-A5A3-F578372F7D10}" type="pres">
      <dgm:prSet presAssocID="{BFBF4B9E-17F7-4882-90B2-A46287B5C366}" presName="arrowWedge3" presStyleLbl="fgSibTrans2D1" presStyleIdx="2" presStyleCnt="4"/>
      <dgm:spPr/>
    </dgm:pt>
    <dgm:pt modelId="{2C0B950A-99A1-403C-9A17-7815CECDB32F}" type="pres">
      <dgm:prSet presAssocID="{63EDCD7E-03BE-4DF2-ABBE-43509924F495}" presName="arrowWedge4" presStyleLbl="fgSibTrans2D1" presStyleIdx="3" presStyleCnt="4"/>
      <dgm:spPr/>
    </dgm:pt>
  </dgm:ptLst>
  <dgm:cxnLst>
    <dgm:cxn modelId="{9EF37332-7A08-4BAB-B6BC-E1F2ED606F76}" type="presOf" srcId="{4738CEB0-8C77-4BD7-9DEE-B5AA93A4030B}" destId="{236AC2EA-C427-475D-B187-368F36280343}" srcOrd="0" destOrd="0" presId="urn:microsoft.com/office/officeart/2005/8/layout/cycle8"/>
    <dgm:cxn modelId="{AA710294-5535-4264-AD80-F1E01CC3B1F0}" srcId="{690EBB96-1FA5-438D-8F3B-952C5B44F625}" destId="{E02E0CFF-5ED1-4852-A40F-4D5FE11E9270}" srcOrd="3" destOrd="0" parTransId="{E64F355F-310F-4893-AD6B-3516D9EC4D29}" sibTransId="{63EDCD7E-03BE-4DF2-ABBE-43509924F495}"/>
    <dgm:cxn modelId="{05721F31-154B-4D56-BE97-B123DFE098A6}" type="presOf" srcId="{4738CEB0-8C77-4BD7-9DEE-B5AA93A4030B}" destId="{F9107535-EE3C-415F-B915-78D29844BB0E}" srcOrd="1" destOrd="0" presId="urn:microsoft.com/office/officeart/2005/8/layout/cycle8"/>
    <dgm:cxn modelId="{E165B0DA-DA73-4258-85BC-A0E96030C337}" type="presOf" srcId="{5FD02BDE-ABC2-414F-8A8C-C95484A7AAB2}" destId="{CA63F24B-6F36-4F61-B3C4-B8B29062C3CB}" srcOrd="1" destOrd="0" presId="urn:microsoft.com/office/officeart/2005/8/layout/cycle8"/>
    <dgm:cxn modelId="{ACEA5EB3-5219-47B0-A8F2-5ABDDB0598B2}" type="presOf" srcId="{32B965A0-3F75-4457-BBC4-99014CB4C830}" destId="{FC2F9B87-F8A1-49BD-A97E-5121761222AD}" srcOrd="1" destOrd="0" presId="urn:microsoft.com/office/officeart/2005/8/layout/cycle8"/>
    <dgm:cxn modelId="{34F77270-70A8-48FF-830F-904693B9B316}" type="presOf" srcId="{E02E0CFF-5ED1-4852-A40F-4D5FE11E9270}" destId="{1DE46575-160E-4A45-9A83-DDD909D532ED}" srcOrd="0" destOrd="0" presId="urn:microsoft.com/office/officeart/2005/8/layout/cycle8"/>
    <dgm:cxn modelId="{DCF01910-A952-414E-B00E-BE598336C3C2}" srcId="{690EBB96-1FA5-438D-8F3B-952C5B44F625}" destId="{4738CEB0-8C77-4BD7-9DEE-B5AA93A4030B}" srcOrd="2" destOrd="0" parTransId="{C344E930-39DA-4129-8895-CDB40D963B5E}" sibTransId="{BFBF4B9E-17F7-4882-90B2-A46287B5C366}"/>
    <dgm:cxn modelId="{96A0C31E-51BB-4D7F-82D7-938F2F8BFAB5}" type="presOf" srcId="{E02E0CFF-5ED1-4852-A40F-4D5FE11E9270}" destId="{93109301-ED0E-4E1A-A9D3-66E0CDC660A9}" srcOrd="1" destOrd="0" presId="urn:microsoft.com/office/officeart/2005/8/layout/cycle8"/>
    <dgm:cxn modelId="{689E7C82-FFE0-42F3-AC17-DF1F3BD6F417}" type="presOf" srcId="{5FD02BDE-ABC2-414F-8A8C-C95484A7AAB2}" destId="{F40C2BE8-DAE5-47DC-A4D5-C9BDE3B528B5}" srcOrd="0" destOrd="0" presId="urn:microsoft.com/office/officeart/2005/8/layout/cycle8"/>
    <dgm:cxn modelId="{D3E62CEE-8AE8-486B-8DF5-D39112D3D6FF}" srcId="{690EBB96-1FA5-438D-8F3B-952C5B44F625}" destId="{5FD02BDE-ABC2-414F-8A8C-C95484A7AAB2}" srcOrd="1" destOrd="0" parTransId="{68EAF7E9-1D39-4BF7-9CE6-9E2643F3B708}" sibTransId="{9CBE1DC2-57B7-4A45-9442-0D3D3A64114F}"/>
    <dgm:cxn modelId="{3A540A35-A82C-4113-8B53-91E7560080EA}" srcId="{690EBB96-1FA5-438D-8F3B-952C5B44F625}" destId="{32B965A0-3F75-4457-BBC4-99014CB4C830}" srcOrd="0" destOrd="0" parTransId="{BBCC1679-CC5E-4C1C-B42C-80E1242A03B6}" sibTransId="{20D2012D-A562-444C-AA40-3DB7A97561E9}"/>
    <dgm:cxn modelId="{0062AAF3-442B-482D-BD2C-0C5E0702D595}" type="presOf" srcId="{690EBB96-1FA5-438D-8F3B-952C5B44F625}" destId="{84B1AF56-350F-4A5A-8F17-FE2424D461BA}" srcOrd="0" destOrd="0" presId="urn:microsoft.com/office/officeart/2005/8/layout/cycle8"/>
    <dgm:cxn modelId="{1506BDAE-CFF0-440B-A484-36A881304C40}" type="presOf" srcId="{32B965A0-3F75-4457-BBC4-99014CB4C830}" destId="{BAD5CE02-2403-4BF1-8D15-9A08F0F8ECB3}" srcOrd="0" destOrd="0" presId="urn:microsoft.com/office/officeart/2005/8/layout/cycle8"/>
    <dgm:cxn modelId="{F7620328-BBD2-423E-A7DF-D01D8D3AFAE8}" type="presParOf" srcId="{84B1AF56-350F-4A5A-8F17-FE2424D461BA}" destId="{BAD5CE02-2403-4BF1-8D15-9A08F0F8ECB3}" srcOrd="0" destOrd="0" presId="urn:microsoft.com/office/officeart/2005/8/layout/cycle8"/>
    <dgm:cxn modelId="{6C31DBA5-3EB2-4460-B45D-701C3AA88EDE}" type="presParOf" srcId="{84B1AF56-350F-4A5A-8F17-FE2424D461BA}" destId="{0BB5484E-B52B-42E9-B700-7F17036052AB}" srcOrd="1" destOrd="0" presId="urn:microsoft.com/office/officeart/2005/8/layout/cycle8"/>
    <dgm:cxn modelId="{D0539CD9-3792-44C6-8099-C1C61CCFFE73}" type="presParOf" srcId="{84B1AF56-350F-4A5A-8F17-FE2424D461BA}" destId="{D62EC4D7-674E-4173-8919-1E7CE6BC3906}" srcOrd="2" destOrd="0" presId="urn:microsoft.com/office/officeart/2005/8/layout/cycle8"/>
    <dgm:cxn modelId="{0E13EB31-C372-4572-812C-106DBC40E483}" type="presParOf" srcId="{84B1AF56-350F-4A5A-8F17-FE2424D461BA}" destId="{FC2F9B87-F8A1-49BD-A97E-5121761222AD}" srcOrd="3" destOrd="0" presId="urn:microsoft.com/office/officeart/2005/8/layout/cycle8"/>
    <dgm:cxn modelId="{6DF46B3A-5C06-45CA-A96B-5D55C6417603}" type="presParOf" srcId="{84B1AF56-350F-4A5A-8F17-FE2424D461BA}" destId="{F40C2BE8-DAE5-47DC-A4D5-C9BDE3B528B5}" srcOrd="4" destOrd="0" presId="urn:microsoft.com/office/officeart/2005/8/layout/cycle8"/>
    <dgm:cxn modelId="{C7021BB6-30B7-4B9F-9714-00E81A939B5E}" type="presParOf" srcId="{84B1AF56-350F-4A5A-8F17-FE2424D461BA}" destId="{6A6D6676-24A8-4E4B-A61A-5AE28CB0B95E}" srcOrd="5" destOrd="0" presId="urn:microsoft.com/office/officeart/2005/8/layout/cycle8"/>
    <dgm:cxn modelId="{A7E20C50-CBAD-410E-832B-5923E6C80C79}" type="presParOf" srcId="{84B1AF56-350F-4A5A-8F17-FE2424D461BA}" destId="{9706E7A9-0555-4FD9-ACCB-8E0CCB917A31}" srcOrd="6" destOrd="0" presId="urn:microsoft.com/office/officeart/2005/8/layout/cycle8"/>
    <dgm:cxn modelId="{59A508D2-1C05-4FA6-B518-85BB34F31D53}" type="presParOf" srcId="{84B1AF56-350F-4A5A-8F17-FE2424D461BA}" destId="{CA63F24B-6F36-4F61-B3C4-B8B29062C3CB}" srcOrd="7" destOrd="0" presId="urn:microsoft.com/office/officeart/2005/8/layout/cycle8"/>
    <dgm:cxn modelId="{1976007A-A12F-485A-9D57-7AF0D9FFD82D}" type="presParOf" srcId="{84B1AF56-350F-4A5A-8F17-FE2424D461BA}" destId="{236AC2EA-C427-475D-B187-368F36280343}" srcOrd="8" destOrd="0" presId="urn:microsoft.com/office/officeart/2005/8/layout/cycle8"/>
    <dgm:cxn modelId="{C8956BD0-ABF3-4FA5-89F9-1A0074E566F5}" type="presParOf" srcId="{84B1AF56-350F-4A5A-8F17-FE2424D461BA}" destId="{E52CFAC6-7D05-46A2-BDA7-2D5A3C594A44}" srcOrd="9" destOrd="0" presId="urn:microsoft.com/office/officeart/2005/8/layout/cycle8"/>
    <dgm:cxn modelId="{51CB18E8-1990-4EB9-9A88-997C05399A65}" type="presParOf" srcId="{84B1AF56-350F-4A5A-8F17-FE2424D461BA}" destId="{2C2AC958-A59C-4189-A3E2-8CA5FA35CFC9}" srcOrd="10" destOrd="0" presId="urn:microsoft.com/office/officeart/2005/8/layout/cycle8"/>
    <dgm:cxn modelId="{EB84C0F1-0C67-4EA8-AED2-5B494F6ADFF0}" type="presParOf" srcId="{84B1AF56-350F-4A5A-8F17-FE2424D461BA}" destId="{F9107535-EE3C-415F-B915-78D29844BB0E}" srcOrd="11" destOrd="0" presId="urn:microsoft.com/office/officeart/2005/8/layout/cycle8"/>
    <dgm:cxn modelId="{67727B4B-F080-4E85-A55F-F0CD3C5589EE}" type="presParOf" srcId="{84B1AF56-350F-4A5A-8F17-FE2424D461BA}" destId="{1DE46575-160E-4A45-9A83-DDD909D532ED}" srcOrd="12" destOrd="0" presId="urn:microsoft.com/office/officeart/2005/8/layout/cycle8"/>
    <dgm:cxn modelId="{914EB422-ABEF-43D6-B2BD-24186C372F0B}" type="presParOf" srcId="{84B1AF56-350F-4A5A-8F17-FE2424D461BA}" destId="{A020BFF2-159A-43D5-B877-1AF48F6282B5}" srcOrd="13" destOrd="0" presId="urn:microsoft.com/office/officeart/2005/8/layout/cycle8"/>
    <dgm:cxn modelId="{4F3CD08C-ABBD-4063-84D4-7153AC8E94EC}" type="presParOf" srcId="{84B1AF56-350F-4A5A-8F17-FE2424D461BA}" destId="{A82E50AB-69A6-42A9-85F6-D9120594DC58}" srcOrd="14" destOrd="0" presId="urn:microsoft.com/office/officeart/2005/8/layout/cycle8"/>
    <dgm:cxn modelId="{DE2FA017-A332-4945-B96E-DE8A6D2F5147}" type="presParOf" srcId="{84B1AF56-350F-4A5A-8F17-FE2424D461BA}" destId="{93109301-ED0E-4E1A-A9D3-66E0CDC660A9}" srcOrd="15" destOrd="0" presId="urn:microsoft.com/office/officeart/2005/8/layout/cycle8"/>
    <dgm:cxn modelId="{A0C508E2-CB6C-4990-80D9-74BF67C8E184}" type="presParOf" srcId="{84B1AF56-350F-4A5A-8F17-FE2424D461BA}" destId="{8BCEC63D-6A7C-4424-9C0D-F68FED9AB949}" srcOrd="16" destOrd="0" presId="urn:microsoft.com/office/officeart/2005/8/layout/cycle8"/>
    <dgm:cxn modelId="{C9080732-668B-46DD-A45E-3CE619717E06}" type="presParOf" srcId="{84B1AF56-350F-4A5A-8F17-FE2424D461BA}" destId="{FB625211-5C1D-4B96-B6AB-59419CBE63B6}" srcOrd="17" destOrd="0" presId="urn:microsoft.com/office/officeart/2005/8/layout/cycle8"/>
    <dgm:cxn modelId="{23552FC0-69E4-46FD-8F48-6FA31366F28B}" type="presParOf" srcId="{84B1AF56-350F-4A5A-8F17-FE2424D461BA}" destId="{AACABFC2-B790-4388-A5A3-F578372F7D10}" srcOrd="18" destOrd="0" presId="urn:microsoft.com/office/officeart/2005/8/layout/cycle8"/>
    <dgm:cxn modelId="{00C59390-1EC5-4D0B-8ECF-F312939185D5}" type="presParOf" srcId="{84B1AF56-350F-4A5A-8F17-FE2424D461BA}" destId="{2C0B950A-99A1-403C-9A17-7815CECDB32F}"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A00669-5955-4C35-98FE-3737980B093D}" type="doc">
      <dgm:prSet loTypeId="urn:microsoft.com/office/officeart/2008/layout/PictureStrips" loCatId="picture" qsTypeId="urn:microsoft.com/office/officeart/2005/8/quickstyle/3d1" qsCatId="3D" csTypeId="urn:microsoft.com/office/officeart/2005/8/colors/colorful3" csCatId="colorful" phldr="1"/>
      <dgm:spPr/>
      <dgm:t>
        <a:bodyPr/>
        <a:lstStyle/>
        <a:p>
          <a:pPr rtl="1"/>
          <a:endParaRPr lang="ar-EG"/>
        </a:p>
      </dgm:t>
    </dgm:pt>
    <dgm:pt modelId="{A8760B73-07D6-4010-A1E9-32F62D380B2C}">
      <dgm:prSet phldrT="[Text]" custT="1"/>
      <dgm:spPr/>
      <dgm:t>
        <a:bodyPr/>
        <a:lstStyle/>
        <a:p>
          <a:pPr rtl="1"/>
          <a:r>
            <a:rPr lang="ar-EG" sz="2400" b="1" dirty="0" smtClean="0">
              <a:solidFill>
                <a:srgbClr val="002060"/>
              </a:solidFill>
            </a:rPr>
            <a:t>يتميز بالتأثير الواضح</a:t>
          </a:r>
          <a:endParaRPr lang="ar-EG" sz="2400" b="1" dirty="0">
            <a:solidFill>
              <a:srgbClr val="002060"/>
            </a:solidFill>
          </a:endParaRPr>
        </a:p>
      </dgm:t>
    </dgm:pt>
    <dgm:pt modelId="{E229ACD1-D860-4F5C-9D59-591881AB79BE}" type="parTrans" cxnId="{93AAA095-F38C-45A1-8F3E-AEF083A3FA24}">
      <dgm:prSet/>
      <dgm:spPr/>
      <dgm:t>
        <a:bodyPr/>
        <a:lstStyle/>
        <a:p>
          <a:pPr rtl="1"/>
          <a:endParaRPr lang="ar-EG"/>
        </a:p>
      </dgm:t>
    </dgm:pt>
    <dgm:pt modelId="{3E2F1F0E-CFC7-4E29-A58E-46F0373C4B11}" type="sibTrans" cxnId="{93AAA095-F38C-45A1-8F3E-AEF083A3FA24}">
      <dgm:prSet/>
      <dgm:spPr/>
      <dgm:t>
        <a:bodyPr/>
        <a:lstStyle/>
        <a:p>
          <a:pPr rtl="1"/>
          <a:endParaRPr lang="ar-EG"/>
        </a:p>
      </dgm:t>
    </dgm:pt>
    <dgm:pt modelId="{628067CF-90DA-4237-97FC-89A405FF7A04}">
      <dgm:prSet phldrT="[Text]" custT="1"/>
      <dgm:spPr/>
      <dgm:t>
        <a:bodyPr/>
        <a:lstStyle/>
        <a:p>
          <a:pPr rtl="1"/>
          <a:r>
            <a:rPr lang="ar-EG" sz="2400" b="1" dirty="0" smtClean="0">
              <a:solidFill>
                <a:srgbClr val="002060"/>
              </a:solidFill>
            </a:rPr>
            <a:t>يركز على الأماكن الأهم استراتيجيات</a:t>
          </a:r>
          <a:endParaRPr lang="ar-EG" sz="2400" b="1" dirty="0">
            <a:solidFill>
              <a:srgbClr val="002060"/>
            </a:solidFill>
          </a:endParaRPr>
        </a:p>
      </dgm:t>
    </dgm:pt>
    <dgm:pt modelId="{45D32589-39FA-461F-860C-0AFDB91AD0AF}" type="parTrans" cxnId="{BBAA9B58-4B12-4C83-92BF-6B284672221C}">
      <dgm:prSet/>
      <dgm:spPr/>
      <dgm:t>
        <a:bodyPr/>
        <a:lstStyle/>
        <a:p>
          <a:pPr rtl="1"/>
          <a:endParaRPr lang="ar-EG"/>
        </a:p>
      </dgm:t>
    </dgm:pt>
    <dgm:pt modelId="{E59167AE-D5C5-4271-8545-1CBDDC3F3E0D}" type="sibTrans" cxnId="{BBAA9B58-4B12-4C83-92BF-6B284672221C}">
      <dgm:prSet/>
      <dgm:spPr/>
      <dgm:t>
        <a:bodyPr/>
        <a:lstStyle/>
        <a:p>
          <a:pPr rtl="1"/>
          <a:endParaRPr lang="ar-EG"/>
        </a:p>
      </dgm:t>
    </dgm:pt>
    <dgm:pt modelId="{860A45D7-6AD1-44D3-9874-9D08550452A3}">
      <dgm:prSet phldrT="[Text]" custT="1"/>
      <dgm:spPr/>
      <dgm:t>
        <a:bodyPr/>
        <a:lstStyle/>
        <a:p>
          <a:pPr rtl="1"/>
          <a:r>
            <a:rPr lang="ar-EG" sz="2400" b="1" dirty="0" smtClean="0">
              <a:solidFill>
                <a:srgbClr val="002060"/>
              </a:solidFill>
            </a:rPr>
            <a:t>يحقق نتائج سريعة</a:t>
          </a:r>
          <a:endParaRPr lang="ar-EG" sz="2400" b="1" dirty="0">
            <a:solidFill>
              <a:srgbClr val="002060"/>
            </a:solidFill>
          </a:endParaRPr>
        </a:p>
      </dgm:t>
    </dgm:pt>
    <dgm:pt modelId="{2AA86E42-3644-4041-93AA-93FA3DBA0A7C}" type="parTrans" cxnId="{D02E2F86-EEB8-4222-98B4-BBF03BA583BF}">
      <dgm:prSet/>
      <dgm:spPr/>
      <dgm:t>
        <a:bodyPr/>
        <a:lstStyle/>
        <a:p>
          <a:pPr rtl="1"/>
          <a:endParaRPr lang="ar-EG"/>
        </a:p>
      </dgm:t>
    </dgm:pt>
    <dgm:pt modelId="{672AB453-32F8-45B7-8114-AE06ACA9522A}" type="sibTrans" cxnId="{D02E2F86-EEB8-4222-98B4-BBF03BA583BF}">
      <dgm:prSet/>
      <dgm:spPr/>
      <dgm:t>
        <a:bodyPr/>
        <a:lstStyle/>
        <a:p>
          <a:pPr rtl="1"/>
          <a:endParaRPr lang="ar-EG"/>
        </a:p>
      </dgm:t>
    </dgm:pt>
    <dgm:pt modelId="{E5534ECD-0976-4191-9B76-D47578B7F309}">
      <dgm:prSet phldrT="[Text]" custT="1"/>
      <dgm:spPr/>
      <dgm:t>
        <a:bodyPr/>
        <a:lstStyle/>
        <a:p>
          <a:pPr rtl="1"/>
          <a:r>
            <a:rPr lang="ar-EG" sz="2400" b="1" dirty="0" smtClean="0">
              <a:solidFill>
                <a:srgbClr val="002060"/>
              </a:solidFill>
            </a:rPr>
            <a:t>كايزن - عملية بطيئة لكنها متواصلة  </a:t>
          </a:r>
          <a:endParaRPr lang="ar-EG" sz="2400" b="1" dirty="0">
            <a:solidFill>
              <a:srgbClr val="002060"/>
            </a:solidFill>
          </a:endParaRPr>
        </a:p>
      </dgm:t>
    </dgm:pt>
    <dgm:pt modelId="{7CF7F105-9F9E-4F0D-808E-7688905DB0BB}" type="parTrans" cxnId="{827A980D-948D-465B-8A94-FD30573DEB19}">
      <dgm:prSet/>
      <dgm:spPr/>
      <dgm:t>
        <a:bodyPr/>
        <a:lstStyle/>
        <a:p>
          <a:pPr rtl="1"/>
          <a:endParaRPr lang="ar-EG"/>
        </a:p>
      </dgm:t>
    </dgm:pt>
    <dgm:pt modelId="{356B10DB-6EDD-4221-AF83-25E17E554941}" type="sibTrans" cxnId="{827A980D-948D-465B-8A94-FD30573DEB19}">
      <dgm:prSet/>
      <dgm:spPr/>
      <dgm:t>
        <a:bodyPr/>
        <a:lstStyle/>
        <a:p>
          <a:pPr rtl="1"/>
          <a:endParaRPr lang="ar-EG"/>
        </a:p>
      </dgm:t>
    </dgm:pt>
    <dgm:pt modelId="{93B0E7B3-0B34-40FE-BAC7-C1189C58FFE2}">
      <dgm:prSet phldrT="[Text]" custT="1"/>
      <dgm:spPr/>
      <dgm:t>
        <a:bodyPr/>
        <a:lstStyle/>
        <a:p>
          <a:pPr rtl="1"/>
          <a:r>
            <a:rPr lang="ar-EG" sz="2400" b="1" dirty="0" smtClean="0">
              <a:solidFill>
                <a:srgbClr val="002060"/>
              </a:solidFill>
            </a:rPr>
            <a:t>يحافظ على استمراريتها </a:t>
          </a:r>
          <a:endParaRPr lang="ar-EG" sz="2400" b="1" dirty="0">
            <a:solidFill>
              <a:srgbClr val="002060"/>
            </a:solidFill>
          </a:endParaRPr>
        </a:p>
      </dgm:t>
    </dgm:pt>
    <dgm:pt modelId="{C1431EAA-7948-4929-8485-DFAB4E16B73A}" type="parTrans" cxnId="{4EDB548C-C680-4E4F-A89C-D0AA9FAD9D68}">
      <dgm:prSet/>
      <dgm:spPr/>
      <dgm:t>
        <a:bodyPr/>
        <a:lstStyle/>
        <a:p>
          <a:pPr rtl="1"/>
          <a:endParaRPr lang="ar-EG"/>
        </a:p>
      </dgm:t>
    </dgm:pt>
    <dgm:pt modelId="{FF05F568-492B-454C-8F88-ECD4BC209506}" type="sibTrans" cxnId="{4EDB548C-C680-4E4F-A89C-D0AA9FAD9D68}">
      <dgm:prSet/>
      <dgm:spPr/>
      <dgm:t>
        <a:bodyPr/>
        <a:lstStyle/>
        <a:p>
          <a:pPr rtl="1"/>
          <a:endParaRPr lang="ar-EG"/>
        </a:p>
      </dgm:t>
    </dgm:pt>
    <dgm:pt modelId="{0EF3F0C9-DCD0-4361-B48B-AD8CEFF43740}" type="pres">
      <dgm:prSet presAssocID="{89A00669-5955-4C35-98FE-3737980B093D}" presName="Name0" presStyleCnt="0">
        <dgm:presLayoutVars>
          <dgm:dir/>
          <dgm:resizeHandles val="exact"/>
        </dgm:presLayoutVars>
      </dgm:prSet>
      <dgm:spPr/>
      <dgm:t>
        <a:bodyPr/>
        <a:lstStyle/>
        <a:p>
          <a:pPr rtl="1"/>
          <a:endParaRPr lang="ar-EG"/>
        </a:p>
      </dgm:t>
    </dgm:pt>
    <dgm:pt modelId="{BEE75EB0-766E-4CC6-AA99-58C513192268}" type="pres">
      <dgm:prSet presAssocID="{A8760B73-07D6-4010-A1E9-32F62D380B2C}" presName="composite" presStyleCnt="0"/>
      <dgm:spPr/>
    </dgm:pt>
    <dgm:pt modelId="{5511B851-C37B-47A4-B6BF-B04370EE622D}" type="pres">
      <dgm:prSet presAssocID="{A8760B73-07D6-4010-A1E9-32F62D380B2C}" presName="rect1" presStyleLbl="trAlignAcc1" presStyleIdx="0" presStyleCnt="5">
        <dgm:presLayoutVars>
          <dgm:bulletEnabled val="1"/>
        </dgm:presLayoutVars>
      </dgm:prSet>
      <dgm:spPr/>
      <dgm:t>
        <a:bodyPr/>
        <a:lstStyle/>
        <a:p>
          <a:pPr rtl="1"/>
          <a:endParaRPr lang="ar-EG"/>
        </a:p>
      </dgm:t>
    </dgm:pt>
    <dgm:pt modelId="{91C8824F-2F25-4EE8-A69C-255C99BE2E56}" type="pres">
      <dgm:prSet presAssocID="{A8760B73-07D6-4010-A1E9-32F62D380B2C}" presName="rect2" presStyleLbl="fgImgPlace1" presStyleIdx="0" presStyleCnt="5"/>
      <dgm:spPr>
        <a:blipFill rotWithShape="1">
          <a:blip xmlns:r="http://schemas.openxmlformats.org/officeDocument/2006/relationships" r:embed="rId1"/>
          <a:stretch>
            <a:fillRect/>
          </a:stretch>
        </a:blipFill>
      </dgm:spPr>
      <dgm:t>
        <a:bodyPr/>
        <a:lstStyle/>
        <a:p>
          <a:pPr rtl="1"/>
          <a:endParaRPr lang="ar-EG"/>
        </a:p>
      </dgm:t>
    </dgm:pt>
    <dgm:pt modelId="{1FA33802-0648-4F9D-AAE7-46575D9744F1}" type="pres">
      <dgm:prSet presAssocID="{3E2F1F0E-CFC7-4E29-A58E-46F0373C4B11}" presName="sibTrans" presStyleCnt="0"/>
      <dgm:spPr/>
    </dgm:pt>
    <dgm:pt modelId="{A8EA94A2-BA4B-48F0-A930-F580636E66A2}" type="pres">
      <dgm:prSet presAssocID="{628067CF-90DA-4237-97FC-89A405FF7A04}" presName="composite" presStyleCnt="0"/>
      <dgm:spPr/>
    </dgm:pt>
    <dgm:pt modelId="{F2BE539A-8A15-4A23-812A-767F9B7242C7}" type="pres">
      <dgm:prSet presAssocID="{628067CF-90DA-4237-97FC-89A405FF7A04}" presName="rect1" presStyleLbl="trAlignAcc1" presStyleIdx="1" presStyleCnt="5">
        <dgm:presLayoutVars>
          <dgm:bulletEnabled val="1"/>
        </dgm:presLayoutVars>
      </dgm:prSet>
      <dgm:spPr/>
      <dgm:t>
        <a:bodyPr/>
        <a:lstStyle/>
        <a:p>
          <a:pPr rtl="1"/>
          <a:endParaRPr lang="ar-EG"/>
        </a:p>
      </dgm:t>
    </dgm:pt>
    <dgm:pt modelId="{B30CDDA2-D24B-4648-92B4-A285EF448D14}" type="pres">
      <dgm:prSet presAssocID="{628067CF-90DA-4237-97FC-89A405FF7A04}" presName="rect2" presStyleLbl="fgImgPlace1" presStyleIdx="1" presStyleCnt="5" custLinFactNeighborX="2070" custLinFactNeighborY="11468"/>
      <dgm:spPr>
        <a:blipFill rotWithShape="1">
          <a:blip xmlns:r="http://schemas.openxmlformats.org/officeDocument/2006/relationships" r:embed="rId2"/>
          <a:stretch>
            <a:fillRect/>
          </a:stretch>
        </a:blipFill>
      </dgm:spPr>
      <dgm:t>
        <a:bodyPr/>
        <a:lstStyle/>
        <a:p>
          <a:pPr rtl="1"/>
          <a:endParaRPr lang="ar-EG"/>
        </a:p>
      </dgm:t>
    </dgm:pt>
    <dgm:pt modelId="{2C94CC16-8D3A-462D-AF05-70180E83D8ED}" type="pres">
      <dgm:prSet presAssocID="{E59167AE-D5C5-4271-8545-1CBDDC3F3E0D}" presName="sibTrans" presStyleCnt="0"/>
      <dgm:spPr/>
    </dgm:pt>
    <dgm:pt modelId="{9EFDA20F-C7E4-4C4A-80CB-8E9157992122}" type="pres">
      <dgm:prSet presAssocID="{860A45D7-6AD1-44D3-9874-9D08550452A3}" presName="composite" presStyleCnt="0"/>
      <dgm:spPr/>
    </dgm:pt>
    <dgm:pt modelId="{9922DC0C-9911-47E7-973E-19FFC58F28B3}" type="pres">
      <dgm:prSet presAssocID="{860A45D7-6AD1-44D3-9874-9D08550452A3}" presName="rect1" presStyleLbl="trAlignAcc1" presStyleIdx="2" presStyleCnt="5" custLinFactNeighborX="-2604" custLinFactNeighborY="-4076">
        <dgm:presLayoutVars>
          <dgm:bulletEnabled val="1"/>
        </dgm:presLayoutVars>
      </dgm:prSet>
      <dgm:spPr/>
      <dgm:t>
        <a:bodyPr/>
        <a:lstStyle/>
        <a:p>
          <a:pPr rtl="1"/>
          <a:endParaRPr lang="ar-EG"/>
        </a:p>
      </dgm:t>
    </dgm:pt>
    <dgm:pt modelId="{E655285D-F56C-4ADB-96A4-812DDA77634C}" type="pres">
      <dgm:prSet presAssocID="{860A45D7-6AD1-44D3-9874-9D08550452A3}" presName="rect2" presStyleLbl="fgImgPlace1" presStyleIdx="2" presStyleCnt="5"/>
      <dgm:spPr>
        <a:blipFill rotWithShape="1">
          <a:blip xmlns:r="http://schemas.openxmlformats.org/officeDocument/2006/relationships" r:embed="rId3"/>
          <a:stretch>
            <a:fillRect/>
          </a:stretch>
        </a:blipFill>
      </dgm:spPr>
      <dgm:t>
        <a:bodyPr/>
        <a:lstStyle/>
        <a:p>
          <a:pPr rtl="1"/>
          <a:endParaRPr lang="ar-EG"/>
        </a:p>
      </dgm:t>
    </dgm:pt>
    <dgm:pt modelId="{EA635E6F-11F9-4FC5-8C40-36723F27095C}" type="pres">
      <dgm:prSet presAssocID="{672AB453-32F8-45B7-8114-AE06ACA9522A}" presName="sibTrans" presStyleCnt="0"/>
      <dgm:spPr/>
    </dgm:pt>
    <dgm:pt modelId="{CB721937-FC10-4082-9464-A8BF642A0011}" type="pres">
      <dgm:prSet presAssocID="{93B0E7B3-0B34-40FE-BAC7-C1189C58FFE2}" presName="composite" presStyleCnt="0"/>
      <dgm:spPr/>
    </dgm:pt>
    <dgm:pt modelId="{54CA6AF1-88EA-45E8-B509-0543703F7C63}" type="pres">
      <dgm:prSet presAssocID="{93B0E7B3-0B34-40FE-BAC7-C1189C58FFE2}" presName="rect1" presStyleLbl="trAlignAcc1" presStyleIdx="3" presStyleCnt="5">
        <dgm:presLayoutVars>
          <dgm:bulletEnabled val="1"/>
        </dgm:presLayoutVars>
      </dgm:prSet>
      <dgm:spPr/>
      <dgm:t>
        <a:bodyPr/>
        <a:lstStyle/>
        <a:p>
          <a:pPr rtl="1"/>
          <a:endParaRPr lang="ar-EG"/>
        </a:p>
      </dgm:t>
    </dgm:pt>
    <dgm:pt modelId="{9BD3C482-6668-4AE2-A4B7-4E777A2E8232}" type="pres">
      <dgm:prSet presAssocID="{93B0E7B3-0B34-40FE-BAC7-C1189C58FFE2}" presName="rect2" presStyleLbl="fgImgPlace1" presStyleIdx="3" presStyleCnt="5" custLinFactNeighborX="2070" custLinFactNeighborY="9875"/>
      <dgm:spPr>
        <a:blipFill rotWithShape="1">
          <a:blip xmlns:r="http://schemas.openxmlformats.org/officeDocument/2006/relationships" r:embed="rId4"/>
          <a:stretch>
            <a:fillRect/>
          </a:stretch>
        </a:blipFill>
      </dgm:spPr>
      <dgm:t>
        <a:bodyPr/>
        <a:lstStyle/>
        <a:p>
          <a:pPr rtl="1"/>
          <a:endParaRPr lang="ar-EG"/>
        </a:p>
      </dgm:t>
    </dgm:pt>
    <dgm:pt modelId="{B3916653-84D5-42F8-8324-DFCBDF7E0703}" type="pres">
      <dgm:prSet presAssocID="{FF05F568-492B-454C-8F88-ECD4BC209506}" presName="sibTrans" presStyleCnt="0"/>
      <dgm:spPr/>
    </dgm:pt>
    <dgm:pt modelId="{AD43A9C6-85F1-42B2-943D-8FFD169AB961}" type="pres">
      <dgm:prSet presAssocID="{E5534ECD-0976-4191-9B76-D47578B7F309}" presName="composite" presStyleCnt="0"/>
      <dgm:spPr/>
    </dgm:pt>
    <dgm:pt modelId="{9E5B570F-337F-4442-AE3B-F1EB1BB2A330}" type="pres">
      <dgm:prSet presAssocID="{E5534ECD-0976-4191-9B76-D47578B7F309}" presName="rect1" presStyleLbl="trAlignAcc1" presStyleIdx="4" presStyleCnt="5">
        <dgm:presLayoutVars>
          <dgm:bulletEnabled val="1"/>
        </dgm:presLayoutVars>
      </dgm:prSet>
      <dgm:spPr/>
      <dgm:t>
        <a:bodyPr/>
        <a:lstStyle/>
        <a:p>
          <a:pPr rtl="1"/>
          <a:endParaRPr lang="ar-EG"/>
        </a:p>
      </dgm:t>
    </dgm:pt>
    <dgm:pt modelId="{3EC40CC2-9677-45A7-8F69-C153CB0C305C}" type="pres">
      <dgm:prSet presAssocID="{E5534ECD-0976-4191-9B76-D47578B7F309}" presName="rect2" presStyleLbl="fgImgPlace1" presStyleIdx="4" presStyleCnt="5" custLinFactNeighborX="-64" custLinFactNeighborY="14508"/>
      <dgm:spPr>
        <a:blipFill rotWithShape="1">
          <a:blip xmlns:r="http://schemas.openxmlformats.org/officeDocument/2006/relationships" r:embed="rId5"/>
          <a:stretch>
            <a:fillRect/>
          </a:stretch>
        </a:blipFill>
      </dgm:spPr>
      <dgm:t>
        <a:bodyPr/>
        <a:lstStyle/>
        <a:p>
          <a:pPr rtl="1"/>
          <a:endParaRPr lang="ar-EG"/>
        </a:p>
      </dgm:t>
    </dgm:pt>
  </dgm:ptLst>
  <dgm:cxnLst>
    <dgm:cxn modelId="{DA1FA1B3-9149-4A10-A5FA-05F57896942E}" type="presOf" srcId="{A8760B73-07D6-4010-A1E9-32F62D380B2C}" destId="{5511B851-C37B-47A4-B6BF-B04370EE622D}" srcOrd="0" destOrd="0" presId="urn:microsoft.com/office/officeart/2008/layout/PictureStrips"/>
    <dgm:cxn modelId="{4EDB548C-C680-4E4F-A89C-D0AA9FAD9D68}" srcId="{89A00669-5955-4C35-98FE-3737980B093D}" destId="{93B0E7B3-0B34-40FE-BAC7-C1189C58FFE2}" srcOrd="3" destOrd="0" parTransId="{C1431EAA-7948-4929-8485-DFAB4E16B73A}" sibTransId="{FF05F568-492B-454C-8F88-ECD4BC209506}"/>
    <dgm:cxn modelId="{078A6E7C-09E8-4EA5-9180-4F4D6E09EC64}" type="presOf" srcId="{860A45D7-6AD1-44D3-9874-9D08550452A3}" destId="{9922DC0C-9911-47E7-973E-19FFC58F28B3}" srcOrd="0" destOrd="0" presId="urn:microsoft.com/office/officeart/2008/layout/PictureStrips"/>
    <dgm:cxn modelId="{7E460F7F-648C-401A-B013-48271B5385E4}" type="presOf" srcId="{89A00669-5955-4C35-98FE-3737980B093D}" destId="{0EF3F0C9-DCD0-4361-B48B-AD8CEFF43740}" srcOrd="0" destOrd="0" presId="urn:microsoft.com/office/officeart/2008/layout/PictureStrips"/>
    <dgm:cxn modelId="{827A980D-948D-465B-8A94-FD30573DEB19}" srcId="{89A00669-5955-4C35-98FE-3737980B093D}" destId="{E5534ECD-0976-4191-9B76-D47578B7F309}" srcOrd="4" destOrd="0" parTransId="{7CF7F105-9F9E-4F0D-808E-7688905DB0BB}" sibTransId="{356B10DB-6EDD-4221-AF83-25E17E554941}"/>
    <dgm:cxn modelId="{6BF0FB73-13C1-4F16-BCB3-4DBFD2643D82}" type="presOf" srcId="{628067CF-90DA-4237-97FC-89A405FF7A04}" destId="{F2BE539A-8A15-4A23-812A-767F9B7242C7}" srcOrd="0" destOrd="0" presId="urn:microsoft.com/office/officeart/2008/layout/PictureStrips"/>
    <dgm:cxn modelId="{93AAA095-F38C-45A1-8F3E-AEF083A3FA24}" srcId="{89A00669-5955-4C35-98FE-3737980B093D}" destId="{A8760B73-07D6-4010-A1E9-32F62D380B2C}" srcOrd="0" destOrd="0" parTransId="{E229ACD1-D860-4F5C-9D59-591881AB79BE}" sibTransId="{3E2F1F0E-CFC7-4E29-A58E-46F0373C4B11}"/>
    <dgm:cxn modelId="{D02E2F86-EEB8-4222-98B4-BBF03BA583BF}" srcId="{89A00669-5955-4C35-98FE-3737980B093D}" destId="{860A45D7-6AD1-44D3-9874-9D08550452A3}" srcOrd="2" destOrd="0" parTransId="{2AA86E42-3644-4041-93AA-93FA3DBA0A7C}" sibTransId="{672AB453-32F8-45B7-8114-AE06ACA9522A}"/>
    <dgm:cxn modelId="{0F5DD449-8E75-4599-A6F2-89F9ACC8CD53}" type="presOf" srcId="{E5534ECD-0976-4191-9B76-D47578B7F309}" destId="{9E5B570F-337F-4442-AE3B-F1EB1BB2A330}" srcOrd="0" destOrd="0" presId="urn:microsoft.com/office/officeart/2008/layout/PictureStrips"/>
    <dgm:cxn modelId="{BBAA9B58-4B12-4C83-92BF-6B284672221C}" srcId="{89A00669-5955-4C35-98FE-3737980B093D}" destId="{628067CF-90DA-4237-97FC-89A405FF7A04}" srcOrd="1" destOrd="0" parTransId="{45D32589-39FA-461F-860C-0AFDB91AD0AF}" sibTransId="{E59167AE-D5C5-4271-8545-1CBDDC3F3E0D}"/>
    <dgm:cxn modelId="{27E08415-D716-4658-AB77-CE89C2669B20}" type="presOf" srcId="{93B0E7B3-0B34-40FE-BAC7-C1189C58FFE2}" destId="{54CA6AF1-88EA-45E8-B509-0543703F7C63}" srcOrd="0" destOrd="0" presId="urn:microsoft.com/office/officeart/2008/layout/PictureStrips"/>
    <dgm:cxn modelId="{040F9DA8-5D8F-4C77-B102-C2BEF47AC019}" type="presParOf" srcId="{0EF3F0C9-DCD0-4361-B48B-AD8CEFF43740}" destId="{BEE75EB0-766E-4CC6-AA99-58C513192268}" srcOrd="0" destOrd="0" presId="urn:microsoft.com/office/officeart/2008/layout/PictureStrips"/>
    <dgm:cxn modelId="{1E2550F6-3428-485F-A52F-98F7964C2648}" type="presParOf" srcId="{BEE75EB0-766E-4CC6-AA99-58C513192268}" destId="{5511B851-C37B-47A4-B6BF-B04370EE622D}" srcOrd="0" destOrd="0" presId="urn:microsoft.com/office/officeart/2008/layout/PictureStrips"/>
    <dgm:cxn modelId="{1532A84D-93AC-45C7-A5CF-239C3322B469}" type="presParOf" srcId="{BEE75EB0-766E-4CC6-AA99-58C513192268}" destId="{91C8824F-2F25-4EE8-A69C-255C99BE2E56}" srcOrd="1" destOrd="0" presId="urn:microsoft.com/office/officeart/2008/layout/PictureStrips"/>
    <dgm:cxn modelId="{36D67576-609C-4948-8000-B3DA58213FAE}" type="presParOf" srcId="{0EF3F0C9-DCD0-4361-B48B-AD8CEFF43740}" destId="{1FA33802-0648-4F9D-AAE7-46575D9744F1}" srcOrd="1" destOrd="0" presId="urn:microsoft.com/office/officeart/2008/layout/PictureStrips"/>
    <dgm:cxn modelId="{DA339A6F-1DC5-4A6F-B758-01260ECA4D24}" type="presParOf" srcId="{0EF3F0C9-DCD0-4361-B48B-AD8CEFF43740}" destId="{A8EA94A2-BA4B-48F0-A930-F580636E66A2}" srcOrd="2" destOrd="0" presId="urn:microsoft.com/office/officeart/2008/layout/PictureStrips"/>
    <dgm:cxn modelId="{2D7C59A1-A705-4700-98E2-9309589BCB1D}" type="presParOf" srcId="{A8EA94A2-BA4B-48F0-A930-F580636E66A2}" destId="{F2BE539A-8A15-4A23-812A-767F9B7242C7}" srcOrd="0" destOrd="0" presId="urn:microsoft.com/office/officeart/2008/layout/PictureStrips"/>
    <dgm:cxn modelId="{C41CBDD8-95AB-48C1-B59F-525477068031}" type="presParOf" srcId="{A8EA94A2-BA4B-48F0-A930-F580636E66A2}" destId="{B30CDDA2-D24B-4648-92B4-A285EF448D14}" srcOrd="1" destOrd="0" presId="urn:microsoft.com/office/officeart/2008/layout/PictureStrips"/>
    <dgm:cxn modelId="{78E95089-0301-40C1-8A72-524C647947EE}" type="presParOf" srcId="{0EF3F0C9-DCD0-4361-B48B-AD8CEFF43740}" destId="{2C94CC16-8D3A-462D-AF05-70180E83D8ED}" srcOrd="3" destOrd="0" presId="urn:microsoft.com/office/officeart/2008/layout/PictureStrips"/>
    <dgm:cxn modelId="{F9541460-7316-4C42-96C8-EA7943356FF1}" type="presParOf" srcId="{0EF3F0C9-DCD0-4361-B48B-AD8CEFF43740}" destId="{9EFDA20F-C7E4-4C4A-80CB-8E9157992122}" srcOrd="4" destOrd="0" presId="urn:microsoft.com/office/officeart/2008/layout/PictureStrips"/>
    <dgm:cxn modelId="{98C41A7E-015B-42FE-9694-C115149373C2}" type="presParOf" srcId="{9EFDA20F-C7E4-4C4A-80CB-8E9157992122}" destId="{9922DC0C-9911-47E7-973E-19FFC58F28B3}" srcOrd="0" destOrd="0" presId="urn:microsoft.com/office/officeart/2008/layout/PictureStrips"/>
    <dgm:cxn modelId="{0238464E-B67C-4D21-9DA1-ECCAF8AAFC7D}" type="presParOf" srcId="{9EFDA20F-C7E4-4C4A-80CB-8E9157992122}" destId="{E655285D-F56C-4ADB-96A4-812DDA77634C}" srcOrd="1" destOrd="0" presId="urn:microsoft.com/office/officeart/2008/layout/PictureStrips"/>
    <dgm:cxn modelId="{379BAA49-A9DD-471F-9731-DB1AF93B3F86}" type="presParOf" srcId="{0EF3F0C9-DCD0-4361-B48B-AD8CEFF43740}" destId="{EA635E6F-11F9-4FC5-8C40-36723F27095C}" srcOrd="5" destOrd="0" presId="urn:microsoft.com/office/officeart/2008/layout/PictureStrips"/>
    <dgm:cxn modelId="{331FE1D7-465F-4EEE-A1C1-1147ED91D655}" type="presParOf" srcId="{0EF3F0C9-DCD0-4361-B48B-AD8CEFF43740}" destId="{CB721937-FC10-4082-9464-A8BF642A0011}" srcOrd="6" destOrd="0" presId="urn:microsoft.com/office/officeart/2008/layout/PictureStrips"/>
    <dgm:cxn modelId="{B8C4DC9A-0C63-4DC1-9820-1901FA301755}" type="presParOf" srcId="{CB721937-FC10-4082-9464-A8BF642A0011}" destId="{54CA6AF1-88EA-45E8-B509-0543703F7C63}" srcOrd="0" destOrd="0" presId="urn:microsoft.com/office/officeart/2008/layout/PictureStrips"/>
    <dgm:cxn modelId="{AB92033B-E858-4719-981D-543FDACCBCE3}" type="presParOf" srcId="{CB721937-FC10-4082-9464-A8BF642A0011}" destId="{9BD3C482-6668-4AE2-A4B7-4E777A2E8232}" srcOrd="1" destOrd="0" presId="urn:microsoft.com/office/officeart/2008/layout/PictureStrips"/>
    <dgm:cxn modelId="{C247F50C-C067-449D-9C14-C7406B9A96BE}" type="presParOf" srcId="{0EF3F0C9-DCD0-4361-B48B-AD8CEFF43740}" destId="{B3916653-84D5-42F8-8324-DFCBDF7E0703}" srcOrd="7" destOrd="0" presId="urn:microsoft.com/office/officeart/2008/layout/PictureStrips"/>
    <dgm:cxn modelId="{6947BCB6-785C-4A0C-8AC3-094228206AB6}" type="presParOf" srcId="{0EF3F0C9-DCD0-4361-B48B-AD8CEFF43740}" destId="{AD43A9C6-85F1-42B2-943D-8FFD169AB961}" srcOrd="8" destOrd="0" presId="urn:microsoft.com/office/officeart/2008/layout/PictureStrips"/>
    <dgm:cxn modelId="{8CB2CB8E-9005-46F9-8755-4DB4F3DF8D8B}" type="presParOf" srcId="{AD43A9C6-85F1-42B2-943D-8FFD169AB961}" destId="{9E5B570F-337F-4442-AE3B-F1EB1BB2A330}" srcOrd="0" destOrd="0" presId="urn:microsoft.com/office/officeart/2008/layout/PictureStrips"/>
    <dgm:cxn modelId="{94BA7D25-6365-4A04-A8ED-CAF31C9F3EC5}" type="presParOf" srcId="{AD43A9C6-85F1-42B2-943D-8FFD169AB961}" destId="{3EC40CC2-9677-45A7-8F69-C153CB0C305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16BAD7-8A90-4B75-8519-5E5363651666}" type="doc">
      <dgm:prSet loTypeId="urn:microsoft.com/office/officeart/2008/layout/AlternatingPictureCircles" loCatId="picture" qsTypeId="urn:microsoft.com/office/officeart/2005/8/quickstyle/simple1" qsCatId="simple" csTypeId="urn:microsoft.com/office/officeart/2005/8/colors/accent1_2" csCatId="accent1" phldr="1"/>
      <dgm:spPr/>
      <dgm:t>
        <a:bodyPr/>
        <a:lstStyle/>
        <a:p>
          <a:pPr rtl="1"/>
          <a:endParaRPr lang="ar-EG"/>
        </a:p>
      </dgm:t>
    </dgm:pt>
    <dgm:pt modelId="{1632AE10-A5F5-4165-BF2C-2F67C5F897D0}">
      <dgm:prSet phldrT="[Text]" custT="1"/>
      <dgm:spPr/>
      <dgm:t>
        <a:bodyPr/>
        <a:lstStyle/>
        <a:p>
          <a:pPr rtl="1"/>
          <a:r>
            <a:rPr lang="ar-EG" sz="3600" dirty="0" smtClean="0"/>
            <a:t>التحسين المستمر</a:t>
          </a:r>
          <a:endParaRPr lang="ar-EG" sz="3600" dirty="0"/>
        </a:p>
      </dgm:t>
    </dgm:pt>
    <dgm:pt modelId="{389F4CF4-C34C-47C7-A91E-BF65AA6240E7}" type="parTrans" cxnId="{593126DA-E4B0-4CA0-BA1A-4AD5F3B9E735}">
      <dgm:prSet/>
      <dgm:spPr/>
      <dgm:t>
        <a:bodyPr/>
        <a:lstStyle/>
        <a:p>
          <a:pPr rtl="1"/>
          <a:endParaRPr lang="ar-EG"/>
        </a:p>
      </dgm:t>
    </dgm:pt>
    <dgm:pt modelId="{43E83D64-9670-4ED9-897A-2BA36BCDED4A}" type="sibTrans" cxnId="{593126DA-E4B0-4CA0-BA1A-4AD5F3B9E735}">
      <dgm:prSet/>
      <dgm:spPr/>
      <dgm:t>
        <a:bodyPr/>
        <a:lstStyle/>
        <a:p>
          <a:pPr rtl="1"/>
          <a:endParaRPr lang="ar-EG"/>
        </a:p>
      </dgm:t>
    </dgm:pt>
    <dgm:pt modelId="{47D4AD55-B67E-413A-8BAA-8362BB9C7C83}" type="pres">
      <dgm:prSet presAssocID="{B816BAD7-8A90-4B75-8519-5E5363651666}" presName="Name0" presStyleCnt="0">
        <dgm:presLayoutVars>
          <dgm:chMax/>
          <dgm:chPref/>
          <dgm:dir/>
        </dgm:presLayoutVars>
      </dgm:prSet>
      <dgm:spPr/>
      <dgm:t>
        <a:bodyPr/>
        <a:lstStyle/>
        <a:p>
          <a:pPr rtl="1"/>
          <a:endParaRPr lang="ar-EG"/>
        </a:p>
      </dgm:t>
    </dgm:pt>
    <dgm:pt modelId="{8F17B79B-7C06-452F-8B06-542AC28CE8DA}" type="pres">
      <dgm:prSet presAssocID="{1632AE10-A5F5-4165-BF2C-2F67C5F897D0}" presName="composite" presStyleCnt="0"/>
      <dgm:spPr/>
    </dgm:pt>
    <dgm:pt modelId="{93275790-430E-424F-BABC-AA09DD03AE01}" type="pres">
      <dgm:prSet presAssocID="{1632AE10-A5F5-4165-BF2C-2F67C5F897D0}" presName="Accent" presStyleLbl="alignNode1" presStyleIdx="0" presStyleCnt="1">
        <dgm:presLayoutVars>
          <dgm:chMax val="0"/>
          <dgm:chPref val="0"/>
        </dgm:presLayoutVars>
      </dgm:prSet>
      <dgm:spPr/>
    </dgm:pt>
    <dgm:pt modelId="{29314197-64AB-4C6C-A63D-DC5811DB0DBA}" type="pres">
      <dgm:prSet presAssocID="{1632AE10-A5F5-4165-BF2C-2F67C5F897D0}"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FB147D0F-79B8-41DD-BAD4-1393C647CE8B}" type="pres">
      <dgm:prSet presAssocID="{1632AE10-A5F5-4165-BF2C-2F67C5F897D0}" presName="Parent" presStyleLbl="fgAccFollowNode1" presStyleIdx="0" presStyleCnt="1">
        <dgm:presLayoutVars>
          <dgm:chMax val="0"/>
          <dgm:chPref val="0"/>
          <dgm:bulletEnabled val="1"/>
        </dgm:presLayoutVars>
      </dgm:prSet>
      <dgm:spPr/>
      <dgm:t>
        <a:bodyPr/>
        <a:lstStyle/>
        <a:p>
          <a:pPr rtl="1"/>
          <a:endParaRPr lang="ar-EG"/>
        </a:p>
      </dgm:t>
    </dgm:pt>
    <dgm:pt modelId="{01404D67-A2A0-494F-AE66-6782A9D7720B}" type="pres">
      <dgm:prSet presAssocID="{1632AE10-A5F5-4165-BF2C-2F67C5F897D0}" presName="Space" presStyleCnt="0">
        <dgm:presLayoutVars>
          <dgm:chMax val="0"/>
          <dgm:chPref val="0"/>
        </dgm:presLayoutVars>
      </dgm:prSet>
      <dgm:spPr/>
    </dgm:pt>
  </dgm:ptLst>
  <dgm:cxnLst>
    <dgm:cxn modelId="{098A0D48-99CD-4D69-AAFD-3BB434B79C4B}" type="presOf" srcId="{B816BAD7-8A90-4B75-8519-5E5363651666}" destId="{47D4AD55-B67E-413A-8BAA-8362BB9C7C83}" srcOrd="0" destOrd="0" presId="urn:microsoft.com/office/officeart/2008/layout/AlternatingPictureCircles"/>
    <dgm:cxn modelId="{593126DA-E4B0-4CA0-BA1A-4AD5F3B9E735}" srcId="{B816BAD7-8A90-4B75-8519-5E5363651666}" destId="{1632AE10-A5F5-4165-BF2C-2F67C5F897D0}" srcOrd="0" destOrd="0" parTransId="{389F4CF4-C34C-47C7-A91E-BF65AA6240E7}" sibTransId="{43E83D64-9670-4ED9-897A-2BA36BCDED4A}"/>
    <dgm:cxn modelId="{1C1DE1EC-67CD-4CC4-8367-1BCD4BA323B0}" type="presOf" srcId="{1632AE10-A5F5-4165-BF2C-2F67C5F897D0}" destId="{FB147D0F-79B8-41DD-BAD4-1393C647CE8B}" srcOrd="0" destOrd="0" presId="urn:microsoft.com/office/officeart/2008/layout/AlternatingPictureCircles"/>
    <dgm:cxn modelId="{5315A20B-9672-43E1-9577-901758ECB985}" type="presParOf" srcId="{47D4AD55-B67E-413A-8BAA-8362BB9C7C83}" destId="{8F17B79B-7C06-452F-8B06-542AC28CE8DA}" srcOrd="0" destOrd="0" presId="urn:microsoft.com/office/officeart/2008/layout/AlternatingPictureCircles"/>
    <dgm:cxn modelId="{FC99EF04-A2DB-4FFE-B69F-2378E17D002F}" type="presParOf" srcId="{8F17B79B-7C06-452F-8B06-542AC28CE8DA}" destId="{93275790-430E-424F-BABC-AA09DD03AE01}" srcOrd="0" destOrd="0" presId="urn:microsoft.com/office/officeart/2008/layout/AlternatingPictureCircles"/>
    <dgm:cxn modelId="{61788A05-80C2-48F5-BFAC-1DEA2F302A13}" type="presParOf" srcId="{8F17B79B-7C06-452F-8B06-542AC28CE8DA}" destId="{29314197-64AB-4C6C-A63D-DC5811DB0DBA}" srcOrd="1" destOrd="0" presId="urn:microsoft.com/office/officeart/2008/layout/AlternatingPictureCircles"/>
    <dgm:cxn modelId="{430709C9-DC77-4263-8688-2F8F46563714}" type="presParOf" srcId="{8F17B79B-7C06-452F-8B06-542AC28CE8DA}" destId="{FB147D0F-79B8-41DD-BAD4-1393C647CE8B}" srcOrd="2" destOrd="0" presId="urn:microsoft.com/office/officeart/2008/layout/AlternatingPictureCircles"/>
    <dgm:cxn modelId="{9E499ADE-09E2-4045-9810-43DEBBBCCE5F}" type="presParOf" srcId="{8F17B79B-7C06-452F-8B06-542AC28CE8DA}" destId="{01404D67-A2A0-494F-AE66-6782A9D7720B}" srcOrd="3" destOrd="0" presId="urn:microsoft.com/office/officeart/2008/layout/AlternatingPictureCircl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DA1873-3AA8-4B7E-9DA7-5C8A3EE3B2EC}" type="doc">
      <dgm:prSet loTypeId="urn:microsoft.com/office/officeart/2005/8/layout/vList2" loCatId="list" qsTypeId="urn:microsoft.com/office/officeart/2005/8/quickstyle/3d1" qsCatId="3D" csTypeId="urn:microsoft.com/office/officeart/2005/8/colors/colorful1" csCatId="colorful" phldr="1"/>
      <dgm:spPr/>
      <dgm:t>
        <a:bodyPr/>
        <a:lstStyle/>
        <a:p>
          <a:pPr rtl="1"/>
          <a:endParaRPr lang="ar-EG"/>
        </a:p>
      </dgm:t>
    </dgm:pt>
    <dgm:pt modelId="{EC87EB8D-E947-4BA8-93F8-1C299B2BB19C}">
      <dgm:prSet phldrT="[Text]" custT="1"/>
      <dgm:spPr/>
      <dgm:t>
        <a:bodyPr/>
        <a:lstStyle/>
        <a:p>
          <a:pPr algn="ctr" rtl="1"/>
          <a:r>
            <a:rPr lang="ar-EG" sz="2400" b="1" dirty="0" smtClean="0"/>
            <a:t>استخدام دورة ديمنغ للتحسينات المستمرة </a:t>
          </a:r>
          <a:endParaRPr lang="ar-EG" sz="2400" b="1" dirty="0"/>
        </a:p>
      </dgm:t>
    </dgm:pt>
    <dgm:pt modelId="{40C2592D-29A4-4FFA-B472-6232056549B1}" type="parTrans" cxnId="{8C2C9E37-2686-4E00-A091-95CF2C8E4BC3}">
      <dgm:prSet/>
      <dgm:spPr/>
      <dgm:t>
        <a:bodyPr/>
        <a:lstStyle/>
        <a:p>
          <a:pPr rtl="1"/>
          <a:endParaRPr lang="ar-EG"/>
        </a:p>
      </dgm:t>
    </dgm:pt>
    <dgm:pt modelId="{F9D5B8C0-C881-4FDD-807F-F05C707D70C3}" type="sibTrans" cxnId="{8C2C9E37-2686-4E00-A091-95CF2C8E4BC3}">
      <dgm:prSet/>
      <dgm:spPr/>
      <dgm:t>
        <a:bodyPr/>
        <a:lstStyle/>
        <a:p>
          <a:pPr rtl="1"/>
          <a:endParaRPr lang="ar-EG"/>
        </a:p>
      </dgm:t>
    </dgm:pt>
    <dgm:pt modelId="{B97DCBA4-2760-4044-9D9A-1EB879FC7DEE}">
      <dgm:prSet phldrT="[Text]" custT="1"/>
      <dgm:spPr/>
      <dgm:t>
        <a:bodyPr/>
        <a:lstStyle/>
        <a:p>
          <a:pPr algn="ctr" rtl="1"/>
          <a:r>
            <a:rPr lang="ar-EG" sz="2400" b="1" dirty="0" smtClean="0"/>
            <a:t>الجودة اولا – تحسين جودة المنتجات يخفض التكاليف ويزيد الأرباح</a:t>
          </a:r>
          <a:endParaRPr lang="ar-EG" sz="2400" b="1" dirty="0"/>
        </a:p>
      </dgm:t>
    </dgm:pt>
    <dgm:pt modelId="{06152070-E475-4228-8FF1-43B3BA98449F}" type="parTrans" cxnId="{1F491A3F-D858-4384-B080-6D8007B7CD44}">
      <dgm:prSet/>
      <dgm:spPr/>
      <dgm:t>
        <a:bodyPr/>
        <a:lstStyle/>
        <a:p>
          <a:pPr rtl="1"/>
          <a:endParaRPr lang="ar-EG"/>
        </a:p>
      </dgm:t>
    </dgm:pt>
    <dgm:pt modelId="{888DEF7E-9062-4B20-8956-50BA7B2B4CE9}" type="sibTrans" cxnId="{1F491A3F-D858-4384-B080-6D8007B7CD44}">
      <dgm:prSet/>
      <dgm:spPr/>
      <dgm:t>
        <a:bodyPr/>
        <a:lstStyle/>
        <a:p>
          <a:pPr rtl="1"/>
          <a:endParaRPr lang="ar-EG"/>
        </a:p>
      </dgm:t>
    </dgm:pt>
    <dgm:pt modelId="{6659DCC7-166D-4C71-A0A2-9447096A552F}">
      <dgm:prSet custT="1"/>
      <dgm:spPr/>
      <dgm:t>
        <a:bodyPr/>
        <a:lstStyle/>
        <a:p>
          <a:pPr algn="ctr" rtl="1"/>
          <a:r>
            <a:rPr lang="ar-EG" sz="2400" b="1" dirty="0" smtClean="0"/>
            <a:t>تحقيق رضا الزبائن من خلال تحسين المنتجات والخدمات المقدمة لهم</a:t>
          </a:r>
          <a:endParaRPr lang="ar-EG" sz="2400" b="1" dirty="0"/>
        </a:p>
      </dgm:t>
    </dgm:pt>
    <dgm:pt modelId="{14255A26-B4AF-4EC2-B8D4-B1C6DACF44C2}" type="parTrans" cxnId="{18CA4040-8656-4D1A-9EF4-3C85E2185102}">
      <dgm:prSet/>
      <dgm:spPr/>
      <dgm:t>
        <a:bodyPr/>
        <a:lstStyle/>
        <a:p>
          <a:pPr rtl="1"/>
          <a:endParaRPr lang="ar-EG"/>
        </a:p>
      </dgm:t>
    </dgm:pt>
    <dgm:pt modelId="{FCF46E4A-C01C-4440-97CA-78BA8E783163}" type="sibTrans" cxnId="{18CA4040-8656-4D1A-9EF4-3C85E2185102}">
      <dgm:prSet/>
      <dgm:spPr/>
      <dgm:t>
        <a:bodyPr/>
        <a:lstStyle/>
        <a:p>
          <a:pPr rtl="1"/>
          <a:endParaRPr lang="ar-EG"/>
        </a:p>
      </dgm:t>
    </dgm:pt>
    <dgm:pt modelId="{054A0EF7-A822-4951-A2C0-D782577CE7DD}" type="pres">
      <dgm:prSet presAssocID="{29DA1873-3AA8-4B7E-9DA7-5C8A3EE3B2EC}" presName="linear" presStyleCnt="0">
        <dgm:presLayoutVars>
          <dgm:animLvl val="lvl"/>
          <dgm:resizeHandles val="exact"/>
        </dgm:presLayoutVars>
      </dgm:prSet>
      <dgm:spPr/>
      <dgm:t>
        <a:bodyPr/>
        <a:lstStyle/>
        <a:p>
          <a:pPr rtl="1"/>
          <a:endParaRPr lang="ar-EG"/>
        </a:p>
      </dgm:t>
    </dgm:pt>
    <dgm:pt modelId="{2D09DD73-322F-4ECD-BFDE-A08EBB7D0A00}" type="pres">
      <dgm:prSet presAssocID="{EC87EB8D-E947-4BA8-93F8-1C299B2BB19C}" presName="parentText" presStyleLbl="node1" presStyleIdx="0" presStyleCnt="3">
        <dgm:presLayoutVars>
          <dgm:chMax val="0"/>
          <dgm:bulletEnabled val="1"/>
        </dgm:presLayoutVars>
      </dgm:prSet>
      <dgm:spPr/>
      <dgm:t>
        <a:bodyPr/>
        <a:lstStyle/>
        <a:p>
          <a:pPr rtl="1"/>
          <a:endParaRPr lang="ar-EG"/>
        </a:p>
      </dgm:t>
    </dgm:pt>
    <dgm:pt modelId="{C4F3B4F7-E853-4656-82DD-B35CE899380C}" type="pres">
      <dgm:prSet presAssocID="{F9D5B8C0-C881-4FDD-807F-F05C707D70C3}" presName="spacer" presStyleCnt="0"/>
      <dgm:spPr/>
      <dgm:t>
        <a:bodyPr/>
        <a:lstStyle/>
        <a:p>
          <a:pPr rtl="1"/>
          <a:endParaRPr lang="ar-EG"/>
        </a:p>
      </dgm:t>
    </dgm:pt>
    <dgm:pt modelId="{27E95317-EA6A-49CE-BC99-19315333D4E3}" type="pres">
      <dgm:prSet presAssocID="{6659DCC7-166D-4C71-A0A2-9447096A552F}" presName="parentText" presStyleLbl="node1" presStyleIdx="1" presStyleCnt="3">
        <dgm:presLayoutVars>
          <dgm:chMax val="0"/>
          <dgm:bulletEnabled val="1"/>
        </dgm:presLayoutVars>
      </dgm:prSet>
      <dgm:spPr/>
      <dgm:t>
        <a:bodyPr/>
        <a:lstStyle/>
        <a:p>
          <a:pPr rtl="1"/>
          <a:endParaRPr lang="ar-EG"/>
        </a:p>
      </dgm:t>
    </dgm:pt>
    <dgm:pt modelId="{F654BD18-ED40-4E38-9FDB-C66467276E12}" type="pres">
      <dgm:prSet presAssocID="{FCF46E4A-C01C-4440-97CA-78BA8E783163}" presName="spacer" presStyleCnt="0"/>
      <dgm:spPr/>
      <dgm:t>
        <a:bodyPr/>
        <a:lstStyle/>
        <a:p>
          <a:pPr rtl="1"/>
          <a:endParaRPr lang="ar-EG"/>
        </a:p>
      </dgm:t>
    </dgm:pt>
    <dgm:pt modelId="{C0DA6DE2-7506-4375-AFF9-13564CEF81E1}" type="pres">
      <dgm:prSet presAssocID="{B97DCBA4-2760-4044-9D9A-1EB879FC7DEE}" presName="parentText" presStyleLbl="node1" presStyleIdx="2" presStyleCnt="3">
        <dgm:presLayoutVars>
          <dgm:chMax val="0"/>
          <dgm:bulletEnabled val="1"/>
        </dgm:presLayoutVars>
      </dgm:prSet>
      <dgm:spPr/>
      <dgm:t>
        <a:bodyPr/>
        <a:lstStyle/>
        <a:p>
          <a:pPr rtl="1"/>
          <a:endParaRPr lang="ar-EG"/>
        </a:p>
      </dgm:t>
    </dgm:pt>
  </dgm:ptLst>
  <dgm:cxnLst>
    <dgm:cxn modelId="{1F491A3F-D858-4384-B080-6D8007B7CD44}" srcId="{29DA1873-3AA8-4B7E-9DA7-5C8A3EE3B2EC}" destId="{B97DCBA4-2760-4044-9D9A-1EB879FC7DEE}" srcOrd="2" destOrd="0" parTransId="{06152070-E475-4228-8FF1-43B3BA98449F}" sibTransId="{888DEF7E-9062-4B20-8956-50BA7B2B4CE9}"/>
    <dgm:cxn modelId="{254915D4-BC40-44B9-8AFC-B907E4468829}" type="presOf" srcId="{6659DCC7-166D-4C71-A0A2-9447096A552F}" destId="{27E95317-EA6A-49CE-BC99-19315333D4E3}" srcOrd="0" destOrd="0" presId="urn:microsoft.com/office/officeart/2005/8/layout/vList2"/>
    <dgm:cxn modelId="{8C2C9E37-2686-4E00-A091-95CF2C8E4BC3}" srcId="{29DA1873-3AA8-4B7E-9DA7-5C8A3EE3B2EC}" destId="{EC87EB8D-E947-4BA8-93F8-1C299B2BB19C}" srcOrd="0" destOrd="0" parTransId="{40C2592D-29A4-4FFA-B472-6232056549B1}" sibTransId="{F9D5B8C0-C881-4FDD-807F-F05C707D70C3}"/>
    <dgm:cxn modelId="{0881E8AA-CBFF-4F15-9065-E75771C3C13A}" type="presOf" srcId="{B97DCBA4-2760-4044-9D9A-1EB879FC7DEE}" destId="{C0DA6DE2-7506-4375-AFF9-13564CEF81E1}" srcOrd="0" destOrd="0" presId="urn:microsoft.com/office/officeart/2005/8/layout/vList2"/>
    <dgm:cxn modelId="{37B07D66-16DE-40D8-88B1-A54345954BFD}" type="presOf" srcId="{EC87EB8D-E947-4BA8-93F8-1C299B2BB19C}" destId="{2D09DD73-322F-4ECD-BFDE-A08EBB7D0A00}" srcOrd="0" destOrd="0" presId="urn:microsoft.com/office/officeart/2005/8/layout/vList2"/>
    <dgm:cxn modelId="{ABBAF8B7-09D7-4887-84ED-98CC35E01672}" type="presOf" srcId="{29DA1873-3AA8-4B7E-9DA7-5C8A3EE3B2EC}" destId="{054A0EF7-A822-4951-A2C0-D782577CE7DD}" srcOrd="0" destOrd="0" presId="urn:microsoft.com/office/officeart/2005/8/layout/vList2"/>
    <dgm:cxn modelId="{18CA4040-8656-4D1A-9EF4-3C85E2185102}" srcId="{29DA1873-3AA8-4B7E-9DA7-5C8A3EE3B2EC}" destId="{6659DCC7-166D-4C71-A0A2-9447096A552F}" srcOrd="1" destOrd="0" parTransId="{14255A26-B4AF-4EC2-B8D4-B1C6DACF44C2}" sibTransId="{FCF46E4A-C01C-4440-97CA-78BA8E783163}"/>
    <dgm:cxn modelId="{2B7388CE-4D36-4D8E-834C-DCD6CA6D0BFD}" type="presParOf" srcId="{054A0EF7-A822-4951-A2C0-D782577CE7DD}" destId="{2D09DD73-322F-4ECD-BFDE-A08EBB7D0A00}" srcOrd="0" destOrd="0" presId="urn:microsoft.com/office/officeart/2005/8/layout/vList2"/>
    <dgm:cxn modelId="{E1207EBF-33D0-4210-B66C-8826860D3589}" type="presParOf" srcId="{054A0EF7-A822-4951-A2C0-D782577CE7DD}" destId="{C4F3B4F7-E853-4656-82DD-B35CE899380C}" srcOrd="1" destOrd="0" presId="urn:microsoft.com/office/officeart/2005/8/layout/vList2"/>
    <dgm:cxn modelId="{B1BD01A8-8F0E-4EA2-888F-B39F2C3B05F2}" type="presParOf" srcId="{054A0EF7-A822-4951-A2C0-D782577CE7DD}" destId="{27E95317-EA6A-49CE-BC99-19315333D4E3}" srcOrd="2" destOrd="0" presId="urn:microsoft.com/office/officeart/2005/8/layout/vList2"/>
    <dgm:cxn modelId="{71A83E51-EAA3-4512-892B-9A8262DA993E}" type="presParOf" srcId="{054A0EF7-A822-4951-A2C0-D782577CE7DD}" destId="{F654BD18-ED40-4E38-9FDB-C66467276E12}" srcOrd="3" destOrd="0" presId="urn:microsoft.com/office/officeart/2005/8/layout/vList2"/>
    <dgm:cxn modelId="{41BDB662-8845-4FEC-9A7F-1C8967B0D30A}" type="presParOf" srcId="{054A0EF7-A822-4951-A2C0-D782577CE7DD}" destId="{C0DA6DE2-7506-4375-AFF9-13564CEF81E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DA1873-3AA8-4B7E-9DA7-5C8A3EE3B2EC}" type="doc">
      <dgm:prSet loTypeId="urn:microsoft.com/office/officeart/2005/8/layout/vList2" loCatId="list" qsTypeId="urn:microsoft.com/office/officeart/2005/8/quickstyle/3d1" qsCatId="3D" csTypeId="urn:microsoft.com/office/officeart/2005/8/colors/colorful3" csCatId="colorful" phldr="1"/>
      <dgm:spPr/>
      <dgm:t>
        <a:bodyPr/>
        <a:lstStyle/>
        <a:p>
          <a:pPr rtl="1"/>
          <a:endParaRPr lang="ar-EG"/>
        </a:p>
      </dgm:t>
    </dgm:pt>
    <dgm:pt modelId="{EC87EB8D-E947-4BA8-93F8-1C299B2BB19C}">
      <dgm:prSet phldrT="[Text]" custT="1"/>
      <dgm:spPr/>
      <dgm:t>
        <a:bodyPr/>
        <a:lstStyle/>
        <a:p>
          <a:pPr algn="ctr" rtl="1"/>
          <a:r>
            <a:rPr lang="ar-EG" sz="2400" b="1" dirty="0" smtClean="0"/>
            <a:t>التركيز على احتياجات الزبائن </a:t>
          </a:r>
          <a:br>
            <a:rPr lang="ar-EG" sz="2400" b="1" dirty="0" smtClean="0"/>
          </a:br>
          <a:r>
            <a:rPr lang="ar-EG" sz="2400" b="1" dirty="0" smtClean="0"/>
            <a:t>(وتطوير المنتجات التي تلبي هذه الاحتياجات) </a:t>
          </a:r>
          <a:endParaRPr lang="ar-EG" sz="2400" b="1" dirty="0"/>
        </a:p>
      </dgm:t>
    </dgm:pt>
    <dgm:pt modelId="{40C2592D-29A4-4FFA-B472-6232056549B1}" type="parTrans" cxnId="{8C2C9E37-2686-4E00-A091-95CF2C8E4BC3}">
      <dgm:prSet/>
      <dgm:spPr/>
      <dgm:t>
        <a:bodyPr/>
        <a:lstStyle/>
        <a:p>
          <a:pPr rtl="1"/>
          <a:endParaRPr lang="ar-EG"/>
        </a:p>
      </dgm:t>
    </dgm:pt>
    <dgm:pt modelId="{F9D5B8C0-C881-4FDD-807F-F05C707D70C3}" type="sibTrans" cxnId="{8C2C9E37-2686-4E00-A091-95CF2C8E4BC3}">
      <dgm:prSet/>
      <dgm:spPr/>
      <dgm:t>
        <a:bodyPr/>
        <a:lstStyle/>
        <a:p>
          <a:pPr rtl="1"/>
          <a:endParaRPr lang="ar-EG"/>
        </a:p>
      </dgm:t>
    </dgm:pt>
    <dgm:pt modelId="{B97DCBA4-2760-4044-9D9A-1EB879FC7DEE}">
      <dgm:prSet phldrT="[Text]" custT="1"/>
      <dgm:spPr/>
      <dgm:t>
        <a:bodyPr/>
        <a:lstStyle/>
        <a:p>
          <a:pPr algn="ctr" rtl="1"/>
          <a:r>
            <a:rPr lang="ar-EG" sz="2400" b="1" dirty="0" smtClean="0"/>
            <a:t>السيطرة على الانحراف في العمليات التصنيعية ومنع تكرار حدوثها</a:t>
          </a:r>
          <a:endParaRPr lang="ar-EG" sz="2400" b="1" dirty="0"/>
        </a:p>
      </dgm:t>
    </dgm:pt>
    <dgm:pt modelId="{06152070-E475-4228-8FF1-43B3BA98449F}" type="parTrans" cxnId="{1F491A3F-D858-4384-B080-6D8007B7CD44}">
      <dgm:prSet/>
      <dgm:spPr/>
      <dgm:t>
        <a:bodyPr/>
        <a:lstStyle/>
        <a:p>
          <a:pPr rtl="1"/>
          <a:endParaRPr lang="ar-EG"/>
        </a:p>
      </dgm:t>
    </dgm:pt>
    <dgm:pt modelId="{888DEF7E-9062-4B20-8956-50BA7B2B4CE9}" type="sibTrans" cxnId="{1F491A3F-D858-4384-B080-6D8007B7CD44}">
      <dgm:prSet/>
      <dgm:spPr/>
      <dgm:t>
        <a:bodyPr/>
        <a:lstStyle/>
        <a:p>
          <a:pPr rtl="1"/>
          <a:endParaRPr lang="ar-EG"/>
        </a:p>
      </dgm:t>
    </dgm:pt>
    <dgm:pt modelId="{6659DCC7-166D-4C71-A0A2-9447096A552F}">
      <dgm:prSet custT="1"/>
      <dgm:spPr/>
      <dgm:t>
        <a:bodyPr/>
        <a:lstStyle/>
        <a:p>
          <a:pPr algn="ctr" rtl="1"/>
          <a:r>
            <a:rPr lang="ar-EG" sz="2400" b="1" dirty="0" smtClean="0"/>
            <a:t>استخدام البيانات والأدوات الإحصائية</a:t>
          </a:r>
          <a:endParaRPr lang="ar-EG" sz="2400" b="1" dirty="0"/>
        </a:p>
      </dgm:t>
    </dgm:pt>
    <dgm:pt modelId="{14255A26-B4AF-4EC2-B8D4-B1C6DACF44C2}" type="parTrans" cxnId="{18CA4040-8656-4D1A-9EF4-3C85E2185102}">
      <dgm:prSet/>
      <dgm:spPr/>
      <dgm:t>
        <a:bodyPr/>
        <a:lstStyle/>
        <a:p>
          <a:pPr rtl="1"/>
          <a:endParaRPr lang="ar-EG"/>
        </a:p>
      </dgm:t>
    </dgm:pt>
    <dgm:pt modelId="{FCF46E4A-C01C-4440-97CA-78BA8E783163}" type="sibTrans" cxnId="{18CA4040-8656-4D1A-9EF4-3C85E2185102}">
      <dgm:prSet/>
      <dgm:spPr/>
      <dgm:t>
        <a:bodyPr/>
        <a:lstStyle/>
        <a:p>
          <a:pPr rtl="1"/>
          <a:endParaRPr lang="ar-EG"/>
        </a:p>
      </dgm:t>
    </dgm:pt>
    <dgm:pt modelId="{054A0EF7-A822-4951-A2C0-D782577CE7DD}" type="pres">
      <dgm:prSet presAssocID="{29DA1873-3AA8-4B7E-9DA7-5C8A3EE3B2EC}" presName="linear" presStyleCnt="0">
        <dgm:presLayoutVars>
          <dgm:animLvl val="lvl"/>
          <dgm:resizeHandles val="exact"/>
        </dgm:presLayoutVars>
      </dgm:prSet>
      <dgm:spPr/>
      <dgm:t>
        <a:bodyPr/>
        <a:lstStyle/>
        <a:p>
          <a:pPr rtl="1"/>
          <a:endParaRPr lang="ar-EG"/>
        </a:p>
      </dgm:t>
    </dgm:pt>
    <dgm:pt modelId="{2D09DD73-322F-4ECD-BFDE-A08EBB7D0A00}" type="pres">
      <dgm:prSet presAssocID="{EC87EB8D-E947-4BA8-93F8-1C299B2BB19C}" presName="parentText" presStyleLbl="node1" presStyleIdx="0" presStyleCnt="3">
        <dgm:presLayoutVars>
          <dgm:chMax val="0"/>
          <dgm:bulletEnabled val="1"/>
        </dgm:presLayoutVars>
      </dgm:prSet>
      <dgm:spPr/>
      <dgm:t>
        <a:bodyPr/>
        <a:lstStyle/>
        <a:p>
          <a:pPr rtl="1"/>
          <a:endParaRPr lang="ar-EG"/>
        </a:p>
      </dgm:t>
    </dgm:pt>
    <dgm:pt modelId="{C4F3B4F7-E853-4656-82DD-B35CE899380C}" type="pres">
      <dgm:prSet presAssocID="{F9D5B8C0-C881-4FDD-807F-F05C707D70C3}" presName="spacer" presStyleCnt="0"/>
      <dgm:spPr/>
    </dgm:pt>
    <dgm:pt modelId="{27E95317-EA6A-49CE-BC99-19315333D4E3}" type="pres">
      <dgm:prSet presAssocID="{6659DCC7-166D-4C71-A0A2-9447096A552F}" presName="parentText" presStyleLbl="node1" presStyleIdx="1" presStyleCnt="3">
        <dgm:presLayoutVars>
          <dgm:chMax val="0"/>
          <dgm:bulletEnabled val="1"/>
        </dgm:presLayoutVars>
      </dgm:prSet>
      <dgm:spPr/>
      <dgm:t>
        <a:bodyPr/>
        <a:lstStyle/>
        <a:p>
          <a:pPr rtl="1"/>
          <a:endParaRPr lang="ar-EG"/>
        </a:p>
      </dgm:t>
    </dgm:pt>
    <dgm:pt modelId="{F654BD18-ED40-4E38-9FDB-C66467276E12}" type="pres">
      <dgm:prSet presAssocID="{FCF46E4A-C01C-4440-97CA-78BA8E783163}" presName="spacer" presStyleCnt="0"/>
      <dgm:spPr/>
    </dgm:pt>
    <dgm:pt modelId="{C0DA6DE2-7506-4375-AFF9-13564CEF81E1}" type="pres">
      <dgm:prSet presAssocID="{B97DCBA4-2760-4044-9D9A-1EB879FC7DEE}" presName="parentText" presStyleLbl="node1" presStyleIdx="2" presStyleCnt="3">
        <dgm:presLayoutVars>
          <dgm:chMax val="0"/>
          <dgm:bulletEnabled val="1"/>
        </dgm:presLayoutVars>
      </dgm:prSet>
      <dgm:spPr/>
      <dgm:t>
        <a:bodyPr/>
        <a:lstStyle/>
        <a:p>
          <a:pPr rtl="1"/>
          <a:endParaRPr lang="ar-EG"/>
        </a:p>
      </dgm:t>
    </dgm:pt>
  </dgm:ptLst>
  <dgm:cxnLst>
    <dgm:cxn modelId="{C9E05E6D-0435-4CBB-81A6-D28F58B01292}" type="presOf" srcId="{B97DCBA4-2760-4044-9D9A-1EB879FC7DEE}" destId="{C0DA6DE2-7506-4375-AFF9-13564CEF81E1}" srcOrd="0" destOrd="0" presId="urn:microsoft.com/office/officeart/2005/8/layout/vList2"/>
    <dgm:cxn modelId="{1F491A3F-D858-4384-B080-6D8007B7CD44}" srcId="{29DA1873-3AA8-4B7E-9DA7-5C8A3EE3B2EC}" destId="{B97DCBA4-2760-4044-9D9A-1EB879FC7DEE}" srcOrd="2" destOrd="0" parTransId="{06152070-E475-4228-8FF1-43B3BA98449F}" sibTransId="{888DEF7E-9062-4B20-8956-50BA7B2B4CE9}"/>
    <dgm:cxn modelId="{BCB47F28-54DD-47BC-BD2B-50867E34F73B}" type="presOf" srcId="{6659DCC7-166D-4C71-A0A2-9447096A552F}" destId="{27E95317-EA6A-49CE-BC99-19315333D4E3}" srcOrd="0" destOrd="0" presId="urn:microsoft.com/office/officeart/2005/8/layout/vList2"/>
    <dgm:cxn modelId="{8C2C9E37-2686-4E00-A091-95CF2C8E4BC3}" srcId="{29DA1873-3AA8-4B7E-9DA7-5C8A3EE3B2EC}" destId="{EC87EB8D-E947-4BA8-93F8-1C299B2BB19C}" srcOrd="0" destOrd="0" parTransId="{40C2592D-29A4-4FFA-B472-6232056549B1}" sibTransId="{F9D5B8C0-C881-4FDD-807F-F05C707D70C3}"/>
    <dgm:cxn modelId="{ACBAC96A-C692-47B5-8564-86C4A82268F2}" type="presOf" srcId="{EC87EB8D-E947-4BA8-93F8-1C299B2BB19C}" destId="{2D09DD73-322F-4ECD-BFDE-A08EBB7D0A00}" srcOrd="0" destOrd="0" presId="urn:microsoft.com/office/officeart/2005/8/layout/vList2"/>
    <dgm:cxn modelId="{18CA4040-8656-4D1A-9EF4-3C85E2185102}" srcId="{29DA1873-3AA8-4B7E-9DA7-5C8A3EE3B2EC}" destId="{6659DCC7-166D-4C71-A0A2-9447096A552F}" srcOrd="1" destOrd="0" parTransId="{14255A26-B4AF-4EC2-B8D4-B1C6DACF44C2}" sibTransId="{FCF46E4A-C01C-4440-97CA-78BA8E783163}"/>
    <dgm:cxn modelId="{27736A37-30BF-4AC9-842D-FBFE886C6941}" type="presOf" srcId="{29DA1873-3AA8-4B7E-9DA7-5C8A3EE3B2EC}" destId="{054A0EF7-A822-4951-A2C0-D782577CE7DD}" srcOrd="0" destOrd="0" presId="urn:microsoft.com/office/officeart/2005/8/layout/vList2"/>
    <dgm:cxn modelId="{89E315D5-2CA0-4416-94F4-CE369343E7F1}" type="presParOf" srcId="{054A0EF7-A822-4951-A2C0-D782577CE7DD}" destId="{2D09DD73-322F-4ECD-BFDE-A08EBB7D0A00}" srcOrd="0" destOrd="0" presId="urn:microsoft.com/office/officeart/2005/8/layout/vList2"/>
    <dgm:cxn modelId="{9B64569C-6B1D-4A19-82DA-FB0BEC44AB91}" type="presParOf" srcId="{054A0EF7-A822-4951-A2C0-D782577CE7DD}" destId="{C4F3B4F7-E853-4656-82DD-B35CE899380C}" srcOrd="1" destOrd="0" presId="urn:microsoft.com/office/officeart/2005/8/layout/vList2"/>
    <dgm:cxn modelId="{DB0ECC8C-0C73-465E-9B0D-0F20E1EE8F51}" type="presParOf" srcId="{054A0EF7-A822-4951-A2C0-D782577CE7DD}" destId="{27E95317-EA6A-49CE-BC99-19315333D4E3}" srcOrd="2" destOrd="0" presId="urn:microsoft.com/office/officeart/2005/8/layout/vList2"/>
    <dgm:cxn modelId="{428950B7-8722-431D-AF46-D8EBA18B5DC6}" type="presParOf" srcId="{054A0EF7-A822-4951-A2C0-D782577CE7DD}" destId="{F654BD18-ED40-4E38-9FDB-C66467276E12}" srcOrd="3" destOrd="0" presId="urn:microsoft.com/office/officeart/2005/8/layout/vList2"/>
    <dgm:cxn modelId="{52890837-E2EB-4FC1-B3CC-2169056BED11}" type="presParOf" srcId="{054A0EF7-A822-4951-A2C0-D782577CE7DD}" destId="{C0DA6DE2-7506-4375-AFF9-13564CEF81E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A86FC8-F49A-4BA8-8D90-CE0AB868B6AA}"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16217BAC-DA13-4D92-9FB9-B5BC5C7AFC3E}">
      <dgm:prSet phldrT="[Text]" custT="1"/>
      <dgm:spPr/>
      <dgm:t>
        <a:bodyPr/>
        <a:lstStyle/>
        <a:p>
          <a:pPr algn="justLow" rtl="1"/>
          <a:r>
            <a:rPr lang="ar-EG" sz="2400" dirty="0" smtClean="0">
              <a:solidFill>
                <a:srgbClr val="002060"/>
              </a:solidFill>
            </a:rPr>
            <a:t>وهو جزء من نظام الادارة الذي يهدف الى تعبئة وانخراط جميع العاملين لتنفيذ برنامج كايزن. ويعتبر مجموع اقتراحات العاملين معياراً </a:t>
          </a:r>
          <a:r>
            <a:rPr lang="en-US" sz="2400" dirty="0" smtClean="0">
              <a:solidFill>
                <a:srgbClr val="002060"/>
              </a:solidFill>
            </a:rPr>
            <a:t>Criterion</a:t>
          </a:r>
          <a:r>
            <a:rPr lang="ar-EG" sz="2400" dirty="0" smtClean="0">
              <a:solidFill>
                <a:srgbClr val="002060"/>
              </a:solidFill>
            </a:rPr>
            <a:t>لتفاعل العمال مع رؤسائهم. وتشجع الادارة اليابانية العاملين على توليد اعداد كبيرة من الافكار والاقتراحات، وتعمل جاهدة لتنفيذ هذه الاقتراحات. كما تقوم الادارة على مكافاة العاملين على جهودهم للتحسين والتطوير. وتعتبر حلقات الجودة افضل مثال على ذلك</a:t>
          </a:r>
          <a:endParaRPr lang="ar-EG" sz="2400" dirty="0">
            <a:solidFill>
              <a:srgbClr val="002060"/>
            </a:solidFill>
          </a:endParaRPr>
        </a:p>
      </dgm:t>
    </dgm:pt>
    <dgm:pt modelId="{366F84C8-B787-4EEF-BACF-CE860EF68254}" type="parTrans" cxnId="{C6BD85BF-A1EE-4F2D-BE0B-18A419A57D42}">
      <dgm:prSet/>
      <dgm:spPr/>
      <dgm:t>
        <a:bodyPr/>
        <a:lstStyle/>
        <a:p>
          <a:pPr rtl="1"/>
          <a:endParaRPr lang="ar-EG"/>
        </a:p>
      </dgm:t>
    </dgm:pt>
    <dgm:pt modelId="{3D17C1E4-1936-4B19-AEB3-198C992279F6}" type="sibTrans" cxnId="{C6BD85BF-A1EE-4F2D-BE0B-18A419A57D42}">
      <dgm:prSet/>
      <dgm:spPr/>
      <dgm:t>
        <a:bodyPr/>
        <a:lstStyle/>
        <a:p>
          <a:pPr rtl="1"/>
          <a:endParaRPr lang="ar-EG"/>
        </a:p>
      </dgm:t>
    </dgm:pt>
    <dgm:pt modelId="{7E99D802-8805-4DE2-A0F5-34B19FF7430C}" type="pres">
      <dgm:prSet presAssocID="{54A86FC8-F49A-4BA8-8D90-CE0AB868B6AA}" presName="Name0" presStyleCnt="0">
        <dgm:presLayoutVars>
          <dgm:chMax/>
          <dgm:chPref/>
          <dgm:dir/>
        </dgm:presLayoutVars>
      </dgm:prSet>
      <dgm:spPr/>
      <dgm:t>
        <a:bodyPr/>
        <a:lstStyle/>
        <a:p>
          <a:pPr rtl="1"/>
          <a:endParaRPr lang="ar-EG"/>
        </a:p>
      </dgm:t>
    </dgm:pt>
    <dgm:pt modelId="{4FCDE8AF-7833-464B-9F15-41D0CB2A49B0}" type="pres">
      <dgm:prSet presAssocID="{16217BAC-DA13-4D92-9FB9-B5BC5C7AFC3E}" presName="composite" presStyleCnt="0">
        <dgm:presLayoutVars>
          <dgm:chMax/>
          <dgm:chPref/>
        </dgm:presLayoutVars>
      </dgm:prSet>
      <dgm:spPr/>
    </dgm:pt>
    <dgm:pt modelId="{71A72E02-ED5D-4BBA-B179-5ED49052597A}" type="pres">
      <dgm:prSet presAssocID="{16217BAC-DA13-4D92-9FB9-B5BC5C7AFC3E}" presName="Image" presStyleLbl="bgImgPlace1" presStyleIdx="0" presStyleCnt="1" custLinFactNeighborX="-30016" custLinFactNeighborY="2840"/>
      <dgm:spPr>
        <a:blipFill rotWithShape="1">
          <a:blip xmlns:r="http://schemas.openxmlformats.org/officeDocument/2006/relationships" r:embed="rId1"/>
          <a:stretch>
            <a:fillRect/>
          </a:stretch>
        </a:blipFill>
      </dgm:spPr>
      <dgm:t>
        <a:bodyPr/>
        <a:lstStyle/>
        <a:p>
          <a:pPr rtl="1"/>
          <a:endParaRPr lang="ar-EG"/>
        </a:p>
      </dgm:t>
    </dgm:pt>
    <dgm:pt modelId="{290C9B6B-AD67-4755-978A-3CB82F85E662}" type="pres">
      <dgm:prSet presAssocID="{16217BAC-DA13-4D92-9FB9-B5BC5C7AFC3E}" presName="ParentText" presStyleLbl="revTx" presStyleIdx="0" presStyleCnt="1" custScaleX="132899" custScaleY="101854">
        <dgm:presLayoutVars>
          <dgm:chMax val="0"/>
          <dgm:chPref val="0"/>
          <dgm:bulletEnabled val="1"/>
        </dgm:presLayoutVars>
      </dgm:prSet>
      <dgm:spPr/>
      <dgm:t>
        <a:bodyPr/>
        <a:lstStyle/>
        <a:p>
          <a:pPr rtl="1"/>
          <a:endParaRPr lang="ar-EG"/>
        </a:p>
      </dgm:t>
    </dgm:pt>
    <dgm:pt modelId="{A0797191-BACF-4151-96BA-CAF9DEE5EF4C}" type="pres">
      <dgm:prSet presAssocID="{16217BAC-DA13-4D92-9FB9-B5BC5C7AFC3E}" presName="tlFrame" presStyleLbl="node1" presStyleIdx="0" presStyleCnt="4" custLinFactNeighborX="-85955" custLinFactNeighborY="-61759"/>
      <dgm:spPr/>
    </dgm:pt>
    <dgm:pt modelId="{ABD65D55-BFF5-41B7-BA2D-8013A70A6F73}" type="pres">
      <dgm:prSet presAssocID="{16217BAC-DA13-4D92-9FB9-B5BC5C7AFC3E}" presName="trFrame" presStyleLbl="node1" presStyleIdx="1" presStyleCnt="4" custLinFactNeighborX="77319" custLinFactNeighborY="-61759"/>
      <dgm:spPr/>
    </dgm:pt>
    <dgm:pt modelId="{1F549FC1-17F7-4C23-AC25-1FE8EC74CFC5}" type="pres">
      <dgm:prSet presAssocID="{16217BAC-DA13-4D92-9FB9-B5BC5C7AFC3E}" presName="blFrame" presStyleLbl="node1" presStyleIdx="2" presStyleCnt="4" custLinFactNeighborX="-78737" custLinFactNeighborY="21821"/>
      <dgm:spPr/>
    </dgm:pt>
    <dgm:pt modelId="{20B5B11C-526C-4B68-8F45-DB79AA500BD6}" type="pres">
      <dgm:prSet presAssocID="{16217BAC-DA13-4D92-9FB9-B5BC5C7AFC3E}" presName="brFrame" presStyleLbl="node1" presStyleIdx="3" presStyleCnt="4" custLinFactX="3767" custLinFactNeighborX="100000" custLinFactNeighborY="4393"/>
      <dgm:spPr/>
    </dgm:pt>
  </dgm:ptLst>
  <dgm:cxnLst>
    <dgm:cxn modelId="{56FE5697-24AC-46EC-94A9-954325712B70}" type="presOf" srcId="{54A86FC8-F49A-4BA8-8D90-CE0AB868B6AA}" destId="{7E99D802-8805-4DE2-A0F5-34B19FF7430C}" srcOrd="0" destOrd="0" presId="urn:microsoft.com/office/officeart/2009/3/layout/FramedTextPicture"/>
    <dgm:cxn modelId="{4227A31B-EA1D-4C33-81F8-4F9D619DF587}" type="presOf" srcId="{16217BAC-DA13-4D92-9FB9-B5BC5C7AFC3E}" destId="{290C9B6B-AD67-4755-978A-3CB82F85E662}" srcOrd="0" destOrd="0" presId="urn:microsoft.com/office/officeart/2009/3/layout/FramedTextPicture"/>
    <dgm:cxn modelId="{C6BD85BF-A1EE-4F2D-BE0B-18A419A57D42}" srcId="{54A86FC8-F49A-4BA8-8D90-CE0AB868B6AA}" destId="{16217BAC-DA13-4D92-9FB9-B5BC5C7AFC3E}" srcOrd="0" destOrd="0" parTransId="{366F84C8-B787-4EEF-BACF-CE860EF68254}" sibTransId="{3D17C1E4-1936-4B19-AEB3-198C992279F6}"/>
    <dgm:cxn modelId="{92622B39-AA4F-4AAA-BFE3-2ACDD0FC5030}" type="presParOf" srcId="{7E99D802-8805-4DE2-A0F5-34B19FF7430C}" destId="{4FCDE8AF-7833-464B-9F15-41D0CB2A49B0}" srcOrd="0" destOrd="0" presId="urn:microsoft.com/office/officeart/2009/3/layout/FramedTextPicture"/>
    <dgm:cxn modelId="{D66ED733-81AD-4D77-A915-C7D0ADE916EB}" type="presParOf" srcId="{4FCDE8AF-7833-464B-9F15-41D0CB2A49B0}" destId="{71A72E02-ED5D-4BBA-B179-5ED49052597A}" srcOrd="0" destOrd="0" presId="urn:microsoft.com/office/officeart/2009/3/layout/FramedTextPicture"/>
    <dgm:cxn modelId="{47DC8354-3C64-45EA-84CE-791669B3D93E}" type="presParOf" srcId="{4FCDE8AF-7833-464B-9F15-41D0CB2A49B0}" destId="{290C9B6B-AD67-4755-978A-3CB82F85E662}" srcOrd="1" destOrd="0" presId="urn:microsoft.com/office/officeart/2009/3/layout/FramedTextPicture"/>
    <dgm:cxn modelId="{2773836E-D26A-43EE-ADD7-C7091991D157}" type="presParOf" srcId="{4FCDE8AF-7833-464B-9F15-41D0CB2A49B0}" destId="{A0797191-BACF-4151-96BA-CAF9DEE5EF4C}" srcOrd="2" destOrd="0" presId="urn:microsoft.com/office/officeart/2009/3/layout/FramedTextPicture"/>
    <dgm:cxn modelId="{1DCBE5D3-AF69-4531-A7F1-4457D0BDEB93}" type="presParOf" srcId="{4FCDE8AF-7833-464B-9F15-41D0CB2A49B0}" destId="{ABD65D55-BFF5-41B7-BA2D-8013A70A6F73}" srcOrd="3" destOrd="0" presId="urn:microsoft.com/office/officeart/2009/3/layout/FramedTextPicture"/>
    <dgm:cxn modelId="{1EF81015-985A-4AEF-A377-9C07C35A7F24}" type="presParOf" srcId="{4FCDE8AF-7833-464B-9F15-41D0CB2A49B0}" destId="{1F549FC1-17F7-4C23-AC25-1FE8EC74CFC5}" srcOrd="4" destOrd="0" presId="urn:microsoft.com/office/officeart/2009/3/layout/FramedTextPicture"/>
    <dgm:cxn modelId="{7CC4E424-DB6F-4C70-9DF9-281525F990CD}" type="presParOf" srcId="{4FCDE8AF-7833-464B-9F15-41D0CB2A49B0}" destId="{20B5B11C-526C-4B68-8F45-DB79AA500BD6}"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5790-430E-424F-BABC-AA09DD03AE01}">
      <dsp:nvSpPr>
        <dsp:cNvPr id="0" name=""/>
        <dsp:cNvSpPr/>
      </dsp:nvSpPr>
      <dsp:spPr>
        <a:xfrm>
          <a:off x="3009626" y="490140"/>
          <a:ext cx="3083853" cy="3083718"/>
        </a:xfrm>
        <a:prstGeom prst="donut">
          <a:avLst>
            <a:gd name="adj" fmla="val 110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314197-64AB-4C6C-A63D-DC5811DB0DBA}">
      <dsp:nvSpPr>
        <dsp:cNvPr id="0" name=""/>
        <dsp:cNvSpPr/>
      </dsp:nvSpPr>
      <dsp:spPr>
        <a:xfrm>
          <a:off x="2519" y="598066"/>
          <a:ext cx="3792841" cy="286773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147D0F-79B8-41DD-BAD4-1393C647CE8B}">
      <dsp:nvSpPr>
        <dsp:cNvPr id="0" name=""/>
        <dsp:cNvSpPr/>
      </dsp:nvSpPr>
      <dsp:spPr>
        <a:xfrm>
          <a:off x="3348893" y="829334"/>
          <a:ext cx="2405320" cy="2405215"/>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133600" rtl="1">
            <a:lnSpc>
              <a:spcPct val="90000"/>
            </a:lnSpc>
            <a:spcBef>
              <a:spcPct val="0"/>
            </a:spcBef>
            <a:spcAft>
              <a:spcPct val="35000"/>
            </a:spcAft>
          </a:pPr>
          <a:r>
            <a:rPr lang="ar-EG" sz="4800" b="1" kern="1200" dirty="0" smtClean="0"/>
            <a:t>المقصود بكايزن</a:t>
          </a:r>
          <a:endParaRPr lang="ar-EG" sz="4800" kern="1200" dirty="0"/>
        </a:p>
      </dsp:txBody>
      <dsp:txXfrm>
        <a:off x="3701144" y="1181570"/>
        <a:ext cx="1700818" cy="17007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B0E4C-705D-4FB0-AACA-4C06838E67FE}">
      <dsp:nvSpPr>
        <dsp:cNvPr id="0" name=""/>
        <dsp:cNvSpPr/>
      </dsp:nvSpPr>
      <dsp:spPr>
        <a:xfrm>
          <a:off x="2210" y="923267"/>
          <a:ext cx="2217464" cy="2217464"/>
        </a:xfrm>
        <a:prstGeom prst="ellipse">
          <a:avLst/>
        </a:prstGeom>
        <a:gradFill rotWithShape="0">
          <a:gsLst>
            <a:gs pos="0">
              <a:schemeClr val="accent3">
                <a:alpha val="50000"/>
                <a:hueOff val="0"/>
                <a:satOff val="0"/>
                <a:lumOff val="0"/>
                <a:alphaOff val="0"/>
                <a:shade val="51000"/>
                <a:satMod val="130000"/>
              </a:schemeClr>
            </a:gs>
            <a:gs pos="80000">
              <a:schemeClr val="accent3">
                <a:alpha val="50000"/>
                <a:hueOff val="0"/>
                <a:satOff val="0"/>
                <a:lumOff val="0"/>
                <a:alphaOff val="0"/>
                <a:shade val="93000"/>
                <a:satMod val="130000"/>
              </a:schemeClr>
            </a:gs>
            <a:gs pos="100000">
              <a:schemeClr val="accent3">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22034" tIns="30480" rIns="122034" bIns="3048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الحياة الشخصية</a:t>
          </a:r>
          <a:endParaRPr lang="ar-EG" sz="2400" b="1" kern="1200" dirty="0">
            <a:solidFill>
              <a:srgbClr val="002060"/>
            </a:solidFill>
          </a:endParaRPr>
        </a:p>
      </dsp:txBody>
      <dsp:txXfrm>
        <a:off x="326950" y="1248007"/>
        <a:ext cx="1567984" cy="1567984"/>
      </dsp:txXfrm>
    </dsp:sp>
    <dsp:sp modelId="{A8BEEA39-469E-4E9B-B940-A1647AC44120}">
      <dsp:nvSpPr>
        <dsp:cNvPr id="0" name=""/>
        <dsp:cNvSpPr/>
      </dsp:nvSpPr>
      <dsp:spPr>
        <a:xfrm>
          <a:off x="1776181" y="923267"/>
          <a:ext cx="2217464" cy="2217464"/>
        </a:xfrm>
        <a:prstGeom prst="ellipse">
          <a:avLst/>
        </a:prstGeom>
        <a:gradFill rotWithShape="0">
          <a:gsLst>
            <a:gs pos="0">
              <a:schemeClr val="accent3">
                <a:alpha val="50000"/>
                <a:hueOff val="3875100"/>
                <a:satOff val="7314"/>
                <a:lumOff val="-3856"/>
                <a:alphaOff val="0"/>
                <a:shade val="51000"/>
                <a:satMod val="130000"/>
              </a:schemeClr>
            </a:gs>
            <a:gs pos="80000">
              <a:schemeClr val="accent3">
                <a:alpha val="50000"/>
                <a:hueOff val="3875100"/>
                <a:satOff val="7314"/>
                <a:lumOff val="-3856"/>
                <a:alphaOff val="0"/>
                <a:shade val="93000"/>
                <a:satMod val="130000"/>
              </a:schemeClr>
            </a:gs>
            <a:gs pos="100000">
              <a:schemeClr val="accent3">
                <a:alpha val="50000"/>
                <a:hueOff val="3875100"/>
                <a:satOff val="7314"/>
                <a:lumOff val="-38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22034" tIns="30480" rIns="122034" bIns="3048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والحياة المنزلية</a:t>
          </a:r>
          <a:endParaRPr lang="ar-EG" sz="2400" b="1" kern="1200" dirty="0">
            <a:solidFill>
              <a:srgbClr val="002060"/>
            </a:solidFill>
          </a:endParaRPr>
        </a:p>
      </dsp:txBody>
      <dsp:txXfrm>
        <a:off x="2100921" y="1248007"/>
        <a:ext cx="1567984" cy="1567984"/>
      </dsp:txXfrm>
    </dsp:sp>
    <dsp:sp modelId="{4535931D-3440-42E7-9181-BED106385C53}">
      <dsp:nvSpPr>
        <dsp:cNvPr id="0" name=""/>
        <dsp:cNvSpPr/>
      </dsp:nvSpPr>
      <dsp:spPr>
        <a:xfrm>
          <a:off x="3550153" y="923267"/>
          <a:ext cx="2217464" cy="2217464"/>
        </a:xfrm>
        <a:prstGeom prst="ellipse">
          <a:avLst/>
        </a:prstGeom>
        <a:gradFill rotWithShape="0">
          <a:gsLst>
            <a:gs pos="0">
              <a:schemeClr val="accent3">
                <a:alpha val="50000"/>
                <a:hueOff val="7750201"/>
                <a:satOff val="14627"/>
                <a:lumOff val="-7713"/>
                <a:alphaOff val="0"/>
                <a:shade val="51000"/>
                <a:satMod val="130000"/>
              </a:schemeClr>
            </a:gs>
            <a:gs pos="80000">
              <a:schemeClr val="accent3">
                <a:alpha val="50000"/>
                <a:hueOff val="7750201"/>
                <a:satOff val="14627"/>
                <a:lumOff val="-7713"/>
                <a:alphaOff val="0"/>
                <a:shade val="93000"/>
                <a:satMod val="130000"/>
              </a:schemeClr>
            </a:gs>
            <a:gs pos="100000">
              <a:schemeClr val="accent3">
                <a:alpha val="50000"/>
                <a:hueOff val="7750201"/>
                <a:satOff val="14627"/>
                <a:lumOff val="-77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22034" tIns="30480" rIns="122034" bIns="3048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والحياة الاجتماعية</a:t>
          </a:r>
          <a:endParaRPr lang="ar-EG" sz="2400" b="1" kern="1200" dirty="0">
            <a:solidFill>
              <a:srgbClr val="002060"/>
            </a:solidFill>
          </a:endParaRPr>
        </a:p>
      </dsp:txBody>
      <dsp:txXfrm>
        <a:off x="3874893" y="1248007"/>
        <a:ext cx="1567984" cy="1567984"/>
      </dsp:txXfrm>
    </dsp:sp>
    <dsp:sp modelId="{1416B6D4-46FC-4578-B101-0CF0370BA712}">
      <dsp:nvSpPr>
        <dsp:cNvPr id="0" name=""/>
        <dsp:cNvSpPr/>
      </dsp:nvSpPr>
      <dsp:spPr>
        <a:xfrm>
          <a:off x="5324125" y="923267"/>
          <a:ext cx="2217464" cy="2217464"/>
        </a:xfrm>
        <a:prstGeom prst="ellipse">
          <a:avLst/>
        </a:prstGeom>
        <a:gradFill rotWithShape="0">
          <a:gsLst>
            <a:gs pos="0">
              <a:schemeClr val="accent3">
                <a:alpha val="50000"/>
                <a:hueOff val="11625301"/>
                <a:satOff val="21941"/>
                <a:lumOff val="-11569"/>
                <a:alphaOff val="0"/>
                <a:shade val="51000"/>
                <a:satMod val="130000"/>
              </a:schemeClr>
            </a:gs>
            <a:gs pos="80000">
              <a:schemeClr val="accent3">
                <a:alpha val="50000"/>
                <a:hueOff val="11625301"/>
                <a:satOff val="21941"/>
                <a:lumOff val="-11569"/>
                <a:alphaOff val="0"/>
                <a:shade val="93000"/>
                <a:satMod val="130000"/>
              </a:schemeClr>
            </a:gs>
            <a:gs pos="100000">
              <a:schemeClr val="accent3">
                <a:alpha val="50000"/>
                <a:hueOff val="11625301"/>
                <a:satOff val="21941"/>
                <a:lumOff val="-115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122034" tIns="30480" rIns="122034" bIns="3048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والحياة العملية</a:t>
          </a:r>
          <a:endParaRPr lang="ar-EG" sz="2400" b="1" kern="1200" dirty="0">
            <a:solidFill>
              <a:srgbClr val="002060"/>
            </a:solidFill>
          </a:endParaRPr>
        </a:p>
      </dsp:txBody>
      <dsp:txXfrm>
        <a:off x="5648865" y="1248007"/>
        <a:ext cx="1567984" cy="156798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807D5-ED94-4B25-B29B-D698F5E0F888}">
      <dsp:nvSpPr>
        <dsp:cNvPr id="0" name=""/>
        <dsp:cNvSpPr/>
      </dsp:nvSpPr>
      <dsp:spPr>
        <a:xfrm>
          <a:off x="0" y="746358"/>
          <a:ext cx="4395217" cy="3724041"/>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5984BCB-8798-4531-892C-8FC095AE4A21}">
      <dsp:nvSpPr>
        <dsp:cNvPr id="0" name=""/>
        <dsp:cNvSpPr/>
      </dsp:nvSpPr>
      <dsp:spPr>
        <a:xfrm>
          <a:off x="4654984" y="640852"/>
          <a:ext cx="4346865" cy="3829547"/>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solidFill>
                <a:sysClr val="windowText" lastClr="000000">
                  <a:hueOff val="0"/>
                  <a:satOff val="0"/>
                  <a:lumOff val="0"/>
                  <a:alphaOff val="0"/>
                </a:sysClr>
              </a:solidFill>
              <a:latin typeface="Calibri"/>
              <a:ea typeface="+mn-ea"/>
              <a:cs typeface="Arial" panose="020B0604020202020204" pitchFamily="34" charset="0"/>
            </a:rPr>
            <a:t>وهي طريقة تهدف لتصنيع المنتجات المتشابهة في مكان واحد لتقليل وقت النقل والانتظار في ما يعرف بخلايا التصنيع </a:t>
          </a:r>
          <a:r>
            <a:rPr lang="en-US" sz="2400" kern="1200" dirty="0" smtClean="0">
              <a:solidFill>
                <a:sysClr val="windowText" lastClr="000000">
                  <a:hueOff val="0"/>
                  <a:satOff val="0"/>
                  <a:lumOff val="0"/>
                  <a:alphaOff val="0"/>
                </a:sysClr>
              </a:solidFill>
              <a:latin typeface="Calibri"/>
              <a:ea typeface="+mn-ea"/>
              <a:cs typeface="Arial" panose="020B0604020202020204" pitchFamily="34" charset="0"/>
            </a:rPr>
            <a:t>Cells Manufacturing. </a:t>
          </a:r>
          <a:r>
            <a:rPr lang="ar-EG" sz="2400" kern="1200" dirty="0" smtClean="0">
              <a:solidFill>
                <a:sysClr val="windowText" lastClr="000000">
                  <a:hueOff val="0"/>
                  <a:satOff val="0"/>
                  <a:lumOff val="0"/>
                  <a:alphaOff val="0"/>
                </a:sysClr>
              </a:solidFill>
              <a:latin typeface="Calibri"/>
              <a:ea typeface="+mn-ea"/>
              <a:cs typeface="Arial" panose="020B0604020202020204" pitchFamily="34" charset="0"/>
            </a:rPr>
            <a:t>هذه الطريقة تساعد على تقليل أوقات نقل المواد من مكان لآخر، </a:t>
          </a:r>
          <a:endParaRPr lang="ar-EG" sz="2400" kern="1200" dirty="0">
            <a:solidFill>
              <a:sysClr val="windowText" lastClr="000000">
                <a:hueOff val="0"/>
                <a:satOff val="0"/>
                <a:lumOff val="0"/>
                <a:alphaOff val="0"/>
              </a:sysClr>
            </a:solidFill>
            <a:latin typeface="Calibri"/>
            <a:ea typeface="+mn-ea"/>
            <a:cs typeface="Arial" panose="020B0604020202020204" pitchFamily="34" charset="0"/>
          </a:endParaRPr>
        </a:p>
      </dsp:txBody>
      <dsp:txXfrm>
        <a:off x="4767148" y="753016"/>
        <a:ext cx="4122537" cy="3605219"/>
      </dsp:txXfrm>
    </dsp:sp>
    <dsp:sp modelId="{6C3BFD6B-A356-460E-BA07-3DB0546C6963}">
      <dsp:nvSpPr>
        <dsp:cNvPr id="0" name=""/>
        <dsp:cNvSpPr/>
      </dsp:nvSpPr>
      <dsp:spPr>
        <a:xfrm>
          <a:off x="575394" y="20897"/>
          <a:ext cx="7949146" cy="595113"/>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solidFill>
                <a:sysClr val="window" lastClr="FFFFFF"/>
              </a:solidFill>
              <a:latin typeface="Calibri"/>
              <a:ea typeface="+mn-ea"/>
              <a:cs typeface="Arial" panose="020B0604020202020204" pitchFamily="34" charset="0"/>
            </a:rPr>
            <a:t>تكنولوجيا المجموعة </a:t>
          </a:r>
          <a:r>
            <a:rPr lang="en-US" sz="2400" kern="1200" dirty="0" smtClean="0">
              <a:solidFill>
                <a:sysClr val="window" lastClr="FFFFFF"/>
              </a:solidFill>
              <a:latin typeface="Calibri"/>
              <a:ea typeface="+mn-ea"/>
              <a:cs typeface="Arial" panose="020B0604020202020204" pitchFamily="34" charset="0"/>
            </a:rPr>
            <a:t>Group Technology</a:t>
          </a:r>
          <a:endParaRPr lang="ar-EG" sz="2400" kern="1200" dirty="0">
            <a:solidFill>
              <a:sysClr val="window" lastClr="FFFFFF"/>
            </a:solidFill>
            <a:latin typeface="Calibri"/>
            <a:ea typeface="+mn-ea"/>
            <a:cs typeface="Arial" panose="020B0604020202020204" pitchFamily="34" charset="0"/>
          </a:endParaRPr>
        </a:p>
      </dsp:txBody>
      <dsp:txXfrm>
        <a:off x="575394" y="20897"/>
        <a:ext cx="7949146" cy="59511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807D5-ED94-4B25-B29B-D698F5E0F888}">
      <dsp:nvSpPr>
        <dsp:cNvPr id="0" name=""/>
        <dsp:cNvSpPr/>
      </dsp:nvSpPr>
      <dsp:spPr>
        <a:xfrm>
          <a:off x="0" y="746358"/>
          <a:ext cx="4395217" cy="3724041"/>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5984BCB-8798-4531-892C-8FC095AE4A21}">
      <dsp:nvSpPr>
        <dsp:cNvPr id="0" name=""/>
        <dsp:cNvSpPr/>
      </dsp:nvSpPr>
      <dsp:spPr>
        <a:xfrm>
          <a:off x="4654984" y="640852"/>
          <a:ext cx="4346865" cy="3829547"/>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solidFill>
                <a:sysClr val="windowText" lastClr="000000">
                  <a:hueOff val="0"/>
                  <a:satOff val="0"/>
                  <a:lumOff val="0"/>
                  <a:alphaOff val="0"/>
                </a:sysClr>
              </a:solidFill>
              <a:latin typeface="Calibri"/>
              <a:ea typeface="+mn-ea"/>
              <a:cs typeface="Arial" panose="020B0604020202020204" pitchFamily="34" charset="0"/>
            </a:rPr>
            <a:t>بمعنى ان يكون العامل مدربا على القيام بعدة مهام ،بدلا من مهمة واحدة. هذا الأسلوب يعطي مرونة في تغيير مهام العامل عند الحاجة. ويهدف هذا النظام للوصول إلى سرعة الاستجابة لمتطلبات العملاء، وبالتالي، يجب أن تكون هناك مرونة في العمالة</a:t>
          </a:r>
          <a:endParaRPr lang="ar-EG" sz="2400" kern="1200" dirty="0">
            <a:solidFill>
              <a:sysClr val="windowText" lastClr="000000">
                <a:hueOff val="0"/>
                <a:satOff val="0"/>
                <a:lumOff val="0"/>
                <a:alphaOff val="0"/>
              </a:sysClr>
            </a:solidFill>
            <a:latin typeface="Calibri"/>
            <a:ea typeface="+mn-ea"/>
            <a:cs typeface="Arial" panose="020B0604020202020204" pitchFamily="34" charset="0"/>
          </a:endParaRPr>
        </a:p>
      </dsp:txBody>
      <dsp:txXfrm>
        <a:off x="4767148" y="753016"/>
        <a:ext cx="4122537" cy="3605219"/>
      </dsp:txXfrm>
    </dsp:sp>
    <dsp:sp modelId="{6C3BFD6B-A356-460E-BA07-3DB0546C6963}">
      <dsp:nvSpPr>
        <dsp:cNvPr id="0" name=""/>
        <dsp:cNvSpPr/>
      </dsp:nvSpPr>
      <dsp:spPr>
        <a:xfrm>
          <a:off x="575394" y="20897"/>
          <a:ext cx="7949146" cy="595113"/>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solidFill>
                <a:sysClr val="window" lastClr="FFFFFF"/>
              </a:solidFill>
              <a:latin typeface="Calibri"/>
              <a:ea typeface="+mn-ea"/>
              <a:cs typeface="Arial" panose="020B0604020202020204" pitchFamily="34" charset="0"/>
            </a:rPr>
            <a:t>عمالة متنوعة الوظائف  :</a:t>
          </a:r>
          <a:r>
            <a:rPr lang="en-US" sz="2400" kern="1200" dirty="0" smtClean="0">
              <a:solidFill>
                <a:sysClr val="window" lastClr="FFFFFF"/>
              </a:solidFill>
              <a:latin typeface="Calibri"/>
              <a:ea typeface="+mn-ea"/>
              <a:cs typeface="Arial" panose="020B0604020202020204" pitchFamily="34" charset="0"/>
            </a:rPr>
            <a:t>Multi Task Employees</a:t>
          </a:r>
          <a:endParaRPr lang="ar-EG" sz="2400" kern="1200" dirty="0">
            <a:solidFill>
              <a:sysClr val="window" lastClr="FFFFFF"/>
            </a:solidFill>
            <a:latin typeface="Calibri"/>
            <a:ea typeface="+mn-ea"/>
            <a:cs typeface="Arial" panose="020B0604020202020204" pitchFamily="34" charset="0"/>
          </a:endParaRPr>
        </a:p>
      </dsp:txBody>
      <dsp:txXfrm>
        <a:off x="575394" y="20897"/>
        <a:ext cx="7949146" cy="5951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691BB-817D-444B-A916-046EF41DC420}">
      <dsp:nvSpPr>
        <dsp:cNvPr id="0" name=""/>
        <dsp:cNvSpPr/>
      </dsp:nvSpPr>
      <dsp:spPr>
        <a:xfrm>
          <a:off x="0" y="403700"/>
          <a:ext cx="8458200" cy="630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78D67B-CD02-4036-84CC-913D248A61C4}">
      <dsp:nvSpPr>
        <dsp:cNvPr id="0" name=""/>
        <dsp:cNvSpPr/>
      </dsp:nvSpPr>
      <dsp:spPr>
        <a:xfrm>
          <a:off x="2114549" y="34699"/>
          <a:ext cx="5920740" cy="7380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dirty="0" smtClean="0"/>
            <a:t>عمل دفعة قوية في الأنشطة والجهود المركزة لفترة قصيرة</a:t>
          </a:r>
          <a:endParaRPr lang="ar-EG" sz="2400" kern="1200" dirty="0"/>
        </a:p>
      </dsp:txBody>
      <dsp:txXfrm>
        <a:off x="2150575" y="70725"/>
        <a:ext cx="5848688" cy="665948"/>
      </dsp:txXfrm>
    </dsp:sp>
    <dsp:sp modelId="{219C7C7E-CFDC-4AA9-AE1E-AB18FDECF59E}">
      <dsp:nvSpPr>
        <dsp:cNvPr id="0" name=""/>
        <dsp:cNvSpPr/>
      </dsp:nvSpPr>
      <dsp:spPr>
        <a:xfrm>
          <a:off x="0" y="1537700"/>
          <a:ext cx="8458200" cy="630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DE10C-99A7-4D4F-9F83-D89ABA296C82}">
      <dsp:nvSpPr>
        <dsp:cNvPr id="0" name=""/>
        <dsp:cNvSpPr/>
      </dsp:nvSpPr>
      <dsp:spPr>
        <a:xfrm>
          <a:off x="2114549" y="1168700"/>
          <a:ext cx="5920740" cy="738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dirty="0" smtClean="0"/>
            <a:t>التحسين المستمر في تدفق العمليات والانشطة</a:t>
          </a:r>
          <a:endParaRPr lang="ar-EG" sz="2400" kern="1200" dirty="0"/>
        </a:p>
      </dsp:txBody>
      <dsp:txXfrm>
        <a:off x="2150575" y="1204726"/>
        <a:ext cx="5848688" cy="665948"/>
      </dsp:txXfrm>
    </dsp:sp>
    <dsp:sp modelId="{F166C620-75E8-4563-BC89-503A905CBC63}">
      <dsp:nvSpPr>
        <dsp:cNvPr id="0" name=""/>
        <dsp:cNvSpPr/>
      </dsp:nvSpPr>
      <dsp:spPr>
        <a:xfrm>
          <a:off x="0" y="2671700"/>
          <a:ext cx="8458200" cy="630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93764A-8D0E-4E67-809D-6EA87808E12B}">
      <dsp:nvSpPr>
        <dsp:cNvPr id="0" name=""/>
        <dsp:cNvSpPr/>
      </dsp:nvSpPr>
      <dsp:spPr>
        <a:xfrm>
          <a:off x="2114549" y="2302700"/>
          <a:ext cx="5920740" cy="7380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dirty="0" smtClean="0"/>
            <a:t>موجه لحل مشاكل محددة</a:t>
          </a:r>
          <a:endParaRPr lang="ar-EG" sz="2400" kern="1200" dirty="0"/>
        </a:p>
      </dsp:txBody>
      <dsp:txXfrm>
        <a:off x="2150575" y="2338726"/>
        <a:ext cx="5848688" cy="665948"/>
      </dsp:txXfrm>
    </dsp:sp>
    <dsp:sp modelId="{1E6B20CA-8B72-4F91-8D08-6504781358CF}">
      <dsp:nvSpPr>
        <dsp:cNvPr id="0" name=""/>
        <dsp:cNvSpPr/>
      </dsp:nvSpPr>
      <dsp:spPr>
        <a:xfrm>
          <a:off x="0" y="3805700"/>
          <a:ext cx="8458200" cy="630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83ECAA-D6B5-4C54-BFBD-B779054C5BFA}">
      <dsp:nvSpPr>
        <dsp:cNvPr id="0" name=""/>
        <dsp:cNvSpPr/>
      </dsp:nvSpPr>
      <dsp:spPr>
        <a:xfrm>
          <a:off x="2114549" y="3436700"/>
          <a:ext cx="5920740" cy="7380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dirty="0" smtClean="0"/>
            <a:t>يركز على منطقة محددة او عملية محددة</a:t>
          </a:r>
          <a:endParaRPr lang="ar-EG" sz="2400" kern="1200" dirty="0"/>
        </a:p>
      </dsp:txBody>
      <dsp:txXfrm>
        <a:off x="2150575" y="3472726"/>
        <a:ext cx="5848688" cy="66594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807D5-ED94-4B25-B29B-D698F5E0F888}">
      <dsp:nvSpPr>
        <dsp:cNvPr id="0" name=""/>
        <dsp:cNvSpPr/>
      </dsp:nvSpPr>
      <dsp:spPr>
        <a:xfrm>
          <a:off x="0" y="1134813"/>
          <a:ext cx="4395217" cy="3335586"/>
        </a:xfrm>
        <a:prstGeom prst="rect">
          <a:avLst/>
        </a:prstGeom>
        <a:blipFill dpi="0" rotWithShape="1">
          <a:blip xmlns:r="http://schemas.openxmlformats.org/officeDocument/2006/relationships" r:embed="rId1"/>
          <a:srcRect/>
          <a:stretch>
            <a:fillRect l="18294" t="-15664" r="-18294" b="15664"/>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5984BCB-8798-4531-892C-8FC095AE4A21}">
      <dsp:nvSpPr>
        <dsp:cNvPr id="0" name=""/>
        <dsp:cNvSpPr/>
      </dsp:nvSpPr>
      <dsp:spPr>
        <a:xfrm>
          <a:off x="4654984" y="640852"/>
          <a:ext cx="4346865" cy="3829547"/>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solidFill>
                <a:sysClr val="windowText" lastClr="000000">
                  <a:hueOff val="0"/>
                  <a:satOff val="0"/>
                  <a:lumOff val="0"/>
                  <a:alphaOff val="0"/>
                </a:sysClr>
              </a:solidFill>
              <a:latin typeface="Calibri"/>
              <a:ea typeface="+mn-ea"/>
              <a:cs typeface="Arial" panose="020B0604020202020204" pitchFamily="34" charset="0"/>
            </a:rPr>
            <a:t>يساعد على تقليل التقلبات</a:t>
          </a:r>
          <a:r>
            <a:rPr lang="en-US" sz="2400" kern="1200" dirty="0" smtClean="0">
              <a:solidFill>
                <a:sysClr val="windowText" lastClr="000000">
                  <a:hueOff val="0"/>
                  <a:satOff val="0"/>
                  <a:lumOff val="0"/>
                  <a:alphaOff val="0"/>
                </a:sysClr>
              </a:solidFill>
              <a:latin typeface="Calibri"/>
              <a:ea typeface="+mn-ea"/>
              <a:cs typeface="Arial" panose="020B0604020202020204" pitchFamily="34" charset="0"/>
            </a:rPr>
            <a:t> </a:t>
          </a:r>
          <a:r>
            <a:rPr lang="ar-EG" sz="2400" kern="1200" dirty="0" smtClean="0">
              <a:solidFill>
                <a:sysClr val="windowText" lastClr="000000">
                  <a:hueOff val="0"/>
                  <a:satOff val="0"/>
                  <a:lumOff val="0"/>
                  <a:alphaOff val="0"/>
                </a:sysClr>
              </a:solidFill>
              <a:latin typeface="Calibri"/>
              <a:ea typeface="+mn-ea"/>
              <a:cs typeface="Arial" panose="020B0604020202020204" pitchFamily="34" charset="0"/>
            </a:rPr>
            <a:t>في الانتاج، وذلك بإنتاج كميات صغيرة من كل منتج كل يوم، وبمعدل ثابت، بحيث لا تكون هناك حاجة لإنتاج كميات كبيرة من المنتج عند حدوث طلب على المنتج</a:t>
          </a:r>
          <a:endParaRPr lang="ar-EG" sz="2400" kern="1200" dirty="0">
            <a:solidFill>
              <a:sysClr val="windowText" lastClr="000000">
                <a:hueOff val="0"/>
                <a:satOff val="0"/>
                <a:lumOff val="0"/>
                <a:alphaOff val="0"/>
              </a:sysClr>
            </a:solidFill>
            <a:latin typeface="Calibri"/>
            <a:ea typeface="+mn-ea"/>
            <a:cs typeface="Arial" panose="020B0604020202020204" pitchFamily="34" charset="0"/>
          </a:endParaRPr>
        </a:p>
      </dsp:txBody>
      <dsp:txXfrm>
        <a:off x="4767148" y="753016"/>
        <a:ext cx="4122537" cy="3605219"/>
      </dsp:txXfrm>
    </dsp:sp>
    <dsp:sp modelId="{6C3BFD6B-A356-460E-BA07-3DB0546C6963}">
      <dsp:nvSpPr>
        <dsp:cNvPr id="0" name=""/>
        <dsp:cNvSpPr/>
      </dsp:nvSpPr>
      <dsp:spPr>
        <a:xfrm>
          <a:off x="575394" y="118011"/>
          <a:ext cx="7949146" cy="595113"/>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solidFill>
                <a:sysClr val="window" lastClr="FFFFFF"/>
              </a:solidFill>
              <a:latin typeface="Calibri"/>
              <a:ea typeface="+mn-ea"/>
              <a:cs typeface="Arial" panose="020B0604020202020204" pitchFamily="34" charset="0"/>
            </a:rPr>
            <a:t>الإنتاج عند مستوى محدد </a:t>
          </a:r>
          <a:r>
            <a:rPr lang="en-US" sz="2400" kern="1200" dirty="0" smtClean="0">
              <a:solidFill>
                <a:sysClr val="window" lastClr="FFFFFF"/>
              </a:solidFill>
              <a:latin typeface="Calibri"/>
              <a:ea typeface="+mn-ea"/>
              <a:cs typeface="Arial" panose="020B0604020202020204" pitchFamily="34" charset="0"/>
            </a:rPr>
            <a:t>Production Leveling</a:t>
          </a:r>
          <a:endParaRPr lang="ar-EG" sz="2400" kern="1200" dirty="0">
            <a:solidFill>
              <a:sysClr val="window" lastClr="FFFFFF"/>
            </a:solidFill>
            <a:latin typeface="Calibri"/>
            <a:ea typeface="+mn-ea"/>
            <a:cs typeface="Arial" panose="020B0604020202020204" pitchFamily="34" charset="0"/>
          </a:endParaRPr>
        </a:p>
      </dsp:txBody>
      <dsp:txXfrm>
        <a:off x="575394" y="118011"/>
        <a:ext cx="7949146" cy="59511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807D5-ED94-4B25-B29B-D698F5E0F888}">
      <dsp:nvSpPr>
        <dsp:cNvPr id="0" name=""/>
        <dsp:cNvSpPr/>
      </dsp:nvSpPr>
      <dsp:spPr>
        <a:xfrm>
          <a:off x="0" y="746358"/>
          <a:ext cx="4395217" cy="3724041"/>
        </a:xfrm>
        <a:prstGeom prst="rect">
          <a:avLst/>
        </a:prstGeom>
        <a:blipFill rotWithShape="1">
          <a:blip xmlns:r="http://schemas.openxmlformats.org/officeDocument/2006/relationships" r:embed="rId1"/>
          <a:stretch>
            <a:fillRect/>
          </a:stretch>
        </a:blip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5984BCB-8798-4531-892C-8FC095AE4A21}">
      <dsp:nvSpPr>
        <dsp:cNvPr id="0" name=""/>
        <dsp:cNvSpPr/>
      </dsp:nvSpPr>
      <dsp:spPr>
        <a:xfrm>
          <a:off x="4654984" y="640852"/>
          <a:ext cx="4346865" cy="3829547"/>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justLow" defTabSz="1066800" rtl="1">
            <a:lnSpc>
              <a:spcPct val="90000"/>
            </a:lnSpc>
            <a:spcBef>
              <a:spcPct val="0"/>
            </a:spcBef>
            <a:spcAft>
              <a:spcPct val="35000"/>
            </a:spcAft>
          </a:pPr>
          <a:r>
            <a:rPr lang="ar-EG" sz="2400" kern="1200" dirty="0" smtClean="0">
              <a:solidFill>
                <a:sysClr val="windowText" lastClr="000000">
                  <a:hueOff val="0"/>
                  <a:satOff val="0"/>
                  <a:lumOff val="0"/>
                  <a:alphaOff val="0"/>
                </a:sysClr>
              </a:solidFill>
              <a:latin typeface="Calibri"/>
              <a:ea typeface="+mn-ea"/>
              <a:cs typeface="Arial" panose="020B0604020202020204" pitchFamily="34" charset="0"/>
            </a:rPr>
            <a:t>ومعناه إمكانية الحصول على الخامات ولوازم الإنتاج عند الحاجة إليها وبسرعة. تقلل هذه السياسة حجم المخزون وتقليل العيوب في المنتجات</a:t>
          </a:r>
          <a:endParaRPr lang="ar-EG" sz="2400" kern="1200" dirty="0">
            <a:solidFill>
              <a:sysClr val="windowText" lastClr="000000">
                <a:hueOff val="0"/>
                <a:satOff val="0"/>
                <a:lumOff val="0"/>
                <a:alphaOff val="0"/>
              </a:sysClr>
            </a:solidFill>
            <a:latin typeface="Calibri"/>
            <a:ea typeface="+mn-ea"/>
            <a:cs typeface="Arial" panose="020B0604020202020204" pitchFamily="34" charset="0"/>
          </a:endParaRPr>
        </a:p>
      </dsp:txBody>
      <dsp:txXfrm>
        <a:off x="4767148" y="753016"/>
        <a:ext cx="4122537" cy="3605219"/>
      </dsp:txXfrm>
    </dsp:sp>
    <dsp:sp modelId="{6C3BFD6B-A356-460E-BA07-3DB0546C6963}">
      <dsp:nvSpPr>
        <dsp:cNvPr id="0" name=""/>
        <dsp:cNvSpPr/>
      </dsp:nvSpPr>
      <dsp:spPr>
        <a:xfrm>
          <a:off x="575394" y="20897"/>
          <a:ext cx="7949146" cy="595113"/>
        </a:xfrm>
        <a:prstGeom prst="rect">
          <a:avLst/>
        </a:pr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EG" sz="2400" kern="1200" dirty="0" smtClean="0">
              <a:solidFill>
                <a:sysClr val="window" lastClr="FFFFFF"/>
              </a:solidFill>
              <a:latin typeface="Calibri"/>
              <a:ea typeface="+mn-ea"/>
              <a:cs typeface="Arial" panose="020B0604020202020204" pitchFamily="34" charset="0"/>
            </a:rPr>
            <a:t>الشراء في الوقت المناسب  </a:t>
          </a:r>
          <a:r>
            <a:rPr lang="en-US" sz="2400" kern="1200" dirty="0" smtClean="0">
              <a:solidFill>
                <a:sysClr val="window" lastClr="FFFFFF"/>
              </a:solidFill>
              <a:latin typeface="Calibri"/>
              <a:ea typeface="+mn-ea"/>
              <a:cs typeface="Arial" panose="020B0604020202020204" pitchFamily="34" charset="0"/>
            </a:rPr>
            <a:t>Just In Time Purchasing</a:t>
          </a:r>
          <a:endParaRPr lang="ar-EG" sz="2400" kern="1200" dirty="0">
            <a:solidFill>
              <a:sysClr val="window" lastClr="FFFFFF"/>
            </a:solidFill>
            <a:latin typeface="Calibri"/>
            <a:ea typeface="+mn-ea"/>
            <a:cs typeface="Arial" panose="020B0604020202020204" pitchFamily="34" charset="0"/>
          </a:endParaRPr>
        </a:p>
      </dsp:txBody>
      <dsp:txXfrm>
        <a:off x="575394" y="20897"/>
        <a:ext cx="7949146" cy="59511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BA67F-C9E0-4D66-AC58-AEA9229F9EB4}">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E20C1-4BF6-4DC8-B5D8-039742C8C524}">
      <dsp:nvSpPr>
        <dsp:cNvPr id="0" name=""/>
        <dsp:cNvSpPr/>
      </dsp:nvSpPr>
      <dsp:spPr>
        <a:xfrm>
          <a:off x="1523999" y="126999"/>
          <a:ext cx="4267200" cy="9151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r" defTabSz="1066800" rtl="1">
            <a:lnSpc>
              <a:spcPct val="90000"/>
            </a:lnSpc>
            <a:spcBef>
              <a:spcPct val="0"/>
            </a:spcBef>
            <a:spcAft>
              <a:spcPct val="35000"/>
            </a:spcAft>
          </a:pPr>
          <a:r>
            <a:rPr lang="ar-EG" sz="2400" kern="1200" dirty="0" smtClean="0"/>
            <a:t>تحـديد ووصـف الـظـاهــرة من خلال دراستها موقعـياً</a:t>
          </a:r>
          <a:endParaRPr lang="ar-EG" sz="2400" kern="1200" dirty="0"/>
        </a:p>
      </dsp:txBody>
      <dsp:txXfrm>
        <a:off x="1568671" y="171671"/>
        <a:ext cx="4177856" cy="825776"/>
      </dsp:txXfrm>
    </dsp:sp>
    <dsp:sp modelId="{3D4048F7-06F3-4B67-96B6-8E3E67A99F30}">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3">
              <a:hueOff val="5812651"/>
              <a:satOff val="10971"/>
              <a:lumOff val="-5785"/>
              <a:alphaOff val="0"/>
            </a:schemeClr>
          </a:solidFill>
          <a:prstDash val="solid"/>
        </a:ln>
        <a:effectLst/>
      </dsp:spPr>
      <dsp:style>
        <a:lnRef idx="2">
          <a:scrgbClr r="0" g="0" b="0"/>
        </a:lnRef>
        <a:fillRef idx="1">
          <a:scrgbClr r="0" g="0" b="0"/>
        </a:fillRef>
        <a:effectRef idx="0">
          <a:scrgbClr r="0" g="0" b="0"/>
        </a:effectRef>
        <a:fontRef idx="minor"/>
      </dsp:style>
    </dsp:sp>
    <dsp:sp modelId="{3410666B-4211-477F-B40F-1611E3B1CFA4}">
      <dsp:nvSpPr>
        <dsp:cNvPr id="0" name=""/>
        <dsp:cNvSpPr/>
      </dsp:nvSpPr>
      <dsp:spPr>
        <a:xfrm>
          <a:off x="1523999" y="1412619"/>
          <a:ext cx="4267200" cy="915120"/>
        </a:xfrm>
        <a:prstGeom prst="roundRect">
          <a:avLst/>
        </a:prstGeom>
        <a:solidFill>
          <a:schemeClr val="accent3">
            <a:hueOff val="5812651"/>
            <a:satOff val="10971"/>
            <a:lumOff val="-5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r" defTabSz="1066800" rtl="1">
            <a:lnSpc>
              <a:spcPct val="90000"/>
            </a:lnSpc>
            <a:spcBef>
              <a:spcPct val="0"/>
            </a:spcBef>
            <a:spcAft>
              <a:spcPct val="35000"/>
            </a:spcAft>
          </a:pPr>
          <a:r>
            <a:rPr lang="ar-EG" sz="2400" kern="1200" dirty="0" smtClean="0"/>
            <a:t>تحـري القواعد الطبيعية، وذلك بوصف كيفية وميكانيكية حدوثها</a:t>
          </a:r>
          <a:endParaRPr lang="ar-EG" sz="2400" kern="1200" dirty="0"/>
        </a:p>
      </dsp:txBody>
      <dsp:txXfrm>
        <a:off x="1568671" y="1457291"/>
        <a:ext cx="4177856" cy="825776"/>
      </dsp:txXfrm>
    </dsp:sp>
    <dsp:sp modelId="{70A93C60-D8E6-4929-88AB-2A7C4E5628C6}">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3">
              <a:hueOff val="11625301"/>
              <a:satOff val="21941"/>
              <a:lumOff val="-11569"/>
              <a:alphaOff val="0"/>
            </a:schemeClr>
          </a:solidFill>
          <a:prstDash val="solid"/>
        </a:ln>
        <a:effectLst/>
      </dsp:spPr>
      <dsp:style>
        <a:lnRef idx="2">
          <a:scrgbClr r="0" g="0" b="0"/>
        </a:lnRef>
        <a:fillRef idx="1">
          <a:scrgbClr r="0" g="0" b="0"/>
        </a:fillRef>
        <a:effectRef idx="0">
          <a:scrgbClr r="0" g="0" b="0"/>
        </a:effectRef>
        <a:fontRef idx="minor"/>
      </dsp:style>
    </dsp:sp>
    <dsp:sp modelId="{266E7FD9-B1B8-424F-8D3B-7DDEE5D011F7}">
      <dsp:nvSpPr>
        <dsp:cNvPr id="0" name=""/>
        <dsp:cNvSpPr/>
      </dsp:nvSpPr>
      <dsp:spPr>
        <a:xfrm>
          <a:off x="1523999" y="2818780"/>
          <a:ext cx="4267200" cy="915120"/>
        </a:xfrm>
        <a:prstGeom prst="roundRect">
          <a:avLst/>
        </a:prstGeom>
        <a:solidFill>
          <a:schemeClr val="accent3">
            <a:hueOff val="11625301"/>
            <a:satOff val="21941"/>
            <a:lumOff val="-1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r" defTabSz="1066800" rtl="1">
            <a:lnSpc>
              <a:spcPct val="90000"/>
            </a:lnSpc>
            <a:spcBef>
              <a:spcPct val="0"/>
            </a:spcBef>
            <a:spcAft>
              <a:spcPct val="35000"/>
            </a:spcAft>
          </a:pPr>
          <a:r>
            <a:rPr lang="ar-EG" sz="2400" kern="1200" dirty="0" smtClean="0"/>
            <a:t>تحديد وتعريف الحالات التي تتسبب في حدوث المشــكلــة</a:t>
          </a:r>
          <a:endParaRPr lang="ar-EG" sz="2400" kern="1200" dirty="0"/>
        </a:p>
      </dsp:txBody>
      <dsp:txXfrm>
        <a:off x="1568671" y="2863452"/>
        <a:ext cx="4177856" cy="82577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BA67F-C9E0-4D66-AC58-AEA9229F9EB4}">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E20C1-4BF6-4DC8-B5D8-039742C8C524}">
      <dsp:nvSpPr>
        <dsp:cNvPr id="0" name=""/>
        <dsp:cNvSpPr/>
      </dsp:nvSpPr>
      <dsp:spPr>
        <a:xfrm>
          <a:off x="1523999" y="126999"/>
          <a:ext cx="4267200" cy="9151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r" defTabSz="1066800" rtl="1">
            <a:lnSpc>
              <a:spcPct val="90000"/>
            </a:lnSpc>
            <a:spcBef>
              <a:spcPct val="0"/>
            </a:spcBef>
            <a:spcAft>
              <a:spcPct val="35000"/>
            </a:spcAft>
          </a:pPr>
          <a:r>
            <a:rPr lang="ar-EG" sz="2400" kern="1200" dirty="0" smtClean="0"/>
            <a:t>تحري العلاقة بين الحالات الناشئة في الخطوة السابقة ومدخلات الانتاج</a:t>
          </a:r>
          <a:endParaRPr lang="ar-EG" sz="2400" kern="1200" dirty="0"/>
        </a:p>
      </dsp:txBody>
      <dsp:txXfrm>
        <a:off x="1568671" y="171671"/>
        <a:ext cx="4177856" cy="825776"/>
      </dsp:txXfrm>
    </dsp:sp>
    <dsp:sp modelId="{3D4048F7-06F3-4B67-96B6-8E3E67A99F30}">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3">
              <a:hueOff val="5812651"/>
              <a:satOff val="10971"/>
              <a:lumOff val="-5785"/>
              <a:alphaOff val="0"/>
            </a:schemeClr>
          </a:solidFill>
          <a:prstDash val="solid"/>
        </a:ln>
        <a:effectLst/>
      </dsp:spPr>
      <dsp:style>
        <a:lnRef idx="2">
          <a:scrgbClr r="0" g="0" b="0"/>
        </a:lnRef>
        <a:fillRef idx="1">
          <a:scrgbClr r="0" g="0" b="0"/>
        </a:fillRef>
        <a:effectRef idx="0">
          <a:scrgbClr r="0" g="0" b="0"/>
        </a:effectRef>
        <a:fontRef idx="minor"/>
      </dsp:style>
    </dsp:sp>
    <dsp:sp modelId="{3410666B-4211-477F-B40F-1611E3B1CFA4}">
      <dsp:nvSpPr>
        <dsp:cNvPr id="0" name=""/>
        <dsp:cNvSpPr/>
      </dsp:nvSpPr>
      <dsp:spPr>
        <a:xfrm>
          <a:off x="1523999" y="1412619"/>
          <a:ext cx="4267200" cy="915120"/>
        </a:xfrm>
        <a:prstGeom prst="roundRect">
          <a:avLst/>
        </a:prstGeom>
        <a:solidFill>
          <a:schemeClr val="accent3">
            <a:hueOff val="5812651"/>
            <a:satOff val="10971"/>
            <a:lumOff val="-5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r" defTabSz="1066800" rtl="1">
            <a:lnSpc>
              <a:spcPct val="90000"/>
            </a:lnSpc>
            <a:spcBef>
              <a:spcPct val="0"/>
            </a:spcBef>
            <a:spcAft>
              <a:spcPct val="35000"/>
            </a:spcAft>
          </a:pPr>
          <a:r>
            <a:rPr lang="ar-EG" sz="2400" kern="1200" dirty="0" smtClean="0"/>
            <a:t>تحديد الحالات المثلى بناء على الحالات الفعلية والرسومات والمقايـيس</a:t>
          </a:r>
          <a:endParaRPr lang="ar-EG" sz="2400" kern="1200" dirty="0"/>
        </a:p>
      </dsp:txBody>
      <dsp:txXfrm>
        <a:off x="1568671" y="1457291"/>
        <a:ext cx="4177856" cy="825776"/>
      </dsp:txXfrm>
    </dsp:sp>
    <dsp:sp modelId="{70A93C60-D8E6-4929-88AB-2A7C4E5628C6}">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3">
              <a:hueOff val="11625301"/>
              <a:satOff val="21941"/>
              <a:lumOff val="-11569"/>
              <a:alphaOff val="0"/>
            </a:schemeClr>
          </a:solidFill>
          <a:prstDash val="solid"/>
        </a:ln>
        <a:effectLst/>
      </dsp:spPr>
      <dsp:style>
        <a:lnRef idx="2">
          <a:scrgbClr r="0" g="0" b="0"/>
        </a:lnRef>
        <a:fillRef idx="1">
          <a:scrgbClr r="0" g="0" b="0"/>
        </a:fillRef>
        <a:effectRef idx="0">
          <a:scrgbClr r="0" g="0" b="0"/>
        </a:effectRef>
        <a:fontRef idx="minor"/>
      </dsp:style>
    </dsp:sp>
    <dsp:sp modelId="{266E7FD9-B1B8-424F-8D3B-7DDEE5D011F7}">
      <dsp:nvSpPr>
        <dsp:cNvPr id="0" name=""/>
        <dsp:cNvSpPr/>
      </dsp:nvSpPr>
      <dsp:spPr>
        <a:xfrm>
          <a:off x="1523999" y="2818780"/>
          <a:ext cx="4267200" cy="915120"/>
        </a:xfrm>
        <a:prstGeom prst="roundRect">
          <a:avLst/>
        </a:prstGeom>
        <a:solidFill>
          <a:schemeClr val="accent3">
            <a:hueOff val="11625301"/>
            <a:satOff val="21941"/>
            <a:lumOff val="-1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r" defTabSz="1066800" rtl="1">
            <a:lnSpc>
              <a:spcPct val="90000"/>
            </a:lnSpc>
            <a:spcBef>
              <a:spcPct val="0"/>
            </a:spcBef>
            <a:spcAft>
              <a:spcPct val="35000"/>
            </a:spcAft>
          </a:pPr>
          <a:r>
            <a:rPr lang="ar-EG" sz="2400" kern="1200" dirty="0" smtClean="0"/>
            <a:t>تحديد الحالات المثلى بناء على الحالات الفعلية والرسومات والمقايـيس</a:t>
          </a:r>
          <a:endParaRPr lang="ar-EG" sz="2400" kern="1200" dirty="0"/>
        </a:p>
      </dsp:txBody>
      <dsp:txXfrm>
        <a:off x="1568671" y="2863452"/>
        <a:ext cx="4177856" cy="82577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BA67F-C9E0-4D66-AC58-AEA9229F9EB4}">
      <dsp:nvSpPr>
        <dsp:cNvPr id="0" name=""/>
        <dsp:cNvSpPr/>
      </dsp:nvSpPr>
      <dsp:spPr>
        <a:xfrm>
          <a:off x="0" y="464019"/>
          <a:ext cx="6096000" cy="781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E20C1-4BF6-4DC8-B5D8-039742C8C524}">
      <dsp:nvSpPr>
        <dsp:cNvPr id="0" name=""/>
        <dsp:cNvSpPr/>
      </dsp:nvSpPr>
      <dsp:spPr>
        <a:xfrm>
          <a:off x="1523999" y="126999"/>
          <a:ext cx="4267200" cy="9151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ctr" defTabSz="1066800" rtl="1">
            <a:lnSpc>
              <a:spcPct val="90000"/>
            </a:lnSpc>
            <a:spcBef>
              <a:spcPct val="0"/>
            </a:spcBef>
            <a:spcAft>
              <a:spcPct val="35000"/>
            </a:spcAft>
          </a:pPr>
          <a:r>
            <a:rPr lang="ar-EG" sz="2400" kern="1200" dirty="0" smtClean="0"/>
            <a:t>تحري طريقة القياس</a:t>
          </a:r>
          <a:endParaRPr lang="ar-EG" sz="2400" kern="1200" dirty="0"/>
        </a:p>
      </dsp:txBody>
      <dsp:txXfrm>
        <a:off x="1568671" y="171671"/>
        <a:ext cx="4177856" cy="825776"/>
      </dsp:txXfrm>
    </dsp:sp>
    <dsp:sp modelId="{3D4048F7-06F3-4B67-96B6-8E3E67A99F30}">
      <dsp:nvSpPr>
        <dsp:cNvPr id="0" name=""/>
        <dsp:cNvSpPr/>
      </dsp:nvSpPr>
      <dsp:spPr>
        <a:xfrm>
          <a:off x="0" y="1870179"/>
          <a:ext cx="6096000" cy="781200"/>
        </a:xfrm>
        <a:prstGeom prst="rect">
          <a:avLst/>
        </a:prstGeom>
        <a:solidFill>
          <a:schemeClr val="lt1">
            <a:alpha val="90000"/>
            <a:hueOff val="0"/>
            <a:satOff val="0"/>
            <a:lumOff val="0"/>
            <a:alphaOff val="0"/>
          </a:schemeClr>
        </a:solidFill>
        <a:ln w="25400" cap="flat" cmpd="sng" algn="ctr">
          <a:solidFill>
            <a:schemeClr val="accent3">
              <a:hueOff val="5812651"/>
              <a:satOff val="10971"/>
              <a:lumOff val="-5785"/>
              <a:alphaOff val="0"/>
            </a:schemeClr>
          </a:solidFill>
          <a:prstDash val="solid"/>
        </a:ln>
        <a:effectLst/>
      </dsp:spPr>
      <dsp:style>
        <a:lnRef idx="2">
          <a:scrgbClr r="0" g="0" b="0"/>
        </a:lnRef>
        <a:fillRef idx="1">
          <a:scrgbClr r="0" g="0" b="0"/>
        </a:fillRef>
        <a:effectRef idx="0">
          <a:scrgbClr r="0" g="0" b="0"/>
        </a:effectRef>
        <a:fontRef idx="minor"/>
      </dsp:style>
    </dsp:sp>
    <dsp:sp modelId="{3410666B-4211-477F-B40F-1611E3B1CFA4}">
      <dsp:nvSpPr>
        <dsp:cNvPr id="0" name=""/>
        <dsp:cNvSpPr/>
      </dsp:nvSpPr>
      <dsp:spPr>
        <a:xfrm>
          <a:off x="1523999" y="1412619"/>
          <a:ext cx="4267200" cy="915120"/>
        </a:xfrm>
        <a:prstGeom prst="roundRect">
          <a:avLst/>
        </a:prstGeom>
        <a:solidFill>
          <a:schemeClr val="accent3">
            <a:hueOff val="5812651"/>
            <a:satOff val="10971"/>
            <a:lumOff val="-57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ctr" defTabSz="1066800" rtl="1">
            <a:lnSpc>
              <a:spcPct val="90000"/>
            </a:lnSpc>
            <a:spcBef>
              <a:spcPct val="0"/>
            </a:spcBef>
            <a:spcAft>
              <a:spcPct val="35000"/>
            </a:spcAft>
          </a:pPr>
          <a:r>
            <a:rPr lang="ar-EG" sz="2400" kern="1200" dirty="0" smtClean="0"/>
            <a:t>تحديد وتعريف أوجه القصور</a:t>
          </a:r>
          <a:endParaRPr lang="ar-EG" sz="2400" kern="1200" dirty="0"/>
        </a:p>
      </dsp:txBody>
      <dsp:txXfrm>
        <a:off x="1568671" y="1457291"/>
        <a:ext cx="4177856" cy="825776"/>
      </dsp:txXfrm>
    </dsp:sp>
    <dsp:sp modelId="{70A93C60-D8E6-4929-88AB-2A7C4E5628C6}">
      <dsp:nvSpPr>
        <dsp:cNvPr id="0" name=""/>
        <dsp:cNvSpPr/>
      </dsp:nvSpPr>
      <dsp:spPr>
        <a:xfrm>
          <a:off x="0" y="3276340"/>
          <a:ext cx="6096000" cy="781200"/>
        </a:xfrm>
        <a:prstGeom prst="rect">
          <a:avLst/>
        </a:prstGeom>
        <a:solidFill>
          <a:schemeClr val="lt1">
            <a:alpha val="90000"/>
            <a:hueOff val="0"/>
            <a:satOff val="0"/>
            <a:lumOff val="0"/>
            <a:alphaOff val="0"/>
          </a:schemeClr>
        </a:solidFill>
        <a:ln w="25400" cap="flat" cmpd="sng" algn="ctr">
          <a:solidFill>
            <a:schemeClr val="accent3">
              <a:hueOff val="11625301"/>
              <a:satOff val="21941"/>
              <a:lumOff val="-11569"/>
              <a:alphaOff val="0"/>
            </a:schemeClr>
          </a:solidFill>
          <a:prstDash val="solid"/>
        </a:ln>
        <a:effectLst/>
      </dsp:spPr>
      <dsp:style>
        <a:lnRef idx="2">
          <a:scrgbClr r="0" g="0" b="0"/>
        </a:lnRef>
        <a:fillRef idx="1">
          <a:scrgbClr r="0" g="0" b="0"/>
        </a:fillRef>
        <a:effectRef idx="0">
          <a:scrgbClr r="0" g="0" b="0"/>
        </a:effectRef>
        <a:fontRef idx="minor"/>
      </dsp:style>
    </dsp:sp>
    <dsp:sp modelId="{266E7FD9-B1B8-424F-8D3B-7DDEE5D011F7}">
      <dsp:nvSpPr>
        <dsp:cNvPr id="0" name=""/>
        <dsp:cNvSpPr/>
      </dsp:nvSpPr>
      <dsp:spPr>
        <a:xfrm>
          <a:off x="1523999" y="2818780"/>
          <a:ext cx="4267200" cy="915120"/>
        </a:xfrm>
        <a:prstGeom prst="roundRect">
          <a:avLst/>
        </a:prstGeom>
        <a:solidFill>
          <a:schemeClr val="accent3">
            <a:hueOff val="11625301"/>
            <a:satOff val="21941"/>
            <a:lumOff val="-1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ctr" defTabSz="1066800" rtl="1">
            <a:lnSpc>
              <a:spcPct val="90000"/>
            </a:lnSpc>
            <a:spcBef>
              <a:spcPct val="0"/>
            </a:spcBef>
            <a:spcAft>
              <a:spcPct val="35000"/>
            </a:spcAft>
          </a:pPr>
          <a:r>
            <a:rPr lang="ar-EG" sz="2400" kern="1200" dirty="0" smtClean="0"/>
            <a:t>إعداد وتنفيذ خطة التحسين</a:t>
          </a:r>
          <a:endParaRPr lang="ar-EG" sz="2400" kern="1200" dirty="0"/>
        </a:p>
      </dsp:txBody>
      <dsp:txXfrm>
        <a:off x="1568671" y="2863452"/>
        <a:ext cx="4177856" cy="82577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691BB-817D-444B-A916-046EF41DC420}">
      <dsp:nvSpPr>
        <dsp:cNvPr id="0" name=""/>
        <dsp:cNvSpPr/>
      </dsp:nvSpPr>
      <dsp:spPr>
        <a:xfrm>
          <a:off x="0" y="403700"/>
          <a:ext cx="8458200" cy="630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878D67B-CD02-4036-84CC-913D248A61C4}">
      <dsp:nvSpPr>
        <dsp:cNvPr id="0" name=""/>
        <dsp:cNvSpPr/>
      </dsp:nvSpPr>
      <dsp:spPr>
        <a:xfrm>
          <a:off x="2114549" y="34699"/>
          <a:ext cx="5920740" cy="7380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dirty="0" smtClean="0"/>
            <a:t>يدار من خلال المراجعة اليومية لمدى التقدم</a:t>
          </a:r>
          <a:endParaRPr lang="ar-EG" sz="2400" kern="1200" dirty="0"/>
        </a:p>
      </dsp:txBody>
      <dsp:txXfrm>
        <a:off x="2150575" y="70725"/>
        <a:ext cx="5848688" cy="665948"/>
      </dsp:txXfrm>
    </dsp:sp>
    <dsp:sp modelId="{219C7C7E-CFDC-4AA9-AE1E-AB18FDECF59E}">
      <dsp:nvSpPr>
        <dsp:cNvPr id="0" name=""/>
        <dsp:cNvSpPr/>
      </dsp:nvSpPr>
      <dsp:spPr>
        <a:xfrm>
          <a:off x="0" y="1537700"/>
          <a:ext cx="8458200" cy="630000"/>
        </a:xfrm>
        <a:prstGeom prst="rect">
          <a:avLst/>
        </a:prstGeom>
        <a:solidFill>
          <a:schemeClr val="lt1">
            <a:alpha val="90000"/>
            <a:hueOff val="0"/>
            <a:satOff val="0"/>
            <a:lumOff val="0"/>
            <a:alphaOff val="0"/>
          </a:schemeClr>
        </a:solidFill>
        <a:ln w="9525" cap="flat" cmpd="sng" algn="ctr">
          <a:solidFill>
            <a:schemeClr val="accent3">
              <a:hueOff val="3875100"/>
              <a:satOff val="7314"/>
              <a:lumOff val="-385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83DE10C-99A7-4D4F-9F83-D89ABA296C82}">
      <dsp:nvSpPr>
        <dsp:cNvPr id="0" name=""/>
        <dsp:cNvSpPr/>
      </dsp:nvSpPr>
      <dsp:spPr>
        <a:xfrm>
          <a:off x="2114549" y="1168700"/>
          <a:ext cx="5920740" cy="738000"/>
        </a:xfrm>
        <a:prstGeom prst="roundRect">
          <a:avLst/>
        </a:prstGeom>
        <a:gradFill rotWithShape="0">
          <a:gsLst>
            <a:gs pos="0">
              <a:schemeClr val="accent3">
                <a:hueOff val="3875100"/>
                <a:satOff val="7314"/>
                <a:lumOff val="-3856"/>
                <a:alphaOff val="0"/>
                <a:shade val="51000"/>
                <a:satMod val="130000"/>
              </a:schemeClr>
            </a:gs>
            <a:gs pos="80000">
              <a:schemeClr val="accent3">
                <a:hueOff val="3875100"/>
                <a:satOff val="7314"/>
                <a:lumOff val="-3856"/>
                <a:alphaOff val="0"/>
                <a:shade val="93000"/>
                <a:satMod val="130000"/>
              </a:schemeClr>
            </a:gs>
            <a:gs pos="100000">
              <a:schemeClr val="accent3">
                <a:hueOff val="3875100"/>
                <a:satOff val="7314"/>
                <a:lumOff val="-38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dirty="0" smtClean="0"/>
            <a:t>يهدف الى انجاز تحسينات محددة في وقت قصير</a:t>
          </a:r>
          <a:endParaRPr lang="ar-EG" sz="2400" kern="1200" dirty="0"/>
        </a:p>
      </dsp:txBody>
      <dsp:txXfrm>
        <a:off x="2150575" y="1204726"/>
        <a:ext cx="5848688" cy="665948"/>
      </dsp:txXfrm>
    </dsp:sp>
    <dsp:sp modelId="{F166C620-75E8-4563-BC89-503A905CBC63}">
      <dsp:nvSpPr>
        <dsp:cNvPr id="0" name=""/>
        <dsp:cNvSpPr/>
      </dsp:nvSpPr>
      <dsp:spPr>
        <a:xfrm>
          <a:off x="0" y="2671700"/>
          <a:ext cx="8458200" cy="630000"/>
        </a:xfrm>
        <a:prstGeom prst="rect">
          <a:avLst/>
        </a:prstGeom>
        <a:solidFill>
          <a:schemeClr val="lt1">
            <a:alpha val="90000"/>
            <a:hueOff val="0"/>
            <a:satOff val="0"/>
            <a:lumOff val="0"/>
            <a:alphaOff val="0"/>
          </a:schemeClr>
        </a:solidFill>
        <a:ln w="9525" cap="flat" cmpd="sng" algn="ctr">
          <a:solidFill>
            <a:schemeClr val="accent3">
              <a:hueOff val="7750201"/>
              <a:satOff val="14627"/>
              <a:lumOff val="-771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793764A-8D0E-4E67-809D-6EA87808E12B}">
      <dsp:nvSpPr>
        <dsp:cNvPr id="0" name=""/>
        <dsp:cNvSpPr/>
      </dsp:nvSpPr>
      <dsp:spPr>
        <a:xfrm>
          <a:off x="2114549" y="2302700"/>
          <a:ext cx="5920740" cy="738000"/>
        </a:xfrm>
        <a:prstGeom prst="roundRect">
          <a:avLst/>
        </a:prstGeom>
        <a:gradFill rotWithShape="0">
          <a:gsLst>
            <a:gs pos="0">
              <a:schemeClr val="accent3">
                <a:hueOff val="7750201"/>
                <a:satOff val="14627"/>
                <a:lumOff val="-7713"/>
                <a:alphaOff val="0"/>
                <a:shade val="51000"/>
                <a:satMod val="130000"/>
              </a:schemeClr>
            </a:gs>
            <a:gs pos="80000">
              <a:schemeClr val="accent3">
                <a:hueOff val="7750201"/>
                <a:satOff val="14627"/>
                <a:lumOff val="-7713"/>
                <a:alphaOff val="0"/>
                <a:shade val="93000"/>
                <a:satMod val="130000"/>
              </a:schemeClr>
            </a:gs>
            <a:gs pos="100000">
              <a:schemeClr val="accent3">
                <a:hueOff val="7750201"/>
                <a:satOff val="14627"/>
                <a:lumOff val="-77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smtClean="0"/>
            <a:t>حل المشاكل التي تعيق التدفق في العمليات</a:t>
          </a:r>
          <a:endParaRPr lang="ar-EG" sz="2400" kern="1200" dirty="0"/>
        </a:p>
      </dsp:txBody>
      <dsp:txXfrm>
        <a:off x="2150575" y="2338726"/>
        <a:ext cx="5848688" cy="665948"/>
      </dsp:txXfrm>
    </dsp:sp>
    <dsp:sp modelId="{1E6B20CA-8B72-4F91-8D08-6504781358CF}">
      <dsp:nvSpPr>
        <dsp:cNvPr id="0" name=""/>
        <dsp:cNvSpPr/>
      </dsp:nvSpPr>
      <dsp:spPr>
        <a:xfrm>
          <a:off x="0" y="3805700"/>
          <a:ext cx="8458200" cy="630000"/>
        </a:xfrm>
        <a:prstGeom prst="rect">
          <a:avLst/>
        </a:prstGeom>
        <a:solidFill>
          <a:schemeClr val="lt1">
            <a:alpha val="90000"/>
            <a:hueOff val="0"/>
            <a:satOff val="0"/>
            <a:lumOff val="0"/>
            <a:alphaOff val="0"/>
          </a:schemeClr>
        </a:solidFill>
        <a:ln w="9525" cap="flat" cmpd="sng" algn="ctr">
          <a:solidFill>
            <a:schemeClr val="accent3">
              <a:hueOff val="11625301"/>
              <a:satOff val="21941"/>
              <a:lumOff val="-11569"/>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483ECAA-D6B5-4C54-BFBD-B779054C5BFA}">
      <dsp:nvSpPr>
        <dsp:cNvPr id="0" name=""/>
        <dsp:cNvSpPr/>
      </dsp:nvSpPr>
      <dsp:spPr>
        <a:xfrm>
          <a:off x="2114549" y="3436700"/>
          <a:ext cx="5920740" cy="738000"/>
        </a:xfrm>
        <a:prstGeom prst="roundRect">
          <a:avLst/>
        </a:prstGeom>
        <a:gradFill rotWithShape="0">
          <a:gsLst>
            <a:gs pos="0">
              <a:schemeClr val="accent3">
                <a:hueOff val="11625301"/>
                <a:satOff val="21941"/>
                <a:lumOff val="-11569"/>
                <a:alphaOff val="0"/>
                <a:shade val="51000"/>
                <a:satMod val="130000"/>
              </a:schemeClr>
            </a:gs>
            <a:gs pos="80000">
              <a:schemeClr val="accent3">
                <a:hueOff val="11625301"/>
                <a:satOff val="21941"/>
                <a:lumOff val="-11569"/>
                <a:alphaOff val="0"/>
                <a:shade val="93000"/>
                <a:satMod val="130000"/>
              </a:schemeClr>
            </a:gs>
            <a:gs pos="100000">
              <a:schemeClr val="accent3">
                <a:hueOff val="11625301"/>
                <a:satOff val="21941"/>
                <a:lumOff val="-115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3790" tIns="0" rIns="223790" bIns="0" numCol="1" spcCol="1270" anchor="ctr" anchorCtr="0">
          <a:noAutofit/>
        </a:bodyPr>
        <a:lstStyle/>
        <a:p>
          <a:pPr lvl="0" algn="r" defTabSz="1066800" rtl="1">
            <a:lnSpc>
              <a:spcPct val="90000"/>
            </a:lnSpc>
            <a:spcBef>
              <a:spcPct val="0"/>
            </a:spcBef>
            <a:spcAft>
              <a:spcPct val="35000"/>
            </a:spcAft>
          </a:pPr>
          <a:r>
            <a:rPr lang="ar-EG" sz="2400" kern="1200" dirty="0" smtClean="0"/>
            <a:t>إزالة الفاقد </a:t>
          </a:r>
          <a:r>
            <a:rPr lang="en-US" sz="2400" kern="1200" dirty="0" smtClean="0"/>
            <a:t>Eliminate  Waste</a:t>
          </a:r>
          <a:endParaRPr lang="ar-EG" sz="2400" kern="1200" dirty="0"/>
        </a:p>
      </dsp:txBody>
      <dsp:txXfrm>
        <a:off x="2150575" y="3472726"/>
        <a:ext cx="5848688" cy="66594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5CE02-2403-4BF1-8D15-9A08F0F8ECB3}">
      <dsp:nvSpPr>
        <dsp:cNvPr id="0" name=""/>
        <dsp:cNvSpPr/>
      </dsp:nvSpPr>
      <dsp:spPr>
        <a:xfrm>
          <a:off x="2169748" y="309108"/>
          <a:ext cx="4224528" cy="4224528"/>
        </a:xfrm>
        <a:prstGeom prst="pie">
          <a:avLst>
            <a:gd name="adj1" fmla="val 16200000"/>
            <a:gd name="adj2" fmla="val 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ar-EG" sz="2400" b="1" kern="1200" dirty="0" smtClean="0"/>
            <a:t>إعادة التفكير بصورة أساسية</a:t>
          </a:r>
          <a:endParaRPr lang="ar-EG" sz="2400" b="1" kern="1200" dirty="0"/>
        </a:p>
      </dsp:txBody>
      <dsp:txXfrm>
        <a:off x="4412268" y="1184691"/>
        <a:ext cx="1559052" cy="1156716"/>
      </dsp:txXfrm>
    </dsp:sp>
    <dsp:sp modelId="{F40C2BE8-DAE5-47DC-A4D5-C9BDE3B528B5}">
      <dsp:nvSpPr>
        <dsp:cNvPr id="0" name=""/>
        <dsp:cNvSpPr/>
      </dsp:nvSpPr>
      <dsp:spPr>
        <a:xfrm>
          <a:off x="2169748" y="406299"/>
          <a:ext cx="4224528" cy="4313792"/>
        </a:xfrm>
        <a:prstGeom prst="pie">
          <a:avLst>
            <a:gd name="adj1" fmla="val 0"/>
            <a:gd name="adj2" fmla="val 5400000"/>
          </a:avLst>
        </a:prstGeom>
        <a:solidFill>
          <a:schemeClr val="accent3">
            <a:hueOff val="3875100"/>
            <a:satOff val="7314"/>
            <a:lumOff val="-38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rtl="1">
            <a:lnSpc>
              <a:spcPct val="90000"/>
            </a:lnSpc>
            <a:spcBef>
              <a:spcPct val="0"/>
            </a:spcBef>
            <a:spcAft>
              <a:spcPct val="35000"/>
            </a:spcAft>
          </a:pPr>
          <a:r>
            <a:rPr lang="ar-EG" sz="2700" b="1" kern="1200" dirty="0" smtClean="0"/>
            <a:t>إعادة التصميم الجذري </a:t>
          </a:r>
          <a:endParaRPr lang="ar-EG" sz="2700" b="1" kern="1200" dirty="0"/>
        </a:p>
      </dsp:txBody>
      <dsp:txXfrm>
        <a:off x="4412268" y="2644849"/>
        <a:ext cx="1559052" cy="1181157"/>
      </dsp:txXfrm>
    </dsp:sp>
    <dsp:sp modelId="{236AC2EA-C427-475D-B187-368F36280343}">
      <dsp:nvSpPr>
        <dsp:cNvPr id="0" name=""/>
        <dsp:cNvSpPr/>
      </dsp:nvSpPr>
      <dsp:spPr>
        <a:xfrm>
          <a:off x="2027924" y="450931"/>
          <a:ext cx="4224528" cy="4224528"/>
        </a:xfrm>
        <a:prstGeom prst="pie">
          <a:avLst>
            <a:gd name="adj1" fmla="val 5400000"/>
            <a:gd name="adj2" fmla="val 10800000"/>
          </a:avLst>
        </a:prstGeom>
        <a:solidFill>
          <a:schemeClr val="accent3">
            <a:hueOff val="7750201"/>
            <a:satOff val="14627"/>
            <a:lumOff val="-771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rtl="1">
            <a:lnSpc>
              <a:spcPct val="90000"/>
            </a:lnSpc>
            <a:spcBef>
              <a:spcPct val="0"/>
            </a:spcBef>
            <a:spcAft>
              <a:spcPct val="35000"/>
            </a:spcAft>
          </a:pPr>
          <a:r>
            <a:rPr lang="ar-EG" sz="2700" b="1" kern="1200" dirty="0" smtClean="0"/>
            <a:t>تحسينات ثورية (فائقة)</a:t>
          </a:r>
          <a:endParaRPr lang="ar-EG" sz="2700" b="1" kern="1200" dirty="0"/>
        </a:p>
      </dsp:txBody>
      <dsp:txXfrm>
        <a:off x="2450880" y="2643159"/>
        <a:ext cx="1559052" cy="1156716"/>
      </dsp:txXfrm>
    </dsp:sp>
    <dsp:sp modelId="{1DE46575-160E-4A45-9A83-DDD909D532ED}">
      <dsp:nvSpPr>
        <dsp:cNvPr id="0" name=""/>
        <dsp:cNvSpPr/>
      </dsp:nvSpPr>
      <dsp:spPr>
        <a:xfrm>
          <a:off x="2027924" y="309108"/>
          <a:ext cx="4224528" cy="4224528"/>
        </a:xfrm>
        <a:prstGeom prst="pie">
          <a:avLst>
            <a:gd name="adj1" fmla="val 10800000"/>
            <a:gd name="adj2" fmla="val 16200000"/>
          </a:avLst>
        </a:prstGeom>
        <a:solidFill>
          <a:schemeClr val="accent3">
            <a:hueOff val="11625301"/>
            <a:satOff val="21941"/>
            <a:lumOff val="-115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ar-EG" sz="2400" b="1" kern="1200" dirty="0" smtClean="0"/>
            <a:t>العمليات </a:t>
          </a:r>
          <a:endParaRPr lang="ar-EG" sz="2400" b="1" kern="1200" dirty="0"/>
        </a:p>
      </dsp:txBody>
      <dsp:txXfrm>
        <a:off x="2450880" y="1184691"/>
        <a:ext cx="1559052" cy="1156716"/>
      </dsp:txXfrm>
    </dsp:sp>
    <dsp:sp modelId="{8BCEC63D-6A7C-4424-9C0D-F68FED9AB949}">
      <dsp:nvSpPr>
        <dsp:cNvPr id="0" name=""/>
        <dsp:cNvSpPr/>
      </dsp:nvSpPr>
      <dsp:spPr>
        <a:xfrm>
          <a:off x="1908229" y="47589"/>
          <a:ext cx="4747564" cy="4747564"/>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B625211-5C1D-4B96-B6AB-59419CBE63B6}">
      <dsp:nvSpPr>
        <dsp:cNvPr id="0" name=""/>
        <dsp:cNvSpPr/>
      </dsp:nvSpPr>
      <dsp:spPr>
        <a:xfrm>
          <a:off x="1908229" y="189032"/>
          <a:ext cx="4747564" cy="4747564"/>
        </a:xfrm>
        <a:prstGeom prst="circularArrow">
          <a:avLst>
            <a:gd name="adj1" fmla="val 5085"/>
            <a:gd name="adj2" fmla="val 327528"/>
            <a:gd name="adj3" fmla="val 5072472"/>
            <a:gd name="adj4" fmla="val 0"/>
            <a:gd name="adj5" fmla="val 5932"/>
          </a:avLst>
        </a:prstGeom>
        <a:solidFill>
          <a:schemeClr val="accent3">
            <a:hueOff val="3875100"/>
            <a:satOff val="7314"/>
            <a:lumOff val="-385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ACABFC2-B790-4388-A5A3-F578372F7D10}">
      <dsp:nvSpPr>
        <dsp:cNvPr id="0" name=""/>
        <dsp:cNvSpPr/>
      </dsp:nvSpPr>
      <dsp:spPr>
        <a:xfrm>
          <a:off x="1766406" y="189413"/>
          <a:ext cx="4747564" cy="4747564"/>
        </a:xfrm>
        <a:prstGeom prst="circularArrow">
          <a:avLst>
            <a:gd name="adj1" fmla="val 5085"/>
            <a:gd name="adj2" fmla="val 327528"/>
            <a:gd name="adj3" fmla="val 10472472"/>
            <a:gd name="adj4" fmla="val 5400000"/>
            <a:gd name="adj5" fmla="val 5932"/>
          </a:avLst>
        </a:prstGeom>
        <a:solidFill>
          <a:schemeClr val="accent3">
            <a:hueOff val="7750201"/>
            <a:satOff val="14627"/>
            <a:lumOff val="-771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C0B950A-99A1-403C-9A17-7815CECDB32F}">
      <dsp:nvSpPr>
        <dsp:cNvPr id="0" name=""/>
        <dsp:cNvSpPr/>
      </dsp:nvSpPr>
      <dsp:spPr>
        <a:xfrm>
          <a:off x="1766406" y="47589"/>
          <a:ext cx="4747564" cy="4747564"/>
        </a:xfrm>
        <a:prstGeom prst="circularArrow">
          <a:avLst>
            <a:gd name="adj1" fmla="val 5085"/>
            <a:gd name="adj2" fmla="val 327528"/>
            <a:gd name="adj3" fmla="val 15872472"/>
            <a:gd name="adj4" fmla="val 10800000"/>
            <a:gd name="adj5" fmla="val 5932"/>
          </a:avLst>
        </a:prstGeom>
        <a:solidFill>
          <a:schemeClr val="accent3">
            <a:hueOff val="11625301"/>
            <a:satOff val="21941"/>
            <a:lumOff val="-11569"/>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1B851-C37B-47A4-B6BF-B04370EE622D}">
      <dsp:nvSpPr>
        <dsp:cNvPr id="0" name=""/>
        <dsp:cNvSpPr/>
      </dsp:nvSpPr>
      <dsp:spPr>
        <a:xfrm>
          <a:off x="554337" y="231209"/>
          <a:ext cx="3729751" cy="1165547"/>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89464"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يتميز بالتأثير الواضح</a:t>
          </a:r>
          <a:endParaRPr lang="ar-EG" sz="2400" b="1" kern="1200" dirty="0">
            <a:solidFill>
              <a:srgbClr val="002060"/>
            </a:solidFill>
          </a:endParaRPr>
        </a:p>
      </dsp:txBody>
      <dsp:txXfrm>
        <a:off x="554337" y="231209"/>
        <a:ext cx="3729751" cy="1165547"/>
      </dsp:txXfrm>
    </dsp:sp>
    <dsp:sp modelId="{91C8824F-2F25-4EE8-A69C-255C99BE2E56}">
      <dsp:nvSpPr>
        <dsp:cNvPr id="0" name=""/>
        <dsp:cNvSpPr/>
      </dsp:nvSpPr>
      <dsp:spPr>
        <a:xfrm>
          <a:off x="398931" y="62853"/>
          <a:ext cx="815883" cy="122382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BE539A-8A15-4A23-812A-767F9B7242C7}">
      <dsp:nvSpPr>
        <dsp:cNvPr id="0" name=""/>
        <dsp:cNvSpPr/>
      </dsp:nvSpPr>
      <dsp:spPr>
        <a:xfrm>
          <a:off x="4634316" y="231209"/>
          <a:ext cx="3729751" cy="1165547"/>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89464"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يركز على الأماكن الأهم استراتيجيات</a:t>
          </a:r>
          <a:endParaRPr lang="ar-EG" sz="2400" b="1" kern="1200" dirty="0">
            <a:solidFill>
              <a:srgbClr val="002060"/>
            </a:solidFill>
          </a:endParaRPr>
        </a:p>
      </dsp:txBody>
      <dsp:txXfrm>
        <a:off x="4634316" y="231209"/>
        <a:ext cx="3729751" cy="1165547"/>
      </dsp:txXfrm>
    </dsp:sp>
    <dsp:sp modelId="{B30CDDA2-D24B-4648-92B4-A285EF448D14}">
      <dsp:nvSpPr>
        <dsp:cNvPr id="0" name=""/>
        <dsp:cNvSpPr/>
      </dsp:nvSpPr>
      <dsp:spPr>
        <a:xfrm>
          <a:off x="4495799" y="203201"/>
          <a:ext cx="815883" cy="1223824"/>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922DC0C-9911-47E7-973E-19FFC58F28B3}">
      <dsp:nvSpPr>
        <dsp:cNvPr id="0" name=""/>
        <dsp:cNvSpPr/>
      </dsp:nvSpPr>
      <dsp:spPr>
        <a:xfrm>
          <a:off x="457214" y="1650996"/>
          <a:ext cx="3729751" cy="1165547"/>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89464"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يحقق نتائج سريعة</a:t>
          </a:r>
          <a:endParaRPr lang="ar-EG" sz="2400" b="1" kern="1200" dirty="0">
            <a:solidFill>
              <a:srgbClr val="002060"/>
            </a:solidFill>
          </a:endParaRPr>
        </a:p>
      </dsp:txBody>
      <dsp:txXfrm>
        <a:off x="457214" y="1650996"/>
        <a:ext cx="3729751" cy="1165547"/>
      </dsp:txXfrm>
    </dsp:sp>
    <dsp:sp modelId="{E655285D-F56C-4ADB-96A4-812DDA77634C}">
      <dsp:nvSpPr>
        <dsp:cNvPr id="0" name=""/>
        <dsp:cNvSpPr/>
      </dsp:nvSpPr>
      <dsp:spPr>
        <a:xfrm>
          <a:off x="398931" y="1530147"/>
          <a:ext cx="815883" cy="1223824"/>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4CA6AF1-88EA-45E8-B509-0543703F7C63}">
      <dsp:nvSpPr>
        <dsp:cNvPr id="0" name=""/>
        <dsp:cNvSpPr/>
      </dsp:nvSpPr>
      <dsp:spPr>
        <a:xfrm>
          <a:off x="4634316" y="1698504"/>
          <a:ext cx="3729751" cy="1165547"/>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89464"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يحافظ على استمراريتها </a:t>
          </a:r>
          <a:endParaRPr lang="ar-EG" sz="2400" b="1" kern="1200" dirty="0">
            <a:solidFill>
              <a:srgbClr val="002060"/>
            </a:solidFill>
          </a:endParaRPr>
        </a:p>
      </dsp:txBody>
      <dsp:txXfrm>
        <a:off x="4634316" y="1698504"/>
        <a:ext cx="3729751" cy="1165547"/>
      </dsp:txXfrm>
    </dsp:sp>
    <dsp:sp modelId="{9BD3C482-6668-4AE2-A4B7-4E777A2E8232}">
      <dsp:nvSpPr>
        <dsp:cNvPr id="0" name=""/>
        <dsp:cNvSpPr/>
      </dsp:nvSpPr>
      <dsp:spPr>
        <a:xfrm>
          <a:off x="4495799" y="1651000"/>
          <a:ext cx="815883" cy="1223824"/>
        </a:xfrm>
        <a:prstGeom prst="rect">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5B570F-337F-4442-AE3B-F1EB1BB2A330}">
      <dsp:nvSpPr>
        <dsp:cNvPr id="0" name=""/>
        <dsp:cNvSpPr/>
      </dsp:nvSpPr>
      <dsp:spPr>
        <a:xfrm>
          <a:off x="2594327" y="3165799"/>
          <a:ext cx="3729751" cy="1165547"/>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89464" tIns="91440" rIns="91440" bIns="91440" numCol="1" spcCol="1270" anchor="ctr" anchorCtr="0">
          <a:noAutofit/>
        </a:bodyPr>
        <a:lstStyle/>
        <a:p>
          <a:pPr lvl="0" algn="ctr" defTabSz="1066800" rtl="1">
            <a:lnSpc>
              <a:spcPct val="90000"/>
            </a:lnSpc>
            <a:spcBef>
              <a:spcPct val="0"/>
            </a:spcBef>
            <a:spcAft>
              <a:spcPct val="35000"/>
            </a:spcAft>
          </a:pPr>
          <a:r>
            <a:rPr lang="ar-EG" sz="2400" b="1" kern="1200" dirty="0" smtClean="0">
              <a:solidFill>
                <a:srgbClr val="002060"/>
              </a:solidFill>
            </a:rPr>
            <a:t>كايزن - عملية بطيئة لكنها متواصلة  </a:t>
          </a:r>
          <a:endParaRPr lang="ar-EG" sz="2400" b="1" kern="1200" dirty="0">
            <a:solidFill>
              <a:srgbClr val="002060"/>
            </a:solidFill>
          </a:endParaRPr>
        </a:p>
      </dsp:txBody>
      <dsp:txXfrm>
        <a:off x="2594327" y="3165799"/>
        <a:ext cx="3729751" cy="1165547"/>
      </dsp:txXfrm>
    </dsp:sp>
    <dsp:sp modelId="{3EC40CC2-9677-45A7-8F69-C153CB0C305C}">
      <dsp:nvSpPr>
        <dsp:cNvPr id="0" name=""/>
        <dsp:cNvSpPr/>
      </dsp:nvSpPr>
      <dsp:spPr>
        <a:xfrm>
          <a:off x="2438398" y="3170375"/>
          <a:ext cx="815883" cy="1223824"/>
        </a:xfrm>
        <a:prstGeom prst="rect">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75790-430E-424F-BABC-AA09DD03AE01}">
      <dsp:nvSpPr>
        <dsp:cNvPr id="0" name=""/>
        <dsp:cNvSpPr/>
      </dsp:nvSpPr>
      <dsp:spPr>
        <a:xfrm>
          <a:off x="3310559" y="118826"/>
          <a:ext cx="3394694" cy="3394546"/>
        </a:xfrm>
        <a:prstGeom prst="donut">
          <a:avLst>
            <a:gd name="adj" fmla="val 110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314197-64AB-4C6C-A63D-DC5811DB0DBA}">
      <dsp:nvSpPr>
        <dsp:cNvPr id="0" name=""/>
        <dsp:cNvSpPr/>
      </dsp:nvSpPr>
      <dsp:spPr>
        <a:xfrm>
          <a:off x="346" y="237630"/>
          <a:ext cx="4175146" cy="3156789"/>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147D0F-79B8-41DD-BAD4-1393C647CE8B}">
      <dsp:nvSpPr>
        <dsp:cNvPr id="0" name=""/>
        <dsp:cNvSpPr/>
      </dsp:nvSpPr>
      <dsp:spPr>
        <a:xfrm>
          <a:off x="3684022" y="492210"/>
          <a:ext cx="2647768" cy="2647652"/>
        </a:xfrm>
        <a:prstGeom prst="ellipse">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r>
            <a:rPr lang="ar-EG" sz="3600" kern="1200" dirty="0" smtClean="0"/>
            <a:t>التحسين المستمر</a:t>
          </a:r>
          <a:endParaRPr lang="ar-EG" sz="3600" kern="1200" dirty="0"/>
        </a:p>
      </dsp:txBody>
      <dsp:txXfrm>
        <a:off x="4071779" y="879950"/>
        <a:ext cx="1872254" cy="18721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627438" y="0"/>
            <a:ext cx="2773362" cy="434975"/>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773362" cy="434975"/>
          </a:xfrm>
          <a:prstGeom prst="rect">
            <a:avLst/>
          </a:prstGeom>
        </p:spPr>
        <p:txBody>
          <a:bodyPr vert="horz" lIns="91440" tIns="45720" rIns="91440" bIns="45720" rtlCol="1"/>
          <a:lstStyle>
            <a:lvl1pPr algn="l">
              <a:defRPr sz="1200"/>
            </a:lvl1pPr>
          </a:lstStyle>
          <a:p>
            <a:fld id="{B50E3F0B-4DCA-4072-BF7E-0EFF26884D87}" type="datetimeFigureOut">
              <a:rPr lang="ar-EG" smtClean="0"/>
              <a:t>24/03/1436</a:t>
            </a:fld>
            <a:endParaRPr lang="ar-EG"/>
          </a:p>
        </p:txBody>
      </p:sp>
      <p:sp>
        <p:nvSpPr>
          <p:cNvPr id="4" name="Slide Image Placeholder 3"/>
          <p:cNvSpPr>
            <a:spLocks noGrp="1" noRot="1" noChangeAspect="1"/>
          </p:cNvSpPr>
          <p:nvPr>
            <p:ph type="sldImg" idx="2"/>
          </p:nvPr>
        </p:nvSpPr>
        <p:spPr>
          <a:xfrm>
            <a:off x="1246188" y="1085850"/>
            <a:ext cx="3908425" cy="2932113"/>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39763" y="4179888"/>
            <a:ext cx="5121275" cy="3421062"/>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627438" y="8251825"/>
            <a:ext cx="2773362" cy="434975"/>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251825"/>
            <a:ext cx="2773362" cy="434975"/>
          </a:xfrm>
          <a:prstGeom prst="rect">
            <a:avLst/>
          </a:prstGeom>
        </p:spPr>
        <p:txBody>
          <a:bodyPr vert="horz" lIns="91440" tIns="45720" rIns="91440" bIns="45720" rtlCol="1" anchor="b"/>
          <a:lstStyle>
            <a:lvl1pPr algn="l">
              <a:defRPr sz="1200"/>
            </a:lvl1pPr>
          </a:lstStyle>
          <a:p>
            <a:fld id="{474C3910-42E9-4988-8986-4980CE2E1397}" type="slidenum">
              <a:rPr lang="ar-EG" smtClean="0"/>
              <a:t>‹#›</a:t>
            </a:fld>
            <a:endParaRPr lang="ar-EG"/>
          </a:p>
        </p:txBody>
      </p:sp>
    </p:spTree>
    <p:extLst>
      <p:ext uri="{BB962C8B-B14F-4D97-AF65-F5344CB8AC3E}">
        <p14:creationId xmlns:p14="http://schemas.microsoft.com/office/powerpoint/2010/main" val="417591621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5.jpe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5.jpe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2</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91140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15</a:t>
            </a:fld>
            <a:endParaRPr lang="ar-EG"/>
          </a:p>
        </p:txBody>
      </p:sp>
    </p:spTree>
    <p:extLst>
      <p:ext uri="{BB962C8B-B14F-4D97-AF65-F5344CB8AC3E}">
        <p14:creationId xmlns:p14="http://schemas.microsoft.com/office/powerpoint/2010/main" val="27367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16</a:t>
            </a:fld>
            <a:endParaRPr lang="ar-EG"/>
          </a:p>
        </p:txBody>
      </p:sp>
    </p:spTree>
    <p:extLst>
      <p:ext uri="{BB962C8B-B14F-4D97-AF65-F5344CB8AC3E}">
        <p14:creationId xmlns:p14="http://schemas.microsoft.com/office/powerpoint/2010/main" val="3375934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17</a:t>
            </a:fld>
            <a:endParaRPr lang="ar-EG"/>
          </a:p>
        </p:txBody>
      </p:sp>
    </p:spTree>
    <p:extLst>
      <p:ext uri="{BB962C8B-B14F-4D97-AF65-F5344CB8AC3E}">
        <p14:creationId xmlns:p14="http://schemas.microsoft.com/office/powerpoint/2010/main" val="3835250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18</a:t>
            </a:fld>
            <a:endParaRPr lang="ar-EG"/>
          </a:p>
        </p:txBody>
      </p:sp>
    </p:spTree>
    <p:extLst>
      <p:ext uri="{BB962C8B-B14F-4D97-AF65-F5344CB8AC3E}">
        <p14:creationId xmlns:p14="http://schemas.microsoft.com/office/powerpoint/2010/main" val="2756052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19</a:t>
            </a:fld>
            <a:endParaRPr lang="ar-EG"/>
          </a:p>
        </p:txBody>
      </p:sp>
    </p:spTree>
    <p:extLst>
      <p:ext uri="{BB962C8B-B14F-4D97-AF65-F5344CB8AC3E}">
        <p14:creationId xmlns:p14="http://schemas.microsoft.com/office/powerpoint/2010/main" val="94995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21</a:t>
            </a:fld>
            <a:endParaRPr lang="ar-EG"/>
          </a:p>
        </p:txBody>
      </p:sp>
    </p:spTree>
    <p:extLst>
      <p:ext uri="{BB962C8B-B14F-4D97-AF65-F5344CB8AC3E}">
        <p14:creationId xmlns:p14="http://schemas.microsoft.com/office/powerpoint/2010/main" val="2977257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22</a:t>
            </a:fld>
            <a:endParaRPr lang="ar-EG"/>
          </a:p>
        </p:txBody>
      </p:sp>
    </p:spTree>
    <p:extLst>
      <p:ext uri="{BB962C8B-B14F-4D97-AF65-F5344CB8AC3E}">
        <p14:creationId xmlns:p14="http://schemas.microsoft.com/office/powerpoint/2010/main" val="2230015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25</a:t>
            </a:fld>
            <a:endParaRPr lang="ar-EG"/>
          </a:p>
        </p:txBody>
      </p:sp>
    </p:spTree>
    <p:extLst>
      <p:ext uri="{BB962C8B-B14F-4D97-AF65-F5344CB8AC3E}">
        <p14:creationId xmlns:p14="http://schemas.microsoft.com/office/powerpoint/2010/main" val="4139465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26</a:t>
            </a:fld>
            <a:endParaRPr lang="ar-EG"/>
          </a:p>
        </p:txBody>
      </p:sp>
    </p:spTree>
    <p:extLst>
      <p:ext uri="{BB962C8B-B14F-4D97-AF65-F5344CB8AC3E}">
        <p14:creationId xmlns:p14="http://schemas.microsoft.com/office/powerpoint/2010/main" val="3602485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27</a:t>
            </a:fld>
            <a:endParaRPr lang="ar-EG"/>
          </a:p>
        </p:txBody>
      </p:sp>
    </p:spTree>
    <p:extLst>
      <p:ext uri="{BB962C8B-B14F-4D97-AF65-F5344CB8AC3E}">
        <p14:creationId xmlns:p14="http://schemas.microsoft.com/office/powerpoint/2010/main" val="1293622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7575" y="744538"/>
            <a:ext cx="4960938"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p:txBody>
          <a:bodyPr/>
          <a:lstStyle/>
          <a:p>
            <a:fld id="{040CDEAE-22CD-4674-B5AB-BA75B2ACCB9F}" type="slidenum">
              <a:rPr lang="en-US" smtClean="0"/>
              <a:pPr/>
              <a:t>3</a:t>
            </a:fld>
            <a:endParaRPr lang="en-US"/>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p:txBody>
          <a:bodyPr/>
          <a:lstStyle/>
          <a:p>
            <a:endParaRPr lang="en-US"/>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p14="http://schemas.microsoft.com/office/powerpoint/2010/main" val="649176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29</a:t>
            </a:fld>
            <a:endParaRPr lang="ar-EG"/>
          </a:p>
        </p:txBody>
      </p:sp>
    </p:spTree>
    <p:extLst>
      <p:ext uri="{BB962C8B-B14F-4D97-AF65-F5344CB8AC3E}">
        <p14:creationId xmlns:p14="http://schemas.microsoft.com/office/powerpoint/2010/main" val="3288267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30</a:t>
            </a:fld>
            <a:endParaRPr lang="ar-EG"/>
          </a:p>
        </p:txBody>
      </p:sp>
    </p:spTree>
    <p:extLst>
      <p:ext uri="{BB962C8B-B14F-4D97-AF65-F5344CB8AC3E}">
        <p14:creationId xmlns:p14="http://schemas.microsoft.com/office/powerpoint/2010/main" val="3035459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31</a:t>
            </a:fld>
            <a:endParaRPr lang="ar-EG"/>
          </a:p>
        </p:txBody>
      </p:sp>
    </p:spTree>
    <p:extLst>
      <p:ext uri="{BB962C8B-B14F-4D97-AF65-F5344CB8AC3E}">
        <p14:creationId xmlns:p14="http://schemas.microsoft.com/office/powerpoint/2010/main" val="179851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32</a:t>
            </a:fld>
            <a:endParaRPr lang="ar-EG"/>
          </a:p>
        </p:txBody>
      </p:sp>
    </p:spTree>
    <p:extLst>
      <p:ext uri="{BB962C8B-B14F-4D97-AF65-F5344CB8AC3E}">
        <p14:creationId xmlns:p14="http://schemas.microsoft.com/office/powerpoint/2010/main" val="1236357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35</a:t>
            </a:fld>
            <a:endParaRPr lang="ar-EG"/>
          </a:p>
        </p:txBody>
      </p:sp>
    </p:spTree>
    <p:extLst>
      <p:ext uri="{BB962C8B-B14F-4D97-AF65-F5344CB8AC3E}">
        <p14:creationId xmlns:p14="http://schemas.microsoft.com/office/powerpoint/2010/main" val="3724761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36</a:t>
            </a:fld>
            <a:endParaRPr lang="ar-EG"/>
          </a:p>
        </p:txBody>
      </p:sp>
    </p:spTree>
    <p:extLst>
      <p:ext uri="{BB962C8B-B14F-4D97-AF65-F5344CB8AC3E}">
        <p14:creationId xmlns:p14="http://schemas.microsoft.com/office/powerpoint/2010/main" val="132543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37</a:t>
            </a:fld>
            <a:endParaRPr lang="ar-EG"/>
          </a:p>
        </p:txBody>
      </p:sp>
    </p:spTree>
    <p:extLst>
      <p:ext uri="{BB962C8B-B14F-4D97-AF65-F5344CB8AC3E}">
        <p14:creationId xmlns:p14="http://schemas.microsoft.com/office/powerpoint/2010/main" val="2295046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40</a:t>
            </a:fld>
            <a:endParaRPr lang="ar-EG"/>
          </a:p>
        </p:txBody>
      </p:sp>
    </p:spTree>
    <p:extLst>
      <p:ext uri="{BB962C8B-B14F-4D97-AF65-F5344CB8AC3E}">
        <p14:creationId xmlns:p14="http://schemas.microsoft.com/office/powerpoint/2010/main" val="568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42</a:t>
            </a:fld>
            <a:endParaRPr lang="ar-EG"/>
          </a:p>
        </p:txBody>
      </p:sp>
    </p:spTree>
    <p:extLst>
      <p:ext uri="{BB962C8B-B14F-4D97-AF65-F5344CB8AC3E}">
        <p14:creationId xmlns:p14="http://schemas.microsoft.com/office/powerpoint/2010/main" val="2666942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44</a:t>
            </a:fld>
            <a:endParaRPr lang="ar-EG"/>
          </a:p>
        </p:txBody>
      </p:sp>
    </p:spTree>
    <p:extLst>
      <p:ext uri="{BB962C8B-B14F-4D97-AF65-F5344CB8AC3E}">
        <p14:creationId xmlns:p14="http://schemas.microsoft.com/office/powerpoint/2010/main" val="2207797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4</a:t>
            </a:fld>
            <a:endParaRPr lang="ar-EG"/>
          </a:p>
        </p:txBody>
      </p:sp>
    </p:spTree>
    <p:extLst>
      <p:ext uri="{BB962C8B-B14F-4D97-AF65-F5344CB8AC3E}">
        <p14:creationId xmlns:p14="http://schemas.microsoft.com/office/powerpoint/2010/main" val="2164372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46</a:t>
            </a:fld>
            <a:endParaRPr lang="ar-EG"/>
          </a:p>
        </p:txBody>
      </p:sp>
    </p:spTree>
    <p:extLst>
      <p:ext uri="{BB962C8B-B14F-4D97-AF65-F5344CB8AC3E}">
        <p14:creationId xmlns:p14="http://schemas.microsoft.com/office/powerpoint/2010/main" val="1518328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51</a:t>
            </a:fld>
            <a:endParaRPr lang="ar-EG"/>
          </a:p>
        </p:txBody>
      </p:sp>
    </p:spTree>
    <p:extLst>
      <p:ext uri="{BB962C8B-B14F-4D97-AF65-F5344CB8AC3E}">
        <p14:creationId xmlns:p14="http://schemas.microsoft.com/office/powerpoint/2010/main" val="2945263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53</a:t>
            </a:fld>
            <a:endParaRPr lang="ar-EG"/>
          </a:p>
        </p:txBody>
      </p:sp>
    </p:spTree>
    <p:extLst>
      <p:ext uri="{BB962C8B-B14F-4D97-AF65-F5344CB8AC3E}">
        <p14:creationId xmlns:p14="http://schemas.microsoft.com/office/powerpoint/2010/main" val="2586160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55</a:t>
            </a:fld>
            <a:endParaRPr lang="ar-EG"/>
          </a:p>
        </p:txBody>
      </p:sp>
    </p:spTree>
    <p:extLst>
      <p:ext uri="{BB962C8B-B14F-4D97-AF65-F5344CB8AC3E}">
        <p14:creationId xmlns:p14="http://schemas.microsoft.com/office/powerpoint/2010/main" val="2644321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56</a:t>
            </a:fld>
            <a:endParaRPr lang="ar-EG"/>
          </a:p>
        </p:txBody>
      </p:sp>
    </p:spTree>
    <p:extLst>
      <p:ext uri="{BB962C8B-B14F-4D97-AF65-F5344CB8AC3E}">
        <p14:creationId xmlns:p14="http://schemas.microsoft.com/office/powerpoint/2010/main" val="3511412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57</a:t>
            </a:fld>
            <a:endParaRPr lang="ar-EG"/>
          </a:p>
        </p:txBody>
      </p:sp>
    </p:spTree>
    <p:extLst>
      <p:ext uri="{BB962C8B-B14F-4D97-AF65-F5344CB8AC3E}">
        <p14:creationId xmlns:p14="http://schemas.microsoft.com/office/powerpoint/2010/main" val="1793833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58</a:t>
            </a:fld>
            <a:endParaRPr lang="ar-EG"/>
          </a:p>
        </p:txBody>
      </p:sp>
    </p:spTree>
    <p:extLst>
      <p:ext uri="{BB962C8B-B14F-4D97-AF65-F5344CB8AC3E}">
        <p14:creationId xmlns:p14="http://schemas.microsoft.com/office/powerpoint/2010/main" val="14756497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59</a:t>
            </a:fld>
            <a:endParaRPr lang="ar-EG"/>
          </a:p>
        </p:txBody>
      </p:sp>
    </p:spTree>
    <p:extLst>
      <p:ext uri="{BB962C8B-B14F-4D97-AF65-F5344CB8AC3E}">
        <p14:creationId xmlns:p14="http://schemas.microsoft.com/office/powerpoint/2010/main" val="2297336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60</a:t>
            </a:fld>
            <a:endParaRPr lang="ar-EG"/>
          </a:p>
        </p:txBody>
      </p:sp>
    </p:spTree>
    <p:extLst>
      <p:ext uri="{BB962C8B-B14F-4D97-AF65-F5344CB8AC3E}">
        <p14:creationId xmlns:p14="http://schemas.microsoft.com/office/powerpoint/2010/main" val="16029959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61</a:t>
            </a:fld>
            <a:endParaRPr lang="ar-EG"/>
          </a:p>
        </p:txBody>
      </p:sp>
    </p:spTree>
    <p:extLst>
      <p:ext uri="{BB962C8B-B14F-4D97-AF65-F5344CB8AC3E}">
        <p14:creationId xmlns:p14="http://schemas.microsoft.com/office/powerpoint/2010/main" val="49512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5</a:t>
            </a:fld>
            <a:endParaRPr lang="ar-EG"/>
          </a:p>
        </p:txBody>
      </p:sp>
    </p:spTree>
    <p:extLst>
      <p:ext uri="{BB962C8B-B14F-4D97-AF65-F5344CB8AC3E}">
        <p14:creationId xmlns:p14="http://schemas.microsoft.com/office/powerpoint/2010/main" val="2582894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67</a:t>
            </a:fld>
            <a:endParaRPr lang="ar-EG">
              <a:solidFill>
                <a:prstClr val="black"/>
              </a:solidFill>
            </a:endParaRPr>
          </a:p>
        </p:txBody>
      </p:sp>
    </p:spTree>
    <p:extLst>
      <p:ext uri="{BB962C8B-B14F-4D97-AF65-F5344CB8AC3E}">
        <p14:creationId xmlns:p14="http://schemas.microsoft.com/office/powerpoint/2010/main" val="1319178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85</a:t>
            </a:fld>
            <a:endParaRPr lang="ar-EG">
              <a:solidFill>
                <a:prstClr val="black"/>
              </a:solidFill>
            </a:endParaRPr>
          </a:p>
        </p:txBody>
      </p:sp>
    </p:spTree>
    <p:extLst>
      <p:ext uri="{BB962C8B-B14F-4D97-AF65-F5344CB8AC3E}">
        <p14:creationId xmlns:p14="http://schemas.microsoft.com/office/powerpoint/2010/main" val="3238653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86</a:t>
            </a:fld>
            <a:endParaRPr lang="ar-EG">
              <a:solidFill>
                <a:prstClr val="black"/>
              </a:solidFill>
            </a:endParaRPr>
          </a:p>
        </p:txBody>
      </p:sp>
    </p:spTree>
    <p:extLst>
      <p:ext uri="{BB962C8B-B14F-4D97-AF65-F5344CB8AC3E}">
        <p14:creationId xmlns:p14="http://schemas.microsoft.com/office/powerpoint/2010/main" val="896509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87</a:t>
            </a:fld>
            <a:endParaRPr lang="ar-EG">
              <a:solidFill>
                <a:prstClr val="black"/>
              </a:solidFill>
            </a:endParaRPr>
          </a:p>
        </p:txBody>
      </p:sp>
    </p:spTree>
    <p:extLst>
      <p:ext uri="{BB962C8B-B14F-4D97-AF65-F5344CB8AC3E}">
        <p14:creationId xmlns:p14="http://schemas.microsoft.com/office/powerpoint/2010/main" val="1123083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88</a:t>
            </a:fld>
            <a:endParaRPr lang="ar-EG">
              <a:solidFill>
                <a:prstClr val="black"/>
              </a:solidFill>
            </a:endParaRPr>
          </a:p>
        </p:txBody>
      </p:sp>
    </p:spTree>
    <p:extLst>
      <p:ext uri="{BB962C8B-B14F-4D97-AF65-F5344CB8AC3E}">
        <p14:creationId xmlns:p14="http://schemas.microsoft.com/office/powerpoint/2010/main" val="1865650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89</a:t>
            </a:fld>
            <a:endParaRPr lang="ar-EG">
              <a:solidFill>
                <a:prstClr val="black"/>
              </a:solidFill>
            </a:endParaRPr>
          </a:p>
        </p:txBody>
      </p:sp>
    </p:spTree>
    <p:extLst>
      <p:ext uri="{BB962C8B-B14F-4D97-AF65-F5344CB8AC3E}">
        <p14:creationId xmlns:p14="http://schemas.microsoft.com/office/powerpoint/2010/main" val="4273056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90</a:t>
            </a:fld>
            <a:endParaRPr lang="ar-EG">
              <a:solidFill>
                <a:prstClr val="black"/>
              </a:solidFill>
            </a:endParaRPr>
          </a:p>
        </p:txBody>
      </p:sp>
    </p:spTree>
    <p:extLst>
      <p:ext uri="{BB962C8B-B14F-4D97-AF65-F5344CB8AC3E}">
        <p14:creationId xmlns:p14="http://schemas.microsoft.com/office/powerpoint/2010/main" val="3176058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91</a:t>
            </a:fld>
            <a:endParaRPr lang="ar-EG">
              <a:solidFill>
                <a:prstClr val="black"/>
              </a:solidFill>
            </a:endParaRPr>
          </a:p>
        </p:txBody>
      </p:sp>
    </p:spTree>
    <p:extLst>
      <p:ext uri="{BB962C8B-B14F-4D97-AF65-F5344CB8AC3E}">
        <p14:creationId xmlns:p14="http://schemas.microsoft.com/office/powerpoint/2010/main" val="2298231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92</a:t>
            </a:fld>
            <a:endParaRPr lang="ar-EG">
              <a:solidFill>
                <a:prstClr val="black"/>
              </a:solidFill>
            </a:endParaRPr>
          </a:p>
        </p:txBody>
      </p:sp>
    </p:spTree>
    <p:extLst>
      <p:ext uri="{BB962C8B-B14F-4D97-AF65-F5344CB8AC3E}">
        <p14:creationId xmlns:p14="http://schemas.microsoft.com/office/powerpoint/2010/main" val="1211477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93</a:t>
            </a:fld>
            <a:endParaRPr lang="ar-EG">
              <a:solidFill>
                <a:prstClr val="black"/>
              </a:solidFill>
            </a:endParaRPr>
          </a:p>
        </p:txBody>
      </p:sp>
    </p:spTree>
    <p:extLst>
      <p:ext uri="{BB962C8B-B14F-4D97-AF65-F5344CB8AC3E}">
        <p14:creationId xmlns:p14="http://schemas.microsoft.com/office/powerpoint/2010/main" val="868203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8</a:t>
            </a:fld>
            <a:endParaRPr lang="ar-EG"/>
          </a:p>
        </p:txBody>
      </p:sp>
    </p:spTree>
    <p:extLst>
      <p:ext uri="{BB962C8B-B14F-4D97-AF65-F5344CB8AC3E}">
        <p14:creationId xmlns:p14="http://schemas.microsoft.com/office/powerpoint/2010/main" val="1971565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94</a:t>
            </a:fld>
            <a:endParaRPr lang="ar-EG">
              <a:solidFill>
                <a:prstClr val="black"/>
              </a:solidFill>
            </a:endParaRPr>
          </a:p>
        </p:txBody>
      </p:sp>
    </p:spTree>
    <p:extLst>
      <p:ext uri="{BB962C8B-B14F-4D97-AF65-F5344CB8AC3E}">
        <p14:creationId xmlns:p14="http://schemas.microsoft.com/office/powerpoint/2010/main" val="355492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95</a:t>
            </a:fld>
            <a:endParaRPr lang="ar-EG">
              <a:solidFill>
                <a:prstClr val="black"/>
              </a:solidFill>
            </a:endParaRPr>
          </a:p>
        </p:txBody>
      </p:sp>
    </p:spTree>
    <p:extLst>
      <p:ext uri="{BB962C8B-B14F-4D97-AF65-F5344CB8AC3E}">
        <p14:creationId xmlns:p14="http://schemas.microsoft.com/office/powerpoint/2010/main" val="3274696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96</a:t>
            </a:fld>
            <a:endParaRPr lang="ar-EG">
              <a:solidFill>
                <a:prstClr val="black"/>
              </a:solidFill>
            </a:endParaRPr>
          </a:p>
        </p:txBody>
      </p:sp>
    </p:spTree>
    <p:extLst>
      <p:ext uri="{BB962C8B-B14F-4D97-AF65-F5344CB8AC3E}">
        <p14:creationId xmlns:p14="http://schemas.microsoft.com/office/powerpoint/2010/main" val="3802557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97</a:t>
            </a:fld>
            <a:endParaRPr lang="ar-EG">
              <a:solidFill>
                <a:prstClr val="black"/>
              </a:solidFill>
            </a:endParaRPr>
          </a:p>
        </p:txBody>
      </p:sp>
    </p:spTree>
    <p:extLst>
      <p:ext uri="{BB962C8B-B14F-4D97-AF65-F5344CB8AC3E}">
        <p14:creationId xmlns:p14="http://schemas.microsoft.com/office/powerpoint/2010/main" val="2696604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98</a:t>
            </a:fld>
            <a:endParaRPr lang="ar-EG">
              <a:solidFill>
                <a:prstClr val="black"/>
              </a:solidFill>
            </a:endParaRPr>
          </a:p>
        </p:txBody>
      </p:sp>
    </p:spTree>
    <p:extLst>
      <p:ext uri="{BB962C8B-B14F-4D97-AF65-F5344CB8AC3E}">
        <p14:creationId xmlns:p14="http://schemas.microsoft.com/office/powerpoint/2010/main" val="4323134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99</a:t>
            </a:fld>
            <a:endParaRPr lang="ar-EG">
              <a:solidFill>
                <a:prstClr val="black"/>
              </a:solidFill>
            </a:endParaRPr>
          </a:p>
        </p:txBody>
      </p:sp>
    </p:spTree>
    <p:extLst>
      <p:ext uri="{BB962C8B-B14F-4D97-AF65-F5344CB8AC3E}">
        <p14:creationId xmlns:p14="http://schemas.microsoft.com/office/powerpoint/2010/main" val="7769382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100</a:t>
            </a:fld>
            <a:endParaRPr lang="ar-EG">
              <a:solidFill>
                <a:prstClr val="black"/>
              </a:solidFill>
            </a:endParaRPr>
          </a:p>
        </p:txBody>
      </p:sp>
    </p:spTree>
    <p:extLst>
      <p:ext uri="{BB962C8B-B14F-4D97-AF65-F5344CB8AC3E}">
        <p14:creationId xmlns:p14="http://schemas.microsoft.com/office/powerpoint/2010/main" val="28422267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101</a:t>
            </a:fld>
            <a:endParaRPr lang="ar-EG">
              <a:solidFill>
                <a:prstClr val="black"/>
              </a:solidFill>
            </a:endParaRPr>
          </a:p>
        </p:txBody>
      </p:sp>
    </p:spTree>
    <p:extLst>
      <p:ext uri="{BB962C8B-B14F-4D97-AF65-F5344CB8AC3E}">
        <p14:creationId xmlns:p14="http://schemas.microsoft.com/office/powerpoint/2010/main" val="23073509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102</a:t>
            </a:fld>
            <a:endParaRPr lang="ar-EG">
              <a:solidFill>
                <a:prstClr val="black"/>
              </a:solidFill>
            </a:endParaRPr>
          </a:p>
        </p:txBody>
      </p:sp>
    </p:spTree>
    <p:extLst>
      <p:ext uri="{BB962C8B-B14F-4D97-AF65-F5344CB8AC3E}">
        <p14:creationId xmlns:p14="http://schemas.microsoft.com/office/powerpoint/2010/main" val="32463205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103</a:t>
            </a:fld>
            <a:endParaRPr lang="ar-EG">
              <a:solidFill>
                <a:prstClr val="black"/>
              </a:solidFill>
            </a:endParaRPr>
          </a:p>
        </p:txBody>
      </p:sp>
    </p:spTree>
    <p:extLst>
      <p:ext uri="{BB962C8B-B14F-4D97-AF65-F5344CB8AC3E}">
        <p14:creationId xmlns:p14="http://schemas.microsoft.com/office/powerpoint/2010/main" val="191734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9</a:t>
            </a:fld>
            <a:endParaRPr lang="ar-EG"/>
          </a:p>
        </p:txBody>
      </p:sp>
    </p:spTree>
    <p:extLst>
      <p:ext uri="{BB962C8B-B14F-4D97-AF65-F5344CB8AC3E}">
        <p14:creationId xmlns:p14="http://schemas.microsoft.com/office/powerpoint/2010/main" val="11575786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104</a:t>
            </a:fld>
            <a:endParaRPr lang="ar-EG">
              <a:solidFill>
                <a:prstClr val="black"/>
              </a:solidFill>
            </a:endParaRPr>
          </a:p>
        </p:txBody>
      </p:sp>
    </p:spTree>
    <p:extLst>
      <p:ext uri="{BB962C8B-B14F-4D97-AF65-F5344CB8AC3E}">
        <p14:creationId xmlns:p14="http://schemas.microsoft.com/office/powerpoint/2010/main" val="16061513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solidFill>
                  <a:prstClr val="black"/>
                </a:solidFill>
              </a:rPr>
              <a:pPr/>
              <a:t>105</a:t>
            </a:fld>
            <a:endParaRPr lang="ar-EG">
              <a:solidFill>
                <a:prstClr val="black"/>
              </a:solidFill>
            </a:endParaRPr>
          </a:p>
        </p:txBody>
      </p:sp>
    </p:spTree>
    <p:extLst>
      <p:ext uri="{BB962C8B-B14F-4D97-AF65-F5344CB8AC3E}">
        <p14:creationId xmlns:p14="http://schemas.microsoft.com/office/powerpoint/2010/main" val="1202182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109</a:t>
            </a:fld>
            <a:endParaRPr lang="ar-EG"/>
          </a:p>
        </p:txBody>
      </p:sp>
    </p:spTree>
    <p:extLst>
      <p:ext uri="{BB962C8B-B14F-4D97-AF65-F5344CB8AC3E}">
        <p14:creationId xmlns:p14="http://schemas.microsoft.com/office/powerpoint/2010/main" val="32262997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111</a:t>
            </a:fld>
            <a:endParaRPr lang="ar-EG"/>
          </a:p>
        </p:txBody>
      </p:sp>
    </p:spTree>
    <p:extLst>
      <p:ext uri="{BB962C8B-B14F-4D97-AF65-F5344CB8AC3E}">
        <p14:creationId xmlns:p14="http://schemas.microsoft.com/office/powerpoint/2010/main" val="16873349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113</a:t>
            </a:fld>
            <a:endParaRPr lang="ar-EG"/>
          </a:p>
        </p:txBody>
      </p:sp>
    </p:spTree>
    <p:extLst>
      <p:ext uri="{BB962C8B-B14F-4D97-AF65-F5344CB8AC3E}">
        <p14:creationId xmlns:p14="http://schemas.microsoft.com/office/powerpoint/2010/main" val="1497707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114</a:t>
            </a:fld>
            <a:endParaRPr lang="ar-EG"/>
          </a:p>
        </p:txBody>
      </p:sp>
    </p:spTree>
    <p:extLst>
      <p:ext uri="{BB962C8B-B14F-4D97-AF65-F5344CB8AC3E}">
        <p14:creationId xmlns:p14="http://schemas.microsoft.com/office/powerpoint/2010/main" val="1391617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115</a:t>
            </a:fld>
            <a:endParaRPr lang="ar-EG"/>
          </a:p>
        </p:txBody>
      </p:sp>
    </p:spTree>
    <p:extLst>
      <p:ext uri="{BB962C8B-B14F-4D97-AF65-F5344CB8AC3E}">
        <p14:creationId xmlns:p14="http://schemas.microsoft.com/office/powerpoint/2010/main" val="13450675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119</a:t>
            </a:fld>
            <a:endParaRPr lang="ar-EG"/>
          </a:p>
        </p:txBody>
      </p:sp>
    </p:spTree>
    <p:extLst>
      <p:ext uri="{BB962C8B-B14F-4D97-AF65-F5344CB8AC3E}">
        <p14:creationId xmlns:p14="http://schemas.microsoft.com/office/powerpoint/2010/main" val="26556726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124</a:t>
            </a:fld>
            <a:endParaRPr lang="ar-EG"/>
          </a:p>
        </p:txBody>
      </p:sp>
    </p:spTree>
    <p:extLst>
      <p:ext uri="{BB962C8B-B14F-4D97-AF65-F5344CB8AC3E}">
        <p14:creationId xmlns:p14="http://schemas.microsoft.com/office/powerpoint/2010/main" val="39906854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128</a:t>
            </a:fld>
            <a:endParaRPr lang="ar-EG"/>
          </a:p>
        </p:txBody>
      </p:sp>
    </p:spTree>
    <p:extLst>
      <p:ext uri="{BB962C8B-B14F-4D97-AF65-F5344CB8AC3E}">
        <p14:creationId xmlns:p14="http://schemas.microsoft.com/office/powerpoint/2010/main" val="227571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10</a:t>
            </a:fld>
            <a:endParaRPr lang="ar-EG"/>
          </a:p>
        </p:txBody>
      </p:sp>
    </p:spTree>
    <p:extLst>
      <p:ext uri="{BB962C8B-B14F-4D97-AF65-F5344CB8AC3E}">
        <p14:creationId xmlns:p14="http://schemas.microsoft.com/office/powerpoint/2010/main" val="1046770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133</a:t>
            </a:fld>
            <a:endParaRPr lang="ar-EG"/>
          </a:p>
        </p:txBody>
      </p:sp>
    </p:spTree>
    <p:extLst>
      <p:ext uri="{BB962C8B-B14F-4D97-AF65-F5344CB8AC3E}">
        <p14:creationId xmlns:p14="http://schemas.microsoft.com/office/powerpoint/2010/main" val="16490790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135</a:t>
            </a:fld>
            <a:endParaRPr lang="ar-EG"/>
          </a:p>
        </p:txBody>
      </p:sp>
    </p:spTree>
    <p:extLst>
      <p:ext uri="{BB962C8B-B14F-4D97-AF65-F5344CB8AC3E}">
        <p14:creationId xmlns:p14="http://schemas.microsoft.com/office/powerpoint/2010/main" val="9021506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139</a:t>
            </a:fld>
            <a:endParaRPr lang="ar-EG"/>
          </a:p>
        </p:txBody>
      </p:sp>
    </p:spTree>
    <p:extLst>
      <p:ext uri="{BB962C8B-B14F-4D97-AF65-F5344CB8AC3E}">
        <p14:creationId xmlns:p14="http://schemas.microsoft.com/office/powerpoint/2010/main" val="31286835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143</a:t>
            </a:fld>
            <a:endParaRPr lang="ar-EG"/>
          </a:p>
        </p:txBody>
      </p:sp>
    </p:spTree>
    <p:extLst>
      <p:ext uri="{BB962C8B-B14F-4D97-AF65-F5344CB8AC3E}">
        <p14:creationId xmlns:p14="http://schemas.microsoft.com/office/powerpoint/2010/main" val="26042271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144</a:t>
            </a:fld>
            <a:endParaRPr lang="ar-EG"/>
          </a:p>
        </p:txBody>
      </p:sp>
    </p:spTree>
    <p:extLst>
      <p:ext uri="{BB962C8B-B14F-4D97-AF65-F5344CB8AC3E}">
        <p14:creationId xmlns:p14="http://schemas.microsoft.com/office/powerpoint/2010/main" val="20219022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146</a:t>
            </a:fld>
            <a:endParaRPr lang="ar-EG"/>
          </a:p>
        </p:txBody>
      </p:sp>
    </p:spTree>
    <p:extLst>
      <p:ext uri="{BB962C8B-B14F-4D97-AF65-F5344CB8AC3E}">
        <p14:creationId xmlns:p14="http://schemas.microsoft.com/office/powerpoint/2010/main" val="2714165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151</a:t>
            </a:fld>
            <a:endParaRPr lang="ar-EG"/>
          </a:p>
        </p:txBody>
      </p:sp>
    </p:spTree>
    <p:extLst>
      <p:ext uri="{BB962C8B-B14F-4D97-AF65-F5344CB8AC3E}">
        <p14:creationId xmlns:p14="http://schemas.microsoft.com/office/powerpoint/2010/main" val="32031466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153</a:t>
            </a:fld>
            <a:endParaRPr lang="ar-EG"/>
          </a:p>
        </p:txBody>
      </p:sp>
    </p:spTree>
    <p:extLst>
      <p:ext uri="{BB962C8B-B14F-4D97-AF65-F5344CB8AC3E}">
        <p14:creationId xmlns:p14="http://schemas.microsoft.com/office/powerpoint/2010/main" val="2904452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158</a:t>
            </a:fld>
            <a:endParaRPr lang="ar-EG"/>
          </a:p>
        </p:txBody>
      </p:sp>
    </p:spTree>
    <p:extLst>
      <p:ext uri="{BB962C8B-B14F-4D97-AF65-F5344CB8AC3E}">
        <p14:creationId xmlns:p14="http://schemas.microsoft.com/office/powerpoint/2010/main" val="12751652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161</a:t>
            </a:fld>
            <a:endParaRPr lang="ar-EG"/>
          </a:p>
        </p:txBody>
      </p:sp>
    </p:spTree>
    <p:extLst>
      <p:ext uri="{BB962C8B-B14F-4D97-AF65-F5344CB8AC3E}">
        <p14:creationId xmlns:p14="http://schemas.microsoft.com/office/powerpoint/2010/main" val="250297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13</a:t>
            </a:fld>
            <a:endParaRPr lang="ar-EG"/>
          </a:p>
        </p:txBody>
      </p:sp>
    </p:spTree>
    <p:extLst>
      <p:ext uri="{BB962C8B-B14F-4D97-AF65-F5344CB8AC3E}">
        <p14:creationId xmlns:p14="http://schemas.microsoft.com/office/powerpoint/2010/main" val="14374867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164</a:t>
            </a:fld>
            <a:endParaRPr lang="ar-EG"/>
          </a:p>
        </p:txBody>
      </p:sp>
    </p:spTree>
    <p:extLst>
      <p:ext uri="{BB962C8B-B14F-4D97-AF65-F5344CB8AC3E}">
        <p14:creationId xmlns:p14="http://schemas.microsoft.com/office/powerpoint/2010/main" val="34536495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167</a:t>
            </a:fld>
            <a:endParaRPr lang="ar-EG"/>
          </a:p>
        </p:txBody>
      </p:sp>
    </p:spTree>
    <p:extLst>
      <p:ext uri="{BB962C8B-B14F-4D97-AF65-F5344CB8AC3E}">
        <p14:creationId xmlns:p14="http://schemas.microsoft.com/office/powerpoint/2010/main" val="34378343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170</a:t>
            </a:fld>
            <a:endParaRPr lang="ar-EG"/>
          </a:p>
        </p:txBody>
      </p:sp>
    </p:spTree>
    <p:extLst>
      <p:ext uri="{BB962C8B-B14F-4D97-AF65-F5344CB8AC3E}">
        <p14:creationId xmlns:p14="http://schemas.microsoft.com/office/powerpoint/2010/main" val="21882238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173</a:t>
            </a:fld>
            <a:endParaRPr lang="ar-EG"/>
          </a:p>
        </p:txBody>
      </p:sp>
    </p:spTree>
    <p:extLst>
      <p:ext uri="{BB962C8B-B14F-4D97-AF65-F5344CB8AC3E}">
        <p14:creationId xmlns:p14="http://schemas.microsoft.com/office/powerpoint/2010/main" val="31613439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175</a:t>
            </a:fld>
            <a:endParaRPr lang="ar-EG"/>
          </a:p>
        </p:txBody>
      </p:sp>
    </p:spTree>
    <p:extLst>
      <p:ext uri="{BB962C8B-B14F-4D97-AF65-F5344CB8AC3E}">
        <p14:creationId xmlns:p14="http://schemas.microsoft.com/office/powerpoint/2010/main" val="37565068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183</a:t>
            </a:fld>
            <a:endParaRPr lang="ar-EG"/>
          </a:p>
        </p:txBody>
      </p:sp>
    </p:spTree>
    <p:extLst>
      <p:ext uri="{BB962C8B-B14F-4D97-AF65-F5344CB8AC3E}">
        <p14:creationId xmlns:p14="http://schemas.microsoft.com/office/powerpoint/2010/main" val="60172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p:txBody>
          <a:bodyPr/>
          <a:lstStyle/>
          <a:p>
            <a:fld id="{474C3910-42E9-4988-8986-4980CE2E1397}" type="slidenum">
              <a:rPr lang="ar-EG" smtClean="0"/>
              <a:t>14</a:t>
            </a:fld>
            <a:endParaRPr lang="ar-EG"/>
          </a:p>
        </p:txBody>
      </p:sp>
    </p:spTree>
    <p:extLst>
      <p:ext uri="{BB962C8B-B14F-4D97-AF65-F5344CB8AC3E}">
        <p14:creationId xmlns:p14="http://schemas.microsoft.com/office/powerpoint/2010/main" val="350561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Freeform 3" descr="Picture1"/>
          <p:cNvSpPr>
            <a:spLocks/>
          </p:cNvSpPr>
          <p:nvPr userDrawn="1"/>
        </p:nvSpPr>
        <p:spPr bwMode="auto">
          <a:xfrm>
            <a:off x="780643" y="1573186"/>
            <a:ext cx="3023233" cy="2612149"/>
          </a:xfrm>
          <a:custGeom>
            <a:avLst/>
            <a:gdLst>
              <a:gd name="T0" fmla="*/ 509890 w 2042748"/>
              <a:gd name="T1" fmla="*/ 1765495 h 1765495"/>
              <a:gd name="T2" fmla="*/ 0 w 2042748"/>
              <a:gd name="T3" fmla="*/ 882748 h 1765495"/>
              <a:gd name="T4" fmla="*/ 509890 w 2042748"/>
              <a:gd name="T5" fmla="*/ 0 h 1765495"/>
              <a:gd name="T6" fmla="*/ 1532858 w 2042748"/>
              <a:gd name="T7" fmla="*/ 0 h 1765495"/>
              <a:gd name="T8" fmla="*/ 2042748 w 2042748"/>
              <a:gd name="T9" fmla="*/ 882748 h 1765495"/>
              <a:gd name="T10" fmla="*/ 1532858 w 2042748"/>
              <a:gd name="T11" fmla="*/ 1765495 h 1765495"/>
              <a:gd name="T12" fmla="*/ 509890 w 2042748"/>
              <a:gd name="T13" fmla="*/ 1765495 h 1765495"/>
              <a:gd name="T14" fmla="*/ 509890 w 2042748"/>
              <a:gd name="T15" fmla="*/ 1765495 h 1765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2748" h="1765495">
                <a:moveTo>
                  <a:pt x="509890" y="1765495"/>
                </a:moveTo>
                <a:lnTo>
                  <a:pt x="0" y="882748"/>
                </a:lnTo>
                <a:lnTo>
                  <a:pt x="509890" y="0"/>
                </a:lnTo>
                <a:lnTo>
                  <a:pt x="1532858" y="0"/>
                </a:lnTo>
                <a:lnTo>
                  <a:pt x="2042748" y="882748"/>
                </a:lnTo>
                <a:lnTo>
                  <a:pt x="1532858" y="1765495"/>
                </a:lnTo>
                <a:lnTo>
                  <a:pt x="509890" y="1765495"/>
                </a:lnTo>
                <a:lnTo>
                  <a:pt x="509890" y="1765495"/>
                </a:lnTo>
                <a:close/>
              </a:path>
            </a:pathLst>
          </a:custGeom>
          <a:blipFill dpi="0" rotWithShape="1">
            <a:blip r:embed="rId2"/>
            <a:srcRect/>
            <a:stretch>
              <a:fillRect/>
            </a:stretch>
          </a:blipFill>
          <a:ln>
            <a:noFill/>
          </a:ln>
          <a:effectLst/>
          <a:extLst>
            <a:ext uri="{91240B29-F687-4F45-9708-019B960494DF}">
              <a14:hiddenLine xmlns:a14="http://schemas.microsoft.com/office/drawing/2010/main" w="12747" cap="flat">
                <a:solidFill>
                  <a:srgbClr val="212120"/>
                </a:solidFill>
                <a:prstDash val="solid"/>
                <a:miter lim="800000"/>
                <a:headEnd/>
                <a:tailEnd/>
              </a14:hiddenLine>
            </a:ext>
            <a:ext uri="{AF507438-7753-43E0-B8FC-AC1667EBCBE1}">
              <a14:hiddenEffects xmlns:a14="http://schemas.microsoft.com/office/drawing/2010/main">
                <a:effectLst>
                  <a:outerShdw dist="35921" dir="2700000" algn="ctr" rotWithShape="0">
                    <a:srgbClr val="8C8681"/>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userDrawn="1">
            <p:ph type="ctrTitle" hasCustomPrompt="1"/>
          </p:nvPr>
        </p:nvSpPr>
        <p:spPr>
          <a:xfrm>
            <a:off x="4600620" y="2592194"/>
            <a:ext cx="4128962" cy="1245394"/>
          </a:xfrm>
        </p:spPr>
        <p:txBody>
          <a:bodyPr>
            <a:noAutofit/>
          </a:bodyPr>
          <a:lstStyle>
            <a:lvl1pPr>
              <a:lnSpc>
                <a:spcPct val="90000"/>
              </a:lnSpc>
              <a:defRPr sz="4000">
                <a:solidFill>
                  <a:schemeClr val="accent4"/>
                </a:solidFill>
              </a:defRPr>
            </a:lvl1pPr>
          </a:lstStyle>
          <a:p>
            <a:r>
              <a:rPr lang="en-US" dirty="0" smtClean="0"/>
              <a:t>Title of the Presentation</a:t>
            </a:r>
            <a:endParaRPr lang="en-US" dirty="0"/>
          </a:p>
        </p:txBody>
      </p:sp>
      <p:sp>
        <p:nvSpPr>
          <p:cNvPr id="3" name="Subtitle 2"/>
          <p:cNvSpPr>
            <a:spLocks noGrp="1"/>
          </p:cNvSpPr>
          <p:nvPr userDrawn="1">
            <p:ph type="subTitle" idx="1" hasCustomPrompt="1"/>
          </p:nvPr>
        </p:nvSpPr>
        <p:spPr>
          <a:xfrm>
            <a:off x="4600620" y="3907825"/>
            <a:ext cx="4128962" cy="43557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presentation</a:t>
            </a:r>
            <a:endParaRPr lang="en-US" dirty="0"/>
          </a:p>
        </p:txBody>
      </p:sp>
      <p:grpSp>
        <p:nvGrpSpPr>
          <p:cNvPr id="4" name="Group 3"/>
          <p:cNvGrpSpPr/>
          <p:nvPr userDrawn="1"/>
        </p:nvGrpSpPr>
        <p:grpSpPr>
          <a:xfrm>
            <a:off x="469994" y="302218"/>
            <a:ext cx="5321206" cy="6260742"/>
            <a:chOff x="469994" y="302218"/>
            <a:chExt cx="5321206" cy="6260742"/>
          </a:xfrm>
        </p:grpSpPr>
        <p:sp>
          <p:nvSpPr>
            <p:cNvPr id="6" name="Freeform 5"/>
            <p:cNvSpPr>
              <a:spLocks noEditPoints="1"/>
            </p:cNvSpPr>
            <p:nvPr/>
          </p:nvSpPr>
          <p:spPr bwMode="auto">
            <a:xfrm>
              <a:off x="5426219" y="807172"/>
              <a:ext cx="364981" cy="525424"/>
            </a:xfrm>
            <a:custGeom>
              <a:avLst/>
              <a:gdLst>
                <a:gd name="T0" fmla="*/ 0 w 341063"/>
                <a:gd name="T1" fmla="*/ 146625 h 490875"/>
                <a:gd name="T2" fmla="*/ 86063 w 341063"/>
                <a:gd name="T3" fmla="*/ 296437 h 490875"/>
                <a:gd name="T4" fmla="*/ 255001 w 341063"/>
                <a:gd name="T5" fmla="*/ 296437 h 490875"/>
                <a:gd name="T6" fmla="*/ 341063 w 341063"/>
                <a:gd name="T7" fmla="*/ 146625 h 490875"/>
                <a:gd name="T8" fmla="*/ 255001 w 341063"/>
                <a:gd name="T9" fmla="*/ 0 h 490875"/>
                <a:gd name="T10" fmla="*/ 86063 w 341063"/>
                <a:gd name="T11" fmla="*/ 0 h 490875"/>
                <a:gd name="T12" fmla="*/ 0 w 341063"/>
                <a:gd name="T13" fmla="*/ 146625 h 490875"/>
                <a:gd name="T14" fmla="*/ 60563 w 341063"/>
                <a:gd name="T15" fmla="*/ 146625 h 490875"/>
                <a:gd name="T16" fmla="*/ 114751 w 341063"/>
                <a:gd name="T17" fmla="*/ 51000 h 490875"/>
                <a:gd name="T18" fmla="*/ 226313 w 341063"/>
                <a:gd name="T19" fmla="*/ 51000 h 490875"/>
                <a:gd name="T20" fmla="*/ 283688 w 341063"/>
                <a:gd name="T21" fmla="*/ 146625 h 490875"/>
                <a:gd name="T22" fmla="*/ 226313 w 341063"/>
                <a:gd name="T23" fmla="*/ 245437 h 490875"/>
                <a:gd name="T24" fmla="*/ 114751 w 341063"/>
                <a:gd name="T25" fmla="*/ 245437 h 490875"/>
                <a:gd name="T26" fmla="*/ 60563 w 341063"/>
                <a:gd name="T27" fmla="*/ 146625 h 490875"/>
                <a:gd name="T28" fmla="*/ 216751 w 341063"/>
                <a:gd name="T29" fmla="*/ 446250 h 490875"/>
                <a:gd name="T30" fmla="*/ 124313 w 341063"/>
                <a:gd name="T31" fmla="*/ 446250 h 490875"/>
                <a:gd name="T32" fmla="*/ 124313 w 341063"/>
                <a:gd name="T33" fmla="*/ 490875 h 490875"/>
                <a:gd name="T34" fmla="*/ 216751 w 341063"/>
                <a:gd name="T35" fmla="*/ 490875 h 490875"/>
                <a:gd name="T36" fmla="*/ 216751 w 341063"/>
                <a:gd name="T37" fmla="*/ 446250 h 490875"/>
                <a:gd name="T38" fmla="*/ 258188 w 341063"/>
                <a:gd name="T39" fmla="*/ 318750 h 490875"/>
                <a:gd name="T40" fmla="*/ 86063 w 341063"/>
                <a:gd name="T41" fmla="*/ 318750 h 490875"/>
                <a:gd name="T42" fmla="*/ 86063 w 341063"/>
                <a:gd name="T43" fmla="*/ 363375 h 490875"/>
                <a:gd name="T44" fmla="*/ 258188 w 341063"/>
                <a:gd name="T45" fmla="*/ 363375 h 490875"/>
                <a:gd name="T46" fmla="*/ 258188 w 341063"/>
                <a:gd name="T47" fmla="*/ 318750 h 490875"/>
                <a:gd name="T48" fmla="*/ 258188 w 341063"/>
                <a:gd name="T49" fmla="*/ 382500 h 490875"/>
                <a:gd name="T50" fmla="*/ 86063 w 341063"/>
                <a:gd name="T51" fmla="*/ 382500 h 490875"/>
                <a:gd name="T52" fmla="*/ 86063 w 341063"/>
                <a:gd name="T53" fmla="*/ 427125 h 490875"/>
                <a:gd name="T54" fmla="*/ 258188 w 341063"/>
                <a:gd name="T55" fmla="*/ 427125 h 490875"/>
                <a:gd name="T56" fmla="*/ 258188 w 341063"/>
                <a:gd name="T57" fmla="*/ 382500 h 490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1063" h="490875">
                  <a:moveTo>
                    <a:pt x="0" y="146625"/>
                  </a:moveTo>
                  <a:lnTo>
                    <a:pt x="86063" y="296437"/>
                  </a:lnTo>
                  <a:lnTo>
                    <a:pt x="255001" y="296437"/>
                  </a:lnTo>
                  <a:lnTo>
                    <a:pt x="341063" y="146625"/>
                  </a:lnTo>
                  <a:lnTo>
                    <a:pt x="255001" y="0"/>
                  </a:lnTo>
                  <a:lnTo>
                    <a:pt x="86063" y="0"/>
                  </a:lnTo>
                  <a:lnTo>
                    <a:pt x="0" y="146625"/>
                  </a:lnTo>
                  <a:close/>
                  <a:moveTo>
                    <a:pt x="60563" y="146625"/>
                  </a:moveTo>
                  <a:lnTo>
                    <a:pt x="114751" y="51000"/>
                  </a:lnTo>
                  <a:lnTo>
                    <a:pt x="226313" y="51000"/>
                  </a:lnTo>
                  <a:lnTo>
                    <a:pt x="283688" y="146625"/>
                  </a:lnTo>
                  <a:lnTo>
                    <a:pt x="226313" y="245437"/>
                  </a:lnTo>
                  <a:lnTo>
                    <a:pt x="114751" y="245437"/>
                  </a:lnTo>
                  <a:lnTo>
                    <a:pt x="60563" y="146625"/>
                  </a:lnTo>
                  <a:close/>
                  <a:moveTo>
                    <a:pt x="216751" y="446250"/>
                  </a:moveTo>
                  <a:lnTo>
                    <a:pt x="124313" y="446250"/>
                  </a:lnTo>
                  <a:lnTo>
                    <a:pt x="124313" y="490875"/>
                  </a:lnTo>
                  <a:lnTo>
                    <a:pt x="216751" y="490875"/>
                  </a:lnTo>
                  <a:lnTo>
                    <a:pt x="216751" y="446250"/>
                  </a:lnTo>
                  <a:close/>
                  <a:moveTo>
                    <a:pt x="258188" y="318750"/>
                  </a:moveTo>
                  <a:lnTo>
                    <a:pt x="86063" y="318750"/>
                  </a:lnTo>
                  <a:lnTo>
                    <a:pt x="86063" y="363375"/>
                  </a:lnTo>
                  <a:lnTo>
                    <a:pt x="258188" y="363375"/>
                  </a:lnTo>
                  <a:lnTo>
                    <a:pt x="258188" y="318750"/>
                  </a:lnTo>
                  <a:close/>
                  <a:moveTo>
                    <a:pt x="258188" y="382500"/>
                  </a:moveTo>
                  <a:lnTo>
                    <a:pt x="86063" y="382500"/>
                  </a:lnTo>
                  <a:lnTo>
                    <a:pt x="86063" y="427125"/>
                  </a:lnTo>
                  <a:lnTo>
                    <a:pt x="258188" y="427125"/>
                  </a:lnTo>
                  <a:lnTo>
                    <a:pt x="258188" y="382500"/>
                  </a:ln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236297" y="4874095"/>
              <a:ext cx="1268903" cy="1102028"/>
            </a:xfrm>
            <a:custGeom>
              <a:avLst/>
              <a:gdLst>
                <a:gd name="T0" fmla="*/ 889314 w 1185752"/>
                <a:gd name="T1" fmla="*/ 0 h 1029564"/>
                <a:gd name="T2" fmla="*/ 296438 w 1185752"/>
                <a:gd name="T3" fmla="*/ 0 h 1029564"/>
                <a:gd name="T4" fmla="*/ 0 w 1185752"/>
                <a:gd name="T5" fmla="*/ 513188 h 1029564"/>
                <a:gd name="T6" fmla="*/ 296438 w 1185752"/>
                <a:gd name="T7" fmla="*/ 1029564 h 1029564"/>
                <a:gd name="T8" fmla="*/ 889314 w 1185752"/>
                <a:gd name="T9" fmla="*/ 1029564 h 1029564"/>
                <a:gd name="T10" fmla="*/ 1185752 w 1185752"/>
                <a:gd name="T11" fmla="*/ 513188 h 1029564"/>
                <a:gd name="T12" fmla="*/ 889314 w 1185752"/>
                <a:gd name="T13" fmla="*/ 0 h 1029564"/>
              </a:gdLst>
              <a:ahLst/>
              <a:cxnLst>
                <a:cxn ang="0">
                  <a:pos x="T0" y="T1"/>
                </a:cxn>
                <a:cxn ang="0">
                  <a:pos x="T2" y="T3"/>
                </a:cxn>
                <a:cxn ang="0">
                  <a:pos x="T4" y="T5"/>
                </a:cxn>
                <a:cxn ang="0">
                  <a:pos x="T6" y="T7"/>
                </a:cxn>
                <a:cxn ang="0">
                  <a:pos x="T8" y="T9"/>
                </a:cxn>
                <a:cxn ang="0">
                  <a:pos x="T10" y="T11"/>
                </a:cxn>
                <a:cxn ang="0">
                  <a:pos x="T12" y="T13"/>
                </a:cxn>
              </a:cxnLst>
              <a:rect l="0" t="0" r="r" b="b"/>
              <a:pathLst>
                <a:path w="1185752" h="1029564">
                  <a:moveTo>
                    <a:pt x="889314" y="0"/>
                  </a:moveTo>
                  <a:lnTo>
                    <a:pt x="296438" y="0"/>
                  </a:lnTo>
                  <a:lnTo>
                    <a:pt x="0" y="513188"/>
                  </a:lnTo>
                  <a:lnTo>
                    <a:pt x="296438" y="1029564"/>
                  </a:lnTo>
                  <a:lnTo>
                    <a:pt x="889314" y="1029564"/>
                  </a:lnTo>
                  <a:lnTo>
                    <a:pt x="1185752" y="513188"/>
                  </a:lnTo>
                  <a:lnTo>
                    <a:pt x="889314" y="0"/>
                  </a:lnTo>
                </a:path>
              </a:pathLst>
            </a:custGeom>
            <a:gradFill rotWithShape="1">
              <a:gsLst>
                <a:gs pos="0">
                  <a:schemeClr val="accent1"/>
                </a:gs>
                <a:gs pos="100000">
                  <a:schemeClr val="accent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3123775" y="848115"/>
              <a:ext cx="1541786" cy="1334033"/>
            </a:xfrm>
            <a:custGeom>
              <a:avLst/>
              <a:gdLst>
                <a:gd name="T0" fmla="*/ 360188 w 1440753"/>
                <a:gd name="T1" fmla="*/ 1246314 h 1246314"/>
                <a:gd name="T2" fmla="*/ 0 w 1440753"/>
                <a:gd name="T3" fmla="*/ 621563 h 1246314"/>
                <a:gd name="T4" fmla="*/ 360188 w 1440753"/>
                <a:gd name="T5" fmla="*/ 0 h 1246314"/>
                <a:gd name="T6" fmla="*/ 1080565 w 1440753"/>
                <a:gd name="T7" fmla="*/ 0 h 1246314"/>
                <a:gd name="T8" fmla="*/ 1440753 w 1440753"/>
                <a:gd name="T9" fmla="*/ 621563 h 1246314"/>
                <a:gd name="T10" fmla="*/ 1080565 w 1440753"/>
                <a:gd name="T11" fmla="*/ 1246314 h 1246314"/>
                <a:gd name="T12" fmla="*/ 360188 w 1440753"/>
                <a:gd name="T13" fmla="*/ 1246314 h 1246314"/>
              </a:gdLst>
              <a:ahLst/>
              <a:cxnLst>
                <a:cxn ang="0">
                  <a:pos x="T0" y="T1"/>
                </a:cxn>
                <a:cxn ang="0">
                  <a:pos x="T2" y="T3"/>
                </a:cxn>
                <a:cxn ang="0">
                  <a:pos x="T4" y="T5"/>
                </a:cxn>
                <a:cxn ang="0">
                  <a:pos x="T6" y="T7"/>
                </a:cxn>
                <a:cxn ang="0">
                  <a:pos x="T8" y="T9"/>
                </a:cxn>
                <a:cxn ang="0">
                  <a:pos x="T10" y="T11"/>
                </a:cxn>
                <a:cxn ang="0">
                  <a:pos x="T12" y="T13"/>
                </a:cxn>
              </a:cxnLst>
              <a:rect l="0" t="0" r="r" b="b"/>
              <a:pathLst>
                <a:path w="1440753" h="1246314">
                  <a:moveTo>
                    <a:pt x="360188" y="1246314"/>
                  </a:moveTo>
                  <a:lnTo>
                    <a:pt x="0" y="621563"/>
                  </a:lnTo>
                  <a:lnTo>
                    <a:pt x="360188" y="0"/>
                  </a:lnTo>
                  <a:lnTo>
                    <a:pt x="1080565" y="0"/>
                  </a:lnTo>
                  <a:lnTo>
                    <a:pt x="1440753" y="621563"/>
                  </a:lnTo>
                  <a:lnTo>
                    <a:pt x="1080565" y="1246314"/>
                  </a:lnTo>
                  <a:lnTo>
                    <a:pt x="360188" y="1246314"/>
                  </a:lnTo>
                  <a:close/>
                </a:path>
              </a:pathLst>
            </a:custGeom>
            <a:gradFill rotWithShape="1">
              <a:gsLst>
                <a:gs pos="0">
                  <a:schemeClr val="accent2"/>
                </a:gs>
                <a:gs pos="100000">
                  <a:schemeClr val="accent3"/>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3253393" y="5464345"/>
              <a:ext cx="1272314" cy="1098615"/>
            </a:xfrm>
            <a:custGeom>
              <a:avLst/>
              <a:gdLst>
                <a:gd name="T0" fmla="*/ 296438 w 1188940"/>
                <a:gd name="T1" fmla="*/ 1026376 h 1026376"/>
                <a:gd name="T2" fmla="*/ 0 w 1188940"/>
                <a:gd name="T3" fmla="*/ 513188 h 1026376"/>
                <a:gd name="T4" fmla="*/ 296438 w 1188940"/>
                <a:gd name="T5" fmla="*/ 0 h 1026376"/>
                <a:gd name="T6" fmla="*/ 892502 w 1188940"/>
                <a:gd name="T7" fmla="*/ 0 h 1026376"/>
                <a:gd name="T8" fmla="*/ 1188940 w 1188940"/>
                <a:gd name="T9" fmla="*/ 513188 h 1026376"/>
                <a:gd name="T10" fmla="*/ 892502 w 1188940"/>
                <a:gd name="T11" fmla="*/ 1026376 h 1026376"/>
                <a:gd name="T12" fmla="*/ 296438 w 1188940"/>
                <a:gd name="T13" fmla="*/ 1026376 h 1026376"/>
              </a:gdLst>
              <a:ahLst/>
              <a:cxnLst>
                <a:cxn ang="0">
                  <a:pos x="T0" y="T1"/>
                </a:cxn>
                <a:cxn ang="0">
                  <a:pos x="T2" y="T3"/>
                </a:cxn>
                <a:cxn ang="0">
                  <a:pos x="T4" y="T5"/>
                </a:cxn>
                <a:cxn ang="0">
                  <a:pos x="T6" y="T7"/>
                </a:cxn>
                <a:cxn ang="0">
                  <a:pos x="T8" y="T9"/>
                </a:cxn>
                <a:cxn ang="0">
                  <a:pos x="T10" y="T11"/>
                </a:cxn>
                <a:cxn ang="0">
                  <a:pos x="T12" y="T13"/>
                </a:cxn>
              </a:cxnLst>
              <a:rect l="0" t="0" r="r" b="b"/>
              <a:pathLst>
                <a:path w="1188940" h="1026376">
                  <a:moveTo>
                    <a:pt x="296438" y="1026376"/>
                  </a:moveTo>
                  <a:lnTo>
                    <a:pt x="0" y="513188"/>
                  </a:lnTo>
                  <a:lnTo>
                    <a:pt x="296438" y="0"/>
                  </a:lnTo>
                  <a:lnTo>
                    <a:pt x="892502" y="0"/>
                  </a:lnTo>
                  <a:lnTo>
                    <a:pt x="1188940" y="513188"/>
                  </a:lnTo>
                  <a:lnTo>
                    <a:pt x="892502" y="1026376"/>
                  </a:lnTo>
                  <a:lnTo>
                    <a:pt x="296438" y="1026376"/>
                  </a:ln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noEditPoints="1"/>
            </p:cNvSpPr>
            <p:nvPr userDrawn="1"/>
          </p:nvSpPr>
          <p:spPr bwMode="auto">
            <a:xfrm>
              <a:off x="2523433" y="851525"/>
              <a:ext cx="712906" cy="617545"/>
            </a:xfrm>
            <a:custGeom>
              <a:avLst/>
              <a:gdLst>
                <a:gd name="T0" fmla="*/ 500439 w 666189"/>
                <a:gd name="T1" fmla="*/ 0 h 576938"/>
                <a:gd name="T2" fmla="*/ 165751 w 666189"/>
                <a:gd name="T3" fmla="*/ 0 h 576938"/>
                <a:gd name="T4" fmla="*/ 0 w 666189"/>
                <a:gd name="T5" fmla="*/ 290063 h 576938"/>
                <a:gd name="T6" fmla="*/ 165751 w 666189"/>
                <a:gd name="T7" fmla="*/ 576938 h 576938"/>
                <a:gd name="T8" fmla="*/ 500439 w 666189"/>
                <a:gd name="T9" fmla="*/ 576938 h 576938"/>
                <a:gd name="T10" fmla="*/ 666189 w 666189"/>
                <a:gd name="T11" fmla="*/ 290063 h 576938"/>
                <a:gd name="T12" fmla="*/ 500439 w 666189"/>
                <a:gd name="T13" fmla="*/ 0 h 576938"/>
                <a:gd name="T14" fmla="*/ 443064 w 666189"/>
                <a:gd name="T15" fmla="*/ 478126 h 576938"/>
                <a:gd name="T16" fmla="*/ 223126 w 666189"/>
                <a:gd name="T17" fmla="*/ 478126 h 576938"/>
                <a:gd name="T18" fmla="*/ 114750 w 666189"/>
                <a:gd name="T19" fmla="*/ 290063 h 576938"/>
                <a:gd name="T20" fmla="*/ 223126 w 666189"/>
                <a:gd name="T21" fmla="*/ 98813 h 576938"/>
                <a:gd name="T22" fmla="*/ 443064 w 666189"/>
                <a:gd name="T23" fmla="*/ 98813 h 576938"/>
                <a:gd name="T24" fmla="*/ 551439 w 666189"/>
                <a:gd name="T25" fmla="*/ 290063 h 576938"/>
                <a:gd name="T26" fmla="*/ 443064 w 666189"/>
                <a:gd name="T27" fmla="*/ 478126 h 576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6189" h="576938">
                  <a:moveTo>
                    <a:pt x="500439" y="0"/>
                  </a:moveTo>
                  <a:lnTo>
                    <a:pt x="165751" y="0"/>
                  </a:lnTo>
                  <a:lnTo>
                    <a:pt x="0" y="290063"/>
                  </a:lnTo>
                  <a:lnTo>
                    <a:pt x="165751" y="576938"/>
                  </a:lnTo>
                  <a:lnTo>
                    <a:pt x="500439" y="576938"/>
                  </a:lnTo>
                  <a:lnTo>
                    <a:pt x="666189" y="290063"/>
                  </a:lnTo>
                  <a:lnTo>
                    <a:pt x="500439" y="0"/>
                  </a:lnTo>
                  <a:close/>
                  <a:moveTo>
                    <a:pt x="443064" y="478126"/>
                  </a:moveTo>
                  <a:lnTo>
                    <a:pt x="223126" y="478126"/>
                  </a:lnTo>
                  <a:lnTo>
                    <a:pt x="114750" y="290063"/>
                  </a:lnTo>
                  <a:lnTo>
                    <a:pt x="223126" y="98813"/>
                  </a:lnTo>
                  <a:lnTo>
                    <a:pt x="443064" y="98813"/>
                  </a:lnTo>
                  <a:lnTo>
                    <a:pt x="551439" y="290063"/>
                  </a:lnTo>
                  <a:lnTo>
                    <a:pt x="443064" y="478126"/>
                  </a:lnTo>
                  <a:close/>
                </a:path>
              </a:pathLst>
            </a:custGeom>
            <a:gradFill rotWithShape="1">
              <a:gsLst>
                <a:gs pos="0">
                  <a:schemeClr val="accent5"/>
                </a:gs>
                <a:gs pos="100000">
                  <a:schemeClr val="accent4"/>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4334691" y="302218"/>
              <a:ext cx="1111995" cy="962141"/>
            </a:xfrm>
            <a:custGeom>
              <a:avLst/>
              <a:gdLst>
                <a:gd name="T0" fmla="*/ 777751 w 1039126"/>
                <a:gd name="T1" fmla="*/ 0 h 898876"/>
                <a:gd name="T2" fmla="*/ 261375 w 1039126"/>
                <a:gd name="T3" fmla="*/ 0 h 898876"/>
                <a:gd name="T4" fmla="*/ 0 w 1039126"/>
                <a:gd name="T5" fmla="*/ 449438 h 898876"/>
                <a:gd name="T6" fmla="*/ 261375 w 1039126"/>
                <a:gd name="T7" fmla="*/ 898876 h 898876"/>
                <a:gd name="T8" fmla="*/ 777751 w 1039126"/>
                <a:gd name="T9" fmla="*/ 898876 h 898876"/>
                <a:gd name="T10" fmla="*/ 1039126 w 1039126"/>
                <a:gd name="T11" fmla="*/ 449438 h 898876"/>
                <a:gd name="T12" fmla="*/ 777751 w 1039126"/>
                <a:gd name="T13" fmla="*/ 0 h 898876"/>
                <a:gd name="T14" fmla="*/ 688501 w 1039126"/>
                <a:gd name="T15" fmla="*/ 742688 h 898876"/>
                <a:gd name="T16" fmla="*/ 350625 w 1039126"/>
                <a:gd name="T17" fmla="*/ 742688 h 898876"/>
                <a:gd name="T18" fmla="*/ 181687 w 1039126"/>
                <a:gd name="T19" fmla="*/ 449438 h 898876"/>
                <a:gd name="T20" fmla="*/ 350625 w 1039126"/>
                <a:gd name="T21" fmla="*/ 156188 h 898876"/>
                <a:gd name="T22" fmla="*/ 688501 w 1039126"/>
                <a:gd name="T23" fmla="*/ 156188 h 898876"/>
                <a:gd name="T24" fmla="*/ 857439 w 1039126"/>
                <a:gd name="T25" fmla="*/ 449438 h 898876"/>
                <a:gd name="T26" fmla="*/ 688501 w 1039126"/>
                <a:gd name="T27" fmla="*/ 742688 h 898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9126" h="898876">
                  <a:moveTo>
                    <a:pt x="777751" y="0"/>
                  </a:moveTo>
                  <a:lnTo>
                    <a:pt x="261375" y="0"/>
                  </a:lnTo>
                  <a:lnTo>
                    <a:pt x="0" y="449438"/>
                  </a:lnTo>
                  <a:lnTo>
                    <a:pt x="261375" y="898876"/>
                  </a:lnTo>
                  <a:lnTo>
                    <a:pt x="777751" y="898876"/>
                  </a:lnTo>
                  <a:lnTo>
                    <a:pt x="1039126" y="449438"/>
                  </a:lnTo>
                  <a:lnTo>
                    <a:pt x="777751" y="0"/>
                  </a:lnTo>
                  <a:close/>
                  <a:moveTo>
                    <a:pt x="688501" y="742688"/>
                  </a:moveTo>
                  <a:lnTo>
                    <a:pt x="350625" y="742688"/>
                  </a:lnTo>
                  <a:lnTo>
                    <a:pt x="181687" y="449438"/>
                  </a:lnTo>
                  <a:lnTo>
                    <a:pt x="350625" y="156188"/>
                  </a:lnTo>
                  <a:lnTo>
                    <a:pt x="688501" y="156188"/>
                  </a:lnTo>
                  <a:lnTo>
                    <a:pt x="857439" y="449438"/>
                  </a:lnTo>
                  <a:lnTo>
                    <a:pt x="688501" y="742688"/>
                  </a:lnTo>
                  <a:close/>
                </a:path>
              </a:pathLst>
            </a:custGeom>
            <a:gradFill rotWithShape="1">
              <a:gsLst>
                <a:gs pos="0">
                  <a:schemeClr val="accent1"/>
                </a:gs>
                <a:gs pos="100000">
                  <a:schemeClr val="accent2"/>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7" name="Freeform 14"/>
            <p:cNvSpPr>
              <a:spLocks noEditPoints="1"/>
            </p:cNvSpPr>
            <p:nvPr/>
          </p:nvSpPr>
          <p:spPr bwMode="auto">
            <a:xfrm>
              <a:off x="1605866" y="4601147"/>
              <a:ext cx="600341" cy="320714"/>
            </a:xfrm>
            <a:custGeom>
              <a:avLst/>
              <a:gdLst>
                <a:gd name="T0" fmla="*/ 97 w 176"/>
                <a:gd name="T1" fmla="*/ 94 h 94"/>
                <a:gd name="T2" fmla="*/ 176 w 176"/>
                <a:gd name="T3" fmla="*/ 47 h 94"/>
                <a:gd name="T4" fmla="*/ 97 w 176"/>
                <a:gd name="T5" fmla="*/ 0 h 94"/>
                <a:gd name="T6" fmla="*/ 97 w 176"/>
                <a:gd name="T7" fmla="*/ 28 h 94"/>
                <a:gd name="T8" fmla="*/ 0 w 176"/>
                <a:gd name="T9" fmla="*/ 28 h 94"/>
                <a:gd name="T10" fmla="*/ 0 w 176"/>
                <a:gd name="T11" fmla="*/ 66 h 94"/>
                <a:gd name="T12" fmla="*/ 97 w 176"/>
                <a:gd name="T13" fmla="*/ 66 h 94"/>
                <a:gd name="T14" fmla="*/ 97 w 176"/>
                <a:gd name="T15" fmla="*/ 94 h 94"/>
                <a:gd name="T16" fmla="*/ 12 w 176"/>
                <a:gd name="T17" fmla="*/ 55 h 94"/>
                <a:gd name="T18" fmla="*/ 12 w 176"/>
                <a:gd name="T19" fmla="*/ 39 h 94"/>
                <a:gd name="T20" fmla="*/ 109 w 176"/>
                <a:gd name="T21" fmla="*/ 39 h 94"/>
                <a:gd name="T22" fmla="*/ 109 w 176"/>
                <a:gd name="T23" fmla="*/ 21 h 94"/>
                <a:gd name="T24" fmla="*/ 153 w 176"/>
                <a:gd name="T25" fmla="*/ 47 h 94"/>
                <a:gd name="T26" fmla="*/ 109 w 176"/>
                <a:gd name="T27" fmla="*/ 73 h 94"/>
                <a:gd name="T28" fmla="*/ 109 w 176"/>
                <a:gd name="T29" fmla="*/ 55 h 94"/>
                <a:gd name="T30" fmla="*/ 12 w 176"/>
                <a:gd name="T31" fmla="*/ 5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94">
                  <a:moveTo>
                    <a:pt x="97" y="94"/>
                  </a:moveTo>
                  <a:cubicBezTo>
                    <a:pt x="176" y="47"/>
                    <a:pt x="176" y="47"/>
                    <a:pt x="176" y="47"/>
                  </a:cubicBezTo>
                  <a:cubicBezTo>
                    <a:pt x="97" y="0"/>
                    <a:pt x="97" y="0"/>
                    <a:pt x="97" y="0"/>
                  </a:cubicBezTo>
                  <a:cubicBezTo>
                    <a:pt x="97" y="0"/>
                    <a:pt x="97" y="21"/>
                    <a:pt x="97" y="28"/>
                  </a:cubicBezTo>
                  <a:cubicBezTo>
                    <a:pt x="86" y="28"/>
                    <a:pt x="0" y="28"/>
                    <a:pt x="0" y="28"/>
                  </a:cubicBezTo>
                  <a:cubicBezTo>
                    <a:pt x="0" y="66"/>
                    <a:pt x="0" y="66"/>
                    <a:pt x="0" y="66"/>
                  </a:cubicBezTo>
                  <a:cubicBezTo>
                    <a:pt x="0" y="66"/>
                    <a:pt x="86" y="66"/>
                    <a:pt x="97" y="66"/>
                  </a:cubicBezTo>
                  <a:cubicBezTo>
                    <a:pt x="97" y="73"/>
                    <a:pt x="97" y="94"/>
                    <a:pt x="97" y="94"/>
                  </a:cubicBezTo>
                  <a:close/>
                  <a:moveTo>
                    <a:pt x="12" y="55"/>
                  </a:moveTo>
                  <a:cubicBezTo>
                    <a:pt x="12" y="49"/>
                    <a:pt x="12" y="45"/>
                    <a:pt x="12" y="39"/>
                  </a:cubicBezTo>
                  <a:cubicBezTo>
                    <a:pt x="22" y="39"/>
                    <a:pt x="109" y="39"/>
                    <a:pt x="109" y="39"/>
                  </a:cubicBezTo>
                  <a:cubicBezTo>
                    <a:pt x="109" y="39"/>
                    <a:pt x="109" y="27"/>
                    <a:pt x="109" y="21"/>
                  </a:cubicBezTo>
                  <a:cubicBezTo>
                    <a:pt x="119" y="27"/>
                    <a:pt x="143" y="41"/>
                    <a:pt x="153" y="47"/>
                  </a:cubicBezTo>
                  <a:cubicBezTo>
                    <a:pt x="143" y="53"/>
                    <a:pt x="119" y="67"/>
                    <a:pt x="109" y="73"/>
                  </a:cubicBezTo>
                  <a:cubicBezTo>
                    <a:pt x="109" y="67"/>
                    <a:pt x="109" y="55"/>
                    <a:pt x="109" y="55"/>
                  </a:cubicBezTo>
                  <a:cubicBezTo>
                    <a:pt x="109" y="55"/>
                    <a:pt x="22" y="55"/>
                    <a:pt x="12" y="55"/>
                  </a:cubicBez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p:nvSpPr>
          <p:spPr bwMode="auto">
            <a:xfrm>
              <a:off x="1189722" y="4788799"/>
              <a:ext cx="689028" cy="365068"/>
            </a:xfrm>
            <a:custGeom>
              <a:avLst/>
              <a:gdLst>
                <a:gd name="T0" fmla="*/ 91 w 202"/>
                <a:gd name="T1" fmla="*/ 75 h 107"/>
                <a:gd name="T2" fmla="*/ 202 w 202"/>
                <a:gd name="T3" fmla="*/ 75 h 107"/>
                <a:gd name="T4" fmla="*/ 202 w 202"/>
                <a:gd name="T5" fmla="*/ 31 h 107"/>
                <a:gd name="T6" fmla="*/ 91 w 202"/>
                <a:gd name="T7" fmla="*/ 31 h 107"/>
                <a:gd name="T8" fmla="*/ 91 w 202"/>
                <a:gd name="T9" fmla="*/ 0 h 107"/>
                <a:gd name="T10" fmla="*/ 0 w 202"/>
                <a:gd name="T11" fmla="*/ 53 h 107"/>
                <a:gd name="T12" fmla="*/ 91 w 202"/>
                <a:gd name="T13" fmla="*/ 107 h 107"/>
                <a:gd name="T14" fmla="*/ 91 w 202"/>
                <a:gd name="T15" fmla="*/ 75 h 107"/>
                <a:gd name="T16" fmla="*/ 78 w 202"/>
                <a:gd name="T17" fmla="*/ 62 h 107"/>
                <a:gd name="T18" fmla="*/ 78 w 202"/>
                <a:gd name="T19" fmla="*/ 83 h 107"/>
                <a:gd name="T20" fmla="*/ 27 w 202"/>
                <a:gd name="T21" fmla="*/ 53 h 107"/>
                <a:gd name="T22" fmla="*/ 78 w 202"/>
                <a:gd name="T23" fmla="*/ 23 h 107"/>
                <a:gd name="T24" fmla="*/ 78 w 202"/>
                <a:gd name="T25" fmla="*/ 45 h 107"/>
                <a:gd name="T26" fmla="*/ 188 w 202"/>
                <a:gd name="T27" fmla="*/ 45 h 107"/>
                <a:gd name="T28" fmla="*/ 188 w 202"/>
                <a:gd name="T29" fmla="*/ 62 h 107"/>
                <a:gd name="T30" fmla="*/ 78 w 202"/>
                <a:gd name="T31"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107">
                  <a:moveTo>
                    <a:pt x="91" y="75"/>
                  </a:moveTo>
                  <a:cubicBezTo>
                    <a:pt x="103" y="75"/>
                    <a:pt x="202" y="75"/>
                    <a:pt x="202" y="75"/>
                  </a:cubicBezTo>
                  <a:cubicBezTo>
                    <a:pt x="202" y="31"/>
                    <a:pt x="202" y="31"/>
                    <a:pt x="202" y="31"/>
                  </a:cubicBezTo>
                  <a:cubicBezTo>
                    <a:pt x="202" y="31"/>
                    <a:pt x="103" y="31"/>
                    <a:pt x="91" y="31"/>
                  </a:cubicBezTo>
                  <a:cubicBezTo>
                    <a:pt x="91" y="24"/>
                    <a:pt x="91" y="0"/>
                    <a:pt x="91" y="0"/>
                  </a:cubicBezTo>
                  <a:cubicBezTo>
                    <a:pt x="0" y="53"/>
                    <a:pt x="0" y="53"/>
                    <a:pt x="0" y="53"/>
                  </a:cubicBezTo>
                  <a:cubicBezTo>
                    <a:pt x="91" y="107"/>
                    <a:pt x="91" y="107"/>
                    <a:pt x="91" y="107"/>
                  </a:cubicBezTo>
                  <a:cubicBezTo>
                    <a:pt x="91" y="107"/>
                    <a:pt x="91" y="83"/>
                    <a:pt x="91" y="75"/>
                  </a:cubicBezTo>
                  <a:close/>
                  <a:moveTo>
                    <a:pt x="78" y="62"/>
                  </a:moveTo>
                  <a:cubicBezTo>
                    <a:pt x="78" y="62"/>
                    <a:pt x="78" y="76"/>
                    <a:pt x="78" y="83"/>
                  </a:cubicBezTo>
                  <a:cubicBezTo>
                    <a:pt x="65" y="76"/>
                    <a:pt x="39" y="60"/>
                    <a:pt x="27" y="53"/>
                  </a:cubicBezTo>
                  <a:cubicBezTo>
                    <a:pt x="39" y="46"/>
                    <a:pt x="65" y="31"/>
                    <a:pt x="78" y="23"/>
                  </a:cubicBezTo>
                  <a:cubicBezTo>
                    <a:pt x="78" y="30"/>
                    <a:pt x="78" y="45"/>
                    <a:pt x="78" y="45"/>
                  </a:cubicBezTo>
                  <a:cubicBezTo>
                    <a:pt x="78" y="45"/>
                    <a:pt x="177" y="45"/>
                    <a:pt x="188" y="45"/>
                  </a:cubicBezTo>
                  <a:cubicBezTo>
                    <a:pt x="188" y="50"/>
                    <a:pt x="188" y="56"/>
                    <a:pt x="188" y="62"/>
                  </a:cubicBezTo>
                  <a:cubicBezTo>
                    <a:pt x="177" y="62"/>
                    <a:pt x="78" y="62"/>
                    <a:pt x="78" y="62"/>
                  </a:cubicBez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p:nvSpPr>
          <p:spPr bwMode="auto">
            <a:xfrm>
              <a:off x="3345493" y="4178079"/>
              <a:ext cx="436612" cy="436716"/>
            </a:xfrm>
            <a:custGeom>
              <a:avLst/>
              <a:gdLst>
                <a:gd name="T0" fmla="*/ 0 w 128"/>
                <a:gd name="T1" fmla="*/ 64 h 128"/>
                <a:gd name="T2" fmla="*/ 128 w 128"/>
                <a:gd name="T3" fmla="*/ 64 h 128"/>
                <a:gd name="T4" fmla="*/ 8 w 128"/>
                <a:gd name="T5" fmla="*/ 68 h 128"/>
                <a:gd name="T6" fmla="*/ 30 w 128"/>
                <a:gd name="T7" fmla="*/ 87 h 128"/>
                <a:gd name="T8" fmla="*/ 8 w 128"/>
                <a:gd name="T9" fmla="*/ 68 h 128"/>
                <a:gd name="T10" fmla="*/ 68 w 128"/>
                <a:gd name="T11" fmla="*/ 9 h 128"/>
                <a:gd name="T12" fmla="*/ 68 w 128"/>
                <a:gd name="T13" fmla="*/ 32 h 128"/>
                <a:gd name="T14" fmla="*/ 92 w 128"/>
                <a:gd name="T15" fmla="*/ 60 h 128"/>
                <a:gd name="T16" fmla="*/ 68 w 128"/>
                <a:gd name="T17" fmla="*/ 40 h 128"/>
                <a:gd name="T18" fmla="*/ 60 w 128"/>
                <a:gd name="T19" fmla="*/ 9 h 128"/>
                <a:gd name="T20" fmla="*/ 41 w 128"/>
                <a:gd name="T21" fmla="*/ 32 h 128"/>
                <a:gd name="T22" fmla="*/ 60 w 128"/>
                <a:gd name="T23" fmla="*/ 40 h 128"/>
                <a:gd name="T24" fmla="*/ 36 w 128"/>
                <a:gd name="T25" fmla="*/ 60 h 128"/>
                <a:gd name="T26" fmla="*/ 60 w 128"/>
                <a:gd name="T27" fmla="*/ 40 h 128"/>
                <a:gd name="T28" fmla="*/ 8 w 128"/>
                <a:gd name="T29" fmla="*/ 60 h 128"/>
                <a:gd name="T30" fmla="*/ 31 w 128"/>
                <a:gd name="T31" fmla="*/ 40 h 128"/>
                <a:gd name="T32" fmla="*/ 36 w 128"/>
                <a:gd name="T33" fmla="*/ 68 h 128"/>
                <a:gd name="T34" fmla="*/ 60 w 128"/>
                <a:gd name="T35" fmla="*/ 87 h 128"/>
                <a:gd name="T36" fmla="*/ 36 w 128"/>
                <a:gd name="T37" fmla="*/ 68 h 128"/>
                <a:gd name="T38" fmla="*/ 60 w 128"/>
                <a:gd name="T39" fmla="*/ 119 h 128"/>
                <a:gd name="T40" fmla="*/ 60 w 128"/>
                <a:gd name="T41" fmla="*/ 95 h 128"/>
                <a:gd name="T42" fmla="*/ 68 w 128"/>
                <a:gd name="T43" fmla="*/ 95 h 128"/>
                <a:gd name="T44" fmla="*/ 68 w 128"/>
                <a:gd name="T45" fmla="*/ 119 h 128"/>
                <a:gd name="T46" fmla="*/ 68 w 128"/>
                <a:gd name="T47" fmla="*/ 68 h 128"/>
                <a:gd name="T48" fmla="*/ 89 w 128"/>
                <a:gd name="T49" fmla="*/ 87 h 128"/>
                <a:gd name="T50" fmla="*/ 99 w 128"/>
                <a:gd name="T51" fmla="*/ 68 h 128"/>
                <a:gd name="T52" fmla="*/ 115 w 128"/>
                <a:gd name="T53" fmla="*/ 87 h 128"/>
                <a:gd name="T54" fmla="*/ 99 w 128"/>
                <a:gd name="T55" fmla="*/ 68 h 128"/>
                <a:gd name="T56" fmla="*/ 97 w 128"/>
                <a:gd name="T57" fmla="*/ 40 h 128"/>
                <a:gd name="T58" fmla="*/ 120 w 128"/>
                <a:gd name="T59" fmla="*/ 60 h 128"/>
                <a:gd name="T60" fmla="*/ 110 w 128"/>
                <a:gd name="T61" fmla="*/ 32 h 128"/>
                <a:gd name="T62" fmla="*/ 85 w 128"/>
                <a:gd name="T63" fmla="*/ 12 h 128"/>
                <a:gd name="T64" fmla="*/ 43 w 128"/>
                <a:gd name="T65" fmla="*/ 12 h 128"/>
                <a:gd name="T66" fmla="*/ 18 w 128"/>
                <a:gd name="T67" fmla="*/ 32 h 128"/>
                <a:gd name="T68" fmla="*/ 17 w 128"/>
                <a:gd name="T69" fmla="*/ 95 h 128"/>
                <a:gd name="T70" fmla="*/ 43 w 128"/>
                <a:gd name="T71" fmla="*/ 116 h 128"/>
                <a:gd name="T72" fmla="*/ 85 w 128"/>
                <a:gd name="T73" fmla="*/ 116 h 128"/>
                <a:gd name="T74" fmla="*/ 110 w 128"/>
                <a:gd name="T75" fmla="*/ 9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8" y="68"/>
                  </a:moveTo>
                  <a:cubicBezTo>
                    <a:pt x="28" y="68"/>
                    <a:pt x="28" y="68"/>
                    <a:pt x="28" y="68"/>
                  </a:cubicBezTo>
                  <a:cubicBezTo>
                    <a:pt x="28" y="75"/>
                    <a:pt x="29" y="81"/>
                    <a:pt x="30" y="87"/>
                  </a:cubicBezTo>
                  <a:cubicBezTo>
                    <a:pt x="13" y="87"/>
                    <a:pt x="13" y="87"/>
                    <a:pt x="13" y="87"/>
                  </a:cubicBezTo>
                  <a:cubicBezTo>
                    <a:pt x="10" y="81"/>
                    <a:pt x="9" y="75"/>
                    <a:pt x="8" y="68"/>
                  </a:cubicBezTo>
                  <a:close/>
                  <a:moveTo>
                    <a:pt x="68" y="32"/>
                  </a:moveTo>
                  <a:cubicBezTo>
                    <a:pt x="68" y="9"/>
                    <a:pt x="68" y="9"/>
                    <a:pt x="68" y="9"/>
                  </a:cubicBezTo>
                  <a:cubicBezTo>
                    <a:pt x="75" y="11"/>
                    <a:pt x="82" y="20"/>
                    <a:pt x="86" y="32"/>
                  </a:cubicBezTo>
                  <a:lnTo>
                    <a:pt x="68" y="32"/>
                  </a:lnTo>
                  <a:close/>
                  <a:moveTo>
                    <a:pt x="89" y="40"/>
                  </a:moveTo>
                  <a:cubicBezTo>
                    <a:pt x="90" y="46"/>
                    <a:pt x="91" y="53"/>
                    <a:pt x="92" y="60"/>
                  </a:cubicBezTo>
                  <a:cubicBezTo>
                    <a:pt x="68" y="60"/>
                    <a:pt x="68" y="60"/>
                    <a:pt x="68" y="60"/>
                  </a:cubicBezTo>
                  <a:cubicBezTo>
                    <a:pt x="68" y="40"/>
                    <a:pt x="68" y="40"/>
                    <a:pt x="68" y="40"/>
                  </a:cubicBezTo>
                  <a:lnTo>
                    <a:pt x="89" y="40"/>
                  </a:lnTo>
                  <a:close/>
                  <a:moveTo>
                    <a:pt x="60" y="9"/>
                  </a:moveTo>
                  <a:cubicBezTo>
                    <a:pt x="60" y="32"/>
                    <a:pt x="60" y="32"/>
                    <a:pt x="60" y="32"/>
                  </a:cubicBezTo>
                  <a:cubicBezTo>
                    <a:pt x="41" y="32"/>
                    <a:pt x="41" y="32"/>
                    <a:pt x="41" y="32"/>
                  </a:cubicBezTo>
                  <a:cubicBezTo>
                    <a:pt x="46" y="20"/>
                    <a:pt x="52" y="11"/>
                    <a:pt x="60" y="9"/>
                  </a:cubicBezTo>
                  <a:close/>
                  <a:moveTo>
                    <a:pt x="60" y="40"/>
                  </a:moveTo>
                  <a:cubicBezTo>
                    <a:pt x="60" y="60"/>
                    <a:pt x="60" y="60"/>
                    <a:pt x="60" y="60"/>
                  </a:cubicBezTo>
                  <a:cubicBezTo>
                    <a:pt x="36" y="60"/>
                    <a:pt x="36" y="60"/>
                    <a:pt x="36" y="60"/>
                  </a:cubicBezTo>
                  <a:cubicBezTo>
                    <a:pt x="36" y="53"/>
                    <a:pt x="37" y="46"/>
                    <a:pt x="39" y="40"/>
                  </a:cubicBezTo>
                  <a:lnTo>
                    <a:pt x="60" y="40"/>
                  </a:lnTo>
                  <a:close/>
                  <a:moveTo>
                    <a:pt x="28" y="60"/>
                  </a:moveTo>
                  <a:cubicBezTo>
                    <a:pt x="8" y="60"/>
                    <a:pt x="8" y="60"/>
                    <a:pt x="8" y="60"/>
                  </a:cubicBezTo>
                  <a:cubicBezTo>
                    <a:pt x="9" y="53"/>
                    <a:pt x="10" y="46"/>
                    <a:pt x="13" y="40"/>
                  </a:cubicBezTo>
                  <a:cubicBezTo>
                    <a:pt x="31" y="40"/>
                    <a:pt x="31" y="40"/>
                    <a:pt x="31" y="40"/>
                  </a:cubicBezTo>
                  <a:cubicBezTo>
                    <a:pt x="29" y="46"/>
                    <a:pt x="28" y="53"/>
                    <a:pt x="28" y="60"/>
                  </a:cubicBezTo>
                  <a:close/>
                  <a:moveTo>
                    <a:pt x="36" y="68"/>
                  </a:moveTo>
                  <a:cubicBezTo>
                    <a:pt x="60" y="68"/>
                    <a:pt x="60" y="68"/>
                    <a:pt x="60" y="68"/>
                  </a:cubicBezTo>
                  <a:cubicBezTo>
                    <a:pt x="60" y="87"/>
                    <a:pt x="60" y="87"/>
                    <a:pt x="60" y="87"/>
                  </a:cubicBezTo>
                  <a:cubicBezTo>
                    <a:pt x="39" y="87"/>
                    <a:pt x="39" y="87"/>
                    <a:pt x="39" y="87"/>
                  </a:cubicBezTo>
                  <a:cubicBezTo>
                    <a:pt x="37" y="81"/>
                    <a:pt x="36" y="75"/>
                    <a:pt x="36" y="68"/>
                  </a:cubicBezTo>
                  <a:close/>
                  <a:moveTo>
                    <a:pt x="60" y="95"/>
                  </a:moveTo>
                  <a:cubicBezTo>
                    <a:pt x="60" y="119"/>
                    <a:pt x="60" y="119"/>
                    <a:pt x="60" y="119"/>
                  </a:cubicBezTo>
                  <a:cubicBezTo>
                    <a:pt x="52" y="117"/>
                    <a:pt x="45" y="108"/>
                    <a:pt x="41" y="95"/>
                  </a:cubicBezTo>
                  <a:lnTo>
                    <a:pt x="60" y="95"/>
                  </a:lnTo>
                  <a:close/>
                  <a:moveTo>
                    <a:pt x="68" y="119"/>
                  </a:moveTo>
                  <a:cubicBezTo>
                    <a:pt x="68" y="95"/>
                    <a:pt x="68" y="95"/>
                    <a:pt x="68" y="95"/>
                  </a:cubicBezTo>
                  <a:cubicBezTo>
                    <a:pt x="87" y="95"/>
                    <a:pt x="87" y="95"/>
                    <a:pt x="87" y="95"/>
                  </a:cubicBezTo>
                  <a:cubicBezTo>
                    <a:pt x="82" y="108"/>
                    <a:pt x="76" y="117"/>
                    <a:pt x="68" y="119"/>
                  </a:cubicBezTo>
                  <a:close/>
                  <a:moveTo>
                    <a:pt x="68" y="87"/>
                  </a:moveTo>
                  <a:cubicBezTo>
                    <a:pt x="68" y="68"/>
                    <a:pt x="68" y="68"/>
                    <a:pt x="68" y="68"/>
                  </a:cubicBezTo>
                  <a:cubicBezTo>
                    <a:pt x="92" y="68"/>
                    <a:pt x="92" y="68"/>
                    <a:pt x="92" y="68"/>
                  </a:cubicBezTo>
                  <a:cubicBezTo>
                    <a:pt x="91" y="75"/>
                    <a:pt x="90" y="81"/>
                    <a:pt x="89" y="87"/>
                  </a:cubicBezTo>
                  <a:lnTo>
                    <a:pt x="68" y="87"/>
                  </a:lnTo>
                  <a:close/>
                  <a:moveTo>
                    <a:pt x="99" y="68"/>
                  </a:moveTo>
                  <a:cubicBezTo>
                    <a:pt x="120" y="68"/>
                    <a:pt x="120" y="68"/>
                    <a:pt x="120" y="68"/>
                  </a:cubicBezTo>
                  <a:cubicBezTo>
                    <a:pt x="119" y="75"/>
                    <a:pt x="117" y="81"/>
                    <a:pt x="115" y="87"/>
                  </a:cubicBezTo>
                  <a:cubicBezTo>
                    <a:pt x="97" y="87"/>
                    <a:pt x="97" y="87"/>
                    <a:pt x="97" y="87"/>
                  </a:cubicBezTo>
                  <a:cubicBezTo>
                    <a:pt x="98" y="81"/>
                    <a:pt x="99" y="75"/>
                    <a:pt x="99" y="68"/>
                  </a:cubicBezTo>
                  <a:close/>
                  <a:moveTo>
                    <a:pt x="99" y="60"/>
                  </a:moveTo>
                  <a:cubicBezTo>
                    <a:pt x="99" y="53"/>
                    <a:pt x="98" y="46"/>
                    <a:pt x="97" y="40"/>
                  </a:cubicBezTo>
                  <a:cubicBezTo>
                    <a:pt x="114" y="40"/>
                    <a:pt x="114" y="40"/>
                    <a:pt x="114" y="40"/>
                  </a:cubicBezTo>
                  <a:cubicBezTo>
                    <a:pt x="117" y="46"/>
                    <a:pt x="119" y="53"/>
                    <a:pt x="120" y="60"/>
                  </a:cubicBezTo>
                  <a:lnTo>
                    <a:pt x="99" y="60"/>
                  </a:lnTo>
                  <a:close/>
                  <a:moveTo>
                    <a:pt x="110" y="32"/>
                  </a:moveTo>
                  <a:cubicBezTo>
                    <a:pt x="95" y="32"/>
                    <a:pt x="95" y="32"/>
                    <a:pt x="95" y="32"/>
                  </a:cubicBezTo>
                  <a:cubicBezTo>
                    <a:pt x="92" y="24"/>
                    <a:pt x="89" y="17"/>
                    <a:pt x="85" y="12"/>
                  </a:cubicBezTo>
                  <a:cubicBezTo>
                    <a:pt x="95" y="16"/>
                    <a:pt x="103" y="23"/>
                    <a:pt x="110" y="32"/>
                  </a:cubicBezTo>
                  <a:close/>
                  <a:moveTo>
                    <a:pt x="43" y="12"/>
                  </a:moveTo>
                  <a:cubicBezTo>
                    <a:pt x="39" y="17"/>
                    <a:pt x="35" y="24"/>
                    <a:pt x="33" y="32"/>
                  </a:cubicBezTo>
                  <a:cubicBezTo>
                    <a:pt x="18" y="32"/>
                    <a:pt x="18" y="32"/>
                    <a:pt x="18" y="32"/>
                  </a:cubicBezTo>
                  <a:cubicBezTo>
                    <a:pt x="24" y="23"/>
                    <a:pt x="33" y="16"/>
                    <a:pt x="43" y="12"/>
                  </a:cubicBezTo>
                  <a:close/>
                  <a:moveTo>
                    <a:pt x="17" y="95"/>
                  </a:moveTo>
                  <a:cubicBezTo>
                    <a:pt x="32" y="95"/>
                    <a:pt x="32" y="95"/>
                    <a:pt x="32" y="95"/>
                  </a:cubicBezTo>
                  <a:cubicBezTo>
                    <a:pt x="35" y="103"/>
                    <a:pt x="39" y="110"/>
                    <a:pt x="43" y="116"/>
                  </a:cubicBezTo>
                  <a:cubicBezTo>
                    <a:pt x="32" y="112"/>
                    <a:pt x="23" y="104"/>
                    <a:pt x="17" y="95"/>
                  </a:cubicBezTo>
                  <a:close/>
                  <a:moveTo>
                    <a:pt x="85" y="116"/>
                  </a:moveTo>
                  <a:cubicBezTo>
                    <a:pt x="89" y="110"/>
                    <a:pt x="93" y="103"/>
                    <a:pt x="95" y="95"/>
                  </a:cubicBezTo>
                  <a:cubicBezTo>
                    <a:pt x="110" y="95"/>
                    <a:pt x="110" y="95"/>
                    <a:pt x="110" y="95"/>
                  </a:cubicBezTo>
                  <a:cubicBezTo>
                    <a:pt x="104" y="104"/>
                    <a:pt x="95" y="112"/>
                    <a:pt x="85" y="116"/>
                  </a:cubicBez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noEditPoints="1"/>
            </p:cNvSpPr>
            <p:nvPr userDrawn="1"/>
          </p:nvSpPr>
          <p:spPr bwMode="auto">
            <a:xfrm>
              <a:off x="469994" y="3837588"/>
              <a:ext cx="1006832" cy="871150"/>
            </a:xfrm>
            <a:custGeom>
              <a:avLst/>
              <a:gdLst>
                <a:gd name="T0" fmla="*/ 777751 w 1039126"/>
                <a:gd name="T1" fmla="*/ 0 h 898876"/>
                <a:gd name="T2" fmla="*/ 261375 w 1039126"/>
                <a:gd name="T3" fmla="*/ 0 h 898876"/>
                <a:gd name="T4" fmla="*/ 0 w 1039126"/>
                <a:gd name="T5" fmla="*/ 449438 h 898876"/>
                <a:gd name="T6" fmla="*/ 261375 w 1039126"/>
                <a:gd name="T7" fmla="*/ 898876 h 898876"/>
                <a:gd name="T8" fmla="*/ 777751 w 1039126"/>
                <a:gd name="T9" fmla="*/ 898876 h 898876"/>
                <a:gd name="T10" fmla="*/ 1039126 w 1039126"/>
                <a:gd name="T11" fmla="*/ 449438 h 898876"/>
                <a:gd name="T12" fmla="*/ 777751 w 1039126"/>
                <a:gd name="T13" fmla="*/ 0 h 898876"/>
                <a:gd name="T14" fmla="*/ 688501 w 1039126"/>
                <a:gd name="T15" fmla="*/ 742688 h 898876"/>
                <a:gd name="T16" fmla="*/ 350625 w 1039126"/>
                <a:gd name="T17" fmla="*/ 742688 h 898876"/>
                <a:gd name="T18" fmla="*/ 181687 w 1039126"/>
                <a:gd name="T19" fmla="*/ 449438 h 898876"/>
                <a:gd name="T20" fmla="*/ 350625 w 1039126"/>
                <a:gd name="T21" fmla="*/ 156188 h 898876"/>
                <a:gd name="T22" fmla="*/ 688501 w 1039126"/>
                <a:gd name="T23" fmla="*/ 156188 h 898876"/>
                <a:gd name="T24" fmla="*/ 857439 w 1039126"/>
                <a:gd name="T25" fmla="*/ 449438 h 898876"/>
                <a:gd name="T26" fmla="*/ 688501 w 1039126"/>
                <a:gd name="T27" fmla="*/ 742688 h 898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9126" h="898876">
                  <a:moveTo>
                    <a:pt x="777751" y="0"/>
                  </a:moveTo>
                  <a:lnTo>
                    <a:pt x="261375" y="0"/>
                  </a:lnTo>
                  <a:lnTo>
                    <a:pt x="0" y="449438"/>
                  </a:lnTo>
                  <a:lnTo>
                    <a:pt x="261375" y="898876"/>
                  </a:lnTo>
                  <a:lnTo>
                    <a:pt x="777751" y="898876"/>
                  </a:lnTo>
                  <a:lnTo>
                    <a:pt x="1039126" y="449438"/>
                  </a:lnTo>
                  <a:lnTo>
                    <a:pt x="777751" y="0"/>
                  </a:lnTo>
                  <a:close/>
                  <a:moveTo>
                    <a:pt x="688501" y="742688"/>
                  </a:moveTo>
                  <a:lnTo>
                    <a:pt x="350625" y="742688"/>
                  </a:lnTo>
                  <a:lnTo>
                    <a:pt x="181687" y="449438"/>
                  </a:lnTo>
                  <a:lnTo>
                    <a:pt x="350625" y="156188"/>
                  </a:lnTo>
                  <a:lnTo>
                    <a:pt x="688501" y="156188"/>
                  </a:lnTo>
                  <a:lnTo>
                    <a:pt x="857439" y="449438"/>
                  </a:lnTo>
                  <a:lnTo>
                    <a:pt x="688501" y="742688"/>
                  </a:lnTo>
                  <a:close/>
                </a:path>
              </a:pathLst>
            </a:custGeom>
            <a:gradFill rotWithShape="1">
              <a:gsLst>
                <a:gs pos="0">
                  <a:schemeClr val="accent1"/>
                </a:gs>
                <a:gs pos="100000">
                  <a:schemeClr val="accent2"/>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5257800" cy="1047926"/>
          </a:xfrm>
        </p:spPr>
        <p:txBody>
          <a:bodyPr>
            <a:normAutofit/>
          </a:bodyPr>
          <a:lstStyle>
            <a:lvl1pPr>
              <a:lnSpc>
                <a:spcPct val="90000"/>
              </a:lnSpc>
              <a:defRPr sz="3600">
                <a:solidFill>
                  <a:schemeClr val="accent4"/>
                </a:solidFill>
              </a:defRPr>
            </a:lvl1pPr>
          </a:lstStyle>
          <a:p>
            <a:r>
              <a:rPr lang="en-US" dirty="0" smtClean="0"/>
              <a:t>Content Page </a:t>
            </a:r>
            <a:br>
              <a:rPr lang="en-US" dirty="0" smtClean="0"/>
            </a:br>
            <a:r>
              <a:rPr lang="en-US" dirty="0" smtClean="0"/>
              <a:t>with Text and Photo</a:t>
            </a:r>
            <a:endParaRPr lang="en-US" dirty="0"/>
          </a:p>
        </p:txBody>
      </p:sp>
      <p:sp>
        <p:nvSpPr>
          <p:cNvPr id="3" name="Content Placeholder 2"/>
          <p:cNvSpPr>
            <a:spLocks noGrp="1"/>
          </p:cNvSpPr>
          <p:nvPr>
            <p:ph sz="half" idx="1"/>
          </p:nvPr>
        </p:nvSpPr>
        <p:spPr>
          <a:xfrm>
            <a:off x="762000" y="2209800"/>
            <a:ext cx="4267200" cy="3505200"/>
          </a:xfrm>
        </p:spPr>
        <p:txBody>
          <a:bodyPr>
            <a:normAutofit/>
          </a:bodyPr>
          <a:lstStyle>
            <a:lvl1pPr marL="0" indent="0">
              <a:lnSpc>
                <a:spcPct val="120000"/>
              </a:lnSpc>
              <a:spcBef>
                <a:spcPts val="0"/>
              </a:spcBef>
              <a:buFontTx/>
              <a:buNone/>
              <a:defRPr sz="1600">
                <a:solidFill>
                  <a:schemeClr val="tx2"/>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8" name="Picture Placeholder 2"/>
          <p:cNvSpPr>
            <a:spLocks noGrp="1"/>
          </p:cNvSpPr>
          <p:nvPr>
            <p:ph type="pic" idx="10"/>
          </p:nvPr>
        </p:nvSpPr>
        <p:spPr>
          <a:xfrm>
            <a:off x="5334000" y="2209800"/>
            <a:ext cx="3176478" cy="3505200"/>
          </a:xfrm>
        </p:spPr>
        <p:txBody>
          <a:bodyPr>
            <a:normAutofit/>
          </a:bodyPr>
          <a:lstStyle>
            <a:lvl1pPr marL="0" indent="0">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ubtitle 2"/>
          <p:cNvSpPr>
            <a:spLocks noGrp="1"/>
          </p:cNvSpPr>
          <p:nvPr>
            <p:ph type="subTitle" idx="11" hasCustomPrompt="1"/>
          </p:nvPr>
        </p:nvSpPr>
        <p:spPr>
          <a:xfrm>
            <a:off x="457200" y="1505126"/>
            <a:ext cx="5259765" cy="476074"/>
          </a:xfrm>
        </p:spPr>
        <p:txBody>
          <a:bodyPr>
            <a:normAutofit/>
          </a:bodyPr>
          <a:lstStyle>
            <a:lvl1pPr marL="0" indent="0" algn="l">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content page with text and photo</a:t>
            </a:r>
            <a:endParaRPr lang="en-US" dirty="0"/>
          </a:p>
        </p:txBody>
      </p:sp>
      <p:cxnSp>
        <p:nvCxnSpPr>
          <p:cNvPr id="5" name="Straight Connector 4"/>
          <p:cNvCxnSpPr/>
          <p:nvPr userDrawn="1"/>
        </p:nvCxnSpPr>
        <p:spPr>
          <a:xfrm>
            <a:off x="533400" y="5930573"/>
            <a:ext cx="8153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6380156" y="5930573"/>
            <a:ext cx="304800" cy="555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userDrawn="1"/>
        </p:nvGrpSpPr>
        <p:grpSpPr>
          <a:xfrm>
            <a:off x="5943600" y="80962"/>
            <a:ext cx="3034450" cy="1747838"/>
            <a:chOff x="5943600" y="157274"/>
            <a:chExt cx="3105914" cy="1789001"/>
          </a:xfrm>
        </p:grpSpPr>
        <p:sp>
          <p:nvSpPr>
            <p:cNvPr id="103" name="Freeform 102"/>
            <p:cNvSpPr>
              <a:spLocks/>
            </p:cNvSpPr>
            <p:nvPr/>
          </p:nvSpPr>
          <p:spPr bwMode="auto">
            <a:xfrm>
              <a:off x="7024599" y="1360749"/>
              <a:ext cx="411068" cy="423776"/>
            </a:xfrm>
            <a:custGeom>
              <a:avLst/>
              <a:gdLst>
                <a:gd name="T0" fmla="*/ 86 w 129"/>
                <a:gd name="T1" fmla="*/ 3 h 133"/>
                <a:gd name="T2" fmla="*/ 52 w 129"/>
                <a:gd name="T3" fmla="*/ 1 h 133"/>
                <a:gd name="T4" fmla="*/ 53 w 129"/>
                <a:gd name="T5" fmla="*/ 7 h 133"/>
                <a:gd name="T6" fmla="*/ 44 w 129"/>
                <a:gd name="T7" fmla="*/ 11 h 133"/>
                <a:gd name="T8" fmla="*/ 51 w 129"/>
                <a:gd name="T9" fmla="*/ 17 h 133"/>
                <a:gd name="T10" fmla="*/ 44 w 129"/>
                <a:gd name="T11" fmla="*/ 25 h 133"/>
                <a:gd name="T12" fmla="*/ 15 w 129"/>
                <a:gd name="T13" fmla="*/ 58 h 133"/>
                <a:gd name="T14" fmla="*/ 5 w 129"/>
                <a:gd name="T15" fmla="*/ 69 h 133"/>
                <a:gd name="T16" fmla="*/ 6 w 129"/>
                <a:gd name="T17" fmla="*/ 77 h 133"/>
                <a:gd name="T18" fmla="*/ 14 w 129"/>
                <a:gd name="T19" fmla="*/ 80 h 133"/>
                <a:gd name="T20" fmla="*/ 13 w 129"/>
                <a:gd name="T21" fmla="*/ 88 h 133"/>
                <a:gd name="T22" fmla="*/ 18 w 129"/>
                <a:gd name="T23" fmla="*/ 91 h 133"/>
                <a:gd name="T24" fmla="*/ 14 w 129"/>
                <a:gd name="T25" fmla="*/ 94 h 133"/>
                <a:gd name="T26" fmla="*/ 18 w 129"/>
                <a:gd name="T27" fmla="*/ 99 h 133"/>
                <a:gd name="T28" fmla="*/ 38 w 129"/>
                <a:gd name="T29" fmla="*/ 118 h 133"/>
                <a:gd name="T30" fmla="*/ 54 w 129"/>
                <a:gd name="T31" fmla="*/ 133 h 133"/>
                <a:gd name="T32" fmla="*/ 102 w 129"/>
                <a:gd name="T33" fmla="*/ 133 h 133"/>
                <a:gd name="T34" fmla="*/ 109 w 129"/>
                <a:gd name="T35" fmla="*/ 65 h 133"/>
                <a:gd name="T36" fmla="*/ 86 w 129"/>
                <a:gd name="T37" fmla="*/ 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133">
                  <a:moveTo>
                    <a:pt x="86" y="3"/>
                  </a:moveTo>
                  <a:cubicBezTo>
                    <a:pt x="72" y="0"/>
                    <a:pt x="61" y="0"/>
                    <a:pt x="52" y="1"/>
                  </a:cubicBezTo>
                  <a:cubicBezTo>
                    <a:pt x="53" y="7"/>
                    <a:pt x="53" y="7"/>
                    <a:pt x="53" y="7"/>
                  </a:cubicBezTo>
                  <a:cubicBezTo>
                    <a:pt x="44" y="11"/>
                    <a:pt x="44" y="11"/>
                    <a:pt x="44" y="11"/>
                  </a:cubicBezTo>
                  <a:cubicBezTo>
                    <a:pt x="51" y="17"/>
                    <a:pt x="51" y="17"/>
                    <a:pt x="51" y="17"/>
                  </a:cubicBezTo>
                  <a:cubicBezTo>
                    <a:pt x="44" y="25"/>
                    <a:pt x="44" y="25"/>
                    <a:pt x="44" y="25"/>
                  </a:cubicBezTo>
                  <a:cubicBezTo>
                    <a:pt x="60" y="64"/>
                    <a:pt x="27" y="61"/>
                    <a:pt x="15" y="58"/>
                  </a:cubicBezTo>
                  <a:cubicBezTo>
                    <a:pt x="5" y="69"/>
                    <a:pt x="5" y="69"/>
                    <a:pt x="5" y="69"/>
                  </a:cubicBezTo>
                  <a:cubicBezTo>
                    <a:pt x="0" y="75"/>
                    <a:pt x="6" y="77"/>
                    <a:pt x="6" y="77"/>
                  </a:cubicBezTo>
                  <a:cubicBezTo>
                    <a:pt x="14" y="80"/>
                    <a:pt x="14" y="80"/>
                    <a:pt x="14" y="80"/>
                  </a:cubicBezTo>
                  <a:cubicBezTo>
                    <a:pt x="13" y="88"/>
                    <a:pt x="13" y="88"/>
                    <a:pt x="13" y="88"/>
                  </a:cubicBezTo>
                  <a:cubicBezTo>
                    <a:pt x="18" y="91"/>
                    <a:pt x="18" y="91"/>
                    <a:pt x="18" y="91"/>
                  </a:cubicBezTo>
                  <a:cubicBezTo>
                    <a:pt x="14" y="94"/>
                    <a:pt x="14" y="94"/>
                    <a:pt x="14" y="94"/>
                  </a:cubicBezTo>
                  <a:cubicBezTo>
                    <a:pt x="18" y="99"/>
                    <a:pt x="18" y="99"/>
                    <a:pt x="18" y="99"/>
                  </a:cubicBezTo>
                  <a:cubicBezTo>
                    <a:pt x="7" y="127"/>
                    <a:pt x="38" y="118"/>
                    <a:pt x="38" y="118"/>
                  </a:cubicBezTo>
                  <a:cubicBezTo>
                    <a:pt x="38" y="118"/>
                    <a:pt x="52" y="111"/>
                    <a:pt x="54" y="133"/>
                  </a:cubicBezTo>
                  <a:cubicBezTo>
                    <a:pt x="102" y="133"/>
                    <a:pt x="102" y="133"/>
                    <a:pt x="102" y="133"/>
                  </a:cubicBezTo>
                  <a:cubicBezTo>
                    <a:pt x="99" y="98"/>
                    <a:pt x="109" y="65"/>
                    <a:pt x="109" y="65"/>
                  </a:cubicBezTo>
                  <a:cubicBezTo>
                    <a:pt x="129" y="15"/>
                    <a:pt x="86" y="3"/>
                    <a:pt x="86" y="3"/>
                  </a:cubicBezTo>
                </a:path>
              </a:pathLst>
            </a:custGeom>
            <a:gradFill rotWithShape="1">
              <a:gsLst>
                <a:gs pos="0">
                  <a:schemeClr val="accent1"/>
                </a:gs>
                <a:gs pos="100000">
                  <a:schemeClr val="accent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04" name="Freeform 103"/>
            <p:cNvSpPr>
              <a:spLocks/>
            </p:cNvSpPr>
            <p:nvPr userDrawn="1"/>
          </p:nvSpPr>
          <p:spPr bwMode="auto">
            <a:xfrm>
              <a:off x="6568169" y="907548"/>
              <a:ext cx="697860" cy="720100"/>
            </a:xfrm>
            <a:custGeom>
              <a:avLst/>
              <a:gdLst>
                <a:gd name="T0" fmla="*/ 111 w 219"/>
                <a:gd name="T1" fmla="*/ 0 h 226"/>
                <a:gd name="T2" fmla="*/ 74 w 219"/>
                <a:gd name="T3" fmla="*/ 5 h 226"/>
                <a:gd name="T4" fmla="*/ 33 w 219"/>
                <a:gd name="T5" fmla="*/ 111 h 226"/>
                <a:gd name="T6" fmla="*/ 45 w 219"/>
                <a:gd name="T7" fmla="*/ 226 h 226"/>
                <a:gd name="T8" fmla="*/ 128 w 219"/>
                <a:gd name="T9" fmla="*/ 226 h 226"/>
                <a:gd name="T10" fmla="*/ 146 w 219"/>
                <a:gd name="T11" fmla="*/ 198 h 226"/>
                <a:gd name="T12" fmla="*/ 155 w 219"/>
                <a:gd name="T13" fmla="*/ 200 h 226"/>
                <a:gd name="T14" fmla="*/ 159 w 219"/>
                <a:gd name="T15" fmla="*/ 201 h 226"/>
                <a:gd name="T16" fmla="*/ 159 w 219"/>
                <a:gd name="T17" fmla="*/ 201 h 226"/>
                <a:gd name="T18" fmla="*/ 159 w 219"/>
                <a:gd name="T19" fmla="*/ 201 h 226"/>
                <a:gd name="T20" fmla="*/ 163 w 219"/>
                <a:gd name="T21" fmla="*/ 196 h 226"/>
                <a:gd name="T22" fmla="*/ 163 w 219"/>
                <a:gd name="T23" fmla="*/ 194 h 226"/>
                <a:gd name="T24" fmla="*/ 160 w 219"/>
                <a:gd name="T25" fmla="*/ 186 h 226"/>
                <a:gd name="T26" fmla="*/ 160 w 219"/>
                <a:gd name="T27" fmla="*/ 186 h 226"/>
                <a:gd name="T28" fmla="*/ 160 w 219"/>
                <a:gd name="T29" fmla="*/ 186 h 226"/>
                <a:gd name="T30" fmla="*/ 196 w 219"/>
                <a:gd name="T31" fmla="*/ 144 h 226"/>
                <a:gd name="T32" fmla="*/ 195 w 219"/>
                <a:gd name="T33" fmla="*/ 136 h 226"/>
                <a:gd name="T34" fmla="*/ 210 w 219"/>
                <a:gd name="T35" fmla="*/ 131 h 226"/>
                <a:gd name="T36" fmla="*/ 210 w 219"/>
                <a:gd name="T37" fmla="*/ 117 h 226"/>
                <a:gd name="T38" fmla="*/ 188 w 219"/>
                <a:gd name="T39" fmla="*/ 91 h 226"/>
                <a:gd name="T40" fmla="*/ 193 w 219"/>
                <a:gd name="T41" fmla="*/ 74 h 226"/>
                <a:gd name="T42" fmla="*/ 111 w 219"/>
                <a:gd name="T4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 h="226">
                  <a:moveTo>
                    <a:pt x="111" y="0"/>
                  </a:moveTo>
                  <a:cubicBezTo>
                    <a:pt x="100" y="0"/>
                    <a:pt x="88" y="2"/>
                    <a:pt x="74" y="5"/>
                  </a:cubicBezTo>
                  <a:cubicBezTo>
                    <a:pt x="74" y="5"/>
                    <a:pt x="0" y="24"/>
                    <a:pt x="33" y="111"/>
                  </a:cubicBezTo>
                  <a:cubicBezTo>
                    <a:pt x="33" y="111"/>
                    <a:pt x="51" y="166"/>
                    <a:pt x="45" y="226"/>
                  </a:cubicBezTo>
                  <a:cubicBezTo>
                    <a:pt x="128" y="226"/>
                    <a:pt x="128" y="226"/>
                    <a:pt x="128" y="226"/>
                  </a:cubicBezTo>
                  <a:cubicBezTo>
                    <a:pt x="129" y="203"/>
                    <a:pt x="139" y="198"/>
                    <a:pt x="146" y="198"/>
                  </a:cubicBezTo>
                  <a:cubicBezTo>
                    <a:pt x="151" y="198"/>
                    <a:pt x="155" y="200"/>
                    <a:pt x="155" y="200"/>
                  </a:cubicBezTo>
                  <a:cubicBezTo>
                    <a:pt x="155" y="200"/>
                    <a:pt x="156" y="201"/>
                    <a:pt x="159" y="201"/>
                  </a:cubicBezTo>
                  <a:cubicBezTo>
                    <a:pt x="159" y="201"/>
                    <a:pt x="159" y="201"/>
                    <a:pt x="159" y="201"/>
                  </a:cubicBezTo>
                  <a:cubicBezTo>
                    <a:pt x="159" y="201"/>
                    <a:pt x="159" y="201"/>
                    <a:pt x="159" y="201"/>
                  </a:cubicBezTo>
                  <a:cubicBezTo>
                    <a:pt x="163" y="196"/>
                    <a:pt x="163" y="196"/>
                    <a:pt x="163" y="196"/>
                  </a:cubicBezTo>
                  <a:cubicBezTo>
                    <a:pt x="163" y="196"/>
                    <a:pt x="163" y="196"/>
                    <a:pt x="163" y="194"/>
                  </a:cubicBezTo>
                  <a:cubicBezTo>
                    <a:pt x="163" y="192"/>
                    <a:pt x="162" y="190"/>
                    <a:pt x="160" y="186"/>
                  </a:cubicBezTo>
                  <a:cubicBezTo>
                    <a:pt x="160" y="186"/>
                    <a:pt x="160" y="186"/>
                    <a:pt x="160" y="186"/>
                  </a:cubicBezTo>
                  <a:cubicBezTo>
                    <a:pt x="160" y="186"/>
                    <a:pt x="160" y="186"/>
                    <a:pt x="160" y="186"/>
                  </a:cubicBezTo>
                  <a:cubicBezTo>
                    <a:pt x="160" y="186"/>
                    <a:pt x="162" y="151"/>
                    <a:pt x="196" y="144"/>
                  </a:cubicBezTo>
                  <a:cubicBezTo>
                    <a:pt x="195" y="136"/>
                    <a:pt x="195" y="136"/>
                    <a:pt x="195" y="136"/>
                  </a:cubicBezTo>
                  <a:cubicBezTo>
                    <a:pt x="210" y="131"/>
                    <a:pt x="210" y="131"/>
                    <a:pt x="210" y="131"/>
                  </a:cubicBezTo>
                  <a:cubicBezTo>
                    <a:pt x="210" y="131"/>
                    <a:pt x="219" y="127"/>
                    <a:pt x="210" y="117"/>
                  </a:cubicBezTo>
                  <a:cubicBezTo>
                    <a:pt x="188" y="91"/>
                    <a:pt x="188" y="91"/>
                    <a:pt x="188" y="91"/>
                  </a:cubicBezTo>
                  <a:cubicBezTo>
                    <a:pt x="188" y="91"/>
                    <a:pt x="184" y="84"/>
                    <a:pt x="193" y="74"/>
                  </a:cubicBezTo>
                  <a:cubicBezTo>
                    <a:pt x="193" y="74"/>
                    <a:pt x="188" y="0"/>
                    <a:pt x="111" y="0"/>
                  </a:cubicBezTo>
                </a:path>
              </a:pathLst>
            </a:custGeom>
            <a:gradFill rotWithShape="1">
              <a:gsLst>
                <a:gs pos="0">
                  <a:schemeClr val="accent4"/>
                </a:gs>
                <a:gs pos="100000">
                  <a:schemeClr val="accent5"/>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05" name="Freeform 104"/>
            <p:cNvSpPr>
              <a:spLocks/>
            </p:cNvSpPr>
            <p:nvPr userDrawn="1"/>
          </p:nvSpPr>
          <p:spPr bwMode="auto">
            <a:xfrm>
              <a:off x="7073773" y="1366372"/>
              <a:ext cx="127462" cy="184804"/>
            </a:xfrm>
            <a:custGeom>
              <a:avLst/>
              <a:gdLst>
                <a:gd name="T0" fmla="*/ 37 w 40"/>
                <a:gd name="T1" fmla="*/ 0 h 58"/>
                <a:gd name="T2" fmla="*/ 37 w 40"/>
                <a:gd name="T3" fmla="*/ 0 h 58"/>
                <a:gd name="T4" fmla="*/ 1 w 40"/>
                <a:gd name="T5" fmla="*/ 42 h 58"/>
                <a:gd name="T6" fmla="*/ 4 w 40"/>
                <a:gd name="T7" fmla="*/ 50 h 58"/>
                <a:gd name="T8" fmla="*/ 4 w 40"/>
                <a:gd name="T9" fmla="*/ 52 h 58"/>
                <a:gd name="T10" fmla="*/ 0 w 40"/>
                <a:gd name="T11" fmla="*/ 57 h 58"/>
                <a:gd name="T12" fmla="*/ 0 w 40"/>
                <a:gd name="T13" fmla="*/ 57 h 58"/>
                <a:gd name="T14" fmla="*/ 0 w 40"/>
                <a:gd name="T15" fmla="*/ 57 h 58"/>
                <a:gd name="T16" fmla="*/ 13 w 40"/>
                <a:gd name="T17" fmla="*/ 58 h 58"/>
                <a:gd name="T18" fmla="*/ 13 w 40"/>
                <a:gd name="T19" fmla="*/ 58 h 58"/>
                <a:gd name="T20" fmla="*/ 15 w 40"/>
                <a:gd name="T21" fmla="*/ 58 h 58"/>
                <a:gd name="T22" fmla="*/ 29 w 40"/>
                <a:gd name="T23" fmla="*/ 24 h 58"/>
                <a:gd name="T24" fmla="*/ 29 w 40"/>
                <a:gd name="T25" fmla="*/ 24 h 58"/>
                <a:gd name="T26" fmla="*/ 29 w 40"/>
                <a:gd name="T27" fmla="*/ 24 h 58"/>
                <a:gd name="T28" fmla="*/ 36 w 40"/>
                <a:gd name="T29" fmla="*/ 16 h 58"/>
                <a:gd name="T30" fmla="*/ 29 w 40"/>
                <a:gd name="T31" fmla="*/ 10 h 58"/>
                <a:gd name="T32" fmla="*/ 38 w 40"/>
                <a:gd name="T33" fmla="*/ 6 h 58"/>
                <a:gd name="T34" fmla="*/ 37 w 40"/>
                <a:gd name="T35" fmla="*/ 0 h 58"/>
                <a:gd name="T36" fmla="*/ 37 w 40"/>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8">
                  <a:moveTo>
                    <a:pt x="37" y="0"/>
                  </a:moveTo>
                  <a:cubicBezTo>
                    <a:pt x="37" y="0"/>
                    <a:pt x="37" y="0"/>
                    <a:pt x="37" y="0"/>
                  </a:cubicBezTo>
                  <a:cubicBezTo>
                    <a:pt x="3" y="7"/>
                    <a:pt x="1" y="42"/>
                    <a:pt x="1" y="42"/>
                  </a:cubicBezTo>
                  <a:cubicBezTo>
                    <a:pt x="3" y="46"/>
                    <a:pt x="4" y="48"/>
                    <a:pt x="4" y="50"/>
                  </a:cubicBezTo>
                  <a:cubicBezTo>
                    <a:pt x="4" y="52"/>
                    <a:pt x="4" y="52"/>
                    <a:pt x="4" y="52"/>
                  </a:cubicBezTo>
                  <a:cubicBezTo>
                    <a:pt x="0" y="57"/>
                    <a:pt x="0" y="57"/>
                    <a:pt x="0" y="57"/>
                  </a:cubicBezTo>
                  <a:cubicBezTo>
                    <a:pt x="0" y="57"/>
                    <a:pt x="0" y="57"/>
                    <a:pt x="0" y="57"/>
                  </a:cubicBezTo>
                  <a:cubicBezTo>
                    <a:pt x="0" y="57"/>
                    <a:pt x="0" y="57"/>
                    <a:pt x="0" y="57"/>
                  </a:cubicBezTo>
                  <a:cubicBezTo>
                    <a:pt x="4" y="58"/>
                    <a:pt x="8" y="58"/>
                    <a:pt x="13" y="58"/>
                  </a:cubicBezTo>
                  <a:cubicBezTo>
                    <a:pt x="13" y="58"/>
                    <a:pt x="13" y="58"/>
                    <a:pt x="13" y="58"/>
                  </a:cubicBezTo>
                  <a:cubicBezTo>
                    <a:pt x="13" y="58"/>
                    <a:pt x="14" y="58"/>
                    <a:pt x="15" y="58"/>
                  </a:cubicBezTo>
                  <a:cubicBezTo>
                    <a:pt x="28" y="58"/>
                    <a:pt x="40" y="51"/>
                    <a:pt x="29" y="24"/>
                  </a:cubicBezTo>
                  <a:cubicBezTo>
                    <a:pt x="29" y="24"/>
                    <a:pt x="29" y="24"/>
                    <a:pt x="29" y="24"/>
                  </a:cubicBezTo>
                  <a:cubicBezTo>
                    <a:pt x="29" y="24"/>
                    <a:pt x="29" y="24"/>
                    <a:pt x="29" y="24"/>
                  </a:cubicBezTo>
                  <a:cubicBezTo>
                    <a:pt x="36" y="16"/>
                    <a:pt x="36" y="16"/>
                    <a:pt x="36" y="16"/>
                  </a:cubicBezTo>
                  <a:cubicBezTo>
                    <a:pt x="29" y="10"/>
                    <a:pt x="29" y="10"/>
                    <a:pt x="29" y="10"/>
                  </a:cubicBezTo>
                  <a:cubicBezTo>
                    <a:pt x="38" y="6"/>
                    <a:pt x="38" y="6"/>
                    <a:pt x="38" y="6"/>
                  </a:cubicBezTo>
                  <a:cubicBezTo>
                    <a:pt x="37" y="0"/>
                    <a:pt x="37" y="0"/>
                    <a:pt x="37" y="0"/>
                  </a:cubicBezTo>
                  <a:cubicBezTo>
                    <a:pt x="37" y="0"/>
                    <a:pt x="37" y="0"/>
                    <a:pt x="37" y="0"/>
                  </a:cubicBezTo>
                </a:path>
              </a:pathLst>
            </a:custGeom>
            <a:solidFill>
              <a:schemeClr val="accent5">
                <a:lumMod val="75000"/>
              </a:schemeClr>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06" name="Freeform 105"/>
            <p:cNvSpPr>
              <a:spLocks noEditPoints="1"/>
            </p:cNvSpPr>
            <p:nvPr userDrawn="1"/>
          </p:nvSpPr>
          <p:spPr bwMode="auto">
            <a:xfrm>
              <a:off x="7074834" y="1366372"/>
              <a:ext cx="127462" cy="184804"/>
            </a:xfrm>
            <a:custGeom>
              <a:avLst/>
              <a:gdLst>
                <a:gd name="T0" fmla="*/ 13 w 40"/>
                <a:gd name="T1" fmla="*/ 58 h 58"/>
                <a:gd name="T2" fmla="*/ 13 w 40"/>
                <a:gd name="T3" fmla="*/ 58 h 58"/>
                <a:gd name="T4" fmla="*/ 13 w 40"/>
                <a:gd name="T5" fmla="*/ 58 h 58"/>
                <a:gd name="T6" fmla="*/ 13 w 40"/>
                <a:gd name="T7" fmla="*/ 58 h 58"/>
                <a:gd name="T8" fmla="*/ 0 w 40"/>
                <a:gd name="T9" fmla="*/ 57 h 58"/>
                <a:gd name="T10" fmla="*/ 0 w 40"/>
                <a:gd name="T11" fmla="*/ 57 h 58"/>
                <a:gd name="T12" fmla="*/ 0 w 40"/>
                <a:gd name="T13" fmla="*/ 57 h 58"/>
                <a:gd name="T14" fmla="*/ 29 w 40"/>
                <a:gd name="T15" fmla="*/ 24 h 58"/>
                <a:gd name="T16" fmla="*/ 29 w 40"/>
                <a:gd name="T17" fmla="*/ 24 h 58"/>
                <a:gd name="T18" fmla="*/ 15 w 40"/>
                <a:gd name="T19" fmla="*/ 58 h 58"/>
                <a:gd name="T20" fmla="*/ 29 w 40"/>
                <a:gd name="T21" fmla="*/ 24 h 58"/>
                <a:gd name="T22" fmla="*/ 29 w 40"/>
                <a:gd name="T23" fmla="*/ 10 h 58"/>
                <a:gd name="T24" fmla="*/ 29 w 40"/>
                <a:gd name="T25" fmla="*/ 10 h 58"/>
                <a:gd name="T26" fmla="*/ 36 w 40"/>
                <a:gd name="T27" fmla="*/ 16 h 58"/>
                <a:gd name="T28" fmla="*/ 29 w 40"/>
                <a:gd name="T29" fmla="*/ 10 h 58"/>
                <a:gd name="T30" fmla="*/ 37 w 40"/>
                <a:gd name="T31" fmla="*/ 0 h 58"/>
                <a:gd name="T32" fmla="*/ 37 w 40"/>
                <a:gd name="T33" fmla="*/ 0 h 58"/>
                <a:gd name="T34" fmla="*/ 38 w 40"/>
                <a:gd name="T35" fmla="*/ 6 h 58"/>
                <a:gd name="T36" fmla="*/ 37 w 40"/>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8">
                  <a:moveTo>
                    <a:pt x="13" y="58"/>
                  </a:moveTo>
                  <a:cubicBezTo>
                    <a:pt x="13" y="58"/>
                    <a:pt x="13" y="58"/>
                    <a:pt x="13" y="58"/>
                  </a:cubicBezTo>
                  <a:cubicBezTo>
                    <a:pt x="13" y="58"/>
                    <a:pt x="13" y="58"/>
                    <a:pt x="13" y="58"/>
                  </a:cubicBezTo>
                  <a:cubicBezTo>
                    <a:pt x="13" y="58"/>
                    <a:pt x="13" y="58"/>
                    <a:pt x="13" y="58"/>
                  </a:cubicBezTo>
                  <a:moveTo>
                    <a:pt x="0" y="57"/>
                  </a:moveTo>
                  <a:cubicBezTo>
                    <a:pt x="0" y="57"/>
                    <a:pt x="0" y="57"/>
                    <a:pt x="0" y="57"/>
                  </a:cubicBezTo>
                  <a:cubicBezTo>
                    <a:pt x="0" y="57"/>
                    <a:pt x="0" y="57"/>
                    <a:pt x="0" y="57"/>
                  </a:cubicBezTo>
                  <a:moveTo>
                    <a:pt x="29" y="24"/>
                  </a:moveTo>
                  <a:cubicBezTo>
                    <a:pt x="29" y="24"/>
                    <a:pt x="29" y="24"/>
                    <a:pt x="29" y="24"/>
                  </a:cubicBezTo>
                  <a:cubicBezTo>
                    <a:pt x="40" y="51"/>
                    <a:pt x="28" y="58"/>
                    <a:pt x="15" y="58"/>
                  </a:cubicBezTo>
                  <a:cubicBezTo>
                    <a:pt x="28" y="58"/>
                    <a:pt x="40" y="51"/>
                    <a:pt x="29" y="24"/>
                  </a:cubicBezTo>
                  <a:moveTo>
                    <a:pt x="29" y="10"/>
                  </a:moveTo>
                  <a:cubicBezTo>
                    <a:pt x="29" y="10"/>
                    <a:pt x="29" y="10"/>
                    <a:pt x="29" y="10"/>
                  </a:cubicBezTo>
                  <a:cubicBezTo>
                    <a:pt x="36" y="16"/>
                    <a:pt x="36" y="16"/>
                    <a:pt x="36" y="16"/>
                  </a:cubicBezTo>
                  <a:cubicBezTo>
                    <a:pt x="29" y="10"/>
                    <a:pt x="29" y="10"/>
                    <a:pt x="29" y="10"/>
                  </a:cubicBezTo>
                  <a:moveTo>
                    <a:pt x="37" y="0"/>
                  </a:moveTo>
                  <a:cubicBezTo>
                    <a:pt x="37" y="0"/>
                    <a:pt x="37" y="0"/>
                    <a:pt x="37" y="0"/>
                  </a:cubicBezTo>
                  <a:cubicBezTo>
                    <a:pt x="38" y="6"/>
                    <a:pt x="38" y="6"/>
                    <a:pt x="38" y="6"/>
                  </a:cubicBezTo>
                  <a:cubicBezTo>
                    <a:pt x="37" y="0"/>
                    <a:pt x="37" y="0"/>
                    <a:pt x="37" y="0"/>
                  </a:cubicBezTo>
                </a:path>
              </a:pathLst>
            </a:custGeom>
            <a:solidFill>
              <a:srgbClr val="462D77"/>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07" name="Freeform 8"/>
            <p:cNvSpPr>
              <a:spLocks/>
            </p:cNvSpPr>
            <p:nvPr/>
          </p:nvSpPr>
          <p:spPr bwMode="auto">
            <a:xfrm>
              <a:off x="7269215" y="824704"/>
              <a:ext cx="1092995" cy="1121571"/>
            </a:xfrm>
            <a:custGeom>
              <a:avLst/>
              <a:gdLst>
                <a:gd name="T0" fmla="*/ 174 w 343"/>
                <a:gd name="T1" fmla="*/ 0 h 352"/>
                <a:gd name="T2" fmla="*/ 115 w 343"/>
                <a:gd name="T3" fmla="*/ 8 h 352"/>
                <a:gd name="T4" fmla="*/ 51 w 343"/>
                <a:gd name="T5" fmla="*/ 172 h 352"/>
                <a:gd name="T6" fmla="*/ 70 w 343"/>
                <a:gd name="T7" fmla="*/ 352 h 352"/>
                <a:gd name="T8" fmla="*/ 200 w 343"/>
                <a:gd name="T9" fmla="*/ 352 h 352"/>
                <a:gd name="T10" fmla="*/ 228 w 343"/>
                <a:gd name="T11" fmla="*/ 309 h 352"/>
                <a:gd name="T12" fmla="*/ 241 w 343"/>
                <a:gd name="T13" fmla="*/ 312 h 352"/>
                <a:gd name="T14" fmla="*/ 268 w 343"/>
                <a:gd name="T15" fmla="*/ 316 h 352"/>
                <a:gd name="T16" fmla="*/ 294 w 343"/>
                <a:gd name="T17" fmla="*/ 262 h 352"/>
                <a:gd name="T18" fmla="*/ 304 w 343"/>
                <a:gd name="T19" fmla="*/ 249 h 352"/>
                <a:gd name="T20" fmla="*/ 294 w 343"/>
                <a:gd name="T21" fmla="*/ 240 h 352"/>
                <a:gd name="T22" fmla="*/ 307 w 343"/>
                <a:gd name="T23" fmla="*/ 233 h 352"/>
                <a:gd name="T24" fmla="*/ 305 w 343"/>
                <a:gd name="T25" fmla="*/ 212 h 352"/>
                <a:gd name="T26" fmla="*/ 327 w 343"/>
                <a:gd name="T27" fmla="*/ 204 h 352"/>
                <a:gd name="T28" fmla="*/ 328 w 343"/>
                <a:gd name="T29" fmla="*/ 182 h 352"/>
                <a:gd name="T30" fmla="*/ 320 w 343"/>
                <a:gd name="T31" fmla="*/ 173 h 352"/>
                <a:gd name="T32" fmla="*/ 282 w 343"/>
                <a:gd name="T33" fmla="*/ 173 h 352"/>
                <a:gd name="T34" fmla="*/ 261 w 343"/>
                <a:gd name="T35" fmla="*/ 139 h 352"/>
                <a:gd name="T36" fmla="*/ 258 w 343"/>
                <a:gd name="T37" fmla="*/ 138 h 352"/>
                <a:gd name="T38" fmla="*/ 257 w 343"/>
                <a:gd name="T39" fmla="*/ 139 h 352"/>
                <a:gd name="T40" fmla="*/ 248 w 343"/>
                <a:gd name="T41" fmla="*/ 141 h 352"/>
                <a:gd name="T42" fmla="*/ 248 w 343"/>
                <a:gd name="T43" fmla="*/ 141 h 352"/>
                <a:gd name="T44" fmla="*/ 248 w 343"/>
                <a:gd name="T45" fmla="*/ 141 h 352"/>
                <a:gd name="T46" fmla="*/ 227 w 343"/>
                <a:gd name="T47" fmla="*/ 144 h 352"/>
                <a:gd name="T48" fmla="*/ 226 w 343"/>
                <a:gd name="T49" fmla="*/ 144 h 352"/>
                <a:gd name="T50" fmla="*/ 226 w 343"/>
                <a:gd name="T51" fmla="*/ 144 h 352"/>
                <a:gd name="T52" fmla="*/ 226 w 343"/>
                <a:gd name="T53" fmla="*/ 144 h 352"/>
                <a:gd name="T54" fmla="*/ 225 w 343"/>
                <a:gd name="T55" fmla="*/ 144 h 352"/>
                <a:gd name="T56" fmla="*/ 203 w 343"/>
                <a:gd name="T57" fmla="*/ 106 h 352"/>
                <a:gd name="T58" fmla="*/ 204 w 343"/>
                <a:gd name="T59" fmla="*/ 102 h 352"/>
                <a:gd name="T60" fmla="*/ 205 w 343"/>
                <a:gd name="T61" fmla="*/ 101 h 352"/>
                <a:gd name="T62" fmla="*/ 205 w 343"/>
                <a:gd name="T63" fmla="*/ 100 h 352"/>
                <a:gd name="T64" fmla="*/ 197 w 343"/>
                <a:gd name="T65" fmla="*/ 90 h 352"/>
                <a:gd name="T66" fmla="*/ 205 w 343"/>
                <a:gd name="T67" fmla="*/ 82 h 352"/>
                <a:gd name="T68" fmla="*/ 194 w 343"/>
                <a:gd name="T69" fmla="*/ 76 h 352"/>
                <a:gd name="T70" fmla="*/ 196 w 343"/>
                <a:gd name="T71" fmla="*/ 59 h 352"/>
                <a:gd name="T72" fmla="*/ 178 w 343"/>
                <a:gd name="T73" fmla="*/ 53 h 352"/>
                <a:gd name="T74" fmla="*/ 172 w 343"/>
                <a:gd name="T75" fmla="*/ 45 h 352"/>
                <a:gd name="T76" fmla="*/ 177 w 343"/>
                <a:gd name="T77" fmla="*/ 35 h 352"/>
                <a:gd name="T78" fmla="*/ 205 w 343"/>
                <a:gd name="T79" fmla="*/ 3 h 352"/>
                <a:gd name="T80" fmla="*/ 174 w 343"/>
                <a:gd name="T8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3" h="352">
                  <a:moveTo>
                    <a:pt x="174" y="0"/>
                  </a:moveTo>
                  <a:cubicBezTo>
                    <a:pt x="156" y="0"/>
                    <a:pt x="137" y="2"/>
                    <a:pt x="115" y="8"/>
                  </a:cubicBezTo>
                  <a:cubicBezTo>
                    <a:pt x="115" y="8"/>
                    <a:pt x="0" y="37"/>
                    <a:pt x="51" y="172"/>
                  </a:cubicBezTo>
                  <a:cubicBezTo>
                    <a:pt x="51" y="172"/>
                    <a:pt x="79" y="259"/>
                    <a:pt x="70" y="352"/>
                  </a:cubicBezTo>
                  <a:cubicBezTo>
                    <a:pt x="200" y="352"/>
                    <a:pt x="200" y="352"/>
                    <a:pt x="200" y="352"/>
                  </a:cubicBezTo>
                  <a:cubicBezTo>
                    <a:pt x="202" y="316"/>
                    <a:pt x="217" y="309"/>
                    <a:pt x="228" y="309"/>
                  </a:cubicBezTo>
                  <a:cubicBezTo>
                    <a:pt x="236" y="309"/>
                    <a:pt x="241" y="312"/>
                    <a:pt x="241" y="312"/>
                  </a:cubicBezTo>
                  <a:cubicBezTo>
                    <a:pt x="241" y="312"/>
                    <a:pt x="254" y="316"/>
                    <a:pt x="268" y="316"/>
                  </a:cubicBezTo>
                  <a:cubicBezTo>
                    <a:pt x="289" y="316"/>
                    <a:pt x="313" y="307"/>
                    <a:pt x="294" y="262"/>
                  </a:cubicBezTo>
                  <a:cubicBezTo>
                    <a:pt x="304" y="249"/>
                    <a:pt x="304" y="249"/>
                    <a:pt x="304" y="249"/>
                  </a:cubicBezTo>
                  <a:cubicBezTo>
                    <a:pt x="294" y="240"/>
                    <a:pt x="294" y="240"/>
                    <a:pt x="294" y="240"/>
                  </a:cubicBezTo>
                  <a:cubicBezTo>
                    <a:pt x="307" y="233"/>
                    <a:pt x="307" y="233"/>
                    <a:pt x="307" y="233"/>
                  </a:cubicBezTo>
                  <a:cubicBezTo>
                    <a:pt x="305" y="212"/>
                    <a:pt x="305" y="212"/>
                    <a:pt x="305" y="212"/>
                  </a:cubicBezTo>
                  <a:cubicBezTo>
                    <a:pt x="327" y="204"/>
                    <a:pt x="327" y="204"/>
                    <a:pt x="327" y="204"/>
                  </a:cubicBezTo>
                  <a:cubicBezTo>
                    <a:pt x="327" y="204"/>
                    <a:pt x="343" y="198"/>
                    <a:pt x="328" y="182"/>
                  </a:cubicBezTo>
                  <a:cubicBezTo>
                    <a:pt x="320" y="173"/>
                    <a:pt x="320" y="173"/>
                    <a:pt x="320" y="173"/>
                  </a:cubicBezTo>
                  <a:cubicBezTo>
                    <a:pt x="282" y="173"/>
                    <a:pt x="282" y="173"/>
                    <a:pt x="282" y="173"/>
                  </a:cubicBezTo>
                  <a:cubicBezTo>
                    <a:pt x="280" y="147"/>
                    <a:pt x="270" y="140"/>
                    <a:pt x="261" y="139"/>
                  </a:cubicBezTo>
                  <a:cubicBezTo>
                    <a:pt x="260" y="139"/>
                    <a:pt x="259" y="138"/>
                    <a:pt x="258" y="138"/>
                  </a:cubicBezTo>
                  <a:cubicBezTo>
                    <a:pt x="258" y="138"/>
                    <a:pt x="257" y="139"/>
                    <a:pt x="257" y="139"/>
                  </a:cubicBezTo>
                  <a:cubicBezTo>
                    <a:pt x="252" y="139"/>
                    <a:pt x="249" y="140"/>
                    <a:pt x="248" y="141"/>
                  </a:cubicBezTo>
                  <a:cubicBezTo>
                    <a:pt x="248" y="141"/>
                    <a:pt x="248" y="141"/>
                    <a:pt x="248" y="141"/>
                  </a:cubicBezTo>
                  <a:cubicBezTo>
                    <a:pt x="248" y="141"/>
                    <a:pt x="248" y="141"/>
                    <a:pt x="248" y="141"/>
                  </a:cubicBezTo>
                  <a:cubicBezTo>
                    <a:pt x="247" y="141"/>
                    <a:pt x="237" y="144"/>
                    <a:pt x="227" y="144"/>
                  </a:cubicBezTo>
                  <a:cubicBezTo>
                    <a:pt x="226" y="144"/>
                    <a:pt x="226" y="144"/>
                    <a:pt x="226" y="144"/>
                  </a:cubicBezTo>
                  <a:cubicBezTo>
                    <a:pt x="226" y="144"/>
                    <a:pt x="226" y="144"/>
                    <a:pt x="226" y="144"/>
                  </a:cubicBezTo>
                  <a:cubicBezTo>
                    <a:pt x="226" y="144"/>
                    <a:pt x="226" y="144"/>
                    <a:pt x="226" y="144"/>
                  </a:cubicBezTo>
                  <a:cubicBezTo>
                    <a:pt x="226" y="144"/>
                    <a:pt x="225" y="144"/>
                    <a:pt x="225" y="144"/>
                  </a:cubicBezTo>
                  <a:cubicBezTo>
                    <a:pt x="209" y="144"/>
                    <a:pt x="192" y="137"/>
                    <a:pt x="203" y="106"/>
                  </a:cubicBezTo>
                  <a:cubicBezTo>
                    <a:pt x="203" y="105"/>
                    <a:pt x="204" y="103"/>
                    <a:pt x="204" y="102"/>
                  </a:cubicBezTo>
                  <a:cubicBezTo>
                    <a:pt x="204" y="102"/>
                    <a:pt x="204" y="101"/>
                    <a:pt x="205" y="101"/>
                  </a:cubicBezTo>
                  <a:cubicBezTo>
                    <a:pt x="205" y="101"/>
                    <a:pt x="205" y="100"/>
                    <a:pt x="205" y="100"/>
                  </a:cubicBezTo>
                  <a:cubicBezTo>
                    <a:pt x="197" y="90"/>
                    <a:pt x="197" y="90"/>
                    <a:pt x="197" y="90"/>
                  </a:cubicBezTo>
                  <a:cubicBezTo>
                    <a:pt x="205" y="82"/>
                    <a:pt x="205" y="82"/>
                    <a:pt x="205" y="82"/>
                  </a:cubicBezTo>
                  <a:cubicBezTo>
                    <a:pt x="194" y="76"/>
                    <a:pt x="194" y="76"/>
                    <a:pt x="194" y="76"/>
                  </a:cubicBezTo>
                  <a:cubicBezTo>
                    <a:pt x="196" y="59"/>
                    <a:pt x="196" y="59"/>
                    <a:pt x="196" y="59"/>
                  </a:cubicBezTo>
                  <a:cubicBezTo>
                    <a:pt x="178" y="53"/>
                    <a:pt x="178" y="53"/>
                    <a:pt x="178" y="53"/>
                  </a:cubicBezTo>
                  <a:cubicBezTo>
                    <a:pt x="178" y="53"/>
                    <a:pt x="172" y="50"/>
                    <a:pt x="172" y="45"/>
                  </a:cubicBezTo>
                  <a:cubicBezTo>
                    <a:pt x="172" y="42"/>
                    <a:pt x="173" y="39"/>
                    <a:pt x="177" y="35"/>
                  </a:cubicBezTo>
                  <a:cubicBezTo>
                    <a:pt x="205" y="3"/>
                    <a:pt x="205" y="3"/>
                    <a:pt x="205" y="3"/>
                  </a:cubicBezTo>
                  <a:cubicBezTo>
                    <a:pt x="195" y="1"/>
                    <a:pt x="185" y="0"/>
                    <a:pt x="174" y="0"/>
                  </a:cubicBezTo>
                </a:path>
              </a:pathLst>
            </a:custGeom>
            <a:gradFill rotWithShape="1">
              <a:gsLst>
                <a:gs pos="0">
                  <a:schemeClr val="accent3"/>
                </a:gs>
                <a:gs pos="100000">
                  <a:schemeClr val="accent2"/>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08" name="Freeform 9"/>
            <p:cNvSpPr>
              <a:spLocks/>
            </p:cNvSpPr>
            <p:nvPr/>
          </p:nvSpPr>
          <p:spPr bwMode="auto">
            <a:xfrm>
              <a:off x="7817306" y="834264"/>
              <a:ext cx="471613" cy="541667"/>
            </a:xfrm>
            <a:custGeom>
              <a:avLst/>
              <a:gdLst>
                <a:gd name="T0" fmla="*/ 33 w 148"/>
                <a:gd name="T1" fmla="*/ 0 h 170"/>
                <a:gd name="T2" fmla="*/ 33 w 148"/>
                <a:gd name="T3" fmla="*/ 0 h 170"/>
                <a:gd name="T4" fmla="*/ 33 w 148"/>
                <a:gd name="T5" fmla="*/ 0 h 170"/>
                <a:gd name="T6" fmla="*/ 5 w 148"/>
                <a:gd name="T7" fmla="*/ 32 h 170"/>
                <a:gd name="T8" fmla="*/ 0 w 148"/>
                <a:gd name="T9" fmla="*/ 42 h 170"/>
                <a:gd name="T10" fmla="*/ 6 w 148"/>
                <a:gd name="T11" fmla="*/ 50 h 170"/>
                <a:gd name="T12" fmla="*/ 24 w 148"/>
                <a:gd name="T13" fmla="*/ 56 h 170"/>
                <a:gd name="T14" fmla="*/ 22 w 148"/>
                <a:gd name="T15" fmla="*/ 73 h 170"/>
                <a:gd name="T16" fmla="*/ 33 w 148"/>
                <a:gd name="T17" fmla="*/ 79 h 170"/>
                <a:gd name="T18" fmla="*/ 25 w 148"/>
                <a:gd name="T19" fmla="*/ 87 h 170"/>
                <a:gd name="T20" fmla="*/ 33 w 148"/>
                <a:gd name="T21" fmla="*/ 97 h 170"/>
                <a:gd name="T22" fmla="*/ 33 w 148"/>
                <a:gd name="T23" fmla="*/ 97 h 170"/>
                <a:gd name="T24" fmla="*/ 33 w 148"/>
                <a:gd name="T25" fmla="*/ 98 h 170"/>
                <a:gd name="T26" fmla="*/ 32 w 148"/>
                <a:gd name="T27" fmla="*/ 99 h 170"/>
                <a:gd name="T28" fmla="*/ 31 w 148"/>
                <a:gd name="T29" fmla="*/ 103 h 170"/>
                <a:gd name="T30" fmla="*/ 53 w 148"/>
                <a:gd name="T31" fmla="*/ 141 h 170"/>
                <a:gd name="T32" fmla="*/ 54 w 148"/>
                <a:gd name="T33" fmla="*/ 141 h 170"/>
                <a:gd name="T34" fmla="*/ 55 w 148"/>
                <a:gd name="T35" fmla="*/ 141 h 170"/>
                <a:gd name="T36" fmla="*/ 76 w 148"/>
                <a:gd name="T37" fmla="*/ 138 h 170"/>
                <a:gd name="T38" fmla="*/ 76 w 148"/>
                <a:gd name="T39" fmla="*/ 138 h 170"/>
                <a:gd name="T40" fmla="*/ 76 w 148"/>
                <a:gd name="T41" fmla="*/ 138 h 170"/>
                <a:gd name="T42" fmla="*/ 85 w 148"/>
                <a:gd name="T43" fmla="*/ 136 h 170"/>
                <a:gd name="T44" fmla="*/ 86 w 148"/>
                <a:gd name="T45" fmla="*/ 135 h 170"/>
                <a:gd name="T46" fmla="*/ 86 w 148"/>
                <a:gd name="T47" fmla="*/ 135 h 170"/>
                <a:gd name="T48" fmla="*/ 86 w 148"/>
                <a:gd name="T49" fmla="*/ 135 h 170"/>
                <a:gd name="T50" fmla="*/ 89 w 148"/>
                <a:gd name="T51" fmla="*/ 136 h 170"/>
                <a:gd name="T52" fmla="*/ 110 w 148"/>
                <a:gd name="T53" fmla="*/ 170 h 170"/>
                <a:gd name="T54" fmla="*/ 148 w 148"/>
                <a:gd name="T55" fmla="*/ 170 h 170"/>
                <a:gd name="T56" fmla="*/ 121 w 148"/>
                <a:gd name="T57" fmla="*/ 138 h 170"/>
                <a:gd name="T58" fmla="*/ 120 w 148"/>
                <a:gd name="T59" fmla="*/ 132 h 170"/>
                <a:gd name="T60" fmla="*/ 129 w 148"/>
                <a:gd name="T61" fmla="*/ 111 h 170"/>
                <a:gd name="T62" fmla="*/ 33 w 148"/>
                <a:gd name="T6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70">
                  <a:moveTo>
                    <a:pt x="33" y="0"/>
                  </a:moveTo>
                  <a:cubicBezTo>
                    <a:pt x="33" y="0"/>
                    <a:pt x="33" y="0"/>
                    <a:pt x="33" y="0"/>
                  </a:cubicBezTo>
                  <a:cubicBezTo>
                    <a:pt x="33" y="0"/>
                    <a:pt x="33" y="0"/>
                    <a:pt x="33" y="0"/>
                  </a:cubicBezTo>
                  <a:cubicBezTo>
                    <a:pt x="5" y="32"/>
                    <a:pt x="5" y="32"/>
                    <a:pt x="5" y="32"/>
                  </a:cubicBezTo>
                  <a:cubicBezTo>
                    <a:pt x="1" y="36"/>
                    <a:pt x="0" y="39"/>
                    <a:pt x="0" y="42"/>
                  </a:cubicBezTo>
                  <a:cubicBezTo>
                    <a:pt x="0" y="47"/>
                    <a:pt x="6" y="50"/>
                    <a:pt x="6" y="50"/>
                  </a:cubicBezTo>
                  <a:cubicBezTo>
                    <a:pt x="24" y="56"/>
                    <a:pt x="24" y="56"/>
                    <a:pt x="24" y="56"/>
                  </a:cubicBezTo>
                  <a:cubicBezTo>
                    <a:pt x="22" y="73"/>
                    <a:pt x="22" y="73"/>
                    <a:pt x="22" y="73"/>
                  </a:cubicBezTo>
                  <a:cubicBezTo>
                    <a:pt x="33" y="79"/>
                    <a:pt x="33" y="79"/>
                    <a:pt x="33" y="79"/>
                  </a:cubicBezTo>
                  <a:cubicBezTo>
                    <a:pt x="25" y="87"/>
                    <a:pt x="25" y="87"/>
                    <a:pt x="25" y="87"/>
                  </a:cubicBezTo>
                  <a:cubicBezTo>
                    <a:pt x="33" y="97"/>
                    <a:pt x="33" y="97"/>
                    <a:pt x="33" y="97"/>
                  </a:cubicBezTo>
                  <a:cubicBezTo>
                    <a:pt x="33" y="97"/>
                    <a:pt x="33" y="97"/>
                    <a:pt x="33" y="97"/>
                  </a:cubicBezTo>
                  <a:cubicBezTo>
                    <a:pt x="33" y="97"/>
                    <a:pt x="33" y="98"/>
                    <a:pt x="33" y="98"/>
                  </a:cubicBezTo>
                  <a:cubicBezTo>
                    <a:pt x="32" y="98"/>
                    <a:pt x="32" y="99"/>
                    <a:pt x="32" y="99"/>
                  </a:cubicBezTo>
                  <a:cubicBezTo>
                    <a:pt x="32" y="100"/>
                    <a:pt x="31" y="102"/>
                    <a:pt x="31" y="103"/>
                  </a:cubicBezTo>
                  <a:cubicBezTo>
                    <a:pt x="20" y="134"/>
                    <a:pt x="37" y="141"/>
                    <a:pt x="53" y="141"/>
                  </a:cubicBezTo>
                  <a:cubicBezTo>
                    <a:pt x="53" y="141"/>
                    <a:pt x="54" y="141"/>
                    <a:pt x="54" y="141"/>
                  </a:cubicBezTo>
                  <a:cubicBezTo>
                    <a:pt x="54" y="141"/>
                    <a:pt x="54" y="141"/>
                    <a:pt x="55" y="141"/>
                  </a:cubicBezTo>
                  <a:cubicBezTo>
                    <a:pt x="65" y="141"/>
                    <a:pt x="75" y="138"/>
                    <a:pt x="76" y="138"/>
                  </a:cubicBezTo>
                  <a:cubicBezTo>
                    <a:pt x="76" y="138"/>
                    <a:pt x="76" y="138"/>
                    <a:pt x="76" y="138"/>
                  </a:cubicBezTo>
                  <a:cubicBezTo>
                    <a:pt x="76" y="138"/>
                    <a:pt x="76" y="138"/>
                    <a:pt x="76" y="138"/>
                  </a:cubicBezTo>
                  <a:cubicBezTo>
                    <a:pt x="77" y="137"/>
                    <a:pt x="80" y="136"/>
                    <a:pt x="85" y="136"/>
                  </a:cubicBezTo>
                  <a:cubicBezTo>
                    <a:pt x="85" y="136"/>
                    <a:pt x="86" y="135"/>
                    <a:pt x="86" y="135"/>
                  </a:cubicBezTo>
                  <a:cubicBezTo>
                    <a:pt x="86" y="135"/>
                    <a:pt x="86" y="135"/>
                    <a:pt x="86" y="135"/>
                  </a:cubicBezTo>
                  <a:cubicBezTo>
                    <a:pt x="86" y="135"/>
                    <a:pt x="86" y="135"/>
                    <a:pt x="86" y="135"/>
                  </a:cubicBezTo>
                  <a:cubicBezTo>
                    <a:pt x="87" y="135"/>
                    <a:pt x="88" y="136"/>
                    <a:pt x="89" y="136"/>
                  </a:cubicBezTo>
                  <a:cubicBezTo>
                    <a:pt x="98" y="137"/>
                    <a:pt x="108" y="144"/>
                    <a:pt x="110" y="170"/>
                  </a:cubicBezTo>
                  <a:cubicBezTo>
                    <a:pt x="148" y="170"/>
                    <a:pt x="148" y="170"/>
                    <a:pt x="148" y="170"/>
                  </a:cubicBezTo>
                  <a:cubicBezTo>
                    <a:pt x="121" y="138"/>
                    <a:pt x="121" y="138"/>
                    <a:pt x="121" y="138"/>
                  </a:cubicBezTo>
                  <a:cubicBezTo>
                    <a:pt x="121" y="138"/>
                    <a:pt x="120" y="136"/>
                    <a:pt x="120" y="132"/>
                  </a:cubicBezTo>
                  <a:cubicBezTo>
                    <a:pt x="120" y="127"/>
                    <a:pt x="121" y="120"/>
                    <a:pt x="129" y="111"/>
                  </a:cubicBezTo>
                  <a:cubicBezTo>
                    <a:pt x="129" y="111"/>
                    <a:pt x="123" y="17"/>
                    <a:pt x="33" y="0"/>
                  </a:cubicBezTo>
                </a:path>
              </a:pathLst>
            </a:custGeom>
            <a:solidFill>
              <a:schemeClr val="accent5">
                <a:lumMod val="75000"/>
              </a:schemeClr>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09" name="Freeform 10"/>
            <p:cNvSpPr>
              <a:spLocks noEditPoints="1"/>
            </p:cNvSpPr>
            <p:nvPr/>
          </p:nvSpPr>
          <p:spPr bwMode="auto">
            <a:xfrm>
              <a:off x="7817306" y="834264"/>
              <a:ext cx="283605" cy="449265"/>
            </a:xfrm>
            <a:custGeom>
              <a:avLst/>
              <a:gdLst>
                <a:gd name="T0" fmla="*/ 53 w 89"/>
                <a:gd name="T1" fmla="*/ 141 h 141"/>
                <a:gd name="T2" fmla="*/ 54 w 89"/>
                <a:gd name="T3" fmla="*/ 141 h 141"/>
                <a:gd name="T4" fmla="*/ 54 w 89"/>
                <a:gd name="T5" fmla="*/ 141 h 141"/>
                <a:gd name="T6" fmla="*/ 53 w 89"/>
                <a:gd name="T7" fmla="*/ 141 h 141"/>
                <a:gd name="T8" fmla="*/ 76 w 89"/>
                <a:gd name="T9" fmla="*/ 138 h 141"/>
                <a:gd name="T10" fmla="*/ 55 w 89"/>
                <a:gd name="T11" fmla="*/ 141 h 141"/>
                <a:gd name="T12" fmla="*/ 76 w 89"/>
                <a:gd name="T13" fmla="*/ 138 h 141"/>
                <a:gd name="T14" fmla="*/ 85 w 89"/>
                <a:gd name="T15" fmla="*/ 136 h 141"/>
                <a:gd name="T16" fmla="*/ 76 w 89"/>
                <a:gd name="T17" fmla="*/ 138 h 141"/>
                <a:gd name="T18" fmla="*/ 85 w 89"/>
                <a:gd name="T19" fmla="*/ 136 h 141"/>
                <a:gd name="T20" fmla="*/ 86 w 89"/>
                <a:gd name="T21" fmla="*/ 135 h 141"/>
                <a:gd name="T22" fmla="*/ 86 w 89"/>
                <a:gd name="T23" fmla="*/ 135 h 141"/>
                <a:gd name="T24" fmla="*/ 89 w 89"/>
                <a:gd name="T25" fmla="*/ 136 h 141"/>
                <a:gd name="T26" fmla="*/ 86 w 89"/>
                <a:gd name="T27" fmla="*/ 135 h 141"/>
                <a:gd name="T28" fmla="*/ 32 w 89"/>
                <a:gd name="T29" fmla="*/ 99 h 141"/>
                <a:gd name="T30" fmla="*/ 31 w 89"/>
                <a:gd name="T31" fmla="*/ 103 h 141"/>
                <a:gd name="T32" fmla="*/ 32 w 89"/>
                <a:gd name="T33" fmla="*/ 99 h 141"/>
                <a:gd name="T34" fmla="*/ 33 w 89"/>
                <a:gd name="T35" fmla="*/ 97 h 141"/>
                <a:gd name="T36" fmla="*/ 33 w 89"/>
                <a:gd name="T37" fmla="*/ 98 h 141"/>
                <a:gd name="T38" fmla="*/ 33 w 89"/>
                <a:gd name="T39" fmla="*/ 97 h 141"/>
                <a:gd name="T40" fmla="*/ 33 w 89"/>
                <a:gd name="T41" fmla="*/ 97 h 141"/>
                <a:gd name="T42" fmla="*/ 33 w 89"/>
                <a:gd name="T43" fmla="*/ 79 h 141"/>
                <a:gd name="T44" fmla="*/ 25 w 89"/>
                <a:gd name="T45" fmla="*/ 87 h 141"/>
                <a:gd name="T46" fmla="*/ 33 w 89"/>
                <a:gd name="T47" fmla="*/ 79 h 141"/>
                <a:gd name="T48" fmla="*/ 24 w 89"/>
                <a:gd name="T49" fmla="*/ 56 h 141"/>
                <a:gd name="T50" fmla="*/ 22 w 89"/>
                <a:gd name="T51" fmla="*/ 73 h 141"/>
                <a:gd name="T52" fmla="*/ 24 w 89"/>
                <a:gd name="T53" fmla="*/ 56 h 141"/>
                <a:gd name="T54" fmla="*/ 33 w 89"/>
                <a:gd name="T55" fmla="*/ 0 h 141"/>
                <a:gd name="T56" fmla="*/ 5 w 89"/>
                <a:gd name="T57" fmla="*/ 32 h 141"/>
                <a:gd name="T58" fmla="*/ 0 w 89"/>
                <a:gd name="T59" fmla="*/ 42 h 141"/>
                <a:gd name="T60" fmla="*/ 5 w 89"/>
                <a:gd name="T61" fmla="*/ 32 h 141"/>
                <a:gd name="T62" fmla="*/ 33 w 89"/>
                <a:gd name="T63" fmla="*/ 0 h 141"/>
                <a:gd name="T64" fmla="*/ 33 w 89"/>
                <a:gd name="T6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141">
                  <a:moveTo>
                    <a:pt x="53" y="141"/>
                  </a:moveTo>
                  <a:cubicBezTo>
                    <a:pt x="53" y="141"/>
                    <a:pt x="54" y="141"/>
                    <a:pt x="54" y="141"/>
                  </a:cubicBezTo>
                  <a:cubicBezTo>
                    <a:pt x="54" y="141"/>
                    <a:pt x="54" y="141"/>
                    <a:pt x="54" y="141"/>
                  </a:cubicBezTo>
                  <a:cubicBezTo>
                    <a:pt x="54" y="141"/>
                    <a:pt x="53" y="141"/>
                    <a:pt x="53" y="141"/>
                  </a:cubicBezTo>
                  <a:moveTo>
                    <a:pt x="76" y="138"/>
                  </a:moveTo>
                  <a:cubicBezTo>
                    <a:pt x="75" y="138"/>
                    <a:pt x="65" y="141"/>
                    <a:pt x="55" y="141"/>
                  </a:cubicBezTo>
                  <a:cubicBezTo>
                    <a:pt x="65" y="141"/>
                    <a:pt x="75" y="138"/>
                    <a:pt x="76" y="138"/>
                  </a:cubicBezTo>
                  <a:moveTo>
                    <a:pt x="85" y="136"/>
                  </a:moveTo>
                  <a:cubicBezTo>
                    <a:pt x="80" y="136"/>
                    <a:pt x="77" y="137"/>
                    <a:pt x="76" y="138"/>
                  </a:cubicBezTo>
                  <a:cubicBezTo>
                    <a:pt x="77" y="137"/>
                    <a:pt x="80" y="136"/>
                    <a:pt x="85" y="136"/>
                  </a:cubicBezTo>
                  <a:moveTo>
                    <a:pt x="86" y="135"/>
                  </a:moveTo>
                  <a:cubicBezTo>
                    <a:pt x="86" y="135"/>
                    <a:pt x="86" y="135"/>
                    <a:pt x="86" y="135"/>
                  </a:cubicBezTo>
                  <a:cubicBezTo>
                    <a:pt x="87" y="135"/>
                    <a:pt x="88" y="136"/>
                    <a:pt x="89" y="136"/>
                  </a:cubicBezTo>
                  <a:cubicBezTo>
                    <a:pt x="88" y="136"/>
                    <a:pt x="87" y="135"/>
                    <a:pt x="86" y="135"/>
                  </a:cubicBezTo>
                  <a:moveTo>
                    <a:pt x="32" y="99"/>
                  </a:moveTo>
                  <a:cubicBezTo>
                    <a:pt x="32" y="100"/>
                    <a:pt x="31" y="102"/>
                    <a:pt x="31" y="103"/>
                  </a:cubicBezTo>
                  <a:cubicBezTo>
                    <a:pt x="31" y="102"/>
                    <a:pt x="32" y="100"/>
                    <a:pt x="32" y="99"/>
                  </a:cubicBezTo>
                  <a:moveTo>
                    <a:pt x="33" y="97"/>
                  </a:moveTo>
                  <a:cubicBezTo>
                    <a:pt x="33" y="97"/>
                    <a:pt x="33" y="98"/>
                    <a:pt x="33" y="98"/>
                  </a:cubicBezTo>
                  <a:cubicBezTo>
                    <a:pt x="33" y="98"/>
                    <a:pt x="33" y="97"/>
                    <a:pt x="33" y="97"/>
                  </a:cubicBezTo>
                  <a:cubicBezTo>
                    <a:pt x="33" y="97"/>
                    <a:pt x="33" y="97"/>
                    <a:pt x="33" y="97"/>
                  </a:cubicBezTo>
                  <a:moveTo>
                    <a:pt x="33" y="79"/>
                  </a:moveTo>
                  <a:cubicBezTo>
                    <a:pt x="25" y="87"/>
                    <a:pt x="25" y="87"/>
                    <a:pt x="25" y="87"/>
                  </a:cubicBezTo>
                  <a:cubicBezTo>
                    <a:pt x="33" y="79"/>
                    <a:pt x="33" y="79"/>
                    <a:pt x="33" y="79"/>
                  </a:cubicBezTo>
                  <a:moveTo>
                    <a:pt x="24" y="56"/>
                  </a:moveTo>
                  <a:cubicBezTo>
                    <a:pt x="22" y="73"/>
                    <a:pt x="22" y="73"/>
                    <a:pt x="22" y="73"/>
                  </a:cubicBezTo>
                  <a:cubicBezTo>
                    <a:pt x="24" y="56"/>
                    <a:pt x="24" y="56"/>
                    <a:pt x="24" y="56"/>
                  </a:cubicBezTo>
                  <a:moveTo>
                    <a:pt x="33" y="0"/>
                  </a:moveTo>
                  <a:cubicBezTo>
                    <a:pt x="5" y="32"/>
                    <a:pt x="5" y="32"/>
                    <a:pt x="5" y="32"/>
                  </a:cubicBezTo>
                  <a:cubicBezTo>
                    <a:pt x="1" y="36"/>
                    <a:pt x="0" y="39"/>
                    <a:pt x="0" y="42"/>
                  </a:cubicBezTo>
                  <a:cubicBezTo>
                    <a:pt x="0" y="39"/>
                    <a:pt x="1" y="36"/>
                    <a:pt x="5" y="32"/>
                  </a:cubicBezTo>
                  <a:cubicBezTo>
                    <a:pt x="33" y="0"/>
                    <a:pt x="33" y="0"/>
                    <a:pt x="33" y="0"/>
                  </a:cubicBezTo>
                  <a:cubicBezTo>
                    <a:pt x="33" y="0"/>
                    <a:pt x="33" y="0"/>
                    <a:pt x="33" y="0"/>
                  </a:cubicBezTo>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0" name="Freeform 11"/>
            <p:cNvSpPr>
              <a:spLocks noEditPoints="1"/>
            </p:cNvSpPr>
            <p:nvPr/>
          </p:nvSpPr>
          <p:spPr bwMode="auto">
            <a:xfrm>
              <a:off x="7549633" y="1019067"/>
              <a:ext cx="181635" cy="210295"/>
            </a:xfrm>
            <a:custGeom>
              <a:avLst/>
              <a:gdLst>
                <a:gd name="T0" fmla="*/ 0 w 57"/>
                <a:gd name="T1" fmla="*/ 17 h 66"/>
                <a:gd name="T2" fmla="*/ 0 w 57"/>
                <a:gd name="T3" fmla="*/ 49 h 66"/>
                <a:gd name="T4" fmla="*/ 28 w 57"/>
                <a:gd name="T5" fmla="*/ 66 h 66"/>
                <a:gd name="T6" fmla="*/ 57 w 57"/>
                <a:gd name="T7" fmla="*/ 49 h 66"/>
                <a:gd name="T8" fmla="*/ 57 w 57"/>
                <a:gd name="T9" fmla="*/ 17 h 66"/>
                <a:gd name="T10" fmla="*/ 28 w 57"/>
                <a:gd name="T11" fmla="*/ 0 h 66"/>
                <a:gd name="T12" fmla="*/ 0 w 57"/>
                <a:gd name="T13" fmla="*/ 17 h 66"/>
                <a:gd name="T14" fmla="*/ 50 w 57"/>
                <a:gd name="T15" fmla="*/ 45 h 66"/>
                <a:gd name="T16" fmla="*/ 32 w 57"/>
                <a:gd name="T17" fmla="*/ 56 h 66"/>
                <a:gd name="T18" fmla="*/ 32 w 57"/>
                <a:gd name="T19" fmla="*/ 10 h 66"/>
                <a:gd name="T20" fmla="*/ 50 w 57"/>
                <a:gd name="T21" fmla="*/ 21 h 66"/>
                <a:gd name="T22" fmla="*/ 50 w 57"/>
                <a:gd name="T23" fmla="*/ 45 h 66"/>
                <a:gd name="T24" fmla="*/ 7 w 57"/>
                <a:gd name="T25" fmla="*/ 21 h 66"/>
                <a:gd name="T26" fmla="*/ 25 w 57"/>
                <a:gd name="T27" fmla="*/ 10 h 66"/>
                <a:gd name="T28" fmla="*/ 25 w 57"/>
                <a:gd name="T29" fmla="*/ 56 h 66"/>
                <a:gd name="T30" fmla="*/ 7 w 57"/>
                <a:gd name="T31" fmla="*/ 45 h 66"/>
                <a:gd name="T32" fmla="*/ 7 w 57"/>
                <a:gd name="T33"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66">
                  <a:moveTo>
                    <a:pt x="0" y="17"/>
                  </a:moveTo>
                  <a:cubicBezTo>
                    <a:pt x="0" y="49"/>
                    <a:pt x="0" y="49"/>
                    <a:pt x="0" y="49"/>
                  </a:cubicBezTo>
                  <a:cubicBezTo>
                    <a:pt x="28" y="66"/>
                    <a:pt x="28" y="66"/>
                    <a:pt x="28" y="66"/>
                  </a:cubicBezTo>
                  <a:cubicBezTo>
                    <a:pt x="57" y="49"/>
                    <a:pt x="57" y="49"/>
                    <a:pt x="57" y="49"/>
                  </a:cubicBezTo>
                  <a:cubicBezTo>
                    <a:pt x="57" y="17"/>
                    <a:pt x="57" y="17"/>
                    <a:pt x="57" y="17"/>
                  </a:cubicBezTo>
                  <a:cubicBezTo>
                    <a:pt x="28" y="0"/>
                    <a:pt x="28" y="0"/>
                    <a:pt x="28" y="0"/>
                  </a:cubicBezTo>
                  <a:lnTo>
                    <a:pt x="0" y="17"/>
                  </a:lnTo>
                  <a:close/>
                  <a:moveTo>
                    <a:pt x="50" y="45"/>
                  </a:moveTo>
                  <a:cubicBezTo>
                    <a:pt x="48" y="47"/>
                    <a:pt x="37" y="52"/>
                    <a:pt x="32" y="56"/>
                  </a:cubicBezTo>
                  <a:cubicBezTo>
                    <a:pt x="32" y="10"/>
                    <a:pt x="32" y="10"/>
                    <a:pt x="32" y="10"/>
                  </a:cubicBezTo>
                  <a:cubicBezTo>
                    <a:pt x="37" y="13"/>
                    <a:pt x="48" y="19"/>
                    <a:pt x="50" y="21"/>
                  </a:cubicBezTo>
                  <a:lnTo>
                    <a:pt x="50" y="45"/>
                  </a:lnTo>
                  <a:close/>
                  <a:moveTo>
                    <a:pt x="7" y="21"/>
                  </a:moveTo>
                  <a:cubicBezTo>
                    <a:pt x="9" y="19"/>
                    <a:pt x="19" y="14"/>
                    <a:pt x="25" y="10"/>
                  </a:cubicBezTo>
                  <a:cubicBezTo>
                    <a:pt x="25" y="56"/>
                    <a:pt x="25" y="56"/>
                    <a:pt x="25" y="56"/>
                  </a:cubicBezTo>
                  <a:cubicBezTo>
                    <a:pt x="19" y="52"/>
                    <a:pt x="9" y="47"/>
                    <a:pt x="7" y="45"/>
                  </a:cubicBezTo>
                  <a:lnTo>
                    <a:pt x="7" y="21"/>
                  </a:lnTo>
                  <a:close/>
                </a:path>
              </a:pathLst>
            </a:custGeom>
            <a:solidFill>
              <a:srgbClr val="FFFFF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1" name="Freeform 13"/>
            <p:cNvSpPr>
              <a:spLocks noEditPoints="1"/>
            </p:cNvSpPr>
            <p:nvPr userDrawn="1"/>
          </p:nvSpPr>
          <p:spPr bwMode="auto">
            <a:xfrm>
              <a:off x="6231078" y="802401"/>
              <a:ext cx="398322" cy="430148"/>
            </a:xfrm>
            <a:custGeom>
              <a:avLst/>
              <a:gdLst>
                <a:gd name="T0" fmla="*/ 121108 w 398383"/>
                <a:gd name="T1" fmla="*/ 258152 h 430254"/>
                <a:gd name="T2" fmla="*/ 121108 w 398383"/>
                <a:gd name="T3" fmla="*/ 232656 h 430254"/>
                <a:gd name="T4" fmla="*/ 270900 w 398383"/>
                <a:gd name="T5" fmla="*/ 232656 h 430254"/>
                <a:gd name="T6" fmla="*/ 270900 w 398383"/>
                <a:gd name="T7" fmla="*/ 258152 h 430254"/>
                <a:gd name="T8" fmla="*/ 121108 w 398383"/>
                <a:gd name="T9" fmla="*/ 258152 h 430254"/>
                <a:gd name="T10" fmla="*/ 121108 w 398383"/>
                <a:gd name="T11" fmla="*/ 188037 h 430254"/>
                <a:gd name="T12" fmla="*/ 121108 w 398383"/>
                <a:gd name="T13" fmla="*/ 159353 h 430254"/>
                <a:gd name="T14" fmla="*/ 270900 w 398383"/>
                <a:gd name="T15" fmla="*/ 159353 h 430254"/>
                <a:gd name="T16" fmla="*/ 270900 w 398383"/>
                <a:gd name="T17" fmla="*/ 188037 h 430254"/>
                <a:gd name="T18" fmla="*/ 121108 w 398383"/>
                <a:gd name="T19" fmla="*/ 188037 h 430254"/>
                <a:gd name="T20" fmla="*/ 121108 w 398383"/>
                <a:gd name="T21" fmla="*/ 114734 h 430254"/>
                <a:gd name="T22" fmla="*/ 121108 w 398383"/>
                <a:gd name="T23" fmla="*/ 89238 h 430254"/>
                <a:gd name="T24" fmla="*/ 270900 w 398383"/>
                <a:gd name="T25" fmla="*/ 89238 h 430254"/>
                <a:gd name="T26" fmla="*/ 270900 w 398383"/>
                <a:gd name="T27" fmla="*/ 114734 h 430254"/>
                <a:gd name="T28" fmla="*/ 121108 w 398383"/>
                <a:gd name="T29" fmla="*/ 114734 h 430254"/>
                <a:gd name="T30" fmla="*/ 299584 w 398383"/>
                <a:gd name="T31" fmla="*/ 0 h 430254"/>
                <a:gd name="T32" fmla="*/ 98799 w 398383"/>
                <a:gd name="T33" fmla="*/ 0 h 430254"/>
                <a:gd name="T34" fmla="*/ 0 w 398383"/>
                <a:gd name="T35" fmla="*/ 172101 h 430254"/>
                <a:gd name="T36" fmla="*/ 98799 w 398383"/>
                <a:gd name="T37" fmla="*/ 344203 h 430254"/>
                <a:gd name="T38" fmla="*/ 229469 w 398383"/>
                <a:gd name="T39" fmla="*/ 344203 h 430254"/>
                <a:gd name="T40" fmla="*/ 347390 w 398383"/>
                <a:gd name="T41" fmla="*/ 430254 h 430254"/>
                <a:gd name="T42" fmla="*/ 328268 w 398383"/>
                <a:gd name="T43" fmla="*/ 293210 h 430254"/>
                <a:gd name="T44" fmla="*/ 398383 w 398383"/>
                <a:gd name="T45" fmla="*/ 172101 h 430254"/>
                <a:gd name="T46" fmla="*/ 299584 w 398383"/>
                <a:gd name="T47" fmla="*/ 0 h 430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383" h="430254">
                  <a:moveTo>
                    <a:pt x="121108" y="258152"/>
                  </a:moveTo>
                  <a:lnTo>
                    <a:pt x="121108" y="232656"/>
                  </a:lnTo>
                  <a:lnTo>
                    <a:pt x="270900" y="232656"/>
                  </a:lnTo>
                  <a:lnTo>
                    <a:pt x="270900" y="258152"/>
                  </a:lnTo>
                  <a:lnTo>
                    <a:pt x="121108" y="258152"/>
                  </a:lnTo>
                  <a:moveTo>
                    <a:pt x="121108" y="188037"/>
                  </a:moveTo>
                  <a:lnTo>
                    <a:pt x="121108" y="159353"/>
                  </a:lnTo>
                  <a:lnTo>
                    <a:pt x="270900" y="159353"/>
                  </a:lnTo>
                  <a:lnTo>
                    <a:pt x="270900" y="188037"/>
                  </a:lnTo>
                  <a:lnTo>
                    <a:pt x="121108" y="188037"/>
                  </a:lnTo>
                  <a:moveTo>
                    <a:pt x="121108" y="114734"/>
                  </a:moveTo>
                  <a:lnTo>
                    <a:pt x="121108" y="89238"/>
                  </a:lnTo>
                  <a:lnTo>
                    <a:pt x="270900" y="89238"/>
                  </a:lnTo>
                  <a:lnTo>
                    <a:pt x="270900" y="114734"/>
                  </a:lnTo>
                  <a:lnTo>
                    <a:pt x="121108" y="114734"/>
                  </a:lnTo>
                  <a:moveTo>
                    <a:pt x="299584" y="0"/>
                  </a:moveTo>
                  <a:lnTo>
                    <a:pt x="98799" y="0"/>
                  </a:lnTo>
                  <a:lnTo>
                    <a:pt x="0" y="172101"/>
                  </a:lnTo>
                  <a:lnTo>
                    <a:pt x="98799" y="344203"/>
                  </a:lnTo>
                  <a:lnTo>
                    <a:pt x="229469" y="344203"/>
                  </a:lnTo>
                  <a:lnTo>
                    <a:pt x="347390" y="430254"/>
                  </a:lnTo>
                  <a:lnTo>
                    <a:pt x="328268" y="293210"/>
                  </a:lnTo>
                  <a:lnTo>
                    <a:pt x="398383" y="172101"/>
                  </a:lnTo>
                  <a:lnTo>
                    <a:pt x="299584" y="0"/>
                  </a:lnTo>
                </a:path>
              </a:pathLst>
            </a:custGeom>
            <a:gradFill rotWithShape="1">
              <a:gsLst>
                <a:gs pos="0">
                  <a:schemeClr val="accent4"/>
                </a:gs>
                <a:gs pos="100000">
                  <a:schemeClr val="accent5"/>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12" name="Freeform 14"/>
            <p:cNvSpPr>
              <a:spLocks/>
            </p:cNvSpPr>
            <p:nvPr userDrawn="1"/>
          </p:nvSpPr>
          <p:spPr bwMode="auto">
            <a:xfrm>
              <a:off x="7900907" y="463906"/>
              <a:ext cx="729725" cy="914462"/>
            </a:xfrm>
            <a:custGeom>
              <a:avLst/>
              <a:gdLst>
                <a:gd name="T0" fmla="*/ 104 w 229"/>
                <a:gd name="T1" fmla="*/ 0 h 287"/>
                <a:gd name="T2" fmla="*/ 0 w 229"/>
                <a:gd name="T3" fmla="*/ 94 h 287"/>
                <a:gd name="T4" fmla="*/ 7 w 229"/>
                <a:gd name="T5" fmla="*/ 115 h 287"/>
                <a:gd name="T6" fmla="*/ 6 w 229"/>
                <a:gd name="T7" fmla="*/ 117 h 287"/>
                <a:gd name="T8" fmla="*/ 102 w 229"/>
                <a:gd name="T9" fmla="*/ 228 h 287"/>
                <a:gd name="T10" fmla="*/ 102 w 229"/>
                <a:gd name="T11" fmla="*/ 228 h 287"/>
                <a:gd name="T12" fmla="*/ 102 w 229"/>
                <a:gd name="T13" fmla="*/ 228 h 287"/>
                <a:gd name="T14" fmla="*/ 93 w 229"/>
                <a:gd name="T15" fmla="*/ 249 h 287"/>
                <a:gd name="T16" fmla="*/ 94 w 229"/>
                <a:gd name="T17" fmla="*/ 255 h 287"/>
                <a:gd name="T18" fmla="*/ 121 w 229"/>
                <a:gd name="T19" fmla="*/ 287 h 287"/>
                <a:gd name="T20" fmla="*/ 188 w 229"/>
                <a:gd name="T21" fmla="*/ 287 h 287"/>
                <a:gd name="T22" fmla="*/ 204 w 229"/>
                <a:gd name="T23" fmla="*/ 141 h 287"/>
                <a:gd name="T24" fmla="*/ 183 w 229"/>
                <a:gd name="T25" fmla="*/ 22 h 287"/>
                <a:gd name="T26" fmla="*/ 162 w 229"/>
                <a:gd name="T27" fmla="*/ 37 h 287"/>
                <a:gd name="T28" fmla="*/ 166 w 229"/>
                <a:gd name="T29" fmla="*/ 12 h 287"/>
                <a:gd name="T30" fmla="*/ 152 w 229"/>
                <a:gd name="T31" fmla="*/ 7 h 287"/>
                <a:gd name="T32" fmla="*/ 104 w 229"/>
                <a:gd name="T3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287">
                  <a:moveTo>
                    <a:pt x="104" y="0"/>
                  </a:moveTo>
                  <a:cubicBezTo>
                    <a:pt x="6" y="0"/>
                    <a:pt x="0" y="94"/>
                    <a:pt x="0" y="94"/>
                  </a:cubicBezTo>
                  <a:cubicBezTo>
                    <a:pt x="12" y="106"/>
                    <a:pt x="7" y="115"/>
                    <a:pt x="7" y="115"/>
                  </a:cubicBezTo>
                  <a:cubicBezTo>
                    <a:pt x="6" y="117"/>
                    <a:pt x="6" y="117"/>
                    <a:pt x="6" y="117"/>
                  </a:cubicBezTo>
                  <a:cubicBezTo>
                    <a:pt x="96" y="134"/>
                    <a:pt x="102" y="228"/>
                    <a:pt x="102" y="228"/>
                  </a:cubicBezTo>
                  <a:cubicBezTo>
                    <a:pt x="102" y="228"/>
                    <a:pt x="102" y="228"/>
                    <a:pt x="102" y="228"/>
                  </a:cubicBezTo>
                  <a:cubicBezTo>
                    <a:pt x="102" y="228"/>
                    <a:pt x="102" y="228"/>
                    <a:pt x="102" y="228"/>
                  </a:cubicBezTo>
                  <a:cubicBezTo>
                    <a:pt x="94" y="237"/>
                    <a:pt x="93" y="244"/>
                    <a:pt x="93" y="249"/>
                  </a:cubicBezTo>
                  <a:cubicBezTo>
                    <a:pt x="93" y="253"/>
                    <a:pt x="94" y="255"/>
                    <a:pt x="94" y="255"/>
                  </a:cubicBezTo>
                  <a:cubicBezTo>
                    <a:pt x="121" y="287"/>
                    <a:pt x="121" y="287"/>
                    <a:pt x="121" y="287"/>
                  </a:cubicBezTo>
                  <a:cubicBezTo>
                    <a:pt x="188" y="287"/>
                    <a:pt x="188" y="287"/>
                    <a:pt x="188" y="287"/>
                  </a:cubicBezTo>
                  <a:cubicBezTo>
                    <a:pt x="181" y="211"/>
                    <a:pt x="204" y="141"/>
                    <a:pt x="204" y="141"/>
                  </a:cubicBezTo>
                  <a:cubicBezTo>
                    <a:pt x="229" y="75"/>
                    <a:pt x="205" y="40"/>
                    <a:pt x="183" y="22"/>
                  </a:cubicBezTo>
                  <a:cubicBezTo>
                    <a:pt x="162" y="37"/>
                    <a:pt x="162" y="37"/>
                    <a:pt x="162" y="37"/>
                  </a:cubicBezTo>
                  <a:cubicBezTo>
                    <a:pt x="166" y="12"/>
                    <a:pt x="166" y="12"/>
                    <a:pt x="166" y="12"/>
                  </a:cubicBezTo>
                  <a:cubicBezTo>
                    <a:pt x="158" y="8"/>
                    <a:pt x="152" y="7"/>
                    <a:pt x="152" y="7"/>
                  </a:cubicBezTo>
                  <a:cubicBezTo>
                    <a:pt x="134" y="2"/>
                    <a:pt x="118" y="0"/>
                    <a:pt x="104" y="0"/>
                  </a:cubicBezTo>
                </a:path>
              </a:pathLst>
            </a:custGeom>
            <a:gradFill rotWithShape="1">
              <a:gsLst>
                <a:gs pos="0">
                  <a:schemeClr val="accent5"/>
                </a:gs>
                <a:gs pos="100000">
                  <a:schemeClr val="accent4"/>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13" name="Freeform 15"/>
            <p:cNvSpPr>
              <a:spLocks/>
            </p:cNvSpPr>
            <p:nvPr/>
          </p:nvSpPr>
          <p:spPr bwMode="auto">
            <a:xfrm>
              <a:off x="8199695" y="1187941"/>
              <a:ext cx="28679" cy="66912"/>
            </a:xfrm>
            <a:custGeom>
              <a:avLst/>
              <a:gdLst>
                <a:gd name="T0" fmla="*/ 9 w 9"/>
                <a:gd name="T1" fmla="*/ 0 h 21"/>
                <a:gd name="T2" fmla="*/ 0 w 9"/>
                <a:gd name="T3" fmla="*/ 21 h 21"/>
                <a:gd name="T4" fmla="*/ 9 w 9"/>
                <a:gd name="T5" fmla="*/ 0 h 21"/>
                <a:gd name="T6" fmla="*/ 9 w 9"/>
                <a:gd name="T7" fmla="*/ 0 h 21"/>
              </a:gdLst>
              <a:ahLst/>
              <a:cxnLst>
                <a:cxn ang="0">
                  <a:pos x="T0" y="T1"/>
                </a:cxn>
                <a:cxn ang="0">
                  <a:pos x="T2" y="T3"/>
                </a:cxn>
                <a:cxn ang="0">
                  <a:pos x="T4" y="T5"/>
                </a:cxn>
                <a:cxn ang="0">
                  <a:pos x="T6" y="T7"/>
                </a:cxn>
              </a:cxnLst>
              <a:rect l="0" t="0" r="r" b="b"/>
              <a:pathLst>
                <a:path w="9" h="21">
                  <a:moveTo>
                    <a:pt x="9" y="0"/>
                  </a:moveTo>
                  <a:cubicBezTo>
                    <a:pt x="1" y="9"/>
                    <a:pt x="0" y="16"/>
                    <a:pt x="0" y="21"/>
                  </a:cubicBezTo>
                  <a:cubicBezTo>
                    <a:pt x="0" y="16"/>
                    <a:pt x="1" y="9"/>
                    <a:pt x="9" y="0"/>
                  </a:cubicBezTo>
                  <a:cubicBezTo>
                    <a:pt x="9" y="0"/>
                    <a:pt x="9" y="0"/>
                    <a:pt x="9" y="0"/>
                  </a:cubicBezTo>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4" name="Freeform 16"/>
            <p:cNvSpPr>
              <a:spLocks noEditPoints="1"/>
            </p:cNvSpPr>
            <p:nvPr userDrawn="1"/>
          </p:nvSpPr>
          <p:spPr bwMode="auto">
            <a:xfrm>
              <a:off x="8366896" y="157274"/>
              <a:ext cx="398322" cy="379167"/>
            </a:xfrm>
            <a:custGeom>
              <a:avLst/>
              <a:gdLst>
                <a:gd name="T0" fmla="*/ 39 w 125"/>
                <a:gd name="T1" fmla="*/ 80 h 119"/>
                <a:gd name="T2" fmla="*/ 39 w 125"/>
                <a:gd name="T3" fmla="*/ 72 h 119"/>
                <a:gd name="T4" fmla="*/ 86 w 125"/>
                <a:gd name="T5" fmla="*/ 72 h 119"/>
                <a:gd name="T6" fmla="*/ 86 w 125"/>
                <a:gd name="T7" fmla="*/ 80 h 119"/>
                <a:gd name="T8" fmla="*/ 39 w 125"/>
                <a:gd name="T9" fmla="*/ 80 h 119"/>
                <a:gd name="T10" fmla="*/ 39 w 125"/>
                <a:gd name="T11" fmla="*/ 58 h 119"/>
                <a:gd name="T12" fmla="*/ 39 w 125"/>
                <a:gd name="T13" fmla="*/ 49 h 119"/>
                <a:gd name="T14" fmla="*/ 86 w 125"/>
                <a:gd name="T15" fmla="*/ 49 h 119"/>
                <a:gd name="T16" fmla="*/ 86 w 125"/>
                <a:gd name="T17" fmla="*/ 58 h 119"/>
                <a:gd name="T18" fmla="*/ 39 w 125"/>
                <a:gd name="T19" fmla="*/ 58 h 119"/>
                <a:gd name="T20" fmla="*/ 39 w 125"/>
                <a:gd name="T21" fmla="*/ 35 h 119"/>
                <a:gd name="T22" fmla="*/ 39 w 125"/>
                <a:gd name="T23" fmla="*/ 27 h 119"/>
                <a:gd name="T24" fmla="*/ 86 w 125"/>
                <a:gd name="T25" fmla="*/ 27 h 119"/>
                <a:gd name="T26" fmla="*/ 86 w 125"/>
                <a:gd name="T27" fmla="*/ 35 h 119"/>
                <a:gd name="T28" fmla="*/ 39 w 125"/>
                <a:gd name="T29" fmla="*/ 35 h 119"/>
                <a:gd name="T30" fmla="*/ 93 w 125"/>
                <a:gd name="T31" fmla="*/ 0 h 119"/>
                <a:gd name="T32" fmla="*/ 31 w 125"/>
                <a:gd name="T33" fmla="*/ 0 h 119"/>
                <a:gd name="T34" fmla="*/ 0 w 125"/>
                <a:gd name="T35" fmla="*/ 54 h 119"/>
                <a:gd name="T36" fmla="*/ 21 w 125"/>
                <a:gd name="T37" fmla="*/ 91 h 119"/>
                <a:gd name="T38" fmla="*/ 19 w 125"/>
                <a:gd name="T39" fmla="*/ 109 h 119"/>
                <a:gd name="T40" fmla="*/ 36 w 125"/>
                <a:gd name="T41" fmla="*/ 119 h 119"/>
                <a:gd name="T42" fmla="*/ 36 w 125"/>
                <a:gd name="T43" fmla="*/ 119 h 119"/>
                <a:gd name="T44" fmla="*/ 36 w 125"/>
                <a:gd name="T45" fmla="*/ 119 h 119"/>
                <a:gd name="T46" fmla="*/ 52 w 125"/>
                <a:gd name="T47" fmla="*/ 108 h 119"/>
                <a:gd name="T48" fmla="*/ 93 w 125"/>
                <a:gd name="T49" fmla="*/ 108 h 119"/>
                <a:gd name="T50" fmla="*/ 125 w 125"/>
                <a:gd name="T51" fmla="*/ 54 h 119"/>
                <a:gd name="T52" fmla="*/ 93 w 125"/>
                <a:gd name="T5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119">
                  <a:moveTo>
                    <a:pt x="39" y="80"/>
                  </a:moveTo>
                  <a:cubicBezTo>
                    <a:pt x="39" y="72"/>
                    <a:pt x="39" y="72"/>
                    <a:pt x="39" y="72"/>
                  </a:cubicBezTo>
                  <a:cubicBezTo>
                    <a:pt x="86" y="72"/>
                    <a:pt x="86" y="72"/>
                    <a:pt x="86" y="72"/>
                  </a:cubicBezTo>
                  <a:cubicBezTo>
                    <a:pt x="86" y="80"/>
                    <a:pt x="86" y="80"/>
                    <a:pt x="86" y="80"/>
                  </a:cubicBezTo>
                  <a:cubicBezTo>
                    <a:pt x="39" y="80"/>
                    <a:pt x="39" y="80"/>
                    <a:pt x="39" y="80"/>
                  </a:cubicBezTo>
                  <a:moveTo>
                    <a:pt x="39" y="58"/>
                  </a:moveTo>
                  <a:cubicBezTo>
                    <a:pt x="39" y="49"/>
                    <a:pt x="39" y="49"/>
                    <a:pt x="39" y="49"/>
                  </a:cubicBezTo>
                  <a:cubicBezTo>
                    <a:pt x="86" y="49"/>
                    <a:pt x="86" y="49"/>
                    <a:pt x="86" y="49"/>
                  </a:cubicBezTo>
                  <a:cubicBezTo>
                    <a:pt x="86" y="58"/>
                    <a:pt x="86" y="58"/>
                    <a:pt x="86" y="58"/>
                  </a:cubicBezTo>
                  <a:cubicBezTo>
                    <a:pt x="39" y="58"/>
                    <a:pt x="39" y="58"/>
                    <a:pt x="39" y="58"/>
                  </a:cubicBezTo>
                  <a:moveTo>
                    <a:pt x="39" y="35"/>
                  </a:moveTo>
                  <a:cubicBezTo>
                    <a:pt x="39" y="27"/>
                    <a:pt x="39" y="27"/>
                    <a:pt x="39" y="27"/>
                  </a:cubicBezTo>
                  <a:cubicBezTo>
                    <a:pt x="86" y="27"/>
                    <a:pt x="86" y="27"/>
                    <a:pt x="86" y="27"/>
                  </a:cubicBezTo>
                  <a:cubicBezTo>
                    <a:pt x="86" y="35"/>
                    <a:pt x="86" y="35"/>
                    <a:pt x="86" y="35"/>
                  </a:cubicBezTo>
                  <a:cubicBezTo>
                    <a:pt x="39" y="35"/>
                    <a:pt x="39" y="35"/>
                    <a:pt x="39" y="35"/>
                  </a:cubicBezTo>
                  <a:moveTo>
                    <a:pt x="93" y="0"/>
                  </a:moveTo>
                  <a:cubicBezTo>
                    <a:pt x="31" y="0"/>
                    <a:pt x="31" y="0"/>
                    <a:pt x="31" y="0"/>
                  </a:cubicBezTo>
                  <a:cubicBezTo>
                    <a:pt x="0" y="54"/>
                    <a:pt x="0" y="54"/>
                    <a:pt x="0" y="54"/>
                  </a:cubicBezTo>
                  <a:cubicBezTo>
                    <a:pt x="21" y="91"/>
                    <a:pt x="21" y="91"/>
                    <a:pt x="21" y="91"/>
                  </a:cubicBezTo>
                  <a:cubicBezTo>
                    <a:pt x="19" y="109"/>
                    <a:pt x="19" y="109"/>
                    <a:pt x="19" y="109"/>
                  </a:cubicBezTo>
                  <a:cubicBezTo>
                    <a:pt x="24" y="112"/>
                    <a:pt x="30" y="115"/>
                    <a:pt x="36" y="119"/>
                  </a:cubicBezTo>
                  <a:cubicBezTo>
                    <a:pt x="36" y="119"/>
                    <a:pt x="36" y="119"/>
                    <a:pt x="36" y="119"/>
                  </a:cubicBezTo>
                  <a:cubicBezTo>
                    <a:pt x="36" y="119"/>
                    <a:pt x="36" y="119"/>
                    <a:pt x="36" y="119"/>
                  </a:cubicBezTo>
                  <a:cubicBezTo>
                    <a:pt x="52" y="108"/>
                    <a:pt x="52" y="108"/>
                    <a:pt x="52" y="108"/>
                  </a:cubicBezTo>
                  <a:cubicBezTo>
                    <a:pt x="93" y="108"/>
                    <a:pt x="93" y="108"/>
                    <a:pt x="93" y="108"/>
                  </a:cubicBezTo>
                  <a:cubicBezTo>
                    <a:pt x="125" y="54"/>
                    <a:pt x="125" y="54"/>
                    <a:pt x="125" y="54"/>
                  </a:cubicBezTo>
                  <a:cubicBezTo>
                    <a:pt x="93" y="0"/>
                    <a:pt x="93" y="0"/>
                    <a:pt x="93" y="0"/>
                  </a:cubicBezTo>
                </a:path>
              </a:pathLst>
            </a:custGeom>
            <a:gradFill rotWithShape="1">
              <a:gsLst>
                <a:gs pos="0">
                  <a:schemeClr val="accent3"/>
                </a:gs>
                <a:gs pos="100000">
                  <a:schemeClr val="accent2"/>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15" name="Freeform 17"/>
            <p:cNvSpPr>
              <a:spLocks/>
            </p:cNvSpPr>
            <p:nvPr userDrawn="1"/>
          </p:nvSpPr>
          <p:spPr bwMode="auto">
            <a:xfrm>
              <a:off x="8414694" y="504578"/>
              <a:ext cx="66918" cy="79656"/>
            </a:xfrm>
            <a:custGeom>
              <a:avLst/>
              <a:gdLst>
                <a:gd name="T0" fmla="*/ 4 w 21"/>
                <a:gd name="T1" fmla="*/ 0 h 25"/>
                <a:gd name="T2" fmla="*/ 4 w 21"/>
                <a:gd name="T3" fmla="*/ 0 h 25"/>
                <a:gd name="T4" fmla="*/ 4 w 21"/>
                <a:gd name="T5" fmla="*/ 0 h 25"/>
                <a:gd name="T6" fmla="*/ 0 w 21"/>
                <a:gd name="T7" fmla="*/ 25 h 25"/>
                <a:gd name="T8" fmla="*/ 21 w 21"/>
                <a:gd name="T9" fmla="*/ 10 h 25"/>
                <a:gd name="T10" fmla="*/ 4 w 21"/>
                <a:gd name="T11" fmla="*/ 0 h 25"/>
                <a:gd name="T12" fmla="*/ 4 w 21"/>
                <a:gd name="T13" fmla="*/ 0 h 25"/>
                <a:gd name="T14" fmla="*/ 4 w 21"/>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5">
                  <a:moveTo>
                    <a:pt x="4" y="0"/>
                  </a:moveTo>
                  <a:cubicBezTo>
                    <a:pt x="4" y="0"/>
                    <a:pt x="4" y="0"/>
                    <a:pt x="4" y="0"/>
                  </a:cubicBezTo>
                  <a:cubicBezTo>
                    <a:pt x="4" y="0"/>
                    <a:pt x="4" y="0"/>
                    <a:pt x="4" y="0"/>
                  </a:cubicBezTo>
                  <a:cubicBezTo>
                    <a:pt x="0" y="25"/>
                    <a:pt x="0" y="25"/>
                    <a:pt x="0" y="25"/>
                  </a:cubicBezTo>
                  <a:cubicBezTo>
                    <a:pt x="21" y="10"/>
                    <a:pt x="21" y="10"/>
                    <a:pt x="21" y="10"/>
                  </a:cubicBezTo>
                  <a:cubicBezTo>
                    <a:pt x="15" y="6"/>
                    <a:pt x="9" y="3"/>
                    <a:pt x="4" y="0"/>
                  </a:cubicBezTo>
                  <a:cubicBezTo>
                    <a:pt x="4" y="0"/>
                    <a:pt x="4" y="0"/>
                    <a:pt x="4" y="0"/>
                  </a:cubicBezTo>
                  <a:cubicBezTo>
                    <a:pt x="4" y="0"/>
                    <a:pt x="4" y="0"/>
                    <a:pt x="4" y="0"/>
                  </a:cubicBezTo>
                </a:path>
              </a:pathLst>
            </a:custGeom>
            <a:solidFill>
              <a:schemeClr val="accent5">
                <a:lumMod val="75000"/>
              </a:schemeClr>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6" name="Freeform 18"/>
            <p:cNvSpPr>
              <a:spLocks/>
            </p:cNvSpPr>
            <p:nvPr/>
          </p:nvSpPr>
          <p:spPr bwMode="auto">
            <a:xfrm>
              <a:off x="8419569" y="499704"/>
              <a:ext cx="12746" cy="79656"/>
            </a:xfrm>
            <a:custGeom>
              <a:avLst/>
              <a:gdLst>
                <a:gd name="T0" fmla="*/ 12748 w 12748"/>
                <a:gd name="T1" fmla="*/ 0 h 79676"/>
                <a:gd name="T2" fmla="*/ 0 w 12748"/>
                <a:gd name="T3" fmla="*/ 79676 h 79676"/>
                <a:gd name="T4" fmla="*/ 12748 w 12748"/>
                <a:gd name="T5" fmla="*/ 0 h 79676"/>
                <a:gd name="T6" fmla="*/ 12748 w 12748"/>
                <a:gd name="T7" fmla="*/ 0 h 79676"/>
              </a:gdLst>
              <a:ahLst/>
              <a:cxnLst>
                <a:cxn ang="0">
                  <a:pos x="T0" y="T1"/>
                </a:cxn>
                <a:cxn ang="0">
                  <a:pos x="T2" y="T3"/>
                </a:cxn>
                <a:cxn ang="0">
                  <a:pos x="T4" y="T5"/>
                </a:cxn>
                <a:cxn ang="0">
                  <a:pos x="T6" y="T7"/>
                </a:cxn>
              </a:cxnLst>
              <a:rect l="0" t="0" r="r" b="b"/>
              <a:pathLst>
                <a:path w="12748" h="79676">
                  <a:moveTo>
                    <a:pt x="12748" y="0"/>
                  </a:moveTo>
                  <a:lnTo>
                    <a:pt x="0" y="79676"/>
                  </a:lnTo>
                  <a:lnTo>
                    <a:pt x="12748" y="0"/>
                  </a:lnTo>
                  <a:lnTo>
                    <a:pt x="12748" y="0"/>
                  </a:lnTo>
                  <a:close/>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7" name="Freeform 19"/>
            <p:cNvSpPr>
              <a:spLocks/>
            </p:cNvSpPr>
            <p:nvPr/>
          </p:nvSpPr>
          <p:spPr bwMode="auto">
            <a:xfrm>
              <a:off x="8419569" y="499704"/>
              <a:ext cx="12746" cy="79656"/>
            </a:xfrm>
            <a:custGeom>
              <a:avLst/>
              <a:gdLst>
                <a:gd name="T0" fmla="*/ 12748 w 12748"/>
                <a:gd name="T1" fmla="*/ 0 h 79676"/>
                <a:gd name="T2" fmla="*/ 0 w 12748"/>
                <a:gd name="T3" fmla="*/ 79676 h 79676"/>
                <a:gd name="T4" fmla="*/ 12748 w 12748"/>
                <a:gd name="T5" fmla="*/ 0 h 79676"/>
                <a:gd name="T6" fmla="*/ 12748 w 12748"/>
                <a:gd name="T7" fmla="*/ 0 h 79676"/>
              </a:gdLst>
              <a:ahLst/>
              <a:cxnLst>
                <a:cxn ang="0">
                  <a:pos x="T0" y="T1"/>
                </a:cxn>
                <a:cxn ang="0">
                  <a:pos x="T2" y="T3"/>
                </a:cxn>
                <a:cxn ang="0">
                  <a:pos x="T4" y="T5"/>
                </a:cxn>
                <a:cxn ang="0">
                  <a:pos x="T6" y="T7"/>
                </a:cxn>
              </a:cxnLst>
              <a:rect l="0" t="0" r="r" b="b"/>
              <a:pathLst>
                <a:path w="12748" h="79676">
                  <a:moveTo>
                    <a:pt x="12748" y="0"/>
                  </a:moveTo>
                  <a:lnTo>
                    <a:pt x="0" y="79676"/>
                  </a:lnTo>
                  <a:lnTo>
                    <a:pt x="12748" y="0"/>
                  </a:lnTo>
                  <a:lnTo>
                    <a:pt x="12748" y="0"/>
                  </a:lnTo>
                </a:path>
              </a:pathLst>
            </a:cu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8" name="Freeform 20"/>
            <p:cNvSpPr>
              <a:spLocks/>
            </p:cNvSpPr>
            <p:nvPr/>
          </p:nvSpPr>
          <p:spPr bwMode="auto">
            <a:xfrm>
              <a:off x="8432315" y="499704"/>
              <a:ext cx="54172" cy="31862"/>
            </a:xfrm>
            <a:custGeom>
              <a:avLst/>
              <a:gdLst>
                <a:gd name="T0" fmla="*/ 0 w 17"/>
                <a:gd name="T1" fmla="*/ 0 h 10"/>
                <a:gd name="T2" fmla="*/ 0 w 17"/>
                <a:gd name="T3" fmla="*/ 0 h 10"/>
                <a:gd name="T4" fmla="*/ 17 w 17"/>
                <a:gd name="T5" fmla="*/ 10 h 10"/>
                <a:gd name="T6" fmla="*/ 17 w 17"/>
                <a:gd name="T7" fmla="*/ 10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0"/>
                    <a:pt x="0" y="0"/>
                  </a:cubicBezTo>
                  <a:cubicBezTo>
                    <a:pt x="5" y="3"/>
                    <a:pt x="11" y="6"/>
                    <a:pt x="17" y="10"/>
                  </a:cubicBezTo>
                  <a:cubicBezTo>
                    <a:pt x="17" y="10"/>
                    <a:pt x="17" y="10"/>
                    <a:pt x="17" y="10"/>
                  </a:cubicBezTo>
                  <a:cubicBezTo>
                    <a:pt x="11" y="6"/>
                    <a:pt x="5" y="3"/>
                    <a:pt x="0" y="0"/>
                  </a:cubicBezTo>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9" name="Freeform 21"/>
            <p:cNvSpPr>
              <a:spLocks noEditPoints="1"/>
            </p:cNvSpPr>
            <p:nvPr userDrawn="1"/>
          </p:nvSpPr>
          <p:spPr bwMode="auto">
            <a:xfrm>
              <a:off x="6157100" y="1299460"/>
              <a:ext cx="312285" cy="165686"/>
            </a:xfrm>
            <a:custGeom>
              <a:avLst/>
              <a:gdLst>
                <a:gd name="T0" fmla="*/ 54 w 98"/>
                <a:gd name="T1" fmla="*/ 52 h 52"/>
                <a:gd name="T2" fmla="*/ 98 w 98"/>
                <a:gd name="T3" fmla="*/ 26 h 52"/>
                <a:gd name="T4" fmla="*/ 54 w 98"/>
                <a:gd name="T5" fmla="*/ 0 h 52"/>
                <a:gd name="T6" fmla="*/ 54 w 98"/>
                <a:gd name="T7" fmla="*/ 15 h 52"/>
                <a:gd name="T8" fmla="*/ 0 w 98"/>
                <a:gd name="T9" fmla="*/ 15 h 52"/>
                <a:gd name="T10" fmla="*/ 0 w 98"/>
                <a:gd name="T11" fmla="*/ 36 h 52"/>
                <a:gd name="T12" fmla="*/ 54 w 98"/>
                <a:gd name="T13" fmla="*/ 36 h 52"/>
                <a:gd name="T14" fmla="*/ 54 w 98"/>
                <a:gd name="T15" fmla="*/ 52 h 52"/>
                <a:gd name="T16" fmla="*/ 7 w 98"/>
                <a:gd name="T17" fmla="*/ 30 h 52"/>
                <a:gd name="T18" fmla="*/ 7 w 98"/>
                <a:gd name="T19" fmla="*/ 22 h 52"/>
                <a:gd name="T20" fmla="*/ 61 w 98"/>
                <a:gd name="T21" fmla="*/ 22 h 52"/>
                <a:gd name="T22" fmla="*/ 61 w 98"/>
                <a:gd name="T23" fmla="*/ 11 h 52"/>
                <a:gd name="T24" fmla="*/ 86 w 98"/>
                <a:gd name="T25" fmla="*/ 26 h 52"/>
                <a:gd name="T26" fmla="*/ 61 w 98"/>
                <a:gd name="T27" fmla="*/ 40 h 52"/>
                <a:gd name="T28" fmla="*/ 61 w 98"/>
                <a:gd name="T29" fmla="*/ 30 h 52"/>
                <a:gd name="T30" fmla="*/ 7 w 98"/>
                <a:gd name="T31"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2">
                  <a:moveTo>
                    <a:pt x="54" y="52"/>
                  </a:moveTo>
                  <a:cubicBezTo>
                    <a:pt x="98" y="26"/>
                    <a:pt x="98" y="26"/>
                    <a:pt x="98" y="26"/>
                  </a:cubicBezTo>
                  <a:cubicBezTo>
                    <a:pt x="54" y="0"/>
                    <a:pt x="54" y="0"/>
                    <a:pt x="54" y="0"/>
                  </a:cubicBezTo>
                  <a:cubicBezTo>
                    <a:pt x="54" y="0"/>
                    <a:pt x="54" y="11"/>
                    <a:pt x="54" y="15"/>
                  </a:cubicBezTo>
                  <a:cubicBezTo>
                    <a:pt x="48" y="15"/>
                    <a:pt x="0" y="15"/>
                    <a:pt x="0" y="15"/>
                  </a:cubicBezTo>
                  <a:cubicBezTo>
                    <a:pt x="0" y="36"/>
                    <a:pt x="0" y="36"/>
                    <a:pt x="0" y="36"/>
                  </a:cubicBezTo>
                  <a:cubicBezTo>
                    <a:pt x="0" y="36"/>
                    <a:pt x="48" y="36"/>
                    <a:pt x="54" y="36"/>
                  </a:cubicBezTo>
                  <a:cubicBezTo>
                    <a:pt x="54" y="40"/>
                    <a:pt x="54" y="52"/>
                    <a:pt x="54" y="52"/>
                  </a:cubicBezTo>
                  <a:close/>
                  <a:moveTo>
                    <a:pt x="7" y="30"/>
                  </a:moveTo>
                  <a:cubicBezTo>
                    <a:pt x="7" y="27"/>
                    <a:pt x="7" y="24"/>
                    <a:pt x="7" y="22"/>
                  </a:cubicBezTo>
                  <a:cubicBezTo>
                    <a:pt x="13" y="22"/>
                    <a:pt x="61" y="22"/>
                    <a:pt x="61" y="22"/>
                  </a:cubicBezTo>
                  <a:cubicBezTo>
                    <a:pt x="61" y="22"/>
                    <a:pt x="61" y="15"/>
                    <a:pt x="61" y="11"/>
                  </a:cubicBezTo>
                  <a:cubicBezTo>
                    <a:pt x="67" y="15"/>
                    <a:pt x="80" y="22"/>
                    <a:pt x="86" y="26"/>
                  </a:cubicBezTo>
                  <a:cubicBezTo>
                    <a:pt x="80" y="29"/>
                    <a:pt x="67" y="37"/>
                    <a:pt x="61" y="40"/>
                  </a:cubicBezTo>
                  <a:cubicBezTo>
                    <a:pt x="61" y="37"/>
                    <a:pt x="61" y="30"/>
                    <a:pt x="61" y="30"/>
                  </a:cubicBezTo>
                  <a:cubicBezTo>
                    <a:pt x="61" y="30"/>
                    <a:pt x="13" y="30"/>
                    <a:pt x="7" y="30"/>
                  </a:cubicBezTo>
                  <a:close/>
                </a:path>
              </a:pathLst>
            </a:custGeom>
            <a:gradFill rotWithShape="1">
              <a:gsLst>
                <a:gs pos="0">
                  <a:schemeClr val="accent2"/>
                </a:gs>
                <a:gs pos="100000">
                  <a:schemeClr val="accent3"/>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0" name="Freeform 22"/>
            <p:cNvSpPr>
              <a:spLocks noEditPoints="1"/>
            </p:cNvSpPr>
            <p:nvPr userDrawn="1"/>
          </p:nvSpPr>
          <p:spPr bwMode="auto">
            <a:xfrm>
              <a:off x="5943600" y="1395049"/>
              <a:ext cx="356896" cy="187991"/>
            </a:xfrm>
            <a:custGeom>
              <a:avLst/>
              <a:gdLst>
                <a:gd name="T0" fmla="*/ 43 w 112"/>
                <a:gd name="T1" fmla="*/ 46 h 59"/>
                <a:gd name="T2" fmla="*/ 15 w 112"/>
                <a:gd name="T3" fmla="*/ 30 h 59"/>
                <a:gd name="T4" fmla="*/ 43 w 112"/>
                <a:gd name="T5" fmla="*/ 13 h 59"/>
                <a:gd name="T6" fmla="*/ 43 w 112"/>
                <a:gd name="T7" fmla="*/ 25 h 59"/>
                <a:gd name="T8" fmla="*/ 104 w 112"/>
                <a:gd name="T9" fmla="*/ 25 h 59"/>
                <a:gd name="T10" fmla="*/ 104 w 112"/>
                <a:gd name="T11" fmla="*/ 34 h 59"/>
                <a:gd name="T12" fmla="*/ 43 w 112"/>
                <a:gd name="T13" fmla="*/ 34 h 59"/>
                <a:gd name="T14" fmla="*/ 43 w 112"/>
                <a:gd name="T15" fmla="*/ 46 h 59"/>
                <a:gd name="T16" fmla="*/ 50 w 112"/>
                <a:gd name="T17" fmla="*/ 0 h 59"/>
                <a:gd name="T18" fmla="*/ 0 w 112"/>
                <a:gd name="T19" fmla="*/ 30 h 59"/>
                <a:gd name="T20" fmla="*/ 50 w 112"/>
                <a:gd name="T21" fmla="*/ 59 h 59"/>
                <a:gd name="T22" fmla="*/ 50 w 112"/>
                <a:gd name="T23" fmla="*/ 42 h 59"/>
                <a:gd name="T24" fmla="*/ 112 w 112"/>
                <a:gd name="T25" fmla="*/ 42 h 59"/>
                <a:gd name="T26" fmla="*/ 112 w 112"/>
                <a:gd name="T27" fmla="*/ 17 h 59"/>
                <a:gd name="T28" fmla="*/ 50 w 112"/>
                <a:gd name="T29" fmla="*/ 17 h 59"/>
                <a:gd name="T30" fmla="*/ 50 w 112"/>
                <a:gd name="T3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59">
                  <a:moveTo>
                    <a:pt x="43" y="46"/>
                  </a:moveTo>
                  <a:cubicBezTo>
                    <a:pt x="36" y="42"/>
                    <a:pt x="21" y="34"/>
                    <a:pt x="15" y="30"/>
                  </a:cubicBezTo>
                  <a:cubicBezTo>
                    <a:pt x="21" y="26"/>
                    <a:pt x="36" y="17"/>
                    <a:pt x="43" y="13"/>
                  </a:cubicBezTo>
                  <a:cubicBezTo>
                    <a:pt x="43" y="17"/>
                    <a:pt x="43" y="25"/>
                    <a:pt x="43" y="25"/>
                  </a:cubicBezTo>
                  <a:cubicBezTo>
                    <a:pt x="43" y="25"/>
                    <a:pt x="98" y="25"/>
                    <a:pt x="104" y="25"/>
                  </a:cubicBezTo>
                  <a:cubicBezTo>
                    <a:pt x="104" y="28"/>
                    <a:pt x="104" y="31"/>
                    <a:pt x="104" y="34"/>
                  </a:cubicBezTo>
                  <a:cubicBezTo>
                    <a:pt x="98" y="34"/>
                    <a:pt x="43" y="34"/>
                    <a:pt x="43" y="34"/>
                  </a:cubicBezTo>
                  <a:cubicBezTo>
                    <a:pt x="43" y="34"/>
                    <a:pt x="43" y="42"/>
                    <a:pt x="43" y="46"/>
                  </a:cubicBezTo>
                  <a:moveTo>
                    <a:pt x="50" y="0"/>
                  </a:moveTo>
                  <a:cubicBezTo>
                    <a:pt x="0" y="30"/>
                    <a:pt x="0" y="30"/>
                    <a:pt x="0" y="30"/>
                  </a:cubicBezTo>
                  <a:cubicBezTo>
                    <a:pt x="50" y="59"/>
                    <a:pt x="50" y="59"/>
                    <a:pt x="50" y="59"/>
                  </a:cubicBezTo>
                  <a:cubicBezTo>
                    <a:pt x="50" y="59"/>
                    <a:pt x="50" y="46"/>
                    <a:pt x="50" y="42"/>
                  </a:cubicBezTo>
                  <a:cubicBezTo>
                    <a:pt x="57" y="42"/>
                    <a:pt x="112" y="42"/>
                    <a:pt x="112" y="42"/>
                  </a:cubicBezTo>
                  <a:cubicBezTo>
                    <a:pt x="112" y="17"/>
                    <a:pt x="112" y="17"/>
                    <a:pt x="112" y="17"/>
                  </a:cubicBezTo>
                  <a:cubicBezTo>
                    <a:pt x="112" y="17"/>
                    <a:pt x="57" y="17"/>
                    <a:pt x="50" y="17"/>
                  </a:cubicBezTo>
                  <a:cubicBezTo>
                    <a:pt x="50" y="13"/>
                    <a:pt x="50" y="0"/>
                    <a:pt x="50" y="0"/>
                  </a:cubicBezTo>
                </a:path>
              </a:pathLst>
            </a:custGeom>
            <a:gradFill rotWithShape="1">
              <a:gsLst>
                <a:gs pos="0">
                  <a:schemeClr val="accent6"/>
                </a:gs>
                <a:gs pos="100000">
                  <a:schemeClr val="accent1"/>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1" name="Freeform 24"/>
            <p:cNvSpPr>
              <a:spLocks noEditPoints="1"/>
            </p:cNvSpPr>
            <p:nvPr userDrawn="1"/>
          </p:nvSpPr>
          <p:spPr bwMode="auto">
            <a:xfrm>
              <a:off x="8577901" y="1038186"/>
              <a:ext cx="261299" cy="229411"/>
            </a:xfrm>
            <a:custGeom>
              <a:avLst/>
              <a:gdLst>
                <a:gd name="T0" fmla="*/ 89238 w 261339"/>
                <a:gd name="T1" fmla="*/ 188036 h 229468"/>
                <a:gd name="T2" fmla="*/ 44619 w 261339"/>
                <a:gd name="T3" fmla="*/ 114734 h 229468"/>
                <a:gd name="T4" fmla="*/ 89238 w 261339"/>
                <a:gd name="T5" fmla="*/ 38244 h 229468"/>
                <a:gd name="T6" fmla="*/ 175289 w 261339"/>
                <a:gd name="T7" fmla="*/ 38244 h 229468"/>
                <a:gd name="T8" fmla="*/ 216721 w 261339"/>
                <a:gd name="T9" fmla="*/ 114734 h 229468"/>
                <a:gd name="T10" fmla="*/ 175289 w 261339"/>
                <a:gd name="T11" fmla="*/ 188036 h 229468"/>
                <a:gd name="T12" fmla="*/ 89238 w 261339"/>
                <a:gd name="T13" fmla="*/ 188036 h 229468"/>
                <a:gd name="T14" fmla="*/ 197598 w 261339"/>
                <a:gd name="T15" fmla="*/ 0 h 229468"/>
                <a:gd name="T16" fmla="*/ 63741 w 261339"/>
                <a:gd name="T17" fmla="*/ 0 h 229468"/>
                <a:gd name="T18" fmla="*/ 0 w 261339"/>
                <a:gd name="T19" fmla="*/ 114734 h 229468"/>
                <a:gd name="T20" fmla="*/ 63741 w 261339"/>
                <a:gd name="T21" fmla="*/ 229468 h 229468"/>
                <a:gd name="T22" fmla="*/ 197598 w 261339"/>
                <a:gd name="T23" fmla="*/ 229468 h 229468"/>
                <a:gd name="T24" fmla="*/ 261339 w 261339"/>
                <a:gd name="T25" fmla="*/ 114734 h 229468"/>
                <a:gd name="T26" fmla="*/ 197598 w 261339"/>
                <a:gd name="T27" fmla="*/ 0 h 229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339" h="229468">
                  <a:moveTo>
                    <a:pt x="89238" y="188036"/>
                  </a:moveTo>
                  <a:lnTo>
                    <a:pt x="44619" y="114734"/>
                  </a:lnTo>
                  <a:lnTo>
                    <a:pt x="89238" y="38244"/>
                  </a:lnTo>
                  <a:lnTo>
                    <a:pt x="175289" y="38244"/>
                  </a:lnTo>
                  <a:lnTo>
                    <a:pt x="216721" y="114734"/>
                  </a:lnTo>
                  <a:lnTo>
                    <a:pt x="175289" y="188036"/>
                  </a:lnTo>
                  <a:lnTo>
                    <a:pt x="89238" y="188036"/>
                  </a:lnTo>
                  <a:moveTo>
                    <a:pt x="197598" y="0"/>
                  </a:moveTo>
                  <a:lnTo>
                    <a:pt x="63741" y="0"/>
                  </a:lnTo>
                  <a:lnTo>
                    <a:pt x="0" y="114734"/>
                  </a:lnTo>
                  <a:lnTo>
                    <a:pt x="63741" y="229468"/>
                  </a:lnTo>
                  <a:lnTo>
                    <a:pt x="197598" y="229468"/>
                  </a:lnTo>
                  <a:lnTo>
                    <a:pt x="261339" y="114734"/>
                  </a:lnTo>
                  <a:lnTo>
                    <a:pt x="197598" y="0"/>
                  </a:lnTo>
                </a:path>
              </a:pathLst>
            </a:custGeom>
            <a:gradFill rotWithShape="1">
              <a:gsLst>
                <a:gs pos="0">
                  <a:schemeClr val="accent2"/>
                </a:gs>
                <a:gs pos="100000">
                  <a:schemeClr val="accent3"/>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2" name="Freeform 26"/>
            <p:cNvSpPr>
              <a:spLocks noEditPoints="1"/>
            </p:cNvSpPr>
            <p:nvPr/>
          </p:nvSpPr>
          <p:spPr bwMode="auto">
            <a:xfrm>
              <a:off x="8839200" y="942597"/>
              <a:ext cx="210314" cy="181617"/>
            </a:xfrm>
            <a:custGeom>
              <a:avLst/>
              <a:gdLst>
                <a:gd name="T0" fmla="*/ 70115 w 210346"/>
                <a:gd name="T1" fmla="*/ 149792 h 181662"/>
                <a:gd name="T2" fmla="*/ 38244 w 210346"/>
                <a:gd name="T3" fmla="*/ 92425 h 181662"/>
                <a:gd name="T4" fmla="*/ 70115 w 210346"/>
                <a:gd name="T5" fmla="*/ 31870 h 181662"/>
                <a:gd name="T6" fmla="*/ 140230 w 210346"/>
                <a:gd name="T7" fmla="*/ 31870 h 181662"/>
                <a:gd name="T8" fmla="*/ 175288 w 210346"/>
                <a:gd name="T9" fmla="*/ 92425 h 181662"/>
                <a:gd name="T10" fmla="*/ 140230 w 210346"/>
                <a:gd name="T11" fmla="*/ 149792 h 181662"/>
                <a:gd name="T12" fmla="*/ 70115 w 210346"/>
                <a:gd name="T13" fmla="*/ 149792 h 181662"/>
                <a:gd name="T14" fmla="*/ 159353 w 210346"/>
                <a:gd name="T15" fmla="*/ 0 h 181662"/>
                <a:gd name="T16" fmla="*/ 54180 w 210346"/>
                <a:gd name="T17" fmla="*/ 0 h 181662"/>
                <a:gd name="T18" fmla="*/ 0 w 210346"/>
                <a:gd name="T19" fmla="*/ 92425 h 181662"/>
                <a:gd name="T20" fmla="*/ 54180 w 210346"/>
                <a:gd name="T21" fmla="*/ 181662 h 181662"/>
                <a:gd name="T22" fmla="*/ 159353 w 210346"/>
                <a:gd name="T23" fmla="*/ 181662 h 181662"/>
                <a:gd name="T24" fmla="*/ 210346 w 210346"/>
                <a:gd name="T25" fmla="*/ 92425 h 181662"/>
                <a:gd name="T26" fmla="*/ 159353 w 210346"/>
                <a:gd name="T27" fmla="*/ 0 h 18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346" h="181662">
                  <a:moveTo>
                    <a:pt x="70115" y="149792"/>
                  </a:moveTo>
                  <a:lnTo>
                    <a:pt x="38244" y="92425"/>
                  </a:lnTo>
                  <a:lnTo>
                    <a:pt x="70115" y="31870"/>
                  </a:lnTo>
                  <a:lnTo>
                    <a:pt x="140230" y="31870"/>
                  </a:lnTo>
                  <a:lnTo>
                    <a:pt x="175288" y="92425"/>
                  </a:lnTo>
                  <a:lnTo>
                    <a:pt x="140230" y="149792"/>
                  </a:lnTo>
                  <a:lnTo>
                    <a:pt x="70115" y="149792"/>
                  </a:lnTo>
                  <a:moveTo>
                    <a:pt x="159353" y="0"/>
                  </a:moveTo>
                  <a:lnTo>
                    <a:pt x="54180" y="0"/>
                  </a:lnTo>
                  <a:lnTo>
                    <a:pt x="0" y="92425"/>
                  </a:lnTo>
                  <a:lnTo>
                    <a:pt x="54180" y="181662"/>
                  </a:lnTo>
                  <a:lnTo>
                    <a:pt x="159353" y="181662"/>
                  </a:lnTo>
                  <a:lnTo>
                    <a:pt x="210346" y="92425"/>
                  </a:lnTo>
                  <a:lnTo>
                    <a:pt x="159353" y="0"/>
                  </a:lnTo>
                </a:path>
              </a:pathLst>
            </a:custGeom>
            <a:gradFill rotWithShape="1">
              <a:gsLst>
                <a:gs pos="0">
                  <a:schemeClr val="accent5"/>
                </a:gs>
                <a:gs pos="100000">
                  <a:schemeClr val="accent4"/>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3" name="Freeform 28"/>
            <p:cNvSpPr>
              <a:spLocks noEditPoints="1"/>
            </p:cNvSpPr>
            <p:nvPr/>
          </p:nvSpPr>
          <p:spPr bwMode="auto">
            <a:xfrm>
              <a:off x="8683058" y="878871"/>
              <a:ext cx="156142" cy="137010"/>
            </a:xfrm>
            <a:custGeom>
              <a:avLst/>
              <a:gdLst>
                <a:gd name="T0" fmla="*/ 54180 w 156166"/>
                <a:gd name="T1" fmla="*/ 111548 h 137044"/>
                <a:gd name="T2" fmla="*/ 28683 w 156166"/>
                <a:gd name="T3" fmla="*/ 70116 h 137044"/>
                <a:gd name="T4" fmla="*/ 54180 w 156166"/>
                <a:gd name="T5" fmla="*/ 25497 h 137044"/>
                <a:gd name="T6" fmla="*/ 105173 w 156166"/>
                <a:gd name="T7" fmla="*/ 25497 h 137044"/>
                <a:gd name="T8" fmla="*/ 130669 w 156166"/>
                <a:gd name="T9" fmla="*/ 70116 h 137044"/>
                <a:gd name="T10" fmla="*/ 105173 w 156166"/>
                <a:gd name="T11" fmla="*/ 111548 h 137044"/>
                <a:gd name="T12" fmla="*/ 54180 w 156166"/>
                <a:gd name="T13" fmla="*/ 111548 h 137044"/>
                <a:gd name="T14" fmla="*/ 117921 w 156166"/>
                <a:gd name="T15" fmla="*/ 0 h 137044"/>
                <a:gd name="T16" fmla="*/ 38245 w 156166"/>
                <a:gd name="T17" fmla="*/ 0 h 137044"/>
                <a:gd name="T18" fmla="*/ 0 w 156166"/>
                <a:gd name="T19" fmla="*/ 70116 h 137044"/>
                <a:gd name="T20" fmla="*/ 38245 w 156166"/>
                <a:gd name="T21" fmla="*/ 137044 h 137044"/>
                <a:gd name="T22" fmla="*/ 117921 w 156166"/>
                <a:gd name="T23" fmla="*/ 137044 h 137044"/>
                <a:gd name="T24" fmla="*/ 156166 w 156166"/>
                <a:gd name="T25" fmla="*/ 70116 h 137044"/>
                <a:gd name="T26" fmla="*/ 117921 w 156166"/>
                <a:gd name="T27" fmla="*/ 0 h 137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166" h="137044">
                  <a:moveTo>
                    <a:pt x="54180" y="111548"/>
                  </a:moveTo>
                  <a:lnTo>
                    <a:pt x="28683" y="70116"/>
                  </a:lnTo>
                  <a:lnTo>
                    <a:pt x="54180" y="25497"/>
                  </a:lnTo>
                  <a:lnTo>
                    <a:pt x="105173" y="25497"/>
                  </a:lnTo>
                  <a:lnTo>
                    <a:pt x="130669" y="70116"/>
                  </a:lnTo>
                  <a:lnTo>
                    <a:pt x="105173" y="111548"/>
                  </a:lnTo>
                  <a:lnTo>
                    <a:pt x="54180" y="111548"/>
                  </a:lnTo>
                  <a:moveTo>
                    <a:pt x="117921" y="0"/>
                  </a:moveTo>
                  <a:lnTo>
                    <a:pt x="38245" y="0"/>
                  </a:lnTo>
                  <a:lnTo>
                    <a:pt x="0" y="70116"/>
                  </a:lnTo>
                  <a:lnTo>
                    <a:pt x="38245" y="137044"/>
                  </a:lnTo>
                  <a:lnTo>
                    <a:pt x="117921" y="137044"/>
                  </a:lnTo>
                  <a:lnTo>
                    <a:pt x="156166" y="70116"/>
                  </a:lnTo>
                  <a:lnTo>
                    <a:pt x="117921" y="0"/>
                  </a:lnTo>
                </a:path>
              </a:pathLst>
            </a:custGeom>
            <a:gradFill rotWithShape="1">
              <a:gsLst>
                <a:gs pos="0">
                  <a:schemeClr val="accent1"/>
                </a:gs>
                <a:gs pos="100000">
                  <a:schemeClr val="accent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4" name="Freeform 29"/>
            <p:cNvSpPr>
              <a:spLocks noEditPoints="1"/>
            </p:cNvSpPr>
            <p:nvPr/>
          </p:nvSpPr>
          <p:spPr bwMode="auto">
            <a:xfrm>
              <a:off x="8145523" y="601665"/>
              <a:ext cx="229434" cy="328186"/>
            </a:xfrm>
            <a:custGeom>
              <a:avLst/>
              <a:gdLst>
                <a:gd name="T0" fmla="*/ 0 w 229469"/>
                <a:gd name="T1" fmla="*/ 98799 h 328267"/>
                <a:gd name="T2" fmla="*/ 57368 w 229469"/>
                <a:gd name="T3" fmla="*/ 197598 h 328267"/>
                <a:gd name="T4" fmla="*/ 172102 w 229469"/>
                <a:gd name="T5" fmla="*/ 197598 h 328267"/>
                <a:gd name="T6" fmla="*/ 229469 w 229469"/>
                <a:gd name="T7" fmla="*/ 98799 h 328267"/>
                <a:gd name="T8" fmla="*/ 172102 w 229469"/>
                <a:gd name="T9" fmla="*/ 0 h 328267"/>
                <a:gd name="T10" fmla="*/ 57368 w 229469"/>
                <a:gd name="T11" fmla="*/ 0 h 328267"/>
                <a:gd name="T12" fmla="*/ 0 w 229469"/>
                <a:gd name="T13" fmla="*/ 98799 h 328267"/>
                <a:gd name="T14" fmla="*/ 41432 w 229469"/>
                <a:gd name="T15" fmla="*/ 98799 h 328267"/>
                <a:gd name="T16" fmla="*/ 79677 w 229469"/>
                <a:gd name="T17" fmla="*/ 31871 h 328267"/>
                <a:gd name="T18" fmla="*/ 152980 w 229469"/>
                <a:gd name="T19" fmla="*/ 31871 h 328267"/>
                <a:gd name="T20" fmla="*/ 191224 w 229469"/>
                <a:gd name="T21" fmla="*/ 98799 h 328267"/>
                <a:gd name="T22" fmla="*/ 152980 w 229469"/>
                <a:gd name="T23" fmla="*/ 162540 h 328267"/>
                <a:gd name="T24" fmla="*/ 79677 w 229469"/>
                <a:gd name="T25" fmla="*/ 162540 h 328267"/>
                <a:gd name="T26" fmla="*/ 41432 w 229469"/>
                <a:gd name="T27" fmla="*/ 98799 h 328267"/>
                <a:gd name="T28" fmla="*/ 146605 w 229469"/>
                <a:gd name="T29" fmla="*/ 296397 h 328267"/>
                <a:gd name="T30" fmla="*/ 86051 w 229469"/>
                <a:gd name="T31" fmla="*/ 296397 h 328267"/>
                <a:gd name="T32" fmla="*/ 86051 w 229469"/>
                <a:gd name="T33" fmla="*/ 328267 h 328267"/>
                <a:gd name="T34" fmla="*/ 146605 w 229469"/>
                <a:gd name="T35" fmla="*/ 328267 h 328267"/>
                <a:gd name="T36" fmla="*/ 146605 w 229469"/>
                <a:gd name="T37" fmla="*/ 296397 h 328267"/>
                <a:gd name="T38" fmla="*/ 172102 w 229469"/>
                <a:gd name="T39" fmla="*/ 213533 h 328267"/>
                <a:gd name="T40" fmla="*/ 57368 w 229469"/>
                <a:gd name="T41" fmla="*/ 213533 h 328267"/>
                <a:gd name="T42" fmla="*/ 57368 w 229469"/>
                <a:gd name="T43" fmla="*/ 242217 h 328267"/>
                <a:gd name="T44" fmla="*/ 172102 w 229469"/>
                <a:gd name="T45" fmla="*/ 242217 h 328267"/>
                <a:gd name="T46" fmla="*/ 172102 w 229469"/>
                <a:gd name="T47" fmla="*/ 213533 h 328267"/>
                <a:gd name="T48" fmla="*/ 172102 w 229469"/>
                <a:gd name="T49" fmla="*/ 254965 h 328267"/>
                <a:gd name="T50" fmla="*/ 57368 w 229469"/>
                <a:gd name="T51" fmla="*/ 254965 h 328267"/>
                <a:gd name="T52" fmla="*/ 57368 w 229469"/>
                <a:gd name="T53" fmla="*/ 286836 h 328267"/>
                <a:gd name="T54" fmla="*/ 172102 w 229469"/>
                <a:gd name="T55" fmla="*/ 286836 h 328267"/>
                <a:gd name="T56" fmla="*/ 172102 w 229469"/>
                <a:gd name="T57" fmla="*/ 254965 h 328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9469" h="328267">
                  <a:moveTo>
                    <a:pt x="0" y="98799"/>
                  </a:moveTo>
                  <a:lnTo>
                    <a:pt x="57368" y="197598"/>
                  </a:lnTo>
                  <a:lnTo>
                    <a:pt x="172102" y="197598"/>
                  </a:lnTo>
                  <a:lnTo>
                    <a:pt x="229469" y="98799"/>
                  </a:lnTo>
                  <a:lnTo>
                    <a:pt x="172102" y="0"/>
                  </a:lnTo>
                  <a:lnTo>
                    <a:pt x="57368" y="0"/>
                  </a:lnTo>
                  <a:lnTo>
                    <a:pt x="0" y="98799"/>
                  </a:lnTo>
                  <a:close/>
                  <a:moveTo>
                    <a:pt x="41432" y="98799"/>
                  </a:moveTo>
                  <a:lnTo>
                    <a:pt x="79677" y="31871"/>
                  </a:lnTo>
                  <a:lnTo>
                    <a:pt x="152980" y="31871"/>
                  </a:lnTo>
                  <a:lnTo>
                    <a:pt x="191224" y="98799"/>
                  </a:lnTo>
                  <a:lnTo>
                    <a:pt x="152980" y="162540"/>
                  </a:lnTo>
                  <a:lnTo>
                    <a:pt x="79677" y="162540"/>
                  </a:lnTo>
                  <a:lnTo>
                    <a:pt x="41432" y="98799"/>
                  </a:lnTo>
                  <a:close/>
                  <a:moveTo>
                    <a:pt x="146605" y="296397"/>
                  </a:moveTo>
                  <a:lnTo>
                    <a:pt x="86051" y="296397"/>
                  </a:lnTo>
                  <a:lnTo>
                    <a:pt x="86051" y="328267"/>
                  </a:lnTo>
                  <a:lnTo>
                    <a:pt x="146605" y="328267"/>
                  </a:lnTo>
                  <a:lnTo>
                    <a:pt x="146605" y="296397"/>
                  </a:lnTo>
                  <a:close/>
                  <a:moveTo>
                    <a:pt x="172102" y="213533"/>
                  </a:moveTo>
                  <a:lnTo>
                    <a:pt x="57368" y="213533"/>
                  </a:lnTo>
                  <a:lnTo>
                    <a:pt x="57368" y="242217"/>
                  </a:lnTo>
                  <a:lnTo>
                    <a:pt x="172102" y="242217"/>
                  </a:lnTo>
                  <a:lnTo>
                    <a:pt x="172102" y="213533"/>
                  </a:lnTo>
                  <a:close/>
                  <a:moveTo>
                    <a:pt x="172102" y="254965"/>
                  </a:moveTo>
                  <a:lnTo>
                    <a:pt x="57368" y="254965"/>
                  </a:lnTo>
                  <a:lnTo>
                    <a:pt x="57368" y="286836"/>
                  </a:lnTo>
                  <a:lnTo>
                    <a:pt x="172102" y="286836"/>
                  </a:lnTo>
                  <a:lnTo>
                    <a:pt x="172102" y="254965"/>
                  </a:lnTo>
                  <a:close/>
                </a:path>
              </a:pathLst>
            </a:custGeom>
            <a:solidFill>
              <a:srgbClr val="FFFFF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25" name="Freeform 30"/>
            <p:cNvSpPr>
              <a:spLocks noEditPoints="1"/>
            </p:cNvSpPr>
            <p:nvPr userDrawn="1"/>
          </p:nvSpPr>
          <p:spPr bwMode="auto">
            <a:xfrm>
              <a:off x="7791813" y="254361"/>
              <a:ext cx="254926" cy="251716"/>
            </a:xfrm>
            <a:custGeom>
              <a:avLst/>
              <a:gdLst>
                <a:gd name="T0" fmla="*/ 0 w 80"/>
                <a:gd name="T1" fmla="*/ 40 h 79"/>
                <a:gd name="T2" fmla="*/ 80 w 80"/>
                <a:gd name="T3" fmla="*/ 40 h 79"/>
                <a:gd name="T4" fmla="*/ 5 w 80"/>
                <a:gd name="T5" fmla="*/ 42 h 79"/>
                <a:gd name="T6" fmla="*/ 19 w 80"/>
                <a:gd name="T7" fmla="*/ 54 h 79"/>
                <a:gd name="T8" fmla="*/ 5 w 80"/>
                <a:gd name="T9" fmla="*/ 42 h 79"/>
                <a:gd name="T10" fmla="*/ 43 w 80"/>
                <a:gd name="T11" fmla="*/ 5 h 79"/>
                <a:gd name="T12" fmla="*/ 43 w 80"/>
                <a:gd name="T13" fmla="*/ 19 h 79"/>
                <a:gd name="T14" fmla="*/ 57 w 80"/>
                <a:gd name="T15" fmla="*/ 37 h 79"/>
                <a:gd name="T16" fmla="*/ 43 w 80"/>
                <a:gd name="T17" fmla="*/ 24 h 79"/>
                <a:gd name="T18" fmla="*/ 38 w 80"/>
                <a:gd name="T19" fmla="*/ 5 h 79"/>
                <a:gd name="T20" fmla="*/ 26 w 80"/>
                <a:gd name="T21" fmla="*/ 19 h 79"/>
                <a:gd name="T22" fmla="*/ 38 w 80"/>
                <a:gd name="T23" fmla="*/ 24 h 79"/>
                <a:gd name="T24" fmla="*/ 23 w 80"/>
                <a:gd name="T25" fmla="*/ 37 h 79"/>
                <a:gd name="T26" fmla="*/ 38 w 80"/>
                <a:gd name="T27" fmla="*/ 24 h 79"/>
                <a:gd name="T28" fmla="*/ 5 w 80"/>
                <a:gd name="T29" fmla="*/ 37 h 79"/>
                <a:gd name="T30" fmla="*/ 19 w 80"/>
                <a:gd name="T31" fmla="*/ 24 h 79"/>
                <a:gd name="T32" fmla="*/ 23 w 80"/>
                <a:gd name="T33" fmla="*/ 42 h 79"/>
                <a:gd name="T34" fmla="*/ 38 w 80"/>
                <a:gd name="T35" fmla="*/ 54 h 79"/>
                <a:gd name="T36" fmla="*/ 23 w 80"/>
                <a:gd name="T37" fmla="*/ 42 h 79"/>
                <a:gd name="T38" fmla="*/ 38 w 80"/>
                <a:gd name="T39" fmla="*/ 74 h 79"/>
                <a:gd name="T40" fmla="*/ 38 w 80"/>
                <a:gd name="T41" fmla="*/ 59 h 79"/>
                <a:gd name="T42" fmla="*/ 43 w 80"/>
                <a:gd name="T43" fmla="*/ 59 h 79"/>
                <a:gd name="T44" fmla="*/ 43 w 80"/>
                <a:gd name="T45" fmla="*/ 74 h 79"/>
                <a:gd name="T46" fmla="*/ 43 w 80"/>
                <a:gd name="T47" fmla="*/ 42 h 79"/>
                <a:gd name="T48" fmla="*/ 56 w 80"/>
                <a:gd name="T49" fmla="*/ 54 h 79"/>
                <a:gd name="T50" fmla="*/ 62 w 80"/>
                <a:gd name="T51" fmla="*/ 42 h 79"/>
                <a:gd name="T52" fmla="*/ 72 w 80"/>
                <a:gd name="T53" fmla="*/ 54 h 79"/>
                <a:gd name="T54" fmla="*/ 62 w 80"/>
                <a:gd name="T55" fmla="*/ 42 h 79"/>
                <a:gd name="T56" fmla="*/ 61 w 80"/>
                <a:gd name="T57" fmla="*/ 24 h 79"/>
                <a:gd name="T58" fmla="*/ 75 w 80"/>
                <a:gd name="T59" fmla="*/ 37 h 79"/>
                <a:gd name="T60" fmla="*/ 69 w 80"/>
                <a:gd name="T61" fmla="*/ 19 h 79"/>
                <a:gd name="T62" fmla="*/ 53 w 80"/>
                <a:gd name="T63" fmla="*/ 7 h 79"/>
                <a:gd name="T64" fmla="*/ 27 w 80"/>
                <a:gd name="T65" fmla="*/ 7 h 79"/>
                <a:gd name="T66" fmla="*/ 12 w 80"/>
                <a:gd name="T67" fmla="*/ 19 h 79"/>
                <a:gd name="T68" fmla="*/ 11 w 80"/>
                <a:gd name="T69" fmla="*/ 59 h 79"/>
                <a:gd name="T70" fmla="*/ 27 w 80"/>
                <a:gd name="T71" fmla="*/ 72 h 79"/>
                <a:gd name="T72" fmla="*/ 53 w 80"/>
                <a:gd name="T73" fmla="*/ 72 h 79"/>
                <a:gd name="T74" fmla="*/ 69 w 80"/>
                <a:gd name="T75"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40" y="0"/>
                  </a:moveTo>
                  <a:cubicBezTo>
                    <a:pt x="18" y="0"/>
                    <a:pt x="0" y="18"/>
                    <a:pt x="0" y="40"/>
                  </a:cubicBezTo>
                  <a:cubicBezTo>
                    <a:pt x="0" y="62"/>
                    <a:pt x="18" y="79"/>
                    <a:pt x="40" y="79"/>
                  </a:cubicBezTo>
                  <a:cubicBezTo>
                    <a:pt x="62" y="79"/>
                    <a:pt x="80" y="62"/>
                    <a:pt x="80" y="40"/>
                  </a:cubicBezTo>
                  <a:cubicBezTo>
                    <a:pt x="80" y="18"/>
                    <a:pt x="62" y="0"/>
                    <a:pt x="40" y="0"/>
                  </a:cubicBezTo>
                  <a:close/>
                  <a:moveTo>
                    <a:pt x="5" y="42"/>
                  </a:moveTo>
                  <a:cubicBezTo>
                    <a:pt x="18" y="42"/>
                    <a:pt x="18" y="42"/>
                    <a:pt x="18" y="42"/>
                  </a:cubicBezTo>
                  <a:cubicBezTo>
                    <a:pt x="18" y="46"/>
                    <a:pt x="18" y="50"/>
                    <a:pt x="19" y="54"/>
                  </a:cubicBezTo>
                  <a:cubicBezTo>
                    <a:pt x="8" y="54"/>
                    <a:pt x="8" y="54"/>
                    <a:pt x="8" y="54"/>
                  </a:cubicBezTo>
                  <a:cubicBezTo>
                    <a:pt x="7" y="50"/>
                    <a:pt x="6" y="46"/>
                    <a:pt x="5" y="42"/>
                  </a:cubicBezTo>
                  <a:close/>
                  <a:moveTo>
                    <a:pt x="43" y="19"/>
                  </a:moveTo>
                  <a:cubicBezTo>
                    <a:pt x="43" y="5"/>
                    <a:pt x="43" y="5"/>
                    <a:pt x="43" y="5"/>
                  </a:cubicBezTo>
                  <a:cubicBezTo>
                    <a:pt x="47" y="6"/>
                    <a:pt x="52" y="12"/>
                    <a:pt x="54" y="19"/>
                  </a:cubicBezTo>
                  <a:lnTo>
                    <a:pt x="43" y="19"/>
                  </a:lnTo>
                  <a:close/>
                  <a:moveTo>
                    <a:pt x="56" y="24"/>
                  </a:moveTo>
                  <a:cubicBezTo>
                    <a:pt x="57" y="28"/>
                    <a:pt x="57" y="33"/>
                    <a:pt x="57" y="37"/>
                  </a:cubicBezTo>
                  <a:cubicBezTo>
                    <a:pt x="43" y="37"/>
                    <a:pt x="43" y="37"/>
                    <a:pt x="43" y="37"/>
                  </a:cubicBezTo>
                  <a:cubicBezTo>
                    <a:pt x="43" y="24"/>
                    <a:pt x="43" y="24"/>
                    <a:pt x="43" y="24"/>
                  </a:cubicBezTo>
                  <a:lnTo>
                    <a:pt x="56" y="24"/>
                  </a:lnTo>
                  <a:close/>
                  <a:moveTo>
                    <a:pt x="38" y="5"/>
                  </a:moveTo>
                  <a:cubicBezTo>
                    <a:pt x="38" y="19"/>
                    <a:pt x="38" y="19"/>
                    <a:pt x="38" y="19"/>
                  </a:cubicBezTo>
                  <a:cubicBezTo>
                    <a:pt x="26" y="19"/>
                    <a:pt x="26" y="19"/>
                    <a:pt x="26" y="19"/>
                  </a:cubicBezTo>
                  <a:cubicBezTo>
                    <a:pt x="29" y="12"/>
                    <a:pt x="33" y="6"/>
                    <a:pt x="38" y="5"/>
                  </a:cubicBezTo>
                  <a:close/>
                  <a:moveTo>
                    <a:pt x="38" y="24"/>
                  </a:moveTo>
                  <a:cubicBezTo>
                    <a:pt x="38" y="37"/>
                    <a:pt x="38" y="37"/>
                    <a:pt x="38" y="37"/>
                  </a:cubicBezTo>
                  <a:cubicBezTo>
                    <a:pt x="23" y="37"/>
                    <a:pt x="23" y="37"/>
                    <a:pt x="23" y="37"/>
                  </a:cubicBezTo>
                  <a:cubicBezTo>
                    <a:pt x="23" y="33"/>
                    <a:pt x="24" y="28"/>
                    <a:pt x="25" y="24"/>
                  </a:cubicBezTo>
                  <a:lnTo>
                    <a:pt x="38" y="24"/>
                  </a:lnTo>
                  <a:close/>
                  <a:moveTo>
                    <a:pt x="18" y="37"/>
                  </a:moveTo>
                  <a:cubicBezTo>
                    <a:pt x="5" y="37"/>
                    <a:pt x="5" y="37"/>
                    <a:pt x="5" y="37"/>
                  </a:cubicBezTo>
                  <a:cubicBezTo>
                    <a:pt x="6" y="33"/>
                    <a:pt x="7" y="28"/>
                    <a:pt x="9" y="24"/>
                  </a:cubicBezTo>
                  <a:cubicBezTo>
                    <a:pt x="19" y="24"/>
                    <a:pt x="19" y="24"/>
                    <a:pt x="19" y="24"/>
                  </a:cubicBezTo>
                  <a:cubicBezTo>
                    <a:pt x="19" y="28"/>
                    <a:pt x="18" y="33"/>
                    <a:pt x="18" y="37"/>
                  </a:cubicBezTo>
                  <a:close/>
                  <a:moveTo>
                    <a:pt x="23" y="42"/>
                  </a:moveTo>
                  <a:cubicBezTo>
                    <a:pt x="38" y="42"/>
                    <a:pt x="38" y="42"/>
                    <a:pt x="38" y="42"/>
                  </a:cubicBezTo>
                  <a:cubicBezTo>
                    <a:pt x="38" y="54"/>
                    <a:pt x="38" y="54"/>
                    <a:pt x="38" y="54"/>
                  </a:cubicBezTo>
                  <a:cubicBezTo>
                    <a:pt x="24" y="54"/>
                    <a:pt x="24" y="54"/>
                    <a:pt x="24" y="54"/>
                  </a:cubicBezTo>
                  <a:cubicBezTo>
                    <a:pt x="23" y="50"/>
                    <a:pt x="23" y="46"/>
                    <a:pt x="23" y="42"/>
                  </a:cubicBezTo>
                  <a:close/>
                  <a:moveTo>
                    <a:pt x="38" y="59"/>
                  </a:moveTo>
                  <a:cubicBezTo>
                    <a:pt x="38" y="74"/>
                    <a:pt x="38" y="74"/>
                    <a:pt x="38" y="74"/>
                  </a:cubicBezTo>
                  <a:cubicBezTo>
                    <a:pt x="33" y="73"/>
                    <a:pt x="28" y="67"/>
                    <a:pt x="26" y="59"/>
                  </a:cubicBezTo>
                  <a:lnTo>
                    <a:pt x="38" y="59"/>
                  </a:lnTo>
                  <a:close/>
                  <a:moveTo>
                    <a:pt x="43" y="74"/>
                  </a:moveTo>
                  <a:cubicBezTo>
                    <a:pt x="43" y="59"/>
                    <a:pt x="43" y="59"/>
                    <a:pt x="43" y="59"/>
                  </a:cubicBezTo>
                  <a:cubicBezTo>
                    <a:pt x="55" y="59"/>
                    <a:pt x="55" y="59"/>
                    <a:pt x="55" y="59"/>
                  </a:cubicBezTo>
                  <a:cubicBezTo>
                    <a:pt x="52" y="67"/>
                    <a:pt x="47" y="73"/>
                    <a:pt x="43" y="74"/>
                  </a:cubicBezTo>
                  <a:close/>
                  <a:moveTo>
                    <a:pt x="43" y="54"/>
                  </a:moveTo>
                  <a:cubicBezTo>
                    <a:pt x="43" y="42"/>
                    <a:pt x="43" y="42"/>
                    <a:pt x="43" y="42"/>
                  </a:cubicBezTo>
                  <a:cubicBezTo>
                    <a:pt x="57" y="42"/>
                    <a:pt x="57" y="42"/>
                    <a:pt x="57" y="42"/>
                  </a:cubicBezTo>
                  <a:cubicBezTo>
                    <a:pt x="57" y="46"/>
                    <a:pt x="57" y="50"/>
                    <a:pt x="56" y="54"/>
                  </a:cubicBezTo>
                  <a:lnTo>
                    <a:pt x="43" y="54"/>
                  </a:lnTo>
                  <a:close/>
                  <a:moveTo>
                    <a:pt x="62" y="42"/>
                  </a:moveTo>
                  <a:cubicBezTo>
                    <a:pt x="75" y="42"/>
                    <a:pt x="75" y="42"/>
                    <a:pt x="75" y="42"/>
                  </a:cubicBezTo>
                  <a:cubicBezTo>
                    <a:pt x="75" y="46"/>
                    <a:pt x="74" y="50"/>
                    <a:pt x="72" y="54"/>
                  </a:cubicBezTo>
                  <a:cubicBezTo>
                    <a:pt x="61" y="54"/>
                    <a:pt x="61" y="54"/>
                    <a:pt x="61" y="54"/>
                  </a:cubicBezTo>
                  <a:cubicBezTo>
                    <a:pt x="62" y="50"/>
                    <a:pt x="62" y="46"/>
                    <a:pt x="62" y="42"/>
                  </a:cubicBezTo>
                  <a:close/>
                  <a:moveTo>
                    <a:pt x="62" y="37"/>
                  </a:moveTo>
                  <a:cubicBezTo>
                    <a:pt x="62" y="33"/>
                    <a:pt x="62" y="28"/>
                    <a:pt x="61" y="24"/>
                  </a:cubicBezTo>
                  <a:cubicBezTo>
                    <a:pt x="72" y="24"/>
                    <a:pt x="72" y="24"/>
                    <a:pt x="72" y="24"/>
                  </a:cubicBezTo>
                  <a:cubicBezTo>
                    <a:pt x="74" y="28"/>
                    <a:pt x="75" y="33"/>
                    <a:pt x="75" y="37"/>
                  </a:cubicBezTo>
                  <a:lnTo>
                    <a:pt x="62" y="37"/>
                  </a:lnTo>
                  <a:close/>
                  <a:moveTo>
                    <a:pt x="69" y="19"/>
                  </a:moveTo>
                  <a:cubicBezTo>
                    <a:pt x="59" y="19"/>
                    <a:pt x="59" y="19"/>
                    <a:pt x="59" y="19"/>
                  </a:cubicBezTo>
                  <a:cubicBezTo>
                    <a:pt x="58" y="15"/>
                    <a:pt x="56" y="10"/>
                    <a:pt x="53" y="7"/>
                  </a:cubicBezTo>
                  <a:cubicBezTo>
                    <a:pt x="60" y="10"/>
                    <a:pt x="65" y="14"/>
                    <a:pt x="69" y="19"/>
                  </a:cubicBezTo>
                  <a:close/>
                  <a:moveTo>
                    <a:pt x="27" y="7"/>
                  </a:moveTo>
                  <a:cubicBezTo>
                    <a:pt x="24" y="10"/>
                    <a:pt x="22" y="15"/>
                    <a:pt x="21" y="19"/>
                  </a:cubicBezTo>
                  <a:cubicBezTo>
                    <a:pt x="12" y="19"/>
                    <a:pt x="12" y="19"/>
                    <a:pt x="12" y="19"/>
                  </a:cubicBezTo>
                  <a:cubicBezTo>
                    <a:pt x="15" y="14"/>
                    <a:pt x="21" y="10"/>
                    <a:pt x="27" y="7"/>
                  </a:cubicBezTo>
                  <a:close/>
                  <a:moveTo>
                    <a:pt x="11" y="59"/>
                  </a:moveTo>
                  <a:cubicBezTo>
                    <a:pt x="21" y="59"/>
                    <a:pt x="21" y="59"/>
                    <a:pt x="21" y="59"/>
                  </a:cubicBezTo>
                  <a:cubicBezTo>
                    <a:pt x="22" y="64"/>
                    <a:pt x="24" y="69"/>
                    <a:pt x="27" y="72"/>
                  </a:cubicBezTo>
                  <a:cubicBezTo>
                    <a:pt x="20" y="69"/>
                    <a:pt x="15" y="65"/>
                    <a:pt x="11" y="59"/>
                  </a:cubicBezTo>
                  <a:close/>
                  <a:moveTo>
                    <a:pt x="53" y="72"/>
                  </a:moveTo>
                  <a:cubicBezTo>
                    <a:pt x="56" y="69"/>
                    <a:pt x="58" y="64"/>
                    <a:pt x="60" y="59"/>
                  </a:cubicBezTo>
                  <a:cubicBezTo>
                    <a:pt x="69" y="59"/>
                    <a:pt x="69" y="59"/>
                    <a:pt x="69" y="59"/>
                  </a:cubicBezTo>
                  <a:cubicBezTo>
                    <a:pt x="65" y="65"/>
                    <a:pt x="60" y="69"/>
                    <a:pt x="53" y="72"/>
                  </a:cubicBezTo>
                  <a:close/>
                </a:path>
              </a:pathLst>
            </a:custGeom>
            <a:gradFill rotWithShape="1">
              <a:gsLst>
                <a:gs pos="0">
                  <a:schemeClr val="accent1"/>
                </a:gs>
                <a:gs pos="100000">
                  <a:schemeClr val="accent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6" name="Freeform 31"/>
            <p:cNvSpPr>
              <a:spLocks noEditPoints="1"/>
            </p:cNvSpPr>
            <p:nvPr userDrawn="1"/>
          </p:nvSpPr>
          <p:spPr bwMode="auto">
            <a:xfrm>
              <a:off x="8585270" y="1305833"/>
              <a:ext cx="172076" cy="219853"/>
            </a:xfrm>
            <a:custGeom>
              <a:avLst/>
              <a:gdLst>
                <a:gd name="T0" fmla="*/ 127483 w 172102"/>
                <a:gd name="T1" fmla="*/ 0 h 219907"/>
                <a:gd name="T2" fmla="*/ 41432 w 172102"/>
                <a:gd name="T3" fmla="*/ 0 h 219907"/>
                <a:gd name="T4" fmla="*/ 0 w 172102"/>
                <a:gd name="T5" fmla="*/ 73303 h 219907"/>
                <a:gd name="T6" fmla="*/ 35058 w 172102"/>
                <a:gd name="T7" fmla="*/ 133857 h 219907"/>
                <a:gd name="T8" fmla="*/ 0 w 172102"/>
                <a:gd name="T9" fmla="*/ 194411 h 219907"/>
                <a:gd name="T10" fmla="*/ 15936 w 172102"/>
                <a:gd name="T11" fmla="*/ 219907 h 219907"/>
                <a:gd name="T12" fmla="*/ 60555 w 172102"/>
                <a:gd name="T13" fmla="*/ 146605 h 219907"/>
                <a:gd name="T14" fmla="*/ 127483 w 172102"/>
                <a:gd name="T15" fmla="*/ 146605 h 219907"/>
                <a:gd name="T16" fmla="*/ 172102 w 172102"/>
                <a:gd name="T17" fmla="*/ 73303 h 219907"/>
                <a:gd name="T18" fmla="*/ 127483 w 172102"/>
                <a:gd name="T19" fmla="*/ 0 h 219907"/>
                <a:gd name="T20" fmla="*/ 114735 w 172102"/>
                <a:gd name="T21" fmla="*/ 121108 h 219907"/>
                <a:gd name="T22" fmla="*/ 57367 w 172102"/>
                <a:gd name="T23" fmla="*/ 121108 h 219907"/>
                <a:gd name="T24" fmla="*/ 28684 w 172102"/>
                <a:gd name="T25" fmla="*/ 73303 h 219907"/>
                <a:gd name="T26" fmla="*/ 57367 w 172102"/>
                <a:gd name="T27" fmla="*/ 25497 h 219907"/>
                <a:gd name="T28" fmla="*/ 114735 w 172102"/>
                <a:gd name="T29" fmla="*/ 25497 h 219907"/>
                <a:gd name="T30" fmla="*/ 140231 w 172102"/>
                <a:gd name="T31" fmla="*/ 73303 h 219907"/>
                <a:gd name="T32" fmla="*/ 114735 w 172102"/>
                <a:gd name="T33" fmla="*/ 121108 h 219907"/>
                <a:gd name="T34" fmla="*/ 92425 w 172102"/>
                <a:gd name="T35" fmla="*/ 66928 h 219907"/>
                <a:gd name="T36" fmla="*/ 92425 w 172102"/>
                <a:gd name="T37" fmla="*/ 41432 h 219907"/>
                <a:gd name="T38" fmla="*/ 79677 w 172102"/>
                <a:gd name="T39" fmla="*/ 41432 h 219907"/>
                <a:gd name="T40" fmla="*/ 79677 w 172102"/>
                <a:gd name="T41" fmla="*/ 66928 h 219907"/>
                <a:gd name="T42" fmla="*/ 54180 w 172102"/>
                <a:gd name="T43" fmla="*/ 66928 h 219907"/>
                <a:gd name="T44" fmla="*/ 54180 w 172102"/>
                <a:gd name="T45" fmla="*/ 76490 h 219907"/>
                <a:gd name="T46" fmla="*/ 79677 w 172102"/>
                <a:gd name="T47" fmla="*/ 76490 h 219907"/>
                <a:gd name="T48" fmla="*/ 79677 w 172102"/>
                <a:gd name="T49" fmla="*/ 101986 h 219907"/>
                <a:gd name="T50" fmla="*/ 92425 w 172102"/>
                <a:gd name="T51" fmla="*/ 101986 h 219907"/>
                <a:gd name="T52" fmla="*/ 92425 w 172102"/>
                <a:gd name="T53" fmla="*/ 76490 h 219907"/>
                <a:gd name="T54" fmla="*/ 114735 w 172102"/>
                <a:gd name="T55" fmla="*/ 76490 h 219907"/>
                <a:gd name="T56" fmla="*/ 114735 w 172102"/>
                <a:gd name="T57" fmla="*/ 66928 h 219907"/>
                <a:gd name="T58" fmla="*/ 92425 w 172102"/>
                <a:gd name="T59" fmla="*/ 66928 h 219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102" h="219907">
                  <a:moveTo>
                    <a:pt x="127483" y="0"/>
                  </a:moveTo>
                  <a:lnTo>
                    <a:pt x="41432" y="0"/>
                  </a:lnTo>
                  <a:lnTo>
                    <a:pt x="0" y="73303"/>
                  </a:lnTo>
                  <a:lnTo>
                    <a:pt x="35058" y="133857"/>
                  </a:lnTo>
                  <a:lnTo>
                    <a:pt x="0" y="194411"/>
                  </a:lnTo>
                  <a:lnTo>
                    <a:pt x="15936" y="219907"/>
                  </a:lnTo>
                  <a:lnTo>
                    <a:pt x="60555" y="146605"/>
                  </a:lnTo>
                  <a:lnTo>
                    <a:pt x="127483" y="146605"/>
                  </a:lnTo>
                  <a:lnTo>
                    <a:pt x="172102" y="73303"/>
                  </a:lnTo>
                  <a:lnTo>
                    <a:pt x="127483" y="0"/>
                  </a:lnTo>
                  <a:close/>
                  <a:moveTo>
                    <a:pt x="114735" y="121108"/>
                  </a:moveTo>
                  <a:lnTo>
                    <a:pt x="57367" y="121108"/>
                  </a:lnTo>
                  <a:lnTo>
                    <a:pt x="28684" y="73303"/>
                  </a:lnTo>
                  <a:lnTo>
                    <a:pt x="57367" y="25497"/>
                  </a:lnTo>
                  <a:lnTo>
                    <a:pt x="114735" y="25497"/>
                  </a:lnTo>
                  <a:lnTo>
                    <a:pt x="140231" y="73303"/>
                  </a:lnTo>
                  <a:lnTo>
                    <a:pt x="114735" y="121108"/>
                  </a:lnTo>
                  <a:close/>
                  <a:moveTo>
                    <a:pt x="92425" y="66928"/>
                  </a:moveTo>
                  <a:lnTo>
                    <a:pt x="92425" y="41432"/>
                  </a:lnTo>
                  <a:lnTo>
                    <a:pt x="79677" y="41432"/>
                  </a:lnTo>
                  <a:lnTo>
                    <a:pt x="79677" y="66928"/>
                  </a:lnTo>
                  <a:lnTo>
                    <a:pt x="54180" y="66928"/>
                  </a:lnTo>
                  <a:lnTo>
                    <a:pt x="54180" y="76490"/>
                  </a:lnTo>
                  <a:lnTo>
                    <a:pt x="79677" y="76490"/>
                  </a:lnTo>
                  <a:lnTo>
                    <a:pt x="79677" y="101986"/>
                  </a:lnTo>
                  <a:lnTo>
                    <a:pt x="92425" y="101986"/>
                  </a:lnTo>
                  <a:lnTo>
                    <a:pt x="92425" y="76490"/>
                  </a:lnTo>
                  <a:lnTo>
                    <a:pt x="114735" y="76490"/>
                  </a:lnTo>
                  <a:lnTo>
                    <a:pt x="114735" y="66928"/>
                  </a:lnTo>
                  <a:lnTo>
                    <a:pt x="92425" y="66928"/>
                  </a:lnTo>
                  <a:close/>
                </a:path>
              </a:pathLst>
            </a:custGeom>
            <a:gradFill rotWithShape="1">
              <a:gsLst>
                <a:gs pos="0">
                  <a:schemeClr val="accent6"/>
                </a:gs>
                <a:gs pos="100000">
                  <a:schemeClr val="accent1"/>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2209800"/>
            <a:ext cx="7689583" cy="3505200"/>
          </a:xfrm>
        </p:spPr>
        <p:txBody>
          <a:bodyPr>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hasCustomPrompt="1"/>
          </p:nvPr>
        </p:nvSpPr>
        <p:spPr>
          <a:xfrm>
            <a:off x="457200" y="457200"/>
            <a:ext cx="5257800" cy="1051560"/>
          </a:xfrm>
        </p:spPr>
        <p:txBody>
          <a:bodyPr>
            <a:normAutofit/>
          </a:bodyPr>
          <a:lstStyle>
            <a:lvl1pPr>
              <a:lnSpc>
                <a:spcPct val="90000"/>
              </a:lnSpc>
              <a:defRPr sz="3600">
                <a:solidFill>
                  <a:schemeClr val="accent4"/>
                </a:solidFill>
              </a:defRPr>
            </a:lvl1pPr>
          </a:lstStyle>
          <a:p>
            <a:r>
              <a:rPr lang="en-US" dirty="0" smtClean="0"/>
              <a:t>Content Page </a:t>
            </a:r>
            <a:br>
              <a:rPr lang="en-US" dirty="0" smtClean="0"/>
            </a:br>
            <a:r>
              <a:rPr lang="en-US" dirty="0" smtClean="0"/>
              <a:t>with Text and Table</a:t>
            </a:r>
            <a:endParaRPr lang="en-US" dirty="0"/>
          </a:p>
        </p:txBody>
      </p:sp>
      <p:sp>
        <p:nvSpPr>
          <p:cNvPr id="9" name="Subtitle 2"/>
          <p:cNvSpPr>
            <a:spLocks noGrp="1"/>
          </p:cNvSpPr>
          <p:nvPr>
            <p:ph type="subTitle" idx="11" hasCustomPrompt="1"/>
          </p:nvPr>
        </p:nvSpPr>
        <p:spPr>
          <a:xfrm>
            <a:off x="457200" y="1510553"/>
            <a:ext cx="5257800" cy="475488"/>
          </a:xfrm>
        </p:spPr>
        <p:txBody>
          <a:bodyPr>
            <a:normAutofit/>
          </a:bodyPr>
          <a:lstStyle>
            <a:lvl1pPr marL="0" indent="0" algn="l">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content page with text and table</a:t>
            </a:r>
            <a:endParaRPr lang="en-US" dirty="0"/>
          </a:p>
        </p:txBody>
      </p:sp>
      <p:cxnSp>
        <p:nvCxnSpPr>
          <p:cNvPr id="25" name="Straight Connector 24"/>
          <p:cNvCxnSpPr/>
          <p:nvPr userDrawn="1"/>
        </p:nvCxnSpPr>
        <p:spPr>
          <a:xfrm>
            <a:off x="533400" y="5930573"/>
            <a:ext cx="8153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6380156" y="5930573"/>
            <a:ext cx="304800" cy="555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8" name="Group 57"/>
          <p:cNvGrpSpPr/>
          <p:nvPr userDrawn="1"/>
        </p:nvGrpSpPr>
        <p:grpSpPr>
          <a:xfrm>
            <a:off x="5911438" y="173562"/>
            <a:ext cx="3101749" cy="1752562"/>
            <a:chOff x="5715000" y="173562"/>
            <a:chExt cx="3298187" cy="1863554"/>
          </a:xfrm>
        </p:grpSpPr>
        <p:sp>
          <p:nvSpPr>
            <p:cNvPr id="59" name="Freeform 34"/>
            <p:cNvSpPr>
              <a:spLocks/>
            </p:cNvSpPr>
            <p:nvPr/>
          </p:nvSpPr>
          <p:spPr bwMode="auto">
            <a:xfrm>
              <a:off x="6644150" y="807920"/>
              <a:ext cx="1245414" cy="1080177"/>
            </a:xfrm>
            <a:custGeom>
              <a:avLst/>
              <a:gdLst>
                <a:gd name="T0" fmla="*/ 503665 w 2021037"/>
                <a:gd name="T1" fmla="*/ 1753267 h 1753267"/>
                <a:gd name="T2" fmla="*/ 0 w 2021037"/>
                <a:gd name="T3" fmla="*/ 876633 h 1753267"/>
                <a:gd name="T4" fmla="*/ 503665 w 2021037"/>
                <a:gd name="T5" fmla="*/ 0 h 1753267"/>
                <a:gd name="T6" fmla="*/ 1517372 w 2021037"/>
                <a:gd name="T7" fmla="*/ 0 h 1753267"/>
                <a:gd name="T8" fmla="*/ 2021037 w 2021037"/>
                <a:gd name="T9" fmla="*/ 876633 h 1753267"/>
                <a:gd name="T10" fmla="*/ 1517372 w 2021037"/>
                <a:gd name="T11" fmla="*/ 1753267 h 1753267"/>
                <a:gd name="T12" fmla="*/ 503665 w 2021037"/>
                <a:gd name="T13" fmla="*/ 1753267 h 1753267"/>
              </a:gdLst>
              <a:ahLst/>
              <a:cxnLst>
                <a:cxn ang="0">
                  <a:pos x="T0" y="T1"/>
                </a:cxn>
                <a:cxn ang="0">
                  <a:pos x="T2" y="T3"/>
                </a:cxn>
                <a:cxn ang="0">
                  <a:pos x="T4" y="T5"/>
                </a:cxn>
                <a:cxn ang="0">
                  <a:pos x="T6" y="T7"/>
                </a:cxn>
                <a:cxn ang="0">
                  <a:pos x="T8" y="T9"/>
                </a:cxn>
                <a:cxn ang="0">
                  <a:pos x="T10" y="T11"/>
                </a:cxn>
                <a:cxn ang="0">
                  <a:pos x="T12" y="T13"/>
                </a:cxn>
              </a:cxnLst>
              <a:rect l="0" t="0" r="r" b="b"/>
              <a:pathLst>
                <a:path w="2021037" h="1753267">
                  <a:moveTo>
                    <a:pt x="503665" y="1753267"/>
                  </a:moveTo>
                  <a:lnTo>
                    <a:pt x="0" y="876633"/>
                  </a:lnTo>
                  <a:lnTo>
                    <a:pt x="503665" y="0"/>
                  </a:lnTo>
                  <a:lnTo>
                    <a:pt x="1517372" y="0"/>
                  </a:lnTo>
                  <a:lnTo>
                    <a:pt x="2021037" y="876633"/>
                  </a:lnTo>
                  <a:lnTo>
                    <a:pt x="1517372" y="1753267"/>
                  </a:lnTo>
                  <a:lnTo>
                    <a:pt x="503665" y="175326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noEditPoints="1"/>
            </p:cNvSpPr>
            <p:nvPr/>
          </p:nvSpPr>
          <p:spPr bwMode="auto">
            <a:xfrm>
              <a:off x="7416149" y="201057"/>
              <a:ext cx="310372" cy="269062"/>
            </a:xfrm>
            <a:custGeom>
              <a:avLst/>
              <a:gdLst>
                <a:gd name="T0" fmla="*/ 379343 w 503666"/>
                <a:gd name="T1" fmla="*/ 0 h 436723"/>
                <a:gd name="T2" fmla="*/ 127510 w 503666"/>
                <a:gd name="T3" fmla="*/ 0 h 436723"/>
                <a:gd name="T4" fmla="*/ 0 w 503666"/>
                <a:gd name="T5" fmla="*/ 216768 h 436723"/>
                <a:gd name="T6" fmla="*/ 127510 w 503666"/>
                <a:gd name="T7" fmla="*/ 436723 h 436723"/>
                <a:gd name="T8" fmla="*/ 379343 w 503666"/>
                <a:gd name="T9" fmla="*/ 436723 h 436723"/>
                <a:gd name="T10" fmla="*/ 503666 w 503666"/>
                <a:gd name="T11" fmla="*/ 216768 h 436723"/>
                <a:gd name="T12" fmla="*/ 379343 w 503666"/>
                <a:gd name="T13" fmla="*/ 0 h 436723"/>
                <a:gd name="T14" fmla="*/ 334714 w 503666"/>
                <a:gd name="T15" fmla="*/ 360217 h 436723"/>
                <a:gd name="T16" fmla="*/ 168951 w 503666"/>
                <a:gd name="T17" fmla="*/ 360217 h 436723"/>
                <a:gd name="T18" fmla="*/ 86069 w 503666"/>
                <a:gd name="T19" fmla="*/ 216768 h 436723"/>
                <a:gd name="T20" fmla="*/ 168951 w 503666"/>
                <a:gd name="T21" fmla="*/ 76507 h 436723"/>
                <a:gd name="T22" fmla="*/ 334714 w 503666"/>
                <a:gd name="T23" fmla="*/ 76507 h 436723"/>
                <a:gd name="T24" fmla="*/ 417596 w 503666"/>
                <a:gd name="T25" fmla="*/ 216768 h 436723"/>
                <a:gd name="T26" fmla="*/ 334714 w 503666"/>
                <a:gd name="T27" fmla="*/ 360217 h 436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3666" h="436723">
                  <a:moveTo>
                    <a:pt x="379343" y="0"/>
                  </a:moveTo>
                  <a:lnTo>
                    <a:pt x="127510" y="0"/>
                  </a:lnTo>
                  <a:lnTo>
                    <a:pt x="0" y="216768"/>
                  </a:lnTo>
                  <a:lnTo>
                    <a:pt x="127510" y="436723"/>
                  </a:lnTo>
                  <a:lnTo>
                    <a:pt x="379343" y="436723"/>
                  </a:lnTo>
                  <a:lnTo>
                    <a:pt x="503666" y="216768"/>
                  </a:lnTo>
                  <a:lnTo>
                    <a:pt x="379343" y="0"/>
                  </a:lnTo>
                  <a:close/>
                  <a:moveTo>
                    <a:pt x="334714" y="360217"/>
                  </a:moveTo>
                  <a:lnTo>
                    <a:pt x="168951" y="360217"/>
                  </a:lnTo>
                  <a:lnTo>
                    <a:pt x="86069" y="216768"/>
                  </a:lnTo>
                  <a:lnTo>
                    <a:pt x="168951" y="76507"/>
                  </a:lnTo>
                  <a:lnTo>
                    <a:pt x="334714" y="76507"/>
                  </a:lnTo>
                  <a:lnTo>
                    <a:pt x="417596" y="216768"/>
                  </a:lnTo>
                  <a:lnTo>
                    <a:pt x="334714" y="36021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1" name="Freeform 36"/>
            <p:cNvSpPr>
              <a:spLocks noEditPoints="1"/>
            </p:cNvSpPr>
            <p:nvPr/>
          </p:nvSpPr>
          <p:spPr bwMode="auto">
            <a:xfrm>
              <a:off x="7623361" y="1760198"/>
              <a:ext cx="320193" cy="276918"/>
            </a:xfrm>
            <a:custGeom>
              <a:avLst/>
              <a:gdLst>
                <a:gd name="T0" fmla="*/ 392094 w 519604"/>
                <a:gd name="T1" fmla="*/ 0 h 449473"/>
                <a:gd name="T2" fmla="*/ 130698 w 519604"/>
                <a:gd name="T3" fmla="*/ 0 h 449473"/>
                <a:gd name="T4" fmla="*/ 0 w 519604"/>
                <a:gd name="T5" fmla="*/ 226330 h 449473"/>
                <a:gd name="T6" fmla="*/ 130698 w 519604"/>
                <a:gd name="T7" fmla="*/ 449473 h 449473"/>
                <a:gd name="T8" fmla="*/ 392094 w 519604"/>
                <a:gd name="T9" fmla="*/ 449473 h 449473"/>
                <a:gd name="T10" fmla="*/ 519604 w 519604"/>
                <a:gd name="T11" fmla="*/ 226330 h 449473"/>
                <a:gd name="T12" fmla="*/ 392094 w 519604"/>
                <a:gd name="T13" fmla="*/ 0 h 449473"/>
                <a:gd name="T14" fmla="*/ 347465 w 519604"/>
                <a:gd name="T15" fmla="*/ 372967 h 449473"/>
                <a:gd name="T16" fmla="*/ 175326 w 519604"/>
                <a:gd name="T17" fmla="*/ 372967 h 449473"/>
                <a:gd name="T18" fmla="*/ 92444 w 519604"/>
                <a:gd name="T19" fmla="*/ 226330 h 449473"/>
                <a:gd name="T20" fmla="*/ 175326 w 519604"/>
                <a:gd name="T21" fmla="*/ 79694 h 449473"/>
                <a:gd name="T22" fmla="*/ 347465 w 519604"/>
                <a:gd name="T23" fmla="*/ 79694 h 449473"/>
                <a:gd name="T24" fmla="*/ 430347 w 519604"/>
                <a:gd name="T25" fmla="*/ 226330 h 449473"/>
                <a:gd name="T26" fmla="*/ 347465 w 519604"/>
                <a:gd name="T27" fmla="*/ 372967 h 449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9604" h="449473">
                  <a:moveTo>
                    <a:pt x="392094" y="0"/>
                  </a:moveTo>
                  <a:lnTo>
                    <a:pt x="130698" y="0"/>
                  </a:lnTo>
                  <a:lnTo>
                    <a:pt x="0" y="226330"/>
                  </a:lnTo>
                  <a:lnTo>
                    <a:pt x="130698" y="449473"/>
                  </a:lnTo>
                  <a:lnTo>
                    <a:pt x="392094" y="449473"/>
                  </a:lnTo>
                  <a:lnTo>
                    <a:pt x="519604" y="226330"/>
                  </a:lnTo>
                  <a:lnTo>
                    <a:pt x="392094" y="0"/>
                  </a:lnTo>
                  <a:close/>
                  <a:moveTo>
                    <a:pt x="347465" y="372967"/>
                  </a:moveTo>
                  <a:lnTo>
                    <a:pt x="175326" y="372967"/>
                  </a:lnTo>
                  <a:lnTo>
                    <a:pt x="92444" y="226330"/>
                  </a:lnTo>
                  <a:lnTo>
                    <a:pt x="175326" y="79694"/>
                  </a:lnTo>
                  <a:lnTo>
                    <a:pt x="347465" y="79694"/>
                  </a:lnTo>
                  <a:lnTo>
                    <a:pt x="430347" y="226330"/>
                  </a:lnTo>
                  <a:lnTo>
                    <a:pt x="347465" y="37296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2" name="Freeform 38"/>
            <p:cNvSpPr>
              <a:spLocks noEditPoints="1"/>
            </p:cNvSpPr>
            <p:nvPr/>
          </p:nvSpPr>
          <p:spPr bwMode="auto">
            <a:xfrm>
              <a:off x="7919030" y="654731"/>
              <a:ext cx="253404" cy="133549"/>
            </a:xfrm>
            <a:custGeom>
              <a:avLst/>
              <a:gdLst>
                <a:gd name="T0" fmla="*/ 71 w 129"/>
                <a:gd name="T1" fmla="*/ 68 h 68"/>
                <a:gd name="T2" fmla="*/ 129 w 129"/>
                <a:gd name="T3" fmla="*/ 34 h 68"/>
                <a:gd name="T4" fmla="*/ 71 w 129"/>
                <a:gd name="T5" fmla="*/ 0 h 68"/>
                <a:gd name="T6" fmla="*/ 71 w 129"/>
                <a:gd name="T7" fmla="*/ 20 h 68"/>
                <a:gd name="T8" fmla="*/ 0 w 129"/>
                <a:gd name="T9" fmla="*/ 20 h 68"/>
                <a:gd name="T10" fmla="*/ 0 w 129"/>
                <a:gd name="T11" fmla="*/ 48 h 68"/>
                <a:gd name="T12" fmla="*/ 71 w 129"/>
                <a:gd name="T13" fmla="*/ 48 h 68"/>
                <a:gd name="T14" fmla="*/ 71 w 129"/>
                <a:gd name="T15" fmla="*/ 68 h 68"/>
                <a:gd name="T16" fmla="*/ 8 w 129"/>
                <a:gd name="T17" fmla="*/ 40 h 68"/>
                <a:gd name="T18" fmla="*/ 8 w 129"/>
                <a:gd name="T19" fmla="*/ 28 h 68"/>
                <a:gd name="T20" fmla="*/ 79 w 129"/>
                <a:gd name="T21" fmla="*/ 28 h 68"/>
                <a:gd name="T22" fmla="*/ 79 w 129"/>
                <a:gd name="T23" fmla="*/ 15 h 68"/>
                <a:gd name="T24" fmla="*/ 112 w 129"/>
                <a:gd name="T25" fmla="*/ 34 h 68"/>
                <a:gd name="T26" fmla="*/ 79 w 129"/>
                <a:gd name="T27" fmla="*/ 53 h 68"/>
                <a:gd name="T28" fmla="*/ 79 w 129"/>
                <a:gd name="T29" fmla="*/ 40 h 68"/>
                <a:gd name="T30" fmla="*/ 8 w 129"/>
                <a:gd name="T31" fmla="*/ 4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68">
                  <a:moveTo>
                    <a:pt x="71" y="68"/>
                  </a:moveTo>
                  <a:cubicBezTo>
                    <a:pt x="129" y="34"/>
                    <a:pt x="129" y="34"/>
                    <a:pt x="129" y="34"/>
                  </a:cubicBezTo>
                  <a:cubicBezTo>
                    <a:pt x="71" y="0"/>
                    <a:pt x="71" y="0"/>
                    <a:pt x="71" y="0"/>
                  </a:cubicBezTo>
                  <a:cubicBezTo>
                    <a:pt x="71" y="0"/>
                    <a:pt x="71" y="15"/>
                    <a:pt x="71" y="20"/>
                  </a:cubicBezTo>
                  <a:cubicBezTo>
                    <a:pt x="63" y="20"/>
                    <a:pt x="0" y="20"/>
                    <a:pt x="0" y="20"/>
                  </a:cubicBezTo>
                  <a:cubicBezTo>
                    <a:pt x="0" y="48"/>
                    <a:pt x="0" y="48"/>
                    <a:pt x="0" y="48"/>
                  </a:cubicBezTo>
                  <a:cubicBezTo>
                    <a:pt x="0" y="48"/>
                    <a:pt x="63" y="48"/>
                    <a:pt x="71" y="48"/>
                  </a:cubicBezTo>
                  <a:cubicBezTo>
                    <a:pt x="71" y="53"/>
                    <a:pt x="71" y="68"/>
                    <a:pt x="71" y="68"/>
                  </a:cubicBezTo>
                  <a:close/>
                  <a:moveTo>
                    <a:pt x="8" y="40"/>
                  </a:moveTo>
                  <a:cubicBezTo>
                    <a:pt x="8" y="36"/>
                    <a:pt x="8" y="32"/>
                    <a:pt x="8" y="28"/>
                  </a:cubicBezTo>
                  <a:cubicBezTo>
                    <a:pt x="16" y="28"/>
                    <a:pt x="79" y="28"/>
                    <a:pt x="79" y="28"/>
                  </a:cubicBezTo>
                  <a:cubicBezTo>
                    <a:pt x="79" y="28"/>
                    <a:pt x="79" y="19"/>
                    <a:pt x="79" y="15"/>
                  </a:cubicBezTo>
                  <a:cubicBezTo>
                    <a:pt x="87" y="19"/>
                    <a:pt x="104" y="29"/>
                    <a:pt x="112" y="34"/>
                  </a:cubicBezTo>
                  <a:cubicBezTo>
                    <a:pt x="104" y="39"/>
                    <a:pt x="87" y="49"/>
                    <a:pt x="79" y="53"/>
                  </a:cubicBezTo>
                  <a:cubicBezTo>
                    <a:pt x="79" y="49"/>
                    <a:pt x="79" y="40"/>
                    <a:pt x="79" y="40"/>
                  </a:cubicBezTo>
                  <a:cubicBezTo>
                    <a:pt x="79" y="40"/>
                    <a:pt x="16" y="40"/>
                    <a:pt x="8" y="40"/>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3" name="Freeform 39"/>
            <p:cNvSpPr>
              <a:spLocks noEditPoints="1"/>
            </p:cNvSpPr>
            <p:nvPr/>
          </p:nvSpPr>
          <p:spPr bwMode="auto">
            <a:xfrm>
              <a:off x="7742236" y="733290"/>
              <a:ext cx="290728" cy="153189"/>
            </a:xfrm>
            <a:custGeom>
              <a:avLst/>
              <a:gdLst>
                <a:gd name="T0" fmla="*/ 67 w 148"/>
                <a:gd name="T1" fmla="*/ 55 h 78"/>
                <a:gd name="T2" fmla="*/ 148 w 148"/>
                <a:gd name="T3" fmla="*/ 55 h 78"/>
                <a:gd name="T4" fmla="*/ 148 w 148"/>
                <a:gd name="T5" fmla="*/ 23 h 78"/>
                <a:gd name="T6" fmla="*/ 67 w 148"/>
                <a:gd name="T7" fmla="*/ 23 h 78"/>
                <a:gd name="T8" fmla="*/ 67 w 148"/>
                <a:gd name="T9" fmla="*/ 0 h 78"/>
                <a:gd name="T10" fmla="*/ 0 w 148"/>
                <a:gd name="T11" fmla="*/ 39 h 78"/>
                <a:gd name="T12" fmla="*/ 67 w 148"/>
                <a:gd name="T13" fmla="*/ 78 h 78"/>
                <a:gd name="T14" fmla="*/ 67 w 148"/>
                <a:gd name="T15" fmla="*/ 55 h 78"/>
                <a:gd name="T16" fmla="*/ 57 w 148"/>
                <a:gd name="T17" fmla="*/ 45 h 78"/>
                <a:gd name="T18" fmla="*/ 57 w 148"/>
                <a:gd name="T19" fmla="*/ 61 h 78"/>
                <a:gd name="T20" fmla="*/ 20 w 148"/>
                <a:gd name="T21" fmla="*/ 39 h 78"/>
                <a:gd name="T22" fmla="*/ 57 w 148"/>
                <a:gd name="T23" fmla="*/ 17 h 78"/>
                <a:gd name="T24" fmla="*/ 57 w 148"/>
                <a:gd name="T25" fmla="*/ 33 h 78"/>
                <a:gd name="T26" fmla="*/ 138 w 148"/>
                <a:gd name="T27" fmla="*/ 33 h 78"/>
                <a:gd name="T28" fmla="*/ 138 w 148"/>
                <a:gd name="T29" fmla="*/ 45 h 78"/>
                <a:gd name="T30" fmla="*/ 57 w 148"/>
                <a:gd name="T31"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8" h="78">
                  <a:moveTo>
                    <a:pt x="67" y="55"/>
                  </a:moveTo>
                  <a:cubicBezTo>
                    <a:pt x="76" y="55"/>
                    <a:pt x="148" y="55"/>
                    <a:pt x="148" y="55"/>
                  </a:cubicBezTo>
                  <a:cubicBezTo>
                    <a:pt x="148" y="23"/>
                    <a:pt x="148" y="23"/>
                    <a:pt x="148" y="23"/>
                  </a:cubicBezTo>
                  <a:cubicBezTo>
                    <a:pt x="148" y="23"/>
                    <a:pt x="76" y="23"/>
                    <a:pt x="67" y="23"/>
                  </a:cubicBezTo>
                  <a:cubicBezTo>
                    <a:pt x="67" y="17"/>
                    <a:pt x="67" y="0"/>
                    <a:pt x="67" y="0"/>
                  </a:cubicBezTo>
                  <a:cubicBezTo>
                    <a:pt x="0" y="39"/>
                    <a:pt x="0" y="39"/>
                    <a:pt x="0" y="39"/>
                  </a:cubicBezTo>
                  <a:cubicBezTo>
                    <a:pt x="67" y="78"/>
                    <a:pt x="67" y="78"/>
                    <a:pt x="67" y="78"/>
                  </a:cubicBezTo>
                  <a:cubicBezTo>
                    <a:pt x="67" y="78"/>
                    <a:pt x="67" y="61"/>
                    <a:pt x="67" y="55"/>
                  </a:cubicBezTo>
                  <a:close/>
                  <a:moveTo>
                    <a:pt x="57" y="45"/>
                  </a:moveTo>
                  <a:cubicBezTo>
                    <a:pt x="57" y="45"/>
                    <a:pt x="57" y="56"/>
                    <a:pt x="57" y="61"/>
                  </a:cubicBezTo>
                  <a:cubicBezTo>
                    <a:pt x="48" y="56"/>
                    <a:pt x="29" y="44"/>
                    <a:pt x="20" y="39"/>
                  </a:cubicBezTo>
                  <a:cubicBezTo>
                    <a:pt x="29" y="34"/>
                    <a:pt x="48" y="22"/>
                    <a:pt x="57" y="17"/>
                  </a:cubicBezTo>
                  <a:cubicBezTo>
                    <a:pt x="57" y="22"/>
                    <a:pt x="57" y="33"/>
                    <a:pt x="57" y="33"/>
                  </a:cubicBezTo>
                  <a:cubicBezTo>
                    <a:pt x="57" y="33"/>
                    <a:pt x="130" y="33"/>
                    <a:pt x="138" y="33"/>
                  </a:cubicBezTo>
                  <a:cubicBezTo>
                    <a:pt x="138" y="37"/>
                    <a:pt x="138" y="41"/>
                    <a:pt x="138" y="45"/>
                  </a:cubicBezTo>
                  <a:cubicBezTo>
                    <a:pt x="130" y="45"/>
                    <a:pt x="57" y="45"/>
                    <a:pt x="57" y="45"/>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4" name="Freeform 43"/>
            <p:cNvSpPr>
              <a:spLocks noEditPoints="1"/>
            </p:cNvSpPr>
            <p:nvPr/>
          </p:nvSpPr>
          <p:spPr bwMode="auto">
            <a:xfrm>
              <a:off x="5907509" y="285508"/>
              <a:ext cx="269120" cy="384936"/>
            </a:xfrm>
            <a:custGeom>
              <a:avLst/>
              <a:gdLst>
                <a:gd name="T0" fmla="*/ 0 w 436723"/>
                <a:gd name="T1" fmla="*/ 188078 h 624800"/>
                <a:gd name="T2" fmla="*/ 108384 w 436723"/>
                <a:gd name="T3" fmla="*/ 376155 h 624800"/>
                <a:gd name="T4" fmla="*/ 328339 w 436723"/>
                <a:gd name="T5" fmla="*/ 376155 h 624800"/>
                <a:gd name="T6" fmla="*/ 436723 w 436723"/>
                <a:gd name="T7" fmla="*/ 188078 h 624800"/>
                <a:gd name="T8" fmla="*/ 328339 w 436723"/>
                <a:gd name="T9" fmla="*/ 0 h 624800"/>
                <a:gd name="T10" fmla="*/ 108384 w 436723"/>
                <a:gd name="T11" fmla="*/ 0 h 624800"/>
                <a:gd name="T12" fmla="*/ 0 w 436723"/>
                <a:gd name="T13" fmla="*/ 188078 h 624800"/>
                <a:gd name="T14" fmla="*/ 76506 w 436723"/>
                <a:gd name="T15" fmla="*/ 188078 h 624800"/>
                <a:gd name="T16" fmla="*/ 146637 w 436723"/>
                <a:gd name="T17" fmla="*/ 63755 h 624800"/>
                <a:gd name="T18" fmla="*/ 290086 w 436723"/>
                <a:gd name="T19" fmla="*/ 63755 h 624800"/>
                <a:gd name="T20" fmla="*/ 360217 w 436723"/>
                <a:gd name="T21" fmla="*/ 188078 h 624800"/>
                <a:gd name="T22" fmla="*/ 290086 w 436723"/>
                <a:gd name="T23" fmla="*/ 312400 h 624800"/>
                <a:gd name="T24" fmla="*/ 146637 w 436723"/>
                <a:gd name="T25" fmla="*/ 312400 h 624800"/>
                <a:gd name="T26" fmla="*/ 76506 w 436723"/>
                <a:gd name="T27" fmla="*/ 188078 h 624800"/>
                <a:gd name="T28" fmla="*/ 277335 w 436723"/>
                <a:gd name="T29" fmla="*/ 567421 h 624800"/>
                <a:gd name="T30" fmla="*/ 159388 w 436723"/>
                <a:gd name="T31" fmla="*/ 567421 h 624800"/>
                <a:gd name="T32" fmla="*/ 159388 w 436723"/>
                <a:gd name="T33" fmla="*/ 624800 h 624800"/>
                <a:gd name="T34" fmla="*/ 277335 w 436723"/>
                <a:gd name="T35" fmla="*/ 624800 h 624800"/>
                <a:gd name="T36" fmla="*/ 277335 w 436723"/>
                <a:gd name="T37" fmla="*/ 567421 h 624800"/>
                <a:gd name="T38" fmla="*/ 328339 w 436723"/>
                <a:gd name="T39" fmla="*/ 404845 h 624800"/>
                <a:gd name="T40" fmla="*/ 108384 w 436723"/>
                <a:gd name="T41" fmla="*/ 404845 h 624800"/>
                <a:gd name="T42" fmla="*/ 108384 w 436723"/>
                <a:gd name="T43" fmla="*/ 462225 h 624800"/>
                <a:gd name="T44" fmla="*/ 328339 w 436723"/>
                <a:gd name="T45" fmla="*/ 462225 h 624800"/>
                <a:gd name="T46" fmla="*/ 328339 w 436723"/>
                <a:gd name="T47" fmla="*/ 404845 h 624800"/>
                <a:gd name="T48" fmla="*/ 328339 w 436723"/>
                <a:gd name="T49" fmla="*/ 487727 h 624800"/>
                <a:gd name="T50" fmla="*/ 108384 w 436723"/>
                <a:gd name="T51" fmla="*/ 487727 h 624800"/>
                <a:gd name="T52" fmla="*/ 108384 w 436723"/>
                <a:gd name="T53" fmla="*/ 545106 h 624800"/>
                <a:gd name="T54" fmla="*/ 328339 w 436723"/>
                <a:gd name="T55" fmla="*/ 545106 h 624800"/>
                <a:gd name="T56" fmla="*/ 328339 w 436723"/>
                <a:gd name="T57" fmla="*/ 487727 h 62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6723" h="624800">
                  <a:moveTo>
                    <a:pt x="0" y="188078"/>
                  </a:moveTo>
                  <a:lnTo>
                    <a:pt x="108384" y="376155"/>
                  </a:lnTo>
                  <a:lnTo>
                    <a:pt x="328339" y="376155"/>
                  </a:lnTo>
                  <a:lnTo>
                    <a:pt x="436723" y="188078"/>
                  </a:lnTo>
                  <a:lnTo>
                    <a:pt x="328339" y="0"/>
                  </a:lnTo>
                  <a:lnTo>
                    <a:pt x="108384" y="0"/>
                  </a:lnTo>
                  <a:lnTo>
                    <a:pt x="0" y="188078"/>
                  </a:lnTo>
                  <a:close/>
                  <a:moveTo>
                    <a:pt x="76506" y="188078"/>
                  </a:moveTo>
                  <a:lnTo>
                    <a:pt x="146637" y="63755"/>
                  </a:lnTo>
                  <a:lnTo>
                    <a:pt x="290086" y="63755"/>
                  </a:lnTo>
                  <a:lnTo>
                    <a:pt x="360217" y="188078"/>
                  </a:lnTo>
                  <a:lnTo>
                    <a:pt x="290086" y="312400"/>
                  </a:lnTo>
                  <a:lnTo>
                    <a:pt x="146637" y="312400"/>
                  </a:lnTo>
                  <a:lnTo>
                    <a:pt x="76506" y="188078"/>
                  </a:lnTo>
                  <a:close/>
                  <a:moveTo>
                    <a:pt x="277335" y="567421"/>
                  </a:moveTo>
                  <a:lnTo>
                    <a:pt x="159388" y="567421"/>
                  </a:lnTo>
                  <a:lnTo>
                    <a:pt x="159388" y="624800"/>
                  </a:lnTo>
                  <a:lnTo>
                    <a:pt x="277335" y="624800"/>
                  </a:lnTo>
                  <a:lnTo>
                    <a:pt x="277335" y="567421"/>
                  </a:lnTo>
                  <a:close/>
                  <a:moveTo>
                    <a:pt x="328339" y="404845"/>
                  </a:moveTo>
                  <a:lnTo>
                    <a:pt x="108384" y="404845"/>
                  </a:lnTo>
                  <a:lnTo>
                    <a:pt x="108384" y="462225"/>
                  </a:lnTo>
                  <a:lnTo>
                    <a:pt x="328339" y="462225"/>
                  </a:lnTo>
                  <a:lnTo>
                    <a:pt x="328339" y="404845"/>
                  </a:lnTo>
                  <a:close/>
                  <a:moveTo>
                    <a:pt x="328339" y="487727"/>
                  </a:moveTo>
                  <a:lnTo>
                    <a:pt x="108384" y="487727"/>
                  </a:lnTo>
                  <a:lnTo>
                    <a:pt x="108384" y="545106"/>
                  </a:lnTo>
                  <a:lnTo>
                    <a:pt x="328339" y="545106"/>
                  </a:lnTo>
                  <a:lnTo>
                    <a:pt x="328339" y="487727"/>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5" name="Freeform 44"/>
            <p:cNvSpPr>
              <a:spLocks noEditPoints="1"/>
            </p:cNvSpPr>
            <p:nvPr/>
          </p:nvSpPr>
          <p:spPr bwMode="auto">
            <a:xfrm>
              <a:off x="5911438" y="959145"/>
              <a:ext cx="267155" cy="267098"/>
            </a:xfrm>
            <a:custGeom>
              <a:avLst/>
              <a:gdLst>
                <a:gd name="T0" fmla="*/ 0 w 136"/>
                <a:gd name="T1" fmla="*/ 68 h 136"/>
                <a:gd name="T2" fmla="*/ 136 w 136"/>
                <a:gd name="T3" fmla="*/ 68 h 136"/>
                <a:gd name="T4" fmla="*/ 9 w 136"/>
                <a:gd name="T5" fmla="*/ 72 h 136"/>
                <a:gd name="T6" fmla="*/ 33 w 136"/>
                <a:gd name="T7" fmla="*/ 93 h 136"/>
                <a:gd name="T8" fmla="*/ 9 w 136"/>
                <a:gd name="T9" fmla="*/ 72 h 136"/>
                <a:gd name="T10" fmla="*/ 72 w 136"/>
                <a:gd name="T11" fmla="*/ 9 h 136"/>
                <a:gd name="T12" fmla="*/ 72 w 136"/>
                <a:gd name="T13" fmla="*/ 34 h 136"/>
                <a:gd name="T14" fmla="*/ 98 w 136"/>
                <a:gd name="T15" fmla="*/ 64 h 136"/>
                <a:gd name="T16" fmla="*/ 72 w 136"/>
                <a:gd name="T17" fmla="*/ 42 h 136"/>
                <a:gd name="T18" fmla="*/ 64 w 136"/>
                <a:gd name="T19" fmla="*/ 9 h 136"/>
                <a:gd name="T20" fmla="*/ 44 w 136"/>
                <a:gd name="T21" fmla="*/ 34 h 136"/>
                <a:gd name="T22" fmla="*/ 64 w 136"/>
                <a:gd name="T23" fmla="*/ 42 h 136"/>
                <a:gd name="T24" fmla="*/ 39 w 136"/>
                <a:gd name="T25" fmla="*/ 64 h 136"/>
                <a:gd name="T26" fmla="*/ 64 w 136"/>
                <a:gd name="T27" fmla="*/ 42 h 136"/>
                <a:gd name="T28" fmla="*/ 9 w 136"/>
                <a:gd name="T29" fmla="*/ 64 h 136"/>
                <a:gd name="T30" fmla="*/ 33 w 136"/>
                <a:gd name="T31" fmla="*/ 42 h 136"/>
                <a:gd name="T32" fmla="*/ 39 w 136"/>
                <a:gd name="T33" fmla="*/ 72 h 136"/>
                <a:gd name="T34" fmla="*/ 64 w 136"/>
                <a:gd name="T35" fmla="*/ 93 h 136"/>
                <a:gd name="T36" fmla="*/ 39 w 136"/>
                <a:gd name="T37" fmla="*/ 72 h 136"/>
                <a:gd name="T38" fmla="*/ 64 w 136"/>
                <a:gd name="T39" fmla="*/ 127 h 136"/>
                <a:gd name="T40" fmla="*/ 64 w 136"/>
                <a:gd name="T41" fmla="*/ 101 h 136"/>
                <a:gd name="T42" fmla="*/ 72 w 136"/>
                <a:gd name="T43" fmla="*/ 101 h 136"/>
                <a:gd name="T44" fmla="*/ 72 w 136"/>
                <a:gd name="T45" fmla="*/ 127 h 136"/>
                <a:gd name="T46" fmla="*/ 72 w 136"/>
                <a:gd name="T47" fmla="*/ 72 h 136"/>
                <a:gd name="T48" fmla="*/ 95 w 136"/>
                <a:gd name="T49" fmla="*/ 93 h 136"/>
                <a:gd name="T50" fmla="*/ 106 w 136"/>
                <a:gd name="T51" fmla="*/ 72 h 136"/>
                <a:gd name="T52" fmla="*/ 122 w 136"/>
                <a:gd name="T53" fmla="*/ 93 h 136"/>
                <a:gd name="T54" fmla="*/ 106 w 136"/>
                <a:gd name="T55" fmla="*/ 72 h 136"/>
                <a:gd name="T56" fmla="*/ 103 w 136"/>
                <a:gd name="T57" fmla="*/ 42 h 136"/>
                <a:gd name="T58" fmla="*/ 127 w 136"/>
                <a:gd name="T59" fmla="*/ 64 h 136"/>
                <a:gd name="T60" fmla="*/ 117 w 136"/>
                <a:gd name="T61" fmla="*/ 34 h 136"/>
                <a:gd name="T62" fmla="*/ 91 w 136"/>
                <a:gd name="T63" fmla="*/ 13 h 136"/>
                <a:gd name="T64" fmla="*/ 46 w 136"/>
                <a:gd name="T65" fmla="*/ 13 h 136"/>
                <a:gd name="T66" fmla="*/ 20 w 136"/>
                <a:gd name="T67" fmla="*/ 34 h 136"/>
                <a:gd name="T68" fmla="*/ 19 w 136"/>
                <a:gd name="T69" fmla="*/ 101 h 136"/>
                <a:gd name="T70" fmla="*/ 46 w 136"/>
                <a:gd name="T71" fmla="*/ 123 h 136"/>
                <a:gd name="T72" fmla="*/ 91 w 136"/>
                <a:gd name="T73" fmla="*/ 123 h 136"/>
                <a:gd name="T74" fmla="*/ 118 w 136"/>
                <a:gd name="T7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6">
                  <a:moveTo>
                    <a:pt x="68" y="0"/>
                  </a:moveTo>
                  <a:cubicBezTo>
                    <a:pt x="31" y="0"/>
                    <a:pt x="0" y="31"/>
                    <a:pt x="0" y="68"/>
                  </a:cubicBezTo>
                  <a:cubicBezTo>
                    <a:pt x="0" y="106"/>
                    <a:pt x="31" y="136"/>
                    <a:pt x="68" y="136"/>
                  </a:cubicBezTo>
                  <a:cubicBezTo>
                    <a:pt x="106" y="136"/>
                    <a:pt x="136" y="106"/>
                    <a:pt x="136" y="68"/>
                  </a:cubicBezTo>
                  <a:cubicBezTo>
                    <a:pt x="136" y="31"/>
                    <a:pt x="106" y="0"/>
                    <a:pt x="68" y="0"/>
                  </a:cubicBezTo>
                  <a:close/>
                  <a:moveTo>
                    <a:pt x="9" y="72"/>
                  </a:moveTo>
                  <a:cubicBezTo>
                    <a:pt x="30" y="72"/>
                    <a:pt x="30" y="72"/>
                    <a:pt x="30" y="72"/>
                  </a:cubicBezTo>
                  <a:cubicBezTo>
                    <a:pt x="31" y="80"/>
                    <a:pt x="31" y="86"/>
                    <a:pt x="33" y="93"/>
                  </a:cubicBezTo>
                  <a:cubicBezTo>
                    <a:pt x="14" y="93"/>
                    <a:pt x="14" y="93"/>
                    <a:pt x="14" y="93"/>
                  </a:cubicBezTo>
                  <a:cubicBezTo>
                    <a:pt x="11" y="86"/>
                    <a:pt x="10" y="80"/>
                    <a:pt x="9" y="72"/>
                  </a:cubicBezTo>
                  <a:close/>
                  <a:moveTo>
                    <a:pt x="72" y="34"/>
                  </a:moveTo>
                  <a:cubicBezTo>
                    <a:pt x="72" y="9"/>
                    <a:pt x="72" y="9"/>
                    <a:pt x="72" y="9"/>
                  </a:cubicBezTo>
                  <a:cubicBezTo>
                    <a:pt x="80" y="12"/>
                    <a:pt x="88" y="21"/>
                    <a:pt x="92" y="34"/>
                  </a:cubicBezTo>
                  <a:lnTo>
                    <a:pt x="72" y="34"/>
                  </a:lnTo>
                  <a:close/>
                  <a:moveTo>
                    <a:pt x="95" y="42"/>
                  </a:moveTo>
                  <a:cubicBezTo>
                    <a:pt x="96" y="49"/>
                    <a:pt x="97" y="56"/>
                    <a:pt x="98" y="64"/>
                  </a:cubicBezTo>
                  <a:cubicBezTo>
                    <a:pt x="72" y="64"/>
                    <a:pt x="72" y="64"/>
                    <a:pt x="72" y="64"/>
                  </a:cubicBezTo>
                  <a:cubicBezTo>
                    <a:pt x="72" y="42"/>
                    <a:pt x="72" y="42"/>
                    <a:pt x="72" y="42"/>
                  </a:cubicBezTo>
                  <a:lnTo>
                    <a:pt x="95" y="42"/>
                  </a:lnTo>
                  <a:close/>
                  <a:moveTo>
                    <a:pt x="64" y="9"/>
                  </a:moveTo>
                  <a:cubicBezTo>
                    <a:pt x="64" y="34"/>
                    <a:pt x="64" y="34"/>
                    <a:pt x="64" y="34"/>
                  </a:cubicBezTo>
                  <a:cubicBezTo>
                    <a:pt x="44" y="34"/>
                    <a:pt x="44" y="34"/>
                    <a:pt x="44" y="34"/>
                  </a:cubicBezTo>
                  <a:cubicBezTo>
                    <a:pt x="49" y="21"/>
                    <a:pt x="56" y="12"/>
                    <a:pt x="64" y="9"/>
                  </a:cubicBezTo>
                  <a:close/>
                  <a:moveTo>
                    <a:pt x="64" y="42"/>
                  </a:moveTo>
                  <a:cubicBezTo>
                    <a:pt x="64" y="64"/>
                    <a:pt x="64" y="64"/>
                    <a:pt x="64" y="64"/>
                  </a:cubicBezTo>
                  <a:cubicBezTo>
                    <a:pt x="39" y="64"/>
                    <a:pt x="39" y="64"/>
                    <a:pt x="39" y="64"/>
                  </a:cubicBezTo>
                  <a:cubicBezTo>
                    <a:pt x="39" y="56"/>
                    <a:pt x="40" y="49"/>
                    <a:pt x="42" y="42"/>
                  </a:cubicBezTo>
                  <a:lnTo>
                    <a:pt x="64" y="42"/>
                  </a:lnTo>
                  <a:close/>
                  <a:moveTo>
                    <a:pt x="30" y="64"/>
                  </a:moveTo>
                  <a:cubicBezTo>
                    <a:pt x="9" y="64"/>
                    <a:pt x="9" y="64"/>
                    <a:pt x="9" y="64"/>
                  </a:cubicBezTo>
                  <a:cubicBezTo>
                    <a:pt x="10" y="56"/>
                    <a:pt x="12" y="49"/>
                    <a:pt x="15" y="42"/>
                  </a:cubicBezTo>
                  <a:cubicBezTo>
                    <a:pt x="33" y="42"/>
                    <a:pt x="33" y="42"/>
                    <a:pt x="33" y="42"/>
                  </a:cubicBezTo>
                  <a:cubicBezTo>
                    <a:pt x="32" y="49"/>
                    <a:pt x="31" y="56"/>
                    <a:pt x="30" y="64"/>
                  </a:cubicBezTo>
                  <a:close/>
                  <a:moveTo>
                    <a:pt x="39" y="72"/>
                  </a:moveTo>
                  <a:cubicBezTo>
                    <a:pt x="64" y="72"/>
                    <a:pt x="64" y="72"/>
                    <a:pt x="64" y="72"/>
                  </a:cubicBezTo>
                  <a:cubicBezTo>
                    <a:pt x="64" y="93"/>
                    <a:pt x="64" y="93"/>
                    <a:pt x="64" y="93"/>
                  </a:cubicBezTo>
                  <a:cubicBezTo>
                    <a:pt x="41" y="93"/>
                    <a:pt x="41" y="93"/>
                    <a:pt x="41" y="93"/>
                  </a:cubicBezTo>
                  <a:cubicBezTo>
                    <a:pt x="40" y="86"/>
                    <a:pt x="39" y="80"/>
                    <a:pt x="39" y="72"/>
                  </a:cubicBezTo>
                  <a:close/>
                  <a:moveTo>
                    <a:pt x="64" y="101"/>
                  </a:moveTo>
                  <a:cubicBezTo>
                    <a:pt x="64" y="127"/>
                    <a:pt x="64" y="127"/>
                    <a:pt x="64" y="127"/>
                  </a:cubicBezTo>
                  <a:cubicBezTo>
                    <a:pt x="56" y="124"/>
                    <a:pt x="48" y="115"/>
                    <a:pt x="44" y="101"/>
                  </a:cubicBezTo>
                  <a:lnTo>
                    <a:pt x="64" y="101"/>
                  </a:lnTo>
                  <a:close/>
                  <a:moveTo>
                    <a:pt x="72" y="127"/>
                  </a:moveTo>
                  <a:cubicBezTo>
                    <a:pt x="72" y="101"/>
                    <a:pt x="72" y="101"/>
                    <a:pt x="72" y="101"/>
                  </a:cubicBezTo>
                  <a:cubicBezTo>
                    <a:pt x="93" y="101"/>
                    <a:pt x="93" y="101"/>
                    <a:pt x="93" y="101"/>
                  </a:cubicBezTo>
                  <a:cubicBezTo>
                    <a:pt x="88" y="115"/>
                    <a:pt x="81" y="124"/>
                    <a:pt x="72" y="127"/>
                  </a:cubicBezTo>
                  <a:close/>
                  <a:moveTo>
                    <a:pt x="72" y="93"/>
                  </a:moveTo>
                  <a:cubicBezTo>
                    <a:pt x="72" y="72"/>
                    <a:pt x="72" y="72"/>
                    <a:pt x="72" y="72"/>
                  </a:cubicBezTo>
                  <a:cubicBezTo>
                    <a:pt x="98" y="72"/>
                    <a:pt x="98" y="72"/>
                    <a:pt x="98" y="72"/>
                  </a:cubicBezTo>
                  <a:cubicBezTo>
                    <a:pt x="97" y="80"/>
                    <a:pt x="96" y="86"/>
                    <a:pt x="95" y="93"/>
                  </a:cubicBezTo>
                  <a:lnTo>
                    <a:pt x="72" y="93"/>
                  </a:lnTo>
                  <a:close/>
                  <a:moveTo>
                    <a:pt x="106" y="72"/>
                  </a:moveTo>
                  <a:cubicBezTo>
                    <a:pt x="127" y="72"/>
                    <a:pt x="127" y="72"/>
                    <a:pt x="127" y="72"/>
                  </a:cubicBezTo>
                  <a:cubicBezTo>
                    <a:pt x="127" y="80"/>
                    <a:pt x="125" y="86"/>
                    <a:pt x="122" y="93"/>
                  </a:cubicBezTo>
                  <a:cubicBezTo>
                    <a:pt x="104" y="93"/>
                    <a:pt x="104" y="93"/>
                    <a:pt x="104" y="93"/>
                  </a:cubicBezTo>
                  <a:cubicBezTo>
                    <a:pt x="105" y="86"/>
                    <a:pt x="106" y="80"/>
                    <a:pt x="106" y="72"/>
                  </a:cubicBezTo>
                  <a:close/>
                  <a:moveTo>
                    <a:pt x="106" y="64"/>
                  </a:moveTo>
                  <a:cubicBezTo>
                    <a:pt x="106" y="56"/>
                    <a:pt x="105" y="49"/>
                    <a:pt x="103" y="42"/>
                  </a:cubicBezTo>
                  <a:cubicBezTo>
                    <a:pt x="122" y="42"/>
                    <a:pt x="122" y="42"/>
                    <a:pt x="122" y="42"/>
                  </a:cubicBezTo>
                  <a:cubicBezTo>
                    <a:pt x="125" y="49"/>
                    <a:pt x="127" y="56"/>
                    <a:pt x="127" y="64"/>
                  </a:cubicBezTo>
                  <a:lnTo>
                    <a:pt x="106" y="64"/>
                  </a:lnTo>
                  <a:close/>
                  <a:moveTo>
                    <a:pt x="117" y="34"/>
                  </a:moveTo>
                  <a:cubicBezTo>
                    <a:pt x="101" y="34"/>
                    <a:pt x="101" y="34"/>
                    <a:pt x="101" y="34"/>
                  </a:cubicBezTo>
                  <a:cubicBezTo>
                    <a:pt x="98" y="26"/>
                    <a:pt x="95" y="19"/>
                    <a:pt x="91" y="13"/>
                  </a:cubicBezTo>
                  <a:cubicBezTo>
                    <a:pt x="101" y="18"/>
                    <a:pt x="110" y="25"/>
                    <a:pt x="117" y="34"/>
                  </a:cubicBezTo>
                  <a:close/>
                  <a:moveTo>
                    <a:pt x="46" y="13"/>
                  </a:moveTo>
                  <a:cubicBezTo>
                    <a:pt x="42" y="19"/>
                    <a:pt x="38" y="26"/>
                    <a:pt x="35" y="34"/>
                  </a:cubicBezTo>
                  <a:cubicBezTo>
                    <a:pt x="20" y="34"/>
                    <a:pt x="20" y="34"/>
                    <a:pt x="20" y="34"/>
                  </a:cubicBezTo>
                  <a:cubicBezTo>
                    <a:pt x="26" y="25"/>
                    <a:pt x="35" y="18"/>
                    <a:pt x="46" y="13"/>
                  </a:cubicBezTo>
                  <a:close/>
                  <a:moveTo>
                    <a:pt x="19" y="101"/>
                  </a:moveTo>
                  <a:cubicBezTo>
                    <a:pt x="35" y="101"/>
                    <a:pt x="35" y="101"/>
                    <a:pt x="35" y="101"/>
                  </a:cubicBezTo>
                  <a:cubicBezTo>
                    <a:pt x="38" y="110"/>
                    <a:pt x="41" y="117"/>
                    <a:pt x="46" y="123"/>
                  </a:cubicBezTo>
                  <a:cubicBezTo>
                    <a:pt x="35" y="119"/>
                    <a:pt x="25" y="111"/>
                    <a:pt x="19" y="101"/>
                  </a:cubicBezTo>
                  <a:close/>
                  <a:moveTo>
                    <a:pt x="91" y="123"/>
                  </a:moveTo>
                  <a:cubicBezTo>
                    <a:pt x="95" y="117"/>
                    <a:pt x="99" y="110"/>
                    <a:pt x="101" y="101"/>
                  </a:cubicBezTo>
                  <a:cubicBezTo>
                    <a:pt x="118" y="101"/>
                    <a:pt x="118" y="101"/>
                    <a:pt x="118" y="101"/>
                  </a:cubicBezTo>
                  <a:cubicBezTo>
                    <a:pt x="111" y="111"/>
                    <a:pt x="102" y="119"/>
                    <a:pt x="91" y="123"/>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6" name="Freeform 45"/>
            <p:cNvSpPr>
              <a:spLocks noEditPoints="1"/>
            </p:cNvSpPr>
            <p:nvPr/>
          </p:nvSpPr>
          <p:spPr bwMode="auto">
            <a:xfrm>
              <a:off x="8416017" y="326751"/>
              <a:ext cx="229832" cy="300486"/>
            </a:xfrm>
            <a:custGeom>
              <a:avLst/>
              <a:gdLst>
                <a:gd name="T0" fmla="*/ 280523 w 372968"/>
                <a:gd name="T1" fmla="*/ 0 h 487727"/>
                <a:gd name="T2" fmla="*/ 92445 w 372968"/>
                <a:gd name="T3" fmla="*/ 0 h 487727"/>
                <a:gd name="T4" fmla="*/ 0 w 372968"/>
                <a:gd name="T5" fmla="*/ 162575 h 487727"/>
                <a:gd name="T6" fmla="*/ 76506 w 372968"/>
                <a:gd name="T7" fmla="*/ 299649 h 487727"/>
                <a:gd name="T8" fmla="*/ 0 w 372968"/>
                <a:gd name="T9" fmla="*/ 430347 h 487727"/>
                <a:gd name="T10" fmla="*/ 31878 w 372968"/>
                <a:gd name="T11" fmla="*/ 487727 h 487727"/>
                <a:gd name="T12" fmla="*/ 127510 w 372968"/>
                <a:gd name="T13" fmla="*/ 325151 h 487727"/>
                <a:gd name="T14" fmla="*/ 280523 w 372968"/>
                <a:gd name="T15" fmla="*/ 325151 h 487727"/>
                <a:gd name="T16" fmla="*/ 372968 w 372968"/>
                <a:gd name="T17" fmla="*/ 162575 h 487727"/>
                <a:gd name="T18" fmla="*/ 280523 w 372968"/>
                <a:gd name="T19" fmla="*/ 0 h 487727"/>
                <a:gd name="T20" fmla="*/ 245457 w 372968"/>
                <a:gd name="T21" fmla="*/ 267771 h 487727"/>
                <a:gd name="T22" fmla="*/ 124323 w 372968"/>
                <a:gd name="T23" fmla="*/ 267771 h 487727"/>
                <a:gd name="T24" fmla="*/ 63755 w 372968"/>
                <a:gd name="T25" fmla="*/ 162575 h 487727"/>
                <a:gd name="T26" fmla="*/ 124323 w 372968"/>
                <a:gd name="T27" fmla="*/ 57379 h 487727"/>
                <a:gd name="T28" fmla="*/ 245457 w 372968"/>
                <a:gd name="T29" fmla="*/ 57379 h 487727"/>
                <a:gd name="T30" fmla="*/ 309212 w 372968"/>
                <a:gd name="T31" fmla="*/ 162575 h 487727"/>
                <a:gd name="T32" fmla="*/ 245457 w 372968"/>
                <a:gd name="T33" fmla="*/ 267771 h 487727"/>
                <a:gd name="T34" fmla="*/ 197641 w 372968"/>
                <a:gd name="T35" fmla="*/ 149824 h 487727"/>
                <a:gd name="T36" fmla="*/ 197641 w 372968"/>
                <a:gd name="T37" fmla="*/ 95633 h 487727"/>
                <a:gd name="T38" fmla="*/ 168951 w 372968"/>
                <a:gd name="T39" fmla="*/ 95633 h 487727"/>
                <a:gd name="T40" fmla="*/ 168951 w 372968"/>
                <a:gd name="T41" fmla="*/ 149824 h 487727"/>
                <a:gd name="T42" fmla="*/ 117947 w 372968"/>
                <a:gd name="T43" fmla="*/ 149824 h 487727"/>
                <a:gd name="T44" fmla="*/ 117947 w 372968"/>
                <a:gd name="T45" fmla="*/ 172139 h 487727"/>
                <a:gd name="T46" fmla="*/ 168951 w 372968"/>
                <a:gd name="T47" fmla="*/ 172139 h 487727"/>
                <a:gd name="T48" fmla="*/ 168951 w 372968"/>
                <a:gd name="T49" fmla="*/ 226331 h 487727"/>
                <a:gd name="T50" fmla="*/ 197641 w 372968"/>
                <a:gd name="T51" fmla="*/ 226331 h 487727"/>
                <a:gd name="T52" fmla="*/ 197641 w 372968"/>
                <a:gd name="T53" fmla="*/ 172139 h 487727"/>
                <a:gd name="T54" fmla="*/ 251833 w 372968"/>
                <a:gd name="T55" fmla="*/ 172139 h 487727"/>
                <a:gd name="T56" fmla="*/ 251833 w 372968"/>
                <a:gd name="T57" fmla="*/ 149824 h 487727"/>
                <a:gd name="T58" fmla="*/ 197641 w 372968"/>
                <a:gd name="T59" fmla="*/ 149824 h 487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2968" h="487727">
                  <a:moveTo>
                    <a:pt x="280523" y="0"/>
                  </a:moveTo>
                  <a:lnTo>
                    <a:pt x="92445" y="0"/>
                  </a:lnTo>
                  <a:lnTo>
                    <a:pt x="0" y="162575"/>
                  </a:lnTo>
                  <a:lnTo>
                    <a:pt x="76506" y="299649"/>
                  </a:lnTo>
                  <a:lnTo>
                    <a:pt x="0" y="430347"/>
                  </a:lnTo>
                  <a:lnTo>
                    <a:pt x="31878" y="487727"/>
                  </a:lnTo>
                  <a:lnTo>
                    <a:pt x="127510" y="325151"/>
                  </a:lnTo>
                  <a:lnTo>
                    <a:pt x="280523" y="325151"/>
                  </a:lnTo>
                  <a:lnTo>
                    <a:pt x="372968" y="162575"/>
                  </a:lnTo>
                  <a:lnTo>
                    <a:pt x="280523" y="0"/>
                  </a:lnTo>
                  <a:close/>
                  <a:moveTo>
                    <a:pt x="245457" y="267771"/>
                  </a:moveTo>
                  <a:lnTo>
                    <a:pt x="124323" y="267771"/>
                  </a:lnTo>
                  <a:lnTo>
                    <a:pt x="63755" y="162575"/>
                  </a:lnTo>
                  <a:lnTo>
                    <a:pt x="124323" y="57379"/>
                  </a:lnTo>
                  <a:lnTo>
                    <a:pt x="245457" y="57379"/>
                  </a:lnTo>
                  <a:lnTo>
                    <a:pt x="309212" y="162575"/>
                  </a:lnTo>
                  <a:lnTo>
                    <a:pt x="245457" y="267771"/>
                  </a:lnTo>
                  <a:close/>
                  <a:moveTo>
                    <a:pt x="197641" y="149824"/>
                  </a:moveTo>
                  <a:lnTo>
                    <a:pt x="197641" y="95633"/>
                  </a:lnTo>
                  <a:lnTo>
                    <a:pt x="168951" y="95633"/>
                  </a:lnTo>
                  <a:lnTo>
                    <a:pt x="168951" y="149824"/>
                  </a:lnTo>
                  <a:lnTo>
                    <a:pt x="117947" y="149824"/>
                  </a:lnTo>
                  <a:lnTo>
                    <a:pt x="117947" y="172139"/>
                  </a:lnTo>
                  <a:lnTo>
                    <a:pt x="168951" y="172139"/>
                  </a:lnTo>
                  <a:lnTo>
                    <a:pt x="168951" y="226331"/>
                  </a:lnTo>
                  <a:lnTo>
                    <a:pt x="197641" y="226331"/>
                  </a:lnTo>
                  <a:lnTo>
                    <a:pt x="197641" y="172139"/>
                  </a:lnTo>
                  <a:lnTo>
                    <a:pt x="251833" y="172139"/>
                  </a:lnTo>
                  <a:lnTo>
                    <a:pt x="251833" y="149824"/>
                  </a:lnTo>
                  <a:lnTo>
                    <a:pt x="197641" y="149824"/>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7" name="Freeform 46"/>
            <p:cNvSpPr>
              <a:spLocks noEditPoints="1"/>
            </p:cNvSpPr>
            <p:nvPr/>
          </p:nvSpPr>
          <p:spPr bwMode="auto">
            <a:xfrm>
              <a:off x="8180291" y="173562"/>
              <a:ext cx="656102" cy="567584"/>
            </a:xfrm>
            <a:custGeom>
              <a:avLst/>
              <a:gdLst>
                <a:gd name="T0" fmla="*/ 84 w 334"/>
                <a:gd name="T1" fmla="*/ 0 h 289"/>
                <a:gd name="T2" fmla="*/ 0 w 334"/>
                <a:gd name="T3" fmla="*/ 145 h 289"/>
                <a:gd name="T4" fmla="*/ 84 w 334"/>
                <a:gd name="T5" fmla="*/ 289 h 289"/>
                <a:gd name="T6" fmla="*/ 251 w 334"/>
                <a:gd name="T7" fmla="*/ 289 h 289"/>
                <a:gd name="T8" fmla="*/ 334 w 334"/>
                <a:gd name="T9" fmla="*/ 145 h 289"/>
                <a:gd name="T10" fmla="*/ 251 w 334"/>
                <a:gd name="T11" fmla="*/ 0 h 289"/>
                <a:gd name="T12" fmla="*/ 84 w 334"/>
                <a:gd name="T13" fmla="*/ 0 h 289"/>
                <a:gd name="T14" fmla="*/ 246 w 334"/>
                <a:gd name="T15" fmla="*/ 9 h 289"/>
                <a:gd name="T16" fmla="*/ 324 w 334"/>
                <a:gd name="T17" fmla="*/ 145 h 289"/>
                <a:gd name="T18" fmla="*/ 246 w 334"/>
                <a:gd name="T19" fmla="*/ 281 h 289"/>
                <a:gd name="T20" fmla="*/ 89 w 334"/>
                <a:gd name="T21" fmla="*/ 281 h 289"/>
                <a:gd name="T22" fmla="*/ 10 w 334"/>
                <a:gd name="T23" fmla="*/ 145 h 289"/>
                <a:gd name="T24" fmla="*/ 89 w 334"/>
                <a:gd name="T25" fmla="*/ 9 h 289"/>
                <a:gd name="T26" fmla="*/ 246 w 334"/>
                <a:gd name="T27" fmla="*/ 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5"/>
                    <a:pt x="0" y="145"/>
                    <a:pt x="0" y="145"/>
                  </a:cubicBezTo>
                  <a:cubicBezTo>
                    <a:pt x="84" y="289"/>
                    <a:pt x="84" y="289"/>
                    <a:pt x="84" y="289"/>
                  </a:cubicBezTo>
                  <a:cubicBezTo>
                    <a:pt x="251" y="289"/>
                    <a:pt x="251" y="289"/>
                    <a:pt x="251" y="289"/>
                  </a:cubicBezTo>
                  <a:cubicBezTo>
                    <a:pt x="334" y="145"/>
                    <a:pt x="334" y="145"/>
                    <a:pt x="334" y="145"/>
                  </a:cubicBezTo>
                  <a:cubicBezTo>
                    <a:pt x="251" y="0"/>
                    <a:pt x="251" y="0"/>
                    <a:pt x="251" y="0"/>
                  </a:cubicBezTo>
                  <a:lnTo>
                    <a:pt x="84" y="0"/>
                  </a:lnTo>
                  <a:close/>
                  <a:moveTo>
                    <a:pt x="246" y="9"/>
                  </a:moveTo>
                  <a:cubicBezTo>
                    <a:pt x="248" y="13"/>
                    <a:pt x="322" y="141"/>
                    <a:pt x="324" y="145"/>
                  </a:cubicBezTo>
                  <a:cubicBezTo>
                    <a:pt x="322" y="149"/>
                    <a:pt x="248" y="277"/>
                    <a:pt x="246" y="281"/>
                  </a:cubicBezTo>
                  <a:cubicBezTo>
                    <a:pt x="241" y="281"/>
                    <a:pt x="93" y="281"/>
                    <a:pt x="89" y="281"/>
                  </a:cubicBezTo>
                  <a:cubicBezTo>
                    <a:pt x="86" y="277"/>
                    <a:pt x="12" y="149"/>
                    <a:pt x="10" y="145"/>
                  </a:cubicBezTo>
                  <a:cubicBezTo>
                    <a:pt x="12" y="141"/>
                    <a:pt x="86" y="13"/>
                    <a:pt x="89" y="9"/>
                  </a:cubicBezTo>
                  <a:cubicBezTo>
                    <a:pt x="93" y="9"/>
                    <a:pt x="241" y="9"/>
                    <a:pt x="246" y="9"/>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8" name="Freeform 47"/>
            <p:cNvSpPr>
              <a:spLocks noEditPoints="1"/>
            </p:cNvSpPr>
            <p:nvPr/>
          </p:nvSpPr>
          <p:spPr bwMode="auto">
            <a:xfrm>
              <a:off x="5715000" y="183382"/>
              <a:ext cx="656102" cy="567583"/>
            </a:xfrm>
            <a:custGeom>
              <a:avLst/>
              <a:gdLst>
                <a:gd name="T0" fmla="*/ 84 w 334"/>
                <a:gd name="T1" fmla="*/ 0 h 289"/>
                <a:gd name="T2" fmla="*/ 0 w 334"/>
                <a:gd name="T3" fmla="*/ 144 h 289"/>
                <a:gd name="T4" fmla="*/ 84 w 334"/>
                <a:gd name="T5" fmla="*/ 289 h 289"/>
                <a:gd name="T6" fmla="*/ 251 w 334"/>
                <a:gd name="T7" fmla="*/ 289 h 289"/>
                <a:gd name="T8" fmla="*/ 334 w 334"/>
                <a:gd name="T9" fmla="*/ 144 h 289"/>
                <a:gd name="T10" fmla="*/ 251 w 334"/>
                <a:gd name="T11" fmla="*/ 0 h 289"/>
                <a:gd name="T12" fmla="*/ 84 w 334"/>
                <a:gd name="T13" fmla="*/ 0 h 289"/>
                <a:gd name="T14" fmla="*/ 246 w 334"/>
                <a:gd name="T15" fmla="*/ 8 h 289"/>
                <a:gd name="T16" fmla="*/ 324 w 334"/>
                <a:gd name="T17" fmla="*/ 144 h 289"/>
                <a:gd name="T18" fmla="*/ 246 w 334"/>
                <a:gd name="T19" fmla="*/ 280 h 289"/>
                <a:gd name="T20" fmla="*/ 89 w 334"/>
                <a:gd name="T21" fmla="*/ 280 h 289"/>
                <a:gd name="T22" fmla="*/ 10 w 334"/>
                <a:gd name="T23" fmla="*/ 144 h 289"/>
                <a:gd name="T24" fmla="*/ 89 w 334"/>
                <a:gd name="T25" fmla="*/ 8 h 289"/>
                <a:gd name="T26" fmla="*/ 246 w 334"/>
                <a:gd name="T2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4"/>
                    <a:pt x="0" y="144"/>
                    <a:pt x="0" y="144"/>
                  </a:cubicBezTo>
                  <a:cubicBezTo>
                    <a:pt x="84" y="289"/>
                    <a:pt x="84" y="289"/>
                    <a:pt x="84" y="289"/>
                  </a:cubicBezTo>
                  <a:cubicBezTo>
                    <a:pt x="251" y="289"/>
                    <a:pt x="251" y="289"/>
                    <a:pt x="251" y="289"/>
                  </a:cubicBezTo>
                  <a:cubicBezTo>
                    <a:pt x="334" y="144"/>
                    <a:pt x="334" y="144"/>
                    <a:pt x="334" y="144"/>
                  </a:cubicBezTo>
                  <a:cubicBezTo>
                    <a:pt x="251" y="0"/>
                    <a:pt x="251" y="0"/>
                    <a:pt x="251" y="0"/>
                  </a:cubicBezTo>
                  <a:lnTo>
                    <a:pt x="84" y="0"/>
                  </a:lnTo>
                  <a:close/>
                  <a:moveTo>
                    <a:pt x="246" y="8"/>
                  </a:moveTo>
                  <a:cubicBezTo>
                    <a:pt x="248" y="12"/>
                    <a:pt x="322" y="140"/>
                    <a:pt x="324" y="144"/>
                  </a:cubicBezTo>
                  <a:cubicBezTo>
                    <a:pt x="322" y="148"/>
                    <a:pt x="248" y="276"/>
                    <a:pt x="246" y="280"/>
                  </a:cubicBezTo>
                  <a:cubicBezTo>
                    <a:pt x="241" y="280"/>
                    <a:pt x="93" y="280"/>
                    <a:pt x="89" y="280"/>
                  </a:cubicBezTo>
                  <a:cubicBezTo>
                    <a:pt x="86" y="276"/>
                    <a:pt x="13" y="148"/>
                    <a:pt x="10" y="144"/>
                  </a:cubicBezTo>
                  <a:cubicBezTo>
                    <a:pt x="13" y="140"/>
                    <a:pt x="86" y="12"/>
                    <a:pt x="89" y="8"/>
                  </a:cubicBezTo>
                  <a:cubicBezTo>
                    <a:pt x="93" y="8"/>
                    <a:pt x="241" y="8"/>
                    <a:pt x="246" y="8"/>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9" name="Freeform 48"/>
            <p:cNvSpPr>
              <a:spLocks/>
            </p:cNvSpPr>
            <p:nvPr userDrawn="1"/>
          </p:nvSpPr>
          <p:spPr bwMode="auto">
            <a:xfrm>
              <a:off x="6259132" y="499579"/>
              <a:ext cx="636458" cy="551872"/>
            </a:xfrm>
            <a:custGeom>
              <a:avLst/>
              <a:gdLst>
                <a:gd name="T0" fmla="*/ 258208 w 1032833"/>
                <a:gd name="T1" fmla="*/ 895760 h 895760"/>
                <a:gd name="T2" fmla="*/ 0 w 1032833"/>
                <a:gd name="T3" fmla="*/ 446286 h 895760"/>
                <a:gd name="T4" fmla="*/ 258208 w 1032833"/>
                <a:gd name="T5" fmla="*/ 0 h 895760"/>
                <a:gd name="T6" fmla="*/ 774624 w 1032833"/>
                <a:gd name="T7" fmla="*/ 0 h 895760"/>
                <a:gd name="T8" fmla="*/ 1032833 w 1032833"/>
                <a:gd name="T9" fmla="*/ 446286 h 895760"/>
                <a:gd name="T10" fmla="*/ 774624 w 1032833"/>
                <a:gd name="T11" fmla="*/ 895760 h 895760"/>
                <a:gd name="T12" fmla="*/ 258208 w 1032833"/>
                <a:gd name="T13" fmla="*/ 895760 h 895760"/>
              </a:gdLst>
              <a:ahLst/>
              <a:cxnLst>
                <a:cxn ang="0">
                  <a:pos x="T0" y="T1"/>
                </a:cxn>
                <a:cxn ang="0">
                  <a:pos x="T2" y="T3"/>
                </a:cxn>
                <a:cxn ang="0">
                  <a:pos x="T4" y="T5"/>
                </a:cxn>
                <a:cxn ang="0">
                  <a:pos x="T6" y="T7"/>
                </a:cxn>
                <a:cxn ang="0">
                  <a:pos x="T8" y="T9"/>
                </a:cxn>
                <a:cxn ang="0">
                  <a:pos x="T10" y="T11"/>
                </a:cxn>
                <a:cxn ang="0">
                  <a:pos x="T12" y="T13"/>
                </a:cxn>
              </a:cxnLst>
              <a:rect l="0" t="0" r="r" b="b"/>
              <a:pathLst>
                <a:path w="1032833" h="895760">
                  <a:moveTo>
                    <a:pt x="258208" y="895760"/>
                  </a:moveTo>
                  <a:lnTo>
                    <a:pt x="0" y="446286"/>
                  </a:lnTo>
                  <a:lnTo>
                    <a:pt x="258208" y="0"/>
                  </a:lnTo>
                  <a:lnTo>
                    <a:pt x="774624" y="0"/>
                  </a:lnTo>
                  <a:lnTo>
                    <a:pt x="1032833" y="446286"/>
                  </a:lnTo>
                  <a:lnTo>
                    <a:pt x="774624" y="895760"/>
                  </a:lnTo>
                  <a:lnTo>
                    <a:pt x="258208" y="895760"/>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0" name="Freeform 49"/>
            <p:cNvSpPr>
              <a:spLocks noEditPoints="1"/>
            </p:cNvSpPr>
            <p:nvPr/>
          </p:nvSpPr>
          <p:spPr bwMode="auto">
            <a:xfrm>
              <a:off x="8121361" y="796137"/>
              <a:ext cx="891826" cy="771835"/>
            </a:xfrm>
            <a:custGeom>
              <a:avLst/>
              <a:gdLst>
                <a:gd name="T0" fmla="*/ 113 w 454"/>
                <a:gd name="T1" fmla="*/ 0 h 393"/>
                <a:gd name="T2" fmla="*/ 0 w 454"/>
                <a:gd name="T3" fmla="*/ 197 h 393"/>
                <a:gd name="T4" fmla="*/ 113 w 454"/>
                <a:gd name="T5" fmla="*/ 393 h 393"/>
                <a:gd name="T6" fmla="*/ 340 w 454"/>
                <a:gd name="T7" fmla="*/ 393 h 393"/>
                <a:gd name="T8" fmla="*/ 454 w 454"/>
                <a:gd name="T9" fmla="*/ 197 h 393"/>
                <a:gd name="T10" fmla="*/ 340 w 454"/>
                <a:gd name="T11" fmla="*/ 0 h 393"/>
                <a:gd name="T12" fmla="*/ 113 w 454"/>
                <a:gd name="T13" fmla="*/ 0 h 393"/>
                <a:gd name="T14" fmla="*/ 336 w 454"/>
                <a:gd name="T15" fmla="*/ 9 h 393"/>
                <a:gd name="T16" fmla="*/ 444 w 454"/>
                <a:gd name="T17" fmla="*/ 197 h 393"/>
                <a:gd name="T18" fmla="*/ 336 w 454"/>
                <a:gd name="T19" fmla="*/ 385 h 393"/>
                <a:gd name="T20" fmla="*/ 118 w 454"/>
                <a:gd name="T21" fmla="*/ 385 h 393"/>
                <a:gd name="T22" fmla="*/ 10 w 454"/>
                <a:gd name="T23" fmla="*/ 197 h 393"/>
                <a:gd name="T24" fmla="*/ 118 w 454"/>
                <a:gd name="T25" fmla="*/ 9 h 393"/>
                <a:gd name="T26" fmla="*/ 336 w 454"/>
                <a:gd name="T27" fmla="*/ 9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393">
                  <a:moveTo>
                    <a:pt x="113" y="0"/>
                  </a:moveTo>
                  <a:cubicBezTo>
                    <a:pt x="0" y="197"/>
                    <a:pt x="0" y="197"/>
                    <a:pt x="0" y="197"/>
                  </a:cubicBezTo>
                  <a:cubicBezTo>
                    <a:pt x="113" y="393"/>
                    <a:pt x="113" y="393"/>
                    <a:pt x="113" y="393"/>
                  </a:cubicBezTo>
                  <a:cubicBezTo>
                    <a:pt x="340" y="393"/>
                    <a:pt x="340" y="393"/>
                    <a:pt x="340" y="393"/>
                  </a:cubicBezTo>
                  <a:cubicBezTo>
                    <a:pt x="454" y="197"/>
                    <a:pt x="454" y="197"/>
                    <a:pt x="454" y="197"/>
                  </a:cubicBezTo>
                  <a:cubicBezTo>
                    <a:pt x="340" y="0"/>
                    <a:pt x="340" y="0"/>
                    <a:pt x="340" y="0"/>
                  </a:cubicBezTo>
                  <a:lnTo>
                    <a:pt x="113" y="0"/>
                  </a:lnTo>
                  <a:close/>
                  <a:moveTo>
                    <a:pt x="336" y="9"/>
                  </a:moveTo>
                  <a:cubicBezTo>
                    <a:pt x="338" y="13"/>
                    <a:pt x="442" y="193"/>
                    <a:pt x="444" y="197"/>
                  </a:cubicBezTo>
                  <a:cubicBezTo>
                    <a:pt x="442" y="201"/>
                    <a:pt x="338" y="381"/>
                    <a:pt x="336" y="385"/>
                  </a:cubicBezTo>
                  <a:cubicBezTo>
                    <a:pt x="331" y="385"/>
                    <a:pt x="123" y="385"/>
                    <a:pt x="118" y="385"/>
                  </a:cubicBezTo>
                  <a:cubicBezTo>
                    <a:pt x="116" y="381"/>
                    <a:pt x="12" y="201"/>
                    <a:pt x="10" y="197"/>
                  </a:cubicBezTo>
                  <a:cubicBezTo>
                    <a:pt x="12" y="193"/>
                    <a:pt x="116" y="13"/>
                    <a:pt x="118" y="9"/>
                  </a:cubicBezTo>
                  <a:cubicBezTo>
                    <a:pt x="123" y="9"/>
                    <a:pt x="331" y="9"/>
                    <a:pt x="336" y="9"/>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1" name="Freeform 51"/>
            <p:cNvSpPr>
              <a:spLocks noEditPoints="1"/>
            </p:cNvSpPr>
            <p:nvPr/>
          </p:nvSpPr>
          <p:spPr bwMode="auto">
            <a:xfrm>
              <a:off x="5716965" y="809884"/>
              <a:ext cx="656101" cy="567584"/>
            </a:xfrm>
            <a:custGeom>
              <a:avLst/>
              <a:gdLst>
                <a:gd name="T0" fmla="*/ 84 w 334"/>
                <a:gd name="T1" fmla="*/ 0 h 289"/>
                <a:gd name="T2" fmla="*/ 0 w 334"/>
                <a:gd name="T3" fmla="*/ 144 h 289"/>
                <a:gd name="T4" fmla="*/ 84 w 334"/>
                <a:gd name="T5" fmla="*/ 289 h 289"/>
                <a:gd name="T6" fmla="*/ 251 w 334"/>
                <a:gd name="T7" fmla="*/ 289 h 289"/>
                <a:gd name="T8" fmla="*/ 334 w 334"/>
                <a:gd name="T9" fmla="*/ 144 h 289"/>
                <a:gd name="T10" fmla="*/ 251 w 334"/>
                <a:gd name="T11" fmla="*/ 0 h 289"/>
                <a:gd name="T12" fmla="*/ 84 w 334"/>
                <a:gd name="T13" fmla="*/ 0 h 289"/>
                <a:gd name="T14" fmla="*/ 246 w 334"/>
                <a:gd name="T15" fmla="*/ 8 h 289"/>
                <a:gd name="T16" fmla="*/ 324 w 334"/>
                <a:gd name="T17" fmla="*/ 144 h 289"/>
                <a:gd name="T18" fmla="*/ 246 w 334"/>
                <a:gd name="T19" fmla="*/ 280 h 289"/>
                <a:gd name="T20" fmla="*/ 89 w 334"/>
                <a:gd name="T21" fmla="*/ 280 h 289"/>
                <a:gd name="T22" fmla="*/ 10 w 334"/>
                <a:gd name="T23" fmla="*/ 144 h 289"/>
                <a:gd name="T24" fmla="*/ 89 w 334"/>
                <a:gd name="T25" fmla="*/ 8 h 289"/>
                <a:gd name="T26" fmla="*/ 246 w 334"/>
                <a:gd name="T2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4"/>
                    <a:pt x="0" y="144"/>
                    <a:pt x="0" y="144"/>
                  </a:cubicBezTo>
                  <a:cubicBezTo>
                    <a:pt x="84" y="289"/>
                    <a:pt x="84" y="289"/>
                    <a:pt x="84" y="289"/>
                  </a:cubicBezTo>
                  <a:cubicBezTo>
                    <a:pt x="251" y="289"/>
                    <a:pt x="251" y="289"/>
                    <a:pt x="251" y="289"/>
                  </a:cubicBezTo>
                  <a:cubicBezTo>
                    <a:pt x="334" y="144"/>
                    <a:pt x="334" y="144"/>
                    <a:pt x="334" y="144"/>
                  </a:cubicBezTo>
                  <a:cubicBezTo>
                    <a:pt x="251" y="0"/>
                    <a:pt x="251" y="0"/>
                    <a:pt x="251" y="0"/>
                  </a:cubicBezTo>
                  <a:lnTo>
                    <a:pt x="84" y="0"/>
                  </a:lnTo>
                  <a:close/>
                  <a:moveTo>
                    <a:pt x="246" y="8"/>
                  </a:moveTo>
                  <a:cubicBezTo>
                    <a:pt x="248" y="12"/>
                    <a:pt x="322" y="140"/>
                    <a:pt x="324" y="144"/>
                  </a:cubicBezTo>
                  <a:cubicBezTo>
                    <a:pt x="322" y="148"/>
                    <a:pt x="248" y="276"/>
                    <a:pt x="246" y="280"/>
                  </a:cubicBezTo>
                  <a:cubicBezTo>
                    <a:pt x="241" y="280"/>
                    <a:pt x="93" y="280"/>
                    <a:pt x="89" y="280"/>
                  </a:cubicBezTo>
                  <a:cubicBezTo>
                    <a:pt x="86" y="276"/>
                    <a:pt x="12" y="148"/>
                    <a:pt x="10" y="144"/>
                  </a:cubicBezTo>
                  <a:cubicBezTo>
                    <a:pt x="12" y="140"/>
                    <a:pt x="86" y="12"/>
                    <a:pt x="89" y="8"/>
                  </a:cubicBezTo>
                  <a:cubicBezTo>
                    <a:pt x="93" y="8"/>
                    <a:pt x="241" y="8"/>
                    <a:pt x="246" y="8"/>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2" name="Freeform 52"/>
            <p:cNvSpPr>
              <a:spLocks noEditPoints="1"/>
            </p:cNvSpPr>
            <p:nvPr/>
          </p:nvSpPr>
          <p:spPr bwMode="auto">
            <a:xfrm>
              <a:off x="6785585" y="181418"/>
              <a:ext cx="656102" cy="567584"/>
            </a:xfrm>
            <a:custGeom>
              <a:avLst/>
              <a:gdLst>
                <a:gd name="T0" fmla="*/ 84 w 334"/>
                <a:gd name="T1" fmla="*/ 0 h 289"/>
                <a:gd name="T2" fmla="*/ 0 w 334"/>
                <a:gd name="T3" fmla="*/ 145 h 289"/>
                <a:gd name="T4" fmla="*/ 84 w 334"/>
                <a:gd name="T5" fmla="*/ 289 h 289"/>
                <a:gd name="T6" fmla="*/ 250 w 334"/>
                <a:gd name="T7" fmla="*/ 289 h 289"/>
                <a:gd name="T8" fmla="*/ 334 w 334"/>
                <a:gd name="T9" fmla="*/ 145 h 289"/>
                <a:gd name="T10" fmla="*/ 250 w 334"/>
                <a:gd name="T11" fmla="*/ 0 h 289"/>
                <a:gd name="T12" fmla="*/ 84 w 334"/>
                <a:gd name="T13" fmla="*/ 0 h 289"/>
                <a:gd name="T14" fmla="*/ 246 w 334"/>
                <a:gd name="T15" fmla="*/ 9 h 289"/>
                <a:gd name="T16" fmla="*/ 324 w 334"/>
                <a:gd name="T17" fmla="*/ 145 h 289"/>
                <a:gd name="T18" fmla="*/ 246 w 334"/>
                <a:gd name="T19" fmla="*/ 281 h 289"/>
                <a:gd name="T20" fmla="*/ 89 w 334"/>
                <a:gd name="T21" fmla="*/ 281 h 289"/>
                <a:gd name="T22" fmla="*/ 10 w 334"/>
                <a:gd name="T23" fmla="*/ 145 h 289"/>
                <a:gd name="T24" fmla="*/ 89 w 334"/>
                <a:gd name="T25" fmla="*/ 9 h 289"/>
                <a:gd name="T26" fmla="*/ 246 w 334"/>
                <a:gd name="T27" fmla="*/ 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4" y="0"/>
                  </a:moveTo>
                  <a:cubicBezTo>
                    <a:pt x="0" y="145"/>
                    <a:pt x="0" y="145"/>
                    <a:pt x="0" y="145"/>
                  </a:cubicBezTo>
                  <a:cubicBezTo>
                    <a:pt x="84" y="289"/>
                    <a:pt x="84" y="289"/>
                    <a:pt x="84" y="289"/>
                  </a:cubicBezTo>
                  <a:cubicBezTo>
                    <a:pt x="250" y="289"/>
                    <a:pt x="250" y="289"/>
                    <a:pt x="250" y="289"/>
                  </a:cubicBezTo>
                  <a:cubicBezTo>
                    <a:pt x="334" y="145"/>
                    <a:pt x="334" y="145"/>
                    <a:pt x="334" y="145"/>
                  </a:cubicBezTo>
                  <a:cubicBezTo>
                    <a:pt x="250" y="0"/>
                    <a:pt x="250" y="0"/>
                    <a:pt x="250" y="0"/>
                  </a:cubicBezTo>
                  <a:lnTo>
                    <a:pt x="84" y="0"/>
                  </a:lnTo>
                  <a:close/>
                  <a:moveTo>
                    <a:pt x="246" y="9"/>
                  </a:moveTo>
                  <a:cubicBezTo>
                    <a:pt x="248" y="13"/>
                    <a:pt x="322" y="141"/>
                    <a:pt x="324" y="145"/>
                  </a:cubicBezTo>
                  <a:cubicBezTo>
                    <a:pt x="322" y="149"/>
                    <a:pt x="248" y="277"/>
                    <a:pt x="246" y="281"/>
                  </a:cubicBezTo>
                  <a:cubicBezTo>
                    <a:pt x="241" y="281"/>
                    <a:pt x="93" y="281"/>
                    <a:pt x="89" y="281"/>
                  </a:cubicBezTo>
                  <a:cubicBezTo>
                    <a:pt x="86" y="277"/>
                    <a:pt x="12" y="149"/>
                    <a:pt x="10" y="145"/>
                  </a:cubicBezTo>
                  <a:cubicBezTo>
                    <a:pt x="12" y="141"/>
                    <a:pt x="86" y="13"/>
                    <a:pt x="89" y="9"/>
                  </a:cubicBezTo>
                  <a:cubicBezTo>
                    <a:pt x="93" y="9"/>
                    <a:pt x="241" y="9"/>
                    <a:pt x="246" y="9"/>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3" name="Freeform 53"/>
            <p:cNvSpPr>
              <a:spLocks noEditPoints="1"/>
            </p:cNvSpPr>
            <p:nvPr/>
          </p:nvSpPr>
          <p:spPr bwMode="auto">
            <a:xfrm>
              <a:off x="7628302" y="477975"/>
              <a:ext cx="656101" cy="567584"/>
            </a:xfrm>
            <a:custGeom>
              <a:avLst/>
              <a:gdLst>
                <a:gd name="T0" fmla="*/ 83 w 334"/>
                <a:gd name="T1" fmla="*/ 0 h 289"/>
                <a:gd name="T2" fmla="*/ 0 w 334"/>
                <a:gd name="T3" fmla="*/ 144 h 289"/>
                <a:gd name="T4" fmla="*/ 83 w 334"/>
                <a:gd name="T5" fmla="*/ 289 h 289"/>
                <a:gd name="T6" fmla="*/ 250 w 334"/>
                <a:gd name="T7" fmla="*/ 289 h 289"/>
                <a:gd name="T8" fmla="*/ 334 w 334"/>
                <a:gd name="T9" fmla="*/ 144 h 289"/>
                <a:gd name="T10" fmla="*/ 250 w 334"/>
                <a:gd name="T11" fmla="*/ 0 h 289"/>
                <a:gd name="T12" fmla="*/ 83 w 334"/>
                <a:gd name="T13" fmla="*/ 0 h 289"/>
                <a:gd name="T14" fmla="*/ 245 w 334"/>
                <a:gd name="T15" fmla="*/ 8 h 289"/>
                <a:gd name="T16" fmla="*/ 324 w 334"/>
                <a:gd name="T17" fmla="*/ 144 h 289"/>
                <a:gd name="T18" fmla="*/ 245 w 334"/>
                <a:gd name="T19" fmla="*/ 280 h 289"/>
                <a:gd name="T20" fmla="*/ 88 w 334"/>
                <a:gd name="T21" fmla="*/ 280 h 289"/>
                <a:gd name="T22" fmla="*/ 10 w 334"/>
                <a:gd name="T23" fmla="*/ 144 h 289"/>
                <a:gd name="T24" fmla="*/ 88 w 334"/>
                <a:gd name="T25" fmla="*/ 8 h 289"/>
                <a:gd name="T26" fmla="*/ 245 w 334"/>
                <a:gd name="T2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4" h="289">
                  <a:moveTo>
                    <a:pt x="83" y="0"/>
                  </a:moveTo>
                  <a:cubicBezTo>
                    <a:pt x="0" y="144"/>
                    <a:pt x="0" y="144"/>
                    <a:pt x="0" y="144"/>
                  </a:cubicBezTo>
                  <a:cubicBezTo>
                    <a:pt x="83" y="289"/>
                    <a:pt x="83" y="289"/>
                    <a:pt x="83" y="289"/>
                  </a:cubicBezTo>
                  <a:cubicBezTo>
                    <a:pt x="250" y="289"/>
                    <a:pt x="250" y="289"/>
                    <a:pt x="250" y="289"/>
                  </a:cubicBezTo>
                  <a:cubicBezTo>
                    <a:pt x="334" y="144"/>
                    <a:pt x="334" y="144"/>
                    <a:pt x="334" y="144"/>
                  </a:cubicBezTo>
                  <a:cubicBezTo>
                    <a:pt x="250" y="0"/>
                    <a:pt x="250" y="0"/>
                    <a:pt x="250" y="0"/>
                  </a:cubicBezTo>
                  <a:lnTo>
                    <a:pt x="83" y="0"/>
                  </a:lnTo>
                  <a:close/>
                  <a:moveTo>
                    <a:pt x="245" y="8"/>
                  </a:moveTo>
                  <a:cubicBezTo>
                    <a:pt x="248" y="12"/>
                    <a:pt x="322" y="140"/>
                    <a:pt x="324" y="144"/>
                  </a:cubicBezTo>
                  <a:cubicBezTo>
                    <a:pt x="322" y="148"/>
                    <a:pt x="248" y="276"/>
                    <a:pt x="245" y="280"/>
                  </a:cubicBezTo>
                  <a:cubicBezTo>
                    <a:pt x="241" y="280"/>
                    <a:pt x="93" y="280"/>
                    <a:pt x="88" y="280"/>
                  </a:cubicBezTo>
                  <a:cubicBezTo>
                    <a:pt x="86" y="276"/>
                    <a:pt x="12" y="148"/>
                    <a:pt x="10" y="144"/>
                  </a:cubicBezTo>
                  <a:cubicBezTo>
                    <a:pt x="12" y="140"/>
                    <a:pt x="86" y="12"/>
                    <a:pt x="88" y="8"/>
                  </a:cubicBezTo>
                  <a:cubicBezTo>
                    <a:pt x="93" y="8"/>
                    <a:pt x="241" y="8"/>
                    <a:pt x="245" y="8"/>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4" name="Rectangle 54"/>
            <p:cNvSpPr>
              <a:spLocks noChangeArrowheads="1"/>
            </p:cNvSpPr>
            <p:nvPr userDrawn="1"/>
          </p:nvSpPr>
          <p:spPr bwMode="auto">
            <a:xfrm>
              <a:off x="7115600" y="1159469"/>
              <a:ext cx="306443" cy="345657"/>
            </a:xfrm>
            <a:prstGeom prst="rect">
              <a:avLst/>
            </a:pr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75" name="Freeform 55"/>
            <p:cNvSpPr>
              <a:spLocks noEditPoints="1"/>
            </p:cNvSpPr>
            <p:nvPr userDrawn="1"/>
          </p:nvSpPr>
          <p:spPr bwMode="auto">
            <a:xfrm>
              <a:off x="6946663" y="1051451"/>
              <a:ext cx="640387" cy="689350"/>
            </a:xfrm>
            <a:custGeom>
              <a:avLst/>
              <a:gdLst>
                <a:gd name="T0" fmla="*/ 777813 w 1039209"/>
                <a:gd name="T1" fmla="*/ 0 h 1118903"/>
                <a:gd name="T2" fmla="*/ 258209 w 1039209"/>
                <a:gd name="T3" fmla="*/ 0 h 1118903"/>
                <a:gd name="T4" fmla="*/ 0 w 1039209"/>
                <a:gd name="T5" fmla="*/ 449474 h 1118903"/>
                <a:gd name="T6" fmla="*/ 178515 w 1039209"/>
                <a:gd name="T7" fmla="*/ 761874 h 1118903"/>
                <a:gd name="T8" fmla="*/ 130698 w 1039209"/>
                <a:gd name="T9" fmla="*/ 1118903 h 1118903"/>
                <a:gd name="T10" fmla="*/ 436723 w 1039209"/>
                <a:gd name="T11" fmla="*/ 898948 h 1118903"/>
                <a:gd name="T12" fmla="*/ 777813 w 1039209"/>
                <a:gd name="T13" fmla="*/ 898948 h 1118903"/>
                <a:gd name="T14" fmla="*/ 1039209 w 1039209"/>
                <a:gd name="T15" fmla="*/ 449474 h 1118903"/>
                <a:gd name="T16" fmla="*/ 777813 w 1039209"/>
                <a:gd name="T17" fmla="*/ 0 h 1118903"/>
                <a:gd name="T18" fmla="*/ 723621 w 1039209"/>
                <a:gd name="T19" fmla="*/ 672617 h 1118903"/>
                <a:gd name="T20" fmla="*/ 331527 w 1039209"/>
                <a:gd name="T21" fmla="*/ 672617 h 1118903"/>
                <a:gd name="T22" fmla="*/ 331527 w 1039209"/>
                <a:gd name="T23" fmla="*/ 602486 h 1118903"/>
                <a:gd name="T24" fmla="*/ 723621 w 1039209"/>
                <a:gd name="T25" fmla="*/ 602486 h 1118903"/>
                <a:gd name="T26" fmla="*/ 723621 w 1039209"/>
                <a:gd name="T27" fmla="*/ 672617 h 1118903"/>
                <a:gd name="T28" fmla="*/ 723621 w 1039209"/>
                <a:gd name="T29" fmla="*/ 484539 h 1118903"/>
                <a:gd name="T30" fmla="*/ 331527 w 1039209"/>
                <a:gd name="T31" fmla="*/ 484539 h 1118903"/>
                <a:gd name="T32" fmla="*/ 331527 w 1039209"/>
                <a:gd name="T33" fmla="*/ 414409 h 1118903"/>
                <a:gd name="T34" fmla="*/ 723621 w 1039209"/>
                <a:gd name="T35" fmla="*/ 414409 h 1118903"/>
                <a:gd name="T36" fmla="*/ 723621 w 1039209"/>
                <a:gd name="T37" fmla="*/ 484539 h 1118903"/>
                <a:gd name="T38" fmla="*/ 723621 w 1039209"/>
                <a:gd name="T39" fmla="*/ 296462 h 1118903"/>
                <a:gd name="T40" fmla="*/ 331527 w 1039209"/>
                <a:gd name="T41" fmla="*/ 296462 h 1118903"/>
                <a:gd name="T42" fmla="*/ 331527 w 1039209"/>
                <a:gd name="T43" fmla="*/ 226331 h 1118903"/>
                <a:gd name="T44" fmla="*/ 723621 w 1039209"/>
                <a:gd name="T45" fmla="*/ 226331 h 1118903"/>
                <a:gd name="T46" fmla="*/ 723621 w 1039209"/>
                <a:gd name="T47" fmla="*/ 296462 h 11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9209" h="1118903">
                  <a:moveTo>
                    <a:pt x="777813" y="0"/>
                  </a:moveTo>
                  <a:lnTo>
                    <a:pt x="258209" y="0"/>
                  </a:lnTo>
                  <a:lnTo>
                    <a:pt x="0" y="449474"/>
                  </a:lnTo>
                  <a:lnTo>
                    <a:pt x="178515" y="761874"/>
                  </a:lnTo>
                  <a:lnTo>
                    <a:pt x="130698" y="1118903"/>
                  </a:lnTo>
                  <a:lnTo>
                    <a:pt x="436723" y="898948"/>
                  </a:lnTo>
                  <a:lnTo>
                    <a:pt x="777813" y="898948"/>
                  </a:lnTo>
                  <a:lnTo>
                    <a:pt x="1039209" y="449474"/>
                  </a:lnTo>
                  <a:lnTo>
                    <a:pt x="777813" y="0"/>
                  </a:lnTo>
                  <a:close/>
                  <a:moveTo>
                    <a:pt x="723621" y="672617"/>
                  </a:moveTo>
                  <a:lnTo>
                    <a:pt x="331527" y="672617"/>
                  </a:lnTo>
                  <a:lnTo>
                    <a:pt x="331527" y="602486"/>
                  </a:lnTo>
                  <a:lnTo>
                    <a:pt x="723621" y="602486"/>
                  </a:lnTo>
                  <a:lnTo>
                    <a:pt x="723621" y="672617"/>
                  </a:lnTo>
                  <a:close/>
                  <a:moveTo>
                    <a:pt x="723621" y="484539"/>
                  </a:moveTo>
                  <a:lnTo>
                    <a:pt x="331527" y="484539"/>
                  </a:lnTo>
                  <a:lnTo>
                    <a:pt x="331527" y="414409"/>
                  </a:lnTo>
                  <a:lnTo>
                    <a:pt x="723621" y="414409"/>
                  </a:lnTo>
                  <a:lnTo>
                    <a:pt x="723621" y="484539"/>
                  </a:lnTo>
                  <a:close/>
                  <a:moveTo>
                    <a:pt x="723621" y="296462"/>
                  </a:moveTo>
                  <a:lnTo>
                    <a:pt x="331527" y="296462"/>
                  </a:lnTo>
                  <a:lnTo>
                    <a:pt x="331527" y="226331"/>
                  </a:lnTo>
                  <a:lnTo>
                    <a:pt x="723621" y="226331"/>
                  </a:lnTo>
                  <a:lnTo>
                    <a:pt x="723621" y="296462"/>
                  </a:lnTo>
                  <a:close/>
                </a:path>
              </a:pathLst>
            </a:custGeom>
            <a:gradFill rotWithShape="1">
              <a:gsLst>
                <a:gs pos="0">
                  <a:schemeClr val="accent3"/>
                </a:gs>
                <a:gs pos="100000">
                  <a:schemeClr val="accent2"/>
                </a:gs>
              </a:gsLst>
              <a:lin ang="0" scaled="1"/>
            </a:gradFill>
            <a:ln>
              <a:noFill/>
            </a:ln>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Straight Connector 3"/>
          <p:cNvCxnSpPr/>
          <p:nvPr userDrawn="1"/>
        </p:nvCxnSpPr>
        <p:spPr>
          <a:xfrm>
            <a:off x="533400" y="5930573"/>
            <a:ext cx="8153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6380156" y="5930573"/>
            <a:ext cx="304800" cy="555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userDrawn="1"/>
        </p:nvGrpSpPr>
        <p:grpSpPr>
          <a:xfrm>
            <a:off x="5943600" y="80962"/>
            <a:ext cx="3034450" cy="1747838"/>
            <a:chOff x="5943600" y="157274"/>
            <a:chExt cx="3105914" cy="1789001"/>
          </a:xfrm>
        </p:grpSpPr>
        <p:sp>
          <p:nvSpPr>
            <p:cNvPr id="13" name="Freeform 12"/>
            <p:cNvSpPr>
              <a:spLocks/>
            </p:cNvSpPr>
            <p:nvPr/>
          </p:nvSpPr>
          <p:spPr bwMode="auto">
            <a:xfrm>
              <a:off x="7024599" y="1360749"/>
              <a:ext cx="411068" cy="423776"/>
            </a:xfrm>
            <a:custGeom>
              <a:avLst/>
              <a:gdLst>
                <a:gd name="T0" fmla="*/ 86 w 129"/>
                <a:gd name="T1" fmla="*/ 3 h 133"/>
                <a:gd name="T2" fmla="*/ 52 w 129"/>
                <a:gd name="T3" fmla="*/ 1 h 133"/>
                <a:gd name="T4" fmla="*/ 53 w 129"/>
                <a:gd name="T5" fmla="*/ 7 h 133"/>
                <a:gd name="T6" fmla="*/ 44 w 129"/>
                <a:gd name="T7" fmla="*/ 11 h 133"/>
                <a:gd name="T8" fmla="*/ 51 w 129"/>
                <a:gd name="T9" fmla="*/ 17 h 133"/>
                <a:gd name="T10" fmla="*/ 44 w 129"/>
                <a:gd name="T11" fmla="*/ 25 h 133"/>
                <a:gd name="T12" fmla="*/ 15 w 129"/>
                <a:gd name="T13" fmla="*/ 58 h 133"/>
                <a:gd name="T14" fmla="*/ 5 w 129"/>
                <a:gd name="T15" fmla="*/ 69 h 133"/>
                <a:gd name="T16" fmla="*/ 6 w 129"/>
                <a:gd name="T17" fmla="*/ 77 h 133"/>
                <a:gd name="T18" fmla="*/ 14 w 129"/>
                <a:gd name="T19" fmla="*/ 80 h 133"/>
                <a:gd name="T20" fmla="*/ 13 w 129"/>
                <a:gd name="T21" fmla="*/ 88 h 133"/>
                <a:gd name="T22" fmla="*/ 18 w 129"/>
                <a:gd name="T23" fmla="*/ 91 h 133"/>
                <a:gd name="T24" fmla="*/ 14 w 129"/>
                <a:gd name="T25" fmla="*/ 94 h 133"/>
                <a:gd name="T26" fmla="*/ 18 w 129"/>
                <a:gd name="T27" fmla="*/ 99 h 133"/>
                <a:gd name="T28" fmla="*/ 38 w 129"/>
                <a:gd name="T29" fmla="*/ 118 h 133"/>
                <a:gd name="T30" fmla="*/ 54 w 129"/>
                <a:gd name="T31" fmla="*/ 133 h 133"/>
                <a:gd name="T32" fmla="*/ 102 w 129"/>
                <a:gd name="T33" fmla="*/ 133 h 133"/>
                <a:gd name="T34" fmla="*/ 109 w 129"/>
                <a:gd name="T35" fmla="*/ 65 h 133"/>
                <a:gd name="T36" fmla="*/ 86 w 129"/>
                <a:gd name="T37" fmla="*/ 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133">
                  <a:moveTo>
                    <a:pt x="86" y="3"/>
                  </a:moveTo>
                  <a:cubicBezTo>
                    <a:pt x="72" y="0"/>
                    <a:pt x="61" y="0"/>
                    <a:pt x="52" y="1"/>
                  </a:cubicBezTo>
                  <a:cubicBezTo>
                    <a:pt x="53" y="7"/>
                    <a:pt x="53" y="7"/>
                    <a:pt x="53" y="7"/>
                  </a:cubicBezTo>
                  <a:cubicBezTo>
                    <a:pt x="44" y="11"/>
                    <a:pt x="44" y="11"/>
                    <a:pt x="44" y="11"/>
                  </a:cubicBezTo>
                  <a:cubicBezTo>
                    <a:pt x="51" y="17"/>
                    <a:pt x="51" y="17"/>
                    <a:pt x="51" y="17"/>
                  </a:cubicBezTo>
                  <a:cubicBezTo>
                    <a:pt x="44" y="25"/>
                    <a:pt x="44" y="25"/>
                    <a:pt x="44" y="25"/>
                  </a:cubicBezTo>
                  <a:cubicBezTo>
                    <a:pt x="60" y="64"/>
                    <a:pt x="27" y="61"/>
                    <a:pt x="15" y="58"/>
                  </a:cubicBezTo>
                  <a:cubicBezTo>
                    <a:pt x="5" y="69"/>
                    <a:pt x="5" y="69"/>
                    <a:pt x="5" y="69"/>
                  </a:cubicBezTo>
                  <a:cubicBezTo>
                    <a:pt x="0" y="75"/>
                    <a:pt x="6" y="77"/>
                    <a:pt x="6" y="77"/>
                  </a:cubicBezTo>
                  <a:cubicBezTo>
                    <a:pt x="14" y="80"/>
                    <a:pt x="14" y="80"/>
                    <a:pt x="14" y="80"/>
                  </a:cubicBezTo>
                  <a:cubicBezTo>
                    <a:pt x="13" y="88"/>
                    <a:pt x="13" y="88"/>
                    <a:pt x="13" y="88"/>
                  </a:cubicBezTo>
                  <a:cubicBezTo>
                    <a:pt x="18" y="91"/>
                    <a:pt x="18" y="91"/>
                    <a:pt x="18" y="91"/>
                  </a:cubicBezTo>
                  <a:cubicBezTo>
                    <a:pt x="14" y="94"/>
                    <a:pt x="14" y="94"/>
                    <a:pt x="14" y="94"/>
                  </a:cubicBezTo>
                  <a:cubicBezTo>
                    <a:pt x="18" y="99"/>
                    <a:pt x="18" y="99"/>
                    <a:pt x="18" y="99"/>
                  </a:cubicBezTo>
                  <a:cubicBezTo>
                    <a:pt x="7" y="127"/>
                    <a:pt x="38" y="118"/>
                    <a:pt x="38" y="118"/>
                  </a:cubicBezTo>
                  <a:cubicBezTo>
                    <a:pt x="38" y="118"/>
                    <a:pt x="52" y="111"/>
                    <a:pt x="54" y="133"/>
                  </a:cubicBezTo>
                  <a:cubicBezTo>
                    <a:pt x="102" y="133"/>
                    <a:pt x="102" y="133"/>
                    <a:pt x="102" y="133"/>
                  </a:cubicBezTo>
                  <a:cubicBezTo>
                    <a:pt x="99" y="98"/>
                    <a:pt x="109" y="65"/>
                    <a:pt x="109" y="65"/>
                  </a:cubicBezTo>
                  <a:cubicBezTo>
                    <a:pt x="129" y="15"/>
                    <a:pt x="86" y="3"/>
                    <a:pt x="86" y="3"/>
                  </a:cubicBezTo>
                </a:path>
              </a:pathLst>
            </a:custGeom>
            <a:gradFill rotWithShape="1">
              <a:gsLst>
                <a:gs pos="0">
                  <a:schemeClr val="accent1"/>
                </a:gs>
                <a:gs pos="100000">
                  <a:schemeClr val="accent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a:off x="6568169" y="907548"/>
              <a:ext cx="697860" cy="720100"/>
            </a:xfrm>
            <a:custGeom>
              <a:avLst/>
              <a:gdLst>
                <a:gd name="T0" fmla="*/ 111 w 219"/>
                <a:gd name="T1" fmla="*/ 0 h 226"/>
                <a:gd name="T2" fmla="*/ 74 w 219"/>
                <a:gd name="T3" fmla="*/ 5 h 226"/>
                <a:gd name="T4" fmla="*/ 33 w 219"/>
                <a:gd name="T5" fmla="*/ 111 h 226"/>
                <a:gd name="T6" fmla="*/ 45 w 219"/>
                <a:gd name="T7" fmla="*/ 226 h 226"/>
                <a:gd name="T8" fmla="*/ 128 w 219"/>
                <a:gd name="T9" fmla="*/ 226 h 226"/>
                <a:gd name="T10" fmla="*/ 146 w 219"/>
                <a:gd name="T11" fmla="*/ 198 h 226"/>
                <a:gd name="T12" fmla="*/ 155 w 219"/>
                <a:gd name="T13" fmla="*/ 200 h 226"/>
                <a:gd name="T14" fmla="*/ 159 w 219"/>
                <a:gd name="T15" fmla="*/ 201 h 226"/>
                <a:gd name="T16" fmla="*/ 159 w 219"/>
                <a:gd name="T17" fmla="*/ 201 h 226"/>
                <a:gd name="T18" fmla="*/ 159 w 219"/>
                <a:gd name="T19" fmla="*/ 201 h 226"/>
                <a:gd name="T20" fmla="*/ 163 w 219"/>
                <a:gd name="T21" fmla="*/ 196 h 226"/>
                <a:gd name="T22" fmla="*/ 163 w 219"/>
                <a:gd name="T23" fmla="*/ 194 h 226"/>
                <a:gd name="T24" fmla="*/ 160 w 219"/>
                <a:gd name="T25" fmla="*/ 186 h 226"/>
                <a:gd name="T26" fmla="*/ 160 w 219"/>
                <a:gd name="T27" fmla="*/ 186 h 226"/>
                <a:gd name="T28" fmla="*/ 160 w 219"/>
                <a:gd name="T29" fmla="*/ 186 h 226"/>
                <a:gd name="T30" fmla="*/ 196 w 219"/>
                <a:gd name="T31" fmla="*/ 144 h 226"/>
                <a:gd name="T32" fmla="*/ 195 w 219"/>
                <a:gd name="T33" fmla="*/ 136 h 226"/>
                <a:gd name="T34" fmla="*/ 210 w 219"/>
                <a:gd name="T35" fmla="*/ 131 h 226"/>
                <a:gd name="T36" fmla="*/ 210 w 219"/>
                <a:gd name="T37" fmla="*/ 117 h 226"/>
                <a:gd name="T38" fmla="*/ 188 w 219"/>
                <a:gd name="T39" fmla="*/ 91 h 226"/>
                <a:gd name="T40" fmla="*/ 193 w 219"/>
                <a:gd name="T41" fmla="*/ 74 h 226"/>
                <a:gd name="T42" fmla="*/ 111 w 219"/>
                <a:gd name="T43"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9" h="226">
                  <a:moveTo>
                    <a:pt x="111" y="0"/>
                  </a:moveTo>
                  <a:cubicBezTo>
                    <a:pt x="100" y="0"/>
                    <a:pt x="88" y="2"/>
                    <a:pt x="74" y="5"/>
                  </a:cubicBezTo>
                  <a:cubicBezTo>
                    <a:pt x="74" y="5"/>
                    <a:pt x="0" y="24"/>
                    <a:pt x="33" y="111"/>
                  </a:cubicBezTo>
                  <a:cubicBezTo>
                    <a:pt x="33" y="111"/>
                    <a:pt x="51" y="166"/>
                    <a:pt x="45" y="226"/>
                  </a:cubicBezTo>
                  <a:cubicBezTo>
                    <a:pt x="128" y="226"/>
                    <a:pt x="128" y="226"/>
                    <a:pt x="128" y="226"/>
                  </a:cubicBezTo>
                  <a:cubicBezTo>
                    <a:pt x="129" y="203"/>
                    <a:pt x="139" y="198"/>
                    <a:pt x="146" y="198"/>
                  </a:cubicBezTo>
                  <a:cubicBezTo>
                    <a:pt x="151" y="198"/>
                    <a:pt x="155" y="200"/>
                    <a:pt x="155" y="200"/>
                  </a:cubicBezTo>
                  <a:cubicBezTo>
                    <a:pt x="155" y="200"/>
                    <a:pt x="156" y="201"/>
                    <a:pt x="159" y="201"/>
                  </a:cubicBezTo>
                  <a:cubicBezTo>
                    <a:pt x="159" y="201"/>
                    <a:pt x="159" y="201"/>
                    <a:pt x="159" y="201"/>
                  </a:cubicBezTo>
                  <a:cubicBezTo>
                    <a:pt x="159" y="201"/>
                    <a:pt x="159" y="201"/>
                    <a:pt x="159" y="201"/>
                  </a:cubicBezTo>
                  <a:cubicBezTo>
                    <a:pt x="163" y="196"/>
                    <a:pt x="163" y="196"/>
                    <a:pt x="163" y="196"/>
                  </a:cubicBezTo>
                  <a:cubicBezTo>
                    <a:pt x="163" y="196"/>
                    <a:pt x="163" y="196"/>
                    <a:pt x="163" y="194"/>
                  </a:cubicBezTo>
                  <a:cubicBezTo>
                    <a:pt x="163" y="192"/>
                    <a:pt x="162" y="190"/>
                    <a:pt x="160" y="186"/>
                  </a:cubicBezTo>
                  <a:cubicBezTo>
                    <a:pt x="160" y="186"/>
                    <a:pt x="160" y="186"/>
                    <a:pt x="160" y="186"/>
                  </a:cubicBezTo>
                  <a:cubicBezTo>
                    <a:pt x="160" y="186"/>
                    <a:pt x="160" y="186"/>
                    <a:pt x="160" y="186"/>
                  </a:cubicBezTo>
                  <a:cubicBezTo>
                    <a:pt x="160" y="186"/>
                    <a:pt x="162" y="151"/>
                    <a:pt x="196" y="144"/>
                  </a:cubicBezTo>
                  <a:cubicBezTo>
                    <a:pt x="195" y="136"/>
                    <a:pt x="195" y="136"/>
                    <a:pt x="195" y="136"/>
                  </a:cubicBezTo>
                  <a:cubicBezTo>
                    <a:pt x="210" y="131"/>
                    <a:pt x="210" y="131"/>
                    <a:pt x="210" y="131"/>
                  </a:cubicBezTo>
                  <a:cubicBezTo>
                    <a:pt x="210" y="131"/>
                    <a:pt x="219" y="127"/>
                    <a:pt x="210" y="117"/>
                  </a:cubicBezTo>
                  <a:cubicBezTo>
                    <a:pt x="188" y="91"/>
                    <a:pt x="188" y="91"/>
                    <a:pt x="188" y="91"/>
                  </a:cubicBezTo>
                  <a:cubicBezTo>
                    <a:pt x="188" y="91"/>
                    <a:pt x="184" y="84"/>
                    <a:pt x="193" y="74"/>
                  </a:cubicBezTo>
                  <a:cubicBezTo>
                    <a:pt x="193" y="74"/>
                    <a:pt x="188" y="0"/>
                    <a:pt x="111" y="0"/>
                  </a:cubicBezTo>
                </a:path>
              </a:pathLst>
            </a:custGeom>
            <a:gradFill rotWithShape="1">
              <a:gsLst>
                <a:gs pos="0">
                  <a:schemeClr val="accent4"/>
                </a:gs>
                <a:gs pos="100000">
                  <a:schemeClr val="accent5"/>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a:off x="7073773" y="1366372"/>
              <a:ext cx="127462" cy="184804"/>
            </a:xfrm>
            <a:custGeom>
              <a:avLst/>
              <a:gdLst>
                <a:gd name="T0" fmla="*/ 37 w 40"/>
                <a:gd name="T1" fmla="*/ 0 h 58"/>
                <a:gd name="T2" fmla="*/ 37 w 40"/>
                <a:gd name="T3" fmla="*/ 0 h 58"/>
                <a:gd name="T4" fmla="*/ 1 w 40"/>
                <a:gd name="T5" fmla="*/ 42 h 58"/>
                <a:gd name="T6" fmla="*/ 4 w 40"/>
                <a:gd name="T7" fmla="*/ 50 h 58"/>
                <a:gd name="T8" fmla="*/ 4 w 40"/>
                <a:gd name="T9" fmla="*/ 52 h 58"/>
                <a:gd name="T10" fmla="*/ 0 w 40"/>
                <a:gd name="T11" fmla="*/ 57 h 58"/>
                <a:gd name="T12" fmla="*/ 0 w 40"/>
                <a:gd name="T13" fmla="*/ 57 h 58"/>
                <a:gd name="T14" fmla="*/ 0 w 40"/>
                <a:gd name="T15" fmla="*/ 57 h 58"/>
                <a:gd name="T16" fmla="*/ 13 w 40"/>
                <a:gd name="T17" fmla="*/ 58 h 58"/>
                <a:gd name="T18" fmla="*/ 13 w 40"/>
                <a:gd name="T19" fmla="*/ 58 h 58"/>
                <a:gd name="T20" fmla="*/ 15 w 40"/>
                <a:gd name="T21" fmla="*/ 58 h 58"/>
                <a:gd name="T22" fmla="*/ 29 w 40"/>
                <a:gd name="T23" fmla="*/ 24 h 58"/>
                <a:gd name="T24" fmla="*/ 29 w 40"/>
                <a:gd name="T25" fmla="*/ 24 h 58"/>
                <a:gd name="T26" fmla="*/ 29 w 40"/>
                <a:gd name="T27" fmla="*/ 24 h 58"/>
                <a:gd name="T28" fmla="*/ 36 w 40"/>
                <a:gd name="T29" fmla="*/ 16 h 58"/>
                <a:gd name="T30" fmla="*/ 29 w 40"/>
                <a:gd name="T31" fmla="*/ 10 h 58"/>
                <a:gd name="T32" fmla="*/ 38 w 40"/>
                <a:gd name="T33" fmla="*/ 6 h 58"/>
                <a:gd name="T34" fmla="*/ 37 w 40"/>
                <a:gd name="T35" fmla="*/ 0 h 58"/>
                <a:gd name="T36" fmla="*/ 37 w 40"/>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8">
                  <a:moveTo>
                    <a:pt x="37" y="0"/>
                  </a:moveTo>
                  <a:cubicBezTo>
                    <a:pt x="37" y="0"/>
                    <a:pt x="37" y="0"/>
                    <a:pt x="37" y="0"/>
                  </a:cubicBezTo>
                  <a:cubicBezTo>
                    <a:pt x="3" y="7"/>
                    <a:pt x="1" y="42"/>
                    <a:pt x="1" y="42"/>
                  </a:cubicBezTo>
                  <a:cubicBezTo>
                    <a:pt x="3" y="46"/>
                    <a:pt x="4" y="48"/>
                    <a:pt x="4" y="50"/>
                  </a:cubicBezTo>
                  <a:cubicBezTo>
                    <a:pt x="4" y="52"/>
                    <a:pt x="4" y="52"/>
                    <a:pt x="4" y="52"/>
                  </a:cubicBezTo>
                  <a:cubicBezTo>
                    <a:pt x="0" y="57"/>
                    <a:pt x="0" y="57"/>
                    <a:pt x="0" y="57"/>
                  </a:cubicBezTo>
                  <a:cubicBezTo>
                    <a:pt x="0" y="57"/>
                    <a:pt x="0" y="57"/>
                    <a:pt x="0" y="57"/>
                  </a:cubicBezTo>
                  <a:cubicBezTo>
                    <a:pt x="0" y="57"/>
                    <a:pt x="0" y="57"/>
                    <a:pt x="0" y="57"/>
                  </a:cubicBezTo>
                  <a:cubicBezTo>
                    <a:pt x="4" y="58"/>
                    <a:pt x="8" y="58"/>
                    <a:pt x="13" y="58"/>
                  </a:cubicBezTo>
                  <a:cubicBezTo>
                    <a:pt x="13" y="58"/>
                    <a:pt x="13" y="58"/>
                    <a:pt x="13" y="58"/>
                  </a:cubicBezTo>
                  <a:cubicBezTo>
                    <a:pt x="13" y="58"/>
                    <a:pt x="14" y="58"/>
                    <a:pt x="15" y="58"/>
                  </a:cubicBezTo>
                  <a:cubicBezTo>
                    <a:pt x="28" y="58"/>
                    <a:pt x="40" y="51"/>
                    <a:pt x="29" y="24"/>
                  </a:cubicBezTo>
                  <a:cubicBezTo>
                    <a:pt x="29" y="24"/>
                    <a:pt x="29" y="24"/>
                    <a:pt x="29" y="24"/>
                  </a:cubicBezTo>
                  <a:cubicBezTo>
                    <a:pt x="29" y="24"/>
                    <a:pt x="29" y="24"/>
                    <a:pt x="29" y="24"/>
                  </a:cubicBezTo>
                  <a:cubicBezTo>
                    <a:pt x="36" y="16"/>
                    <a:pt x="36" y="16"/>
                    <a:pt x="36" y="16"/>
                  </a:cubicBezTo>
                  <a:cubicBezTo>
                    <a:pt x="29" y="10"/>
                    <a:pt x="29" y="10"/>
                    <a:pt x="29" y="10"/>
                  </a:cubicBezTo>
                  <a:cubicBezTo>
                    <a:pt x="38" y="6"/>
                    <a:pt x="38" y="6"/>
                    <a:pt x="38" y="6"/>
                  </a:cubicBezTo>
                  <a:cubicBezTo>
                    <a:pt x="37" y="0"/>
                    <a:pt x="37" y="0"/>
                    <a:pt x="37" y="0"/>
                  </a:cubicBezTo>
                  <a:cubicBezTo>
                    <a:pt x="37" y="0"/>
                    <a:pt x="37" y="0"/>
                    <a:pt x="37" y="0"/>
                  </a:cubicBezTo>
                </a:path>
              </a:pathLst>
            </a:custGeom>
            <a:solidFill>
              <a:schemeClr val="accent5">
                <a:lumMod val="75000"/>
              </a:schemeClr>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userDrawn="1"/>
          </p:nvSpPr>
          <p:spPr bwMode="auto">
            <a:xfrm>
              <a:off x="7074834" y="1366372"/>
              <a:ext cx="127462" cy="184804"/>
            </a:xfrm>
            <a:custGeom>
              <a:avLst/>
              <a:gdLst>
                <a:gd name="T0" fmla="*/ 13 w 40"/>
                <a:gd name="T1" fmla="*/ 58 h 58"/>
                <a:gd name="T2" fmla="*/ 13 w 40"/>
                <a:gd name="T3" fmla="*/ 58 h 58"/>
                <a:gd name="T4" fmla="*/ 13 w 40"/>
                <a:gd name="T5" fmla="*/ 58 h 58"/>
                <a:gd name="T6" fmla="*/ 13 w 40"/>
                <a:gd name="T7" fmla="*/ 58 h 58"/>
                <a:gd name="T8" fmla="*/ 0 w 40"/>
                <a:gd name="T9" fmla="*/ 57 h 58"/>
                <a:gd name="T10" fmla="*/ 0 w 40"/>
                <a:gd name="T11" fmla="*/ 57 h 58"/>
                <a:gd name="T12" fmla="*/ 0 w 40"/>
                <a:gd name="T13" fmla="*/ 57 h 58"/>
                <a:gd name="T14" fmla="*/ 29 w 40"/>
                <a:gd name="T15" fmla="*/ 24 h 58"/>
                <a:gd name="T16" fmla="*/ 29 w 40"/>
                <a:gd name="T17" fmla="*/ 24 h 58"/>
                <a:gd name="T18" fmla="*/ 15 w 40"/>
                <a:gd name="T19" fmla="*/ 58 h 58"/>
                <a:gd name="T20" fmla="*/ 29 w 40"/>
                <a:gd name="T21" fmla="*/ 24 h 58"/>
                <a:gd name="T22" fmla="*/ 29 w 40"/>
                <a:gd name="T23" fmla="*/ 10 h 58"/>
                <a:gd name="T24" fmla="*/ 29 w 40"/>
                <a:gd name="T25" fmla="*/ 10 h 58"/>
                <a:gd name="T26" fmla="*/ 36 w 40"/>
                <a:gd name="T27" fmla="*/ 16 h 58"/>
                <a:gd name="T28" fmla="*/ 29 w 40"/>
                <a:gd name="T29" fmla="*/ 10 h 58"/>
                <a:gd name="T30" fmla="*/ 37 w 40"/>
                <a:gd name="T31" fmla="*/ 0 h 58"/>
                <a:gd name="T32" fmla="*/ 37 w 40"/>
                <a:gd name="T33" fmla="*/ 0 h 58"/>
                <a:gd name="T34" fmla="*/ 38 w 40"/>
                <a:gd name="T35" fmla="*/ 6 h 58"/>
                <a:gd name="T36" fmla="*/ 37 w 40"/>
                <a:gd name="T3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58">
                  <a:moveTo>
                    <a:pt x="13" y="58"/>
                  </a:moveTo>
                  <a:cubicBezTo>
                    <a:pt x="13" y="58"/>
                    <a:pt x="13" y="58"/>
                    <a:pt x="13" y="58"/>
                  </a:cubicBezTo>
                  <a:cubicBezTo>
                    <a:pt x="13" y="58"/>
                    <a:pt x="13" y="58"/>
                    <a:pt x="13" y="58"/>
                  </a:cubicBezTo>
                  <a:cubicBezTo>
                    <a:pt x="13" y="58"/>
                    <a:pt x="13" y="58"/>
                    <a:pt x="13" y="58"/>
                  </a:cubicBezTo>
                  <a:moveTo>
                    <a:pt x="0" y="57"/>
                  </a:moveTo>
                  <a:cubicBezTo>
                    <a:pt x="0" y="57"/>
                    <a:pt x="0" y="57"/>
                    <a:pt x="0" y="57"/>
                  </a:cubicBezTo>
                  <a:cubicBezTo>
                    <a:pt x="0" y="57"/>
                    <a:pt x="0" y="57"/>
                    <a:pt x="0" y="57"/>
                  </a:cubicBezTo>
                  <a:moveTo>
                    <a:pt x="29" y="24"/>
                  </a:moveTo>
                  <a:cubicBezTo>
                    <a:pt x="29" y="24"/>
                    <a:pt x="29" y="24"/>
                    <a:pt x="29" y="24"/>
                  </a:cubicBezTo>
                  <a:cubicBezTo>
                    <a:pt x="40" y="51"/>
                    <a:pt x="28" y="58"/>
                    <a:pt x="15" y="58"/>
                  </a:cubicBezTo>
                  <a:cubicBezTo>
                    <a:pt x="28" y="58"/>
                    <a:pt x="40" y="51"/>
                    <a:pt x="29" y="24"/>
                  </a:cubicBezTo>
                  <a:moveTo>
                    <a:pt x="29" y="10"/>
                  </a:moveTo>
                  <a:cubicBezTo>
                    <a:pt x="29" y="10"/>
                    <a:pt x="29" y="10"/>
                    <a:pt x="29" y="10"/>
                  </a:cubicBezTo>
                  <a:cubicBezTo>
                    <a:pt x="36" y="16"/>
                    <a:pt x="36" y="16"/>
                    <a:pt x="36" y="16"/>
                  </a:cubicBezTo>
                  <a:cubicBezTo>
                    <a:pt x="29" y="10"/>
                    <a:pt x="29" y="10"/>
                    <a:pt x="29" y="10"/>
                  </a:cubicBezTo>
                  <a:moveTo>
                    <a:pt x="37" y="0"/>
                  </a:moveTo>
                  <a:cubicBezTo>
                    <a:pt x="37" y="0"/>
                    <a:pt x="37" y="0"/>
                    <a:pt x="37" y="0"/>
                  </a:cubicBezTo>
                  <a:cubicBezTo>
                    <a:pt x="38" y="6"/>
                    <a:pt x="38" y="6"/>
                    <a:pt x="38" y="6"/>
                  </a:cubicBezTo>
                  <a:cubicBezTo>
                    <a:pt x="37" y="0"/>
                    <a:pt x="37" y="0"/>
                    <a:pt x="37" y="0"/>
                  </a:cubicBezTo>
                </a:path>
              </a:pathLst>
            </a:custGeom>
            <a:solidFill>
              <a:srgbClr val="462D77"/>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p:nvSpPr>
          <p:spPr bwMode="auto">
            <a:xfrm>
              <a:off x="7269215" y="824704"/>
              <a:ext cx="1092995" cy="1121571"/>
            </a:xfrm>
            <a:custGeom>
              <a:avLst/>
              <a:gdLst>
                <a:gd name="T0" fmla="*/ 174 w 343"/>
                <a:gd name="T1" fmla="*/ 0 h 352"/>
                <a:gd name="T2" fmla="*/ 115 w 343"/>
                <a:gd name="T3" fmla="*/ 8 h 352"/>
                <a:gd name="T4" fmla="*/ 51 w 343"/>
                <a:gd name="T5" fmla="*/ 172 h 352"/>
                <a:gd name="T6" fmla="*/ 70 w 343"/>
                <a:gd name="T7" fmla="*/ 352 h 352"/>
                <a:gd name="T8" fmla="*/ 200 w 343"/>
                <a:gd name="T9" fmla="*/ 352 h 352"/>
                <a:gd name="T10" fmla="*/ 228 w 343"/>
                <a:gd name="T11" fmla="*/ 309 h 352"/>
                <a:gd name="T12" fmla="*/ 241 w 343"/>
                <a:gd name="T13" fmla="*/ 312 h 352"/>
                <a:gd name="T14" fmla="*/ 268 w 343"/>
                <a:gd name="T15" fmla="*/ 316 h 352"/>
                <a:gd name="T16" fmla="*/ 294 w 343"/>
                <a:gd name="T17" fmla="*/ 262 h 352"/>
                <a:gd name="T18" fmla="*/ 304 w 343"/>
                <a:gd name="T19" fmla="*/ 249 h 352"/>
                <a:gd name="T20" fmla="*/ 294 w 343"/>
                <a:gd name="T21" fmla="*/ 240 h 352"/>
                <a:gd name="T22" fmla="*/ 307 w 343"/>
                <a:gd name="T23" fmla="*/ 233 h 352"/>
                <a:gd name="T24" fmla="*/ 305 w 343"/>
                <a:gd name="T25" fmla="*/ 212 h 352"/>
                <a:gd name="T26" fmla="*/ 327 w 343"/>
                <a:gd name="T27" fmla="*/ 204 h 352"/>
                <a:gd name="T28" fmla="*/ 328 w 343"/>
                <a:gd name="T29" fmla="*/ 182 h 352"/>
                <a:gd name="T30" fmla="*/ 320 w 343"/>
                <a:gd name="T31" fmla="*/ 173 h 352"/>
                <a:gd name="T32" fmla="*/ 282 w 343"/>
                <a:gd name="T33" fmla="*/ 173 h 352"/>
                <a:gd name="T34" fmla="*/ 261 w 343"/>
                <a:gd name="T35" fmla="*/ 139 h 352"/>
                <a:gd name="T36" fmla="*/ 258 w 343"/>
                <a:gd name="T37" fmla="*/ 138 h 352"/>
                <a:gd name="T38" fmla="*/ 257 w 343"/>
                <a:gd name="T39" fmla="*/ 139 h 352"/>
                <a:gd name="T40" fmla="*/ 248 w 343"/>
                <a:gd name="T41" fmla="*/ 141 h 352"/>
                <a:gd name="T42" fmla="*/ 248 w 343"/>
                <a:gd name="T43" fmla="*/ 141 h 352"/>
                <a:gd name="T44" fmla="*/ 248 w 343"/>
                <a:gd name="T45" fmla="*/ 141 h 352"/>
                <a:gd name="T46" fmla="*/ 227 w 343"/>
                <a:gd name="T47" fmla="*/ 144 h 352"/>
                <a:gd name="T48" fmla="*/ 226 w 343"/>
                <a:gd name="T49" fmla="*/ 144 h 352"/>
                <a:gd name="T50" fmla="*/ 226 w 343"/>
                <a:gd name="T51" fmla="*/ 144 h 352"/>
                <a:gd name="T52" fmla="*/ 226 w 343"/>
                <a:gd name="T53" fmla="*/ 144 h 352"/>
                <a:gd name="T54" fmla="*/ 225 w 343"/>
                <a:gd name="T55" fmla="*/ 144 h 352"/>
                <a:gd name="T56" fmla="*/ 203 w 343"/>
                <a:gd name="T57" fmla="*/ 106 h 352"/>
                <a:gd name="T58" fmla="*/ 204 w 343"/>
                <a:gd name="T59" fmla="*/ 102 h 352"/>
                <a:gd name="T60" fmla="*/ 205 w 343"/>
                <a:gd name="T61" fmla="*/ 101 h 352"/>
                <a:gd name="T62" fmla="*/ 205 w 343"/>
                <a:gd name="T63" fmla="*/ 100 h 352"/>
                <a:gd name="T64" fmla="*/ 197 w 343"/>
                <a:gd name="T65" fmla="*/ 90 h 352"/>
                <a:gd name="T66" fmla="*/ 205 w 343"/>
                <a:gd name="T67" fmla="*/ 82 h 352"/>
                <a:gd name="T68" fmla="*/ 194 w 343"/>
                <a:gd name="T69" fmla="*/ 76 h 352"/>
                <a:gd name="T70" fmla="*/ 196 w 343"/>
                <a:gd name="T71" fmla="*/ 59 h 352"/>
                <a:gd name="T72" fmla="*/ 178 w 343"/>
                <a:gd name="T73" fmla="*/ 53 h 352"/>
                <a:gd name="T74" fmla="*/ 172 w 343"/>
                <a:gd name="T75" fmla="*/ 45 h 352"/>
                <a:gd name="T76" fmla="*/ 177 w 343"/>
                <a:gd name="T77" fmla="*/ 35 h 352"/>
                <a:gd name="T78" fmla="*/ 205 w 343"/>
                <a:gd name="T79" fmla="*/ 3 h 352"/>
                <a:gd name="T80" fmla="*/ 174 w 343"/>
                <a:gd name="T8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3" h="352">
                  <a:moveTo>
                    <a:pt x="174" y="0"/>
                  </a:moveTo>
                  <a:cubicBezTo>
                    <a:pt x="156" y="0"/>
                    <a:pt x="137" y="2"/>
                    <a:pt x="115" y="8"/>
                  </a:cubicBezTo>
                  <a:cubicBezTo>
                    <a:pt x="115" y="8"/>
                    <a:pt x="0" y="37"/>
                    <a:pt x="51" y="172"/>
                  </a:cubicBezTo>
                  <a:cubicBezTo>
                    <a:pt x="51" y="172"/>
                    <a:pt x="79" y="259"/>
                    <a:pt x="70" y="352"/>
                  </a:cubicBezTo>
                  <a:cubicBezTo>
                    <a:pt x="200" y="352"/>
                    <a:pt x="200" y="352"/>
                    <a:pt x="200" y="352"/>
                  </a:cubicBezTo>
                  <a:cubicBezTo>
                    <a:pt x="202" y="316"/>
                    <a:pt x="217" y="309"/>
                    <a:pt x="228" y="309"/>
                  </a:cubicBezTo>
                  <a:cubicBezTo>
                    <a:pt x="236" y="309"/>
                    <a:pt x="241" y="312"/>
                    <a:pt x="241" y="312"/>
                  </a:cubicBezTo>
                  <a:cubicBezTo>
                    <a:pt x="241" y="312"/>
                    <a:pt x="254" y="316"/>
                    <a:pt x="268" y="316"/>
                  </a:cubicBezTo>
                  <a:cubicBezTo>
                    <a:pt x="289" y="316"/>
                    <a:pt x="313" y="307"/>
                    <a:pt x="294" y="262"/>
                  </a:cubicBezTo>
                  <a:cubicBezTo>
                    <a:pt x="304" y="249"/>
                    <a:pt x="304" y="249"/>
                    <a:pt x="304" y="249"/>
                  </a:cubicBezTo>
                  <a:cubicBezTo>
                    <a:pt x="294" y="240"/>
                    <a:pt x="294" y="240"/>
                    <a:pt x="294" y="240"/>
                  </a:cubicBezTo>
                  <a:cubicBezTo>
                    <a:pt x="307" y="233"/>
                    <a:pt x="307" y="233"/>
                    <a:pt x="307" y="233"/>
                  </a:cubicBezTo>
                  <a:cubicBezTo>
                    <a:pt x="305" y="212"/>
                    <a:pt x="305" y="212"/>
                    <a:pt x="305" y="212"/>
                  </a:cubicBezTo>
                  <a:cubicBezTo>
                    <a:pt x="327" y="204"/>
                    <a:pt x="327" y="204"/>
                    <a:pt x="327" y="204"/>
                  </a:cubicBezTo>
                  <a:cubicBezTo>
                    <a:pt x="327" y="204"/>
                    <a:pt x="343" y="198"/>
                    <a:pt x="328" y="182"/>
                  </a:cubicBezTo>
                  <a:cubicBezTo>
                    <a:pt x="320" y="173"/>
                    <a:pt x="320" y="173"/>
                    <a:pt x="320" y="173"/>
                  </a:cubicBezTo>
                  <a:cubicBezTo>
                    <a:pt x="282" y="173"/>
                    <a:pt x="282" y="173"/>
                    <a:pt x="282" y="173"/>
                  </a:cubicBezTo>
                  <a:cubicBezTo>
                    <a:pt x="280" y="147"/>
                    <a:pt x="270" y="140"/>
                    <a:pt x="261" y="139"/>
                  </a:cubicBezTo>
                  <a:cubicBezTo>
                    <a:pt x="260" y="139"/>
                    <a:pt x="259" y="138"/>
                    <a:pt x="258" y="138"/>
                  </a:cubicBezTo>
                  <a:cubicBezTo>
                    <a:pt x="258" y="138"/>
                    <a:pt x="257" y="139"/>
                    <a:pt x="257" y="139"/>
                  </a:cubicBezTo>
                  <a:cubicBezTo>
                    <a:pt x="252" y="139"/>
                    <a:pt x="249" y="140"/>
                    <a:pt x="248" y="141"/>
                  </a:cubicBezTo>
                  <a:cubicBezTo>
                    <a:pt x="248" y="141"/>
                    <a:pt x="248" y="141"/>
                    <a:pt x="248" y="141"/>
                  </a:cubicBezTo>
                  <a:cubicBezTo>
                    <a:pt x="248" y="141"/>
                    <a:pt x="248" y="141"/>
                    <a:pt x="248" y="141"/>
                  </a:cubicBezTo>
                  <a:cubicBezTo>
                    <a:pt x="247" y="141"/>
                    <a:pt x="237" y="144"/>
                    <a:pt x="227" y="144"/>
                  </a:cubicBezTo>
                  <a:cubicBezTo>
                    <a:pt x="226" y="144"/>
                    <a:pt x="226" y="144"/>
                    <a:pt x="226" y="144"/>
                  </a:cubicBezTo>
                  <a:cubicBezTo>
                    <a:pt x="226" y="144"/>
                    <a:pt x="226" y="144"/>
                    <a:pt x="226" y="144"/>
                  </a:cubicBezTo>
                  <a:cubicBezTo>
                    <a:pt x="226" y="144"/>
                    <a:pt x="226" y="144"/>
                    <a:pt x="226" y="144"/>
                  </a:cubicBezTo>
                  <a:cubicBezTo>
                    <a:pt x="226" y="144"/>
                    <a:pt x="225" y="144"/>
                    <a:pt x="225" y="144"/>
                  </a:cubicBezTo>
                  <a:cubicBezTo>
                    <a:pt x="209" y="144"/>
                    <a:pt x="192" y="137"/>
                    <a:pt x="203" y="106"/>
                  </a:cubicBezTo>
                  <a:cubicBezTo>
                    <a:pt x="203" y="105"/>
                    <a:pt x="204" y="103"/>
                    <a:pt x="204" y="102"/>
                  </a:cubicBezTo>
                  <a:cubicBezTo>
                    <a:pt x="204" y="102"/>
                    <a:pt x="204" y="101"/>
                    <a:pt x="205" y="101"/>
                  </a:cubicBezTo>
                  <a:cubicBezTo>
                    <a:pt x="205" y="101"/>
                    <a:pt x="205" y="100"/>
                    <a:pt x="205" y="100"/>
                  </a:cubicBezTo>
                  <a:cubicBezTo>
                    <a:pt x="197" y="90"/>
                    <a:pt x="197" y="90"/>
                    <a:pt x="197" y="90"/>
                  </a:cubicBezTo>
                  <a:cubicBezTo>
                    <a:pt x="205" y="82"/>
                    <a:pt x="205" y="82"/>
                    <a:pt x="205" y="82"/>
                  </a:cubicBezTo>
                  <a:cubicBezTo>
                    <a:pt x="194" y="76"/>
                    <a:pt x="194" y="76"/>
                    <a:pt x="194" y="76"/>
                  </a:cubicBezTo>
                  <a:cubicBezTo>
                    <a:pt x="196" y="59"/>
                    <a:pt x="196" y="59"/>
                    <a:pt x="196" y="59"/>
                  </a:cubicBezTo>
                  <a:cubicBezTo>
                    <a:pt x="178" y="53"/>
                    <a:pt x="178" y="53"/>
                    <a:pt x="178" y="53"/>
                  </a:cubicBezTo>
                  <a:cubicBezTo>
                    <a:pt x="178" y="53"/>
                    <a:pt x="172" y="50"/>
                    <a:pt x="172" y="45"/>
                  </a:cubicBezTo>
                  <a:cubicBezTo>
                    <a:pt x="172" y="42"/>
                    <a:pt x="173" y="39"/>
                    <a:pt x="177" y="35"/>
                  </a:cubicBezTo>
                  <a:cubicBezTo>
                    <a:pt x="205" y="3"/>
                    <a:pt x="205" y="3"/>
                    <a:pt x="205" y="3"/>
                  </a:cubicBezTo>
                  <a:cubicBezTo>
                    <a:pt x="195" y="1"/>
                    <a:pt x="185" y="0"/>
                    <a:pt x="174" y="0"/>
                  </a:cubicBezTo>
                </a:path>
              </a:pathLst>
            </a:custGeom>
            <a:gradFill rotWithShape="1">
              <a:gsLst>
                <a:gs pos="0">
                  <a:schemeClr val="accent3"/>
                </a:gs>
                <a:gs pos="100000">
                  <a:schemeClr val="accent2"/>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p:nvSpPr>
          <p:spPr bwMode="auto">
            <a:xfrm>
              <a:off x="7817306" y="834264"/>
              <a:ext cx="471613" cy="541667"/>
            </a:xfrm>
            <a:custGeom>
              <a:avLst/>
              <a:gdLst>
                <a:gd name="T0" fmla="*/ 33 w 148"/>
                <a:gd name="T1" fmla="*/ 0 h 170"/>
                <a:gd name="T2" fmla="*/ 33 w 148"/>
                <a:gd name="T3" fmla="*/ 0 h 170"/>
                <a:gd name="T4" fmla="*/ 33 w 148"/>
                <a:gd name="T5" fmla="*/ 0 h 170"/>
                <a:gd name="T6" fmla="*/ 5 w 148"/>
                <a:gd name="T7" fmla="*/ 32 h 170"/>
                <a:gd name="T8" fmla="*/ 0 w 148"/>
                <a:gd name="T9" fmla="*/ 42 h 170"/>
                <a:gd name="T10" fmla="*/ 6 w 148"/>
                <a:gd name="T11" fmla="*/ 50 h 170"/>
                <a:gd name="T12" fmla="*/ 24 w 148"/>
                <a:gd name="T13" fmla="*/ 56 h 170"/>
                <a:gd name="T14" fmla="*/ 22 w 148"/>
                <a:gd name="T15" fmla="*/ 73 h 170"/>
                <a:gd name="T16" fmla="*/ 33 w 148"/>
                <a:gd name="T17" fmla="*/ 79 h 170"/>
                <a:gd name="T18" fmla="*/ 25 w 148"/>
                <a:gd name="T19" fmla="*/ 87 h 170"/>
                <a:gd name="T20" fmla="*/ 33 w 148"/>
                <a:gd name="T21" fmla="*/ 97 h 170"/>
                <a:gd name="T22" fmla="*/ 33 w 148"/>
                <a:gd name="T23" fmla="*/ 97 h 170"/>
                <a:gd name="T24" fmla="*/ 33 w 148"/>
                <a:gd name="T25" fmla="*/ 98 h 170"/>
                <a:gd name="T26" fmla="*/ 32 w 148"/>
                <a:gd name="T27" fmla="*/ 99 h 170"/>
                <a:gd name="T28" fmla="*/ 31 w 148"/>
                <a:gd name="T29" fmla="*/ 103 h 170"/>
                <a:gd name="T30" fmla="*/ 53 w 148"/>
                <a:gd name="T31" fmla="*/ 141 h 170"/>
                <a:gd name="T32" fmla="*/ 54 w 148"/>
                <a:gd name="T33" fmla="*/ 141 h 170"/>
                <a:gd name="T34" fmla="*/ 55 w 148"/>
                <a:gd name="T35" fmla="*/ 141 h 170"/>
                <a:gd name="T36" fmla="*/ 76 w 148"/>
                <a:gd name="T37" fmla="*/ 138 h 170"/>
                <a:gd name="T38" fmla="*/ 76 w 148"/>
                <a:gd name="T39" fmla="*/ 138 h 170"/>
                <a:gd name="T40" fmla="*/ 76 w 148"/>
                <a:gd name="T41" fmla="*/ 138 h 170"/>
                <a:gd name="T42" fmla="*/ 85 w 148"/>
                <a:gd name="T43" fmla="*/ 136 h 170"/>
                <a:gd name="T44" fmla="*/ 86 w 148"/>
                <a:gd name="T45" fmla="*/ 135 h 170"/>
                <a:gd name="T46" fmla="*/ 86 w 148"/>
                <a:gd name="T47" fmla="*/ 135 h 170"/>
                <a:gd name="T48" fmla="*/ 86 w 148"/>
                <a:gd name="T49" fmla="*/ 135 h 170"/>
                <a:gd name="T50" fmla="*/ 89 w 148"/>
                <a:gd name="T51" fmla="*/ 136 h 170"/>
                <a:gd name="T52" fmla="*/ 110 w 148"/>
                <a:gd name="T53" fmla="*/ 170 h 170"/>
                <a:gd name="T54" fmla="*/ 148 w 148"/>
                <a:gd name="T55" fmla="*/ 170 h 170"/>
                <a:gd name="T56" fmla="*/ 121 w 148"/>
                <a:gd name="T57" fmla="*/ 138 h 170"/>
                <a:gd name="T58" fmla="*/ 120 w 148"/>
                <a:gd name="T59" fmla="*/ 132 h 170"/>
                <a:gd name="T60" fmla="*/ 129 w 148"/>
                <a:gd name="T61" fmla="*/ 111 h 170"/>
                <a:gd name="T62" fmla="*/ 33 w 148"/>
                <a:gd name="T6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70">
                  <a:moveTo>
                    <a:pt x="33" y="0"/>
                  </a:moveTo>
                  <a:cubicBezTo>
                    <a:pt x="33" y="0"/>
                    <a:pt x="33" y="0"/>
                    <a:pt x="33" y="0"/>
                  </a:cubicBezTo>
                  <a:cubicBezTo>
                    <a:pt x="33" y="0"/>
                    <a:pt x="33" y="0"/>
                    <a:pt x="33" y="0"/>
                  </a:cubicBezTo>
                  <a:cubicBezTo>
                    <a:pt x="5" y="32"/>
                    <a:pt x="5" y="32"/>
                    <a:pt x="5" y="32"/>
                  </a:cubicBezTo>
                  <a:cubicBezTo>
                    <a:pt x="1" y="36"/>
                    <a:pt x="0" y="39"/>
                    <a:pt x="0" y="42"/>
                  </a:cubicBezTo>
                  <a:cubicBezTo>
                    <a:pt x="0" y="47"/>
                    <a:pt x="6" y="50"/>
                    <a:pt x="6" y="50"/>
                  </a:cubicBezTo>
                  <a:cubicBezTo>
                    <a:pt x="24" y="56"/>
                    <a:pt x="24" y="56"/>
                    <a:pt x="24" y="56"/>
                  </a:cubicBezTo>
                  <a:cubicBezTo>
                    <a:pt x="22" y="73"/>
                    <a:pt x="22" y="73"/>
                    <a:pt x="22" y="73"/>
                  </a:cubicBezTo>
                  <a:cubicBezTo>
                    <a:pt x="33" y="79"/>
                    <a:pt x="33" y="79"/>
                    <a:pt x="33" y="79"/>
                  </a:cubicBezTo>
                  <a:cubicBezTo>
                    <a:pt x="25" y="87"/>
                    <a:pt x="25" y="87"/>
                    <a:pt x="25" y="87"/>
                  </a:cubicBezTo>
                  <a:cubicBezTo>
                    <a:pt x="33" y="97"/>
                    <a:pt x="33" y="97"/>
                    <a:pt x="33" y="97"/>
                  </a:cubicBezTo>
                  <a:cubicBezTo>
                    <a:pt x="33" y="97"/>
                    <a:pt x="33" y="97"/>
                    <a:pt x="33" y="97"/>
                  </a:cubicBezTo>
                  <a:cubicBezTo>
                    <a:pt x="33" y="97"/>
                    <a:pt x="33" y="98"/>
                    <a:pt x="33" y="98"/>
                  </a:cubicBezTo>
                  <a:cubicBezTo>
                    <a:pt x="32" y="98"/>
                    <a:pt x="32" y="99"/>
                    <a:pt x="32" y="99"/>
                  </a:cubicBezTo>
                  <a:cubicBezTo>
                    <a:pt x="32" y="100"/>
                    <a:pt x="31" y="102"/>
                    <a:pt x="31" y="103"/>
                  </a:cubicBezTo>
                  <a:cubicBezTo>
                    <a:pt x="20" y="134"/>
                    <a:pt x="37" y="141"/>
                    <a:pt x="53" y="141"/>
                  </a:cubicBezTo>
                  <a:cubicBezTo>
                    <a:pt x="53" y="141"/>
                    <a:pt x="54" y="141"/>
                    <a:pt x="54" y="141"/>
                  </a:cubicBezTo>
                  <a:cubicBezTo>
                    <a:pt x="54" y="141"/>
                    <a:pt x="54" y="141"/>
                    <a:pt x="55" y="141"/>
                  </a:cubicBezTo>
                  <a:cubicBezTo>
                    <a:pt x="65" y="141"/>
                    <a:pt x="75" y="138"/>
                    <a:pt x="76" y="138"/>
                  </a:cubicBezTo>
                  <a:cubicBezTo>
                    <a:pt x="76" y="138"/>
                    <a:pt x="76" y="138"/>
                    <a:pt x="76" y="138"/>
                  </a:cubicBezTo>
                  <a:cubicBezTo>
                    <a:pt x="76" y="138"/>
                    <a:pt x="76" y="138"/>
                    <a:pt x="76" y="138"/>
                  </a:cubicBezTo>
                  <a:cubicBezTo>
                    <a:pt x="77" y="137"/>
                    <a:pt x="80" y="136"/>
                    <a:pt x="85" y="136"/>
                  </a:cubicBezTo>
                  <a:cubicBezTo>
                    <a:pt x="85" y="136"/>
                    <a:pt x="86" y="135"/>
                    <a:pt x="86" y="135"/>
                  </a:cubicBezTo>
                  <a:cubicBezTo>
                    <a:pt x="86" y="135"/>
                    <a:pt x="86" y="135"/>
                    <a:pt x="86" y="135"/>
                  </a:cubicBezTo>
                  <a:cubicBezTo>
                    <a:pt x="86" y="135"/>
                    <a:pt x="86" y="135"/>
                    <a:pt x="86" y="135"/>
                  </a:cubicBezTo>
                  <a:cubicBezTo>
                    <a:pt x="87" y="135"/>
                    <a:pt x="88" y="136"/>
                    <a:pt x="89" y="136"/>
                  </a:cubicBezTo>
                  <a:cubicBezTo>
                    <a:pt x="98" y="137"/>
                    <a:pt x="108" y="144"/>
                    <a:pt x="110" y="170"/>
                  </a:cubicBezTo>
                  <a:cubicBezTo>
                    <a:pt x="148" y="170"/>
                    <a:pt x="148" y="170"/>
                    <a:pt x="148" y="170"/>
                  </a:cubicBezTo>
                  <a:cubicBezTo>
                    <a:pt x="121" y="138"/>
                    <a:pt x="121" y="138"/>
                    <a:pt x="121" y="138"/>
                  </a:cubicBezTo>
                  <a:cubicBezTo>
                    <a:pt x="121" y="138"/>
                    <a:pt x="120" y="136"/>
                    <a:pt x="120" y="132"/>
                  </a:cubicBezTo>
                  <a:cubicBezTo>
                    <a:pt x="120" y="127"/>
                    <a:pt x="121" y="120"/>
                    <a:pt x="129" y="111"/>
                  </a:cubicBezTo>
                  <a:cubicBezTo>
                    <a:pt x="129" y="111"/>
                    <a:pt x="123" y="17"/>
                    <a:pt x="33" y="0"/>
                  </a:cubicBezTo>
                </a:path>
              </a:pathLst>
            </a:custGeom>
            <a:solidFill>
              <a:schemeClr val="accent5">
                <a:lumMod val="75000"/>
              </a:schemeClr>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noEditPoints="1"/>
            </p:cNvSpPr>
            <p:nvPr/>
          </p:nvSpPr>
          <p:spPr bwMode="auto">
            <a:xfrm>
              <a:off x="7817306" y="834264"/>
              <a:ext cx="283605" cy="449265"/>
            </a:xfrm>
            <a:custGeom>
              <a:avLst/>
              <a:gdLst>
                <a:gd name="T0" fmla="*/ 53 w 89"/>
                <a:gd name="T1" fmla="*/ 141 h 141"/>
                <a:gd name="T2" fmla="*/ 54 w 89"/>
                <a:gd name="T3" fmla="*/ 141 h 141"/>
                <a:gd name="T4" fmla="*/ 54 w 89"/>
                <a:gd name="T5" fmla="*/ 141 h 141"/>
                <a:gd name="T6" fmla="*/ 53 w 89"/>
                <a:gd name="T7" fmla="*/ 141 h 141"/>
                <a:gd name="T8" fmla="*/ 76 w 89"/>
                <a:gd name="T9" fmla="*/ 138 h 141"/>
                <a:gd name="T10" fmla="*/ 55 w 89"/>
                <a:gd name="T11" fmla="*/ 141 h 141"/>
                <a:gd name="T12" fmla="*/ 76 w 89"/>
                <a:gd name="T13" fmla="*/ 138 h 141"/>
                <a:gd name="T14" fmla="*/ 85 w 89"/>
                <a:gd name="T15" fmla="*/ 136 h 141"/>
                <a:gd name="T16" fmla="*/ 76 w 89"/>
                <a:gd name="T17" fmla="*/ 138 h 141"/>
                <a:gd name="T18" fmla="*/ 85 w 89"/>
                <a:gd name="T19" fmla="*/ 136 h 141"/>
                <a:gd name="T20" fmla="*/ 86 w 89"/>
                <a:gd name="T21" fmla="*/ 135 h 141"/>
                <a:gd name="T22" fmla="*/ 86 w 89"/>
                <a:gd name="T23" fmla="*/ 135 h 141"/>
                <a:gd name="T24" fmla="*/ 89 w 89"/>
                <a:gd name="T25" fmla="*/ 136 h 141"/>
                <a:gd name="T26" fmla="*/ 86 w 89"/>
                <a:gd name="T27" fmla="*/ 135 h 141"/>
                <a:gd name="T28" fmla="*/ 32 w 89"/>
                <a:gd name="T29" fmla="*/ 99 h 141"/>
                <a:gd name="T30" fmla="*/ 31 w 89"/>
                <a:gd name="T31" fmla="*/ 103 h 141"/>
                <a:gd name="T32" fmla="*/ 32 w 89"/>
                <a:gd name="T33" fmla="*/ 99 h 141"/>
                <a:gd name="T34" fmla="*/ 33 w 89"/>
                <a:gd name="T35" fmla="*/ 97 h 141"/>
                <a:gd name="T36" fmla="*/ 33 w 89"/>
                <a:gd name="T37" fmla="*/ 98 h 141"/>
                <a:gd name="T38" fmla="*/ 33 w 89"/>
                <a:gd name="T39" fmla="*/ 97 h 141"/>
                <a:gd name="T40" fmla="*/ 33 w 89"/>
                <a:gd name="T41" fmla="*/ 97 h 141"/>
                <a:gd name="T42" fmla="*/ 33 w 89"/>
                <a:gd name="T43" fmla="*/ 79 h 141"/>
                <a:gd name="T44" fmla="*/ 25 w 89"/>
                <a:gd name="T45" fmla="*/ 87 h 141"/>
                <a:gd name="T46" fmla="*/ 33 w 89"/>
                <a:gd name="T47" fmla="*/ 79 h 141"/>
                <a:gd name="T48" fmla="*/ 24 w 89"/>
                <a:gd name="T49" fmla="*/ 56 h 141"/>
                <a:gd name="T50" fmla="*/ 22 w 89"/>
                <a:gd name="T51" fmla="*/ 73 h 141"/>
                <a:gd name="T52" fmla="*/ 24 w 89"/>
                <a:gd name="T53" fmla="*/ 56 h 141"/>
                <a:gd name="T54" fmla="*/ 33 w 89"/>
                <a:gd name="T55" fmla="*/ 0 h 141"/>
                <a:gd name="T56" fmla="*/ 5 w 89"/>
                <a:gd name="T57" fmla="*/ 32 h 141"/>
                <a:gd name="T58" fmla="*/ 0 w 89"/>
                <a:gd name="T59" fmla="*/ 42 h 141"/>
                <a:gd name="T60" fmla="*/ 5 w 89"/>
                <a:gd name="T61" fmla="*/ 32 h 141"/>
                <a:gd name="T62" fmla="*/ 33 w 89"/>
                <a:gd name="T63" fmla="*/ 0 h 141"/>
                <a:gd name="T64" fmla="*/ 33 w 89"/>
                <a:gd name="T65"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141">
                  <a:moveTo>
                    <a:pt x="53" y="141"/>
                  </a:moveTo>
                  <a:cubicBezTo>
                    <a:pt x="53" y="141"/>
                    <a:pt x="54" y="141"/>
                    <a:pt x="54" y="141"/>
                  </a:cubicBezTo>
                  <a:cubicBezTo>
                    <a:pt x="54" y="141"/>
                    <a:pt x="54" y="141"/>
                    <a:pt x="54" y="141"/>
                  </a:cubicBezTo>
                  <a:cubicBezTo>
                    <a:pt x="54" y="141"/>
                    <a:pt x="53" y="141"/>
                    <a:pt x="53" y="141"/>
                  </a:cubicBezTo>
                  <a:moveTo>
                    <a:pt x="76" y="138"/>
                  </a:moveTo>
                  <a:cubicBezTo>
                    <a:pt x="75" y="138"/>
                    <a:pt x="65" y="141"/>
                    <a:pt x="55" y="141"/>
                  </a:cubicBezTo>
                  <a:cubicBezTo>
                    <a:pt x="65" y="141"/>
                    <a:pt x="75" y="138"/>
                    <a:pt x="76" y="138"/>
                  </a:cubicBezTo>
                  <a:moveTo>
                    <a:pt x="85" y="136"/>
                  </a:moveTo>
                  <a:cubicBezTo>
                    <a:pt x="80" y="136"/>
                    <a:pt x="77" y="137"/>
                    <a:pt x="76" y="138"/>
                  </a:cubicBezTo>
                  <a:cubicBezTo>
                    <a:pt x="77" y="137"/>
                    <a:pt x="80" y="136"/>
                    <a:pt x="85" y="136"/>
                  </a:cubicBezTo>
                  <a:moveTo>
                    <a:pt x="86" y="135"/>
                  </a:moveTo>
                  <a:cubicBezTo>
                    <a:pt x="86" y="135"/>
                    <a:pt x="86" y="135"/>
                    <a:pt x="86" y="135"/>
                  </a:cubicBezTo>
                  <a:cubicBezTo>
                    <a:pt x="87" y="135"/>
                    <a:pt x="88" y="136"/>
                    <a:pt x="89" y="136"/>
                  </a:cubicBezTo>
                  <a:cubicBezTo>
                    <a:pt x="88" y="136"/>
                    <a:pt x="87" y="135"/>
                    <a:pt x="86" y="135"/>
                  </a:cubicBezTo>
                  <a:moveTo>
                    <a:pt x="32" y="99"/>
                  </a:moveTo>
                  <a:cubicBezTo>
                    <a:pt x="32" y="100"/>
                    <a:pt x="31" y="102"/>
                    <a:pt x="31" y="103"/>
                  </a:cubicBezTo>
                  <a:cubicBezTo>
                    <a:pt x="31" y="102"/>
                    <a:pt x="32" y="100"/>
                    <a:pt x="32" y="99"/>
                  </a:cubicBezTo>
                  <a:moveTo>
                    <a:pt x="33" y="97"/>
                  </a:moveTo>
                  <a:cubicBezTo>
                    <a:pt x="33" y="97"/>
                    <a:pt x="33" y="98"/>
                    <a:pt x="33" y="98"/>
                  </a:cubicBezTo>
                  <a:cubicBezTo>
                    <a:pt x="33" y="98"/>
                    <a:pt x="33" y="97"/>
                    <a:pt x="33" y="97"/>
                  </a:cubicBezTo>
                  <a:cubicBezTo>
                    <a:pt x="33" y="97"/>
                    <a:pt x="33" y="97"/>
                    <a:pt x="33" y="97"/>
                  </a:cubicBezTo>
                  <a:moveTo>
                    <a:pt x="33" y="79"/>
                  </a:moveTo>
                  <a:cubicBezTo>
                    <a:pt x="25" y="87"/>
                    <a:pt x="25" y="87"/>
                    <a:pt x="25" y="87"/>
                  </a:cubicBezTo>
                  <a:cubicBezTo>
                    <a:pt x="33" y="79"/>
                    <a:pt x="33" y="79"/>
                    <a:pt x="33" y="79"/>
                  </a:cubicBezTo>
                  <a:moveTo>
                    <a:pt x="24" y="56"/>
                  </a:moveTo>
                  <a:cubicBezTo>
                    <a:pt x="22" y="73"/>
                    <a:pt x="22" y="73"/>
                    <a:pt x="22" y="73"/>
                  </a:cubicBezTo>
                  <a:cubicBezTo>
                    <a:pt x="24" y="56"/>
                    <a:pt x="24" y="56"/>
                    <a:pt x="24" y="56"/>
                  </a:cubicBezTo>
                  <a:moveTo>
                    <a:pt x="33" y="0"/>
                  </a:moveTo>
                  <a:cubicBezTo>
                    <a:pt x="5" y="32"/>
                    <a:pt x="5" y="32"/>
                    <a:pt x="5" y="32"/>
                  </a:cubicBezTo>
                  <a:cubicBezTo>
                    <a:pt x="1" y="36"/>
                    <a:pt x="0" y="39"/>
                    <a:pt x="0" y="42"/>
                  </a:cubicBezTo>
                  <a:cubicBezTo>
                    <a:pt x="0" y="39"/>
                    <a:pt x="1" y="36"/>
                    <a:pt x="5" y="32"/>
                  </a:cubicBezTo>
                  <a:cubicBezTo>
                    <a:pt x="33" y="0"/>
                    <a:pt x="33" y="0"/>
                    <a:pt x="33" y="0"/>
                  </a:cubicBezTo>
                  <a:cubicBezTo>
                    <a:pt x="33" y="0"/>
                    <a:pt x="33" y="0"/>
                    <a:pt x="33" y="0"/>
                  </a:cubicBezTo>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noEditPoints="1"/>
            </p:cNvSpPr>
            <p:nvPr/>
          </p:nvSpPr>
          <p:spPr bwMode="auto">
            <a:xfrm>
              <a:off x="7549633" y="1019067"/>
              <a:ext cx="181635" cy="210295"/>
            </a:xfrm>
            <a:custGeom>
              <a:avLst/>
              <a:gdLst>
                <a:gd name="T0" fmla="*/ 0 w 57"/>
                <a:gd name="T1" fmla="*/ 17 h 66"/>
                <a:gd name="T2" fmla="*/ 0 w 57"/>
                <a:gd name="T3" fmla="*/ 49 h 66"/>
                <a:gd name="T4" fmla="*/ 28 w 57"/>
                <a:gd name="T5" fmla="*/ 66 h 66"/>
                <a:gd name="T6" fmla="*/ 57 w 57"/>
                <a:gd name="T7" fmla="*/ 49 h 66"/>
                <a:gd name="T8" fmla="*/ 57 w 57"/>
                <a:gd name="T9" fmla="*/ 17 h 66"/>
                <a:gd name="T10" fmla="*/ 28 w 57"/>
                <a:gd name="T11" fmla="*/ 0 h 66"/>
                <a:gd name="T12" fmla="*/ 0 w 57"/>
                <a:gd name="T13" fmla="*/ 17 h 66"/>
                <a:gd name="T14" fmla="*/ 50 w 57"/>
                <a:gd name="T15" fmla="*/ 45 h 66"/>
                <a:gd name="T16" fmla="*/ 32 w 57"/>
                <a:gd name="T17" fmla="*/ 56 h 66"/>
                <a:gd name="T18" fmla="*/ 32 w 57"/>
                <a:gd name="T19" fmla="*/ 10 h 66"/>
                <a:gd name="T20" fmla="*/ 50 w 57"/>
                <a:gd name="T21" fmla="*/ 21 h 66"/>
                <a:gd name="T22" fmla="*/ 50 w 57"/>
                <a:gd name="T23" fmla="*/ 45 h 66"/>
                <a:gd name="T24" fmla="*/ 7 w 57"/>
                <a:gd name="T25" fmla="*/ 21 h 66"/>
                <a:gd name="T26" fmla="*/ 25 w 57"/>
                <a:gd name="T27" fmla="*/ 10 h 66"/>
                <a:gd name="T28" fmla="*/ 25 w 57"/>
                <a:gd name="T29" fmla="*/ 56 h 66"/>
                <a:gd name="T30" fmla="*/ 7 w 57"/>
                <a:gd name="T31" fmla="*/ 45 h 66"/>
                <a:gd name="T32" fmla="*/ 7 w 57"/>
                <a:gd name="T33"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66">
                  <a:moveTo>
                    <a:pt x="0" y="17"/>
                  </a:moveTo>
                  <a:cubicBezTo>
                    <a:pt x="0" y="49"/>
                    <a:pt x="0" y="49"/>
                    <a:pt x="0" y="49"/>
                  </a:cubicBezTo>
                  <a:cubicBezTo>
                    <a:pt x="28" y="66"/>
                    <a:pt x="28" y="66"/>
                    <a:pt x="28" y="66"/>
                  </a:cubicBezTo>
                  <a:cubicBezTo>
                    <a:pt x="57" y="49"/>
                    <a:pt x="57" y="49"/>
                    <a:pt x="57" y="49"/>
                  </a:cubicBezTo>
                  <a:cubicBezTo>
                    <a:pt x="57" y="17"/>
                    <a:pt x="57" y="17"/>
                    <a:pt x="57" y="17"/>
                  </a:cubicBezTo>
                  <a:cubicBezTo>
                    <a:pt x="28" y="0"/>
                    <a:pt x="28" y="0"/>
                    <a:pt x="28" y="0"/>
                  </a:cubicBezTo>
                  <a:lnTo>
                    <a:pt x="0" y="17"/>
                  </a:lnTo>
                  <a:close/>
                  <a:moveTo>
                    <a:pt x="50" y="45"/>
                  </a:moveTo>
                  <a:cubicBezTo>
                    <a:pt x="48" y="47"/>
                    <a:pt x="37" y="52"/>
                    <a:pt x="32" y="56"/>
                  </a:cubicBezTo>
                  <a:cubicBezTo>
                    <a:pt x="32" y="10"/>
                    <a:pt x="32" y="10"/>
                    <a:pt x="32" y="10"/>
                  </a:cubicBezTo>
                  <a:cubicBezTo>
                    <a:pt x="37" y="13"/>
                    <a:pt x="48" y="19"/>
                    <a:pt x="50" y="21"/>
                  </a:cubicBezTo>
                  <a:lnTo>
                    <a:pt x="50" y="45"/>
                  </a:lnTo>
                  <a:close/>
                  <a:moveTo>
                    <a:pt x="7" y="21"/>
                  </a:moveTo>
                  <a:cubicBezTo>
                    <a:pt x="9" y="19"/>
                    <a:pt x="19" y="14"/>
                    <a:pt x="25" y="10"/>
                  </a:cubicBezTo>
                  <a:cubicBezTo>
                    <a:pt x="25" y="56"/>
                    <a:pt x="25" y="56"/>
                    <a:pt x="25" y="56"/>
                  </a:cubicBezTo>
                  <a:cubicBezTo>
                    <a:pt x="19" y="52"/>
                    <a:pt x="9" y="47"/>
                    <a:pt x="7" y="45"/>
                  </a:cubicBezTo>
                  <a:lnTo>
                    <a:pt x="7" y="21"/>
                  </a:lnTo>
                  <a:close/>
                </a:path>
              </a:pathLst>
            </a:custGeom>
            <a:solidFill>
              <a:srgbClr val="FFFFF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noEditPoints="1"/>
            </p:cNvSpPr>
            <p:nvPr userDrawn="1"/>
          </p:nvSpPr>
          <p:spPr bwMode="auto">
            <a:xfrm>
              <a:off x="6231078" y="802401"/>
              <a:ext cx="398322" cy="430148"/>
            </a:xfrm>
            <a:custGeom>
              <a:avLst/>
              <a:gdLst>
                <a:gd name="T0" fmla="*/ 121108 w 398383"/>
                <a:gd name="T1" fmla="*/ 258152 h 430254"/>
                <a:gd name="T2" fmla="*/ 121108 w 398383"/>
                <a:gd name="T3" fmla="*/ 232656 h 430254"/>
                <a:gd name="T4" fmla="*/ 270900 w 398383"/>
                <a:gd name="T5" fmla="*/ 232656 h 430254"/>
                <a:gd name="T6" fmla="*/ 270900 w 398383"/>
                <a:gd name="T7" fmla="*/ 258152 h 430254"/>
                <a:gd name="T8" fmla="*/ 121108 w 398383"/>
                <a:gd name="T9" fmla="*/ 258152 h 430254"/>
                <a:gd name="T10" fmla="*/ 121108 w 398383"/>
                <a:gd name="T11" fmla="*/ 188037 h 430254"/>
                <a:gd name="T12" fmla="*/ 121108 w 398383"/>
                <a:gd name="T13" fmla="*/ 159353 h 430254"/>
                <a:gd name="T14" fmla="*/ 270900 w 398383"/>
                <a:gd name="T15" fmla="*/ 159353 h 430254"/>
                <a:gd name="T16" fmla="*/ 270900 w 398383"/>
                <a:gd name="T17" fmla="*/ 188037 h 430254"/>
                <a:gd name="T18" fmla="*/ 121108 w 398383"/>
                <a:gd name="T19" fmla="*/ 188037 h 430254"/>
                <a:gd name="T20" fmla="*/ 121108 w 398383"/>
                <a:gd name="T21" fmla="*/ 114734 h 430254"/>
                <a:gd name="T22" fmla="*/ 121108 w 398383"/>
                <a:gd name="T23" fmla="*/ 89238 h 430254"/>
                <a:gd name="T24" fmla="*/ 270900 w 398383"/>
                <a:gd name="T25" fmla="*/ 89238 h 430254"/>
                <a:gd name="T26" fmla="*/ 270900 w 398383"/>
                <a:gd name="T27" fmla="*/ 114734 h 430254"/>
                <a:gd name="T28" fmla="*/ 121108 w 398383"/>
                <a:gd name="T29" fmla="*/ 114734 h 430254"/>
                <a:gd name="T30" fmla="*/ 299584 w 398383"/>
                <a:gd name="T31" fmla="*/ 0 h 430254"/>
                <a:gd name="T32" fmla="*/ 98799 w 398383"/>
                <a:gd name="T33" fmla="*/ 0 h 430254"/>
                <a:gd name="T34" fmla="*/ 0 w 398383"/>
                <a:gd name="T35" fmla="*/ 172101 h 430254"/>
                <a:gd name="T36" fmla="*/ 98799 w 398383"/>
                <a:gd name="T37" fmla="*/ 344203 h 430254"/>
                <a:gd name="T38" fmla="*/ 229469 w 398383"/>
                <a:gd name="T39" fmla="*/ 344203 h 430254"/>
                <a:gd name="T40" fmla="*/ 347390 w 398383"/>
                <a:gd name="T41" fmla="*/ 430254 h 430254"/>
                <a:gd name="T42" fmla="*/ 328268 w 398383"/>
                <a:gd name="T43" fmla="*/ 293210 h 430254"/>
                <a:gd name="T44" fmla="*/ 398383 w 398383"/>
                <a:gd name="T45" fmla="*/ 172101 h 430254"/>
                <a:gd name="T46" fmla="*/ 299584 w 398383"/>
                <a:gd name="T47" fmla="*/ 0 h 430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8383" h="430254">
                  <a:moveTo>
                    <a:pt x="121108" y="258152"/>
                  </a:moveTo>
                  <a:lnTo>
                    <a:pt x="121108" y="232656"/>
                  </a:lnTo>
                  <a:lnTo>
                    <a:pt x="270900" y="232656"/>
                  </a:lnTo>
                  <a:lnTo>
                    <a:pt x="270900" y="258152"/>
                  </a:lnTo>
                  <a:lnTo>
                    <a:pt x="121108" y="258152"/>
                  </a:lnTo>
                  <a:moveTo>
                    <a:pt x="121108" y="188037"/>
                  </a:moveTo>
                  <a:lnTo>
                    <a:pt x="121108" y="159353"/>
                  </a:lnTo>
                  <a:lnTo>
                    <a:pt x="270900" y="159353"/>
                  </a:lnTo>
                  <a:lnTo>
                    <a:pt x="270900" y="188037"/>
                  </a:lnTo>
                  <a:lnTo>
                    <a:pt x="121108" y="188037"/>
                  </a:lnTo>
                  <a:moveTo>
                    <a:pt x="121108" y="114734"/>
                  </a:moveTo>
                  <a:lnTo>
                    <a:pt x="121108" y="89238"/>
                  </a:lnTo>
                  <a:lnTo>
                    <a:pt x="270900" y="89238"/>
                  </a:lnTo>
                  <a:lnTo>
                    <a:pt x="270900" y="114734"/>
                  </a:lnTo>
                  <a:lnTo>
                    <a:pt x="121108" y="114734"/>
                  </a:lnTo>
                  <a:moveTo>
                    <a:pt x="299584" y="0"/>
                  </a:moveTo>
                  <a:lnTo>
                    <a:pt x="98799" y="0"/>
                  </a:lnTo>
                  <a:lnTo>
                    <a:pt x="0" y="172101"/>
                  </a:lnTo>
                  <a:lnTo>
                    <a:pt x="98799" y="344203"/>
                  </a:lnTo>
                  <a:lnTo>
                    <a:pt x="229469" y="344203"/>
                  </a:lnTo>
                  <a:lnTo>
                    <a:pt x="347390" y="430254"/>
                  </a:lnTo>
                  <a:lnTo>
                    <a:pt x="328268" y="293210"/>
                  </a:lnTo>
                  <a:lnTo>
                    <a:pt x="398383" y="172101"/>
                  </a:lnTo>
                  <a:lnTo>
                    <a:pt x="299584" y="0"/>
                  </a:lnTo>
                </a:path>
              </a:pathLst>
            </a:custGeom>
            <a:gradFill rotWithShape="1">
              <a:gsLst>
                <a:gs pos="0">
                  <a:schemeClr val="accent4"/>
                </a:gs>
                <a:gs pos="100000">
                  <a:schemeClr val="accent5"/>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7900907" y="463906"/>
              <a:ext cx="729725" cy="914462"/>
            </a:xfrm>
            <a:custGeom>
              <a:avLst/>
              <a:gdLst>
                <a:gd name="T0" fmla="*/ 104 w 229"/>
                <a:gd name="T1" fmla="*/ 0 h 287"/>
                <a:gd name="T2" fmla="*/ 0 w 229"/>
                <a:gd name="T3" fmla="*/ 94 h 287"/>
                <a:gd name="T4" fmla="*/ 7 w 229"/>
                <a:gd name="T5" fmla="*/ 115 h 287"/>
                <a:gd name="T6" fmla="*/ 6 w 229"/>
                <a:gd name="T7" fmla="*/ 117 h 287"/>
                <a:gd name="T8" fmla="*/ 102 w 229"/>
                <a:gd name="T9" fmla="*/ 228 h 287"/>
                <a:gd name="T10" fmla="*/ 102 w 229"/>
                <a:gd name="T11" fmla="*/ 228 h 287"/>
                <a:gd name="T12" fmla="*/ 102 w 229"/>
                <a:gd name="T13" fmla="*/ 228 h 287"/>
                <a:gd name="T14" fmla="*/ 93 w 229"/>
                <a:gd name="T15" fmla="*/ 249 h 287"/>
                <a:gd name="T16" fmla="*/ 94 w 229"/>
                <a:gd name="T17" fmla="*/ 255 h 287"/>
                <a:gd name="T18" fmla="*/ 121 w 229"/>
                <a:gd name="T19" fmla="*/ 287 h 287"/>
                <a:gd name="T20" fmla="*/ 188 w 229"/>
                <a:gd name="T21" fmla="*/ 287 h 287"/>
                <a:gd name="T22" fmla="*/ 204 w 229"/>
                <a:gd name="T23" fmla="*/ 141 h 287"/>
                <a:gd name="T24" fmla="*/ 183 w 229"/>
                <a:gd name="T25" fmla="*/ 22 h 287"/>
                <a:gd name="T26" fmla="*/ 162 w 229"/>
                <a:gd name="T27" fmla="*/ 37 h 287"/>
                <a:gd name="T28" fmla="*/ 166 w 229"/>
                <a:gd name="T29" fmla="*/ 12 h 287"/>
                <a:gd name="T30" fmla="*/ 152 w 229"/>
                <a:gd name="T31" fmla="*/ 7 h 287"/>
                <a:gd name="T32" fmla="*/ 104 w 229"/>
                <a:gd name="T3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 h="287">
                  <a:moveTo>
                    <a:pt x="104" y="0"/>
                  </a:moveTo>
                  <a:cubicBezTo>
                    <a:pt x="6" y="0"/>
                    <a:pt x="0" y="94"/>
                    <a:pt x="0" y="94"/>
                  </a:cubicBezTo>
                  <a:cubicBezTo>
                    <a:pt x="12" y="106"/>
                    <a:pt x="7" y="115"/>
                    <a:pt x="7" y="115"/>
                  </a:cubicBezTo>
                  <a:cubicBezTo>
                    <a:pt x="6" y="117"/>
                    <a:pt x="6" y="117"/>
                    <a:pt x="6" y="117"/>
                  </a:cubicBezTo>
                  <a:cubicBezTo>
                    <a:pt x="96" y="134"/>
                    <a:pt x="102" y="228"/>
                    <a:pt x="102" y="228"/>
                  </a:cubicBezTo>
                  <a:cubicBezTo>
                    <a:pt x="102" y="228"/>
                    <a:pt x="102" y="228"/>
                    <a:pt x="102" y="228"/>
                  </a:cubicBezTo>
                  <a:cubicBezTo>
                    <a:pt x="102" y="228"/>
                    <a:pt x="102" y="228"/>
                    <a:pt x="102" y="228"/>
                  </a:cubicBezTo>
                  <a:cubicBezTo>
                    <a:pt x="94" y="237"/>
                    <a:pt x="93" y="244"/>
                    <a:pt x="93" y="249"/>
                  </a:cubicBezTo>
                  <a:cubicBezTo>
                    <a:pt x="93" y="253"/>
                    <a:pt x="94" y="255"/>
                    <a:pt x="94" y="255"/>
                  </a:cubicBezTo>
                  <a:cubicBezTo>
                    <a:pt x="121" y="287"/>
                    <a:pt x="121" y="287"/>
                    <a:pt x="121" y="287"/>
                  </a:cubicBezTo>
                  <a:cubicBezTo>
                    <a:pt x="188" y="287"/>
                    <a:pt x="188" y="287"/>
                    <a:pt x="188" y="287"/>
                  </a:cubicBezTo>
                  <a:cubicBezTo>
                    <a:pt x="181" y="211"/>
                    <a:pt x="204" y="141"/>
                    <a:pt x="204" y="141"/>
                  </a:cubicBezTo>
                  <a:cubicBezTo>
                    <a:pt x="229" y="75"/>
                    <a:pt x="205" y="40"/>
                    <a:pt x="183" y="22"/>
                  </a:cubicBezTo>
                  <a:cubicBezTo>
                    <a:pt x="162" y="37"/>
                    <a:pt x="162" y="37"/>
                    <a:pt x="162" y="37"/>
                  </a:cubicBezTo>
                  <a:cubicBezTo>
                    <a:pt x="166" y="12"/>
                    <a:pt x="166" y="12"/>
                    <a:pt x="166" y="12"/>
                  </a:cubicBezTo>
                  <a:cubicBezTo>
                    <a:pt x="158" y="8"/>
                    <a:pt x="152" y="7"/>
                    <a:pt x="152" y="7"/>
                  </a:cubicBezTo>
                  <a:cubicBezTo>
                    <a:pt x="134" y="2"/>
                    <a:pt x="118" y="0"/>
                    <a:pt x="104" y="0"/>
                  </a:cubicBezTo>
                </a:path>
              </a:pathLst>
            </a:custGeom>
            <a:gradFill rotWithShape="1">
              <a:gsLst>
                <a:gs pos="0">
                  <a:schemeClr val="accent5"/>
                </a:gs>
                <a:gs pos="100000">
                  <a:schemeClr val="accent4"/>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p:cNvSpPr>
            <p:nvPr/>
          </p:nvSpPr>
          <p:spPr bwMode="auto">
            <a:xfrm>
              <a:off x="8199695" y="1187941"/>
              <a:ext cx="28679" cy="66912"/>
            </a:xfrm>
            <a:custGeom>
              <a:avLst/>
              <a:gdLst>
                <a:gd name="T0" fmla="*/ 9 w 9"/>
                <a:gd name="T1" fmla="*/ 0 h 21"/>
                <a:gd name="T2" fmla="*/ 0 w 9"/>
                <a:gd name="T3" fmla="*/ 21 h 21"/>
                <a:gd name="T4" fmla="*/ 9 w 9"/>
                <a:gd name="T5" fmla="*/ 0 h 21"/>
                <a:gd name="T6" fmla="*/ 9 w 9"/>
                <a:gd name="T7" fmla="*/ 0 h 21"/>
              </a:gdLst>
              <a:ahLst/>
              <a:cxnLst>
                <a:cxn ang="0">
                  <a:pos x="T0" y="T1"/>
                </a:cxn>
                <a:cxn ang="0">
                  <a:pos x="T2" y="T3"/>
                </a:cxn>
                <a:cxn ang="0">
                  <a:pos x="T4" y="T5"/>
                </a:cxn>
                <a:cxn ang="0">
                  <a:pos x="T6" y="T7"/>
                </a:cxn>
              </a:cxnLst>
              <a:rect l="0" t="0" r="r" b="b"/>
              <a:pathLst>
                <a:path w="9" h="21">
                  <a:moveTo>
                    <a:pt x="9" y="0"/>
                  </a:moveTo>
                  <a:cubicBezTo>
                    <a:pt x="1" y="9"/>
                    <a:pt x="0" y="16"/>
                    <a:pt x="0" y="21"/>
                  </a:cubicBezTo>
                  <a:cubicBezTo>
                    <a:pt x="0" y="16"/>
                    <a:pt x="1" y="9"/>
                    <a:pt x="9" y="0"/>
                  </a:cubicBezTo>
                  <a:cubicBezTo>
                    <a:pt x="9" y="0"/>
                    <a:pt x="9" y="0"/>
                    <a:pt x="9" y="0"/>
                  </a:cubicBezTo>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noEditPoints="1"/>
            </p:cNvSpPr>
            <p:nvPr userDrawn="1"/>
          </p:nvSpPr>
          <p:spPr bwMode="auto">
            <a:xfrm>
              <a:off x="8366896" y="157274"/>
              <a:ext cx="398322" cy="379167"/>
            </a:xfrm>
            <a:custGeom>
              <a:avLst/>
              <a:gdLst>
                <a:gd name="T0" fmla="*/ 39 w 125"/>
                <a:gd name="T1" fmla="*/ 80 h 119"/>
                <a:gd name="T2" fmla="*/ 39 w 125"/>
                <a:gd name="T3" fmla="*/ 72 h 119"/>
                <a:gd name="T4" fmla="*/ 86 w 125"/>
                <a:gd name="T5" fmla="*/ 72 h 119"/>
                <a:gd name="T6" fmla="*/ 86 w 125"/>
                <a:gd name="T7" fmla="*/ 80 h 119"/>
                <a:gd name="T8" fmla="*/ 39 w 125"/>
                <a:gd name="T9" fmla="*/ 80 h 119"/>
                <a:gd name="T10" fmla="*/ 39 w 125"/>
                <a:gd name="T11" fmla="*/ 58 h 119"/>
                <a:gd name="T12" fmla="*/ 39 w 125"/>
                <a:gd name="T13" fmla="*/ 49 h 119"/>
                <a:gd name="T14" fmla="*/ 86 w 125"/>
                <a:gd name="T15" fmla="*/ 49 h 119"/>
                <a:gd name="T16" fmla="*/ 86 w 125"/>
                <a:gd name="T17" fmla="*/ 58 h 119"/>
                <a:gd name="T18" fmla="*/ 39 w 125"/>
                <a:gd name="T19" fmla="*/ 58 h 119"/>
                <a:gd name="T20" fmla="*/ 39 w 125"/>
                <a:gd name="T21" fmla="*/ 35 h 119"/>
                <a:gd name="T22" fmla="*/ 39 w 125"/>
                <a:gd name="T23" fmla="*/ 27 h 119"/>
                <a:gd name="T24" fmla="*/ 86 w 125"/>
                <a:gd name="T25" fmla="*/ 27 h 119"/>
                <a:gd name="T26" fmla="*/ 86 w 125"/>
                <a:gd name="T27" fmla="*/ 35 h 119"/>
                <a:gd name="T28" fmla="*/ 39 w 125"/>
                <a:gd name="T29" fmla="*/ 35 h 119"/>
                <a:gd name="T30" fmla="*/ 93 w 125"/>
                <a:gd name="T31" fmla="*/ 0 h 119"/>
                <a:gd name="T32" fmla="*/ 31 w 125"/>
                <a:gd name="T33" fmla="*/ 0 h 119"/>
                <a:gd name="T34" fmla="*/ 0 w 125"/>
                <a:gd name="T35" fmla="*/ 54 h 119"/>
                <a:gd name="T36" fmla="*/ 21 w 125"/>
                <a:gd name="T37" fmla="*/ 91 h 119"/>
                <a:gd name="T38" fmla="*/ 19 w 125"/>
                <a:gd name="T39" fmla="*/ 109 h 119"/>
                <a:gd name="T40" fmla="*/ 36 w 125"/>
                <a:gd name="T41" fmla="*/ 119 h 119"/>
                <a:gd name="T42" fmla="*/ 36 w 125"/>
                <a:gd name="T43" fmla="*/ 119 h 119"/>
                <a:gd name="T44" fmla="*/ 36 w 125"/>
                <a:gd name="T45" fmla="*/ 119 h 119"/>
                <a:gd name="T46" fmla="*/ 52 w 125"/>
                <a:gd name="T47" fmla="*/ 108 h 119"/>
                <a:gd name="T48" fmla="*/ 93 w 125"/>
                <a:gd name="T49" fmla="*/ 108 h 119"/>
                <a:gd name="T50" fmla="*/ 125 w 125"/>
                <a:gd name="T51" fmla="*/ 54 h 119"/>
                <a:gd name="T52" fmla="*/ 93 w 125"/>
                <a:gd name="T5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119">
                  <a:moveTo>
                    <a:pt x="39" y="80"/>
                  </a:moveTo>
                  <a:cubicBezTo>
                    <a:pt x="39" y="72"/>
                    <a:pt x="39" y="72"/>
                    <a:pt x="39" y="72"/>
                  </a:cubicBezTo>
                  <a:cubicBezTo>
                    <a:pt x="86" y="72"/>
                    <a:pt x="86" y="72"/>
                    <a:pt x="86" y="72"/>
                  </a:cubicBezTo>
                  <a:cubicBezTo>
                    <a:pt x="86" y="80"/>
                    <a:pt x="86" y="80"/>
                    <a:pt x="86" y="80"/>
                  </a:cubicBezTo>
                  <a:cubicBezTo>
                    <a:pt x="39" y="80"/>
                    <a:pt x="39" y="80"/>
                    <a:pt x="39" y="80"/>
                  </a:cubicBezTo>
                  <a:moveTo>
                    <a:pt x="39" y="58"/>
                  </a:moveTo>
                  <a:cubicBezTo>
                    <a:pt x="39" y="49"/>
                    <a:pt x="39" y="49"/>
                    <a:pt x="39" y="49"/>
                  </a:cubicBezTo>
                  <a:cubicBezTo>
                    <a:pt x="86" y="49"/>
                    <a:pt x="86" y="49"/>
                    <a:pt x="86" y="49"/>
                  </a:cubicBezTo>
                  <a:cubicBezTo>
                    <a:pt x="86" y="58"/>
                    <a:pt x="86" y="58"/>
                    <a:pt x="86" y="58"/>
                  </a:cubicBezTo>
                  <a:cubicBezTo>
                    <a:pt x="39" y="58"/>
                    <a:pt x="39" y="58"/>
                    <a:pt x="39" y="58"/>
                  </a:cubicBezTo>
                  <a:moveTo>
                    <a:pt x="39" y="35"/>
                  </a:moveTo>
                  <a:cubicBezTo>
                    <a:pt x="39" y="27"/>
                    <a:pt x="39" y="27"/>
                    <a:pt x="39" y="27"/>
                  </a:cubicBezTo>
                  <a:cubicBezTo>
                    <a:pt x="86" y="27"/>
                    <a:pt x="86" y="27"/>
                    <a:pt x="86" y="27"/>
                  </a:cubicBezTo>
                  <a:cubicBezTo>
                    <a:pt x="86" y="35"/>
                    <a:pt x="86" y="35"/>
                    <a:pt x="86" y="35"/>
                  </a:cubicBezTo>
                  <a:cubicBezTo>
                    <a:pt x="39" y="35"/>
                    <a:pt x="39" y="35"/>
                    <a:pt x="39" y="35"/>
                  </a:cubicBezTo>
                  <a:moveTo>
                    <a:pt x="93" y="0"/>
                  </a:moveTo>
                  <a:cubicBezTo>
                    <a:pt x="31" y="0"/>
                    <a:pt x="31" y="0"/>
                    <a:pt x="31" y="0"/>
                  </a:cubicBezTo>
                  <a:cubicBezTo>
                    <a:pt x="0" y="54"/>
                    <a:pt x="0" y="54"/>
                    <a:pt x="0" y="54"/>
                  </a:cubicBezTo>
                  <a:cubicBezTo>
                    <a:pt x="21" y="91"/>
                    <a:pt x="21" y="91"/>
                    <a:pt x="21" y="91"/>
                  </a:cubicBezTo>
                  <a:cubicBezTo>
                    <a:pt x="19" y="109"/>
                    <a:pt x="19" y="109"/>
                    <a:pt x="19" y="109"/>
                  </a:cubicBezTo>
                  <a:cubicBezTo>
                    <a:pt x="24" y="112"/>
                    <a:pt x="30" y="115"/>
                    <a:pt x="36" y="119"/>
                  </a:cubicBezTo>
                  <a:cubicBezTo>
                    <a:pt x="36" y="119"/>
                    <a:pt x="36" y="119"/>
                    <a:pt x="36" y="119"/>
                  </a:cubicBezTo>
                  <a:cubicBezTo>
                    <a:pt x="36" y="119"/>
                    <a:pt x="36" y="119"/>
                    <a:pt x="36" y="119"/>
                  </a:cubicBezTo>
                  <a:cubicBezTo>
                    <a:pt x="52" y="108"/>
                    <a:pt x="52" y="108"/>
                    <a:pt x="52" y="108"/>
                  </a:cubicBezTo>
                  <a:cubicBezTo>
                    <a:pt x="93" y="108"/>
                    <a:pt x="93" y="108"/>
                    <a:pt x="93" y="108"/>
                  </a:cubicBezTo>
                  <a:cubicBezTo>
                    <a:pt x="125" y="54"/>
                    <a:pt x="125" y="54"/>
                    <a:pt x="125" y="54"/>
                  </a:cubicBezTo>
                  <a:cubicBezTo>
                    <a:pt x="93" y="0"/>
                    <a:pt x="93" y="0"/>
                    <a:pt x="93" y="0"/>
                  </a:cubicBezTo>
                </a:path>
              </a:pathLst>
            </a:custGeom>
            <a:gradFill rotWithShape="1">
              <a:gsLst>
                <a:gs pos="0">
                  <a:schemeClr val="accent3"/>
                </a:gs>
                <a:gs pos="100000">
                  <a:schemeClr val="accent2"/>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userDrawn="1"/>
          </p:nvSpPr>
          <p:spPr bwMode="auto">
            <a:xfrm>
              <a:off x="8414694" y="504578"/>
              <a:ext cx="66918" cy="79656"/>
            </a:xfrm>
            <a:custGeom>
              <a:avLst/>
              <a:gdLst>
                <a:gd name="T0" fmla="*/ 4 w 21"/>
                <a:gd name="T1" fmla="*/ 0 h 25"/>
                <a:gd name="T2" fmla="*/ 4 w 21"/>
                <a:gd name="T3" fmla="*/ 0 h 25"/>
                <a:gd name="T4" fmla="*/ 4 w 21"/>
                <a:gd name="T5" fmla="*/ 0 h 25"/>
                <a:gd name="T6" fmla="*/ 0 w 21"/>
                <a:gd name="T7" fmla="*/ 25 h 25"/>
                <a:gd name="T8" fmla="*/ 21 w 21"/>
                <a:gd name="T9" fmla="*/ 10 h 25"/>
                <a:gd name="T10" fmla="*/ 4 w 21"/>
                <a:gd name="T11" fmla="*/ 0 h 25"/>
                <a:gd name="T12" fmla="*/ 4 w 21"/>
                <a:gd name="T13" fmla="*/ 0 h 25"/>
                <a:gd name="T14" fmla="*/ 4 w 21"/>
                <a:gd name="T15" fmla="*/ 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5">
                  <a:moveTo>
                    <a:pt x="4" y="0"/>
                  </a:moveTo>
                  <a:cubicBezTo>
                    <a:pt x="4" y="0"/>
                    <a:pt x="4" y="0"/>
                    <a:pt x="4" y="0"/>
                  </a:cubicBezTo>
                  <a:cubicBezTo>
                    <a:pt x="4" y="0"/>
                    <a:pt x="4" y="0"/>
                    <a:pt x="4" y="0"/>
                  </a:cubicBezTo>
                  <a:cubicBezTo>
                    <a:pt x="0" y="25"/>
                    <a:pt x="0" y="25"/>
                    <a:pt x="0" y="25"/>
                  </a:cubicBezTo>
                  <a:cubicBezTo>
                    <a:pt x="21" y="10"/>
                    <a:pt x="21" y="10"/>
                    <a:pt x="21" y="10"/>
                  </a:cubicBezTo>
                  <a:cubicBezTo>
                    <a:pt x="15" y="6"/>
                    <a:pt x="9" y="3"/>
                    <a:pt x="4" y="0"/>
                  </a:cubicBezTo>
                  <a:cubicBezTo>
                    <a:pt x="4" y="0"/>
                    <a:pt x="4" y="0"/>
                    <a:pt x="4" y="0"/>
                  </a:cubicBezTo>
                  <a:cubicBezTo>
                    <a:pt x="4" y="0"/>
                    <a:pt x="4" y="0"/>
                    <a:pt x="4" y="0"/>
                  </a:cubicBezTo>
                </a:path>
              </a:pathLst>
            </a:custGeom>
            <a:solidFill>
              <a:schemeClr val="accent5">
                <a:lumMod val="75000"/>
              </a:schemeClr>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auto">
            <a:xfrm>
              <a:off x="8419569" y="499704"/>
              <a:ext cx="12746" cy="79656"/>
            </a:xfrm>
            <a:custGeom>
              <a:avLst/>
              <a:gdLst>
                <a:gd name="T0" fmla="*/ 12748 w 12748"/>
                <a:gd name="T1" fmla="*/ 0 h 79676"/>
                <a:gd name="T2" fmla="*/ 0 w 12748"/>
                <a:gd name="T3" fmla="*/ 79676 h 79676"/>
                <a:gd name="T4" fmla="*/ 12748 w 12748"/>
                <a:gd name="T5" fmla="*/ 0 h 79676"/>
                <a:gd name="T6" fmla="*/ 12748 w 12748"/>
                <a:gd name="T7" fmla="*/ 0 h 79676"/>
              </a:gdLst>
              <a:ahLst/>
              <a:cxnLst>
                <a:cxn ang="0">
                  <a:pos x="T0" y="T1"/>
                </a:cxn>
                <a:cxn ang="0">
                  <a:pos x="T2" y="T3"/>
                </a:cxn>
                <a:cxn ang="0">
                  <a:pos x="T4" y="T5"/>
                </a:cxn>
                <a:cxn ang="0">
                  <a:pos x="T6" y="T7"/>
                </a:cxn>
              </a:cxnLst>
              <a:rect l="0" t="0" r="r" b="b"/>
              <a:pathLst>
                <a:path w="12748" h="79676">
                  <a:moveTo>
                    <a:pt x="12748" y="0"/>
                  </a:moveTo>
                  <a:lnTo>
                    <a:pt x="0" y="79676"/>
                  </a:lnTo>
                  <a:lnTo>
                    <a:pt x="12748" y="0"/>
                  </a:lnTo>
                  <a:lnTo>
                    <a:pt x="12748" y="0"/>
                  </a:lnTo>
                  <a:close/>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p:nvSpPr>
          <p:spPr bwMode="auto">
            <a:xfrm>
              <a:off x="8419569" y="499704"/>
              <a:ext cx="12746" cy="79656"/>
            </a:xfrm>
            <a:custGeom>
              <a:avLst/>
              <a:gdLst>
                <a:gd name="T0" fmla="*/ 12748 w 12748"/>
                <a:gd name="T1" fmla="*/ 0 h 79676"/>
                <a:gd name="T2" fmla="*/ 0 w 12748"/>
                <a:gd name="T3" fmla="*/ 79676 h 79676"/>
                <a:gd name="T4" fmla="*/ 12748 w 12748"/>
                <a:gd name="T5" fmla="*/ 0 h 79676"/>
                <a:gd name="T6" fmla="*/ 12748 w 12748"/>
                <a:gd name="T7" fmla="*/ 0 h 79676"/>
              </a:gdLst>
              <a:ahLst/>
              <a:cxnLst>
                <a:cxn ang="0">
                  <a:pos x="T0" y="T1"/>
                </a:cxn>
                <a:cxn ang="0">
                  <a:pos x="T2" y="T3"/>
                </a:cxn>
                <a:cxn ang="0">
                  <a:pos x="T4" y="T5"/>
                </a:cxn>
                <a:cxn ang="0">
                  <a:pos x="T6" y="T7"/>
                </a:cxn>
              </a:cxnLst>
              <a:rect l="0" t="0" r="r" b="b"/>
              <a:pathLst>
                <a:path w="12748" h="79676">
                  <a:moveTo>
                    <a:pt x="12748" y="0"/>
                  </a:moveTo>
                  <a:lnTo>
                    <a:pt x="0" y="79676"/>
                  </a:lnTo>
                  <a:lnTo>
                    <a:pt x="12748" y="0"/>
                  </a:lnTo>
                  <a:lnTo>
                    <a:pt x="12748" y="0"/>
                  </a:lnTo>
                </a:path>
              </a:pathLst>
            </a:cu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p:cNvSpPr>
            <p:nvPr/>
          </p:nvSpPr>
          <p:spPr bwMode="auto">
            <a:xfrm>
              <a:off x="8432315" y="499704"/>
              <a:ext cx="54172" cy="31862"/>
            </a:xfrm>
            <a:custGeom>
              <a:avLst/>
              <a:gdLst>
                <a:gd name="T0" fmla="*/ 0 w 17"/>
                <a:gd name="T1" fmla="*/ 0 h 10"/>
                <a:gd name="T2" fmla="*/ 0 w 17"/>
                <a:gd name="T3" fmla="*/ 0 h 10"/>
                <a:gd name="T4" fmla="*/ 17 w 17"/>
                <a:gd name="T5" fmla="*/ 10 h 10"/>
                <a:gd name="T6" fmla="*/ 17 w 17"/>
                <a:gd name="T7" fmla="*/ 10 h 10"/>
                <a:gd name="T8" fmla="*/ 0 w 17"/>
                <a:gd name="T9" fmla="*/ 0 h 10"/>
              </a:gdLst>
              <a:ahLst/>
              <a:cxnLst>
                <a:cxn ang="0">
                  <a:pos x="T0" y="T1"/>
                </a:cxn>
                <a:cxn ang="0">
                  <a:pos x="T2" y="T3"/>
                </a:cxn>
                <a:cxn ang="0">
                  <a:pos x="T4" y="T5"/>
                </a:cxn>
                <a:cxn ang="0">
                  <a:pos x="T6" y="T7"/>
                </a:cxn>
                <a:cxn ang="0">
                  <a:pos x="T8" y="T9"/>
                </a:cxn>
              </a:cxnLst>
              <a:rect l="0" t="0" r="r" b="b"/>
              <a:pathLst>
                <a:path w="17" h="10">
                  <a:moveTo>
                    <a:pt x="0" y="0"/>
                  </a:moveTo>
                  <a:cubicBezTo>
                    <a:pt x="0" y="0"/>
                    <a:pt x="0" y="0"/>
                    <a:pt x="0" y="0"/>
                  </a:cubicBezTo>
                  <a:cubicBezTo>
                    <a:pt x="5" y="3"/>
                    <a:pt x="11" y="6"/>
                    <a:pt x="17" y="10"/>
                  </a:cubicBezTo>
                  <a:cubicBezTo>
                    <a:pt x="17" y="10"/>
                    <a:pt x="17" y="10"/>
                    <a:pt x="17" y="10"/>
                  </a:cubicBezTo>
                  <a:cubicBezTo>
                    <a:pt x="11" y="6"/>
                    <a:pt x="5" y="3"/>
                    <a:pt x="0" y="0"/>
                  </a:cubicBezTo>
                </a:path>
              </a:pathLst>
            </a:custGeom>
            <a:solidFill>
              <a:srgbClr val="34342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noEditPoints="1"/>
            </p:cNvSpPr>
            <p:nvPr userDrawn="1"/>
          </p:nvSpPr>
          <p:spPr bwMode="auto">
            <a:xfrm>
              <a:off x="6157100" y="1299460"/>
              <a:ext cx="312285" cy="165686"/>
            </a:xfrm>
            <a:custGeom>
              <a:avLst/>
              <a:gdLst>
                <a:gd name="T0" fmla="*/ 54 w 98"/>
                <a:gd name="T1" fmla="*/ 52 h 52"/>
                <a:gd name="T2" fmla="*/ 98 w 98"/>
                <a:gd name="T3" fmla="*/ 26 h 52"/>
                <a:gd name="T4" fmla="*/ 54 w 98"/>
                <a:gd name="T5" fmla="*/ 0 h 52"/>
                <a:gd name="T6" fmla="*/ 54 w 98"/>
                <a:gd name="T7" fmla="*/ 15 h 52"/>
                <a:gd name="T8" fmla="*/ 0 w 98"/>
                <a:gd name="T9" fmla="*/ 15 h 52"/>
                <a:gd name="T10" fmla="*/ 0 w 98"/>
                <a:gd name="T11" fmla="*/ 36 h 52"/>
                <a:gd name="T12" fmla="*/ 54 w 98"/>
                <a:gd name="T13" fmla="*/ 36 h 52"/>
                <a:gd name="T14" fmla="*/ 54 w 98"/>
                <a:gd name="T15" fmla="*/ 52 h 52"/>
                <a:gd name="T16" fmla="*/ 7 w 98"/>
                <a:gd name="T17" fmla="*/ 30 h 52"/>
                <a:gd name="T18" fmla="*/ 7 w 98"/>
                <a:gd name="T19" fmla="*/ 22 h 52"/>
                <a:gd name="T20" fmla="*/ 61 w 98"/>
                <a:gd name="T21" fmla="*/ 22 h 52"/>
                <a:gd name="T22" fmla="*/ 61 w 98"/>
                <a:gd name="T23" fmla="*/ 11 h 52"/>
                <a:gd name="T24" fmla="*/ 86 w 98"/>
                <a:gd name="T25" fmla="*/ 26 h 52"/>
                <a:gd name="T26" fmla="*/ 61 w 98"/>
                <a:gd name="T27" fmla="*/ 40 h 52"/>
                <a:gd name="T28" fmla="*/ 61 w 98"/>
                <a:gd name="T29" fmla="*/ 30 h 52"/>
                <a:gd name="T30" fmla="*/ 7 w 98"/>
                <a:gd name="T31"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8" h="52">
                  <a:moveTo>
                    <a:pt x="54" y="52"/>
                  </a:moveTo>
                  <a:cubicBezTo>
                    <a:pt x="98" y="26"/>
                    <a:pt x="98" y="26"/>
                    <a:pt x="98" y="26"/>
                  </a:cubicBezTo>
                  <a:cubicBezTo>
                    <a:pt x="54" y="0"/>
                    <a:pt x="54" y="0"/>
                    <a:pt x="54" y="0"/>
                  </a:cubicBezTo>
                  <a:cubicBezTo>
                    <a:pt x="54" y="0"/>
                    <a:pt x="54" y="11"/>
                    <a:pt x="54" y="15"/>
                  </a:cubicBezTo>
                  <a:cubicBezTo>
                    <a:pt x="48" y="15"/>
                    <a:pt x="0" y="15"/>
                    <a:pt x="0" y="15"/>
                  </a:cubicBezTo>
                  <a:cubicBezTo>
                    <a:pt x="0" y="36"/>
                    <a:pt x="0" y="36"/>
                    <a:pt x="0" y="36"/>
                  </a:cubicBezTo>
                  <a:cubicBezTo>
                    <a:pt x="0" y="36"/>
                    <a:pt x="48" y="36"/>
                    <a:pt x="54" y="36"/>
                  </a:cubicBezTo>
                  <a:cubicBezTo>
                    <a:pt x="54" y="40"/>
                    <a:pt x="54" y="52"/>
                    <a:pt x="54" y="52"/>
                  </a:cubicBezTo>
                  <a:close/>
                  <a:moveTo>
                    <a:pt x="7" y="30"/>
                  </a:moveTo>
                  <a:cubicBezTo>
                    <a:pt x="7" y="27"/>
                    <a:pt x="7" y="24"/>
                    <a:pt x="7" y="22"/>
                  </a:cubicBezTo>
                  <a:cubicBezTo>
                    <a:pt x="13" y="22"/>
                    <a:pt x="61" y="22"/>
                    <a:pt x="61" y="22"/>
                  </a:cubicBezTo>
                  <a:cubicBezTo>
                    <a:pt x="61" y="22"/>
                    <a:pt x="61" y="15"/>
                    <a:pt x="61" y="11"/>
                  </a:cubicBezTo>
                  <a:cubicBezTo>
                    <a:pt x="67" y="15"/>
                    <a:pt x="80" y="22"/>
                    <a:pt x="86" y="26"/>
                  </a:cubicBezTo>
                  <a:cubicBezTo>
                    <a:pt x="80" y="29"/>
                    <a:pt x="67" y="37"/>
                    <a:pt x="61" y="40"/>
                  </a:cubicBezTo>
                  <a:cubicBezTo>
                    <a:pt x="61" y="37"/>
                    <a:pt x="61" y="30"/>
                    <a:pt x="61" y="30"/>
                  </a:cubicBezTo>
                  <a:cubicBezTo>
                    <a:pt x="61" y="30"/>
                    <a:pt x="13" y="30"/>
                    <a:pt x="7" y="30"/>
                  </a:cubicBezTo>
                  <a:close/>
                </a:path>
              </a:pathLst>
            </a:custGeom>
            <a:gradFill rotWithShape="1">
              <a:gsLst>
                <a:gs pos="0">
                  <a:schemeClr val="accent2"/>
                </a:gs>
                <a:gs pos="100000">
                  <a:schemeClr val="accent3"/>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noEditPoints="1"/>
            </p:cNvSpPr>
            <p:nvPr userDrawn="1"/>
          </p:nvSpPr>
          <p:spPr bwMode="auto">
            <a:xfrm>
              <a:off x="5943600" y="1395049"/>
              <a:ext cx="356896" cy="187991"/>
            </a:xfrm>
            <a:custGeom>
              <a:avLst/>
              <a:gdLst>
                <a:gd name="T0" fmla="*/ 43 w 112"/>
                <a:gd name="T1" fmla="*/ 46 h 59"/>
                <a:gd name="T2" fmla="*/ 15 w 112"/>
                <a:gd name="T3" fmla="*/ 30 h 59"/>
                <a:gd name="T4" fmla="*/ 43 w 112"/>
                <a:gd name="T5" fmla="*/ 13 h 59"/>
                <a:gd name="T6" fmla="*/ 43 w 112"/>
                <a:gd name="T7" fmla="*/ 25 h 59"/>
                <a:gd name="T8" fmla="*/ 104 w 112"/>
                <a:gd name="T9" fmla="*/ 25 h 59"/>
                <a:gd name="T10" fmla="*/ 104 w 112"/>
                <a:gd name="T11" fmla="*/ 34 h 59"/>
                <a:gd name="T12" fmla="*/ 43 w 112"/>
                <a:gd name="T13" fmla="*/ 34 h 59"/>
                <a:gd name="T14" fmla="*/ 43 w 112"/>
                <a:gd name="T15" fmla="*/ 46 h 59"/>
                <a:gd name="T16" fmla="*/ 50 w 112"/>
                <a:gd name="T17" fmla="*/ 0 h 59"/>
                <a:gd name="T18" fmla="*/ 0 w 112"/>
                <a:gd name="T19" fmla="*/ 30 h 59"/>
                <a:gd name="T20" fmla="*/ 50 w 112"/>
                <a:gd name="T21" fmla="*/ 59 h 59"/>
                <a:gd name="T22" fmla="*/ 50 w 112"/>
                <a:gd name="T23" fmla="*/ 42 h 59"/>
                <a:gd name="T24" fmla="*/ 112 w 112"/>
                <a:gd name="T25" fmla="*/ 42 h 59"/>
                <a:gd name="T26" fmla="*/ 112 w 112"/>
                <a:gd name="T27" fmla="*/ 17 h 59"/>
                <a:gd name="T28" fmla="*/ 50 w 112"/>
                <a:gd name="T29" fmla="*/ 17 h 59"/>
                <a:gd name="T30" fmla="*/ 50 w 112"/>
                <a:gd name="T3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59">
                  <a:moveTo>
                    <a:pt x="43" y="46"/>
                  </a:moveTo>
                  <a:cubicBezTo>
                    <a:pt x="36" y="42"/>
                    <a:pt x="21" y="34"/>
                    <a:pt x="15" y="30"/>
                  </a:cubicBezTo>
                  <a:cubicBezTo>
                    <a:pt x="21" y="26"/>
                    <a:pt x="36" y="17"/>
                    <a:pt x="43" y="13"/>
                  </a:cubicBezTo>
                  <a:cubicBezTo>
                    <a:pt x="43" y="17"/>
                    <a:pt x="43" y="25"/>
                    <a:pt x="43" y="25"/>
                  </a:cubicBezTo>
                  <a:cubicBezTo>
                    <a:pt x="43" y="25"/>
                    <a:pt x="98" y="25"/>
                    <a:pt x="104" y="25"/>
                  </a:cubicBezTo>
                  <a:cubicBezTo>
                    <a:pt x="104" y="28"/>
                    <a:pt x="104" y="31"/>
                    <a:pt x="104" y="34"/>
                  </a:cubicBezTo>
                  <a:cubicBezTo>
                    <a:pt x="98" y="34"/>
                    <a:pt x="43" y="34"/>
                    <a:pt x="43" y="34"/>
                  </a:cubicBezTo>
                  <a:cubicBezTo>
                    <a:pt x="43" y="34"/>
                    <a:pt x="43" y="42"/>
                    <a:pt x="43" y="46"/>
                  </a:cubicBezTo>
                  <a:moveTo>
                    <a:pt x="50" y="0"/>
                  </a:moveTo>
                  <a:cubicBezTo>
                    <a:pt x="0" y="30"/>
                    <a:pt x="0" y="30"/>
                    <a:pt x="0" y="30"/>
                  </a:cubicBezTo>
                  <a:cubicBezTo>
                    <a:pt x="50" y="59"/>
                    <a:pt x="50" y="59"/>
                    <a:pt x="50" y="59"/>
                  </a:cubicBezTo>
                  <a:cubicBezTo>
                    <a:pt x="50" y="59"/>
                    <a:pt x="50" y="46"/>
                    <a:pt x="50" y="42"/>
                  </a:cubicBezTo>
                  <a:cubicBezTo>
                    <a:pt x="57" y="42"/>
                    <a:pt x="112" y="42"/>
                    <a:pt x="112" y="42"/>
                  </a:cubicBezTo>
                  <a:cubicBezTo>
                    <a:pt x="112" y="17"/>
                    <a:pt x="112" y="17"/>
                    <a:pt x="112" y="17"/>
                  </a:cubicBezTo>
                  <a:cubicBezTo>
                    <a:pt x="112" y="17"/>
                    <a:pt x="57" y="17"/>
                    <a:pt x="50" y="17"/>
                  </a:cubicBezTo>
                  <a:cubicBezTo>
                    <a:pt x="50" y="13"/>
                    <a:pt x="50" y="0"/>
                    <a:pt x="50" y="0"/>
                  </a:cubicBezTo>
                </a:path>
              </a:pathLst>
            </a:custGeom>
            <a:gradFill rotWithShape="1">
              <a:gsLst>
                <a:gs pos="0">
                  <a:schemeClr val="accent6"/>
                </a:gs>
                <a:gs pos="100000">
                  <a:schemeClr val="accent1"/>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noEditPoints="1"/>
            </p:cNvSpPr>
            <p:nvPr userDrawn="1"/>
          </p:nvSpPr>
          <p:spPr bwMode="auto">
            <a:xfrm>
              <a:off x="8577901" y="1038186"/>
              <a:ext cx="261299" cy="229411"/>
            </a:xfrm>
            <a:custGeom>
              <a:avLst/>
              <a:gdLst>
                <a:gd name="T0" fmla="*/ 89238 w 261339"/>
                <a:gd name="T1" fmla="*/ 188036 h 229468"/>
                <a:gd name="T2" fmla="*/ 44619 w 261339"/>
                <a:gd name="T3" fmla="*/ 114734 h 229468"/>
                <a:gd name="T4" fmla="*/ 89238 w 261339"/>
                <a:gd name="T5" fmla="*/ 38244 h 229468"/>
                <a:gd name="T6" fmla="*/ 175289 w 261339"/>
                <a:gd name="T7" fmla="*/ 38244 h 229468"/>
                <a:gd name="T8" fmla="*/ 216721 w 261339"/>
                <a:gd name="T9" fmla="*/ 114734 h 229468"/>
                <a:gd name="T10" fmla="*/ 175289 w 261339"/>
                <a:gd name="T11" fmla="*/ 188036 h 229468"/>
                <a:gd name="T12" fmla="*/ 89238 w 261339"/>
                <a:gd name="T13" fmla="*/ 188036 h 229468"/>
                <a:gd name="T14" fmla="*/ 197598 w 261339"/>
                <a:gd name="T15" fmla="*/ 0 h 229468"/>
                <a:gd name="T16" fmla="*/ 63741 w 261339"/>
                <a:gd name="T17" fmla="*/ 0 h 229468"/>
                <a:gd name="T18" fmla="*/ 0 w 261339"/>
                <a:gd name="T19" fmla="*/ 114734 h 229468"/>
                <a:gd name="T20" fmla="*/ 63741 w 261339"/>
                <a:gd name="T21" fmla="*/ 229468 h 229468"/>
                <a:gd name="T22" fmla="*/ 197598 w 261339"/>
                <a:gd name="T23" fmla="*/ 229468 h 229468"/>
                <a:gd name="T24" fmla="*/ 261339 w 261339"/>
                <a:gd name="T25" fmla="*/ 114734 h 229468"/>
                <a:gd name="T26" fmla="*/ 197598 w 261339"/>
                <a:gd name="T27" fmla="*/ 0 h 229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339" h="229468">
                  <a:moveTo>
                    <a:pt x="89238" y="188036"/>
                  </a:moveTo>
                  <a:lnTo>
                    <a:pt x="44619" y="114734"/>
                  </a:lnTo>
                  <a:lnTo>
                    <a:pt x="89238" y="38244"/>
                  </a:lnTo>
                  <a:lnTo>
                    <a:pt x="175289" y="38244"/>
                  </a:lnTo>
                  <a:lnTo>
                    <a:pt x="216721" y="114734"/>
                  </a:lnTo>
                  <a:lnTo>
                    <a:pt x="175289" y="188036"/>
                  </a:lnTo>
                  <a:lnTo>
                    <a:pt x="89238" y="188036"/>
                  </a:lnTo>
                  <a:moveTo>
                    <a:pt x="197598" y="0"/>
                  </a:moveTo>
                  <a:lnTo>
                    <a:pt x="63741" y="0"/>
                  </a:lnTo>
                  <a:lnTo>
                    <a:pt x="0" y="114734"/>
                  </a:lnTo>
                  <a:lnTo>
                    <a:pt x="63741" y="229468"/>
                  </a:lnTo>
                  <a:lnTo>
                    <a:pt x="197598" y="229468"/>
                  </a:lnTo>
                  <a:lnTo>
                    <a:pt x="261339" y="114734"/>
                  </a:lnTo>
                  <a:lnTo>
                    <a:pt x="197598" y="0"/>
                  </a:lnTo>
                </a:path>
              </a:pathLst>
            </a:custGeom>
            <a:gradFill rotWithShape="1">
              <a:gsLst>
                <a:gs pos="0">
                  <a:schemeClr val="accent2"/>
                </a:gs>
                <a:gs pos="100000">
                  <a:schemeClr val="accent3"/>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32" name="Freeform 26"/>
            <p:cNvSpPr>
              <a:spLocks noEditPoints="1"/>
            </p:cNvSpPr>
            <p:nvPr/>
          </p:nvSpPr>
          <p:spPr bwMode="auto">
            <a:xfrm>
              <a:off x="8839200" y="942597"/>
              <a:ext cx="210314" cy="181617"/>
            </a:xfrm>
            <a:custGeom>
              <a:avLst/>
              <a:gdLst>
                <a:gd name="T0" fmla="*/ 70115 w 210346"/>
                <a:gd name="T1" fmla="*/ 149792 h 181662"/>
                <a:gd name="T2" fmla="*/ 38244 w 210346"/>
                <a:gd name="T3" fmla="*/ 92425 h 181662"/>
                <a:gd name="T4" fmla="*/ 70115 w 210346"/>
                <a:gd name="T5" fmla="*/ 31870 h 181662"/>
                <a:gd name="T6" fmla="*/ 140230 w 210346"/>
                <a:gd name="T7" fmla="*/ 31870 h 181662"/>
                <a:gd name="T8" fmla="*/ 175288 w 210346"/>
                <a:gd name="T9" fmla="*/ 92425 h 181662"/>
                <a:gd name="T10" fmla="*/ 140230 w 210346"/>
                <a:gd name="T11" fmla="*/ 149792 h 181662"/>
                <a:gd name="T12" fmla="*/ 70115 w 210346"/>
                <a:gd name="T13" fmla="*/ 149792 h 181662"/>
                <a:gd name="T14" fmla="*/ 159353 w 210346"/>
                <a:gd name="T15" fmla="*/ 0 h 181662"/>
                <a:gd name="T16" fmla="*/ 54180 w 210346"/>
                <a:gd name="T17" fmla="*/ 0 h 181662"/>
                <a:gd name="T18" fmla="*/ 0 w 210346"/>
                <a:gd name="T19" fmla="*/ 92425 h 181662"/>
                <a:gd name="T20" fmla="*/ 54180 w 210346"/>
                <a:gd name="T21" fmla="*/ 181662 h 181662"/>
                <a:gd name="T22" fmla="*/ 159353 w 210346"/>
                <a:gd name="T23" fmla="*/ 181662 h 181662"/>
                <a:gd name="T24" fmla="*/ 210346 w 210346"/>
                <a:gd name="T25" fmla="*/ 92425 h 181662"/>
                <a:gd name="T26" fmla="*/ 159353 w 210346"/>
                <a:gd name="T27" fmla="*/ 0 h 18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346" h="181662">
                  <a:moveTo>
                    <a:pt x="70115" y="149792"/>
                  </a:moveTo>
                  <a:lnTo>
                    <a:pt x="38244" y="92425"/>
                  </a:lnTo>
                  <a:lnTo>
                    <a:pt x="70115" y="31870"/>
                  </a:lnTo>
                  <a:lnTo>
                    <a:pt x="140230" y="31870"/>
                  </a:lnTo>
                  <a:lnTo>
                    <a:pt x="175288" y="92425"/>
                  </a:lnTo>
                  <a:lnTo>
                    <a:pt x="140230" y="149792"/>
                  </a:lnTo>
                  <a:lnTo>
                    <a:pt x="70115" y="149792"/>
                  </a:lnTo>
                  <a:moveTo>
                    <a:pt x="159353" y="0"/>
                  </a:moveTo>
                  <a:lnTo>
                    <a:pt x="54180" y="0"/>
                  </a:lnTo>
                  <a:lnTo>
                    <a:pt x="0" y="92425"/>
                  </a:lnTo>
                  <a:lnTo>
                    <a:pt x="54180" y="181662"/>
                  </a:lnTo>
                  <a:lnTo>
                    <a:pt x="159353" y="181662"/>
                  </a:lnTo>
                  <a:lnTo>
                    <a:pt x="210346" y="92425"/>
                  </a:lnTo>
                  <a:lnTo>
                    <a:pt x="159353" y="0"/>
                  </a:lnTo>
                </a:path>
              </a:pathLst>
            </a:custGeom>
            <a:gradFill rotWithShape="1">
              <a:gsLst>
                <a:gs pos="0">
                  <a:schemeClr val="accent5"/>
                </a:gs>
                <a:gs pos="100000">
                  <a:schemeClr val="accent4"/>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noEditPoints="1"/>
            </p:cNvSpPr>
            <p:nvPr/>
          </p:nvSpPr>
          <p:spPr bwMode="auto">
            <a:xfrm>
              <a:off x="8683058" y="878871"/>
              <a:ext cx="156142" cy="137010"/>
            </a:xfrm>
            <a:custGeom>
              <a:avLst/>
              <a:gdLst>
                <a:gd name="T0" fmla="*/ 54180 w 156166"/>
                <a:gd name="T1" fmla="*/ 111548 h 137044"/>
                <a:gd name="T2" fmla="*/ 28683 w 156166"/>
                <a:gd name="T3" fmla="*/ 70116 h 137044"/>
                <a:gd name="T4" fmla="*/ 54180 w 156166"/>
                <a:gd name="T5" fmla="*/ 25497 h 137044"/>
                <a:gd name="T6" fmla="*/ 105173 w 156166"/>
                <a:gd name="T7" fmla="*/ 25497 h 137044"/>
                <a:gd name="T8" fmla="*/ 130669 w 156166"/>
                <a:gd name="T9" fmla="*/ 70116 h 137044"/>
                <a:gd name="T10" fmla="*/ 105173 w 156166"/>
                <a:gd name="T11" fmla="*/ 111548 h 137044"/>
                <a:gd name="T12" fmla="*/ 54180 w 156166"/>
                <a:gd name="T13" fmla="*/ 111548 h 137044"/>
                <a:gd name="T14" fmla="*/ 117921 w 156166"/>
                <a:gd name="T15" fmla="*/ 0 h 137044"/>
                <a:gd name="T16" fmla="*/ 38245 w 156166"/>
                <a:gd name="T17" fmla="*/ 0 h 137044"/>
                <a:gd name="T18" fmla="*/ 0 w 156166"/>
                <a:gd name="T19" fmla="*/ 70116 h 137044"/>
                <a:gd name="T20" fmla="*/ 38245 w 156166"/>
                <a:gd name="T21" fmla="*/ 137044 h 137044"/>
                <a:gd name="T22" fmla="*/ 117921 w 156166"/>
                <a:gd name="T23" fmla="*/ 137044 h 137044"/>
                <a:gd name="T24" fmla="*/ 156166 w 156166"/>
                <a:gd name="T25" fmla="*/ 70116 h 137044"/>
                <a:gd name="T26" fmla="*/ 117921 w 156166"/>
                <a:gd name="T27" fmla="*/ 0 h 137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166" h="137044">
                  <a:moveTo>
                    <a:pt x="54180" y="111548"/>
                  </a:moveTo>
                  <a:lnTo>
                    <a:pt x="28683" y="70116"/>
                  </a:lnTo>
                  <a:lnTo>
                    <a:pt x="54180" y="25497"/>
                  </a:lnTo>
                  <a:lnTo>
                    <a:pt x="105173" y="25497"/>
                  </a:lnTo>
                  <a:lnTo>
                    <a:pt x="130669" y="70116"/>
                  </a:lnTo>
                  <a:lnTo>
                    <a:pt x="105173" y="111548"/>
                  </a:lnTo>
                  <a:lnTo>
                    <a:pt x="54180" y="111548"/>
                  </a:lnTo>
                  <a:moveTo>
                    <a:pt x="117921" y="0"/>
                  </a:moveTo>
                  <a:lnTo>
                    <a:pt x="38245" y="0"/>
                  </a:lnTo>
                  <a:lnTo>
                    <a:pt x="0" y="70116"/>
                  </a:lnTo>
                  <a:lnTo>
                    <a:pt x="38245" y="137044"/>
                  </a:lnTo>
                  <a:lnTo>
                    <a:pt x="117921" y="137044"/>
                  </a:lnTo>
                  <a:lnTo>
                    <a:pt x="156166" y="70116"/>
                  </a:lnTo>
                  <a:lnTo>
                    <a:pt x="117921" y="0"/>
                  </a:lnTo>
                </a:path>
              </a:pathLst>
            </a:custGeom>
            <a:gradFill rotWithShape="1">
              <a:gsLst>
                <a:gs pos="0">
                  <a:schemeClr val="accent1"/>
                </a:gs>
                <a:gs pos="100000">
                  <a:schemeClr val="accent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p:nvSpPr>
          <p:spPr bwMode="auto">
            <a:xfrm>
              <a:off x="8145523" y="601665"/>
              <a:ext cx="229434" cy="328186"/>
            </a:xfrm>
            <a:custGeom>
              <a:avLst/>
              <a:gdLst>
                <a:gd name="T0" fmla="*/ 0 w 229469"/>
                <a:gd name="T1" fmla="*/ 98799 h 328267"/>
                <a:gd name="T2" fmla="*/ 57368 w 229469"/>
                <a:gd name="T3" fmla="*/ 197598 h 328267"/>
                <a:gd name="T4" fmla="*/ 172102 w 229469"/>
                <a:gd name="T5" fmla="*/ 197598 h 328267"/>
                <a:gd name="T6" fmla="*/ 229469 w 229469"/>
                <a:gd name="T7" fmla="*/ 98799 h 328267"/>
                <a:gd name="T8" fmla="*/ 172102 w 229469"/>
                <a:gd name="T9" fmla="*/ 0 h 328267"/>
                <a:gd name="T10" fmla="*/ 57368 w 229469"/>
                <a:gd name="T11" fmla="*/ 0 h 328267"/>
                <a:gd name="T12" fmla="*/ 0 w 229469"/>
                <a:gd name="T13" fmla="*/ 98799 h 328267"/>
                <a:gd name="T14" fmla="*/ 41432 w 229469"/>
                <a:gd name="T15" fmla="*/ 98799 h 328267"/>
                <a:gd name="T16" fmla="*/ 79677 w 229469"/>
                <a:gd name="T17" fmla="*/ 31871 h 328267"/>
                <a:gd name="T18" fmla="*/ 152980 w 229469"/>
                <a:gd name="T19" fmla="*/ 31871 h 328267"/>
                <a:gd name="T20" fmla="*/ 191224 w 229469"/>
                <a:gd name="T21" fmla="*/ 98799 h 328267"/>
                <a:gd name="T22" fmla="*/ 152980 w 229469"/>
                <a:gd name="T23" fmla="*/ 162540 h 328267"/>
                <a:gd name="T24" fmla="*/ 79677 w 229469"/>
                <a:gd name="T25" fmla="*/ 162540 h 328267"/>
                <a:gd name="T26" fmla="*/ 41432 w 229469"/>
                <a:gd name="T27" fmla="*/ 98799 h 328267"/>
                <a:gd name="T28" fmla="*/ 146605 w 229469"/>
                <a:gd name="T29" fmla="*/ 296397 h 328267"/>
                <a:gd name="T30" fmla="*/ 86051 w 229469"/>
                <a:gd name="T31" fmla="*/ 296397 h 328267"/>
                <a:gd name="T32" fmla="*/ 86051 w 229469"/>
                <a:gd name="T33" fmla="*/ 328267 h 328267"/>
                <a:gd name="T34" fmla="*/ 146605 w 229469"/>
                <a:gd name="T35" fmla="*/ 328267 h 328267"/>
                <a:gd name="T36" fmla="*/ 146605 w 229469"/>
                <a:gd name="T37" fmla="*/ 296397 h 328267"/>
                <a:gd name="T38" fmla="*/ 172102 w 229469"/>
                <a:gd name="T39" fmla="*/ 213533 h 328267"/>
                <a:gd name="T40" fmla="*/ 57368 w 229469"/>
                <a:gd name="T41" fmla="*/ 213533 h 328267"/>
                <a:gd name="T42" fmla="*/ 57368 w 229469"/>
                <a:gd name="T43" fmla="*/ 242217 h 328267"/>
                <a:gd name="T44" fmla="*/ 172102 w 229469"/>
                <a:gd name="T45" fmla="*/ 242217 h 328267"/>
                <a:gd name="T46" fmla="*/ 172102 w 229469"/>
                <a:gd name="T47" fmla="*/ 213533 h 328267"/>
                <a:gd name="T48" fmla="*/ 172102 w 229469"/>
                <a:gd name="T49" fmla="*/ 254965 h 328267"/>
                <a:gd name="T50" fmla="*/ 57368 w 229469"/>
                <a:gd name="T51" fmla="*/ 254965 h 328267"/>
                <a:gd name="T52" fmla="*/ 57368 w 229469"/>
                <a:gd name="T53" fmla="*/ 286836 h 328267"/>
                <a:gd name="T54" fmla="*/ 172102 w 229469"/>
                <a:gd name="T55" fmla="*/ 286836 h 328267"/>
                <a:gd name="T56" fmla="*/ 172102 w 229469"/>
                <a:gd name="T57" fmla="*/ 254965 h 328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9469" h="328267">
                  <a:moveTo>
                    <a:pt x="0" y="98799"/>
                  </a:moveTo>
                  <a:lnTo>
                    <a:pt x="57368" y="197598"/>
                  </a:lnTo>
                  <a:lnTo>
                    <a:pt x="172102" y="197598"/>
                  </a:lnTo>
                  <a:lnTo>
                    <a:pt x="229469" y="98799"/>
                  </a:lnTo>
                  <a:lnTo>
                    <a:pt x="172102" y="0"/>
                  </a:lnTo>
                  <a:lnTo>
                    <a:pt x="57368" y="0"/>
                  </a:lnTo>
                  <a:lnTo>
                    <a:pt x="0" y="98799"/>
                  </a:lnTo>
                  <a:close/>
                  <a:moveTo>
                    <a:pt x="41432" y="98799"/>
                  </a:moveTo>
                  <a:lnTo>
                    <a:pt x="79677" y="31871"/>
                  </a:lnTo>
                  <a:lnTo>
                    <a:pt x="152980" y="31871"/>
                  </a:lnTo>
                  <a:lnTo>
                    <a:pt x="191224" y="98799"/>
                  </a:lnTo>
                  <a:lnTo>
                    <a:pt x="152980" y="162540"/>
                  </a:lnTo>
                  <a:lnTo>
                    <a:pt x="79677" y="162540"/>
                  </a:lnTo>
                  <a:lnTo>
                    <a:pt x="41432" y="98799"/>
                  </a:lnTo>
                  <a:close/>
                  <a:moveTo>
                    <a:pt x="146605" y="296397"/>
                  </a:moveTo>
                  <a:lnTo>
                    <a:pt x="86051" y="296397"/>
                  </a:lnTo>
                  <a:lnTo>
                    <a:pt x="86051" y="328267"/>
                  </a:lnTo>
                  <a:lnTo>
                    <a:pt x="146605" y="328267"/>
                  </a:lnTo>
                  <a:lnTo>
                    <a:pt x="146605" y="296397"/>
                  </a:lnTo>
                  <a:close/>
                  <a:moveTo>
                    <a:pt x="172102" y="213533"/>
                  </a:moveTo>
                  <a:lnTo>
                    <a:pt x="57368" y="213533"/>
                  </a:lnTo>
                  <a:lnTo>
                    <a:pt x="57368" y="242217"/>
                  </a:lnTo>
                  <a:lnTo>
                    <a:pt x="172102" y="242217"/>
                  </a:lnTo>
                  <a:lnTo>
                    <a:pt x="172102" y="213533"/>
                  </a:lnTo>
                  <a:close/>
                  <a:moveTo>
                    <a:pt x="172102" y="254965"/>
                  </a:moveTo>
                  <a:lnTo>
                    <a:pt x="57368" y="254965"/>
                  </a:lnTo>
                  <a:lnTo>
                    <a:pt x="57368" y="286836"/>
                  </a:lnTo>
                  <a:lnTo>
                    <a:pt x="172102" y="286836"/>
                  </a:lnTo>
                  <a:lnTo>
                    <a:pt x="172102" y="254965"/>
                  </a:lnTo>
                  <a:close/>
                </a:path>
              </a:pathLst>
            </a:custGeom>
            <a:solidFill>
              <a:srgbClr val="FFFFFE"/>
            </a:solidFill>
            <a:ln>
              <a:noFill/>
            </a:ln>
            <a:effectLst/>
            <a:extLst>
              <a:ext uri="{91240B29-F687-4F45-9708-019B960494DF}">
                <a14:hiddenLine xmlns:a14="http://schemas.microsoft.com/office/drawing/2010/main" w="9525">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791813" y="254361"/>
              <a:ext cx="254926" cy="251716"/>
            </a:xfrm>
            <a:custGeom>
              <a:avLst/>
              <a:gdLst>
                <a:gd name="T0" fmla="*/ 0 w 80"/>
                <a:gd name="T1" fmla="*/ 40 h 79"/>
                <a:gd name="T2" fmla="*/ 80 w 80"/>
                <a:gd name="T3" fmla="*/ 40 h 79"/>
                <a:gd name="T4" fmla="*/ 5 w 80"/>
                <a:gd name="T5" fmla="*/ 42 h 79"/>
                <a:gd name="T6" fmla="*/ 19 w 80"/>
                <a:gd name="T7" fmla="*/ 54 h 79"/>
                <a:gd name="T8" fmla="*/ 5 w 80"/>
                <a:gd name="T9" fmla="*/ 42 h 79"/>
                <a:gd name="T10" fmla="*/ 43 w 80"/>
                <a:gd name="T11" fmla="*/ 5 h 79"/>
                <a:gd name="T12" fmla="*/ 43 w 80"/>
                <a:gd name="T13" fmla="*/ 19 h 79"/>
                <a:gd name="T14" fmla="*/ 57 w 80"/>
                <a:gd name="T15" fmla="*/ 37 h 79"/>
                <a:gd name="T16" fmla="*/ 43 w 80"/>
                <a:gd name="T17" fmla="*/ 24 h 79"/>
                <a:gd name="T18" fmla="*/ 38 w 80"/>
                <a:gd name="T19" fmla="*/ 5 h 79"/>
                <a:gd name="T20" fmla="*/ 26 w 80"/>
                <a:gd name="T21" fmla="*/ 19 h 79"/>
                <a:gd name="T22" fmla="*/ 38 w 80"/>
                <a:gd name="T23" fmla="*/ 24 h 79"/>
                <a:gd name="T24" fmla="*/ 23 w 80"/>
                <a:gd name="T25" fmla="*/ 37 h 79"/>
                <a:gd name="T26" fmla="*/ 38 w 80"/>
                <a:gd name="T27" fmla="*/ 24 h 79"/>
                <a:gd name="T28" fmla="*/ 5 w 80"/>
                <a:gd name="T29" fmla="*/ 37 h 79"/>
                <a:gd name="T30" fmla="*/ 19 w 80"/>
                <a:gd name="T31" fmla="*/ 24 h 79"/>
                <a:gd name="T32" fmla="*/ 23 w 80"/>
                <a:gd name="T33" fmla="*/ 42 h 79"/>
                <a:gd name="T34" fmla="*/ 38 w 80"/>
                <a:gd name="T35" fmla="*/ 54 h 79"/>
                <a:gd name="T36" fmla="*/ 23 w 80"/>
                <a:gd name="T37" fmla="*/ 42 h 79"/>
                <a:gd name="T38" fmla="*/ 38 w 80"/>
                <a:gd name="T39" fmla="*/ 74 h 79"/>
                <a:gd name="T40" fmla="*/ 38 w 80"/>
                <a:gd name="T41" fmla="*/ 59 h 79"/>
                <a:gd name="T42" fmla="*/ 43 w 80"/>
                <a:gd name="T43" fmla="*/ 59 h 79"/>
                <a:gd name="T44" fmla="*/ 43 w 80"/>
                <a:gd name="T45" fmla="*/ 74 h 79"/>
                <a:gd name="T46" fmla="*/ 43 w 80"/>
                <a:gd name="T47" fmla="*/ 42 h 79"/>
                <a:gd name="T48" fmla="*/ 56 w 80"/>
                <a:gd name="T49" fmla="*/ 54 h 79"/>
                <a:gd name="T50" fmla="*/ 62 w 80"/>
                <a:gd name="T51" fmla="*/ 42 h 79"/>
                <a:gd name="T52" fmla="*/ 72 w 80"/>
                <a:gd name="T53" fmla="*/ 54 h 79"/>
                <a:gd name="T54" fmla="*/ 62 w 80"/>
                <a:gd name="T55" fmla="*/ 42 h 79"/>
                <a:gd name="T56" fmla="*/ 61 w 80"/>
                <a:gd name="T57" fmla="*/ 24 h 79"/>
                <a:gd name="T58" fmla="*/ 75 w 80"/>
                <a:gd name="T59" fmla="*/ 37 h 79"/>
                <a:gd name="T60" fmla="*/ 69 w 80"/>
                <a:gd name="T61" fmla="*/ 19 h 79"/>
                <a:gd name="T62" fmla="*/ 53 w 80"/>
                <a:gd name="T63" fmla="*/ 7 h 79"/>
                <a:gd name="T64" fmla="*/ 27 w 80"/>
                <a:gd name="T65" fmla="*/ 7 h 79"/>
                <a:gd name="T66" fmla="*/ 12 w 80"/>
                <a:gd name="T67" fmla="*/ 19 h 79"/>
                <a:gd name="T68" fmla="*/ 11 w 80"/>
                <a:gd name="T69" fmla="*/ 59 h 79"/>
                <a:gd name="T70" fmla="*/ 27 w 80"/>
                <a:gd name="T71" fmla="*/ 72 h 79"/>
                <a:gd name="T72" fmla="*/ 53 w 80"/>
                <a:gd name="T73" fmla="*/ 72 h 79"/>
                <a:gd name="T74" fmla="*/ 69 w 80"/>
                <a:gd name="T75"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79">
                  <a:moveTo>
                    <a:pt x="40" y="0"/>
                  </a:moveTo>
                  <a:cubicBezTo>
                    <a:pt x="18" y="0"/>
                    <a:pt x="0" y="18"/>
                    <a:pt x="0" y="40"/>
                  </a:cubicBezTo>
                  <a:cubicBezTo>
                    <a:pt x="0" y="62"/>
                    <a:pt x="18" y="79"/>
                    <a:pt x="40" y="79"/>
                  </a:cubicBezTo>
                  <a:cubicBezTo>
                    <a:pt x="62" y="79"/>
                    <a:pt x="80" y="62"/>
                    <a:pt x="80" y="40"/>
                  </a:cubicBezTo>
                  <a:cubicBezTo>
                    <a:pt x="80" y="18"/>
                    <a:pt x="62" y="0"/>
                    <a:pt x="40" y="0"/>
                  </a:cubicBezTo>
                  <a:close/>
                  <a:moveTo>
                    <a:pt x="5" y="42"/>
                  </a:moveTo>
                  <a:cubicBezTo>
                    <a:pt x="18" y="42"/>
                    <a:pt x="18" y="42"/>
                    <a:pt x="18" y="42"/>
                  </a:cubicBezTo>
                  <a:cubicBezTo>
                    <a:pt x="18" y="46"/>
                    <a:pt x="18" y="50"/>
                    <a:pt x="19" y="54"/>
                  </a:cubicBezTo>
                  <a:cubicBezTo>
                    <a:pt x="8" y="54"/>
                    <a:pt x="8" y="54"/>
                    <a:pt x="8" y="54"/>
                  </a:cubicBezTo>
                  <a:cubicBezTo>
                    <a:pt x="7" y="50"/>
                    <a:pt x="6" y="46"/>
                    <a:pt x="5" y="42"/>
                  </a:cubicBezTo>
                  <a:close/>
                  <a:moveTo>
                    <a:pt x="43" y="19"/>
                  </a:moveTo>
                  <a:cubicBezTo>
                    <a:pt x="43" y="5"/>
                    <a:pt x="43" y="5"/>
                    <a:pt x="43" y="5"/>
                  </a:cubicBezTo>
                  <a:cubicBezTo>
                    <a:pt x="47" y="6"/>
                    <a:pt x="52" y="12"/>
                    <a:pt x="54" y="19"/>
                  </a:cubicBezTo>
                  <a:lnTo>
                    <a:pt x="43" y="19"/>
                  </a:lnTo>
                  <a:close/>
                  <a:moveTo>
                    <a:pt x="56" y="24"/>
                  </a:moveTo>
                  <a:cubicBezTo>
                    <a:pt x="57" y="28"/>
                    <a:pt x="57" y="33"/>
                    <a:pt x="57" y="37"/>
                  </a:cubicBezTo>
                  <a:cubicBezTo>
                    <a:pt x="43" y="37"/>
                    <a:pt x="43" y="37"/>
                    <a:pt x="43" y="37"/>
                  </a:cubicBezTo>
                  <a:cubicBezTo>
                    <a:pt x="43" y="24"/>
                    <a:pt x="43" y="24"/>
                    <a:pt x="43" y="24"/>
                  </a:cubicBezTo>
                  <a:lnTo>
                    <a:pt x="56" y="24"/>
                  </a:lnTo>
                  <a:close/>
                  <a:moveTo>
                    <a:pt x="38" y="5"/>
                  </a:moveTo>
                  <a:cubicBezTo>
                    <a:pt x="38" y="19"/>
                    <a:pt x="38" y="19"/>
                    <a:pt x="38" y="19"/>
                  </a:cubicBezTo>
                  <a:cubicBezTo>
                    <a:pt x="26" y="19"/>
                    <a:pt x="26" y="19"/>
                    <a:pt x="26" y="19"/>
                  </a:cubicBezTo>
                  <a:cubicBezTo>
                    <a:pt x="29" y="12"/>
                    <a:pt x="33" y="6"/>
                    <a:pt x="38" y="5"/>
                  </a:cubicBezTo>
                  <a:close/>
                  <a:moveTo>
                    <a:pt x="38" y="24"/>
                  </a:moveTo>
                  <a:cubicBezTo>
                    <a:pt x="38" y="37"/>
                    <a:pt x="38" y="37"/>
                    <a:pt x="38" y="37"/>
                  </a:cubicBezTo>
                  <a:cubicBezTo>
                    <a:pt x="23" y="37"/>
                    <a:pt x="23" y="37"/>
                    <a:pt x="23" y="37"/>
                  </a:cubicBezTo>
                  <a:cubicBezTo>
                    <a:pt x="23" y="33"/>
                    <a:pt x="24" y="28"/>
                    <a:pt x="25" y="24"/>
                  </a:cubicBezTo>
                  <a:lnTo>
                    <a:pt x="38" y="24"/>
                  </a:lnTo>
                  <a:close/>
                  <a:moveTo>
                    <a:pt x="18" y="37"/>
                  </a:moveTo>
                  <a:cubicBezTo>
                    <a:pt x="5" y="37"/>
                    <a:pt x="5" y="37"/>
                    <a:pt x="5" y="37"/>
                  </a:cubicBezTo>
                  <a:cubicBezTo>
                    <a:pt x="6" y="33"/>
                    <a:pt x="7" y="28"/>
                    <a:pt x="9" y="24"/>
                  </a:cubicBezTo>
                  <a:cubicBezTo>
                    <a:pt x="19" y="24"/>
                    <a:pt x="19" y="24"/>
                    <a:pt x="19" y="24"/>
                  </a:cubicBezTo>
                  <a:cubicBezTo>
                    <a:pt x="19" y="28"/>
                    <a:pt x="18" y="33"/>
                    <a:pt x="18" y="37"/>
                  </a:cubicBezTo>
                  <a:close/>
                  <a:moveTo>
                    <a:pt x="23" y="42"/>
                  </a:moveTo>
                  <a:cubicBezTo>
                    <a:pt x="38" y="42"/>
                    <a:pt x="38" y="42"/>
                    <a:pt x="38" y="42"/>
                  </a:cubicBezTo>
                  <a:cubicBezTo>
                    <a:pt x="38" y="54"/>
                    <a:pt x="38" y="54"/>
                    <a:pt x="38" y="54"/>
                  </a:cubicBezTo>
                  <a:cubicBezTo>
                    <a:pt x="24" y="54"/>
                    <a:pt x="24" y="54"/>
                    <a:pt x="24" y="54"/>
                  </a:cubicBezTo>
                  <a:cubicBezTo>
                    <a:pt x="23" y="50"/>
                    <a:pt x="23" y="46"/>
                    <a:pt x="23" y="42"/>
                  </a:cubicBezTo>
                  <a:close/>
                  <a:moveTo>
                    <a:pt x="38" y="59"/>
                  </a:moveTo>
                  <a:cubicBezTo>
                    <a:pt x="38" y="74"/>
                    <a:pt x="38" y="74"/>
                    <a:pt x="38" y="74"/>
                  </a:cubicBezTo>
                  <a:cubicBezTo>
                    <a:pt x="33" y="73"/>
                    <a:pt x="28" y="67"/>
                    <a:pt x="26" y="59"/>
                  </a:cubicBezTo>
                  <a:lnTo>
                    <a:pt x="38" y="59"/>
                  </a:lnTo>
                  <a:close/>
                  <a:moveTo>
                    <a:pt x="43" y="74"/>
                  </a:moveTo>
                  <a:cubicBezTo>
                    <a:pt x="43" y="59"/>
                    <a:pt x="43" y="59"/>
                    <a:pt x="43" y="59"/>
                  </a:cubicBezTo>
                  <a:cubicBezTo>
                    <a:pt x="55" y="59"/>
                    <a:pt x="55" y="59"/>
                    <a:pt x="55" y="59"/>
                  </a:cubicBezTo>
                  <a:cubicBezTo>
                    <a:pt x="52" y="67"/>
                    <a:pt x="47" y="73"/>
                    <a:pt x="43" y="74"/>
                  </a:cubicBezTo>
                  <a:close/>
                  <a:moveTo>
                    <a:pt x="43" y="54"/>
                  </a:moveTo>
                  <a:cubicBezTo>
                    <a:pt x="43" y="42"/>
                    <a:pt x="43" y="42"/>
                    <a:pt x="43" y="42"/>
                  </a:cubicBezTo>
                  <a:cubicBezTo>
                    <a:pt x="57" y="42"/>
                    <a:pt x="57" y="42"/>
                    <a:pt x="57" y="42"/>
                  </a:cubicBezTo>
                  <a:cubicBezTo>
                    <a:pt x="57" y="46"/>
                    <a:pt x="57" y="50"/>
                    <a:pt x="56" y="54"/>
                  </a:cubicBezTo>
                  <a:lnTo>
                    <a:pt x="43" y="54"/>
                  </a:lnTo>
                  <a:close/>
                  <a:moveTo>
                    <a:pt x="62" y="42"/>
                  </a:moveTo>
                  <a:cubicBezTo>
                    <a:pt x="75" y="42"/>
                    <a:pt x="75" y="42"/>
                    <a:pt x="75" y="42"/>
                  </a:cubicBezTo>
                  <a:cubicBezTo>
                    <a:pt x="75" y="46"/>
                    <a:pt x="74" y="50"/>
                    <a:pt x="72" y="54"/>
                  </a:cubicBezTo>
                  <a:cubicBezTo>
                    <a:pt x="61" y="54"/>
                    <a:pt x="61" y="54"/>
                    <a:pt x="61" y="54"/>
                  </a:cubicBezTo>
                  <a:cubicBezTo>
                    <a:pt x="62" y="50"/>
                    <a:pt x="62" y="46"/>
                    <a:pt x="62" y="42"/>
                  </a:cubicBezTo>
                  <a:close/>
                  <a:moveTo>
                    <a:pt x="62" y="37"/>
                  </a:moveTo>
                  <a:cubicBezTo>
                    <a:pt x="62" y="33"/>
                    <a:pt x="62" y="28"/>
                    <a:pt x="61" y="24"/>
                  </a:cubicBezTo>
                  <a:cubicBezTo>
                    <a:pt x="72" y="24"/>
                    <a:pt x="72" y="24"/>
                    <a:pt x="72" y="24"/>
                  </a:cubicBezTo>
                  <a:cubicBezTo>
                    <a:pt x="74" y="28"/>
                    <a:pt x="75" y="33"/>
                    <a:pt x="75" y="37"/>
                  </a:cubicBezTo>
                  <a:lnTo>
                    <a:pt x="62" y="37"/>
                  </a:lnTo>
                  <a:close/>
                  <a:moveTo>
                    <a:pt x="69" y="19"/>
                  </a:moveTo>
                  <a:cubicBezTo>
                    <a:pt x="59" y="19"/>
                    <a:pt x="59" y="19"/>
                    <a:pt x="59" y="19"/>
                  </a:cubicBezTo>
                  <a:cubicBezTo>
                    <a:pt x="58" y="15"/>
                    <a:pt x="56" y="10"/>
                    <a:pt x="53" y="7"/>
                  </a:cubicBezTo>
                  <a:cubicBezTo>
                    <a:pt x="60" y="10"/>
                    <a:pt x="65" y="14"/>
                    <a:pt x="69" y="19"/>
                  </a:cubicBezTo>
                  <a:close/>
                  <a:moveTo>
                    <a:pt x="27" y="7"/>
                  </a:moveTo>
                  <a:cubicBezTo>
                    <a:pt x="24" y="10"/>
                    <a:pt x="22" y="15"/>
                    <a:pt x="21" y="19"/>
                  </a:cubicBezTo>
                  <a:cubicBezTo>
                    <a:pt x="12" y="19"/>
                    <a:pt x="12" y="19"/>
                    <a:pt x="12" y="19"/>
                  </a:cubicBezTo>
                  <a:cubicBezTo>
                    <a:pt x="15" y="14"/>
                    <a:pt x="21" y="10"/>
                    <a:pt x="27" y="7"/>
                  </a:cubicBezTo>
                  <a:close/>
                  <a:moveTo>
                    <a:pt x="11" y="59"/>
                  </a:moveTo>
                  <a:cubicBezTo>
                    <a:pt x="21" y="59"/>
                    <a:pt x="21" y="59"/>
                    <a:pt x="21" y="59"/>
                  </a:cubicBezTo>
                  <a:cubicBezTo>
                    <a:pt x="22" y="64"/>
                    <a:pt x="24" y="69"/>
                    <a:pt x="27" y="72"/>
                  </a:cubicBezTo>
                  <a:cubicBezTo>
                    <a:pt x="20" y="69"/>
                    <a:pt x="15" y="65"/>
                    <a:pt x="11" y="59"/>
                  </a:cubicBezTo>
                  <a:close/>
                  <a:moveTo>
                    <a:pt x="53" y="72"/>
                  </a:moveTo>
                  <a:cubicBezTo>
                    <a:pt x="56" y="69"/>
                    <a:pt x="58" y="64"/>
                    <a:pt x="60" y="59"/>
                  </a:cubicBezTo>
                  <a:cubicBezTo>
                    <a:pt x="69" y="59"/>
                    <a:pt x="69" y="59"/>
                    <a:pt x="69" y="59"/>
                  </a:cubicBezTo>
                  <a:cubicBezTo>
                    <a:pt x="65" y="65"/>
                    <a:pt x="60" y="69"/>
                    <a:pt x="53" y="72"/>
                  </a:cubicBezTo>
                  <a:close/>
                </a:path>
              </a:pathLst>
            </a:custGeom>
            <a:gradFill rotWithShape="1">
              <a:gsLst>
                <a:gs pos="0">
                  <a:schemeClr val="accent1"/>
                </a:gs>
                <a:gs pos="100000">
                  <a:schemeClr val="accent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noEditPoints="1"/>
            </p:cNvSpPr>
            <p:nvPr userDrawn="1"/>
          </p:nvSpPr>
          <p:spPr bwMode="auto">
            <a:xfrm>
              <a:off x="8585270" y="1305833"/>
              <a:ext cx="172076" cy="219853"/>
            </a:xfrm>
            <a:custGeom>
              <a:avLst/>
              <a:gdLst>
                <a:gd name="T0" fmla="*/ 127483 w 172102"/>
                <a:gd name="T1" fmla="*/ 0 h 219907"/>
                <a:gd name="T2" fmla="*/ 41432 w 172102"/>
                <a:gd name="T3" fmla="*/ 0 h 219907"/>
                <a:gd name="T4" fmla="*/ 0 w 172102"/>
                <a:gd name="T5" fmla="*/ 73303 h 219907"/>
                <a:gd name="T6" fmla="*/ 35058 w 172102"/>
                <a:gd name="T7" fmla="*/ 133857 h 219907"/>
                <a:gd name="T8" fmla="*/ 0 w 172102"/>
                <a:gd name="T9" fmla="*/ 194411 h 219907"/>
                <a:gd name="T10" fmla="*/ 15936 w 172102"/>
                <a:gd name="T11" fmla="*/ 219907 h 219907"/>
                <a:gd name="T12" fmla="*/ 60555 w 172102"/>
                <a:gd name="T13" fmla="*/ 146605 h 219907"/>
                <a:gd name="T14" fmla="*/ 127483 w 172102"/>
                <a:gd name="T15" fmla="*/ 146605 h 219907"/>
                <a:gd name="T16" fmla="*/ 172102 w 172102"/>
                <a:gd name="T17" fmla="*/ 73303 h 219907"/>
                <a:gd name="T18" fmla="*/ 127483 w 172102"/>
                <a:gd name="T19" fmla="*/ 0 h 219907"/>
                <a:gd name="T20" fmla="*/ 114735 w 172102"/>
                <a:gd name="T21" fmla="*/ 121108 h 219907"/>
                <a:gd name="T22" fmla="*/ 57367 w 172102"/>
                <a:gd name="T23" fmla="*/ 121108 h 219907"/>
                <a:gd name="T24" fmla="*/ 28684 w 172102"/>
                <a:gd name="T25" fmla="*/ 73303 h 219907"/>
                <a:gd name="T26" fmla="*/ 57367 w 172102"/>
                <a:gd name="T27" fmla="*/ 25497 h 219907"/>
                <a:gd name="T28" fmla="*/ 114735 w 172102"/>
                <a:gd name="T29" fmla="*/ 25497 h 219907"/>
                <a:gd name="T30" fmla="*/ 140231 w 172102"/>
                <a:gd name="T31" fmla="*/ 73303 h 219907"/>
                <a:gd name="T32" fmla="*/ 114735 w 172102"/>
                <a:gd name="T33" fmla="*/ 121108 h 219907"/>
                <a:gd name="T34" fmla="*/ 92425 w 172102"/>
                <a:gd name="T35" fmla="*/ 66928 h 219907"/>
                <a:gd name="T36" fmla="*/ 92425 w 172102"/>
                <a:gd name="T37" fmla="*/ 41432 h 219907"/>
                <a:gd name="T38" fmla="*/ 79677 w 172102"/>
                <a:gd name="T39" fmla="*/ 41432 h 219907"/>
                <a:gd name="T40" fmla="*/ 79677 w 172102"/>
                <a:gd name="T41" fmla="*/ 66928 h 219907"/>
                <a:gd name="T42" fmla="*/ 54180 w 172102"/>
                <a:gd name="T43" fmla="*/ 66928 h 219907"/>
                <a:gd name="T44" fmla="*/ 54180 w 172102"/>
                <a:gd name="T45" fmla="*/ 76490 h 219907"/>
                <a:gd name="T46" fmla="*/ 79677 w 172102"/>
                <a:gd name="T47" fmla="*/ 76490 h 219907"/>
                <a:gd name="T48" fmla="*/ 79677 w 172102"/>
                <a:gd name="T49" fmla="*/ 101986 h 219907"/>
                <a:gd name="T50" fmla="*/ 92425 w 172102"/>
                <a:gd name="T51" fmla="*/ 101986 h 219907"/>
                <a:gd name="T52" fmla="*/ 92425 w 172102"/>
                <a:gd name="T53" fmla="*/ 76490 h 219907"/>
                <a:gd name="T54" fmla="*/ 114735 w 172102"/>
                <a:gd name="T55" fmla="*/ 76490 h 219907"/>
                <a:gd name="T56" fmla="*/ 114735 w 172102"/>
                <a:gd name="T57" fmla="*/ 66928 h 219907"/>
                <a:gd name="T58" fmla="*/ 92425 w 172102"/>
                <a:gd name="T59" fmla="*/ 66928 h 219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102" h="219907">
                  <a:moveTo>
                    <a:pt x="127483" y="0"/>
                  </a:moveTo>
                  <a:lnTo>
                    <a:pt x="41432" y="0"/>
                  </a:lnTo>
                  <a:lnTo>
                    <a:pt x="0" y="73303"/>
                  </a:lnTo>
                  <a:lnTo>
                    <a:pt x="35058" y="133857"/>
                  </a:lnTo>
                  <a:lnTo>
                    <a:pt x="0" y="194411"/>
                  </a:lnTo>
                  <a:lnTo>
                    <a:pt x="15936" y="219907"/>
                  </a:lnTo>
                  <a:lnTo>
                    <a:pt x="60555" y="146605"/>
                  </a:lnTo>
                  <a:lnTo>
                    <a:pt x="127483" y="146605"/>
                  </a:lnTo>
                  <a:lnTo>
                    <a:pt x="172102" y="73303"/>
                  </a:lnTo>
                  <a:lnTo>
                    <a:pt x="127483" y="0"/>
                  </a:lnTo>
                  <a:close/>
                  <a:moveTo>
                    <a:pt x="114735" y="121108"/>
                  </a:moveTo>
                  <a:lnTo>
                    <a:pt x="57367" y="121108"/>
                  </a:lnTo>
                  <a:lnTo>
                    <a:pt x="28684" y="73303"/>
                  </a:lnTo>
                  <a:lnTo>
                    <a:pt x="57367" y="25497"/>
                  </a:lnTo>
                  <a:lnTo>
                    <a:pt x="114735" y="25497"/>
                  </a:lnTo>
                  <a:lnTo>
                    <a:pt x="140231" y="73303"/>
                  </a:lnTo>
                  <a:lnTo>
                    <a:pt x="114735" y="121108"/>
                  </a:lnTo>
                  <a:close/>
                  <a:moveTo>
                    <a:pt x="92425" y="66928"/>
                  </a:moveTo>
                  <a:lnTo>
                    <a:pt x="92425" y="41432"/>
                  </a:lnTo>
                  <a:lnTo>
                    <a:pt x="79677" y="41432"/>
                  </a:lnTo>
                  <a:lnTo>
                    <a:pt x="79677" y="66928"/>
                  </a:lnTo>
                  <a:lnTo>
                    <a:pt x="54180" y="66928"/>
                  </a:lnTo>
                  <a:lnTo>
                    <a:pt x="54180" y="76490"/>
                  </a:lnTo>
                  <a:lnTo>
                    <a:pt x="79677" y="76490"/>
                  </a:lnTo>
                  <a:lnTo>
                    <a:pt x="79677" y="101986"/>
                  </a:lnTo>
                  <a:lnTo>
                    <a:pt x="92425" y="101986"/>
                  </a:lnTo>
                  <a:lnTo>
                    <a:pt x="92425" y="76490"/>
                  </a:lnTo>
                  <a:lnTo>
                    <a:pt x="114735" y="76490"/>
                  </a:lnTo>
                  <a:lnTo>
                    <a:pt x="114735" y="66928"/>
                  </a:lnTo>
                  <a:lnTo>
                    <a:pt x="92425" y="66928"/>
                  </a:lnTo>
                  <a:close/>
                </a:path>
              </a:pathLst>
            </a:custGeom>
            <a:gradFill rotWithShape="1">
              <a:gsLst>
                <a:gs pos="0">
                  <a:schemeClr val="accent6"/>
                </a:gs>
                <a:gs pos="100000">
                  <a:schemeClr val="accent1"/>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grpSp>
      <p:sp>
        <p:nvSpPr>
          <p:cNvPr id="3" name="Text Placeholder 2"/>
          <p:cNvSpPr>
            <a:spLocks noGrp="1"/>
          </p:cNvSpPr>
          <p:nvPr>
            <p:ph type="body" idx="1"/>
          </p:nvPr>
        </p:nvSpPr>
        <p:spPr>
          <a:xfrm>
            <a:off x="762000" y="1828800"/>
            <a:ext cx="7696200" cy="3886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457200" y="457200"/>
            <a:ext cx="5257800" cy="1060304"/>
          </a:xfrm>
          <a:prstGeom prst="rect">
            <a:avLst/>
          </a:prstGeom>
        </p:spPr>
        <p:txBody>
          <a:bodyPr vert="horz" lIns="91440" tIns="45720" rIns="91440" bIns="45720" rtlCol="0" anchor="t">
            <a:normAutofit/>
          </a:bodyPr>
          <a:lstStyle/>
          <a:p>
            <a:r>
              <a:rPr lang="en-US" dirty="0" smtClean="0"/>
              <a:t>Content Page </a:t>
            </a:r>
            <a:br>
              <a:rPr lang="en-US" dirty="0" smtClean="0"/>
            </a:br>
            <a:r>
              <a:rPr lang="en-US" dirty="0" smtClean="0"/>
              <a:t>with Text and Photo</a:t>
            </a:r>
            <a:endParaRPr lang="en-US" dirty="0"/>
          </a:p>
        </p:txBody>
      </p:sp>
    </p:spTree>
  </p:cSld>
  <p:clrMap bg1="lt1" tx1="dk1" bg2="lt2" tx2="dk2" accent1="accent1" accent2="accent2" accent3="accent3" accent4="accent4" accent5="accent5" accent6="accent6" hlink="hlink" folHlink="folHlink"/>
  <p:sldLayoutIdLst>
    <p:sldLayoutId id="2147483716" r:id="rId1"/>
    <p:sldLayoutId id="2147483719" r:id="rId2"/>
    <p:sldLayoutId id="2147483717" r:id="rId3"/>
  </p:sldLayoutIdLst>
  <p:txStyles>
    <p:titleStyle>
      <a:lvl1pPr algn="l" defTabSz="914400" rtl="0" eaLnBrk="1" latinLnBrk="0" hangingPunct="1">
        <a:lnSpc>
          <a:spcPct val="90000"/>
        </a:lnSpc>
        <a:spcBef>
          <a:spcPct val="0"/>
        </a:spcBef>
        <a:buNone/>
        <a:defRPr sz="3600" kern="1200"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60.pn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3.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4600620" y="2592194"/>
            <a:ext cx="4128962" cy="2284606"/>
          </a:xfrm>
        </p:spPr>
        <p:txBody>
          <a:bodyPr/>
          <a:lstStyle/>
          <a:p>
            <a:pPr algn="ctr" rtl="1"/>
            <a:r>
              <a:rPr lang="ar-EG" b="1" dirty="0" smtClean="0"/>
              <a:t>الكايزن</a:t>
            </a:r>
            <a:br>
              <a:rPr lang="ar-EG" b="1" dirty="0" smtClean="0"/>
            </a:br>
            <a:r>
              <a:rPr lang="en-GB" b="1" dirty="0" smtClean="0"/>
              <a:t>Kaizen</a:t>
            </a:r>
            <a:r>
              <a:rPr lang="ar-EG" b="1" dirty="0" smtClean="0"/>
              <a:t/>
            </a:r>
            <a:br>
              <a:rPr lang="ar-EG" b="1" dirty="0" smtClean="0"/>
            </a:br>
            <a:r>
              <a:rPr lang="ar-EG" b="1" dirty="0" smtClean="0"/>
              <a:t>التحسين المستمر</a:t>
            </a:r>
            <a:endParaRPr lang="en-US" b="1" dirty="0"/>
          </a:p>
        </p:txBody>
      </p:sp>
      <p:sp>
        <p:nvSpPr>
          <p:cNvPr id="12" name="Hexagon 11"/>
          <p:cNvSpPr/>
          <p:nvPr/>
        </p:nvSpPr>
        <p:spPr>
          <a:xfrm>
            <a:off x="838200" y="1524000"/>
            <a:ext cx="2895600" cy="2657043"/>
          </a:xfrm>
          <a:prstGeom prst="hexagon">
            <a:avLst>
              <a:gd name="adj" fmla="val 25000"/>
              <a:gd name="vf" fmla="val 115470"/>
            </a:avLst>
          </a:prstGeom>
          <a:blipFill rotWithShape="1">
            <a:blip r:embed="rId2"/>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a:t>مفهوم كايزن </a:t>
            </a:r>
            <a:endParaRPr lang="ar-EG" sz="32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409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07752015"/>
              </p:ext>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913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669021113"/>
              </p:ext>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20467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589963311"/>
              </p:ext>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7910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40962323"/>
              </p:ext>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33455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2" name="Flowchart: Process 1"/>
          <p:cNvSpPr/>
          <p:nvPr/>
        </p:nvSpPr>
        <p:spPr>
          <a:xfrm>
            <a:off x="3695700" y="2514600"/>
            <a:ext cx="5410200" cy="1752600"/>
          </a:xfrm>
          <a:prstGeom prst="flowChartProcess">
            <a:avLst/>
          </a:prstGeom>
        </p:spPr>
        <p:style>
          <a:lnRef idx="0">
            <a:schemeClr val="accent6"/>
          </a:lnRef>
          <a:fillRef idx="3">
            <a:schemeClr val="accent6"/>
          </a:fillRef>
          <a:effectRef idx="3">
            <a:schemeClr val="accent6"/>
          </a:effectRef>
          <a:fontRef idx="minor">
            <a:schemeClr val="lt1"/>
          </a:fontRef>
        </p:style>
        <p:txBody>
          <a:bodyPr rtlCol="1" anchor="ctr"/>
          <a:lstStyle/>
          <a:p>
            <a:pPr algn="ctr" rtl="1"/>
            <a:r>
              <a:rPr lang="ar-EG" sz="2400" dirty="0" smtClean="0">
                <a:latin typeface="Simplified Arabic" panose="02020603050405020304" pitchFamily="18" charset="-78"/>
                <a:cs typeface="Simplified Arabic" panose="02020603050405020304" pitchFamily="18" charset="-78"/>
              </a:rPr>
              <a:t>تطبيق </a:t>
            </a:r>
            <a:r>
              <a:rPr lang="ar-EG" sz="2400" dirty="0">
                <a:latin typeface="Simplified Arabic" panose="02020603050405020304" pitchFamily="18" charset="-78"/>
                <a:cs typeface="Simplified Arabic" panose="02020603050405020304" pitchFamily="18" charset="-78"/>
              </a:rPr>
              <a:t>إدارة الجودة الشاملة </a:t>
            </a:r>
            <a:r>
              <a:rPr lang="ar-EG" sz="2400" dirty="0" smtClean="0">
                <a:latin typeface="Simplified Arabic" panose="02020603050405020304" pitchFamily="18" charset="-78"/>
                <a:cs typeface="Simplified Arabic" panose="02020603050405020304" pitchFamily="18" charset="-78"/>
              </a:rPr>
              <a:t>أو </a:t>
            </a:r>
            <a:r>
              <a:rPr lang="ar-EG" sz="2400" dirty="0">
                <a:latin typeface="Simplified Arabic" panose="02020603050405020304" pitchFamily="18" charset="-78"/>
                <a:cs typeface="Simplified Arabic" panose="02020603050405020304" pitchFamily="18" charset="-78"/>
              </a:rPr>
              <a:t>رقابة الجودة </a:t>
            </a:r>
            <a:r>
              <a:rPr lang="ar-EG" sz="2400" dirty="0" smtClean="0">
                <a:latin typeface="Simplified Arabic" panose="02020603050405020304" pitchFamily="18" charset="-78"/>
                <a:cs typeface="Simplified Arabic" panose="02020603050405020304" pitchFamily="18" charset="-78"/>
              </a:rPr>
              <a:t>الشاملة</a:t>
            </a:r>
            <a:endParaRPr lang="ar-EG" sz="2400" dirty="0">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3"/>
          <a:stretch>
            <a:fillRect/>
          </a:stretch>
        </p:blipFill>
        <p:spPr>
          <a:xfrm>
            <a:off x="304800" y="2433144"/>
            <a:ext cx="3048000" cy="2596055"/>
          </a:xfrm>
          <a:prstGeom prst="rect">
            <a:avLst/>
          </a:prstGeom>
        </p:spPr>
      </p:pic>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13505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solidFill>
                  <a:prstClr val="white"/>
                </a:solidFill>
              </a:rPr>
              <a:t>فوائد تقليل الفاقد</a:t>
            </a:r>
            <a:endParaRPr lang="en-US" sz="2800" dirty="0">
              <a:solidFill>
                <a:prstClr val="white"/>
              </a:solidFill>
            </a:endParaRP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71518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893205" y="299318"/>
            <a:ext cx="3057525" cy="641258"/>
          </a:xfrm>
        </p:spPr>
        <p:style>
          <a:lnRef idx="0">
            <a:schemeClr val="accent4"/>
          </a:lnRef>
          <a:fillRef idx="3">
            <a:schemeClr val="accent4"/>
          </a:fillRef>
          <a:effectRef idx="3">
            <a:schemeClr val="accent4"/>
          </a:effectRef>
          <a:fontRef idx="minor">
            <a:schemeClr val="lt1"/>
          </a:fontRef>
        </p:style>
        <p:txBody>
          <a:bodyPr>
            <a:noAutofit/>
          </a:bodyPr>
          <a:lstStyle/>
          <a:p>
            <a:pPr algn="ctr"/>
            <a:r>
              <a:rPr lang="ar-EG" b="1" dirty="0">
                <a:solidFill>
                  <a:schemeClr val="accent1">
                    <a:lumMod val="75000"/>
                  </a:schemeClr>
                </a:solidFill>
              </a:rPr>
              <a:t>فوائد تقليل الفاقد</a:t>
            </a:r>
            <a:endParaRPr lang="en-US" b="1" dirty="0">
              <a:solidFill>
                <a:schemeClr val="accent1">
                  <a:lumMod val="75000"/>
                </a:schemeClr>
              </a:solidFill>
            </a:endParaRPr>
          </a:p>
        </p:txBody>
      </p:sp>
      <p:sp>
        <p:nvSpPr>
          <p:cNvPr id="10" name="Flowchart: Terminator 9"/>
          <p:cNvSpPr/>
          <p:nvPr/>
        </p:nvSpPr>
        <p:spPr>
          <a:xfrm>
            <a:off x="533400" y="332656"/>
            <a:ext cx="5328592" cy="648072"/>
          </a:xfrm>
          <a:prstGeom prst="flowChartTerminator">
            <a:avLst/>
          </a:prstGeom>
          <a:solidFill>
            <a:srgbClr val="33CC33"/>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ارتفاع جودة </a:t>
            </a:r>
            <a:r>
              <a:rPr lang="ar-EG" sz="2400" b="1" kern="0" dirty="0" smtClean="0">
                <a:solidFill>
                  <a:srgbClr val="FFFFFF"/>
                </a:solidFill>
                <a:latin typeface="Simplified Arabic" panose="02020603050405020304" pitchFamily="18" charset="-78"/>
                <a:cs typeface="Simplified Arabic" panose="02020603050405020304" pitchFamily="18" charset="-78"/>
              </a:rPr>
              <a:t>المنتج</a:t>
            </a:r>
          </a:p>
        </p:txBody>
      </p:sp>
      <p:sp>
        <p:nvSpPr>
          <p:cNvPr id="12" name="Flowchart: Terminator 11"/>
          <p:cNvSpPr/>
          <p:nvPr/>
        </p:nvSpPr>
        <p:spPr>
          <a:xfrm>
            <a:off x="472715" y="1167164"/>
            <a:ext cx="5328592" cy="648072"/>
          </a:xfrm>
          <a:prstGeom prst="flowChartTerminator">
            <a:avLst/>
          </a:prstGeom>
          <a:solidFill>
            <a:srgbClr val="FF660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انخفاض المهل الزمنية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7" name="Flowchart: Terminator 16"/>
          <p:cNvSpPr/>
          <p:nvPr/>
        </p:nvSpPr>
        <p:spPr>
          <a:xfrm>
            <a:off x="487451" y="2103268"/>
            <a:ext cx="5328592" cy="648072"/>
          </a:xfrm>
          <a:prstGeom prst="flowChartTerminator">
            <a:avLst/>
          </a:prstGeom>
          <a:solidFill>
            <a:srgbClr val="FF33CC"/>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ارتفاع معدل دوران المخزون</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8" name="Flowchart: Terminator 17"/>
          <p:cNvSpPr/>
          <p:nvPr/>
        </p:nvSpPr>
        <p:spPr>
          <a:xfrm>
            <a:off x="502187" y="3039372"/>
            <a:ext cx="5328592" cy="648072"/>
          </a:xfrm>
          <a:prstGeom prst="flowChartTerminator">
            <a:avLst/>
          </a:prstGeom>
          <a:solidFill>
            <a:srgbClr val="66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مرونة عالية جدا في تغيير </a:t>
            </a:r>
            <a:r>
              <a:rPr lang="ar-EG" sz="2400" b="1" kern="0" dirty="0" smtClean="0">
                <a:solidFill>
                  <a:srgbClr val="FFFFFF"/>
                </a:solidFill>
                <a:latin typeface="Simplified Arabic" panose="02020603050405020304" pitchFamily="18" charset="-78"/>
                <a:cs typeface="Simplified Arabic" panose="02020603050405020304" pitchFamily="18" charset="-78"/>
              </a:rPr>
              <a:t>الإنتاج</a:t>
            </a:r>
          </a:p>
        </p:txBody>
      </p:sp>
      <p:sp>
        <p:nvSpPr>
          <p:cNvPr id="19" name="Flowchart: Terminator 18"/>
          <p:cNvSpPr/>
          <p:nvPr/>
        </p:nvSpPr>
        <p:spPr>
          <a:xfrm>
            <a:off x="533400" y="3975476"/>
            <a:ext cx="5328592" cy="648072"/>
          </a:xfrm>
          <a:prstGeom prst="flowChartTerminator">
            <a:avLst/>
          </a:prstGeom>
          <a:solidFill>
            <a:srgbClr val="FF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انخفاض الأعطال المفاجئة للمعدات</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20" name="Flowchart: Terminator 19"/>
          <p:cNvSpPr/>
          <p:nvPr/>
        </p:nvSpPr>
        <p:spPr>
          <a:xfrm>
            <a:off x="564613" y="4911580"/>
            <a:ext cx="5328592" cy="648072"/>
          </a:xfrm>
          <a:prstGeom prst="flowChartTerminator">
            <a:avLst/>
          </a:prstGeom>
          <a:solidFill>
            <a:srgbClr val="00B0F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تخفيض في التكاليف </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2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3499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P spid="18" grpId="0" animBg="1"/>
      <p:bldP spid="19" grpId="0" animBg="1"/>
      <p:bldP spid="2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957887" y="245935"/>
            <a:ext cx="3133725" cy="641258"/>
          </a:xfrm>
        </p:spPr>
        <p:style>
          <a:lnRef idx="0">
            <a:schemeClr val="accent4"/>
          </a:lnRef>
          <a:fillRef idx="3">
            <a:schemeClr val="accent4"/>
          </a:fillRef>
          <a:effectRef idx="3">
            <a:schemeClr val="accent4"/>
          </a:effectRef>
          <a:fontRef idx="minor">
            <a:schemeClr val="lt1"/>
          </a:fontRef>
        </p:style>
        <p:txBody>
          <a:bodyPr>
            <a:noAutofit/>
          </a:bodyPr>
          <a:lstStyle/>
          <a:p>
            <a:pPr algn="ctr"/>
            <a:r>
              <a:rPr lang="ar-EG" b="1" dirty="0">
                <a:solidFill>
                  <a:schemeClr val="accent1">
                    <a:lumMod val="75000"/>
                  </a:schemeClr>
                </a:solidFill>
              </a:rPr>
              <a:t>فوائد تقليل الفاقد</a:t>
            </a:r>
            <a:endParaRPr lang="en-US" b="1" dirty="0">
              <a:solidFill>
                <a:schemeClr val="accent1">
                  <a:lumMod val="75000"/>
                </a:schemeClr>
              </a:solidFill>
            </a:endParaRPr>
          </a:p>
        </p:txBody>
      </p:sp>
      <p:sp>
        <p:nvSpPr>
          <p:cNvPr id="10" name="Flowchart: Terminator 9"/>
          <p:cNvSpPr/>
          <p:nvPr/>
        </p:nvSpPr>
        <p:spPr>
          <a:xfrm>
            <a:off x="533400" y="152400"/>
            <a:ext cx="5328592" cy="828328"/>
          </a:xfrm>
          <a:prstGeom prst="flowChartTerminator">
            <a:avLst/>
          </a:prstGeom>
          <a:solidFill>
            <a:srgbClr val="33CC33"/>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زيادة الأرباح الناتجة من وفورات كبيرة في التكلفة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2" name="Flowchart: Terminator 11"/>
          <p:cNvSpPr/>
          <p:nvPr/>
        </p:nvSpPr>
        <p:spPr>
          <a:xfrm>
            <a:off x="472715" y="1167164"/>
            <a:ext cx="5328592" cy="648072"/>
          </a:xfrm>
          <a:prstGeom prst="flowChartTerminator">
            <a:avLst/>
          </a:prstGeom>
          <a:solidFill>
            <a:srgbClr val="FF660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زيادة الطاقة الإنتاجية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7" name="Flowchart: Terminator 16"/>
          <p:cNvSpPr/>
          <p:nvPr/>
        </p:nvSpPr>
        <p:spPr>
          <a:xfrm>
            <a:off x="487451" y="2103268"/>
            <a:ext cx="5328592" cy="648072"/>
          </a:xfrm>
          <a:prstGeom prst="flowChartTerminator">
            <a:avLst/>
          </a:prstGeom>
          <a:solidFill>
            <a:srgbClr val="FF33CC"/>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يساعد على تحسين خدمة العملاء</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8" name="Flowchart: Terminator 17"/>
          <p:cNvSpPr/>
          <p:nvPr/>
        </p:nvSpPr>
        <p:spPr>
          <a:xfrm>
            <a:off x="502187" y="2937776"/>
            <a:ext cx="5328592" cy="749668"/>
          </a:xfrm>
          <a:prstGeom prst="flowChartTerminator">
            <a:avLst/>
          </a:prstGeom>
          <a:solidFill>
            <a:srgbClr val="66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ارتفاع الدقة في تلبية أوامر التوريد في الوقت المحدد للتوريد</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9" name="Flowchart: Terminator 18"/>
          <p:cNvSpPr/>
          <p:nvPr/>
        </p:nvSpPr>
        <p:spPr>
          <a:xfrm>
            <a:off x="533400" y="3975476"/>
            <a:ext cx="5328592" cy="648072"/>
          </a:xfrm>
          <a:prstGeom prst="flowChartTerminator">
            <a:avLst/>
          </a:prstGeom>
          <a:solidFill>
            <a:srgbClr val="FF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سرعة الاستجابة لتغيرات السوق </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20" name="Flowchart: Terminator 19"/>
          <p:cNvSpPr/>
          <p:nvPr/>
        </p:nvSpPr>
        <p:spPr>
          <a:xfrm>
            <a:off x="564613" y="4911580"/>
            <a:ext cx="5328592" cy="732912"/>
          </a:xfrm>
          <a:prstGeom prst="flowChartTerminator">
            <a:avLst/>
          </a:prstGeom>
          <a:solidFill>
            <a:srgbClr val="00B0F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تحسن المؤشرات المالية على المدى البعيد بما في ذلك الربحية</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2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3911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P spid="18" grpId="0" animBg="1"/>
      <p:bldP spid="19" grpId="0" animBg="1"/>
      <p:bldP spid="2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867275" y="339470"/>
            <a:ext cx="3590925" cy="641258"/>
          </a:xfrm>
        </p:spPr>
        <p:style>
          <a:lnRef idx="0">
            <a:schemeClr val="accent4"/>
          </a:lnRef>
          <a:fillRef idx="3">
            <a:schemeClr val="accent4"/>
          </a:fillRef>
          <a:effectRef idx="3">
            <a:schemeClr val="accent4"/>
          </a:effectRef>
          <a:fontRef idx="minor">
            <a:schemeClr val="lt1"/>
          </a:fontRef>
        </p:style>
        <p:txBody>
          <a:bodyPr>
            <a:noAutofit/>
          </a:bodyPr>
          <a:lstStyle/>
          <a:p>
            <a:pPr algn="ctr"/>
            <a:r>
              <a:rPr lang="ar-EG" b="1" dirty="0">
                <a:solidFill>
                  <a:schemeClr val="bg1"/>
                </a:solidFill>
              </a:rPr>
              <a:t>فوائد تقليل الفاقد</a:t>
            </a:r>
            <a:endParaRPr lang="en-US" b="1" dirty="0">
              <a:solidFill>
                <a:schemeClr val="bg1"/>
              </a:solidFill>
            </a:endParaRPr>
          </a:p>
        </p:txBody>
      </p:sp>
      <p:sp>
        <p:nvSpPr>
          <p:cNvPr id="10" name="Flowchart: Terminator 9"/>
          <p:cNvSpPr/>
          <p:nvPr/>
        </p:nvSpPr>
        <p:spPr>
          <a:xfrm>
            <a:off x="336013" y="1405624"/>
            <a:ext cx="5328592" cy="828328"/>
          </a:xfrm>
          <a:prstGeom prst="flowChartTerminator">
            <a:avLst/>
          </a:prstGeom>
          <a:solidFill>
            <a:srgbClr val="33CC33"/>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زيادة رضا العملاء من خلال تقديم خدمة أفضل</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2" name="Flowchart: Terminator 11"/>
          <p:cNvSpPr/>
          <p:nvPr/>
        </p:nvSpPr>
        <p:spPr>
          <a:xfrm>
            <a:off x="275328" y="2420388"/>
            <a:ext cx="5328592" cy="648072"/>
          </a:xfrm>
          <a:prstGeom prst="flowChartTerminator">
            <a:avLst/>
          </a:prstGeom>
          <a:solidFill>
            <a:srgbClr val="FF6600"/>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الانسياب السلس لتدفق العمل </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7" name="Flowchart: Terminator 16"/>
          <p:cNvSpPr/>
          <p:nvPr/>
        </p:nvSpPr>
        <p:spPr>
          <a:xfrm>
            <a:off x="290064" y="3356492"/>
            <a:ext cx="5328592" cy="648072"/>
          </a:xfrm>
          <a:prstGeom prst="flowChartTerminator">
            <a:avLst/>
          </a:prstGeom>
          <a:solidFill>
            <a:srgbClr val="FF33CC"/>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تحسين بيئة العمل </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8" name="Flowchart: Terminator 17"/>
          <p:cNvSpPr/>
          <p:nvPr/>
        </p:nvSpPr>
        <p:spPr>
          <a:xfrm>
            <a:off x="304800" y="4191000"/>
            <a:ext cx="5328592" cy="749668"/>
          </a:xfrm>
          <a:prstGeom prst="flowChartTerminator">
            <a:avLst/>
          </a:prstGeom>
          <a:solidFill>
            <a:srgbClr val="660066"/>
          </a:solidFill>
          <a:ln w="25400" cap="flat" cmpd="sng" algn="ctr">
            <a:solidFill>
              <a:srgbClr val="FFFFFF"/>
            </a:solidFill>
            <a:prstDash val="solid"/>
          </a:ln>
          <a:effectLst/>
        </p:spPr>
        <p:txBody>
          <a:bodyPr rtlCol="1" anchor="ctr"/>
          <a:lstStyle/>
          <a:p>
            <a:pPr algn="ctr" rtl="1" fontAlgn="auto">
              <a:spcBef>
                <a:spcPts val="0"/>
              </a:spcBef>
              <a:spcAft>
                <a:spcPts val="0"/>
              </a:spcAft>
              <a:defRPr/>
            </a:pPr>
            <a:r>
              <a:rPr lang="ar-EG" sz="2400" b="1" kern="0" dirty="0">
                <a:solidFill>
                  <a:srgbClr val="FFFFFF"/>
                </a:solidFill>
                <a:latin typeface="Simplified Arabic" panose="02020603050405020304" pitchFamily="18" charset="-78"/>
                <a:cs typeface="Simplified Arabic" panose="02020603050405020304" pitchFamily="18" charset="-78"/>
              </a:rPr>
              <a:t>تحسين معنويات العاملين وموقفهم من العمل </a:t>
            </a:r>
            <a:endParaRPr lang="ar-EG" sz="2400" b="1" kern="0" dirty="0" smtClean="0">
              <a:solidFill>
                <a:srgbClr val="FFFFFF"/>
              </a:solidFill>
              <a:latin typeface="Simplified Arabic" panose="02020603050405020304" pitchFamily="18" charset="-78"/>
              <a:cs typeface="Simplified Arabic" panose="02020603050405020304" pitchFamily="18" charset="-78"/>
            </a:endParaRPr>
          </a:p>
        </p:txBody>
      </p:sp>
      <p:sp>
        <p:nvSpPr>
          <p:cNvPr id="19"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0"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6265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P spid="1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30495189"/>
              </p:ext>
            </p:extLst>
          </p:nvPr>
        </p:nvGraphicFramePr>
        <p:xfrm>
          <a:off x="1371600" y="1828800"/>
          <a:ext cx="67056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109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36331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200" y="172632"/>
            <a:ext cx="5257800" cy="685800"/>
          </a:xfrm>
        </p:spPr>
        <p:txBody>
          <a:bodyPr>
            <a:noAutofit/>
          </a:bodyPr>
          <a:lstStyle/>
          <a:p>
            <a:pPr algn="ctr" rtl="1"/>
            <a:r>
              <a:rPr lang="ar-EG" sz="3200" b="1" dirty="0"/>
              <a:t>ويكمُن مفهوم كايزن فيما يلي</a:t>
            </a:r>
            <a:endParaRPr lang="en-US" sz="3200" b="1" dirty="0"/>
          </a:p>
        </p:txBody>
      </p:sp>
      <p:graphicFrame>
        <p:nvGraphicFramePr>
          <p:cNvPr id="5" name="Diagram 4"/>
          <p:cNvGraphicFramePr/>
          <p:nvPr>
            <p:extLst>
              <p:ext uri="{D42A27DB-BD31-4B8C-83A1-F6EECF244321}">
                <p14:modId xmlns:p14="http://schemas.microsoft.com/office/powerpoint/2010/main" val="2552424557"/>
              </p:ext>
            </p:extLst>
          </p:nvPr>
        </p:nvGraphicFramePr>
        <p:xfrm>
          <a:off x="228600" y="990600"/>
          <a:ext cx="84582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9289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5" grpId="0">
        <p:bldAsOne/>
      </p:bldGraphic>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92373" y="193907"/>
            <a:ext cx="5583732" cy="596703"/>
          </a:xfrm>
        </p:spPr>
        <p:txBody>
          <a:bodyPr>
            <a:noAutofit/>
          </a:bodyPr>
          <a:lstStyle/>
          <a:p>
            <a:pPr algn="ctr" rtl="1"/>
            <a:r>
              <a:rPr lang="ar-EG" b="1" dirty="0">
                <a:solidFill>
                  <a:srgbClr val="C00000"/>
                </a:solidFill>
              </a:rPr>
              <a:t>خطوات كايزن </a:t>
            </a:r>
            <a:endParaRPr lang="en-US" b="1" dirty="0">
              <a:solidFill>
                <a:srgbClr val="C00000"/>
              </a:solidFill>
            </a:endParaRPr>
          </a:p>
        </p:txBody>
      </p:sp>
      <p:sp>
        <p:nvSpPr>
          <p:cNvPr id="12" name="Round Diagonal Corner Rectangle 11"/>
          <p:cNvSpPr/>
          <p:nvPr/>
        </p:nvSpPr>
        <p:spPr>
          <a:xfrm>
            <a:off x="5220072" y="1628800"/>
            <a:ext cx="2664296" cy="1112912"/>
          </a:xfrm>
          <a:prstGeom prst="round2Diag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prstClr val="white"/>
                </a:solidFill>
                <a:latin typeface="Calibri"/>
                <a:cs typeface="Arial" panose="020B0604020202020204" pitchFamily="34" charset="0"/>
              </a:rPr>
              <a:t>تحليل العمليات القائمة </a:t>
            </a:r>
            <a:endPar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3" name="Round Diagonal Corner Rectangle 12"/>
          <p:cNvSpPr/>
          <p:nvPr/>
        </p:nvSpPr>
        <p:spPr>
          <a:xfrm>
            <a:off x="1259632" y="1628800"/>
            <a:ext cx="2664296" cy="1112912"/>
          </a:xfrm>
          <a:prstGeom prst="round2Diag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prstClr val="white"/>
                </a:solidFill>
                <a:latin typeface="Calibri"/>
                <a:cs typeface="Arial" panose="020B0604020202020204" pitchFamily="34" charset="0"/>
              </a:rPr>
              <a:t>تحدد مناطق المشاكل </a:t>
            </a:r>
            <a:endPar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0" name="Round Diagonal Corner Rectangle 19"/>
          <p:cNvSpPr/>
          <p:nvPr/>
        </p:nvSpPr>
        <p:spPr>
          <a:xfrm>
            <a:off x="5344440" y="3153441"/>
            <a:ext cx="2664296" cy="1112912"/>
          </a:xfrm>
          <a:prstGeom prst="round2Diag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prstClr val="white"/>
                </a:solidFill>
                <a:latin typeface="Calibri"/>
                <a:cs typeface="Arial" panose="020B0604020202020204" pitchFamily="34" charset="0"/>
              </a:rPr>
              <a:t>اقتراح التغييرات المطلوبة </a:t>
            </a:r>
            <a:endPar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1" name="Round Diagonal Corner Rectangle 20"/>
          <p:cNvSpPr/>
          <p:nvPr/>
        </p:nvSpPr>
        <p:spPr>
          <a:xfrm>
            <a:off x="1384000" y="3153441"/>
            <a:ext cx="2664296" cy="1112912"/>
          </a:xfrm>
          <a:prstGeom prst="round2DiagRect">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prstClr val="white"/>
                </a:solidFill>
                <a:latin typeface="Calibri"/>
                <a:cs typeface="Arial" panose="020B0604020202020204" pitchFamily="34" charset="0"/>
              </a:rPr>
              <a:t>تنفيذ التغييرات المطلوبة </a:t>
            </a:r>
            <a:endPar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2" name="Oval 21"/>
          <p:cNvSpPr/>
          <p:nvPr/>
        </p:nvSpPr>
        <p:spPr>
          <a:xfrm>
            <a:off x="7375214" y="1345254"/>
            <a:ext cx="864096" cy="556523"/>
          </a:xfrm>
          <a:prstGeom prst="ellips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1</a:t>
            </a:r>
          </a:p>
        </p:txBody>
      </p:sp>
      <p:sp>
        <p:nvSpPr>
          <p:cNvPr id="23" name="Oval 22"/>
          <p:cNvSpPr/>
          <p:nvPr/>
        </p:nvSpPr>
        <p:spPr>
          <a:xfrm>
            <a:off x="3471583" y="1278005"/>
            <a:ext cx="864096" cy="556523"/>
          </a:xfrm>
          <a:prstGeom prst="ellipse">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2</a:t>
            </a:r>
          </a:p>
        </p:txBody>
      </p:sp>
      <p:sp>
        <p:nvSpPr>
          <p:cNvPr id="24" name="Oval 23"/>
          <p:cNvSpPr/>
          <p:nvPr/>
        </p:nvSpPr>
        <p:spPr>
          <a:xfrm>
            <a:off x="3565119" y="2775353"/>
            <a:ext cx="864096" cy="556523"/>
          </a:xfrm>
          <a:prstGeom prst="ellipse">
            <a:avLst/>
          </a:prstGeom>
          <a:solidFill>
            <a:srgbClr val="9BBB59"/>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4</a:t>
            </a:r>
          </a:p>
        </p:txBody>
      </p:sp>
      <p:sp>
        <p:nvSpPr>
          <p:cNvPr id="25" name="Oval 24"/>
          <p:cNvSpPr/>
          <p:nvPr/>
        </p:nvSpPr>
        <p:spPr>
          <a:xfrm>
            <a:off x="7504680" y="2775353"/>
            <a:ext cx="864096" cy="556523"/>
          </a:xfrm>
          <a:prstGeom prst="ellipse">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3</a:t>
            </a:r>
          </a:p>
        </p:txBody>
      </p:sp>
      <p:sp>
        <p:nvSpPr>
          <p:cNvPr id="26" name="Round Diagonal Corner Rectangle 25"/>
          <p:cNvSpPr/>
          <p:nvPr/>
        </p:nvSpPr>
        <p:spPr>
          <a:xfrm>
            <a:off x="3106972" y="4706657"/>
            <a:ext cx="2664296" cy="1112912"/>
          </a:xfrm>
          <a:prstGeom prst="round2DiagRect">
            <a:avLst/>
          </a:prstGeom>
          <a:solidFill>
            <a:srgbClr val="F519F5"/>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prstClr val="white"/>
                </a:solidFill>
                <a:latin typeface="Calibri"/>
                <a:cs typeface="Arial" panose="020B0604020202020204" pitchFamily="34" charset="0"/>
              </a:rPr>
              <a:t>توقع ألأثر الذي من الممكن ان يحدثه تنفيذ التغيرات </a:t>
            </a:r>
            <a:endPar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7" name="Oval 26"/>
          <p:cNvSpPr/>
          <p:nvPr/>
        </p:nvSpPr>
        <p:spPr>
          <a:xfrm>
            <a:off x="5344440" y="4294928"/>
            <a:ext cx="864096" cy="556523"/>
          </a:xfrm>
          <a:prstGeom prst="ellipse">
            <a:avLst/>
          </a:prstGeom>
          <a:solidFill>
            <a:srgbClr val="F519F5"/>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5</a:t>
            </a:r>
          </a:p>
        </p:txBody>
      </p:sp>
      <p:sp>
        <p:nvSpPr>
          <p:cNvPr id="28"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9"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99755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 calcmode="lin" valueType="num">
                                      <p:cBhvr>
                                        <p:cTn id="39" dur="1000" fill="hold"/>
                                        <p:tgtEl>
                                          <p:spTgt spid="26"/>
                                        </p:tgtEl>
                                        <p:attrNameLst>
                                          <p:attrName>style.rotation</p:attrName>
                                        </p:attrNameLst>
                                      </p:cBhvr>
                                      <p:tavLst>
                                        <p:tav tm="0">
                                          <p:val>
                                            <p:fltVal val="90"/>
                                          </p:val>
                                        </p:tav>
                                        <p:tav tm="100000">
                                          <p:val>
                                            <p:fltVal val="0"/>
                                          </p:val>
                                        </p:tav>
                                      </p:tavLst>
                                    </p:anim>
                                    <p:animEffect transition="in" filter="fade">
                                      <p:cBhvr>
                                        <p:cTn id="40" dur="1000"/>
                                        <p:tgtEl>
                                          <p:spTgt spid="26"/>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 calcmode="lin" valueType="num">
                                      <p:cBhvr>
                                        <p:cTn id="45" dur="1000" fill="hold"/>
                                        <p:tgtEl>
                                          <p:spTgt spid="22"/>
                                        </p:tgtEl>
                                        <p:attrNameLst>
                                          <p:attrName>style.rotation</p:attrName>
                                        </p:attrNameLst>
                                      </p:cBhvr>
                                      <p:tavLst>
                                        <p:tav tm="0">
                                          <p:val>
                                            <p:fltVal val="90"/>
                                          </p:val>
                                        </p:tav>
                                        <p:tav tm="100000">
                                          <p:val>
                                            <p:fltVal val="0"/>
                                          </p:val>
                                        </p:tav>
                                      </p:tavLst>
                                    </p:anim>
                                    <p:animEffect transition="in" filter="fade">
                                      <p:cBhvr>
                                        <p:cTn id="46" dur="1000"/>
                                        <p:tgtEl>
                                          <p:spTgt spid="22"/>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1000" fill="hold"/>
                                        <p:tgtEl>
                                          <p:spTgt spid="23"/>
                                        </p:tgtEl>
                                        <p:attrNameLst>
                                          <p:attrName>ppt_w</p:attrName>
                                        </p:attrNameLst>
                                      </p:cBhvr>
                                      <p:tavLst>
                                        <p:tav tm="0">
                                          <p:val>
                                            <p:fltVal val="0"/>
                                          </p:val>
                                        </p:tav>
                                        <p:tav tm="100000">
                                          <p:val>
                                            <p:strVal val="#ppt_w"/>
                                          </p:val>
                                        </p:tav>
                                      </p:tavLst>
                                    </p:anim>
                                    <p:anim calcmode="lin" valueType="num">
                                      <p:cBhvr>
                                        <p:cTn id="50" dur="1000" fill="hold"/>
                                        <p:tgtEl>
                                          <p:spTgt spid="23"/>
                                        </p:tgtEl>
                                        <p:attrNameLst>
                                          <p:attrName>ppt_h</p:attrName>
                                        </p:attrNameLst>
                                      </p:cBhvr>
                                      <p:tavLst>
                                        <p:tav tm="0">
                                          <p:val>
                                            <p:fltVal val="0"/>
                                          </p:val>
                                        </p:tav>
                                        <p:tav tm="100000">
                                          <p:val>
                                            <p:strVal val="#ppt_h"/>
                                          </p:val>
                                        </p:tav>
                                      </p:tavLst>
                                    </p:anim>
                                    <p:anim calcmode="lin" valueType="num">
                                      <p:cBhvr>
                                        <p:cTn id="51" dur="1000" fill="hold"/>
                                        <p:tgtEl>
                                          <p:spTgt spid="23"/>
                                        </p:tgtEl>
                                        <p:attrNameLst>
                                          <p:attrName>style.rotation</p:attrName>
                                        </p:attrNameLst>
                                      </p:cBhvr>
                                      <p:tavLst>
                                        <p:tav tm="0">
                                          <p:val>
                                            <p:fltVal val="90"/>
                                          </p:val>
                                        </p:tav>
                                        <p:tav tm="100000">
                                          <p:val>
                                            <p:fltVal val="0"/>
                                          </p:val>
                                        </p:tav>
                                      </p:tavLst>
                                    </p:anim>
                                    <p:animEffect transition="in" filter="fade">
                                      <p:cBhvr>
                                        <p:cTn id="52" dur="1000"/>
                                        <p:tgtEl>
                                          <p:spTgt spid="23"/>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1000" fill="hold"/>
                                        <p:tgtEl>
                                          <p:spTgt spid="24"/>
                                        </p:tgtEl>
                                        <p:attrNameLst>
                                          <p:attrName>ppt_w</p:attrName>
                                        </p:attrNameLst>
                                      </p:cBhvr>
                                      <p:tavLst>
                                        <p:tav tm="0">
                                          <p:val>
                                            <p:fltVal val="0"/>
                                          </p:val>
                                        </p:tav>
                                        <p:tav tm="100000">
                                          <p:val>
                                            <p:strVal val="#ppt_w"/>
                                          </p:val>
                                        </p:tav>
                                      </p:tavLst>
                                    </p:anim>
                                    <p:anim calcmode="lin" valueType="num">
                                      <p:cBhvr>
                                        <p:cTn id="62" dur="1000" fill="hold"/>
                                        <p:tgtEl>
                                          <p:spTgt spid="24"/>
                                        </p:tgtEl>
                                        <p:attrNameLst>
                                          <p:attrName>ppt_h</p:attrName>
                                        </p:attrNameLst>
                                      </p:cBhvr>
                                      <p:tavLst>
                                        <p:tav tm="0">
                                          <p:val>
                                            <p:fltVal val="0"/>
                                          </p:val>
                                        </p:tav>
                                        <p:tav tm="100000">
                                          <p:val>
                                            <p:strVal val="#ppt_h"/>
                                          </p:val>
                                        </p:tav>
                                      </p:tavLst>
                                    </p:anim>
                                    <p:anim calcmode="lin" valueType="num">
                                      <p:cBhvr>
                                        <p:cTn id="63" dur="1000" fill="hold"/>
                                        <p:tgtEl>
                                          <p:spTgt spid="24"/>
                                        </p:tgtEl>
                                        <p:attrNameLst>
                                          <p:attrName>style.rotation</p:attrName>
                                        </p:attrNameLst>
                                      </p:cBhvr>
                                      <p:tavLst>
                                        <p:tav tm="0">
                                          <p:val>
                                            <p:fltVal val="90"/>
                                          </p:val>
                                        </p:tav>
                                        <p:tav tm="100000">
                                          <p:val>
                                            <p:fltVal val="0"/>
                                          </p:val>
                                        </p:tav>
                                      </p:tavLst>
                                    </p:anim>
                                    <p:animEffect transition="in" filter="fade">
                                      <p:cBhvr>
                                        <p:cTn id="64" dur="1000"/>
                                        <p:tgtEl>
                                          <p:spTgt spid="24"/>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1000" fill="hold"/>
                                        <p:tgtEl>
                                          <p:spTgt spid="27"/>
                                        </p:tgtEl>
                                        <p:attrNameLst>
                                          <p:attrName>ppt_w</p:attrName>
                                        </p:attrNameLst>
                                      </p:cBhvr>
                                      <p:tavLst>
                                        <p:tav tm="0">
                                          <p:val>
                                            <p:fltVal val="0"/>
                                          </p:val>
                                        </p:tav>
                                        <p:tav tm="100000">
                                          <p:val>
                                            <p:strVal val="#ppt_w"/>
                                          </p:val>
                                        </p:tav>
                                      </p:tavLst>
                                    </p:anim>
                                    <p:anim calcmode="lin" valueType="num">
                                      <p:cBhvr>
                                        <p:cTn id="68" dur="1000" fill="hold"/>
                                        <p:tgtEl>
                                          <p:spTgt spid="27"/>
                                        </p:tgtEl>
                                        <p:attrNameLst>
                                          <p:attrName>ppt_h</p:attrName>
                                        </p:attrNameLst>
                                      </p:cBhvr>
                                      <p:tavLst>
                                        <p:tav tm="0">
                                          <p:val>
                                            <p:fltVal val="0"/>
                                          </p:val>
                                        </p:tav>
                                        <p:tav tm="100000">
                                          <p:val>
                                            <p:strVal val="#ppt_h"/>
                                          </p:val>
                                        </p:tav>
                                      </p:tavLst>
                                    </p:anim>
                                    <p:anim calcmode="lin" valueType="num">
                                      <p:cBhvr>
                                        <p:cTn id="69" dur="1000" fill="hold"/>
                                        <p:tgtEl>
                                          <p:spTgt spid="27"/>
                                        </p:tgtEl>
                                        <p:attrNameLst>
                                          <p:attrName>style.rotation</p:attrName>
                                        </p:attrNameLst>
                                      </p:cBhvr>
                                      <p:tavLst>
                                        <p:tav tm="0">
                                          <p:val>
                                            <p:fltVal val="90"/>
                                          </p:val>
                                        </p:tav>
                                        <p:tav tm="100000">
                                          <p:val>
                                            <p:fltVal val="0"/>
                                          </p:val>
                                        </p:tav>
                                      </p:tavLst>
                                    </p:anim>
                                    <p:animEffect transition="in" filter="fade">
                                      <p:cBhvr>
                                        <p:cTn id="7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b="1" dirty="0"/>
              <a:t>أدوات كايزن لحل المشاكل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53355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94969" y="0"/>
            <a:ext cx="5583732" cy="672903"/>
          </a:xfrm>
        </p:spPr>
        <p:txBody>
          <a:bodyPr>
            <a:noAutofit/>
          </a:bodyPr>
          <a:lstStyle/>
          <a:p>
            <a:pPr algn="ctr" rtl="1"/>
            <a:r>
              <a:rPr lang="ar-EG" sz="3200" b="1" dirty="0">
                <a:solidFill>
                  <a:srgbClr val="C00000"/>
                </a:solidFill>
              </a:rPr>
              <a:t>أدوات كايزن لحل المشاكل </a:t>
            </a:r>
            <a:endParaRPr lang="en-US" sz="3200" b="1" dirty="0">
              <a:solidFill>
                <a:srgbClr val="C00000"/>
              </a:solidFill>
            </a:endParaRPr>
          </a:p>
        </p:txBody>
      </p:sp>
      <p:sp>
        <p:nvSpPr>
          <p:cNvPr id="8" name="Cloud 7"/>
          <p:cNvSpPr/>
          <p:nvPr/>
        </p:nvSpPr>
        <p:spPr>
          <a:xfrm>
            <a:off x="457200" y="1925939"/>
            <a:ext cx="3505199" cy="36366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Rectangle 2"/>
          <p:cNvSpPr/>
          <p:nvPr/>
        </p:nvSpPr>
        <p:spPr>
          <a:xfrm>
            <a:off x="4267200" y="2209800"/>
            <a:ext cx="4572000" cy="3539430"/>
          </a:xfrm>
          <a:prstGeom prst="rect">
            <a:avLst/>
          </a:prstGeom>
        </p:spPr>
        <p:txBody>
          <a:bodyPr>
            <a:spAutoFit/>
          </a:bodyPr>
          <a:lstStyle/>
          <a:p>
            <a:pPr algn="justLow" rtl="1"/>
            <a:r>
              <a:rPr lang="ar-EG" sz="2800" dirty="0">
                <a:solidFill>
                  <a:srgbClr val="7030A0"/>
                </a:solidFill>
              </a:rPr>
              <a:t>وهي طريقة لتحليل ظاهرة معينة مثل الأعطال أو عيوب العمليات نسبة للقواعد ويستخدم مخطط السبب والنتيجة في اكتشاف الاسباب الحقيقية للمشكلة بطريقة منظمة، ويبين مخطط السبب والنتيجة العلاقة بين نتيجة ما (مشكلة ما) وجميع الاسباب المحتملة المؤثرة فيها</a:t>
            </a:r>
          </a:p>
        </p:txBody>
      </p:sp>
      <p:pic>
        <p:nvPicPr>
          <p:cNvPr id="2" name="Picture 1"/>
          <p:cNvPicPr>
            <a:picLocks noChangeAspect="1"/>
          </p:cNvPicPr>
          <p:nvPr/>
        </p:nvPicPr>
        <p:blipFill>
          <a:blip r:embed="rId2"/>
          <a:stretch>
            <a:fillRect/>
          </a:stretch>
        </p:blipFill>
        <p:spPr>
          <a:xfrm>
            <a:off x="762000" y="2209800"/>
            <a:ext cx="2895600" cy="297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2971800" y="982643"/>
            <a:ext cx="5961139" cy="52322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rtl="1"/>
            <a:r>
              <a:rPr lang="ar-EG" sz="2800" b="1" dirty="0"/>
              <a:t>مخطط هيكل السمكة </a:t>
            </a:r>
            <a:r>
              <a:rPr lang="en-US" sz="2400" b="1" dirty="0"/>
              <a:t>Fishbone Diagram</a:t>
            </a:r>
            <a:endParaRPr lang="ar-EG" sz="2400" b="1" dirty="0"/>
          </a:p>
        </p:txBody>
      </p:sp>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0"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09079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fltVal val="0"/>
                                          </p:val>
                                        </p:tav>
                                        <p:tav tm="100000">
                                          <p:val>
                                            <p:strVal val="#ppt_w"/>
                                          </p:val>
                                        </p:tav>
                                      </p:tavLst>
                                    </p:anim>
                                    <p:anim calcmode="lin" valueType="num">
                                      <p:cBhvr>
                                        <p:cTn id="31" dur="1000" fill="hold"/>
                                        <p:tgtEl>
                                          <p:spTgt spid="3"/>
                                        </p:tgtEl>
                                        <p:attrNameLst>
                                          <p:attrName>ppt_h</p:attrName>
                                        </p:attrNameLst>
                                      </p:cBhvr>
                                      <p:tavLst>
                                        <p:tav tm="0">
                                          <p:val>
                                            <p:fltVal val="0"/>
                                          </p:val>
                                        </p:tav>
                                        <p:tav tm="100000">
                                          <p:val>
                                            <p:strVal val="#ppt_h"/>
                                          </p:val>
                                        </p:tav>
                                      </p:tavLst>
                                    </p:anim>
                                    <p:anim calcmode="lin" valueType="num">
                                      <p:cBhvr>
                                        <p:cTn id="32" dur="1000" fill="hold"/>
                                        <p:tgtEl>
                                          <p:spTgt spid="3"/>
                                        </p:tgtEl>
                                        <p:attrNameLst>
                                          <p:attrName>style.rotation</p:attrName>
                                        </p:attrNameLst>
                                      </p:cBhvr>
                                      <p:tavLst>
                                        <p:tav tm="0">
                                          <p:val>
                                            <p:fltVal val="90"/>
                                          </p:val>
                                        </p:tav>
                                        <p:tav tm="100000">
                                          <p:val>
                                            <p:fltVal val="0"/>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3" grpId="0"/>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847118353"/>
              </p:ext>
            </p:extLst>
          </p:nvPr>
        </p:nvGraphicFramePr>
        <p:xfrm>
          <a:off x="1600200" y="1676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447800" y="381000"/>
            <a:ext cx="480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وفيما يلي خطوات التحليل:</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36851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98735259"/>
              </p:ext>
            </p:extLst>
          </p:nvPr>
        </p:nvGraphicFramePr>
        <p:xfrm>
          <a:off x="1600200" y="1676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447800" y="381000"/>
            <a:ext cx="480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وفيما يلي خطوات التحليل:</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79356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36398775"/>
              </p:ext>
            </p:extLst>
          </p:nvPr>
        </p:nvGraphicFramePr>
        <p:xfrm>
          <a:off x="1600200" y="1676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447800" y="381000"/>
            <a:ext cx="4800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وفيما يلي خطوات التحليل:</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50070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94969" y="0"/>
            <a:ext cx="5583732" cy="672903"/>
          </a:xfrm>
        </p:spPr>
        <p:txBody>
          <a:bodyPr>
            <a:noAutofit/>
          </a:bodyPr>
          <a:lstStyle/>
          <a:p>
            <a:pPr algn="ctr" rtl="1"/>
            <a:r>
              <a:rPr lang="ar-EG" sz="3200" b="1" dirty="0">
                <a:solidFill>
                  <a:srgbClr val="C00000"/>
                </a:solidFill>
              </a:rPr>
              <a:t>أدوات كايزن لحل المشاكل </a:t>
            </a:r>
            <a:endParaRPr lang="en-US" sz="3200" b="1" dirty="0">
              <a:solidFill>
                <a:srgbClr val="C00000"/>
              </a:solidFill>
            </a:endParaRPr>
          </a:p>
        </p:txBody>
      </p:sp>
      <p:sp>
        <p:nvSpPr>
          <p:cNvPr id="8" name="Cloud 7"/>
          <p:cNvSpPr/>
          <p:nvPr/>
        </p:nvSpPr>
        <p:spPr>
          <a:xfrm>
            <a:off x="457200" y="1925939"/>
            <a:ext cx="3505199" cy="36366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Rectangle 2"/>
          <p:cNvSpPr/>
          <p:nvPr/>
        </p:nvSpPr>
        <p:spPr>
          <a:xfrm>
            <a:off x="4267200" y="2209800"/>
            <a:ext cx="4572000" cy="3539430"/>
          </a:xfrm>
          <a:prstGeom prst="rect">
            <a:avLst/>
          </a:prstGeom>
        </p:spPr>
        <p:txBody>
          <a:bodyPr wrap="square">
            <a:spAutoFit/>
          </a:bodyPr>
          <a:lstStyle/>
          <a:p>
            <a:pPr algn="justLow" rtl="1"/>
            <a:r>
              <a:rPr lang="ar-EG" sz="2800" dirty="0">
                <a:solidFill>
                  <a:srgbClr val="7030A0"/>
                </a:solidFill>
              </a:rPr>
              <a:t>وهو عبارة عن تسلسل تفرعي يبدأ بالإجابة على السؤال الأول وينتهي عـند السبب الجذري للمشكلة، وتطبق على الأعطال والعيوب غير المزمنة، حيث يتم تجزئة المشكلة الرئيسة إلى ظواهر فرعية، وصولا في كل مرة إلى نتيجة، إلى أن تستنفذ كل الإجابات المنطقية</a:t>
            </a:r>
          </a:p>
        </p:txBody>
      </p:sp>
      <p:sp>
        <p:nvSpPr>
          <p:cNvPr id="7" name="Rectangle 6"/>
          <p:cNvSpPr/>
          <p:nvPr/>
        </p:nvSpPr>
        <p:spPr>
          <a:xfrm>
            <a:off x="1600200" y="982643"/>
            <a:ext cx="7332739" cy="52322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rtl="1"/>
            <a:r>
              <a:rPr lang="ar-SA" sz="2800" b="1" dirty="0"/>
              <a:t>التحليل التسلسلي (لماذا- لماذا؟  </a:t>
            </a:r>
            <a:r>
              <a:rPr lang="ar-SA" sz="2400" b="1" dirty="0"/>
              <a:t>(</a:t>
            </a:r>
            <a:r>
              <a:rPr lang="en-US" sz="2400" b="1" dirty="0"/>
              <a:t>Why-Why Analysis </a:t>
            </a:r>
            <a:r>
              <a:rPr lang="ar-SA" sz="2400" b="1" dirty="0"/>
              <a:t>)</a:t>
            </a:r>
            <a:endParaRPr lang="en-US" sz="2400" dirty="0"/>
          </a:p>
        </p:txBody>
      </p:sp>
      <p:pic>
        <p:nvPicPr>
          <p:cNvPr id="4" name="Picture 3"/>
          <p:cNvPicPr>
            <a:picLocks noChangeAspect="1"/>
          </p:cNvPicPr>
          <p:nvPr/>
        </p:nvPicPr>
        <p:blipFill>
          <a:blip r:embed="rId2"/>
          <a:stretch>
            <a:fillRect/>
          </a:stretch>
        </p:blipFill>
        <p:spPr>
          <a:xfrm>
            <a:off x="609600" y="1815603"/>
            <a:ext cx="3657600" cy="3933627"/>
          </a:xfrm>
          <a:prstGeom prst="rect">
            <a:avLst/>
          </a:prstGeom>
        </p:spPr>
      </p:pic>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0"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93790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3" grpId="0"/>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499" y="2079856"/>
            <a:ext cx="3542083" cy="3676207"/>
          </a:xfrm>
          <a:prstGeom prst="rect">
            <a:avLst/>
          </a:prstGeom>
        </p:spPr>
      </p:pic>
      <p:sp>
        <p:nvSpPr>
          <p:cNvPr id="6" name="Title 5"/>
          <p:cNvSpPr>
            <a:spLocks noGrp="1"/>
          </p:cNvSpPr>
          <p:nvPr>
            <p:ph type="title"/>
          </p:nvPr>
        </p:nvSpPr>
        <p:spPr>
          <a:xfrm>
            <a:off x="1494969" y="0"/>
            <a:ext cx="5583732" cy="672903"/>
          </a:xfrm>
        </p:spPr>
        <p:txBody>
          <a:bodyPr>
            <a:noAutofit/>
          </a:bodyPr>
          <a:lstStyle/>
          <a:p>
            <a:pPr algn="ctr" rtl="1"/>
            <a:r>
              <a:rPr lang="ar-EG" sz="3200" b="1" dirty="0">
                <a:solidFill>
                  <a:srgbClr val="C00000"/>
                </a:solidFill>
              </a:rPr>
              <a:t>أدوات كايزن لحل المشاكل </a:t>
            </a:r>
            <a:endParaRPr lang="en-US" sz="3200" b="1" dirty="0">
              <a:solidFill>
                <a:srgbClr val="C00000"/>
              </a:solidFill>
            </a:endParaRPr>
          </a:p>
        </p:txBody>
      </p:sp>
      <p:sp>
        <p:nvSpPr>
          <p:cNvPr id="3" name="Rectangle 2"/>
          <p:cNvSpPr/>
          <p:nvPr/>
        </p:nvSpPr>
        <p:spPr>
          <a:xfrm>
            <a:off x="4267200" y="2209800"/>
            <a:ext cx="4572000" cy="3416320"/>
          </a:xfrm>
          <a:prstGeom prst="rect">
            <a:avLst/>
          </a:prstGeom>
        </p:spPr>
        <p:txBody>
          <a:bodyPr wrap="square">
            <a:spAutoFit/>
          </a:bodyPr>
          <a:lstStyle/>
          <a:p>
            <a:pPr algn="justLow" rtl="1"/>
            <a:r>
              <a:rPr lang="ar-EG" sz="2400" dirty="0">
                <a:solidFill>
                  <a:srgbClr val="7030A0"/>
                </a:solidFill>
              </a:rPr>
              <a:t>تُستخدم دورة ديمنغ </a:t>
            </a:r>
            <a:r>
              <a:rPr lang="en-US" sz="2400" dirty="0" err="1" smtClean="0">
                <a:solidFill>
                  <a:srgbClr val="7030A0"/>
                </a:solidFill>
              </a:rPr>
              <a:t>DemingCycle</a:t>
            </a:r>
            <a:r>
              <a:rPr lang="en-US" sz="2400" dirty="0" smtClean="0">
                <a:solidFill>
                  <a:srgbClr val="7030A0"/>
                </a:solidFill>
              </a:rPr>
              <a:t> </a:t>
            </a:r>
            <a:r>
              <a:rPr lang="en-US" sz="2400" dirty="0">
                <a:solidFill>
                  <a:srgbClr val="7030A0"/>
                </a:solidFill>
              </a:rPr>
              <a:t>- </a:t>
            </a:r>
            <a:r>
              <a:rPr lang="en-US" sz="2400" dirty="0" smtClean="0">
                <a:solidFill>
                  <a:srgbClr val="7030A0"/>
                </a:solidFill>
              </a:rPr>
              <a:t>(</a:t>
            </a:r>
            <a:r>
              <a:rPr lang="en-US" sz="2400" dirty="0">
                <a:solidFill>
                  <a:srgbClr val="7030A0"/>
                </a:solidFill>
              </a:rPr>
              <a:t>Plan-Do-Check-Act</a:t>
            </a:r>
            <a:r>
              <a:rPr lang="en-US" sz="2400" dirty="0" smtClean="0">
                <a:solidFill>
                  <a:srgbClr val="7030A0"/>
                </a:solidFill>
              </a:rPr>
              <a:t>):</a:t>
            </a:r>
            <a:r>
              <a:rPr lang="ar-EG" sz="2400" dirty="0" smtClean="0">
                <a:solidFill>
                  <a:srgbClr val="7030A0"/>
                </a:solidFill>
              </a:rPr>
              <a:t>وهي عجلة ديمنغ </a:t>
            </a:r>
            <a:r>
              <a:rPr lang="ar-EG" sz="2400" dirty="0">
                <a:solidFill>
                  <a:srgbClr val="7030A0"/>
                </a:solidFill>
              </a:rPr>
              <a:t>للتحسينات </a:t>
            </a:r>
            <a:r>
              <a:rPr lang="ar-EG" sz="2400" dirty="0" smtClean="0">
                <a:solidFill>
                  <a:srgbClr val="7030A0"/>
                </a:solidFill>
              </a:rPr>
              <a:t>الحلزونية المستمرة</a:t>
            </a:r>
            <a:r>
              <a:rPr lang="en-US" sz="2400" dirty="0" smtClean="0">
                <a:solidFill>
                  <a:srgbClr val="7030A0"/>
                </a:solidFill>
              </a:rPr>
              <a:t>Continuous improvement spiral</a:t>
            </a:r>
            <a:r>
              <a:rPr lang="ar-EG" sz="2400" dirty="0" smtClean="0">
                <a:solidFill>
                  <a:srgbClr val="7030A0"/>
                </a:solidFill>
              </a:rPr>
              <a:t>تتكون </a:t>
            </a:r>
            <a:r>
              <a:rPr lang="ar-EG" sz="2400" dirty="0">
                <a:solidFill>
                  <a:srgbClr val="7030A0"/>
                </a:solidFill>
              </a:rPr>
              <a:t>من اربعة مراحل اساسية متتابعة ومتكررة للتحسين المستمر، ويجب ان نسير خلالها حتى نستطيع حل المشكلة التي نواجهها - </a:t>
            </a:r>
            <a:r>
              <a:rPr lang="en-US" sz="2400" dirty="0" err="1" smtClean="0">
                <a:solidFill>
                  <a:srgbClr val="7030A0"/>
                </a:solidFill>
              </a:rPr>
              <a:t>From"problem</a:t>
            </a:r>
            <a:r>
              <a:rPr lang="en-US" sz="2400" dirty="0" smtClean="0">
                <a:solidFill>
                  <a:srgbClr val="7030A0"/>
                </a:solidFill>
              </a:rPr>
              <a:t>-faced</a:t>
            </a:r>
            <a:r>
              <a:rPr lang="en-US" sz="2400" dirty="0">
                <a:solidFill>
                  <a:srgbClr val="7030A0"/>
                </a:solidFill>
              </a:rPr>
              <a:t>" to "problem-solved</a:t>
            </a:r>
            <a:endParaRPr lang="ar-EG" sz="2400" dirty="0">
              <a:solidFill>
                <a:srgbClr val="7030A0"/>
              </a:solidFill>
            </a:endParaRPr>
          </a:p>
        </p:txBody>
      </p:sp>
      <p:sp>
        <p:nvSpPr>
          <p:cNvPr id="7" name="Rectangle 6"/>
          <p:cNvSpPr/>
          <p:nvPr/>
        </p:nvSpPr>
        <p:spPr>
          <a:xfrm>
            <a:off x="4648200" y="982643"/>
            <a:ext cx="4284739" cy="52322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rtl="1"/>
            <a:r>
              <a:rPr lang="ar-SA" sz="2800" b="1" dirty="0"/>
              <a:t>دورة ديمنغ </a:t>
            </a:r>
            <a:r>
              <a:rPr lang="en-US" sz="2800" b="1" dirty="0"/>
              <a:t>Deming Cycle</a:t>
            </a:r>
            <a:endParaRPr lang="en-US" sz="2800" dirty="0"/>
          </a:p>
        </p:txBody>
      </p:sp>
      <p:pic>
        <p:nvPicPr>
          <p:cNvPr id="2" name="Picture 1"/>
          <p:cNvPicPr>
            <a:picLocks noChangeAspect="1"/>
          </p:cNvPicPr>
          <p:nvPr/>
        </p:nvPicPr>
        <p:blipFill>
          <a:blip r:embed="rId3"/>
          <a:stretch>
            <a:fillRect/>
          </a:stretch>
        </p:blipFill>
        <p:spPr>
          <a:xfrm>
            <a:off x="389610" y="2214562"/>
            <a:ext cx="3143860" cy="3065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0"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6887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94969" y="0"/>
            <a:ext cx="5583732" cy="672903"/>
          </a:xfrm>
        </p:spPr>
        <p:txBody>
          <a:bodyPr>
            <a:noAutofit/>
          </a:bodyPr>
          <a:lstStyle/>
          <a:p>
            <a:pPr algn="ctr" rtl="1"/>
            <a:r>
              <a:rPr lang="ar-EG" sz="3200" b="1" dirty="0">
                <a:solidFill>
                  <a:srgbClr val="C00000"/>
                </a:solidFill>
              </a:rPr>
              <a:t>أدوات كايزن لحل المشاكل </a:t>
            </a:r>
            <a:endParaRPr lang="en-US" sz="3200" b="1" dirty="0">
              <a:solidFill>
                <a:srgbClr val="C00000"/>
              </a:solidFill>
            </a:endParaRPr>
          </a:p>
        </p:txBody>
      </p:sp>
      <p:sp>
        <p:nvSpPr>
          <p:cNvPr id="7" name="Rectangle 6"/>
          <p:cNvSpPr/>
          <p:nvPr/>
        </p:nvSpPr>
        <p:spPr>
          <a:xfrm>
            <a:off x="4648200" y="982643"/>
            <a:ext cx="4284739" cy="52322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rtl="1"/>
            <a:r>
              <a:rPr lang="ar-SA" sz="2800" b="1" dirty="0"/>
              <a:t>دورة ديمنغ </a:t>
            </a:r>
            <a:r>
              <a:rPr lang="en-US" sz="2800" b="1" dirty="0"/>
              <a:t>Deming Cycle</a:t>
            </a:r>
            <a:endParaRPr lang="en-US" sz="2800" dirty="0"/>
          </a:p>
        </p:txBody>
      </p:sp>
      <p:sp>
        <p:nvSpPr>
          <p:cNvPr id="4" name="Rectangle 3"/>
          <p:cNvSpPr/>
          <p:nvPr/>
        </p:nvSpPr>
        <p:spPr>
          <a:xfrm>
            <a:off x="5827152" y="1815603"/>
            <a:ext cx="2698175" cy="461665"/>
          </a:xfrm>
          <a:prstGeom prst="rect">
            <a:avLst/>
          </a:prstGeom>
        </p:spPr>
        <p:txBody>
          <a:bodyPr wrap="none">
            <a:spAutoFit/>
          </a:bodyPr>
          <a:lstStyle/>
          <a:p>
            <a:r>
              <a:rPr lang="ar-EG" sz="2400" b="1" dirty="0">
                <a:solidFill>
                  <a:srgbClr val="0070C0"/>
                </a:solidFill>
              </a:rPr>
              <a:t>وهذه المراحل الأربعة هي</a:t>
            </a:r>
          </a:p>
        </p:txBody>
      </p:sp>
      <p:graphicFrame>
        <p:nvGraphicFramePr>
          <p:cNvPr id="8" name="Diagram 7"/>
          <p:cNvGraphicFramePr/>
          <p:nvPr>
            <p:extLst>
              <p:ext uri="{D42A27DB-BD31-4B8C-83A1-F6EECF244321}">
                <p14:modId xmlns:p14="http://schemas.microsoft.com/office/powerpoint/2010/main" val="1175031139"/>
              </p:ext>
            </p:extLst>
          </p:nvPr>
        </p:nvGraphicFramePr>
        <p:xfrm>
          <a:off x="2057400" y="2667000"/>
          <a:ext cx="8144327" cy="2854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tretch>
            <a:fillRect/>
          </a:stretch>
        </p:blipFill>
        <p:spPr>
          <a:xfrm>
            <a:off x="228600" y="838200"/>
            <a:ext cx="3200400" cy="4724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45626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Graphic spid="8" grpId="0">
        <p:bldAsOne/>
      </p:bldGraphic>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t>اتخذ الإجراء المناسب (التطبيق) </a:t>
            </a:r>
            <a:r>
              <a:rPr lang="en-US" sz="2800" b="1" dirty="0"/>
              <a:t>ACT</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119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44496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200" y="172632"/>
            <a:ext cx="5257800" cy="685800"/>
          </a:xfrm>
        </p:spPr>
        <p:txBody>
          <a:bodyPr>
            <a:noAutofit/>
          </a:bodyPr>
          <a:lstStyle/>
          <a:p>
            <a:pPr algn="ctr" rtl="1"/>
            <a:r>
              <a:rPr lang="ar-EG" sz="3200" b="1" dirty="0"/>
              <a:t>ويكمُن مفهوم كايزن فيما يلي</a:t>
            </a:r>
            <a:endParaRPr lang="en-US" sz="3200" b="1" dirty="0"/>
          </a:p>
        </p:txBody>
      </p:sp>
      <p:graphicFrame>
        <p:nvGraphicFramePr>
          <p:cNvPr id="5" name="Diagram 4"/>
          <p:cNvGraphicFramePr/>
          <p:nvPr>
            <p:extLst>
              <p:ext uri="{D42A27DB-BD31-4B8C-83A1-F6EECF244321}">
                <p14:modId xmlns:p14="http://schemas.microsoft.com/office/powerpoint/2010/main" val="2299600777"/>
              </p:ext>
            </p:extLst>
          </p:nvPr>
        </p:nvGraphicFramePr>
        <p:xfrm>
          <a:off x="228600" y="990600"/>
          <a:ext cx="84582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607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5" grpId="0">
        <p:bldAsOne/>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47800" y="2362200"/>
            <a:ext cx="6629400" cy="2438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ar-EG" sz="2400" b="1" dirty="0">
                <a:solidFill>
                  <a:srgbClr val="002060"/>
                </a:solidFill>
              </a:rPr>
              <a:t>يتم تبني التغييرات التي أجريت اذا حققت النتائج المطلوبة، واتخاذ الإجراءات المناسبة لتنفيذ التغيرات على مستوى </a:t>
            </a:r>
            <a:r>
              <a:rPr lang="ar-EG" sz="2400" b="1" dirty="0" smtClean="0">
                <a:solidFill>
                  <a:srgbClr val="002060"/>
                </a:solidFill>
              </a:rPr>
              <a:t>اكبر </a:t>
            </a:r>
            <a:r>
              <a:rPr lang="ar-EG" sz="2400" b="1" dirty="0">
                <a:solidFill>
                  <a:srgbClr val="002060"/>
                </a:solidFill>
              </a:rPr>
              <a:t>وهذا يعني جعل التغيرات جزءاً روتينياً من نشاط </a:t>
            </a:r>
            <a:r>
              <a:rPr lang="ar-EG" sz="2400" b="1" dirty="0" smtClean="0">
                <a:solidFill>
                  <a:srgbClr val="002060"/>
                </a:solidFill>
              </a:rPr>
              <a:t>المنظمة </a:t>
            </a:r>
            <a:r>
              <a:rPr lang="ar-EG" sz="2400" b="1" dirty="0">
                <a:solidFill>
                  <a:srgbClr val="002060"/>
                </a:solidFill>
              </a:rPr>
              <a:t>وتُحدد الفجوة بين النتيجة المطلوبة والنتيجة المتحققة، وتبيان ما اذا كانت هناك حاجة لاتخاذ إجراءات تصحيحية جديدة</a:t>
            </a:r>
          </a:p>
        </p:txBody>
      </p:sp>
      <p:sp>
        <p:nvSpPr>
          <p:cNvPr id="3" name="Rectangle 2"/>
          <p:cNvSpPr/>
          <p:nvPr/>
        </p:nvSpPr>
        <p:spPr>
          <a:xfrm>
            <a:off x="2895600" y="1524000"/>
            <a:ext cx="3429000" cy="990600"/>
          </a:xfrm>
          <a:prstGeom prst="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rgbClr val="C00000"/>
                </a:solidFill>
              </a:rPr>
              <a:t>اتخذ الإجراء المناسب </a:t>
            </a:r>
          </a:p>
        </p:txBody>
      </p:sp>
      <p:sp>
        <p:nvSpPr>
          <p:cNvPr id="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9551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533400"/>
            <a:ext cx="3714478" cy="523220"/>
          </a:xfrm>
          <a:prstGeom prst="rect">
            <a:avLst/>
          </a:prstGeom>
        </p:spPr>
        <p:txBody>
          <a:bodyPr wrap="none">
            <a:spAutoFit/>
          </a:bodyPr>
          <a:lstStyle/>
          <a:p>
            <a:pPr algn="r"/>
            <a:r>
              <a:rPr lang="ar-EG" sz="2800" b="1" dirty="0" smtClean="0">
                <a:solidFill>
                  <a:srgbClr val="C00000"/>
                </a:solidFill>
              </a:rPr>
              <a:t>تشمل </a:t>
            </a:r>
            <a:r>
              <a:rPr lang="ar-EG" sz="2800" b="1" dirty="0">
                <a:solidFill>
                  <a:srgbClr val="C00000"/>
                </a:solidFill>
              </a:rPr>
              <a:t>هذه المرحلة على ما </a:t>
            </a:r>
            <a:r>
              <a:rPr lang="ar-EG" sz="2800" b="1" dirty="0" smtClean="0">
                <a:solidFill>
                  <a:srgbClr val="C00000"/>
                </a:solidFill>
              </a:rPr>
              <a:t>يلي</a:t>
            </a:r>
            <a:endParaRPr lang="ar-EG" sz="2800" b="1" dirty="0">
              <a:solidFill>
                <a:srgbClr val="C00000"/>
              </a:solidFill>
            </a:endParaRPr>
          </a:p>
        </p:txBody>
      </p:sp>
      <p:sp>
        <p:nvSpPr>
          <p:cNvPr id="9" name="Pentagon 8"/>
          <p:cNvSpPr/>
          <p:nvPr/>
        </p:nvSpPr>
        <p:spPr>
          <a:xfrm flipH="1">
            <a:off x="8244408" y="1556792"/>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1</a:t>
            </a:r>
          </a:p>
        </p:txBody>
      </p:sp>
      <p:sp>
        <p:nvSpPr>
          <p:cNvPr id="10" name="Rectangle 9"/>
          <p:cNvSpPr/>
          <p:nvPr/>
        </p:nvSpPr>
        <p:spPr>
          <a:xfrm>
            <a:off x="323528" y="1556792"/>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مراقبة </a:t>
            </a:r>
            <a:r>
              <a:rPr lang="ar-EG" sz="2400" b="1" kern="0" dirty="0">
                <a:solidFill>
                  <a:srgbClr val="002060"/>
                </a:solidFill>
                <a:latin typeface="Calibri"/>
                <a:cs typeface="Arial" panose="020B0604020202020204" pitchFamily="34" charset="0"/>
              </a:rPr>
              <a:t>وإعادة تقييم العمليات التي تم تنفيذها</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1" name="Pentagon 10"/>
          <p:cNvSpPr/>
          <p:nvPr/>
        </p:nvSpPr>
        <p:spPr>
          <a:xfrm flipH="1">
            <a:off x="8244408" y="2348880"/>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2</a:t>
            </a:r>
          </a:p>
        </p:txBody>
      </p:sp>
      <p:sp>
        <p:nvSpPr>
          <p:cNvPr id="13" name="Rectangle 12"/>
          <p:cNvSpPr/>
          <p:nvPr/>
        </p:nvSpPr>
        <p:spPr>
          <a:xfrm>
            <a:off x="323528" y="2348880"/>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البحث </a:t>
            </a:r>
            <a:r>
              <a:rPr lang="ar-EG" sz="2400" b="1" kern="0" dirty="0">
                <a:solidFill>
                  <a:srgbClr val="002060"/>
                </a:solidFill>
                <a:latin typeface="Calibri"/>
                <a:cs typeface="Arial" panose="020B0604020202020204" pitchFamily="34" charset="0"/>
              </a:rPr>
              <a:t>عن المشاكل الثانوية المتواجدة ومحاولة حلها</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4" name="Pentagon 13"/>
          <p:cNvSpPr/>
          <p:nvPr/>
        </p:nvSpPr>
        <p:spPr>
          <a:xfrm flipH="1">
            <a:off x="8244408" y="3140968"/>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3</a:t>
            </a:r>
          </a:p>
        </p:txBody>
      </p:sp>
      <p:sp>
        <p:nvSpPr>
          <p:cNvPr id="15" name="Rectangle 14"/>
          <p:cNvSpPr/>
          <p:nvPr/>
        </p:nvSpPr>
        <p:spPr>
          <a:xfrm>
            <a:off x="323528" y="3140968"/>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تحديد </a:t>
            </a:r>
            <a:r>
              <a:rPr lang="ar-EG" sz="2400" b="1" kern="0" dirty="0">
                <a:solidFill>
                  <a:srgbClr val="002060"/>
                </a:solidFill>
                <a:latin typeface="Calibri"/>
                <a:cs typeface="Arial" panose="020B0604020202020204" pitchFamily="34" charset="0"/>
              </a:rPr>
              <a:t>الخطط المستقبلية</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6" name="Pentagon 15"/>
          <p:cNvSpPr/>
          <p:nvPr/>
        </p:nvSpPr>
        <p:spPr>
          <a:xfrm flipH="1">
            <a:off x="8244408" y="3933056"/>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4</a:t>
            </a:r>
          </a:p>
        </p:txBody>
      </p:sp>
      <p:sp>
        <p:nvSpPr>
          <p:cNvPr id="19" name="Rectangle 18"/>
          <p:cNvSpPr/>
          <p:nvPr/>
        </p:nvSpPr>
        <p:spPr>
          <a:xfrm>
            <a:off x="323528" y="3933056"/>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Calibri"/>
                <a:cs typeface="Arial" panose="020B0604020202020204" pitchFamily="34" charset="0"/>
              </a:rPr>
              <a:t>العمل على الاستفادة القصوى من التغييرات</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20" name="Pentagon 19"/>
          <p:cNvSpPr/>
          <p:nvPr/>
        </p:nvSpPr>
        <p:spPr>
          <a:xfrm flipH="1">
            <a:off x="8244408" y="4725144"/>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5</a:t>
            </a:r>
          </a:p>
        </p:txBody>
      </p:sp>
      <p:sp>
        <p:nvSpPr>
          <p:cNvPr id="21" name="Rectangle 20"/>
          <p:cNvSpPr/>
          <p:nvPr/>
        </p:nvSpPr>
        <p:spPr>
          <a:xfrm>
            <a:off x="323528" y="4725144"/>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وضع </a:t>
            </a:r>
            <a:r>
              <a:rPr lang="ar-EG" sz="2400" b="1" kern="0" dirty="0">
                <a:solidFill>
                  <a:srgbClr val="002060"/>
                </a:solidFill>
                <a:latin typeface="Calibri"/>
                <a:cs typeface="Arial" panose="020B0604020202020204" pitchFamily="34" charset="0"/>
              </a:rPr>
              <a:t>المعايير للعملية الجديدة، وعمل التدريب اللازم</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97083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animBg="1"/>
      <p:bldP spid="13" grpId="0" animBg="1"/>
      <p:bldP spid="14" grpId="0" animBg="1"/>
      <p:bldP spid="15" grpId="0" animBg="1"/>
      <p:bldP spid="16" grpId="0" animBg="1"/>
      <p:bldP spid="19" grpId="0" animBg="1"/>
      <p:bldP spid="20" grpId="0" animBg="1"/>
      <p:bldP spid="21"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533400"/>
            <a:ext cx="3714478" cy="523220"/>
          </a:xfrm>
          <a:prstGeom prst="rect">
            <a:avLst/>
          </a:prstGeom>
        </p:spPr>
        <p:txBody>
          <a:bodyPr wrap="none">
            <a:spAutoFit/>
          </a:bodyPr>
          <a:lstStyle/>
          <a:p>
            <a:pPr algn="r"/>
            <a:r>
              <a:rPr lang="ar-EG" sz="2800" b="1" dirty="0" smtClean="0">
                <a:solidFill>
                  <a:srgbClr val="C00000"/>
                </a:solidFill>
              </a:rPr>
              <a:t>تشمل </a:t>
            </a:r>
            <a:r>
              <a:rPr lang="ar-EG" sz="2800" b="1" dirty="0">
                <a:solidFill>
                  <a:srgbClr val="C00000"/>
                </a:solidFill>
              </a:rPr>
              <a:t>هذه المرحلة على ما </a:t>
            </a:r>
            <a:r>
              <a:rPr lang="ar-EG" sz="2800" b="1" dirty="0" smtClean="0">
                <a:solidFill>
                  <a:srgbClr val="C00000"/>
                </a:solidFill>
              </a:rPr>
              <a:t>يلي</a:t>
            </a:r>
            <a:endParaRPr lang="ar-EG" sz="2800" b="1" dirty="0">
              <a:solidFill>
                <a:srgbClr val="C00000"/>
              </a:solidFill>
            </a:endParaRPr>
          </a:p>
        </p:txBody>
      </p:sp>
      <p:sp>
        <p:nvSpPr>
          <p:cNvPr id="9" name="Pentagon 8"/>
          <p:cNvSpPr/>
          <p:nvPr/>
        </p:nvSpPr>
        <p:spPr>
          <a:xfrm flipH="1">
            <a:off x="8244408" y="2144688"/>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6</a:t>
            </a:r>
          </a:p>
        </p:txBody>
      </p:sp>
      <p:sp>
        <p:nvSpPr>
          <p:cNvPr id="10" name="Rectangle 9"/>
          <p:cNvSpPr/>
          <p:nvPr/>
        </p:nvSpPr>
        <p:spPr>
          <a:xfrm>
            <a:off x="323528" y="2144688"/>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تقرير </a:t>
            </a:r>
            <a:r>
              <a:rPr lang="ar-EG" sz="2400" b="1" kern="0" dirty="0">
                <a:solidFill>
                  <a:srgbClr val="002060"/>
                </a:solidFill>
                <a:latin typeface="Calibri"/>
                <a:cs typeface="Arial" panose="020B0604020202020204" pitchFamily="34" charset="0"/>
              </a:rPr>
              <a:t>نوعية التغيرات المطلوبة لعمل المزيد من التحسين للعملية</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1" name="Pentagon 10"/>
          <p:cNvSpPr/>
          <p:nvPr/>
        </p:nvSpPr>
        <p:spPr>
          <a:xfrm flipH="1">
            <a:off x="8244408" y="2936776"/>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7</a:t>
            </a:r>
          </a:p>
        </p:txBody>
      </p:sp>
      <p:sp>
        <p:nvSpPr>
          <p:cNvPr id="13" name="Rectangle 12"/>
          <p:cNvSpPr/>
          <p:nvPr/>
        </p:nvSpPr>
        <p:spPr>
          <a:xfrm>
            <a:off x="323528" y="2936776"/>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اتخاذ </a:t>
            </a:r>
            <a:r>
              <a:rPr lang="ar-EG" sz="2400" b="1" kern="0" dirty="0">
                <a:solidFill>
                  <a:srgbClr val="002060"/>
                </a:solidFill>
                <a:latin typeface="Calibri"/>
                <a:cs typeface="Arial" panose="020B0604020202020204" pitchFamily="34" charset="0"/>
              </a:rPr>
              <a:t>الإجراء المناسب في حالة لم تُحرز النتائج المطلوبة</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4" name="Pentagon 13"/>
          <p:cNvSpPr/>
          <p:nvPr/>
        </p:nvSpPr>
        <p:spPr>
          <a:xfrm flipH="1">
            <a:off x="8244408" y="3728864"/>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8</a:t>
            </a:r>
          </a:p>
        </p:txBody>
      </p:sp>
      <p:sp>
        <p:nvSpPr>
          <p:cNvPr id="15" name="Rectangle 14"/>
          <p:cNvSpPr/>
          <p:nvPr/>
        </p:nvSpPr>
        <p:spPr>
          <a:xfrm>
            <a:off x="323528" y="3728864"/>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عمل </a:t>
            </a:r>
            <a:r>
              <a:rPr lang="ar-EG" sz="2400" b="1" kern="0" dirty="0">
                <a:solidFill>
                  <a:srgbClr val="002060"/>
                </a:solidFill>
                <a:latin typeface="Calibri"/>
                <a:cs typeface="Arial" panose="020B0604020202020204" pitchFamily="34" charset="0"/>
              </a:rPr>
              <a:t>تغيرات على مستوى اكبر في حال نجاح التغييرات الصغيرة</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6" name="Pentagon 15"/>
          <p:cNvSpPr/>
          <p:nvPr/>
        </p:nvSpPr>
        <p:spPr>
          <a:xfrm flipH="1">
            <a:off x="8244408" y="4520952"/>
            <a:ext cx="648072" cy="432048"/>
          </a:xfrm>
          <a:prstGeom prst="homePlate">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rPr>
              <a:t>9</a:t>
            </a:r>
          </a:p>
        </p:txBody>
      </p:sp>
      <p:sp>
        <p:nvSpPr>
          <p:cNvPr id="19" name="Rectangle 18"/>
          <p:cNvSpPr/>
          <p:nvPr/>
        </p:nvSpPr>
        <p:spPr>
          <a:xfrm>
            <a:off x="323528" y="4520952"/>
            <a:ext cx="7920880" cy="432048"/>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smtClean="0">
                <a:solidFill>
                  <a:srgbClr val="002060"/>
                </a:solidFill>
                <a:latin typeface="Calibri"/>
                <a:cs typeface="Arial" panose="020B0604020202020204" pitchFamily="34" charset="0"/>
              </a:rPr>
              <a:t>تكرار </a:t>
            </a:r>
            <a:r>
              <a:rPr lang="ar-EG" sz="2400" b="1" kern="0" dirty="0">
                <a:solidFill>
                  <a:srgbClr val="002060"/>
                </a:solidFill>
                <a:latin typeface="Calibri"/>
                <a:cs typeface="Arial" panose="020B0604020202020204" pitchFamily="34" charset="0"/>
              </a:rPr>
              <a:t>الدورة لمرة ثانية وثالثة ... وهكذا بشكل مستمر </a:t>
            </a:r>
            <a:endParaRPr kumimoji="0" lang="ar-EG" sz="2400" b="1" i="0" u="none" strike="noStrike" kern="0" cap="none" spc="0" normalizeH="0" baseline="0" noProof="0" dirty="0" smtClean="0">
              <a:ln>
                <a:noFill/>
              </a:ln>
              <a:solidFill>
                <a:srgbClr val="002060"/>
              </a:solidFill>
              <a:effectLst/>
              <a:uLnTx/>
              <a:uFillTx/>
              <a:latin typeface="Calibri"/>
              <a:ea typeface="+mn-ea"/>
              <a:cs typeface="Arial" panose="020B0604020202020204" pitchFamily="34" charset="0"/>
            </a:endParaRP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45559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animBg="1"/>
      <p:bldP spid="13" grpId="0" animBg="1"/>
      <p:bldP spid="14" grpId="0" animBg="1"/>
      <p:bldP spid="15" grpId="0" animBg="1"/>
      <p:bldP spid="16" grpId="0" animBg="1"/>
      <p:bldP spid="1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514600" y="228600"/>
            <a:ext cx="6400800" cy="609600"/>
          </a:xfrm>
        </p:spPr>
        <p:style>
          <a:lnRef idx="3">
            <a:schemeClr val="lt1"/>
          </a:lnRef>
          <a:fillRef idx="1">
            <a:schemeClr val="accent1"/>
          </a:fillRef>
          <a:effectRef idx="1">
            <a:schemeClr val="accent1"/>
          </a:effectRef>
          <a:fontRef idx="minor">
            <a:schemeClr val="lt1"/>
          </a:fontRef>
        </p:style>
        <p:txBody>
          <a:bodyPr>
            <a:noAutofit/>
          </a:bodyPr>
          <a:lstStyle/>
          <a:p>
            <a:pPr algn="r" rtl="1"/>
            <a:r>
              <a:rPr lang="ar-EG" sz="2800" b="1" dirty="0">
                <a:solidFill>
                  <a:schemeClr val="bg1"/>
                </a:solidFill>
              </a:rPr>
              <a:t>ويمكن ألان تعريف جمبا كايزن بانه عملية مستمرة </a:t>
            </a:r>
            <a:r>
              <a:rPr lang="ar-EG" sz="2800" b="1" dirty="0" smtClean="0">
                <a:solidFill>
                  <a:schemeClr val="bg1"/>
                </a:solidFill>
              </a:rPr>
              <a:t>لـ</a:t>
            </a:r>
            <a:endParaRPr lang="en-US" sz="2800" b="1" dirty="0">
              <a:solidFill>
                <a:schemeClr val="bg1"/>
              </a:solidFill>
            </a:endParaRPr>
          </a:p>
        </p:txBody>
      </p:sp>
      <p:sp>
        <p:nvSpPr>
          <p:cNvPr id="10" name="Circular Arrow 9"/>
          <p:cNvSpPr/>
          <p:nvPr/>
        </p:nvSpPr>
        <p:spPr>
          <a:xfrm>
            <a:off x="2561845" y="1499714"/>
            <a:ext cx="4049390" cy="4049390"/>
          </a:xfrm>
          <a:prstGeom prst="circularArrow">
            <a:avLst>
              <a:gd name="adj1" fmla="val 5544"/>
              <a:gd name="adj2" fmla="val 330680"/>
              <a:gd name="adj3" fmla="val 13799348"/>
              <a:gd name="adj4" fmla="val 17371726"/>
              <a:gd name="adj5" fmla="val 5757"/>
            </a:avLst>
          </a:prstGeom>
          <a:solidFill>
            <a:srgbClr val="C0504D">
              <a:tint val="40000"/>
              <a:hueOff val="0"/>
              <a:satOff val="0"/>
              <a:lumOff val="0"/>
              <a:alphaOff val="0"/>
            </a:srgbClr>
          </a:solidFill>
          <a:ln>
            <a:noFill/>
          </a:ln>
          <a:effectLst/>
        </p:spPr>
      </p:sp>
      <p:sp>
        <p:nvSpPr>
          <p:cNvPr id="12" name="Freeform 11"/>
          <p:cNvSpPr/>
          <p:nvPr/>
        </p:nvSpPr>
        <p:spPr>
          <a:xfrm>
            <a:off x="3648045" y="1524000"/>
            <a:ext cx="1876989" cy="938494"/>
          </a:xfrm>
          <a:custGeom>
            <a:avLst/>
            <a:gdLst>
              <a:gd name="connsiteX0" fmla="*/ 0 w 1876989"/>
              <a:gd name="connsiteY0" fmla="*/ 156419 h 938494"/>
              <a:gd name="connsiteX1" fmla="*/ 156419 w 1876989"/>
              <a:gd name="connsiteY1" fmla="*/ 0 h 938494"/>
              <a:gd name="connsiteX2" fmla="*/ 1720570 w 1876989"/>
              <a:gd name="connsiteY2" fmla="*/ 0 h 938494"/>
              <a:gd name="connsiteX3" fmla="*/ 1876989 w 1876989"/>
              <a:gd name="connsiteY3" fmla="*/ 156419 h 938494"/>
              <a:gd name="connsiteX4" fmla="*/ 1876989 w 1876989"/>
              <a:gd name="connsiteY4" fmla="*/ 782075 h 938494"/>
              <a:gd name="connsiteX5" fmla="*/ 1720570 w 1876989"/>
              <a:gd name="connsiteY5" fmla="*/ 938494 h 938494"/>
              <a:gd name="connsiteX6" fmla="*/ 156419 w 1876989"/>
              <a:gd name="connsiteY6" fmla="*/ 938494 h 938494"/>
              <a:gd name="connsiteX7" fmla="*/ 0 w 1876989"/>
              <a:gd name="connsiteY7" fmla="*/ 782075 h 938494"/>
              <a:gd name="connsiteX8" fmla="*/ 0 w 1876989"/>
              <a:gd name="connsiteY8" fmla="*/ 156419 h 9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989" h="938494">
                <a:moveTo>
                  <a:pt x="0" y="156419"/>
                </a:moveTo>
                <a:cubicBezTo>
                  <a:pt x="0" y="70031"/>
                  <a:pt x="70031" y="0"/>
                  <a:pt x="156419" y="0"/>
                </a:cubicBezTo>
                <a:lnTo>
                  <a:pt x="1720570" y="0"/>
                </a:lnTo>
                <a:cubicBezTo>
                  <a:pt x="1806958" y="0"/>
                  <a:pt x="1876989" y="70031"/>
                  <a:pt x="1876989" y="156419"/>
                </a:cubicBezTo>
                <a:lnTo>
                  <a:pt x="1876989" y="782075"/>
                </a:lnTo>
                <a:cubicBezTo>
                  <a:pt x="1876989" y="868463"/>
                  <a:pt x="1806958" y="938494"/>
                  <a:pt x="1720570" y="938494"/>
                </a:cubicBezTo>
                <a:lnTo>
                  <a:pt x="156419" y="938494"/>
                </a:lnTo>
                <a:cubicBezTo>
                  <a:pt x="70031" y="938494"/>
                  <a:pt x="0" y="868463"/>
                  <a:pt x="0" y="782075"/>
                </a:cubicBezTo>
                <a:lnTo>
                  <a:pt x="0" y="156419"/>
                </a:lnTo>
                <a:close/>
              </a:path>
            </a:pathLst>
          </a:cu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52494" tIns="152494" rIns="152494" bIns="152494" numCol="1" spcCol="1270" anchor="ctr" anchorCtr="0">
            <a:noAutofit/>
          </a:bodyPr>
          <a:lstStyle/>
          <a:p>
            <a:pPr marL="0" marR="0" lvl="0" indent="0" algn="ctr" defTabSz="1244600" rtl="1" eaLnBrk="1" fontAlgn="auto" latinLnBrk="0" hangingPunct="1">
              <a:lnSpc>
                <a:spcPct val="90000"/>
              </a:lnSpc>
              <a:spcBef>
                <a:spcPts val="0"/>
              </a:spcBef>
              <a:spcAft>
                <a:spcPct val="35000"/>
              </a:spcAft>
              <a:buClrTx/>
              <a:buSzTx/>
              <a:buFontTx/>
              <a:buNone/>
              <a:tabLst/>
              <a:defRPr/>
            </a:pPr>
            <a:r>
              <a:rPr lang="ar-SA" sz="2800" b="1" kern="0" dirty="0">
                <a:solidFill>
                  <a:prstClr val="white"/>
                </a:solidFill>
                <a:latin typeface="Calibri"/>
                <a:cs typeface="Arial" panose="020B0604020202020204" pitchFamily="34" charset="0"/>
              </a:rPr>
              <a:t>إزالة</a:t>
            </a:r>
            <a:endParaRPr kumimoji="0" lang="ar-EG" sz="28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7" name="Freeform 16"/>
          <p:cNvSpPr/>
          <p:nvPr/>
        </p:nvSpPr>
        <p:spPr>
          <a:xfrm>
            <a:off x="5290348" y="2717202"/>
            <a:ext cx="1876989" cy="938494"/>
          </a:xfrm>
          <a:custGeom>
            <a:avLst/>
            <a:gdLst>
              <a:gd name="connsiteX0" fmla="*/ 0 w 1876989"/>
              <a:gd name="connsiteY0" fmla="*/ 156419 h 938494"/>
              <a:gd name="connsiteX1" fmla="*/ 156419 w 1876989"/>
              <a:gd name="connsiteY1" fmla="*/ 0 h 938494"/>
              <a:gd name="connsiteX2" fmla="*/ 1720570 w 1876989"/>
              <a:gd name="connsiteY2" fmla="*/ 0 h 938494"/>
              <a:gd name="connsiteX3" fmla="*/ 1876989 w 1876989"/>
              <a:gd name="connsiteY3" fmla="*/ 156419 h 938494"/>
              <a:gd name="connsiteX4" fmla="*/ 1876989 w 1876989"/>
              <a:gd name="connsiteY4" fmla="*/ 782075 h 938494"/>
              <a:gd name="connsiteX5" fmla="*/ 1720570 w 1876989"/>
              <a:gd name="connsiteY5" fmla="*/ 938494 h 938494"/>
              <a:gd name="connsiteX6" fmla="*/ 156419 w 1876989"/>
              <a:gd name="connsiteY6" fmla="*/ 938494 h 938494"/>
              <a:gd name="connsiteX7" fmla="*/ 0 w 1876989"/>
              <a:gd name="connsiteY7" fmla="*/ 782075 h 938494"/>
              <a:gd name="connsiteX8" fmla="*/ 0 w 1876989"/>
              <a:gd name="connsiteY8" fmla="*/ 156419 h 9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989" h="938494">
                <a:moveTo>
                  <a:pt x="0" y="156419"/>
                </a:moveTo>
                <a:cubicBezTo>
                  <a:pt x="0" y="70031"/>
                  <a:pt x="70031" y="0"/>
                  <a:pt x="156419" y="0"/>
                </a:cubicBezTo>
                <a:lnTo>
                  <a:pt x="1720570" y="0"/>
                </a:lnTo>
                <a:cubicBezTo>
                  <a:pt x="1806958" y="0"/>
                  <a:pt x="1876989" y="70031"/>
                  <a:pt x="1876989" y="156419"/>
                </a:cubicBezTo>
                <a:lnTo>
                  <a:pt x="1876989" y="782075"/>
                </a:lnTo>
                <a:cubicBezTo>
                  <a:pt x="1876989" y="868463"/>
                  <a:pt x="1806958" y="938494"/>
                  <a:pt x="1720570" y="938494"/>
                </a:cubicBezTo>
                <a:lnTo>
                  <a:pt x="156419" y="938494"/>
                </a:lnTo>
                <a:cubicBezTo>
                  <a:pt x="70031" y="938494"/>
                  <a:pt x="0" y="868463"/>
                  <a:pt x="0" y="782075"/>
                </a:cubicBezTo>
                <a:lnTo>
                  <a:pt x="0" y="156419"/>
                </a:ln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52494" tIns="152494" rIns="152494" bIns="152494" numCol="1" spcCol="1270" anchor="ctr" anchorCtr="0">
            <a:noAutofit/>
          </a:bodyPr>
          <a:lstStyle/>
          <a:p>
            <a:pPr marL="0" marR="0" lvl="0" indent="0" algn="ctr" defTabSz="1244600" rtl="1" eaLnBrk="1" fontAlgn="auto" latinLnBrk="0" hangingPunct="1">
              <a:lnSpc>
                <a:spcPct val="90000"/>
              </a:lnSpc>
              <a:spcBef>
                <a:spcPts val="0"/>
              </a:spcBef>
              <a:spcAft>
                <a:spcPct val="35000"/>
              </a:spcAft>
              <a:buClrTx/>
              <a:buSzTx/>
              <a:buFontTx/>
              <a:buNone/>
              <a:tabLst/>
              <a:defRPr/>
            </a:pPr>
            <a:r>
              <a:rPr lang="ar-SA" sz="2800" b="1" kern="0" dirty="0">
                <a:solidFill>
                  <a:prstClr val="white"/>
                </a:solidFill>
                <a:latin typeface="Calibri"/>
                <a:cs typeface="Arial" panose="020B0604020202020204" pitchFamily="34" charset="0"/>
              </a:rPr>
              <a:t>تبسيط</a:t>
            </a:r>
            <a:endParaRPr kumimoji="0" lang="ar-EG" sz="28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8" name="Freeform 17"/>
          <p:cNvSpPr/>
          <p:nvPr/>
        </p:nvSpPr>
        <p:spPr>
          <a:xfrm>
            <a:off x="4663044" y="4647845"/>
            <a:ext cx="1876989" cy="938494"/>
          </a:xfrm>
          <a:custGeom>
            <a:avLst/>
            <a:gdLst>
              <a:gd name="connsiteX0" fmla="*/ 0 w 1876989"/>
              <a:gd name="connsiteY0" fmla="*/ 156419 h 938494"/>
              <a:gd name="connsiteX1" fmla="*/ 156419 w 1876989"/>
              <a:gd name="connsiteY1" fmla="*/ 0 h 938494"/>
              <a:gd name="connsiteX2" fmla="*/ 1720570 w 1876989"/>
              <a:gd name="connsiteY2" fmla="*/ 0 h 938494"/>
              <a:gd name="connsiteX3" fmla="*/ 1876989 w 1876989"/>
              <a:gd name="connsiteY3" fmla="*/ 156419 h 938494"/>
              <a:gd name="connsiteX4" fmla="*/ 1876989 w 1876989"/>
              <a:gd name="connsiteY4" fmla="*/ 782075 h 938494"/>
              <a:gd name="connsiteX5" fmla="*/ 1720570 w 1876989"/>
              <a:gd name="connsiteY5" fmla="*/ 938494 h 938494"/>
              <a:gd name="connsiteX6" fmla="*/ 156419 w 1876989"/>
              <a:gd name="connsiteY6" fmla="*/ 938494 h 938494"/>
              <a:gd name="connsiteX7" fmla="*/ 0 w 1876989"/>
              <a:gd name="connsiteY7" fmla="*/ 782075 h 938494"/>
              <a:gd name="connsiteX8" fmla="*/ 0 w 1876989"/>
              <a:gd name="connsiteY8" fmla="*/ 156419 h 9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989" h="938494">
                <a:moveTo>
                  <a:pt x="0" y="156419"/>
                </a:moveTo>
                <a:cubicBezTo>
                  <a:pt x="0" y="70031"/>
                  <a:pt x="70031" y="0"/>
                  <a:pt x="156419" y="0"/>
                </a:cubicBezTo>
                <a:lnTo>
                  <a:pt x="1720570" y="0"/>
                </a:lnTo>
                <a:cubicBezTo>
                  <a:pt x="1806958" y="0"/>
                  <a:pt x="1876989" y="70031"/>
                  <a:pt x="1876989" y="156419"/>
                </a:cubicBezTo>
                <a:lnTo>
                  <a:pt x="1876989" y="782075"/>
                </a:lnTo>
                <a:cubicBezTo>
                  <a:pt x="1876989" y="868463"/>
                  <a:pt x="1806958" y="938494"/>
                  <a:pt x="1720570" y="938494"/>
                </a:cubicBezTo>
                <a:lnTo>
                  <a:pt x="156419" y="938494"/>
                </a:lnTo>
                <a:cubicBezTo>
                  <a:pt x="70031" y="938494"/>
                  <a:pt x="0" y="868463"/>
                  <a:pt x="0" y="782075"/>
                </a:cubicBezTo>
                <a:lnTo>
                  <a:pt x="0" y="156419"/>
                </a:lnTo>
                <a:close/>
              </a:path>
            </a:pathLst>
          </a:cu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52494" tIns="152494" rIns="152494" bIns="152494" numCol="1" spcCol="1270" anchor="ctr" anchorCtr="0">
            <a:noAutofit/>
          </a:bodyPr>
          <a:lstStyle/>
          <a:p>
            <a:pPr marL="0" marR="0" lvl="0" indent="0" algn="ctr" defTabSz="1244600" rtl="1" eaLnBrk="1" fontAlgn="auto" latinLnBrk="0" hangingPunct="1">
              <a:lnSpc>
                <a:spcPct val="90000"/>
              </a:lnSpc>
              <a:spcBef>
                <a:spcPts val="0"/>
              </a:spcBef>
              <a:spcAft>
                <a:spcPct val="35000"/>
              </a:spcAft>
              <a:buClrTx/>
              <a:buSzTx/>
              <a:buFontTx/>
              <a:buNone/>
              <a:tabLst/>
              <a:defRPr/>
            </a:pPr>
            <a:r>
              <a:rPr lang="ar-SA" sz="2800" b="1" kern="0" dirty="0">
                <a:solidFill>
                  <a:prstClr val="white"/>
                </a:solidFill>
                <a:latin typeface="Calibri"/>
                <a:cs typeface="Arial" panose="020B0604020202020204" pitchFamily="34" charset="0"/>
              </a:rPr>
              <a:t>توحيد او دمج </a:t>
            </a:r>
            <a:endParaRPr kumimoji="0" lang="ar-EG" sz="28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19" name="Freeform 18"/>
          <p:cNvSpPr/>
          <p:nvPr/>
        </p:nvSpPr>
        <p:spPr>
          <a:xfrm>
            <a:off x="2633047" y="4647845"/>
            <a:ext cx="1876989" cy="938494"/>
          </a:xfrm>
          <a:custGeom>
            <a:avLst/>
            <a:gdLst>
              <a:gd name="connsiteX0" fmla="*/ 0 w 1876989"/>
              <a:gd name="connsiteY0" fmla="*/ 156419 h 938494"/>
              <a:gd name="connsiteX1" fmla="*/ 156419 w 1876989"/>
              <a:gd name="connsiteY1" fmla="*/ 0 h 938494"/>
              <a:gd name="connsiteX2" fmla="*/ 1720570 w 1876989"/>
              <a:gd name="connsiteY2" fmla="*/ 0 h 938494"/>
              <a:gd name="connsiteX3" fmla="*/ 1876989 w 1876989"/>
              <a:gd name="connsiteY3" fmla="*/ 156419 h 938494"/>
              <a:gd name="connsiteX4" fmla="*/ 1876989 w 1876989"/>
              <a:gd name="connsiteY4" fmla="*/ 782075 h 938494"/>
              <a:gd name="connsiteX5" fmla="*/ 1720570 w 1876989"/>
              <a:gd name="connsiteY5" fmla="*/ 938494 h 938494"/>
              <a:gd name="connsiteX6" fmla="*/ 156419 w 1876989"/>
              <a:gd name="connsiteY6" fmla="*/ 938494 h 938494"/>
              <a:gd name="connsiteX7" fmla="*/ 0 w 1876989"/>
              <a:gd name="connsiteY7" fmla="*/ 782075 h 938494"/>
              <a:gd name="connsiteX8" fmla="*/ 0 w 1876989"/>
              <a:gd name="connsiteY8" fmla="*/ 156419 h 9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989" h="938494">
                <a:moveTo>
                  <a:pt x="0" y="156419"/>
                </a:moveTo>
                <a:cubicBezTo>
                  <a:pt x="0" y="70031"/>
                  <a:pt x="70031" y="0"/>
                  <a:pt x="156419" y="0"/>
                </a:cubicBezTo>
                <a:lnTo>
                  <a:pt x="1720570" y="0"/>
                </a:lnTo>
                <a:cubicBezTo>
                  <a:pt x="1806958" y="0"/>
                  <a:pt x="1876989" y="70031"/>
                  <a:pt x="1876989" y="156419"/>
                </a:cubicBezTo>
                <a:lnTo>
                  <a:pt x="1876989" y="782075"/>
                </a:lnTo>
                <a:cubicBezTo>
                  <a:pt x="1876989" y="868463"/>
                  <a:pt x="1806958" y="938494"/>
                  <a:pt x="1720570" y="938494"/>
                </a:cubicBezTo>
                <a:lnTo>
                  <a:pt x="156419" y="938494"/>
                </a:lnTo>
                <a:cubicBezTo>
                  <a:pt x="70031" y="938494"/>
                  <a:pt x="0" y="868463"/>
                  <a:pt x="0" y="782075"/>
                </a:cubicBezTo>
                <a:lnTo>
                  <a:pt x="0" y="156419"/>
                </a:lnTo>
                <a:close/>
              </a:path>
            </a:pathLst>
          </a:cu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52494" tIns="152494" rIns="152494" bIns="152494" numCol="1" spcCol="1270" anchor="ctr" anchorCtr="0">
            <a:noAutofit/>
          </a:bodyPr>
          <a:lstStyle/>
          <a:p>
            <a:pPr marL="0" marR="0" lvl="0" indent="0" algn="ctr" defTabSz="1244600" rtl="1" eaLnBrk="1" fontAlgn="auto" latinLnBrk="0" hangingPunct="1">
              <a:lnSpc>
                <a:spcPct val="90000"/>
              </a:lnSpc>
              <a:spcBef>
                <a:spcPts val="0"/>
              </a:spcBef>
              <a:spcAft>
                <a:spcPct val="35000"/>
              </a:spcAft>
              <a:buClrTx/>
              <a:buSzTx/>
              <a:buFontTx/>
              <a:buNone/>
              <a:tabLst/>
              <a:defRPr/>
            </a:pPr>
            <a:r>
              <a:rPr lang="ar-SA" sz="2800" b="1" kern="0" dirty="0">
                <a:solidFill>
                  <a:prstClr val="white"/>
                </a:solidFill>
                <a:latin typeface="Calibri"/>
                <a:cs typeface="Arial" panose="020B0604020202020204" pitchFamily="34" charset="0"/>
              </a:rPr>
              <a:t>اعادة ترتيب </a:t>
            </a:r>
            <a:endParaRPr kumimoji="0" lang="ar-EG" sz="28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0" name="Freeform 19"/>
          <p:cNvSpPr/>
          <p:nvPr/>
        </p:nvSpPr>
        <p:spPr>
          <a:xfrm>
            <a:off x="2005743" y="2717202"/>
            <a:ext cx="1876989" cy="938494"/>
          </a:xfrm>
          <a:custGeom>
            <a:avLst/>
            <a:gdLst>
              <a:gd name="connsiteX0" fmla="*/ 0 w 1876989"/>
              <a:gd name="connsiteY0" fmla="*/ 156419 h 938494"/>
              <a:gd name="connsiteX1" fmla="*/ 156419 w 1876989"/>
              <a:gd name="connsiteY1" fmla="*/ 0 h 938494"/>
              <a:gd name="connsiteX2" fmla="*/ 1720570 w 1876989"/>
              <a:gd name="connsiteY2" fmla="*/ 0 h 938494"/>
              <a:gd name="connsiteX3" fmla="*/ 1876989 w 1876989"/>
              <a:gd name="connsiteY3" fmla="*/ 156419 h 938494"/>
              <a:gd name="connsiteX4" fmla="*/ 1876989 w 1876989"/>
              <a:gd name="connsiteY4" fmla="*/ 782075 h 938494"/>
              <a:gd name="connsiteX5" fmla="*/ 1720570 w 1876989"/>
              <a:gd name="connsiteY5" fmla="*/ 938494 h 938494"/>
              <a:gd name="connsiteX6" fmla="*/ 156419 w 1876989"/>
              <a:gd name="connsiteY6" fmla="*/ 938494 h 938494"/>
              <a:gd name="connsiteX7" fmla="*/ 0 w 1876989"/>
              <a:gd name="connsiteY7" fmla="*/ 782075 h 938494"/>
              <a:gd name="connsiteX8" fmla="*/ 0 w 1876989"/>
              <a:gd name="connsiteY8" fmla="*/ 156419 h 93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989" h="938494">
                <a:moveTo>
                  <a:pt x="0" y="156419"/>
                </a:moveTo>
                <a:cubicBezTo>
                  <a:pt x="0" y="70031"/>
                  <a:pt x="70031" y="0"/>
                  <a:pt x="156419" y="0"/>
                </a:cubicBezTo>
                <a:lnTo>
                  <a:pt x="1720570" y="0"/>
                </a:lnTo>
                <a:cubicBezTo>
                  <a:pt x="1806958" y="0"/>
                  <a:pt x="1876989" y="70031"/>
                  <a:pt x="1876989" y="156419"/>
                </a:cubicBezTo>
                <a:lnTo>
                  <a:pt x="1876989" y="782075"/>
                </a:lnTo>
                <a:cubicBezTo>
                  <a:pt x="1876989" y="868463"/>
                  <a:pt x="1806958" y="938494"/>
                  <a:pt x="1720570" y="938494"/>
                </a:cubicBezTo>
                <a:lnTo>
                  <a:pt x="156419" y="938494"/>
                </a:lnTo>
                <a:cubicBezTo>
                  <a:pt x="70031" y="938494"/>
                  <a:pt x="0" y="868463"/>
                  <a:pt x="0" y="782075"/>
                </a:cubicBezTo>
                <a:lnTo>
                  <a:pt x="0" y="156419"/>
                </a:lnTo>
                <a:close/>
              </a:path>
            </a:pathLst>
          </a:cu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52494" tIns="152494" rIns="152494" bIns="152494" numCol="1" spcCol="1270" anchor="ctr" anchorCtr="0">
            <a:noAutofit/>
          </a:bodyPr>
          <a:lstStyle/>
          <a:p>
            <a:pPr marL="0" marR="0" lvl="0" indent="0" algn="ctr" defTabSz="1244600" rtl="1" eaLnBrk="1" fontAlgn="auto" latinLnBrk="0" hangingPunct="1">
              <a:lnSpc>
                <a:spcPct val="90000"/>
              </a:lnSpc>
              <a:spcBef>
                <a:spcPts val="0"/>
              </a:spcBef>
              <a:spcAft>
                <a:spcPct val="35000"/>
              </a:spcAft>
              <a:buClrTx/>
              <a:buSzTx/>
              <a:buFontTx/>
              <a:buNone/>
              <a:tabLst/>
              <a:defRPr/>
            </a:pPr>
            <a:r>
              <a:rPr lang="ar-SA" sz="2800" b="1" kern="0" dirty="0">
                <a:solidFill>
                  <a:prstClr val="white"/>
                </a:solidFill>
                <a:latin typeface="Calibri"/>
                <a:cs typeface="Arial" panose="020B0604020202020204" pitchFamily="34" charset="0"/>
              </a:rPr>
              <a:t>تخفيض</a:t>
            </a:r>
            <a:endParaRPr kumimoji="0" lang="ar-EG" sz="2800" b="0" i="0" u="none" strike="noStrike" kern="0" cap="none" spc="0" normalizeH="0" baseline="0" noProof="0" dirty="0" smtClean="0">
              <a:ln>
                <a:noFill/>
              </a:ln>
              <a:solidFill>
                <a:prstClr val="white"/>
              </a:solidFill>
              <a:effectLst/>
              <a:uLnTx/>
              <a:uFillTx/>
              <a:latin typeface="Calibri"/>
              <a:ea typeface="+mn-ea"/>
              <a:cs typeface="Arial" panose="020B0604020202020204" pitchFamily="34" charset="0"/>
            </a:endParaRPr>
          </a:p>
        </p:txBody>
      </p:sp>
      <p:sp>
        <p:nvSpPr>
          <p:cNvPr id="2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6690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 calcmode="lin" valueType="num">
                                      <p:cBhvr>
                                        <p:cTn id="23" dur="1000" fill="hold"/>
                                        <p:tgtEl>
                                          <p:spTgt spid="20"/>
                                        </p:tgtEl>
                                        <p:attrNameLst>
                                          <p:attrName>style.rotation</p:attrName>
                                        </p:attrNameLst>
                                      </p:cBhvr>
                                      <p:tavLst>
                                        <p:tav tm="0">
                                          <p:val>
                                            <p:fltVal val="90"/>
                                          </p:val>
                                        </p:tav>
                                        <p:tav tm="100000">
                                          <p:val>
                                            <p:fltVal val="0"/>
                                          </p:val>
                                        </p:tav>
                                      </p:tavLst>
                                    </p:anim>
                                    <p:animEffect transition="in" filter="fade">
                                      <p:cBhvr>
                                        <p:cTn id="24" dur="1000"/>
                                        <p:tgtEl>
                                          <p:spTgt spid="2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style.rotation</p:attrName>
                                        </p:attrNameLst>
                                      </p:cBhvr>
                                      <p:tavLst>
                                        <p:tav tm="0">
                                          <p:val>
                                            <p:fltVal val="90"/>
                                          </p:val>
                                        </p:tav>
                                        <p:tav tm="100000">
                                          <p:val>
                                            <p:fltVal val="0"/>
                                          </p:val>
                                        </p:tav>
                                      </p:tavLst>
                                    </p:anim>
                                    <p:animEffect transition="in" filter="fade">
                                      <p:cBhvr>
                                        <p:cTn id="36" dur="1000"/>
                                        <p:tgtEl>
                                          <p:spTgt spid="18"/>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 calcmode="lin" valueType="num">
                                      <p:cBhvr>
                                        <p:cTn id="41" dur="1000" fill="hold"/>
                                        <p:tgtEl>
                                          <p:spTgt spid="17"/>
                                        </p:tgtEl>
                                        <p:attrNameLst>
                                          <p:attrName>style.rotation</p:attrName>
                                        </p:attrNameLst>
                                      </p:cBhvr>
                                      <p:tavLst>
                                        <p:tav tm="0">
                                          <p:val>
                                            <p:fltVal val="90"/>
                                          </p:val>
                                        </p:tav>
                                        <p:tav tm="100000">
                                          <p:val>
                                            <p:fltVal val="0"/>
                                          </p:val>
                                        </p:tav>
                                      </p:tavLst>
                                    </p:anim>
                                    <p:animEffect transition="in" filter="fade">
                                      <p:cBhvr>
                                        <p:cTn id="42" dur="1000"/>
                                        <p:tgtEl>
                                          <p:spTgt spid="17"/>
                                        </p:tgtEl>
                                      </p:cBhvr>
                                    </p:animEffect>
                                  </p:childTnLst>
                                </p:cTn>
                              </p:par>
                              <p:par>
                                <p:cTn id="43" presetID="3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7" grpId="0" animBg="1"/>
      <p:bldP spid="18" grpId="0" animBg="1"/>
      <p:bldP spid="19" grpId="0" animBg="1"/>
      <p:bldP spid="2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t>مميزات </a:t>
            </a:r>
            <a:r>
              <a:rPr lang="ar-EG" sz="2800" b="1" dirty="0"/>
              <a:t>الشركات الرائدة في العالم </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2758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52800" y="152400"/>
            <a:ext cx="5562600" cy="641258"/>
          </a:xfrm>
          <a:ln w="38100">
            <a:prstDash val="sysDash"/>
          </a:ln>
          <a:effectLst>
            <a:glow rad="101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a:noAutofit/>
          </a:bodyPr>
          <a:lstStyle/>
          <a:p>
            <a:pPr algn="ctr"/>
            <a:r>
              <a:rPr lang="ar-EG" b="1" dirty="0" smtClean="0">
                <a:solidFill>
                  <a:schemeClr val="accent1">
                    <a:lumMod val="75000"/>
                  </a:schemeClr>
                </a:solidFill>
              </a:rPr>
              <a:t>مميزات </a:t>
            </a:r>
            <a:r>
              <a:rPr lang="ar-EG" b="1" dirty="0">
                <a:solidFill>
                  <a:schemeClr val="accent1">
                    <a:lumMod val="75000"/>
                  </a:schemeClr>
                </a:solidFill>
              </a:rPr>
              <a:t>الشركات الرائدة في العالم </a:t>
            </a:r>
            <a:endParaRPr lang="en-US" b="1" dirty="0">
              <a:solidFill>
                <a:schemeClr val="accent1">
                  <a:lumMod val="75000"/>
                </a:schemeClr>
              </a:solidFill>
            </a:endParaRPr>
          </a:p>
        </p:txBody>
      </p:sp>
      <p:sp>
        <p:nvSpPr>
          <p:cNvPr id="6" name="Rectangle 5"/>
          <p:cNvSpPr>
            <a:spLocks noChangeArrowheads="1"/>
          </p:cNvSpPr>
          <p:nvPr/>
        </p:nvSpPr>
        <p:spPr bwMode="auto">
          <a:xfrm>
            <a:off x="-685800" y="25764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10" name="AutoShape 15"/>
          <p:cNvSpPr>
            <a:spLocks noChangeArrowheads="1"/>
          </p:cNvSpPr>
          <p:nvPr/>
        </p:nvSpPr>
        <p:spPr bwMode="auto">
          <a:xfrm>
            <a:off x="809626" y="1244508"/>
            <a:ext cx="6724650" cy="665166"/>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EG" sz="2400" b="1" i="0" u="none" strike="noStrike" cap="none" normalizeH="0" baseline="0" dirty="0" smtClean="0">
                <a:ln>
                  <a:noFill/>
                </a:ln>
                <a:solidFill>
                  <a:srgbClr val="002060"/>
                </a:solidFill>
                <a:effectLst/>
                <a:latin typeface="Calibri" panose="020F0502020204030204" pitchFamily="34" charset="0"/>
                <a:ea typeface="Calibri" panose="020F0502020204030204" pitchFamily="34" charset="0"/>
                <a:cs typeface="Arial" panose="020B0604020202020204" pitchFamily="34" charset="0"/>
              </a:rPr>
              <a:t>تتبنى افضل التطبيقات الصناعية</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 name="AutoShape 14"/>
          <p:cNvSpPr>
            <a:spLocks noChangeArrowheads="1"/>
          </p:cNvSpPr>
          <p:nvPr/>
        </p:nvSpPr>
        <p:spPr bwMode="auto">
          <a:xfrm>
            <a:off x="809625" y="1969226"/>
            <a:ext cx="6724651" cy="607241"/>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EG" sz="2400" b="1" i="0" u="none" strike="noStrike" cap="none" normalizeH="0" baseline="0" dirty="0" smtClean="0">
                <a:ln>
                  <a:noFill/>
                </a:ln>
                <a:solidFill>
                  <a:srgbClr val="002060"/>
                </a:solidFill>
                <a:effectLst/>
                <a:latin typeface="Calibri" panose="020F0502020204030204" pitchFamily="34" charset="0"/>
                <a:ea typeface="Calibri" panose="020F0502020204030204" pitchFamily="34" charset="0"/>
                <a:cs typeface="Arial" panose="020B0604020202020204" pitchFamily="34" charset="0"/>
              </a:rPr>
              <a:t>تقيم علاقة الشراكة مع المورد</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AutoShape 13"/>
          <p:cNvSpPr>
            <a:spLocks noChangeArrowheads="1"/>
          </p:cNvSpPr>
          <p:nvPr/>
        </p:nvSpPr>
        <p:spPr bwMode="auto">
          <a:xfrm>
            <a:off x="809626" y="2624905"/>
            <a:ext cx="6724650" cy="618355"/>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EG" sz="2400" b="1" i="0" u="none" strike="noStrike" cap="none" normalizeH="0" baseline="0" dirty="0" smtClean="0">
                <a:ln>
                  <a:noFill/>
                </a:ln>
                <a:solidFill>
                  <a:srgbClr val="002060"/>
                </a:solidFill>
                <a:effectLst/>
                <a:latin typeface="Calibri" panose="020F0502020204030204" pitchFamily="34" charset="0"/>
                <a:ea typeface="Calibri" panose="020F0502020204030204" pitchFamily="34" charset="0"/>
                <a:cs typeface="Arial" panose="020B0604020202020204" pitchFamily="34" charset="0"/>
              </a:rPr>
              <a:t>ترسخ الطرق والمعايير السليمة</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AutoShape 12"/>
          <p:cNvSpPr>
            <a:spLocks noChangeArrowheads="1"/>
          </p:cNvSpPr>
          <p:nvPr/>
        </p:nvSpPr>
        <p:spPr bwMode="auto">
          <a:xfrm>
            <a:off x="809626" y="3297324"/>
            <a:ext cx="6724650" cy="665075"/>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EG" sz="2400" b="1" i="0" u="none" strike="noStrike" cap="none" normalizeH="0" baseline="0" dirty="0" smtClean="0">
                <a:ln>
                  <a:noFill/>
                </a:ln>
                <a:solidFill>
                  <a:srgbClr val="002060"/>
                </a:solidFill>
                <a:effectLst/>
                <a:latin typeface="Calibri" panose="020F0502020204030204" pitchFamily="34" charset="0"/>
                <a:ea typeface="Calibri" panose="020F0502020204030204" pitchFamily="34" charset="0"/>
                <a:cs typeface="Arial" panose="020B0604020202020204" pitchFamily="34" charset="0"/>
              </a:rPr>
              <a:t>تبذل الجهود للتحسينات المستمرة</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9" name="AutoShape 11"/>
          <p:cNvSpPr>
            <a:spLocks noChangeArrowheads="1"/>
          </p:cNvSpPr>
          <p:nvPr/>
        </p:nvSpPr>
        <p:spPr bwMode="auto">
          <a:xfrm>
            <a:off x="809625" y="4016462"/>
            <a:ext cx="6724651" cy="647703"/>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EG" sz="2400" b="1" i="0" u="none" strike="noStrike" cap="none" normalizeH="0" baseline="0" dirty="0" smtClean="0">
                <a:ln>
                  <a:noFill/>
                </a:ln>
                <a:solidFill>
                  <a:srgbClr val="002060"/>
                </a:solidFill>
                <a:effectLst/>
                <a:latin typeface="Calibri" panose="020F0502020204030204" pitchFamily="34" charset="0"/>
                <a:ea typeface="Calibri" panose="020F0502020204030204" pitchFamily="34" charset="0"/>
                <a:cs typeface="Arial" panose="020B0604020202020204" pitchFamily="34" charset="0"/>
              </a:rPr>
              <a:t>تطور وتمكين العاملين من ادارة العملية الإنتاجية</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0" name="Rectangle 16"/>
          <p:cNvSpPr>
            <a:spLocks noChangeArrowheads="1"/>
          </p:cNvSpPr>
          <p:nvPr/>
        </p:nvSpPr>
        <p:spPr bwMode="auto">
          <a:xfrm>
            <a:off x="809625" y="25003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22" name="Rectangle 24"/>
          <p:cNvSpPr>
            <a:spLocks noChangeArrowheads="1"/>
          </p:cNvSpPr>
          <p:nvPr/>
        </p:nvSpPr>
        <p:spPr bwMode="auto">
          <a:xfrm>
            <a:off x="1114425" y="441505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23" name="AutoShape 23"/>
          <p:cNvSpPr>
            <a:spLocks noChangeArrowheads="1"/>
          </p:cNvSpPr>
          <p:nvPr/>
        </p:nvSpPr>
        <p:spPr bwMode="auto">
          <a:xfrm>
            <a:off x="809626" y="4735601"/>
            <a:ext cx="6724650" cy="701766"/>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EG" sz="2400" b="1" i="0" u="none" strike="noStrike" cap="none" normalizeH="0" baseline="0" dirty="0" smtClean="0">
                <a:ln>
                  <a:noFill/>
                </a:ln>
                <a:solidFill>
                  <a:srgbClr val="002060"/>
                </a:solidFill>
                <a:effectLst/>
                <a:latin typeface="Calibri" panose="020F0502020204030204" pitchFamily="34" charset="0"/>
                <a:ea typeface="Calibri" panose="020F0502020204030204" pitchFamily="34" charset="0"/>
                <a:cs typeface="Arial" panose="020B0604020202020204" pitchFamily="34" charset="0"/>
              </a:rPr>
              <a:t>تقدر ومكافأة العاملين المبدعين</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6042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P spid="18" grpId="0" animBg="1"/>
      <p:bldP spid="19" grpId="0" animBg="1"/>
      <p:bldP spid="2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52800" y="152400"/>
            <a:ext cx="5562600" cy="641258"/>
          </a:xfrm>
          <a:ln w="38100">
            <a:prstDash val="sysDash"/>
          </a:ln>
          <a:effectLst>
            <a:glow rad="101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a:noAutofit/>
          </a:bodyPr>
          <a:lstStyle/>
          <a:p>
            <a:pPr algn="ctr"/>
            <a:r>
              <a:rPr lang="ar-EG" b="1" dirty="0" smtClean="0">
                <a:solidFill>
                  <a:schemeClr val="accent1">
                    <a:lumMod val="75000"/>
                  </a:schemeClr>
                </a:solidFill>
              </a:rPr>
              <a:t>مميزات </a:t>
            </a:r>
            <a:r>
              <a:rPr lang="ar-EG" b="1" dirty="0">
                <a:solidFill>
                  <a:schemeClr val="accent1">
                    <a:lumMod val="75000"/>
                  </a:schemeClr>
                </a:solidFill>
              </a:rPr>
              <a:t>الشركات الرائدة في العالم </a:t>
            </a:r>
            <a:endParaRPr lang="en-US" b="1" dirty="0">
              <a:solidFill>
                <a:schemeClr val="accent1">
                  <a:lumMod val="75000"/>
                </a:schemeClr>
              </a:solidFill>
            </a:endParaRPr>
          </a:p>
        </p:txBody>
      </p:sp>
      <p:sp>
        <p:nvSpPr>
          <p:cNvPr id="6" name="Rectangle 5"/>
          <p:cNvSpPr>
            <a:spLocks noChangeArrowheads="1"/>
          </p:cNvSpPr>
          <p:nvPr/>
        </p:nvSpPr>
        <p:spPr bwMode="auto">
          <a:xfrm>
            <a:off x="-685800" y="25764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10" name="AutoShape 15"/>
          <p:cNvSpPr>
            <a:spLocks noChangeArrowheads="1"/>
          </p:cNvSpPr>
          <p:nvPr/>
        </p:nvSpPr>
        <p:spPr bwMode="auto">
          <a:xfrm>
            <a:off x="809626" y="1244508"/>
            <a:ext cx="6724650" cy="665166"/>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تعمل على إرضاء الزبائن من خلال جودة المنتجات</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 name="AutoShape 14"/>
          <p:cNvSpPr>
            <a:spLocks noChangeArrowheads="1"/>
          </p:cNvSpPr>
          <p:nvPr/>
        </p:nvSpPr>
        <p:spPr bwMode="auto">
          <a:xfrm>
            <a:off x="809625" y="1969226"/>
            <a:ext cx="6724651" cy="607241"/>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تتبع المعايير الدولية </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AutoShape 13"/>
          <p:cNvSpPr>
            <a:spLocks noChangeArrowheads="1"/>
          </p:cNvSpPr>
          <p:nvPr/>
        </p:nvSpPr>
        <p:spPr bwMode="auto">
          <a:xfrm>
            <a:off x="809626" y="2624905"/>
            <a:ext cx="6724650" cy="618355"/>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انعدام </a:t>
            </a:r>
            <a:r>
              <a:rPr lang="ar-SA" altLang="ar-EG" sz="24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التأخير</a:t>
            </a:r>
            <a:r>
              <a:rPr lang="en-US" altLang="ar-EG" sz="24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 </a:t>
            </a:r>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واختناقات العمل </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AutoShape 12"/>
          <p:cNvSpPr>
            <a:spLocks noChangeArrowheads="1"/>
          </p:cNvSpPr>
          <p:nvPr/>
        </p:nvSpPr>
        <p:spPr bwMode="auto">
          <a:xfrm>
            <a:off x="809626" y="3297324"/>
            <a:ext cx="6724650" cy="665075"/>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التنظيم الممتاز لمكان العمل</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9" name="AutoShape 11"/>
          <p:cNvSpPr>
            <a:spLocks noChangeArrowheads="1"/>
          </p:cNvSpPr>
          <p:nvPr/>
        </p:nvSpPr>
        <p:spPr bwMode="auto">
          <a:xfrm>
            <a:off x="809625" y="4016462"/>
            <a:ext cx="6724651" cy="647703"/>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التحسينات المستمرة في الشركة</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0" name="Rectangle 16"/>
          <p:cNvSpPr>
            <a:spLocks noChangeArrowheads="1"/>
          </p:cNvSpPr>
          <p:nvPr/>
        </p:nvSpPr>
        <p:spPr bwMode="auto">
          <a:xfrm>
            <a:off x="809625" y="25003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22" name="Rectangle 24"/>
          <p:cNvSpPr>
            <a:spLocks noChangeArrowheads="1"/>
          </p:cNvSpPr>
          <p:nvPr/>
        </p:nvSpPr>
        <p:spPr bwMode="auto">
          <a:xfrm>
            <a:off x="1114425" y="441505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23" name="AutoShape 23"/>
          <p:cNvSpPr>
            <a:spLocks noChangeArrowheads="1"/>
          </p:cNvSpPr>
          <p:nvPr/>
        </p:nvSpPr>
        <p:spPr bwMode="auto">
          <a:xfrm>
            <a:off x="809626" y="4735601"/>
            <a:ext cx="6724650" cy="701766"/>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الصيانة الجيدة وعدم تعطل الماكينات</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64419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P spid="18" grpId="0" animBg="1"/>
      <p:bldP spid="19" grpId="0" animBg="1"/>
      <p:bldP spid="23"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52800" y="152400"/>
            <a:ext cx="5562600" cy="641258"/>
          </a:xfrm>
          <a:ln w="38100">
            <a:prstDash val="sysDash"/>
          </a:ln>
          <a:effectLst>
            <a:glow rad="101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a:noAutofit/>
          </a:bodyPr>
          <a:lstStyle/>
          <a:p>
            <a:pPr algn="ctr"/>
            <a:r>
              <a:rPr lang="ar-EG" b="1" dirty="0" smtClean="0">
                <a:solidFill>
                  <a:schemeClr val="accent1">
                    <a:lumMod val="75000"/>
                  </a:schemeClr>
                </a:solidFill>
              </a:rPr>
              <a:t>مميزات </a:t>
            </a:r>
            <a:r>
              <a:rPr lang="ar-EG" b="1" dirty="0">
                <a:solidFill>
                  <a:schemeClr val="accent1">
                    <a:lumMod val="75000"/>
                  </a:schemeClr>
                </a:solidFill>
              </a:rPr>
              <a:t>الشركات الرائدة في العالم </a:t>
            </a:r>
            <a:endParaRPr lang="en-US" b="1" dirty="0">
              <a:solidFill>
                <a:schemeClr val="accent1">
                  <a:lumMod val="75000"/>
                </a:schemeClr>
              </a:solidFill>
            </a:endParaRPr>
          </a:p>
        </p:txBody>
      </p:sp>
      <p:sp>
        <p:nvSpPr>
          <p:cNvPr id="6" name="Rectangle 5"/>
          <p:cNvSpPr>
            <a:spLocks noChangeArrowheads="1"/>
          </p:cNvSpPr>
          <p:nvPr/>
        </p:nvSpPr>
        <p:spPr bwMode="auto">
          <a:xfrm>
            <a:off x="-352427" y="337837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10" name="AutoShape 15"/>
          <p:cNvSpPr>
            <a:spLocks noChangeArrowheads="1"/>
          </p:cNvSpPr>
          <p:nvPr/>
        </p:nvSpPr>
        <p:spPr bwMode="auto">
          <a:xfrm>
            <a:off x="1142999" y="2046419"/>
            <a:ext cx="6724650" cy="665166"/>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جودة المنتجات وعدم تذمر الزبائن</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 name="AutoShape 14"/>
          <p:cNvSpPr>
            <a:spLocks noChangeArrowheads="1"/>
          </p:cNvSpPr>
          <p:nvPr/>
        </p:nvSpPr>
        <p:spPr bwMode="auto">
          <a:xfrm>
            <a:off x="1142998" y="2771137"/>
            <a:ext cx="6724651" cy="607241"/>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بيئة جيدة للعمل (ظروف العمل جيدة)</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7" name="AutoShape 13"/>
          <p:cNvSpPr>
            <a:spLocks noChangeArrowheads="1"/>
          </p:cNvSpPr>
          <p:nvPr/>
        </p:nvSpPr>
        <p:spPr bwMode="auto">
          <a:xfrm>
            <a:off x="1142999" y="3426816"/>
            <a:ext cx="6724650" cy="618355"/>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انعدام الأنشطة غير الضرورية او الفاقد </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AutoShape 12"/>
          <p:cNvSpPr>
            <a:spLocks noChangeArrowheads="1"/>
          </p:cNvSpPr>
          <p:nvPr/>
        </p:nvSpPr>
        <p:spPr bwMode="auto">
          <a:xfrm>
            <a:off x="1142999" y="4099235"/>
            <a:ext cx="6724650" cy="665075"/>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يتمتع العاملين بعملهم في الشركة</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9" name="AutoShape 11"/>
          <p:cNvSpPr>
            <a:spLocks noChangeArrowheads="1"/>
          </p:cNvSpPr>
          <p:nvPr/>
        </p:nvSpPr>
        <p:spPr bwMode="auto">
          <a:xfrm>
            <a:off x="1142998" y="4818373"/>
            <a:ext cx="6724651" cy="647703"/>
          </a:xfrm>
          <a:prstGeom prst="horizontalScroll">
            <a:avLst>
              <a:gd name="adj" fmla="val 12500"/>
            </a:avLst>
          </a:prstGeom>
          <a:gradFill rotWithShape="0">
            <a:gsLst>
              <a:gs pos="0">
                <a:srgbClr val="D99594"/>
              </a:gs>
              <a:gs pos="50000">
                <a:srgbClr val="F2DBDB"/>
              </a:gs>
              <a:gs pos="100000">
                <a:srgbClr val="D99594"/>
              </a:gs>
            </a:gsLst>
            <a:lin ang="18900000" scaled="1"/>
          </a:gradFill>
          <a:ln w="12700">
            <a:solidFill>
              <a:srgbClr val="D99594"/>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pPr lvl="0" algn="ctr" rtl="1" eaLnBrk="0" hangingPunct="0"/>
            <a:r>
              <a:rPr lang="ar-SA" altLang="ar-EG" sz="2400" b="1" dirty="0">
                <a:solidFill>
                  <a:srgbClr val="002060"/>
                </a:solidFill>
                <a:latin typeface="Calibri" panose="020F0502020204030204" pitchFamily="34" charset="0"/>
                <a:ea typeface="Calibri" panose="020F0502020204030204" pitchFamily="34" charset="0"/>
                <a:cs typeface="Arial" panose="020B0604020202020204" pitchFamily="34" charset="0"/>
              </a:rPr>
              <a:t>الزيادة في الارباح، الزيادة في الاجور، والزيادة في الاستثمارات</a:t>
            </a:r>
            <a:endParaRPr kumimoji="0" lang="ar-SA" altLang="ar-EG" sz="3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20" name="Rectangle 16"/>
          <p:cNvSpPr>
            <a:spLocks noChangeArrowheads="1"/>
          </p:cNvSpPr>
          <p:nvPr/>
        </p:nvSpPr>
        <p:spPr bwMode="auto">
          <a:xfrm>
            <a:off x="1142999" y="354180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22" name="Rectangle 24"/>
          <p:cNvSpPr>
            <a:spLocks noChangeArrowheads="1"/>
          </p:cNvSpPr>
          <p:nvPr/>
        </p:nvSpPr>
        <p:spPr bwMode="auto">
          <a:xfrm>
            <a:off x="1447799" y="54565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EG"/>
          </a:p>
        </p:txBody>
      </p:sp>
      <p:sp>
        <p:nvSpPr>
          <p:cNvPr id="1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696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fltVal val="0"/>
                                          </p:val>
                                        </p:tav>
                                        <p:tav tm="100000">
                                          <p:val>
                                            <p:strVal val="#ppt_w"/>
                                          </p:val>
                                        </p:tav>
                                      </p:tavLst>
                                    </p:anim>
                                    <p:anim calcmode="lin" valueType="num">
                                      <p:cBhvr>
                                        <p:cTn id="28" dur="1000" fill="hold"/>
                                        <p:tgtEl>
                                          <p:spTgt spid="17"/>
                                        </p:tgtEl>
                                        <p:attrNameLst>
                                          <p:attrName>ppt_h</p:attrName>
                                        </p:attrNameLst>
                                      </p:cBhvr>
                                      <p:tavLst>
                                        <p:tav tm="0">
                                          <p:val>
                                            <p:fltVal val="0"/>
                                          </p:val>
                                        </p:tav>
                                        <p:tav tm="100000">
                                          <p:val>
                                            <p:strVal val="#ppt_h"/>
                                          </p:val>
                                        </p:tav>
                                      </p:tavLst>
                                    </p:anim>
                                    <p:anim calcmode="lin" valueType="num">
                                      <p:cBhvr>
                                        <p:cTn id="29" dur="1000" fill="hold"/>
                                        <p:tgtEl>
                                          <p:spTgt spid="17"/>
                                        </p:tgtEl>
                                        <p:attrNameLst>
                                          <p:attrName>style.rotation</p:attrName>
                                        </p:attrNameLst>
                                      </p:cBhvr>
                                      <p:tavLst>
                                        <p:tav tm="0">
                                          <p:val>
                                            <p:fltVal val="90"/>
                                          </p:val>
                                        </p:tav>
                                        <p:tav tm="100000">
                                          <p:val>
                                            <p:fltVal val="0"/>
                                          </p:val>
                                        </p:tav>
                                      </p:tavLst>
                                    </p:anim>
                                    <p:animEffect transition="in" filter="fade">
                                      <p:cBhvr>
                                        <p:cTn id="30" dur="1000"/>
                                        <p:tgtEl>
                                          <p:spTgt spid="1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1000" fill="hold"/>
                                        <p:tgtEl>
                                          <p:spTgt spid="18"/>
                                        </p:tgtEl>
                                        <p:attrNameLst>
                                          <p:attrName>ppt_w</p:attrName>
                                        </p:attrNameLst>
                                      </p:cBhvr>
                                      <p:tavLst>
                                        <p:tav tm="0">
                                          <p:val>
                                            <p:fltVal val="0"/>
                                          </p:val>
                                        </p:tav>
                                        <p:tav tm="100000">
                                          <p:val>
                                            <p:strVal val="#ppt_w"/>
                                          </p:val>
                                        </p:tav>
                                      </p:tavLst>
                                    </p:anim>
                                    <p:anim calcmode="lin" valueType="num">
                                      <p:cBhvr>
                                        <p:cTn id="34" dur="1000" fill="hold"/>
                                        <p:tgtEl>
                                          <p:spTgt spid="18"/>
                                        </p:tgtEl>
                                        <p:attrNameLst>
                                          <p:attrName>ppt_h</p:attrName>
                                        </p:attrNameLst>
                                      </p:cBhvr>
                                      <p:tavLst>
                                        <p:tav tm="0">
                                          <p:val>
                                            <p:fltVal val="0"/>
                                          </p:val>
                                        </p:tav>
                                        <p:tav tm="100000">
                                          <p:val>
                                            <p:strVal val="#ppt_h"/>
                                          </p:val>
                                        </p:tav>
                                      </p:tavLst>
                                    </p:anim>
                                    <p:anim calcmode="lin" valueType="num">
                                      <p:cBhvr>
                                        <p:cTn id="35" dur="1000" fill="hold"/>
                                        <p:tgtEl>
                                          <p:spTgt spid="18"/>
                                        </p:tgtEl>
                                        <p:attrNameLst>
                                          <p:attrName>style.rotation</p:attrName>
                                        </p:attrNameLst>
                                      </p:cBhvr>
                                      <p:tavLst>
                                        <p:tav tm="0">
                                          <p:val>
                                            <p:fltVal val="90"/>
                                          </p:val>
                                        </p:tav>
                                        <p:tav tm="100000">
                                          <p:val>
                                            <p:fltVal val="0"/>
                                          </p:val>
                                        </p:tav>
                                      </p:tavLst>
                                    </p:anim>
                                    <p:animEffect transition="in" filter="fade">
                                      <p:cBhvr>
                                        <p:cTn id="36" dur="1000"/>
                                        <p:tgtEl>
                                          <p:spTgt spid="18"/>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7" grpId="0" animBg="1"/>
      <p:bldP spid="18" grpId="0" animBg="1"/>
      <p:bldP spid="1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t>تنفيذ برنامج "جمبا كايزن</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80187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191000" y="228600"/>
            <a:ext cx="4953000" cy="641258"/>
          </a:xfrm>
        </p:spPr>
        <p:style>
          <a:lnRef idx="2">
            <a:schemeClr val="accent2"/>
          </a:lnRef>
          <a:fillRef idx="1">
            <a:schemeClr val="lt1"/>
          </a:fillRef>
          <a:effectRef idx="0">
            <a:schemeClr val="accent2"/>
          </a:effectRef>
          <a:fontRef idx="minor">
            <a:schemeClr val="dk1"/>
          </a:fontRef>
        </p:style>
        <p:txBody>
          <a:bodyPr>
            <a:noAutofit/>
          </a:bodyPr>
          <a:lstStyle/>
          <a:p>
            <a:pPr algn="ctr"/>
            <a:r>
              <a:rPr lang="ar-EG" sz="3200" b="1" dirty="0">
                <a:solidFill>
                  <a:schemeClr val="accent1">
                    <a:lumMod val="75000"/>
                  </a:schemeClr>
                </a:solidFill>
              </a:rPr>
              <a:t>تنفيذ برنامج "جمبا كايزن" يتضمن</a:t>
            </a:r>
            <a:endParaRPr lang="en-US" sz="3200" b="1" dirty="0">
              <a:solidFill>
                <a:schemeClr val="accent1">
                  <a:lumMod val="75000"/>
                </a:schemeClr>
              </a:solidFill>
            </a:endParaRPr>
          </a:p>
        </p:txBody>
      </p:sp>
      <p:sp>
        <p:nvSpPr>
          <p:cNvPr id="12" name="Diamond 11"/>
          <p:cNvSpPr/>
          <p:nvPr/>
        </p:nvSpPr>
        <p:spPr>
          <a:xfrm>
            <a:off x="7400555" y="1493827"/>
            <a:ext cx="1080120" cy="563018"/>
          </a:xfrm>
          <a:prstGeom prst="diamond">
            <a:avLst/>
          </a:prstGeom>
          <a:solidFill>
            <a:srgbClr val="00B0F0"/>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3200" b="0" i="0" u="none" strike="noStrike" kern="0" cap="none" spc="0" normalizeH="0" baseline="0" noProof="0" dirty="0" smtClean="0">
                <a:ln>
                  <a:noFill/>
                </a:ln>
                <a:solidFill>
                  <a:srgbClr val="FFFFFF"/>
                </a:solidFill>
                <a:effectLst/>
                <a:uLnTx/>
                <a:uFillTx/>
                <a:latin typeface="Arial"/>
                <a:ea typeface="+mn-ea"/>
                <a:cs typeface="Arial"/>
              </a:rPr>
              <a:t>1</a:t>
            </a:r>
          </a:p>
        </p:txBody>
      </p:sp>
      <p:sp>
        <p:nvSpPr>
          <p:cNvPr id="17" name="Rectangle 16"/>
          <p:cNvSpPr/>
          <p:nvPr/>
        </p:nvSpPr>
        <p:spPr>
          <a:xfrm>
            <a:off x="919835" y="1493827"/>
            <a:ext cx="6336704" cy="622744"/>
          </a:xfrm>
          <a:prstGeom prst="rect">
            <a:avLst/>
          </a:prstGeom>
          <a:solidFill>
            <a:srgbClr val="FFFFFF"/>
          </a:solidFill>
          <a:ln w="25400" cap="flat" cmpd="sng" algn="ctr">
            <a:solidFill>
              <a:srgbClr val="00B0F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التركيز على التحسينات</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18" name="Diamond 17"/>
          <p:cNvSpPr/>
          <p:nvPr/>
        </p:nvSpPr>
        <p:spPr>
          <a:xfrm>
            <a:off x="7412407" y="2272869"/>
            <a:ext cx="1080120" cy="602155"/>
          </a:xfrm>
          <a:prstGeom prst="diamond">
            <a:avLst/>
          </a:prstGeom>
          <a:solidFill>
            <a:srgbClr val="33CC33"/>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3200" b="0" i="0" u="none" strike="noStrike" kern="0" cap="none" spc="0" normalizeH="0" baseline="0" noProof="0" dirty="0" smtClean="0">
                <a:ln>
                  <a:noFill/>
                </a:ln>
                <a:solidFill>
                  <a:srgbClr val="FFFFFF"/>
                </a:solidFill>
                <a:effectLst/>
                <a:uLnTx/>
                <a:uFillTx/>
                <a:latin typeface="Arial"/>
                <a:ea typeface="+mn-ea"/>
                <a:cs typeface="Arial"/>
              </a:rPr>
              <a:t>2</a:t>
            </a:r>
          </a:p>
        </p:txBody>
      </p:sp>
      <p:sp>
        <p:nvSpPr>
          <p:cNvPr id="19" name="Rectangle 18"/>
          <p:cNvSpPr/>
          <p:nvPr/>
        </p:nvSpPr>
        <p:spPr>
          <a:xfrm>
            <a:off x="919835" y="2262575"/>
            <a:ext cx="6336704" cy="622744"/>
          </a:xfrm>
          <a:prstGeom prst="rect">
            <a:avLst/>
          </a:prstGeom>
          <a:solidFill>
            <a:srgbClr val="FFFFFF"/>
          </a:solidFill>
          <a:ln w="25400" cap="flat" cmpd="sng" algn="ctr">
            <a:solidFill>
              <a:srgbClr val="33CC33"/>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تشكيل فريق عمل متعدد الوظائف والمهام</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0" name="Diamond 19"/>
          <p:cNvSpPr/>
          <p:nvPr/>
        </p:nvSpPr>
        <p:spPr>
          <a:xfrm>
            <a:off x="7400555" y="3184202"/>
            <a:ext cx="1080120" cy="551308"/>
          </a:xfrm>
          <a:prstGeom prst="diamond">
            <a:avLst/>
          </a:prstGeom>
          <a:solidFill>
            <a:srgbClr val="FF6600"/>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3200" b="0" i="0" u="none" strike="noStrike" kern="0" cap="none" spc="0" normalizeH="0" baseline="0" noProof="0" dirty="0" smtClean="0">
                <a:ln>
                  <a:noFill/>
                </a:ln>
                <a:solidFill>
                  <a:srgbClr val="FFFFFF"/>
                </a:solidFill>
                <a:effectLst/>
                <a:uLnTx/>
                <a:uFillTx/>
                <a:latin typeface="Arial"/>
                <a:ea typeface="+mn-ea"/>
                <a:cs typeface="Arial"/>
              </a:rPr>
              <a:t>3</a:t>
            </a:r>
          </a:p>
        </p:txBody>
      </p:sp>
      <p:sp>
        <p:nvSpPr>
          <p:cNvPr id="21" name="Rectangle 20"/>
          <p:cNvSpPr/>
          <p:nvPr/>
        </p:nvSpPr>
        <p:spPr>
          <a:xfrm>
            <a:off x="919835" y="3126671"/>
            <a:ext cx="6336704" cy="622744"/>
          </a:xfrm>
          <a:prstGeom prst="rect">
            <a:avLst/>
          </a:prstGeom>
          <a:solidFill>
            <a:srgbClr val="FFFFFF"/>
          </a:solidFill>
          <a:ln w="25400" cap="flat" cmpd="sng" algn="ctr">
            <a:solidFill>
              <a:srgbClr val="FF66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تجنب انفاق الاموال</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2" name="Diamond 21"/>
          <p:cNvSpPr/>
          <p:nvPr/>
        </p:nvSpPr>
        <p:spPr>
          <a:xfrm>
            <a:off x="7426695" y="4031505"/>
            <a:ext cx="1080120" cy="532422"/>
          </a:xfrm>
          <a:prstGeom prst="diamond">
            <a:avLst/>
          </a:prstGeom>
          <a:solidFill>
            <a:srgbClr val="EB4081"/>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3200" b="0" i="0" u="none" strike="noStrike" kern="0" cap="none" spc="0" normalizeH="0" baseline="0" noProof="0" dirty="0" smtClean="0">
                <a:ln>
                  <a:noFill/>
                </a:ln>
                <a:solidFill>
                  <a:srgbClr val="FFFFFF"/>
                </a:solidFill>
                <a:effectLst/>
                <a:uLnTx/>
                <a:uFillTx/>
                <a:latin typeface="Arial"/>
                <a:ea typeface="+mn-ea"/>
                <a:cs typeface="Arial"/>
              </a:rPr>
              <a:t>4</a:t>
            </a:r>
          </a:p>
        </p:txBody>
      </p:sp>
      <p:sp>
        <p:nvSpPr>
          <p:cNvPr id="23" name="Rectangle 22"/>
          <p:cNvSpPr/>
          <p:nvPr/>
        </p:nvSpPr>
        <p:spPr>
          <a:xfrm>
            <a:off x="919835" y="4021354"/>
            <a:ext cx="6336704" cy="552724"/>
          </a:xfrm>
          <a:prstGeom prst="rect">
            <a:avLst/>
          </a:prstGeom>
          <a:solidFill>
            <a:srgbClr val="FFFFFF"/>
          </a:solidFill>
          <a:ln w="25400" cap="flat" cmpd="sng" algn="ctr">
            <a:solidFill>
              <a:srgbClr val="EB4081"/>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استخدام دورة ديمنغ للتحسين المستمر </a:t>
            </a:r>
            <a:endParaRPr kumimoji="0" lang="ar-SA"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4" name="Rectangle 23"/>
          <p:cNvSpPr/>
          <p:nvPr/>
        </p:nvSpPr>
        <p:spPr>
          <a:xfrm>
            <a:off x="919835" y="4846017"/>
            <a:ext cx="6336704" cy="552724"/>
          </a:xfrm>
          <a:prstGeom prst="rect">
            <a:avLst/>
          </a:prstGeom>
          <a:solidFill>
            <a:srgbClr val="FFFFFF"/>
          </a:solidFill>
          <a:ln w="25400" cap="flat" cmpd="sng" algn="ctr">
            <a:solidFill>
              <a:schemeClr val="accent6">
                <a:lumMod val="60000"/>
                <a:lumOff val="40000"/>
              </a:scheme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تطبيق القواعد الذهبية "لادارة جمبا </a:t>
            </a:r>
            <a:r>
              <a:rPr lang="ar-SA" sz="2400" b="1" kern="0" dirty="0" smtClean="0">
                <a:solidFill>
                  <a:srgbClr val="002060"/>
                </a:solidFill>
                <a:latin typeface="Simplified Arabic" panose="02020603050405020304" pitchFamily="18" charset="-78"/>
                <a:cs typeface="Simplified Arabic" panose="02020603050405020304" pitchFamily="18" charset="-78"/>
              </a:rPr>
              <a:t>الموجهة </a:t>
            </a:r>
            <a:r>
              <a:rPr lang="ar-SA" sz="2400" b="1" kern="0" dirty="0">
                <a:solidFill>
                  <a:srgbClr val="002060"/>
                </a:solidFill>
                <a:latin typeface="Simplified Arabic" panose="02020603050405020304" pitchFamily="18" charset="-78"/>
                <a:cs typeface="Simplified Arabic" panose="02020603050405020304" pitchFamily="18" charset="-78"/>
              </a:rPr>
              <a:t>الى رجال الادارة </a:t>
            </a:r>
            <a:endParaRPr kumimoji="0" lang="ar-SA"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5" name="Diamond 24"/>
          <p:cNvSpPr/>
          <p:nvPr/>
        </p:nvSpPr>
        <p:spPr>
          <a:xfrm>
            <a:off x="7420594" y="4856168"/>
            <a:ext cx="1080120" cy="532422"/>
          </a:xfrm>
          <a:prstGeom prst="diamond">
            <a:avLst/>
          </a:prstGeom>
          <a:solidFill>
            <a:schemeClr val="accent6">
              <a:lumMod val="60000"/>
              <a:lumOff val="40000"/>
            </a:schemeClr>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3200" b="0" i="0" u="none" strike="noStrike" kern="0" cap="none" spc="0" normalizeH="0" baseline="0" noProof="0" dirty="0" smtClean="0">
                <a:ln>
                  <a:noFill/>
                </a:ln>
                <a:solidFill>
                  <a:srgbClr val="FFFFFF"/>
                </a:solidFill>
                <a:effectLst/>
                <a:uLnTx/>
                <a:uFillTx/>
                <a:latin typeface="Arial"/>
                <a:ea typeface="+mn-ea"/>
                <a:cs typeface="Arial"/>
              </a:rPr>
              <a:t>5</a:t>
            </a:r>
          </a:p>
        </p:txBody>
      </p:sp>
      <p:sp>
        <p:nvSpPr>
          <p:cNvPr id="2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129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2606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منهجية التغيير باستخدام كايزن</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584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05000" y="457200"/>
            <a:ext cx="3810000" cy="533400"/>
          </a:xfrm>
        </p:spPr>
        <p:txBody>
          <a:bodyPr>
            <a:noAutofit/>
          </a:bodyPr>
          <a:lstStyle/>
          <a:p>
            <a:pPr algn="ctr"/>
            <a:r>
              <a:rPr lang="ar-EG" b="1" dirty="0">
                <a:solidFill>
                  <a:schemeClr val="accent1">
                    <a:lumMod val="75000"/>
                  </a:schemeClr>
                </a:solidFill>
              </a:rPr>
              <a:t>جمبا </a:t>
            </a:r>
            <a:r>
              <a:rPr lang="ar-EG" b="1" dirty="0" smtClean="0">
                <a:solidFill>
                  <a:schemeClr val="accent1">
                    <a:lumMod val="75000"/>
                  </a:schemeClr>
                </a:solidFill>
              </a:rPr>
              <a:t>تشو</a:t>
            </a:r>
            <a:endParaRPr lang="en-US" b="1" dirty="0">
              <a:solidFill>
                <a:schemeClr val="accent1">
                  <a:lumMod val="75000"/>
                </a:schemeClr>
              </a:solidFill>
            </a:endParaRPr>
          </a:p>
        </p:txBody>
      </p:sp>
      <p:graphicFrame>
        <p:nvGraphicFramePr>
          <p:cNvPr id="29" name="Diagram 28"/>
          <p:cNvGraphicFramePr/>
          <p:nvPr>
            <p:extLst>
              <p:ext uri="{D42A27DB-BD31-4B8C-83A1-F6EECF244321}">
                <p14:modId xmlns:p14="http://schemas.microsoft.com/office/powerpoint/2010/main" val="4211024223"/>
              </p:ext>
            </p:extLst>
          </p:nvPr>
        </p:nvGraphicFramePr>
        <p:xfrm>
          <a:off x="514350" y="1078095"/>
          <a:ext cx="8172450" cy="504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3514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9" grpId="0">
        <p:bldAsOne/>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5800" y="152400"/>
            <a:ext cx="5257800" cy="641258"/>
          </a:xfrm>
        </p:spPr>
        <p:txBody>
          <a:bodyPr>
            <a:noAutofit/>
          </a:bodyPr>
          <a:lstStyle/>
          <a:p>
            <a:pPr algn="ctr"/>
            <a:r>
              <a:rPr lang="ar-EG" b="1" dirty="0">
                <a:solidFill>
                  <a:schemeClr val="accent1">
                    <a:lumMod val="75000"/>
                  </a:schemeClr>
                </a:solidFill>
              </a:rPr>
              <a:t>كايزن الحدث </a:t>
            </a:r>
            <a:endParaRPr lang="en-US" b="1" dirty="0">
              <a:solidFill>
                <a:schemeClr val="accent1">
                  <a:lumMod val="75000"/>
                </a:schemeClr>
              </a:solidFill>
            </a:endParaRPr>
          </a:p>
        </p:txBody>
      </p:sp>
      <p:graphicFrame>
        <p:nvGraphicFramePr>
          <p:cNvPr id="29" name="Diagram 28"/>
          <p:cNvGraphicFramePr/>
          <p:nvPr>
            <p:extLst>
              <p:ext uri="{D42A27DB-BD31-4B8C-83A1-F6EECF244321}">
                <p14:modId xmlns:p14="http://schemas.microsoft.com/office/powerpoint/2010/main" val="1661832885"/>
              </p:ext>
            </p:extLst>
          </p:nvPr>
        </p:nvGraphicFramePr>
        <p:xfrm>
          <a:off x="457200" y="823262"/>
          <a:ext cx="8172450" cy="5261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22332165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81200" y="152400"/>
            <a:ext cx="2590800" cy="641258"/>
          </a:xfrm>
        </p:spPr>
        <p:txBody>
          <a:bodyPr>
            <a:noAutofit/>
          </a:bodyPr>
          <a:lstStyle/>
          <a:p>
            <a:pPr algn="ctr"/>
            <a:r>
              <a:rPr lang="ar-EG" b="1" dirty="0">
                <a:solidFill>
                  <a:schemeClr val="accent1">
                    <a:lumMod val="75000"/>
                  </a:schemeClr>
                </a:solidFill>
              </a:rPr>
              <a:t>ميني كايزن </a:t>
            </a:r>
            <a:endParaRPr lang="en-US" b="1" dirty="0">
              <a:solidFill>
                <a:schemeClr val="accent1">
                  <a:lumMod val="75000"/>
                </a:schemeClr>
              </a:solidFill>
            </a:endParaRPr>
          </a:p>
        </p:txBody>
      </p:sp>
      <p:graphicFrame>
        <p:nvGraphicFramePr>
          <p:cNvPr id="29" name="Diagram 28"/>
          <p:cNvGraphicFramePr/>
          <p:nvPr>
            <p:extLst>
              <p:ext uri="{D42A27DB-BD31-4B8C-83A1-F6EECF244321}">
                <p14:modId xmlns:p14="http://schemas.microsoft.com/office/powerpoint/2010/main" val="4202485706"/>
              </p:ext>
            </p:extLst>
          </p:nvPr>
        </p:nvGraphicFramePr>
        <p:xfrm>
          <a:off x="442913" y="865094"/>
          <a:ext cx="8172450" cy="4911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01383305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t>كايزن والإدارة </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8402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257800" cy="609600"/>
          </a:xfrm>
        </p:spPr>
        <p:txBody>
          <a:bodyPr/>
          <a:lstStyle/>
          <a:p>
            <a:pPr algn="ctr"/>
            <a:r>
              <a:rPr lang="ar-EG" dirty="0"/>
              <a:t>للإدارة مكونان أساسيان</a:t>
            </a:r>
          </a:p>
        </p:txBody>
      </p:sp>
      <p:sp>
        <p:nvSpPr>
          <p:cNvPr id="7" name="Bevel 6"/>
          <p:cNvSpPr/>
          <p:nvPr/>
        </p:nvSpPr>
        <p:spPr>
          <a:xfrm>
            <a:off x="33337" y="4106480"/>
            <a:ext cx="6026224" cy="1639099"/>
          </a:xfrm>
          <a:prstGeom prst="bevel">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ar-EG" sz="2400" b="1" kern="0" dirty="0">
                <a:solidFill>
                  <a:prstClr val="white"/>
                </a:solidFill>
                <a:latin typeface="Calibri"/>
                <a:cs typeface="Arial" panose="020B0604020202020204" pitchFamily="34" charset="0"/>
              </a:rPr>
              <a:t>ويشمل العمل باستمرار لتنقيح المعايير الحالية، وتطويرها إلى مستوى أعلى</a:t>
            </a:r>
            <a:endParaRPr kumimoji="0" lang="ar-EG" sz="2400" b="1" i="0" u="none" strike="noStrike" kern="0" cap="none" spc="0" normalizeH="0" baseline="0" noProof="0" dirty="0" smtClean="0">
              <a:ln>
                <a:noFill/>
              </a:ln>
              <a:solidFill>
                <a:prstClr val="white"/>
              </a:solidFill>
              <a:effectLst/>
              <a:uLnTx/>
              <a:uFillTx/>
              <a:latin typeface="Calibri"/>
              <a:cs typeface="Arial" panose="020B0604020202020204" pitchFamily="34" charset="0"/>
            </a:endParaRPr>
          </a:p>
        </p:txBody>
      </p:sp>
      <p:sp>
        <p:nvSpPr>
          <p:cNvPr id="8" name="Bevel 7"/>
          <p:cNvSpPr/>
          <p:nvPr/>
        </p:nvSpPr>
        <p:spPr>
          <a:xfrm>
            <a:off x="0" y="1524000"/>
            <a:ext cx="6248400" cy="1904999"/>
          </a:xfrm>
          <a:prstGeom prst="bevel">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EG" sz="2400" b="1" kern="0" dirty="0">
                <a:solidFill>
                  <a:prstClr val="white"/>
                </a:solidFill>
                <a:latin typeface="Calibri"/>
              </a:rPr>
              <a:t>وتهدف الى الصيانة والمحافظة على التكنواوجيا، والمعايير الإدارية والتشغيلية. من اجل ذلك تقوم المنظمة بوضع السياسات والقواعد والتوجيهات ومعايير الإجراءات التشغيلية</a:t>
            </a:r>
            <a:endParaRPr kumimoji="0" lang="en-US" sz="24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9" name="Freeform 8"/>
          <p:cNvSpPr/>
          <p:nvPr/>
        </p:nvSpPr>
        <p:spPr>
          <a:xfrm>
            <a:off x="6705600" y="4375960"/>
            <a:ext cx="1833562" cy="1100137"/>
          </a:xfrm>
          <a:custGeom>
            <a:avLst/>
            <a:gdLst>
              <a:gd name="connsiteX0" fmla="*/ 0 w 1833562"/>
              <a:gd name="connsiteY0" fmla="*/ 110014 h 1100137"/>
              <a:gd name="connsiteX1" fmla="*/ 110014 w 1833562"/>
              <a:gd name="connsiteY1" fmla="*/ 0 h 1100137"/>
              <a:gd name="connsiteX2" fmla="*/ 1723548 w 1833562"/>
              <a:gd name="connsiteY2" fmla="*/ 0 h 1100137"/>
              <a:gd name="connsiteX3" fmla="*/ 1833562 w 1833562"/>
              <a:gd name="connsiteY3" fmla="*/ 110014 h 1100137"/>
              <a:gd name="connsiteX4" fmla="*/ 1833562 w 1833562"/>
              <a:gd name="connsiteY4" fmla="*/ 990123 h 1100137"/>
              <a:gd name="connsiteX5" fmla="*/ 1723548 w 1833562"/>
              <a:gd name="connsiteY5" fmla="*/ 1100137 h 1100137"/>
              <a:gd name="connsiteX6" fmla="*/ 110014 w 1833562"/>
              <a:gd name="connsiteY6" fmla="*/ 1100137 h 1100137"/>
              <a:gd name="connsiteX7" fmla="*/ 0 w 1833562"/>
              <a:gd name="connsiteY7" fmla="*/ 990123 h 1100137"/>
              <a:gd name="connsiteX8" fmla="*/ 0 w 1833562"/>
              <a:gd name="connsiteY8" fmla="*/ 110014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562" h="1100137">
                <a:moveTo>
                  <a:pt x="0" y="110014"/>
                </a:moveTo>
                <a:cubicBezTo>
                  <a:pt x="0" y="49255"/>
                  <a:pt x="49255" y="0"/>
                  <a:pt x="110014" y="0"/>
                </a:cubicBezTo>
                <a:lnTo>
                  <a:pt x="1723548" y="0"/>
                </a:lnTo>
                <a:cubicBezTo>
                  <a:pt x="1784307" y="0"/>
                  <a:pt x="1833562" y="49255"/>
                  <a:pt x="1833562" y="110014"/>
                </a:cubicBezTo>
                <a:lnTo>
                  <a:pt x="1833562" y="990123"/>
                </a:lnTo>
                <a:cubicBezTo>
                  <a:pt x="1833562" y="1050882"/>
                  <a:pt x="1784307" y="1100137"/>
                  <a:pt x="1723548" y="1100137"/>
                </a:cubicBezTo>
                <a:lnTo>
                  <a:pt x="110014" y="1100137"/>
                </a:lnTo>
                <a:cubicBezTo>
                  <a:pt x="49255" y="1100137"/>
                  <a:pt x="0" y="1050882"/>
                  <a:pt x="0" y="990123"/>
                </a:cubicBezTo>
                <a:lnTo>
                  <a:pt x="0" y="110014"/>
                </a:lnTo>
                <a:close/>
              </a:path>
            </a:pathLst>
          </a:custGeom>
          <a:gradFill rotWithShape="1">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104612" tIns="104612" rIns="104612" bIns="104612" numCol="1" spcCol="1270" anchor="ctr" anchorCtr="0">
            <a:noAutofit/>
          </a:bodyPr>
          <a:lstStyle/>
          <a:p>
            <a:pPr marL="0" marR="0" lvl="0" indent="0" algn="ctr" defTabSz="844550" rtl="1" eaLnBrk="1" fontAlgn="auto" latinLnBrk="0" hangingPunct="1">
              <a:lnSpc>
                <a:spcPct val="90000"/>
              </a:lnSpc>
              <a:spcBef>
                <a:spcPts val="0"/>
              </a:spcBef>
              <a:spcAft>
                <a:spcPct val="35000"/>
              </a:spcAft>
              <a:buClrTx/>
              <a:buSzTx/>
              <a:buFontTx/>
              <a:buNone/>
              <a:tabLst/>
              <a:defRPr/>
            </a:pPr>
            <a:r>
              <a:rPr lang="ar-SA" sz="2400" b="1" dirty="0">
                <a:solidFill>
                  <a:schemeClr val="bg1"/>
                </a:solidFill>
              </a:rPr>
              <a:t>التحسين</a:t>
            </a:r>
            <a:endParaRPr kumimoji="0" lang="ar-EG" sz="2000" b="1"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sp>
        <p:nvSpPr>
          <p:cNvPr id="10" name="Freeform 9"/>
          <p:cNvSpPr/>
          <p:nvPr/>
        </p:nvSpPr>
        <p:spPr>
          <a:xfrm>
            <a:off x="6705600" y="1926430"/>
            <a:ext cx="1833562" cy="1100137"/>
          </a:xfrm>
          <a:custGeom>
            <a:avLst/>
            <a:gdLst>
              <a:gd name="connsiteX0" fmla="*/ 0 w 1833562"/>
              <a:gd name="connsiteY0" fmla="*/ 110014 h 1100137"/>
              <a:gd name="connsiteX1" fmla="*/ 110014 w 1833562"/>
              <a:gd name="connsiteY1" fmla="*/ 0 h 1100137"/>
              <a:gd name="connsiteX2" fmla="*/ 1723548 w 1833562"/>
              <a:gd name="connsiteY2" fmla="*/ 0 h 1100137"/>
              <a:gd name="connsiteX3" fmla="*/ 1833562 w 1833562"/>
              <a:gd name="connsiteY3" fmla="*/ 110014 h 1100137"/>
              <a:gd name="connsiteX4" fmla="*/ 1833562 w 1833562"/>
              <a:gd name="connsiteY4" fmla="*/ 990123 h 1100137"/>
              <a:gd name="connsiteX5" fmla="*/ 1723548 w 1833562"/>
              <a:gd name="connsiteY5" fmla="*/ 1100137 h 1100137"/>
              <a:gd name="connsiteX6" fmla="*/ 110014 w 1833562"/>
              <a:gd name="connsiteY6" fmla="*/ 1100137 h 1100137"/>
              <a:gd name="connsiteX7" fmla="*/ 0 w 1833562"/>
              <a:gd name="connsiteY7" fmla="*/ 990123 h 1100137"/>
              <a:gd name="connsiteX8" fmla="*/ 0 w 1833562"/>
              <a:gd name="connsiteY8" fmla="*/ 110014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3562" h="1100137">
                <a:moveTo>
                  <a:pt x="0" y="110014"/>
                </a:moveTo>
                <a:cubicBezTo>
                  <a:pt x="0" y="49255"/>
                  <a:pt x="49255" y="0"/>
                  <a:pt x="110014" y="0"/>
                </a:cubicBezTo>
                <a:lnTo>
                  <a:pt x="1723548" y="0"/>
                </a:lnTo>
                <a:cubicBezTo>
                  <a:pt x="1784307" y="0"/>
                  <a:pt x="1833562" y="49255"/>
                  <a:pt x="1833562" y="110014"/>
                </a:cubicBezTo>
                <a:lnTo>
                  <a:pt x="1833562" y="990123"/>
                </a:lnTo>
                <a:cubicBezTo>
                  <a:pt x="1833562" y="1050882"/>
                  <a:pt x="1784307" y="1100137"/>
                  <a:pt x="1723548" y="1100137"/>
                </a:cubicBezTo>
                <a:lnTo>
                  <a:pt x="110014" y="1100137"/>
                </a:lnTo>
                <a:cubicBezTo>
                  <a:pt x="49255" y="1100137"/>
                  <a:pt x="0" y="1050882"/>
                  <a:pt x="0" y="990123"/>
                </a:cubicBezTo>
                <a:lnTo>
                  <a:pt x="0" y="110014"/>
                </a:lnTo>
                <a:close/>
              </a:path>
            </a:pathLst>
          </a:custGeom>
          <a:gradFill rotWithShape="1">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spcFirstLastPara="0" vert="horz" wrap="square" lIns="104612" tIns="104612" rIns="104612" bIns="104612" numCol="1" spcCol="1270" anchor="ctr" anchorCtr="0">
            <a:noAutofit/>
          </a:bodyPr>
          <a:lstStyle/>
          <a:p>
            <a:pPr marL="0" marR="0" lvl="0" indent="0" algn="ctr" defTabSz="844550" rtl="1" eaLnBrk="1" fontAlgn="auto" latinLnBrk="0" hangingPunct="1">
              <a:lnSpc>
                <a:spcPct val="90000"/>
              </a:lnSpc>
              <a:spcBef>
                <a:spcPts val="0"/>
              </a:spcBef>
              <a:spcAft>
                <a:spcPct val="35000"/>
              </a:spcAft>
              <a:buClrTx/>
              <a:buSzTx/>
              <a:buFontTx/>
              <a:buNone/>
              <a:tabLst/>
              <a:defRPr/>
            </a:pPr>
            <a:r>
              <a:rPr lang="ar-SA" sz="2400" b="1" dirty="0">
                <a:solidFill>
                  <a:schemeClr val="bg1"/>
                </a:solidFill>
              </a:rPr>
              <a:t>الصيانة والمحافظة</a:t>
            </a:r>
            <a:endParaRPr kumimoji="0" lang="ar-EG" sz="2000" b="1"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sp>
        <p:nvSpPr>
          <p:cNvPr id="1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6958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t>نتائج تطبيق كايزن</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58655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41176"/>
            <a:ext cx="5257800" cy="609600"/>
          </a:xfrm>
        </p:spPr>
        <p:txBody>
          <a:bodyPr/>
          <a:lstStyle/>
          <a:p>
            <a:pPr algn="ctr"/>
            <a:r>
              <a:rPr lang="ar-EG" dirty="0"/>
              <a:t>نتائج تطبيق كايزن</a:t>
            </a:r>
          </a:p>
        </p:txBody>
      </p:sp>
      <p:sp>
        <p:nvSpPr>
          <p:cNvPr id="5" name="Flowchart: Direct Access Storage 4"/>
          <p:cNvSpPr/>
          <p:nvPr/>
        </p:nvSpPr>
        <p:spPr>
          <a:xfrm>
            <a:off x="7306344" y="1066800"/>
            <a:ext cx="864096" cy="792088"/>
          </a:xfrm>
          <a:prstGeom prst="flowChartMagneticDrum">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1</a:t>
            </a:r>
          </a:p>
        </p:txBody>
      </p:sp>
      <p:sp>
        <p:nvSpPr>
          <p:cNvPr id="6" name="Round Diagonal Corner Rectangle 5"/>
          <p:cNvSpPr/>
          <p:nvPr/>
        </p:nvSpPr>
        <p:spPr>
          <a:xfrm>
            <a:off x="609600" y="1066800"/>
            <a:ext cx="6577426" cy="792088"/>
          </a:xfrm>
          <a:prstGeom prst="round2DiagRect">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تقليل في زمن التشغيل</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7" name="Flowchart: Direct Access Storage 6"/>
          <p:cNvSpPr/>
          <p:nvPr/>
        </p:nvSpPr>
        <p:spPr>
          <a:xfrm>
            <a:off x="7306344" y="2074912"/>
            <a:ext cx="864096" cy="792088"/>
          </a:xfrm>
          <a:prstGeom prst="flowChartMagneticDrum">
            <a:avLst/>
          </a:prstGeom>
          <a:solidFill>
            <a:srgbClr val="00B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2</a:t>
            </a:r>
          </a:p>
        </p:txBody>
      </p:sp>
      <p:sp>
        <p:nvSpPr>
          <p:cNvPr id="8" name="Round Diagonal Corner Rectangle 7"/>
          <p:cNvSpPr/>
          <p:nvPr/>
        </p:nvSpPr>
        <p:spPr>
          <a:xfrm>
            <a:off x="609600" y="2074912"/>
            <a:ext cx="6577426" cy="792088"/>
          </a:xfrm>
          <a:prstGeom prst="round2DiagRect">
            <a:avLst/>
          </a:prstGeom>
          <a:solidFill>
            <a:srgbClr val="00B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زيادة  في الكفاءة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9" name="Flowchart: Direct Access Storage 8"/>
          <p:cNvSpPr/>
          <p:nvPr/>
        </p:nvSpPr>
        <p:spPr>
          <a:xfrm>
            <a:off x="7306344" y="3083024"/>
            <a:ext cx="864096" cy="792088"/>
          </a:xfrm>
          <a:prstGeom prst="flowChartMagneticDrum">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3</a:t>
            </a:r>
          </a:p>
        </p:txBody>
      </p:sp>
      <p:sp>
        <p:nvSpPr>
          <p:cNvPr id="10" name="Round Diagonal Corner Rectangle 9"/>
          <p:cNvSpPr/>
          <p:nvPr/>
        </p:nvSpPr>
        <p:spPr>
          <a:xfrm>
            <a:off x="609600" y="3083024"/>
            <a:ext cx="6577426" cy="792088"/>
          </a:xfrm>
          <a:prstGeom prst="round2DiagRect">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توفير في التكلفة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11" name="Flowchart: Direct Access Storage 10"/>
          <p:cNvSpPr/>
          <p:nvPr/>
        </p:nvSpPr>
        <p:spPr>
          <a:xfrm>
            <a:off x="7306344" y="4091136"/>
            <a:ext cx="864096" cy="792088"/>
          </a:xfrm>
          <a:prstGeom prst="flowChartMagneticDrum">
            <a:avLst/>
          </a:prstGeom>
          <a:solidFill>
            <a:srgbClr val="9933FF"/>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4</a:t>
            </a:r>
          </a:p>
        </p:txBody>
      </p:sp>
      <p:sp>
        <p:nvSpPr>
          <p:cNvPr id="12" name="Round Diagonal Corner Rectangle 11"/>
          <p:cNvSpPr/>
          <p:nvPr/>
        </p:nvSpPr>
        <p:spPr>
          <a:xfrm>
            <a:off x="609600" y="4091136"/>
            <a:ext cx="6577426" cy="792088"/>
          </a:xfrm>
          <a:prstGeom prst="round2DiagRect">
            <a:avLst/>
          </a:prstGeom>
          <a:solidFill>
            <a:srgbClr val="9933FF"/>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تقليل للأخطاء</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13" name="Flowchart: Direct Access Storage 12"/>
          <p:cNvSpPr/>
          <p:nvPr/>
        </p:nvSpPr>
        <p:spPr>
          <a:xfrm>
            <a:off x="7306344" y="5099248"/>
            <a:ext cx="864096" cy="792088"/>
          </a:xfrm>
          <a:prstGeom prst="flowChartMagneticDrum">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5</a:t>
            </a:r>
          </a:p>
        </p:txBody>
      </p:sp>
      <p:sp>
        <p:nvSpPr>
          <p:cNvPr id="14" name="Round Diagonal Corner Rectangle 13"/>
          <p:cNvSpPr/>
          <p:nvPr/>
        </p:nvSpPr>
        <p:spPr>
          <a:xfrm>
            <a:off x="609600" y="5099248"/>
            <a:ext cx="6577426" cy="792088"/>
          </a:xfrm>
          <a:prstGeom prst="round2DiagRect">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تقليل في المساحة المستخدمة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1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357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838"/>
            <a:ext cx="5257800" cy="609600"/>
          </a:xfrm>
        </p:spPr>
        <p:txBody>
          <a:bodyPr/>
          <a:lstStyle/>
          <a:p>
            <a:pPr algn="ctr"/>
            <a:r>
              <a:rPr lang="ar-EG" dirty="0"/>
              <a:t>نتائج تطبيق كايزن</a:t>
            </a:r>
          </a:p>
        </p:txBody>
      </p:sp>
      <p:sp>
        <p:nvSpPr>
          <p:cNvPr id="5" name="Flowchart: Direct Access Storage 4"/>
          <p:cNvSpPr/>
          <p:nvPr/>
        </p:nvSpPr>
        <p:spPr>
          <a:xfrm>
            <a:off x="7306344" y="1066800"/>
            <a:ext cx="1075656" cy="792088"/>
          </a:xfrm>
          <a:prstGeom prst="flowChartMagneticDrum">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6</a:t>
            </a:r>
          </a:p>
        </p:txBody>
      </p:sp>
      <p:sp>
        <p:nvSpPr>
          <p:cNvPr id="6" name="Round Diagonal Corner Rectangle 5"/>
          <p:cNvSpPr/>
          <p:nvPr/>
        </p:nvSpPr>
        <p:spPr>
          <a:xfrm>
            <a:off x="609600" y="1066800"/>
            <a:ext cx="6577426" cy="792088"/>
          </a:xfrm>
          <a:prstGeom prst="round2DiagRect">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تحسن ملموس في معنويات العاملين</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7" name="Flowchart: Direct Access Storage 6"/>
          <p:cNvSpPr/>
          <p:nvPr/>
        </p:nvSpPr>
        <p:spPr>
          <a:xfrm>
            <a:off x="7306344" y="2074912"/>
            <a:ext cx="1075656" cy="792088"/>
          </a:xfrm>
          <a:prstGeom prst="flowChartMagneticDrum">
            <a:avLst/>
          </a:prstGeom>
          <a:solidFill>
            <a:srgbClr val="00B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7</a:t>
            </a:r>
          </a:p>
        </p:txBody>
      </p:sp>
      <p:sp>
        <p:nvSpPr>
          <p:cNvPr id="8" name="Round Diagonal Corner Rectangle 7"/>
          <p:cNvSpPr/>
          <p:nvPr/>
        </p:nvSpPr>
        <p:spPr>
          <a:xfrm>
            <a:off x="609600" y="2074912"/>
            <a:ext cx="6577426" cy="792088"/>
          </a:xfrm>
          <a:prstGeom prst="round2DiagRect">
            <a:avLst/>
          </a:prstGeom>
          <a:solidFill>
            <a:srgbClr val="00B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تمكين الموارد البشرية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9" name="Flowchart: Direct Access Storage 8"/>
          <p:cNvSpPr/>
          <p:nvPr/>
        </p:nvSpPr>
        <p:spPr>
          <a:xfrm>
            <a:off x="7306344" y="3083024"/>
            <a:ext cx="1075656" cy="792088"/>
          </a:xfrm>
          <a:prstGeom prst="flowChartMagneticDrum">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8</a:t>
            </a:r>
          </a:p>
        </p:txBody>
      </p:sp>
      <p:sp>
        <p:nvSpPr>
          <p:cNvPr id="10" name="Round Diagonal Corner Rectangle 9"/>
          <p:cNvSpPr/>
          <p:nvPr/>
        </p:nvSpPr>
        <p:spPr>
          <a:xfrm>
            <a:off x="609600" y="3083024"/>
            <a:ext cx="6577426" cy="792088"/>
          </a:xfrm>
          <a:prstGeom prst="round2DiagRect">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اكتشاف قدرات وإمكانيات جديدة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11" name="Flowchart: Direct Access Storage 10"/>
          <p:cNvSpPr/>
          <p:nvPr/>
        </p:nvSpPr>
        <p:spPr>
          <a:xfrm>
            <a:off x="7306344" y="4091136"/>
            <a:ext cx="1075656" cy="792088"/>
          </a:xfrm>
          <a:prstGeom prst="flowChartMagneticDrum">
            <a:avLst/>
          </a:prstGeom>
          <a:solidFill>
            <a:srgbClr val="9933FF"/>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9</a:t>
            </a:r>
          </a:p>
        </p:txBody>
      </p:sp>
      <p:sp>
        <p:nvSpPr>
          <p:cNvPr id="12" name="Round Diagonal Corner Rectangle 11"/>
          <p:cNvSpPr/>
          <p:nvPr/>
        </p:nvSpPr>
        <p:spPr>
          <a:xfrm>
            <a:off x="609600" y="4091136"/>
            <a:ext cx="6577426" cy="792088"/>
          </a:xfrm>
          <a:prstGeom prst="round2DiagRect">
            <a:avLst/>
          </a:prstGeom>
          <a:solidFill>
            <a:srgbClr val="9933FF"/>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يساعدة في خلق بيئة قيادية متفاعلة مع النتائج وترغب في صنع التغيير مهما كلف الأمر من جهد</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13" name="Flowchart: Direct Access Storage 12"/>
          <p:cNvSpPr/>
          <p:nvPr/>
        </p:nvSpPr>
        <p:spPr>
          <a:xfrm>
            <a:off x="7306344" y="5099248"/>
            <a:ext cx="1075656" cy="792088"/>
          </a:xfrm>
          <a:prstGeom prst="flowChartMagneticDrum">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10</a:t>
            </a:r>
          </a:p>
        </p:txBody>
      </p:sp>
      <p:sp>
        <p:nvSpPr>
          <p:cNvPr id="14" name="Round Diagonal Corner Rectangle 13"/>
          <p:cNvSpPr/>
          <p:nvPr/>
        </p:nvSpPr>
        <p:spPr>
          <a:xfrm>
            <a:off x="609600" y="5099248"/>
            <a:ext cx="6577426" cy="792088"/>
          </a:xfrm>
          <a:prstGeom prst="round2DiagRect">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ونظام التحسين المستمر هو نظام صارم </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1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62180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ppt_x"/>
                                          </p:val>
                                        </p:tav>
                                        <p:tav tm="100000">
                                          <p:val>
                                            <p:strVal val="#ppt_x"/>
                                          </p:val>
                                        </p:tav>
                                      </p:tavLst>
                                    </p:anim>
                                    <p:anim calcmode="lin" valueType="num">
                                      <p:cBhvr additive="base">
                                        <p:cTn id="5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143000"/>
            <a:ext cx="5257800" cy="609600"/>
          </a:xfrm>
        </p:spPr>
        <p:txBody>
          <a:bodyPr/>
          <a:lstStyle/>
          <a:p>
            <a:pPr algn="ctr"/>
            <a:r>
              <a:rPr lang="ar-EG" dirty="0"/>
              <a:t>نتائج تطبيق كايزن</a:t>
            </a:r>
          </a:p>
        </p:txBody>
      </p:sp>
      <p:sp>
        <p:nvSpPr>
          <p:cNvPr id="5" name="Flowchart: Direct Access Storage 4"/>
          <p:cNvSpPr/>
          <p:nvPr/>
        </p:nvSpPr>
        <p:spPr>
          <a:xfrm>
            <a:off x="7534944" y="2438400"/>
            <a:ext cx="1075656" cy="792088"/>
          </a:xfrm>
          <a:prstGeom prst="flowChartMagneticDrum">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11</a:t>
            </a:r>
          </a:p>
        </p:txBody>
      </p:sp>
      <p:sp>
        <p:nvSpPr>
          <p:cNvPr id="6" name="Round Diagonal Corner Rectangle 5"/>
          <p:cNvSpPr/>
          <p:nvPr/>
        </p:nvSpPr>
        <p:spPr>
          <a:xfrm>
            <a:off x="838200" y="2438400"/>
            <a:ext cx="6577426" cy="792088"/>
          </a:xfrm>
          <a:prstGeom prst="round2DiagRect">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يقلل كايزن من الفروق بين المستويات الإدارية في المنظمة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7" name="Flowchart: Direct Access Storage 6"/>
          <p:cNvSpPr/>
          <p:nvPr/>
        </p:nvSpPr>
        <p:spPr>
          <a:xfrm>
            <a:off x="7534944" y="3446512"/>
            <a:ext cx="1075656" cy="792088"/>
          </a:xfrm>
          <a:prstGeom prst="flowChartMagneticDrum">
            <a:avLst/>
          </a:prstGeom>
          <a:solidFill>
            <a:srgbClr val="00B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12</a:t>
            </a:r>
            <a:endParaRPr kumimoji="0" lang="ar-EG" sz="32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8" name="Round Diagonal Corner Rectangle 7"/>
          <p:cNvSpPr/>
          <p:nvPr/>
        </p:nvSpPr>
        <p:spPr>
          <a:xfrm>
            <a:off x="838200" y="3446512"/>
            <a:ext cx="6577426" cy="792088"/>
          </a:xfrm>
          <a:prstGeom prst="round2DiagRect">
            <a:avLst/>
          </a:prstGeom>
          <a:solidFill>
            <a:srgbClr val="00B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يساعد أيضا على تكوين أسس الإبداع في مرحلة متقدمة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9" name="Flowchart: Direct Access Storage 8"/>
          <p:cNvSpPr/>
          <p:nvPr/>
        </p:nvSpPr>
        <p:spPr>
          <a:xfrm>
            <a:off x="7534944" y="4454624"/>
            <a:ext cx="1075656" cy="792088"/>
          </a:xfrm>
          <a:prstGeom prst="flowChartMagneticDrum">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rPr>
              <a:t>13</a:t>
            </a:r>
          </a:p>
        </p:txBody>
      </p:sp>
      <p:sp>
        <p:nvSpPr>
          <p:cNvPr id="10" name="Round Diagonal Corner Rectangle 9"/>
          <p:cNvSpPr/>
          <p:nvPr/>
        </p:nvSpPr>
        <p:spPr>
          <a:xfrm>
            <a:off x="838200" y="4454624"/>
            <a:ext cx="6577426" cy="792088"/>
          </a:xfrm>
          <a:prstGeom prst="round2DiagRect">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اكتشاف قدرات وإمكانيات جديدة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1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56581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P spid="10"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t>الوصايا العشرة لتطبيق برنامج كايزن </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139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8960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855739" y="3418004"/>
            <a:ext cx="6400800" cy="838200"/>
          </a:xfrm>
          <a:prstGeom prst="rect">
            <a:avLst/>
          </a:prstGeom>
          <a:solidFill>
            <a:srgbClr val="FFC000"/>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كل عمل ينفّذ يمكن تحسينه، وكل عملية تتم حالياً، لابد وأنها تحتوي هدراً أو فاقدا </a:t>
            </a:r>
            <a:endParaRPr lang="en-US" sz="2400" b="1" dirty="0">
              <a:solidFill>
                <a:schemeClr val="bg1"/>
              </a:solidFill>
            </a:endParaRPr>
          </a:p>
        </p:txBody>
      </p:sp>
      <p:sp>
        <p:nvSpPr>
          <p:cNvPr id="10" name="Rectangle 5"/>
          <p:cNvSpPr>
            <a:spLocks noChangeArrowheads="1"/>
          </p:cNvSpPr>
          <p:nvPr/>
        </p:nvSpPr>
        <p:spPr bwMode="auto">
          <a:xfrm>
            <a:off x="865264" y="2469168"/>
            <a:ext cx="6400800" cy="869766"/>
          </a:xfrm>
          <a:prstGeom prst="rect">
            <a:avLst/>
          </a:prstGeom>
          <a:solidFill>
            <a:schemeClr val="accent4"/>
          </a:solidFill>
          <a:ln>
            <a:solidFill>
              <a:srgbClr val="0070C0"/>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التغيير في موقع العمل </a:t>
            </a:r>
            <a:r>
              <a:rPr lang="ar-EG" sz="2400" b="1" dirty="0" smtClean="0">
                <a:solidFill>
                  <a:schemeClr val="bg1"/>
                </a:solidFill>
              </a:rPr>
              <a:t>يرفع </a:t>
            </a:r>
            <a:r>
              <a:rPr lang="ar-EG" sz="2400" b="1" dirty="0">
                <a:solidFill>
                  <a:schemeClr val="bg1"/>
                </a:solidFill>
              </a:rPr>
              <a:t>القدرات الإبداعية للعاملين ومشاركتهم في التغيير.</a:t>
            </a:r>
            <a:endParaRPr lang="en-US" sz="2400" b="1" dirty="0">
              <a:solidFill>
                <a:schemeClr val="bg1"/>
              </a:solidFill>
            </a:endParaRPr>
          </a:p>
        </p:txBody>
      </p:sp>
      <p:sp>
        <p:nvSpPr>
          <p:cNvPr id="5" name="Rectangle 5"/>
          <p:cNvSpPr>
            <a:spLocks noChangeArrowheads="1"/>
          </p:cNvSpPr>
          <p:nvPr/>
        </p:nvSpPr>
        <p:spPr bwMode="auto">
          <a:xfrm>
            <a:off x="865264" y="1509639"/>
            <a:ext cx="6400800" cy="871518"/>
          </a:xfrm>
          <a:prstGeom prst="rect">
            <a:avLst/>
          </a:prstGeom>
          <a:solidFill>
            <a:schemeClr val="accent1">
              <a:lumMod val="40000"/>
              <a:lumOff val="60000"/>
            </a:schemeClr>
          </a:solidFill>
          <a:ln>
            <a:solidFill>
              <a:schemeClr val="accent1">
                <a:lumMod val="60000"/>
                <a:lumOff val="40000"/>
              </a:schemeClr>
            </a:solidFill>
          </a:ln>
          <a:effectLst/>
        </p:spPr>
        <p:txBody>
          <a:bodyPr vert="horz" wrap="square" lIns="36576" tIns="36576" rIns="36576" bIns="36576" numCol="1" anchor="t" anchorCtr="0" compatLnSpc="1">
            <a:prstTxWarp prst="textNoShape">
              <a:avLst/>
            </a:prstTxWarp>
          </a:bodyPr>
          <a:lstStyle/>
          <a:p>
            <a:pPr algn="ctr"/>
            <a:endParaRPr lang="en-US" sz="800" b="1" dirty="0" smtClean="0">
              <a:solidFill>
                <a:schemeClr val="bg1"/>
              </a:solidFill>
            </a:endParaRPr>
          </a:p>
          <a:p>
            <a:pPr algn="ctr"/>
            <a:r>
              <a:rPr lang="ar-EG" sz="2400" b="1" dirty="0" smtClean="0">
                <a:solidFill>
                  <a:schemeClr val="bg1"/>
                </a:solidFill>
              </a:rPr>
              <a:t>التحسين </a:t>
            </a:r>
            <a:r>
              <a:rPr lang="ar-EG" sz="2400" b="1" dirty="0">
                <a:solidFill>
                  <a:schemeClr val="bg1"/>
                </a:solidFill>
              </a:rPr>
              <a:t>المستمر والتغيير للأفضل</a:t>
            </a:r>
            <a:endParaRPr lang="en-US" sz="2400" b="1" dirty="0">
              <a:solidFill>
                <a:schemeClr val="bg1"/>
              </a:solidFill>
            </a:endParaRPr>
          </a:p>
        </p:txBody>
      </p:sp>
      <p:sp>
        <p:nvSpPr>
          <p:cNvPr id="6" name="Title 5"/>
          <p:cNvSpPr>
            <a:spLocks noGrp="1"/>
          </p:cNvSpPr>
          <p:nvPr>
            <p:ph type="title"/>
          </p:nvPr>
        </p:nvSpPr>
        <p:spPr>
          <a:xfrm>
            <a:off x="457200" y="457200"/>
            <a:ext cx="5257800" cy="609600"/>
          </a:xfrm>
        </p:spPr>
        <p:txBody>
          <a:bodyPr>
            <a:noAutofit/>
          </a:bodyPr>
          <a:lstStyle/>
          <a:p>
            <a:pPr algn="ctr" rtl="1"/>
            <a:r>
              <a:rPr lang="ar-EG" dirty="0" smtClean="0"/>
              <a:t>منهجية التغيير باستخدام كايزن</a:t>
            </a:r>
            <a:endParaRPr lang="en-US" dirty="0"/>
          </a:p>
        </p:txBody>
      </p:sp>
      <p:sp>
        <p:nvSpPr>
          <p:cNvPr id="13" name="Rectangle 5"/>
          <p:cNvSpPr>
            <a:spLocks noChangeArrowheads="1"/>
          </p:cNvSpPr>
          <p:nvPr/>
        </p:nvSpPr>
        <p:spPr bwMode="auto">
          <a:xfrm>
            <a:off x="854891" y="4343400"/>
            <a:ext cx="6400800" cy="838200"/>
          </a:xfrm>
          <a:prstGeom prst="rect">
            <a:avLst/>
          </a:prstGeom>
          <a:solidFill>
            <a:schemeClr val="accent6">
              <a:lumMod val="60000"/>
              <a:lumOff val="40000"/>
            </a:schemeClr>
          </a:solidFill>
          <a:ln>
            <a:solidFill>
              <a:schemeClr val="accent6">
                <a:lumMod val="60000"/>
                <a:lumOff val="40000"/>
              </a:schemeClr>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لابد من وجود رؤية واضحة لعملية التغيير، وتفهم ما هو مطلوب لنجاح هذه العملية</a:t>
            </a:r>
            <a:endParaRPr lang="en-US" sz="2400" b="1" dirty="0">
              <a:solidFill>
                <a:schemeClr val="bg1"/>
              </a:solidFill>
            </a:endParaRPr>
          </a:p>
        </p:txBody>
      </p:sp>
      <p:sp>
        <p:nvSpPr>
          <p:cNvPr id="2" name="Left Arrow 1"/>
          <p:cNvSpPr/>
          <p:nvPr/>
        </p:nvSpPr>
        <p:spPr>
          <a:xfrm>
            <a:off x="7924800" y="1752600"/>
            <a:ext cx="6096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0" name="Left Arrow 19"/>
          <p:cNvSpPr/>
          <p:nvPr/>
        </p:nvSpPr>
        <p:spPr>
          <a:xfrm>
            <a:off x="7958137" y="2675451"/>
            <a:ext cx="609600" cy="457200"/>
          </a:xfrm>
          <a:prstGeom prst="lef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1" name="Left Arrow 20"/>
          <p:cNvSpPr/>
          <p:nvPr/>
        </p:nvSpPr>
        <p:spPr>
          <a:xfrm>
            <a:off x="7991474" y="3598302"/>
            <a:ext cx="609600" cy="4572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2" name="Left Arrow 21"/>
          <p:cNvSpPr/>
          <p:nvPr/>
        </p:nvSpPr>
        <p:spPr>
          <a:xfrm>
            <a:off x="8001000" y="4521153"/>
            <a:ext cx="609600" cy="457200"/>
          </a:xfrm>
          <a:prstGeom prst="lef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616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animBg="1"/>
      <p:bldP spid="6" grpId="0"/>
      <p:bldP spid="13" grpId="0" animBg="1"/>
      <p:bldP spid="2" grpId="0" animBg="1"/>
      <p:bldP spid="20" grpId="0" animBg="1"/>
      <p:bldP spid="21" grpId="0" animBg="1"/>
      <p:bldP spid="2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5257800" cy="609600"/>
          </a:xfrm>
        </p:spPr>
        <p:txBody>
          <a:bodyPr>
            <a:normAutofit fontScale="90000"/>
          </a:bodyPr>
          <a:lstStyle/>
          <a:p>
            <a:pPr algn="ctr"/>
            <a:r>
              <a:rPr lang="ar-EG" b="1" dirty="0"/>
              <a:t>الوصايا العشرة لتطبيق برنامج كايزن </a:t>
            </a:r>
          </a:p>
        </p:txBody>
      </p:sp>
      <p:sp>
        <p:nvSpPr>
          <p:cNvPr id="6" name="Flowchart: Stored Data 5"/>
          <p:cNvSpPr/>
          <p:nvPr/>
        </p:nvSpPr>
        <p:spPr>
          <a:xfrm>
            <a:off x="304800" y="1066800"/>
            <a:ext cx="6781800" cy="997260"/>
          </a:xfrm>
          <a:prstGeom prst="flowChartOnlineStorage">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تخلص من المفاهيم التقليدية لطرق التصنيع </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4" name="Cloud 3"/>
          <p:cNvSpPr/>
          <p:nvPr/>
        </p:nvSpPr>
        <p:spPr>
          <a:xfrm>
            <a:off x="7086600" y="1149660"/>
            <a:ext cx="914400" cy="914400"/>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a:t>
            </a:r>
            <a:endParaRPr lang="ar-EG" sz="2800" b="1" dirty="0"/>
          </a:p>
        </p:txBody>
      </p:sp>
      <p:sp>
        <p:nvSpPr>
          <p:cNvPr id="7" name="Flowchart: Stored Data 6"/>
          <p:cNvSpPr/>
          <p:nvPr/>
        </p:nvSpPr>
        <p:spPr>
          <a:xfrm>
            <a:off x="319087" y="2142157"/>
            <a:ext cx="6781800" cy="997260"/>
          </a:xfrm>
          <a:prstGeom prst="flowChartOnlineStorage">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فكر في- "كيف يمكن أن تنفذ الطريقة الجديدة"، وليس في- "لماذا لا يمكن تنفيذها"</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8" name="Cloud 7"/>
          <p:cNvSpPr/>
          <p:nvPr/>
        </p:nvSpPr>
        <p:spPr>
          <a:xfrm>
            <a:off x="7100887" y="2152611"/>
            <a:ext cx="914400" cy="914400"/>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2</a:t>
            </a:r>
            <a:endParaRPr lang="ar-EG" sz="2800" b="1" dirty="0"/>
          </a:p>
        </p:txBody>
      </p:sp>
      <p:sp>
        <p:nvSpPr>
          <p:cNvPr id="9" name="Flowchart: Stored Data 8"/>
          <p:cNvSpPr/>
          <p:nvPr/>
        </p:nvSpPr>
        <p:spPr>
          <a:xfrm>
            <a:off x="319087" y="3230794"/>
            <a:ext cx="6781800" cy="997260"/>
          </a:xfrm>
          <a:prstGeom prst="flowChartOnlineStorage">
            <a:avLst/>
          </a:prstGeom>
          <a:solidFill>
            <a:srgbClr val="F519F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لا تخلق الأعذار </a:t>
            </a:r>
            <a:r>
              <a:rPr lang="ar-SA" sz="2400" b="1" kern="0" dirty="0" smtClean="0">
                <a:solidFill>
                  <a:srgbClr val="FFFFFF"/>
                </a:solidFill>
                <a:latin typeface="Simplified Arabic" panose="02020603050405020304" pitchFamily="18" charset="-78"/>
                <a:cs typeface="Simplified Arabic" panose="02020603050405020304" pitchFamily="18" charset="-78"/>
              </a:rPr>
              <a:t>والمبررات</a:t>
            </a:r>
            <a:r>
              <a:rPr lang="en-US" sz="2400" b="1" kern="0" dirty="0" smtClean="0">
                <a:solidFill>
                  <a:srgbClr val="FFFFFF"/>
                </a:solidFill>
                <a:latin typeface="Simplified Arabic" panose="02020603050405020304" pitchFamily="18" charset="-78"/>
                <a:cs typeface="Simplified Arabic" panose="02020603050405020304" pitchFamily="18" charset="-78"/>
              </a:rPr>
              <a:t>، </a:t>
            </a:r>
            <a:r>
              <a:rPr lang="ar-SA" sz="2400" b="1" kern="0" dirty="0">
                <a:solidFill>
                  <a:srgbClr val="FFFFFF"/>
                </a:solidFill>
                <a:latin typeface="Simplified Arabic" panose="02020603050405020304" pitchFamily="18" charset="-78"/>
                <a:cs typeface="Simplified Arabic" panose="02020603050405020304" pitchFamily="18" charset="-78"/>
              </a:rPr>
              <a:t>بل يجب رفض الوضع الحالي </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10" name="Cloud 9"/>
          <p:cNvSpPr/>
          <p:nvPr/>
        </p:nvSpPr>
        <p:spPr>
          <a:xfrm>
            <a:off x="7100887" y="3313654"/>
            <a:ext cx="914400" cy="914400"/>
          </a:xfrm>
          <a:prstGeom prst="cloud">
            <a:avLst/>
          </a:prstGeom>
          <a:solidFill>
            <a:srgbClr val="F519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3</a:t>
            </a:r>
            <a:endParaRPr lang="ar-EG" sz="2800" b="1" dirty="0"/>
          </a:p>
        </p:txBody>
      </p:sp>
      <p:sp>
        <p:nvSpPr>
          <p:cNvPr id="11" name="Flowchart: Stored Data 10"/>
          <p:cNvSpPr/>
          <p:nvPr/>
        </p:nvSpPr>
        <p:spPr>
          <a:xfrm>
            <a:off x="319087" y="4286093"/>
            <a:ext cx="6781800" cy="997260"/>
          </a:xfrm>
          <a:prstGeom prst="flowChartOnlineStorage">
            <a:avLst/>
          </a:prstGeom>
          <a:solidFill>
            <a:srgbClr val="92D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لا تبحث عن الكمال في الحلول، بل نفذ ما يحقق لك ولو بعض التحسين </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12" name="Cloud 11"/>
          <p:cNvSpPr/>
          <p:nvPr/>
        </p:nvSpPr>
        <p:spPr>
          <a:xfrm>
            <a:off x="7086600" y="4388892"/>
            <a:ext cx="914400" cy="914400"/>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4</a:t>
            </a:r>
            <a:endParaRPr lang="ar-EG" sz="2800" b="1" dirty="0"/>
          </a:p>
        </p:txBody>
      </p:sp>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59315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animBg="1"/>
      <p:bldP spid="7" grpId="0" animBg="1"/>
      <p:bldP spid="8" grpId="0" animBg="1"/>
      <p:bldP spid="9" grpId="0" animBg="1"/>
      <p:bldP spid="10" grpId="0" animBg="1"/>
      <p:bldP spid="11" grpId="0" animBg="1"/>
      <p:bldP spid="1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257800" cy="609600"/>
          </a:xfrm>
        </p:spPr>
        <p:txBody>
          <a:bodyPr>
            <a:normAutofit fontScale="90000"/>
          </a:bodyPr>
          <a:lstStyle/>
          <a:p>
            <a:pPr algn="ctr"/>
            <a:r>
              <a:rPr lang="ar-EG" b="1" dirty="0"/>
              <a:t>الوصايا العشرة لتطبيق برنامج كايزن </a:t>
            </a:r>
          </a:p>
        </p:txBody>
      </p:sp>
      <p:sp>
        <p:nvSpPr>
          <p:cNvPr id="6" name="Flowchart: Stored Data 5"/>
          <p:cNvSpPr/>
          <p:nvPr/>
        </p:nvSpPr>
        <p:spPr>
          <a:xfrm>
            <a:off x="304800" y="1066800"/>
            <a:ext cx="6781800" cy="997260"/>
          </a:xfrm>
          <a:prstGeom prst="flowChartOnlineStorage">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فكر في أكثر من طريقة لتجعل تنفيذ الاقتراح ممكنا </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4" name="Cloud 3"/>
          <p:cNvSpPr/>
          <p:nvPr/>
        </p:nvSpPr>
        <p:spPr>
          <a:xfrm>
            <a:off x="7086600" y="1149660"/>
            <a:ext cx="914400" cy="914400"/>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5</a:t>
            </a:r>
            <a:endParaRPr lang="ar-EG" sz="2800" b="1" dirty="0"/>
          </a:p>
        </p:txBody>
      </p:sp>
      <p:sp>
        <p:nvSpPr>
          <p:cNvPr id="7" name="Flowchart: Stored Data 6"/>
          <p:cNvSpPr/>
          <p:nvPr/>
        </p:nvSpPr>
        <p:spPr>
          <a:xfrm>
            <a:off x="319087" y="2142157"/>
            <a:ext cx="6781800" cy="997260"/>
          </a:xfrm>
          <a:prstGeom prst="flowChartOnlineStorage">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صحح الأخطاء لحظة اكتشافها </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8" name="Cloud 7"/>
          <p:cNvSpPr/>
          <p:nvPr/>
        </p:nvSpPr>
        <p:spPr>
          <a:xfrm>
            <a:off x="7100887" y="2152611"/>
            <a:ext cx="914400" cy="914400"/>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6</a:t>
            </a:r>
            <a:endParaRPr lang="ar-EG" sz="2800" b="1" dirty="0"/>
          </a:p>
        </p:txBody>
      </p:sp>
      <p:sp>
        <p:nvSpPr>
          <p:cNvPr id="9" name="Flowchart: Stored Data 8"/>
          <p:cNvSpPr/>
          <p:nvPr/>
        </p:nvSpPr>
        <p:spPr>
          <a:xfrm>
            <a:off x="319087" y="3230794"/>
            <a:ext cx="6781800" cy="997260"/>
          </a:xfrm>
          <a:prstGeom prst="flowChartOnlineStorage">
            <a:avLst/>
          </a:prstGeom>
          <a:solidFill>
            <a:srgbClr val="F519F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استخدم معرفتك بدلا من نقودك</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10" name="Cloud 9"/>
          <p:cNvSpPr/>
          <p:nvPr/>
        </p:nvSpPr>
        <p:spPr>
          <a:xfrm>
            <a:off x="7100887" y="3313654"/>
            <a:ext cx="914400" cy="914400"/>
          </a:xfrm>
          <a:prstGeom prst="cloud">
            <a:avLst/>
          </a:prstGeom>
          <a:solidFill>
            <a:srgbClr val="F519F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7</a:t>
            </a:r>
            <a:endParaRPr lang="ar-EG" sz="2800" b="1" dirty="0"/>
          </a:p>
        </p:txBody>
      </p:sp>
      <p:sp>
        <p:nvSpPr>
          <p:cNvPr id="11" name="Flowchart: Stored Data 10"/>
          <p:cNvSpPr/>
          <p:nvPr/>
        </p:nvSpPr>
        <p:spPr>
          <a:xfrm>
            <a:off x="319087" y="4286093"/>
            <a:ext cx="6781800" cy="997260"/>
          </a:xfrm>
          <a:prstGeom prst="flowChartOnlineStorage">
            <a:avLst/>
          </a:prstGeom>
          <a:solidFill>
            <a:srgbClr val="92D05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الحصول على الأفكار من عدة اشخاص، افضل من الاعتماد على معرفة شخص واحد </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12" name="Cloud 11"/>
          <p:cNvSpPr/>
          <p:nvPr/>
        </p:nvSpPr>
        <p:spPr>
          <a:xfrm>
            <a:off x="7086600" y="4388892"/>
            <a:ext cx="914400" cy="914400"/>
          </a:xfrm>
          <a:prstGeom prst="cloud">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8</a:t>
            </a:r>
            <a:endParaRPr lang="ar-EG" sz="2800" b="1" dirty="0"/>
          </a:p>
        </p:txBody>
      </p:sp>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135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animBg="1"/>
      <p:bldP spid="7" grpId="0" animBg="1"/>
      <p:bldP spid="8" grpId="0" animBg="1"/>
      <p:bldP spid="9" grpId="0" animBg="1"/>
      <p:bldP spid="10" grpId="0" animBg="1"/>
      <p:bldP spid="11" grpId="0" animBg="1"/>
      <p:bldP spid="1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66800"/>
            <a:ext cx="5257800" cy="609600"/>
          </a:xfrm>
        </p:spPr>
        <p:txBody>
          <a:bodyPr>
            <a:normAutofit fontScale="90000"/>
          </a:bodyPr>
          <a:lstStyle/>
          <a:p>
            <a:pPr algn="ctr"/>
            <a:r>
              <a:rPr lang="ar-EG" b="1" dirty="0"/>
              <a:t>الوصايا العشرة لتطبيق برنامج كايزن </a:t>
            </a:r>
          </a:p>
        </p:txBody>
      </p:sp>
      <p:sp>
        <p:nvSpPr>
          <p:cNvPr id="6" name="Flowchart: Stored Data 5"/>
          <p:cNvSpPr/>
          <p:nvPr/>
        </p:nvSpPr>
        <p:spPr>
          <a:xfrm>
            <a:off x="685800" y="2590800"/>
            <a:ext cx="6781800" cy="997260"/>
          </a:xfrm>
          <a:prstGeom prst="flowChartOnlineStorage">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كرر "لماذا؟" خمس مرات، وابحث عن الأسباب الجذرية </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4" name="Cloud 3"/>
          <p:cNvSpPr/>
          <p:nvPr/>
        </p:nvSpPr>
        <p:spPr>
          <a:xfrm>
            <a:off x="7467600" y="2673660"/>
            <a:ext cx="914400" cy="914400"/>
          </a:xfrm>
          <a:prstGeom prst="cloud">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9</a:t>
            </a:r>
            <a:endParaRPr lang="ar-EG" sz="2800" b="1" dirty="0"/>
          </a:p>
        </p:txBody>
      </p:sp>
      <p:sp>
        <p:nvSpPr>
          <p:cNvPr id="7" name="Flowchart: Stored Data 6"/>
          <p:cNvSpPr/>
          <p:nvPr/>
        </p:nvSpPr>
        <p:spPr>
          <a:xfrm>
            <a:off x="700087" y="3666157"/>
            <a:ext cx="6781800" cy="997260"/>
          </a:xfrm>
          <a:prstGeom prst="flowChartOnlineStorage">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التحسينات عملية مستمرة لا نهاية </a:t>
            </a:r>
            <a:r>
              <a:rPr lang="ar-SA" sz="2400" b="1" kern="0" dirty="0" smtClean="0">
                <a:solidFill>
                  <a:srgbClr val="FFFFFF"/>
                </a:solidFill>
                <a:latin typeface="Simplified Arabic" panose="02020603050405020304" pitchFamily="18" charset="-78"/>
                <a:cs typeface="Simplified Arabic" panose="02020603050405020304" pitchFamily="18" charset="-78"/>
              </a:rPr>
              <a:t>لها</a:t>
            </a:r>
            <a:r>
              <a:rPr lang="en-US" sz="2400" b="1" kern="0" dirty="0" smtClean="0">
                <a:solidFill>
                  <a:srgbClr val="FFFFFF"/>
                </a:solidFill>
                <a:latin typeface="Simplified Arabic" panose="02020603050405020304" pitchFamily="18" charset="-78"/>
                <a:cs typeface="Simplified Arabic" panose="02020603050405020304" pitchFamily="18" charset="-78"/>
              </a:rPr>
              <a:t>، </a:t>
            </a:r>
            <a:r>
              <a:rPr lang="ar-SA" sz="2400" b="1" kern="0" dirty="0">
                <a:solidFill>
                  <a:srgbClr val="FFFFFF"/>
                </a:solidFill>
                <a:latin typeface="Simplified Arabic" panose="02020603050405020304" pitchFamily="18" charset="-78"/>
                <a:cs typeface="Simplified Arabic" panose="02020603050405020304" pitchFamily="18" charset="-78"/>
              </a:rPr>
              <a:t>لأنه لا حدود للإبداع والابتكار</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8" name="Cloud 7"/>
          <p:cNvSpPr/>
          <p:nvPr/>
        </p:nvSpPr>
        <p:spPr>
          <a:xfrm>
            <a:off x="7481887" y="3676611"/>
            <a:ext cx="914400" cy="914400"/>
          </a:xfrm>
          <a:prstGeom prst="cloud">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10</a:t>
            </a:r>
            <a:endParaRPr lang="ar-EG" sz="2800" b="1" dirty="0"/>
          </a:p>
        </p:txBody>
      </p:sp>
      <p:sp>
        <p:nvSpPr>
          <p:cNvPr id="9"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0"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683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animBg="1"/>
      <p:bldP spid="7" grpId="0" animBg="1"/>
      <p:bldP spid="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23240405"/>
              </p:ext>
            </p:extLst>
          </p:nvPr>
        </p:nvGraphicFramePr>
        <p:xfrm>
          <a:off x="533400" y="1828800"/>
          <a:ext cx="75438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60033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t>مفهوم هندسة العمليات</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1716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062" y="0"/>
            <a:ext cx="5257800" cy="1066800"/>
          </a:xfrm>
        </p:spPr>
        <p:txBody>
          <a:bodyPr>
            <a:normAutofit fontScale="90000"/>
          </a:bodyPr>
          <a:lstStyle/>
          <a:p>
            <a:pPr algn="ctr"/>
            <a:r>
              <a:rPr lang="ar-EG" b="1" dirty="0"/>
              <a:t> </a:t>
            </a:r>
            <a:br>
              <a:rPr lang="ar-EG" b="1" dirty="0"/>
            </a:br>
            <a:r>
              <a:rPr lang="ar-EG" b="1" dirty="0"/>
              <a:t>إعادة هندسة العمليات</a:t>
            </a:r>
          </a:p>
        </p:txBody>
      </p:sp>
      <p:sp>
        <p:nvSpPr>
          <p:cNvPr id="3" name="Rectangle 2"/>
          <p:cNvSpPr/>
          <p:nvPr/>
        </p:nvSpPr>
        <p:spPr>
          <a:xfrm>
            <a:off x="304800" y="1066800"/>
            <a:ext cx="6705600" cy="1569660"/>
          </a:xfrm>
          <a:prstGeom prst="rect">
            <a:avLst/>
          </a:prstGeom>
        </p:spPr>
        <p:txBody>
          <a:bodyPr wrap="square">
            <a:spAutoFit/>
          </a:bodyPr>
          <a:lstStyle/>
          <a:p>
            <a:pPr algn="justLow" rtl="1"/>
            <a:r>
              <a:rPr lang="ar-EG" sz="2400" dirty="0">
                <a:solidFill>
                  <a:schemeClr val="accent3">
                    <a:lumMod val="75000"/>
                  </a:schemeClr>
                </a:solidFill>
              </a:rPr>
              <a:t>ظهر مفهوم إعادة هندسة الأعمال لأول مرة في عام 1990م، عندما قامت مؤسسة ماساتشوستس للتكنولوجيا بإجراء بحث بعنوان "الإدارة في عام 1990"، وكان الغرض من هذا البحث معرفة الدور الذي تلعبه تكنولوجيا المعلومات في منظمات الأعمال</a:t>
            </a:r>
          </a:p>
        </p:txBody>
      </p:sp>
      <p:pic>
        <p:nvPicPr>
          <p:cNvPr id="5" name="Picture 4"/>
          <p:cNvPicPr>
            <a:picLocks noChangeAspect="1"/>
          </p:cNvPicPr>
          <p:nvPr/>
        </p:nvPicPr>
        <p:blipFill>
          <a:blip r:embed="rId2"/>
          <a:stretch>
            <a:fillRect/>
          </a:stretch>
        </p:blipFill>
        <p:spPr>
          <a:xfrm>
            <a:off x="1600200" y="2971800"/>
            <a:ext cx="3505200" cy="27336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4057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Terminator 2"/>
          <p:cNvSpPr/>
          <p:nvPr/>
        </p:nvSpPr>
        <p:spPr>
          <a:xfrm>
            <a:off x="6228184" y="404664"/>
            <a:ext cx="2736304" cy="648072"/>
          </a:xfrm>
          <a:prstGeom prst="flowChartTerminator">
            <a:avLst/>
          </a:prstGeom>
          <a:solidFill>
            <a:srgbClr val="33CC33"/>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والعمليات الإدارية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4" name="Rectangle 3"/>
          <p:cNvSpPr/>
          <p:nvPr/>
        </p:nvSpPr>
        <p:spPr>
          <a:xfrm>
            <a:off x="685800" y="4495800"/>
            <a:ext cx="7632848" cy="1371600"/>
          </a:xfrm>
          <a:prstGeom prst="rect">
            <a:avLst/>
          </a:prstGeom>
          <a:solidFill>
            <a:srgbClr val="00B050"/>
          </a:solidFill>
          <a:ln w="25400" cap="flat" cmpd="sng" algn="ctr">
            <a:solidFill>
              <a:srgbClr val="BBE0E3">
                <a:shade val="50000"/>
              </a:srgbClr>
            </a:solidFill>
            <a:prstDash val="solid"/>
          </a:ln>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هي مجموعة متناغمة ومتناسقة من الأنشطة، التي تم تصميمها معاً لتحويل مدخلات معينة إلى مخرجات محددة، بهدف إضافة قيم ونتائج مرغوبة  تهم العميل </a:t>
            </a:r>
            <a:endParaRPr kumimoji="0" lang="ar-SA" sz="2400" b="1"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pic>
        <p:nvPicPr>
          <p:cNvPr id="6" name="Picture 5"/>
          <p:cNvPicPr>
            <a:picLocks noChangeAspect="1"/>
          </p:cNvPicPr>
          <p:nvPr/>
        </p:nvPicPr>
        <p:blipFill>
          <a:blip r:embed="rId3"/>
          <a:stretch>
            <a:fillRect/>
          </a:stretch>
        </p:blipFill>
        <p:spPr>
          <a:xfrm>
            <a:off x="2597224" y="1752600"/>
            <a:ext cx="3810000" cy="25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14778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8029475" y="908720"/>
            <a:ext cx="0" cy="2880320"/>
          </a:xfrm>
          <a:prstGeom prst="line">
            <a:avLst/>
          </a:prstGeom>
          <a:noFill/>
          <a:ln w="38100" cap="flat" cmpd="sng" algn="ctr">
            <a:solidFill>
              <a:srgbClr val="E26418"/>
            </a:solidFill>
            <a:prstDash val="solid"/>
          </a:ln>
          <a:effectLst>
            <a:outerShdw blurRad="40000" dist="23000" dir="5400000" rotWithShape="0">
              <a:srgbClr val="000000">
                <a:alpha val="35000"/>
              </a:srgbClr>
            </a:outerShdw>
          </a:effectLst>
        </p:spPr>
      </p:cxnSp>
      <p:sp>
        <p:nvSpPr>
          <p:cNvPr id="10" name="Oval 9"/>
          <p:cNvSpPr/>
          <p:nvPr/>
        </p:nvSpPr>
        <p:spPr>
          <a:xfrm>
            <a:off x="7092280" y="3789040"/>
            <a:ext cx="1872208" cy="1944216"/>
          </a:xfrm>
          <a:prstGeom prst="ellipse">
            <a:avLst/>
          </a:prstGeom>
          <a:solidFill>
            <a:srgbClr val="FFFFFF"/>
          </a:solidFill>
          <a:ln w="25400" cap="flat" cmpd="sng" algn="ctr">
            <a:solidFill>
              <a:srgbClr val="E26418"/>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عمليات جوهرية </a:t>
            </a:r>
            <a:endParaRPr kumimoji="0" lang="en-US" sz="2400" b="0"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cxnSp>
        <p:nvCxnSpPr>
          <p:cNvPr id="11" name="Straight Connector 10"/>
          <p:cNvCxnSpPr/>
          <p:nvPr/>
        </p:nvCxnSpPr>
        <p:spPr>
          <a:xfrm flipH="1">
            <a:off x="5796136" y="908720"/>
            <a:ext cx="1091" cy="2016224"/>
          </a:xfrm>
          <a:prstGeom prst="line">
            <a:avLst/>
          </a:prstGeom>
          <a:noFill/>
          <a:ln w="38100" cap="flat" cmpd="sng" algn="ctr">
            <a:solidFill>
              <a:srgbClr val="E26418"/>
            </a:solidFill>
            <a:prstDash val="solid"/>
          </a:ln>
          <a:effectLst>
            <a:outerShdw blurRad="40000" dist="23000" dir="5400000" rotWithShape="0">
              <a:srgbClr val="000000">
                <a:alpha val="35000"/>
              </a:srgbClr>
            </a:outerShdw>
          </a:effectLst>
        </p:spPr>
      </p:cxnSp>
      <p:sp>
        <p:nvSpPr>
          <p:cNvPr id="12" name="Oval 11"/>
          <p:cNvSpPr/>
          <p:nvPr/>
        </p:nvSpPr>
        <p:spPr>
          <a:xfrm>
            <a:off x="4860032" y="2924944"/>
            <a:ext cx="1872208" cy="1944216"/>
          </a:xfrm>
          <a:prstGeom prst="ellipse">
            <a:avLst/>
          </a:prstGeom>
          <a:solidFill>
            <a:srgbClr val="FFFFFF"/>
          </a:solidFill>
          <a:ln w="25400" cap="flat" cmpd="sng" algn="ctr">
            <a:solidFill>
              <a:srgbClr val="E26418"/>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عمليات مساعدة </a:t>
            </a:r>
            <a:endParaRPr kumimoji="0" lang="en-US" sz="2400" b="0"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cxnSp>
        <p:nvCxnSpPr>
          <p:cNvPr id="13" name="Straight Connector 12"/>
          <p:cNvCxnSpPr/>
          <p:nvPr/>
        </p:nvCxnSpPr>
        <p:spPr>
          <a:xfrm>
            <a:off x="3348955" y="908720"/>
            <a:ext cx="0" cy="2880320"/>
          </a:xfrm>
          <a:prstGeom prst="line">
            <a:avLst/>
          </a:prstGeom>
          <a:noFill/>
          <a:ln w="38100" cap="flat" cmpd="sng" algn="ctr">
            <a:solidFill>
              <a:srgbClr val="E26418"/>
            </a:solidFill>
            <a:prstDash val="solid"/>
          </a:ln>
          <a:effectLst>
            <a:outerShdw blurRad="40000" dist="23000" dir="5400000" rotWithShape="0">
              <a:srgbClr val="000000">
                <a:alpha val="35000"/>
              </a:srgbClr>
            </a:outerShdw>
          </a:effectLst>
        </p:spPr>
      </p:cxnSp>
      <p:sp>
        <p:nvSpPr>
          <p:cNvPr id="14" name="Oval 13"/>
          <p:cNvSpPr/>
          <p:nvPr/>
        </p:nvSpPr>
        <p:spPr>
          <a:xfrm>
            <a:off x="2411760" y="3789040"/>
            <a:ext cx="1872208" cy="1944216"/>
          </a:xfrm>
          <a:prstGeom prst="ellipse">
            <a:avLst/>
          </a:prstGeom>
          <a:solidFill>
            <a:srgbClr val="FFFFFF"/>
          </a:solidFill>
          <a:ln w="25400" cap="flat" cmpd="sng" algn="ctr">
            <a:solidFill>
              <a:srgbClr val="E26418"/>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عمليات إدارية </a:t>
            </a:r>
            <a:endParaRPr kumimoji="0" lang="en-US" sz="2400" b="0"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cxnSp>
        <p:nvCxnSpPr>
          <p:cNvPr id="15" name="Straight Connector 14"/>
          <p:cNvCxnSpPr/>
          <p:nvPr/>
        </p:nvCxnSpPr>
        <p:spPr>
          <a:xfrm flipH="1">
            <a:off x="1043608" y="908720"/>
            <a:ext cx="1091" cy="2016224"/>
          </a:xfrm>
          <a:prstGeom prst="line">
            <a:avLst/>
          </a:prstGeom>
          <a:noFill/>
          <a:ln w="38100" cap="flat" cmpd="sng" algn="ctr">
            <a:solidFill>
              <a:srgbClr val="E26418"/>
            </a:solidFill>
            <a:prstDash val="solid"/>
          </a:ln>
          <a:effectLst>
            <a:outerShdw blurRad="40000" dist="23000" dir="5400000" rotWithShape="0">
              <a:srgbClr val="000000">
                <a:alpha val="35000"/>
              </a:srgbClr>
            </a:outerShdw>
          </a:effectLst>
        </p:spPr>
      </p:cxnSp>
      <p:sp>
        <p:nvSpPr>
          <p:cNvPr id="16" name="Oval 15"/>
          <p:cNvSpPr/>
          <p:nvPr/>
        </p:nvSpPr>
        <p:spPr>
          <a:xfrm>
            <a:off x="107504" y="2924944"/>
            <a:ext cx="1872208" cy="1944216"/>
          </a:xfrm>
          <a:prstGeom prst="ellipse">
            <a:avLst/>
          </a:prstGeom>
          <a:solidFill>
            <a:srgbClr val="FFFFFF"/>
          </a:solidFill>
          <a:ln w="25400" cap="flat" cmpd="sng" algn="ctr">
            <a:solidFill>
              <a:srgbClr val="E26418"/>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عمليات تتم بين المنظمات </a:t>
            </a:r>
            <a:endParaRPr kumimoji="0" lang="en-US" sz="2400" b="0"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17" name="Oval 16"/>
          <p:cNvSpPr/>
          <p:nvPr/>
        </p:nvSpPr>
        <p:spPr>
          <a:xfrm>
            <a:off x="7596336" y="1772816"/>
            <a:ext cx="864096" cy="864096"/>
          </a:xfrm>
          <a:prstGeom prst="ellipse">
            <a:avLst/>
          </a:prstGeom>
          <a:solidFill>
            <a:srgbClr val="E26418"/>
          </a:solidFill>
          <a:ln w="38100" cap="flat" cmpd="sng" algn="ctr">
            <a:solidFill>
              <a:srgbClr val="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white"/>
                </a:solidFill>
                <a:effectLst/>
                <a:uLnTx/>
                <a:uFillTx/>
                <a:latin typeface="Simplified Arabic" panose="02020603050405020304" pitchFamily="18" charset="-78"/>
                <a:ea typeface="+mn-ea"/>
                <a:cs typeface="Simplified Arabic" panose="02020603050405020304" pitchFamily="18" charset="-78"/>
              </a:rPr>
              <a:t>1</a:t>
            </a:r>
          </a:p>
        </p:txBody>
      </p:sp>
      <p:sp>
        <p:nvSpPr>
          <p:cNvPr id="18" name="Oval 17"/>
          <p:cNvSpPr/>
          <p:nvPr/>
        </p:nvSpPr>
        <p:spPr>
          <a:xfrm>
            <a:off x="5364088" y="1268760"/>
            <a:ext cx="864096" cy="864096"/>
          </a:xfrm>
          <a:prstGeom prst="ellipse">
            <a:avLst/>
          </a:prstGeom>
          <a:solidFill>
            <a:srgbClr val="E26418"/>
          </a:solidFill>
          <a:ln w="38100" cap="flat" cmpd="sng" algn="ctr">
            <a:solidFill>
              <a:srgbClr val="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white"/>
                </a:solidFill>
                <a:effectLst/>
                <a:uLnTx/>
                <a:uFillTx/>
                <a:latin typeface="Simplified Arabic" panose="02020603050405020304" pitchFamily="18" charset="-78"/>
                <a:ea typeface="+mn-ea"/>
                <a:cs typeface="Simplified Arabic" panose="02020603050405020304" pitchFamily="18" charset="-78"/>
              </a:rPr>
              <a:t>2</a:t>
            </a:r>
          </a:p>
        </p:txBody>
      </p:sp>
      <p:sp>
        <p:nvSpPr>
          <p:cNvPr id="19" name="Oval 18"/>
          <p:cNvSpPr/>
          <p:nvPr/>
        </p:nvSpPr>
        <p:spPr>
          <a:xfrm>
            <a:off x="611560" y="1268760"/>
            <a:ext cx="864096" cy="864096"/>
          </a:xfrm>
          <a:prstGeom prst="ellipse">
            <a:avLst/>
          </a:prstGeom>
          <a:solidFill>
            <a:srgbClr val="E26418"/>
          </a:solidFill>
          <a:ln w="38100" cap="flat" cmpd="sng" algn="ctr">
            <a:solidFill>
              <a:srgbClr val="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white"/>
                </a:solidFill>
                <a:effectLst/>
                <a:uLnTx/>
                <a:uFillTx/>
                <a:latin typeface="Simplified Arabic" panose="02020603050405020304" pitchFamily="18" charset="-78"/>
                <a:ea typeface="+mn-ea"/>
                <a:cs typeface="Simplified Arabic" panose="02020603050405020304" pitchFamily="18" charset="-78"/>
              </a:rPr>
              <a:t>4</a:t>
            </a:r>
          </a:p>
        </p:txBody>
      </p:sp>
      <p:sp>
        <p:nvSpPr>
          <p:cNvPr id="20" name="Oval 19"/>
          <p:cNvSpPr/>
          <p:nvPr/>
        </p:nvSpPr>
        <p:spPr>
          <a:xfrm>
            <a:off x="2915816" y="1772816"/>
            <a:ext cx="864096" cy="864096"/>
          </a:xfrm>
          <a:prstGeom prst="ellipse">
            <a:avLst/>
          </a:prstGeom>
          <a:solidFill>
            <a:srgbClr val="E26418"/>
          </a:solidFill>
          <a:ln w="38100" cap="flat" cmpd="sng" algn="ctr">
            <a:solidFill>
              <a:srgbClr val="FFFFFF"/>
            </a:solidFill>
            <a:prstDash val="solid"/>
          </a:ln>
          <a:effectLst>
            <a:outerShdw blurRad="40000" dist="20000" dir="5400000" rotWithShape="0">
              <a:srgbClr val="000000">
                <a:alpha val="38000"/>
              </a:srgbClr>
            </a:outerShdw>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EG" sz="2400" b="1" i="0" u="none" strike="noStrike" kern="0" cap="none" spc="0" normalizeH="0" baseline="0" noProof="0" dirty="0" smtClean="0">
                <a:ln>
                  <a:noFill/>
                </a:ln>
                <a:solidFill>
                  <a:prstClr val="white"/>
                </a:solidFill>
                <a:effectLst/>
                <a:uLnTx/>
                <a:uFillTx/>
                <a:latin typeface="Simplified Arabic" panose="02020603050405020304" pitchFamily="18" charset="-78"/>
                <a:ea typeface="+mn-ea"/>
                <a:cs typeface="Simplified Arabic" panose="02020603050405020304" pitchFamily="18" charset="-78"/>
              </a:rPr>
              <a:t>3</a:t>
            </a:r>
          </a:p>
        </p:txBody>
      </p:sp>
      <p:cxnSp>
        <p:nvCxnSpPr>
          <p:cNvPr id="21" name="Straight Connector 20"/>
          <p:cNvCxnSpPr/>
          <p:nvPr/>
        </p:nvCxnSpPr>
        <p:spPr>
          <a:xfrm flipH="1">
            <a:off x="107504" y="917327"/>
            <a:ext cx="8964488"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430870" y="250439"/>
            <a:ext cx="6317755" cy="523220"/>
          </a:xfrm>
          <a:prstGeom prst="rect">
            <a:avLst/>
          </a:prstGeom>
        </p:spPr>
        <p:txBody>
          <a:bodyPr wrap="none">
            <a:spAutoFit/>
          </a:bodyPr>
          <a:lstStyle/>
          <a:p>
            <a:r>
              <a:rPr lang="ar-EG" sz="2800" b="1" dirty="0">
                <a:solidFill>
                  <a:srgbClr val="0070C0"/>
                </a:solidFill>
              </a:rPr>
              <a:t>وتقسم عمليات المنظمة إلى أربعة أنواع وهي كما يلي</a:t>
            </a:r>
          </a:p>
        </p:txBody>
      </p:sp>
      <p:sp>
        <p:nvSpPr>
          <p:cNvPr id="2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400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80">
                                          <p:stCondLst>
                                            <p:cond delay="0"/>
                                          </p:stCondLst>
                                        </p:cTn>
                                        <p:tgtEl>
                                          <p:spTgt spid="12"/>
                                        </p:tgtEl>
                                      </p:cBhvr>
                                    </p:animEffect>
                                    <p:anim calcmode="lin" valueType="num">
                                      <p:cBhvr>
                                        <p:cTn id="4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0" dur="26">
                                          <p:stCondLst>
                                            <p:cond delay="650"/>
                                          </p:stCondLst>
                                        </p:cTn>
                                        <p:tgtEl>
                                          <p:spTgt spid="12"/>
                                        </p:tgtEl>
                                      </p:cBhvr>
                                      <p:to x="100000" y="60000"/>
                                    </p:animScale>
                                    <p:animScale>
                                      <p:cBhvr>
                                        <p:cTn id="51" dur="166" decel="50000">
                                          <p:stCondLst>
                                            <p:cond delay="676"/>
                                          </p:stCondLst>
                                        </p:cTn>
                                        <p:tgtEl>
                                          <p:spTgt spid="12"/>
                                        </p:tgtEl>
                                      </p:cBhvr>
                                      <p:to x="100000" y="100000"/>
                                    </p:animScale>
                                    <p:animScale>
                                      <p:cBhvr>
                                        <p:cTn id="52" dur="26">
                                          <p:stCondLst>
                                            <p:cond delay="1312"/>
                                          </p:stCondLst>
                                        </p:cTn>
                                        <p:tgtEl>
                                          <p:spTgt spid="12"/>
                                        </p:tgtEl>
                                      </p:cBhvr>
                                      <p:to x="100000" y="80000"/>
                                    </p:animScale>
                                    <p:animScale>
                                      <p:cBhvr>
                                        <p:cTn id="53" dur="166" decel="50000">
                                          <p:stCondLst>
                                            <p:cond delay="1338"/>
                                          </p:stCondLst>
                                        </p:cTn>
                                        <p:tgtEl>
                                          <p:spTgt spid="12"/>
                                        </p:tgtEl>
                                      </p:cBhvr>
                                      <p:to x="100000" y="100000"/>
                                    </p:animScale>
                                    <p:animScale>
                                      <p:cBhvr>
                                        <p:cTn id="54" dur="26">
                                          <p:stCondLst>
                                            <p:cond delay="1642"/>
                                          </p:stCondLst>
                                        </p:cTn>
                                        <p:tgtEl>
                                          <p:spTgt spid="12"/>
                                        </p:tgtEl>
                                      </p:cBhvr>
                                      <p:to x="100000" y="90000"/>
                                    </p:animScale>
                                    <p:animScale>
                                      <p:cBhvr>
                                        <p:cTn id="55" dur="166" decel="50000">
                                          <p:stCondLst>
                                            <p:cond delay="1668"/>
                                          </p:stCondLst>
                                        </p:cTn>
                                        <p:tgtEl>
                                          <p:spTgt spid="12"/>
                                        </p:tgtEl>
                                      </p:cBhvr>
                                      <p:to x="100000" y="100000"/>
                                    </p:animScale>
                                    <p:animScale>
                                      <p:cBhvr>
                                        <p:cTn id="56" dur="26">
                                          <p:stCondLst>
                                            <p:cond delay="1808"/>
                                          </p:stCondLst>
                                        </p:cTn>
                                        <p:tgtEl>
                                          <p:spTgt spid="12"/>
                                        </p:tgtEl>
                                      </p:cBhvr>
                                      <p:to x="100000" y="95000"/>
                                    </p:animScale>
                                    <p:animScale>
                                      <p:cBhvr>
                                        <p:cTn id="57" dur="166" decel="50000">
                                          <p:stCondLst>
                                            <p:cond delay="1834"/>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80">
                                          <p:stCondLst>
                                            <p:cond delay="0"/>
                                          </p:stCondLst>
                                        </p:cTn>
                                        <p:tgtEl>
                                          <p:spTgt spid="15"/>
                                        </p:tgtEl>
                                      </p:cBhvr>
                                    </p:animEffect>
                                    <p:anim calcmode="lin" valueType="num">
                                      <p:cBhvr>
                                        <p:cTn id="7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2" dur="26">
                                          <p:stCondLst>
                                            <p:cond delay="650"/>
                                          </p:stCondLst>
                                        </p:cTn>
                                        <p:tgtEl>
                                          <p:spTgt spid="15"/>
                                        </p:tgtEl>
                                      </p:cBhvr>
                                      <p:to x="100000" y="60000"/>
                                    </p:animScale>
                                    <p:animScale>
                                      <p:cBhvr>
                                        <p:cTn id="83" dur="166" decel="50000">
                                          <p:stCondLst>
                                            <p:cond delay="676"/>
                                          </p:stCondLst>
                                        </p:cTn>
                                        <p:tgtEl>
                                          <p:spTgt spid="15"/>
                                        </p:tgtEl>
                                      </p:cBhvr>
                                      <p:to x="100000" y="100000"/>
                                    </p:animScale>
                                    <p:animScale>
                                      <p:cBhvr>
                                        <p:cTn id="84" dur="26">
                                          <p:stCondLst>
                                            <p:cond delay="1312"/>
                                          </p:stCondLst>
                                        </p:cTn>
                                        <p:tgtEl>
                                          <p:spTgt spid="15"/>
                                        </p:tgtEl>
                                      </p:cBhvr>
                                      <p:to x="100000" y="80000"/>
                                    </p:animScale>
                                    <p:animScale>
                                      <p:cBhvr>
                                        <p:cTn id="85" dur="166" decel="50000">
                                          <p:stCondLst>
                                            <p:cond delay="1338"/>
                                          </p:stCondLst>
                                        </p:cTn>
                                        <p:tgtEl>
                                          <p:spTgt spid="15"/>
                                        </p:tgtEl>
                                      </p:cBhvr>
                                      <p:to x="100000" y="100000"/>
                                    </p:animScale>
                                    <p:animScale>
                                      <p:cBhvr>
                                        <p:cTn id="86" dur="26">
                                          <p:stCondLst>
                                            <p:cond delay="1642"/>
                                          </p:stCondLst>
                                        </p:cTn>
                                        <p:tgtEl>
                                          <p:spTgt spid="15"/>
                                        </p:tgtEl>
                                      </p:cBhvr>
                                      <p:to x="100000" y="90000"/>
                                    </p:animScale>
                                    <p:animScale>
                                      <p:cBhvr>
                                        <p:cTn id="87" dur="166" decel="50000">
                                          <p:stCondLst>
                                            <p:cond delay="1668"/>
                                          </p:stCondLst>
                                        </p:cTn>
                                        <p:tgtEl>
                                          <p:spTgt spid="15"/>
                                        </p:tgtEl>
                                      </p:cBhvr>
                                      <p:to x="100000" y="100000"/>
                                    </p:animScale>
                                    <p:animScale>
                                      <p:cBhvr>
                                        <p:cTn id="88" dur="26">
                                          <p:stCondLst>
                                            <p:cond delay="1808"/>
                                          </p:stCondLst>
                                        </p:cTn>
                                        <p:tgtEl>
                                          <p:spTgt spid="15"/>
                                        </p:tgtEl>
                                      </p:cBhvr>
                                      <p:to x="100000" y="95000"/>
                                    </p:animScale>
                                    <p:animScale>
                                      <p:cBhvr>
                                        <p:cTn id="89" dur="166" decel="50000">
                                          <p:stCondLst>
                                            <p:cond delay="1834"/>
                                          </p:stCondLst>
                                        </p:cTn>
                                        <p:tgtEl>
                                          <p:spTgt spid="15"/>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wipe(down)">
                                      <p:cBhvr>
                                        <p:cTn id="92" dur="580">
                                          <p:stCondLst>
                                            <p:cond delay="0"/>
                                          </p:stCondLst>
                                        </p:cTn>
                                        <p:tgtEl>
                                          <p:spTgt spid="17"/>
                                        </p:tgtEl>
                                      </p:cBhvr>
                                    </p:animEffect>
                                    <p:anim calcmode="lin" valueType="num">
                                      <p:cBhvr>
                                        <p:cTn id="9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8" dur="26">
                                          <p:stCondLst>
                                            <p:cond delay="650"/>
                                          </p:stCondLst>
                                        </p:cTn>
                                        <p:tgtEl>
                                          <p:spTgt spid="17"/>
                                        </p:tgtEl>
                                      </p:cBhvr>
                                      <p:to x="100000" y="60000"/>
                                    </p:animScale>
                                    <p:animScale>
                                      <p:cBhvr>
                                        <p:cTn id="99" dur="166" decel="50000">
                                          <p:stCondLst>
                                            <p:cond delay="676"/>
                                          </p:stCondLst>
                                        </p:cTn>
                                        <p:tgtEl>
                                          <p:spTgt spid="17"/>
                                        </p:tgtEl>
                                      </p:cBhvr>
                                      <p:to x="100000" y="100000"/>
                                    </p:animScale>
                                    <p:animScale>
                                      <p:cBhvr>
                                        <p:cTn id="100" dur="26">
                                          <p:stCondLst>
                                            <p:cond delay="1312"/>
                                          </p:stCondLst>
                                        </p:cTn>
                                        <p:tgtEl>
                                          <p:spTgt spid="17"/>
                                        </p:tgtEl>
                                      </p:cBhvr>
                                      <p:to x="100000" y="80000"/>
                                    </p:animScale>
                                    <p:animScale>
                                      <p:cBhvr>
                                        <p:cTn id="101" dur="166" decel="50000">
                                          <p:stCondLst>
                                            <p:cond delay="1338"/>
                                          </p:stCondLst>
                                        </p:cTn>
                                        <p:tgtEl>
                                          <p:spTgt spid="17"/>
                                        </p:tgtEl>
                                      </p:cBhvr>
                                      <p:to x="100000" y="100000"/>
                                    </p:animScale>
                                    <p:animScale>
                                      <p:cBhvr>
                                        <p:cTn id="102" dur="26">
                                          <p:stCondLst>
                                            <p:cond delay="1642"/>
                                          </p:stCondLst>
                                        </p:cTn>
                                        <p:tgtEl>
                                          <p:spTgt spid="17"/>
                                        </p:tgtEl>
                                      </p:cBhvr>
                                      <p:to x="100000" y="90000"/>
                                    </p:animScale>
                                    <p:animScale>
                                      <p:cBhvr>
                                        <p:cTn id="103" dur="166" decel="50000">
                                          <p:stCondLst>
                                            <p:cond delay="1668"/>
                                          </p:stCondLst>
                                        </p:cTn>
                                        <p:tgtEl>
                                          <p:spTgt spid="17"/>
                                        </p:tgtEl>
                                      </p:cBhvr>
                                      <p:to x="100000" y="100000"/>
                                    </p:animScale>
                                    <p:animScale>
                                      <p:cBhvr>
                                        <p:cTn id="104" dur="26">
                                          <p:stCondLst>
                                            <p:cond delay="1808"/>
                                          </p:stCondLst>
                                        </p:cTn>
                                        <p:tgtEl>
                                          <p:spTgt spid="17"/>
                                        </p:tgtEl>
                                      </p:cBhvr>
                                      <p:to x="100000" y="95000"/>
                                    </p:animScale>
                                    <p:animScale>
                                      <p:cBhvr>
                                        <p:cTn id="105" dur="166" decel="50000">
                                          <p:stCondLst>
                                            <p:cond delay="1834"/>
                                          </p:stCondLst>
                                        </p:cTn>
                                        <p:tgtEl>
                                          <p:spTgt spid="17"/>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wipe(down)">
                                      <p:cBhvr>
                                        <p:cTn id="108" dur="580">
                                          <p:stCondLst>
                                            <p:cond delay="0"/>
                                          </p:stCondLst>
                                        </p:cTn>
                                        <p:tgtEl>
                                          <p:spTgt spid="18"/>
                                        </p:tgtEl>
                                      </p:cBhvr>
                                    </p:animEffect>
                                    <p:anim calcmode="lin" valueType="num">
                                      <p:cBhvr>
                                        <p:cTn id="109"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4" dur="26">
                                          <p:stCondLst>
                                            <p:cond delay="650"/>
                                          </p:stCondLst>
                                        </p:cTn>
                                        <p:tgtEl>
                                          <p:spTgt spid="18"/>
                                        </p:tgtEl>
                                      </p:cBhvr>
                                      <p:to x="100000" y="60000"/>
                                    </p:animScale>
                                    <p:animScale>
                                      <p:cBhvr>
                                        <p:cTn id="115" dur="166" decel="50000">
                                          <p:stCondLst>
                                            <p:cond delay="676"/>
                                          </p:stCondLst>
                                        </p:cTn>
                                        <p:tgtEl>
                                          <p:spTgt spid="18"/>
                                        </p:tgtEl>
                                      </p:cBhvr>
                                      <p:to x="100000" y="100000"/>
                                    </p:animScale>
                                    <p:animScale>
                                      <p:cBhvr>
                                        <p:cTn id="116" dur="26">
                                          <p:stCondLst>
                                            <p:cond delay="1312"/>
                                          </p:stCondLst>
                                        </p:cTn>
                                        <p:tgtEl>
                                          <p:spTgt spid="18"/>
                                        </p:tgtEl>
                                      </p:cBhvr>
                                      <p:to x="100000" y="80000"/>
                                    </p:animScale>
                                    <p:animScale>
                                      <p:cBhvr>
                                        <p:cTn id="117" dur="166" decel="50000">
                                          <p:stCondLst>
                                            <p:cond delay="1338"/>
                                          </p:stCondLst>
                                        </p:cTn>
                                        <p:tgtEl>
                                          <p:spTgt spid="18"/>
                                        </p:tgtEl>
                                      </p:cBhvr>
                                      <p:to x="100000" y="100000"/>
                                    </p:animScale>
                                    <p:animScale>
                                      <p:cBhvr>
                                        <p:cTn id="118" dur="26">
                                          <p:stCondLst>
                                            <p:cond delay="1642"/>
                                          </p:stCondLst>
                                        </p:cTn>
                                        <p:tgtEl>
                                          <p:spTgt spid="18"/>
                                        </p:tgtEl>
                                      </p:cBhvr>
                                      <p:to x="100000" y="90000"/>
                                    </p:animScale>
                                    <p:animScale>
                                      <p:cBhvr>
                                        <p:cTn id="119" dur="166" decel="50000">
                                          <p:stCondLst>
                                            <p:cond delay="1668"/>
                                          </p:stCondLst>
                                        </p:cTn>
                                        <p:tgtEl>
                                          <p:spTgt spid="18"/>
                                        </p:tgtEl>
                                      </p:cBhvr>
                                      <p:to x="100000" y="100000"/>
                                    </p:animScale>
                                    <p:animScale>
                                      <p:cBhvr>
                                        <p:cTn id="120" dur="26">
                                          <p:stCondLst>
                                            <p:cond delay="1808"/>
                                          </p:stCondLst>
                                        </p:cTn>
                                        <p:tgtEl>
                                          <p:spTgt spid="18"/>
                                        </p:tgtEl>
                                      </p:cBhvr>
                                      <p:to x="100000" y="95000"/>
                                    </p:animScale>
                                    <p:animScale>
                                      <p:cBhvr>
                                        <p:cTn id="121" dur="166" decel="50000">
                                          <p:stCondLst>
                                            <p:cond delay="1834"/>
                                          </p:stCondLst>
                                        </p:cTn>
                                        <p:tgtEl>
                                          <p:spTgt spid="18"/>
                                        </p:tgtEl>
                                      </p:cBhvr>
                                      <p:to x="100000" y="100000"/>
                                    </p:animScale>
                                  </p:childTnLst>
                                </p:cTn>
                              </p:par>
                              <p:par>
                                <p:cTn id="122" presetID="26" presetClass="entr" presetSubtype="0" fill="hold" grpId="0" nodeType="with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wipe(down)">
                                      <p:cBhvr>
                                        <p:cTn id="124" dur="580">
                                          <p:stCondLst>
                                            <p:cond delay="0"/>
                                          </p:stCondLst>
                                        </p:cTn>
                                        <p:tgtEl>
                                          <p:spTgt spid="19"/>
                                        </p:tgtEl>
                                      </p:cBhvr>
                                    </p:animEffect>
                                    <p:anim calcmode="lin" valueType="num">
                                      <p:cBhvr>
                                        <p:cTn id="1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0" dur="26">
                                          <p:stCondLst>
                                            <p:cond delay="650"/>
                                          </p:stCondLst>
                                        </p:cTn>
                                        <p:tgtEl>
                                          <p:spTgt spid="19"/>
                                        </p:tgtEl>
                                      </p:cBhvr>
                                      <p:to x="100000" y="60000"/>
                                    </p:animScale>
                                    <p:animScale>
                                      <p:cBhvr>
                                        <p:cTn id="131" dur="166" decel="50000">
                                          <p:stCondLst>
                                            <p:cond delay="676"/>
                                          </p:stCondLst>
                                        </p:cTn>
                                        <p:tgtEl>
                                          <p:spTgt spid="19"/>
                                        </p:tgtEl>
                                      </p:cBhvr>
                                      <p:to x="100000" y="100000"/>
                                    </p:animScale>
                                    <p:animScale>
                                      <p:cBhvr>
                                        <p:cTn id="132" dur="26">
                                          <p:stCondLst>
                                            <p:cond delay="1312"/>
                                          </p:stCondLst>
                                        </p:cTn>
                                        <p:tgtEl>
                                          <p:spTgt spid="19"/>
                                        </p:tgtEl>
                                      </p:cBhvr>
                                      <p:to x="100000" y="80000"/>
                                    </p:animScale>
                                    <p:animScale>
                                      <p:cBhvr>
                                        <p:cTn id="133" dur="166" decel="50000">
                                          <p:stCondLst>
                                            <p:cond delay="1338"/>
                                          </p:stCondLst>
                                        </p:cTn>
                                        <p:tgtEl>
                                          <p:spTgt spid="19"/>
                                        </p:tgtEl>
                                      </p:cBhvr>
                                      <p:to x="100000" y="100000"/>
                                    </p:animScale>
                                    <p:animScale>
                                      <p:cBhvr>
                                        <p:cTn id="134" dur="26">
                                          <p:stCondLst>
                                            <p:cond delay="1642"/>
                                          </p:stCondLst>
                                        </p:cTn>
                                        <p:tgtEl>
                                          <p:spTgt spid="19"/>
                                        </p:tgtEl>
                                      </p:cBhvr>
                                      <p:to x="100000" y="90000"/>
                                    </p:animScale>
                                    <p:animScale>
                                      <p:cBhvr>
                                        <p:cTn id="135" dur="166" decel="50000">
                                          <p:stCondLst>
                                            <p:cond delay="1668"/>
                                          </p:stCondLst>
                                        </p:cTn>
                                        <p:tgtEl>
                                          <p:spTgt spid="19"/>
                                        </p:tgtEl>
                                      </p:cBhvr>
                                      <p:to x="100000" y="100000"/>
                                    </p:animScale>
                                    <p:animScale>
                                      <p:cBhvr>
                                        <p:cTn id="136" dur="26">
                                          <p:stCondLst>
                                            <p:cond delay="1808"/>
                                          </p:stCondLst>
                                        </p:cTn>
                                        <p:tgtEl>
                                          <p:spTgt spid="19"/>
                                        </p:tgtEl>
                                      </p:cBhvr>
                                      <p:to x="100000" y="95000"/>
                                    </p:animScale>
                                    <p:animScale>
                                      <p:cBhvr>
                                        <p:cTn id="137" dur="166" decel="50000">
                                          <p:stCondLst>
                                            <p:cond delay="1834"/>
                                          </p:stCondLst>
                                        </p:cTn>
                                        <p:tgtEl>
                                          <p:spTgt spid="19"/>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wipe(down)">
                                      <p:cBhvr>
                                        <p:cTn id="140" dur="580">
                                          <p:stCondLst>
                                            <p:cond delay="0"/>
                                          </p:stCondLst>
                                        </p:cTn>
                                        <p:tgtEl>
                                          <p:spTgt spid="20"/>
                                        </p:tgtEl>
                                      </p:cBhvr>
                                    </p:animEffect>
                                    <p:anim calcmode="lin" valueType="num">
                                      <p:cBhvr>
                                        <p:cTn id="1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46" dur="26">
                                          <p:stCondLst>
                                            <p:cond delay="650"/>
                                          </p:stCondLst>
                                        </p:cTn>
                                        <p:tgtEl>
                                          <p:spTgt spid="20"/>
                                        </p:tgtEl>
                                      </p:cBhvr>
                                      <p:to x="100000" y="60000"/>
                                    </p:animScale>
                                    <p:animScale>
                                      <p:cBhvr>
                                        <p:cTn id="147" dur="166" decel="50000">
                                          <p:stCondLst>
                                            <p:cond delay="676"/>
                                          </p:stCondLst>
                                        </p:cTn>
                                        <p:tgtEl>
                                          <p:spTgt spid="20"/>
                                        </p:tgtEl>
                                      </p:cBhvr>
                                      <p:to x="100000" y="100000"/>
                                    </p:animScale>
                                    <p:animScale>
                                      <p:cBhvr>
                                        <p:cTn id="148" dur="26">
                                          <p:stCondLst>
                                            <p:cond delay="1312"/>
                                          </p:stCondLst>
                                        </p:cTn>
                                        <p:tgtEl>
                                          <p:spTgt spid="20"/>
                                        </p:tgtEl>
                                      </p:cBhvr>
                                      <p:to x="100000" y="80000"/>
                                    </p:animScale>
                                    <p:animScale>
                                      <p:cBhvr>
                                        <p:cTn id="149" dur="166" decel="50000">
                                          <p:stCondLst>
                                            <p:cond delay="1338"/>
                                          </p:stCondLst>
                                        </p:cTn>
                                        <p:tgtEl>
                                          <p:spTgt spid="20"/>
                                        </p:tgtEl>
                                      </p:cBhvr>
                                      <p:to x="100000" y="100000"/>
                                    </p:animScale>
                                    <p:animScale>
                                      <p:cBhvr>
                                        <p:cTn id="150" dur="26">
                                          <p:stCondLst>
                                            <p:cond delay="1642"/>
                                          </p:stCondLst>
                                        </p:cTn>
                                        <p:tgtEl>
                                          <p:spTgt spid="20"/>
                                        </p:tgtEl>
                                      </p:cBhvr>
                                      <p:to x="100000" y="90000"/>
                                    </p:animScale>
                                    <p:animScale>
                                      <p:cBhvr>
                                        <p:cTn id="151" dur="166" decel="50000">
                                          <p:stCondLst>
                                            <p:cond delay="1668"/>
                                          </p:stCondLst>
                                        </p:cTn>
                                        <p:tgtEl>
                                          <p:spTgt spid="20"/>
                                        </p:tgtEl>
                                      </p:cBhvr>
                                      <p:to x="100000" y="100000"/>
                                    </p:animScale>
                                    <p:animScale>
                                      <p:cBhvr>
                                        <p:cTn id="152" dur="26">
                                          <p:stCondLst>
                                            <p:cond delay="1808"/>
                                          </p:stCondLst>
                                        </p:cTn>
                                        <p:tgtEl>
                                          <p:spTgt spid="20"/>
                                        </p:tgtEl>
                                      </p:cBhvr>
                                      <p:to x="100000" y="95000"/>
                                    </p:animScale>
                                    <p:animScale>
                                      <p:cBhvr>
                                        <p:cTn id="153" dur="166" decel="50000">
                                          <p:stCondLst>
                                            <p:cond delay="1834"/>
                                          </p:stCondLst>
                                        </p:cTn>
                                        <p:tgtEl>
                                          <p:spTgt spid="20"/>
                                        </p:tgtEl>
                                      </p:cBhvr>
                                      <p:to x="100000" y="100000"/>
                                    </p:animScale>
                                  </p:childTnLst>
                                </p:cTn>
                              </p:par>
                              <p:par>
                                <p:cTn id="154" presetID="26" presetClass="entr" presetSubtype="0" fill="hold" grpId="0" nodeType="withEffect">
                                  <p:stCondLst>
                                    <p:cond delay="0"/>
                                  </p:stCondLst>
                                  <p:childTnLst>
                                    <p:set>
                                      <p:cBhvr>
                                        <p:cTn id="155" dur="1" fill="hold">
                                          <p:stCondLst>
                                            <p:cond delay="0"/>
                                          </p:stCondLst>
                                        </p:cTn>
                                        <p:tgtEl>
                                          <p:spTgt spid="10"/>
                                        </p:tgtEl>
                                        <p:attrNameLst>
                                          <p:attrName>style.visibility</p:attrName>
                                        </p:attrNameLst>
                                      </p:cBhvr>
                                      <p:to>
                                        <p:strVal val="visible"/>
                                      </p:to>
                                    </p:set>
                                    <p:animEffect transition="in" filter="wipe(down)">
                                      <p:cBhvr>
                                        <p:cTn id="156" dur="580">
                                          <p:stCondLst>
                                            <p:cond delay="0"/>
                                          </p:stCondLst>
                                        </p:cTn>
                                        <p:tgtEl>
                                          <p:spTgt spid="10"/>
                                        </p:tgtEl>
                                      </p:cBhvr>
                                    </p:animEffect>
                                    <p:anim calcmode="lin" valueType="num">
                                      <p:cBhvr>
                                        <p:cTn id="15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2" dur="26">
                                          <p:stCondLst>
                                            <p:cond delay="650"/>
                                          </p:stCondLst>
                                        </p:cTn>
                                        <p:tgtEl>
                                          <p:spTgt spid="10"/>
                                        </p:tgtEl>
                                      </p:cBhvr>
                                      <p:to x="100000" y="60000"/>
                                    </p:animScale>
                                    <p:animScale>
                                      <p:cBhvr>
                                        <p:cTn id="163" dur="166" decel="50000">
                                          <p:stCondLst>
                                            <p:cond delay="676"/>
                                          </p:stCondLst>
                                        </p:cTn>
                                        <p:tgtEl>
                                          <p:spTgt spid="10"/>
                                        </p:tgtEl>
                                      </p:cBhvr>
                                      <p:to x="100000" y="100000"/>
                                    </p:animScale>
                                    <p:animScale>
                                      <p:cBhvr>
                                        <p:cTn id="164" dur="26">
                                          <p:stCondLst>
                                            <p:cond delay="1312"/>
                                          </p:stCondLst>
                                        </p:cTn>
                                        <p:tgtEl>
                                          <p:spTgt spid="10"/>
                                        </p:tgtEl>
                                      </p:cBhvr>
                                      <p:to x="100000" y="80000"/>
                                    </p:animScale>
                                    <p:animScale>
                                      <p:cBhvr>
                                        <p:cTn id="165" dur="166" decel="50000">
                                          <p:stCondLst>
                                            <p:cond delay="1338"/>
                                          </p:stCondLst>
                                        </p:cTn>
                                        <p:tgtEl>
                                          <p:spTgt spid="10"/>
                                        </p:tgtEl>
                                      </p:cBhvr>
                                      <p:to x="100000" y="100000"/>
                                    </p:animScale>
                                    <p:animScale>
                                      <p:cBhvr>
                                        <p:cTn id="166" dur="26">
                                          <p:stCondLst>
                                            <p:cond delay="1642"/>
                                          </p:stCondLst>
                                        </p:cTn>
                                        <p:tgtEl>
                                          <p:spTgt spid="10"/>
                                        </p:tgtEl>
                                      </p:cBhvr>
                                      <p:to x="100000" y="90000"/>
                                    </p:animScale>
                                    <p:animScale>
                                      <p:cBhvr>
                                        <p:cTn id="167" dur="166" decel="50000">
                                          <p:stCondLst>
                                            <p:cond delay="1668"/>
                                          </p:stCondLst>
                                        </p:cTn>
                                        <p:tgtEl>
                                          <p:spTgt spid="10"/>
                                        </p:tgtEl>
                                      </p:cBhvr>
                                      <p:to x="100000" y="100000"/>
                                    </p:animScale>
                                    <p:animScale>
                                      <p:cBhvr>
                                        <p:cTn id="168" dur="26">
                                          <p:stCondLst>
                                            <p:cond delay="1808"/>
                                          </p:stCondLst>
                                        </p:cTn>
                                        <p:tgtEl>
                                          <p:spTgt spid="10"/>
                                        </p:tgtEl>
                                      </p:cBhvr>
                                      <p:to x="100000" y="95000"/>
                                    </p:animScale>
                                    <p:animScale>
                                      <p:cBhvr>
                                        <p:cTn id="169" dur="166" decel="50000">
                                          <p:stCondLst>
                                            <p:cond delay="1834"/>
                                          </p:stCondLst>
                                        </p:cTn>
                                        <p:tgtEl>
                                          <p:spTgt spid="10"/>
                                        </p:tgtEl>
                                      </p:cBhvr>
                                      <p:to x="100000" y="100000"/>
                                    </p:animScale>
                                  </p:childTnLst>
                                </p:cTn>
                              </p:par>
                              <p:par>
                                <p:cTn id="170" presetID="26" presetClass="entr" presetSubtype="0" fill="hold" grpId="0" nodeType="withEffect">
                                  <p:stCondLst>
                                    <p:cond delay="0"/>
                                  </p:stCondLst>
                                  <p:childTnLst>
                                    <p:set>
                                      <p:cBhvr>
                                        <p:cTn id="171" dur="1" fill="hold">
                                          <p:stCondLst>
                                            <p:cond delay="0"/>
                                          </p:stCondLst>
                                        </p:cTn>
                                        <p:tgtEl>
                                          <p:spTgt spid="14"/>
                                        </p:tgtEl>
                                        <p:attrNameLst>
                                          <p:attrName>style.visibility</p:attrName>
                                        </p:attrNameLst>
                                      </p:cBhvr>
                                      <p:to>
                                        <p:strVal val="visible"/>
                                      </p:to>
                                    </p:set>
                                    <p:animEffect transition="in" filter="wipe(down)">
                                      <p:cBhvr>
                                        <p:cTn id="172" dur="580">
                                          <p:stCondLst>
                                            <p:cond delay="0"/>
                                          </p:stCondLst>
                                        </p:cTn>
                                        <p:tgtEl>
                                          <p:spTgt spid="14"/>
                                        </p:tgtEl>
                                      </p:cBhvr>
                                    </p:animEffect>
                                    <p:anim calcmode="lin" valueType="num">
                                      <p:cBhvr>
                                        <p:cTn id="17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8" dur="26">
                                          <p:stCondLst>
                                            <p:cond delay="650"/>
                                          </p:stCondLst>
                                        </p:cTn>
                                        <p:tgtEl>
                                          <p:spTgt spid="14"/>
                                        </p:tgtEl>
                                      </p:cBhvr>
                                      <p:to x="100000" y="60000"/>
                                    </p:animScale>
                                    <p:animScale>
                                      <p:cBhvr>
                                        <p:cTn id="179" dur="166" decel="50000">
                                          <p:stCondLst>
                                            <p:cond delay="676"/>
                                          </p:stCondLst>
                                        </p:cTn>
                                        <p:tgtEl>
                                          <p:spTgt spid="14"/>
                                        </p:tgtEl>
                                      </p:cBhvr>
                                      <p:to x="100000" y="100000"/>
                                    </p:animScale>
                                    <p:animScale>
                                      <p:cBhvr>
                                        <p:cTn id="180" dur="26">
                                          <p:stCondLst>
                                            <p:cond delay="1312"/>
                                          </p:stCondLst>
                                        </p:cTn>
                                        <p:tgtEl>
                                          <p:spTgt spid="14"/>
                                        </p:tgtEl>
                                      </p:cBhvr>
                                      <p:to x="100000" y="80000"/>
                                    </p:animScale>
                                    <p:animScale>
                                      <p:cBhvr>
                                        <p:cTn id="181" dur="166" decel="50000">
                                          <p:stCondLst>
                                            <p:cond delay="1338"/>
                                          </p:stCondLst>
                                        </p:cTn>
                                        <p:tgtEl>
                                          <p:spTgt spid="14"/>
                                        </p:tgtEl>
                                      </p:cBhvr>
                                      <p:to x="100000" y="100000"/>
                                    </p:animScale>
                                    <p:animScale>
                                      <p:cBhvr>
                                        <p:cTn id="182" dur="26">
                                          <p:stCondLst>
                                            <p:cond delay="1642"/>
                                          </p:stCondLst>
                                        </p:cTn>
                                        <p:tgtEl>
                                          <p:spTgt spid="14"/>
                                        </p:tgtEl>
                                      </p:cBhvr>
                                      <p:to x="100000" y="90000"/>
                                    </p:animScale>
                                    <p:animScale>
                                      <p:cBhvr>
                                        <p:cTn id="183" dur="166" decel="50000">
                                          <p:stCondLst>
                                            <p:cond delay="1668"/>
                                          </p:stCondLst>
                                        </p:cTn>
                                        <p:tgtEl>
                                          <p:spTgt spid="14"/>
                                        </p:tgtEl>
                                      </p:cBhvr>
                                      <p:to x="100000" y="100000"/>
                                    </p:animScale>
                                    <p:animScale>
                                      <p:cBhvr>
                                        <p:cTn id="184" dur="26">
                                          <p:stCondLst>
                                            <p:cond delay="1808"/>
                                          </p:stCondLst>
                                        </p:cTn>
                                        <p:tgtEl>
                                          <p:spTgt spid="14"/>
                                        </p:tgtEl>
                                      </p:cBhvr>
                                      <p:to x="100000" y="95000"/>
                                    </p:animScale>
                                    <p:animScale>
                                      <p:cBhvr>
                                        <p:cTn id="185" dur="166" decel="50000">
                                          <p:stCondLst>
                                            <p:cond delay="1834"/>
                                          </p:stCondLst>
                                        </p:cTn>
                                        <p:tgtEl>
                                          <p:spTgt spid="14"/>
                                        </p:tgtEl>
                                      </p:cBhvr>
                                      <p:to x="100000" y="100000"/>
                                    </p:animScale>
                                  </p:childTnLst>
                                </p:cTn>
                              </p:par>
                              <p:par>
                                <p:cTn id="186" presetID="26" presetClass="entr" presetSubtype="0" fill="hold" grpId="0" nodeType="withEffect">
                                  <p:stCondLst>
                                    <p:cond delay="0"/>
                                  </p:stCondLst>
                                  <p:childTnLst>
                                    <p:set>
                                      <p:cBhvr>
                                        <p:cTn id="187" dur="1" fill="hold">
                                          <p:stCondLst>
                                            <p:cond delay="0"/>
                                          </p:stCondLst>
                                        </p:cTn>
                                        <p:tgtEl>
                                          <p:spTgt spid="16"/>
                                        </p:tgtEl>
                                        <p:attrNameLst>
                                          <p:attrName>style.visibility</p:attrName>
                                        </p:attrNameLst>
                                      </p:cBhvr>
                                      <p:to>
                                        <p:strVal val="visible"/>
                                      </p:to>
                                    </p:set>
                                    <p:animEffect transition="in" filter="wipe(down)">
                                      <p:cBhvr>
                                        <p:cTn id="188" dur="580">
                                          <p:stCondLst>
                                            <p:cond delay="0"/>
                                          </p:stCondLst>
                                        </p:cTn>
                                        <p:tgtEl>
                                          <p:spTgt spid="16"/>
                                        </p:tgtEl>
                                      </p:cBhvr>
                                    </p:animEffect>
                                    <p:anim calcmode="lin" valueType="num">
                                      <p:cBhvr>
                                        <p:cTn id="18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4" dur="26">
                                          <p:stCondLst>
                                            <p:cond delay="650"/>
                                          </p:stCondLst>
                                        </p:cTn>
                                        <p:tgtEl>
                                          <p:spTgt spid="16"/>
                                        </p:tgtEl>
                                      </p:cBhvr>
                                      <p:to x="100000" y="60000"/>
                                    </p:animScale>
                                    <p:animScale>
                                      <p:cBhvr>
                                        <p:cTn id="195" dur="166" decel="50000">
                                          <p:stCondLst>
                                            <p:cond delay="676"/>
                                          </p:stCondLst>
                                        </p:cTn>
                                        <p:tgtEl>
                                          <p:spTgt spid="16"/>
                                        </p:tgtEl>
                                      </p:cBhvr>
                                      <p:to x="100000" y="100000"/>
                                    </p:animScale>
                                    <p:animScale>
                                      <p:cBhvr>
                                        <p:cTn id="196" dur="26">
                                          <p:stCondLst>
                                            <p:cond delay="1312"/>
                                          </p:stCondLst>
                                        </p:cTn>
                                        <p:tgtEl>
                                          <p:spTgt spid="16"/>
                                        </p:tgtEl>
                                      </p:cBhvr>
                                      <p:to x="100000" y="80000"/>
                                    </p:animScale>
                                    <p:animScale>
                                      <p:cBhvr>
                                        <p:cTn id="197" dur="166" decel="50000">
                                          <p:stCondLst>
                                            <p:cond delay="1338"/>
                                          </p:stCondLst>
                                        </p:cTn>
                                        <p:tgtEl>
                                          <p:spTgt spid="16"/>
                                        </p:tgtEl>
                                      </p:cBhvr>
                                      <p:to x="100000" y="100000"/>
                                    </p:animScale>
                                    <p:animScale>
                                      <p:cBhvr>
                                        <p:cTn id="198" dur="26">
                                          <p:stCondLst>
                                            <p:cond delay="1642"/>
                                          </p:stCondLst>
                                        </p:cTn>
                                        <p:tgtEl>
                                          <p:spTgt spid="16"/>
                                        </p:tgtEl>
                                      </p:cBhvr>
                                      <p:to x="100000" y="90000"/>
                                    </p:animScale>
                                    <p:animScale>
                                      <p:cBhvr>
                                        <p:cTn id="199" dur="166" decel="50000">
                                          <p:stCondLst>
                                            <p:cond delay="1668"/>
                                          </p:stCondLst>
                                        </p:cTn>
                                        <p:tgtEl>
                                          <p:spTgt spid="16"/>
                                        </p:tgtEl>
                                      </p:cBhvr>
                                      <p:to x="100000" y="100000"/>
                                    </p:animScale>
                                    <p:animScale>
                                      <p:cBhvr>
                                        <p:cTn id="200" dur="26">
                                          <p:stCondLst>
                                            <p:cond delay="1808"/>
                                          </p:stCondLst>
                                        </p:cTn>
                                        <p:tgtEl>
                                          <p:spTgt spid="16"/>
                                        </p:tgtEl>
                                      </p:cBhvr>
                                      <p:to x="100000" y="95000"/>
                                    </p:animScale>
                                    <p:animScale>
                                      <p:cBhvr>
                                        <p:cTn id="20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7" grpId="0" animBg="1"/>
      <p:bldP spid="18" grpId="0" animBg="1"/>
      <p:bldP spid="19" grpId="0" animBg="1"/>
      <p:bldP spid="20" grpId="0" animBg="1"/>
      <p:bldP spid="2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65297"/>
            <a:ext cx="5583732" cy="672903"/>
          </a:xfrm>
        </p:spPr>
        <p:txBody>
          <a:bodyPr>
            <a:noAutofit/>
          </a:bodyPr>
          <a:lstStyle/>
          <a:p>
            <a:pPr algn="ctr" rtl="1"/>
            <a:r>
              <a:rPr lang="ar-EG" sz="3200" b="1" dirty="0">
                <a:solidFill>
                  <a:srgbClr val="C00000"/>
                </a:solidFill>
              </a:rPr>
              <a:t>تعريف هندسة العمليات</a:t>
            </a:r>
            <a:endParaRPr lang="en-US" sz="3200" b="1" dirty="0">
              <a:solidFill>
                <a:srgbClr val="C00000"/>
              </a:solidFill>
            </a:endParaRPr>
          </a:p>
        </p:txBody>
      </p:sp>
      <p:sp>
        <p:nvSpPr>
          <p:cNvPr id="10" name="Rounded Rectangle 9"/>
          <p:cNvSpPr/>
          <p:nvPr/>
        </p:nvSpPr>
        <p:spPr>
          <a:xfrm>
            <a:off x="978992" y="1523999"/>
            <a:ext cx="4126408" cy="193223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1" name="Rectangle 10"/>
          <p:cNvSpPr/>
          <p:nvPr/>
        </p:nvSpPr>
        <p:spPr>
          <a:xfrm>
            <a:off x="978992" y="3848008"/>
            <a:ext cx="6726732" cy="1938992"/>
          </a:xfrm>
          <a:prstGeom prst="rect">
            <a:avLst/>
          </a:prstGeom>
        </p:spPr>
        <p:txBody>
          <a:bodyPr wrap="square">
            <a:spAutoFit/>
          </a:bodyPr>
          <a:lstStyle/>
          <a:p>
            <a:pPr algn="justLow" rtl="1"/>
            <a:r>
              <a:rPr lang="ar-EG" sz="2400" b="1" dirty="0">
                <a:solidFill>
                  <a:srgbClr val="00B050"/>
                </a:solidFill>
              </a:rPr>
              <a:t>إعادة التفكير الأساسي وإعادة التصميم الجذري للعمليات، ودراسة وفحص وتحليل تدفق الأنشطة والمعلومات المكونة للعمليات الجوهرية بالمنظمة، بهدف إعادة التصميم الجذري والسريع لعمليات المنظمة التصنيعية والإدارية، وكذلك للنظم والسياسات والهياكل التنظيمية المدعمة لهذه العمليات</a:t>
            </a:r>
          </a:p>
        </p:txBody>
      </p:sp>
      <p:pic>
        <p:nvPicPr>
          <p:cNvPr id="2" name="Picture 1"/>
          <p:cNvPicPr>
            <a:picLocks noChangeAspect="1"/>
          </p:cNvPicPr>
          <p:nvPr/>
        </p:nvPicPr>
        <p:blipFill>
          <a:blip r:embed="rId2"/>
          <a:stretch>
            <a:fillRect/>
          </a:stretch>
        </p:blipFill>
        <p:spPr>
          <a:xfrm>
            <a:off x="1542008" y="1315428"/>
            <a:ext cx="3000375" cy="23493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5878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0999" y="165297"/>
            <a:ext cx="6662549" cy="672903"/>
          </a:xfrm>
        </p:spPr>
        <p:txBody>
          <a:bodyPr>
            <a:noAutofit/>
          </a:bodyPr>
          <a:lstStyle/>
          <a:p>
            <a:pPr algn="ctr" rtl="1"/>
            <a:r>
              <a:rPr lang="ar-EG" sz="2800" b="1" dirty="0">
                <a:solidFill>
                  <a:srgbClr val="C00000"/>
                </a:solidFill>
              </a:rPr>
              <a:t>ويرتكز تعريف إعادة الهندسة على أربعة ركائز أساسية</a:t>
            </a:r>
            <a:endParaRPr lang="en-US" sz="2800" b="1" dirty="0">
              <a:solidFill>
                <a:srgbClr val="C00000"/>
              </a:solidFill>
            </a:endParaRPr>
          </a:p>
        </p:txBody>
      </p:sp>
      <p:graphicFrame>
        <p:nvGraphicFramePr>
          <p:cNvPr id="3" name="Diagram 2"/>
          <p:cNvGraphicFramePr/>
          <p:nvPr>
            <p:extLst>
              <p:ext uri="{D42A27DB-BD31-4B8C-83A1-F6EECF244321}">
                <p14:modId xmlns:p14="http://schemas.microsoft.com/office/powerpoint/2010/main" val="961971403"/>
              </p:ext>
            </p:extLst>
          </p:nvPr>
        </p:nvGraphicFramePr>
        <p:xfrm>
          <a:off x="380999" y="838200"/>
          <a:ext cx="8458201"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149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82752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855739" y="3418004"/>
            <a:ext cx="6400800" cy="838200"/>
          </a:xfrm>
          <a:prstGeom prst="rect">
            <a:avLst/>
          </a:prstGeom>
          <a:solidFill>
            <a:srgbClr val="FFC000"/>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التركيز على مواقع العمل الفعلية </a:t>
            </a:r>
            <a:endParaRPr lang="en-US" sz="2400" b="1" dirty="0">
              <a:solidFill>
                <a:schemeClr val="bg1"/>
              </a:solidFill>
            </a:endParaRPr>
          </a:p>
        </p:txBody>
      </p:sp>
      <p:sp>
        <p:nvSpPr>
          <p:cNvPr id="10" name="Rectangle 5"/>
          <p:cNvSpPr>
            <a:spLocks noChangeArrowheads="1"/>
          </p:cNvSpPr>
          <p:nvPr/>
        </p:nvSpPr>
        <p:spPr bwMode="auto">
          <a:xfrm>
            <a:off x="865264" y="2469168"/>
            <a:ext cx="6400800" cy="869766"/>
          </a:xfrm>
          <a:prstGeom prst="rect">
            <a:avLst/>
          </a:prstGeom>
          <a:solidFill>
            <a:schemeClr val="accent4"/>
          </a:solidFill>
          <a:ln>
            <a:solidFill>
              <a:srgbClr val="0070C0"/>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اقتناع والتزام الإدارة العليا بالتغيير هو السر خلف نجاح أي تغيير لأنهم المثل والقدوة لباقي العاملين</a:t>
            </a:r>
            <a:endParaRPr lang="en-US" sz="2400" b="1" dirty="0">
              <a:solidFill>
                <a:schemeClr val="bg1"/>
              </a:solidFill>
            </a:endParaRPr>
          </a:p>
        </p:txBody>
      </p:sp>
      <p:sp>
        <p:nvSpPr>
          <p:cNvPr id="5" name="Rectangle 5"/>
          <p:cNvSpPr>
            <a:spLocks noChangeArrowheads="1"/>
          </p:cNvSpPr>
          <p:nvPr/>
        </p:nvSpPr>
        <p:spPr bwMode="auto">
          <a:xfrm>
            <a:off x="865264" y="1509639"/>
            <a:ext cx="6400800" cy="871518"/>
          </a:xfrm>
          <a:prstGeom prst="rect">
            <a:avLst/>
          </a:prstGeom>
          <a:solidFill>
            <a:schemeClr val="accent1">
              <a:lumMod val="40000"/>
              <a:lumOff val="60000"/>
            </a:schemeClr>
          </a:solidFill>
          <a:ln>
            <a:solidFill>
              <a:schemeClr val="accent1">
                <a:lumMod val="60000"/>
                <a:lumOff val="40000"/>
              </a:schemeClr>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يستخدم مفهوم وتطبيقات كايزن في أي مرحلة من مراحل عمر أي مؤسسة</a:t>
            </a:r>
            <a:endParaRPr lang="en-US" sz="2400" b="1" dirty="0">
              <a:solidFill>
                <a:schemeClr val="bg1"/>
              </a:solidFill>
            </a:endParaRPr>
          </a:p>
        </p:txBody>
      </p:sp>
      <p:sp>
        <p:nvSpPr>
          <p:cNvPr id="6" name="Title 5"/>
          <p:cNvSpPr>
            <a:spLocks noGrp="1"/>
          </p:cNvSpPr>
          <p:nvPr>
            <p:ph type="title"/>
          </p:nvPr>
        </p:nvSpPr>
        <p:spPr>
          <a:xfrm>
            <a:off x="457200" y="457200"/>
            <a:ext cx="5257800" cy="609600"/>
          </a:xfrm>
        </p:spPr>
        <p:txBody>
          <a:bodyPr>
            <a:noAutofit/>
          </a:bodyPr>
          <a:lstStyle/>
          <a:p>
            <a:pPr algn="ctr" rtl="1"/>
            <a:r>
              <a:rPr lang="ar-EG" dirty="0"/>
              <a:t>منهجية التغيير باستخدام كايزن</a:t>
            </a:r>
            <a:endParaRPr lang="en-US" dirty="0"/>
          </a:p>
        </p:txBody>
      </p:sp>
      <p:sp>
        <p:nvSpPr>
          <p:cNvPr id="13" name="Rectangle 5"/>
          <p:cNvSpPr>
            <a:spLocks noChangeArrowheads="1"/>
          </p:cNvSpPr>
          <p:nvPr/>
        </p:nvSpPr>
        <p:spPr bwMode="auto">
          <a:xfrm>
            <a:off x="854891" y="4343400"/>
            <a:ext cx="6400800" cy="838200"/>
          </a:xfrm>
          <a:prstGeom prst="rect">
            <a:avLst/>
          </a:prstGeom>
          <a:solidFill>
            <a:schemeClr val="accent6">
              <a:lumMod val="60000"/>
              <a:lumOff val="40000"/>
            </a:schemeClr>
          </a:solidFill>
          <a:ln>
            <a:solidFill>
              <a:schemeClr val="accent6">
                <a:lumMod val="60000"/>
                <a:lumOff val="40000"/>
              </a:schemeClr>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التحسين المستمر لابد أن يظل دائماً مستمراً </a:t>
            </a:r>
            <a:endParaRPr lang="en-US" sz="2400" b="1" dirty="0">
              <a:solidFill>
                <a:schemeClr val="bg1"/>
              </a:solidFill>
            </a:endParaRPr>
          </a:p>
        </p:txBody>
      </p:sp>
      <p:sp>
        <p:nvSpPr>
          <p:cNvPr id="2" name="Left Arrow 1"/>
          <p:cNvSpPr/>
          <p:nvPr/>
        </p:nvSpPr>
        <p:spPr>
          <a:xfrm>
            <a:off x="7748587" y="1716798"/>
            <a:ext cx="557213"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0" name="Left Arrow 19"/>
          <p:cNvSpPr/>
          <p:nvPr/>
        </p:nvSpPr>
        <p:spPr>
          <a:xfrm>
            <a:off x="7748586" y="2675451"/>
            <a:ext cx="557213" cy="457200"/>
          </a:xfrm>
          <a:prstGeom prst="lef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1" name="Left Arrow 20"/>
          <p:cNvSpPr/>
          <p:nvPr/>
        </p:nvSpPr>
        <p:spPr>
          <a:xfrm>
            <a:off x="7748585" y="3634104"/>
            <a:ext cx="557213" cy="4572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2" name="Left Arrow 21"/>
          <p:cNvSpPr/>
          <p:nvPr/>
        </p:nvSpPr>
        <p:spPr>
          <a:xfrm>
            <a:off x="7748584" y="4592757"/>
            <a:ext cx="557213" cy="457200"/>
          </a:xfrm>
          <a:prstGeom prst="lef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111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fltVal val="0"/>
                                          </p:val>
                                        </p:tav>
                                        <p:tav tm="100000">
                                          <p:val>
                                            <p:strVal val="#ppt_w"/>
                                          </p:val>
                                        </p:tav>
                                      </p:tavLst>
                                    </p:anim>
                                    <p:anim calcmode="lin" valueType="num">
                                      <p:cBhvr>
                                        <p:cTn id="30" dur="1000" fill="hold"/>
                                        <p:tgtEl>
                                          <p:spTgt spid="20"/>
                                        </p:tgtEl>
                                        <p:attrNameLst>
                                          <p:attrName>ppt_h</p:attrName>
                                        </p:attrNameLst>
                                      </p:cBhvr>
                                      <p:tavLst>
                                        <p:tav tm="0">
                                          <p:val>
                                            <p:fltVal val="0"/>
                                          </p:val>
                                        </p:tav>
                                        <p:tav tm="100000">
                                          <p:val>
                                            <p:strVal val="#ppt_h"/>
                                          </p:val>
                                        </p:tav>
                                      </p:tavLst>
                                    </p:anim>
                                    <p:anim calcmode="lin" valueType="num">
                                      <p:cBhvr>
                                        <p:cTn id="31" dur="1000" fill="hold"/>
                                        <p:tgtEl>
                                          <p:spTgt spid="20"/>
                                        </p:tgtEl>
                                        <p:attrNameLst>
                                          <p:attrName>style.rotation</p:attrName>
                                        </p:attrNameLst>
                                      </p:cBhvr>
                                      <p:tavLst>
                                        <p:tav tm="0">
                                          <p:val>
                                            <p:fltVal val="90"/>
                                          </p:val>
                                        </p:tav>
                                        <p:tav tm="100000">
                                          <p:val>
                                            <p:fltVal val="0"/>
                                          </p:val>
                                        </p:tav>
                                      </p:tavLst>
                                    </p:anim>
                                    <p:animEffect transition="in" filter="fade">
                                      <p:cBhvr>
                                        <p:cTn id="32" dur="1000"/>
                                        <p:tgtEl>
                                          <p:spTgt spid="20"/>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style.rotation</p:attrName>
                                        </p:attrNameLst>
                                      </p:cBhvr>
                                      <p:tavLst>
                                        <p:tav tm="0">
                                          <p:val>
                                            <p:fltVal val="90"/>
                                          </p:val>
                                        </p:tav>
                                        <p:tav tm="100000">
                                          <p:val>
                                            <p:fltVal val="0"/>
                                          </p:val>
                                        </p:tav>
                                      </p:tavLst>
                                    </p:anim>
                                    <p:animEffect transition="in" filter="fade">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 calcmode="lin" valueType="num">
                                      <p:cBhvr>
                                        <p:cTn id="45" dur="1000" fill="hold"/>
                                        <p:tgtEl>
                                          <p:spTgt spid="21"/>
                                        </p:tgtEl>
                                        <p:attrNameLst>
                                          <p:attrName>style.rotation</p:attrName>
                                        </p:attrNameLst>
                                      </p:cBhvr>
                                      <p:tavLst>
                                        <p:tav tm="0">
                                          <p:val>
                                            <p:fltVal val="90"/>
                                          </p:val>
                                        </p:tav>
                                        <p:tav tm="100000">
                                          <p:val>
                                            <p:fltVal val="0"/>
                                          </p:val>
                                        </p:tav>
                                      </p:tavLst>
                                    </p:anim>
                                    <p:animEffect transition="in" filter="fade">
                                      <p:cBhvr>
                                        <p:cTn id="46" dur="1000"/>
                                        <p:tgtEl>
                                          <p:spTgt spid="2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1000" fill="hold"/>
                                        <p:tgtEl>
                                          <p:spTgt spid="22"/>
                                        </p:tgtEl>
                                        <p:attrNameLst>
                                          <p:attrName>ppt_w</p:attrName>
                                        </p:attrNameLst>
                                      </p:cBhvr>
                                      <p:tavLst>
                                        <p:tav tm="0">
                                          <p:val>
                                            <p:fltVal val="0"/>
                                          </p:val>
                                        </p:tav>
                                        <p:tav tm="100000">
                                          <p:val>
                                            <p:strVal val="#ppt_w"/>
                                          </p:val>
                                        </p:tav>
                                      </p:tavLst>
                                    </p:anim>
                                    <p:anim calcmode="lin" valueType="num">
                                      <p:cBhvr>
                                        <p:cTn id="58" dur="1000" fill="hold"/>
                                        <p:tgtEl>
                                          <p:spTgt spid="22"/>
                                        </p:tgtEl>
                                        <p:attrNameLst>
                                          <p:attrName>ppt_h</p:attrName>
                                        </p:attrNameLst>
                                      </p:cBhvr>
                                      <p:tavLst>
                                        <p:tav tm="0">
                                          <p:val>
                                            <p:fltVal val="0"/>
                                          </p:val>
                                        </p:tav>
                                        <p:tav tm="100000">
                                          <p:val>
                                            <p:strVal val="#ppt_h"/>
                                          </p:val>
                                        </p:tav>
                                      </p:tavLst>
                                    </p:anim>
                                    <p:anim calcmode="lin" valueType="num">
                                      <p:cBhvr>
                                        <p:cTn id="59" dur="1000" fill="hold"/>
                                        <p:tgtEl>
                                          <p:spTgt spid="22"/>
                                        </p:tgtEl>
                                        <p:attrNameLst>
                                          <p:attrName>style.rotation</p:attrName>
                                        </p:attrNameLst>
                                      </p:cBhvr>
                                      <p:tavLst>
                                        <p:tav tm="0">
                                          <p:val>
                                            <p:fltVal val="90"/>
                                          </p:val>
                                        </p:tav>
                                        <p:tav tm="100000">
                                          <p:val>
                                            <p:fltVal val="0"/>
                                          </p:val>
                                        </p:tav>
                                      </p:tavLst>
                                    </p:anim>
                                    <p:animEffect transition="in" filter="fade">
                                      <p:cBhvr>
                                        <p:cTn id="60" dur="1000"/>
                                        <p:tgtEl>
                                          <p:spTgt spid="22"/>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90"/>
                                          </p:val>
                                        </p:tav>
                                        <p:tav tm="100000">
                                          <p:val>
                                            <p:fltVal val="0"/>
                                          </p:val>
                                        </p:tav>
                                      </p:tavLst>
                                    </p:anim>
                                    <p:animEffect transition="in" filter="fade">
                                      <p:cBhvr>
                                        <p:cTn id="6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animBg="1"/>
      <p:bldP spid="6" grpId="0"/>
      <p:bldP spid="13" grpId="0" animBg="1"/>
      <p:bldP spid="2" grpId="0" animBg="1"/>
      <p:bldP spid="20" grpId="0" animBg="1"/>
      <p:bldP spid="21" grpId="0" animBg="1"/>
      <p:bldP spid="2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914400"/>
          </a:xfrm>
        </p:spPr>
        <p:txBody>
          <a:bodyPr>
            <a:noAutofit/>
          </a:bodyPr>
          <a:lstStyle/>
          <a:p>
            <a:pPr algn="ctr"/>
            <a:r>
              <a:rPr lang="ar-EG" sz="2800" b="1" dirty="0"/>
              <a:t>ويوجد العديد من التعريفات المختلفة التي وردت بخصوص مفهوم العملية</a:t>
            </a:r>
          </a:p>
        </p:txBody>
      </p:sp>
      <p:sp>
        <p:nvSpPr>
          <p:cNvPr id="5" name="Round Diagonal Corner Rectangle 4"/>
          <p:cNvSpPr/>
          <p:nvPr/>
        </p:nvSpPr>
        <p:spPr>
          <a:xfrm>
            <a:off x="323528" y="2420888"/>
            <a:ext cx="8424936" cy="720080"/>
          </a:xfrm>
          <a:prstGeom prst="round2DiagRect">
            <a:avLst/>
          </a:prstGeom>
          <a:solidFill>
            <a:srgbClr val="F79646">
              <a:alpha val="77000"/>
            </a:srgbClr>
          </a:solidFill>
          <a:ln w="25400" cap="flat" cmpd="sng" algn="ctr">
            <a:solidFill>
              <a:sysClr val="window" lastClr="FFFFFF"/>
            </a:solidFill>
            <a:prstDash val="solid"/>
          </a:ln>
          <a:effectLst/>
          <a:scene3d>
            <a:camera prst="orthographicFront"/>
            <a:lightRig rig="threePt" dir="t"/>
          </a:scene3d>
          <a:sp3d>
            <a:bevelT w="114300" prst="artDeco"/>
          </a:sp3d>
        </p:spPr>
        <p:txBody>
          <a:bodyPr rtlCol="1" anchor="ctr"/>
          <a:lstStyle/>
          <a:p>
            <a:pPr algn="ctr" rtl="1"/>
            <a:r>
              <a:rPr lang="ar-SA" sz="2400" b="1" dirty="0"/>
              <a:t>أنها "مجموعة من الأنشطة التي تستوعب واحدًا أو أكثر من المدخلات لتقديم منتج ذو قيمة للعملاء</a:t>
            </a:r>
            <a:r>
              <a:rPr lang="ar-SA" sz="2400" b="1" dirty="0" smtClean="0"/>
              <a:t>"</a:t>
            </a:r>
            <a:endParaRPr lang="en-US" sz="2400" b="1" dirty="0"/>
          </a:p>
        </p:txBody>
      </p:sp>
      <p:sp>
        <p:nvSpPr>
          <p:cNvPr id="6" name="Round Diagonal Corner Rectangle 5"/>
          <p:cNvSpPr/>
          <p:nvPr/>
        </p:nvSpPr>
        <p:spPr>
          <a:xfrm>
            <a:off x="323528" y="3429000"/>
            <a:ext cx="8424936" cy="720080"/>
          </a:xfrm>
          <a:prstGeom prst="round2DiagRect">
            <a:avLst/>
          </a:prstGeom>
          <a:solidFill>
            <a:srgbClr val="F79646">
              <a:alpha val="77000"/>
            </a:srgbClr>
          </a:solidFill>
          <a:ln w="25400" cap="flat" cmpd="sng" algn="ctr">
            <a:solidFill>
              <a:sysClr val="window" lastClr="FFFFFF"/>
            </a:solidFill>
            <a:prstDash val="solid"/>
          </a:ln>
          <a:effectLst/>
          <a:scene3d>
            <a:camera prst="orthographicFront"/>
            <a:lightRig rig="threePt" dir="t"/>
          </a:scene3d>
          <a:sp3d>
            <a:bevelT w="114300" prst="artDeco"/>
          </a:sp3d>
        </p:spPr>
        <p:txBody>
          <a:bodyPr rtlCol="1" anchor="ctr"/>
          <a:lstStyle/>
          <a:p>
            <a:pPr algn="ctr" rtl="1"/>
            <a:r>
              <a:rPr lang="ar-SA" sz="2400" b="1" dirty="0"/>
              <a:t>أنها "سلسلة من الأنشطة القادرة على إشباع احتياجات العميل الداخلي </a:t>
            </a:r>
            <a:r>
              <a:rPr lang="ar-SA" sz="2400" b="1" dirty="0" smtClean="0"/>
              <a:t>والخارجي</a:t>
            </a:r>
            <a:endParaRPr lang="en-US" sz="2400" b="1" dirty="0"/>
          </a:p>
        </p:txBody>
      </p:sp>
      <p:sp>
        <p:nvSpPr>
          <p:cNvPr id="8" name="Round Diagonal Corner Rectangle 7"/>
          <p:cNvSpPr/>
          <p:nvPr/>
        </p:nvSpPr>
        <p:spPr>
          <a:xfrm>
            <a:off x="323528" y="4437112"/>
            <a:ext cx="8424936" cy="720080"/>
          </a:xfrm>
          <a:prstGeom prst="round2DiagRect">
            <a:avLst/>
          </a:prstGeom>
          <a:solidFill>
            <a:srgbClr val="F79646">
              <a:alpha val="77000"/>
            </a:srgbClr>
          </a:solidFill>
          <a:ln w="25400" cap="flat" cmpd="sng" algn="ctr">
            <a:solidFill>
              <a:sysClr val="window" lastClr="FFFFFF"/>
            </a:solidFill>
            <a:prstDash val="solid"/>
          </a:ln>
          <a:effectLst/>
          <a:scene3d>
            <a:camera prst="orthographicFront"/>
            <a:lightRig rig="threePt" dir="t"/>
          </a:scene3d>
          <a:sp3d>
            <a:bevelT w="114300" prst="artDeco"/>
          </a:sp3d>
        </p:spPr>
        <p:txBody>
          <a:bodyPr rtlCol="1" anchor="ctr"/>
          <a:lstStyle/>
          <a:p>
            <a:pPr algn="ctr" rtl="1"/>
            <a:r>
              <a:rPr lang="ar-SA" sz="2400" b="1" dirty="0"/>
              <a:t>أنها "مجموعة من الأنشطة المترابطة تمر عبر حدود وظيفية مختلفة هدفها تقديم مخرجات معينة</a:t>
            </a:r>
            <a:r>
              <a:rPr lang="ar-SA" sz="2400" b="1" dirty="0" smtClean="0"/>
              <a:t>"</a:t>
            </a:r>
            <a:endParaRPr lang="en-US" sz="2400" b="1" dirty="0"/>
          </a:p>
        </p:txBody>
      </p:sp>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9"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26381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t>المنظمات التي تحتاج لإعادة هندسة العمليات الإدارية</a:t>
            </a:r>
            <a:endParaRPr lang="en-US" sz="2800"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97862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0999" y="165297"/>
            <a:ext cx="7115175" cy="672903"/>
          </a:xfrm>
        </p:spPr>
        <p:txBody>
          <a:bodyPr>
            <a:noAutofit/>
          </a:bodyPr>
          <a:lstStyle/>
          <a:p>
            <a:pPr algn="ctr" rtl="1"/>
            <a:r>
              <a:rPr lang="ar-EG" sz="2800" b="1" dirty="0">
                <a:solidFill>
                  <a:srgbClr val="C00000"/>
                </a:solidFill>
              </a:rPr>
              <a:t>بيّن مايكل هامر أن هناك ثلاثة أنواع من هذه المنظمات</a:t>
            </a:r>
            <a:endParaRPr lang="en-US" sz="2800" b="1" dirty="0">
              <a:solidFill>
                <a:srgbClr val="C00000"/>
              </a:solidFill>
            </a:endParaRPr>
          </a:p>
        </p:txBody>
      </p:sp>
      <p:sp>
        <p:nvSpPr>
          <p:cNvPr id="7" name="Plaque 6"/>
          <p:cNvSpPr/>
          <p:nvPr/>
        </p:nvSpPr>
        <p:spPr bwMode="auto">
          <a:xfrm>
            <a:off x="304800" y="1865770"/>
            <a:ext cx="8043827" cy="742950"/>
          </a:xfrm>
          <a:prstGeom prst="plaque">
            <a:avLst/>
          </a:prstGeom>
          <a:solidFill>
            <a:srgbClr val="FF6699"/>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المنظمات ذات الوضع السيئ، والتي تعاني من مشاكل كبيرة </a:t>
            </a:r>
            <a:endParaRPr kumimoji="0" lang="ar-EG" sz="2400" b="0" i="0" u="none" strike="noStrike" kern="0" cap="none" spc="0" normalizeH="0" baseline="0" noProof="0" dirty="0" smtClean="0">
              <a:ln>
                <a:noFill/>
              </a:ln>
              <a:solidFill>
                <a:srgbClr val="000000"/>
              </a:solidFill>
              <a:effectLst/>
              <a:uLnTx/>
              <a:uFillTx/>
              <a:latin typeface="Simplified Arabic" panose="02020603050405020304" pitchFamily="18" charset="-78"/>
              <a:ea typeface="宋体" pitchFamily="2" charset="-122"/>
              <a:cs typeface="Simplified Arabic" panose="02020603050405020304" pitchFamily="18" charset="-78"/>
            </a:endParaRPr>
          </a:p>
        </p:txBody>
      </p:sp>
      <p:sp>
        <p:nvSpPr>
          <p:cNvPr id="8" name="Plaque 7"/>
          <p:cNvSpPr/>
          <p:nvPr/>
        </p:nvSpPr>
        <p:spPr bwMode="auto">
          <a:xfrm>
            <a:off x="314323" y="2746841"/>
            <a:ext cx="8043827" cy="742950"/>
          </a:xfrm>
          <a:prstGeom prst="plaque">
            <a:avLst/>
          </a:prstGeom>
          <a:solidFill>
            <a:srgbClr val="99CC00"/>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المنظمات التي هي في طريقها للتعرض للمشاكل </a:t>
            </a:r>
            <a:endParaRPr kumimoji="0" lang="ar-EG" sz="2400" b="0" i="0" u="none" strike="noStrike" kern="0" cap="none" spc="0" normalizeH="0" baseline="0" noProof="0" dirty="0" smtClean="0">
              <a:ln>
                <a:noFill/>
              </a:ln>
              <a:solidFill>
                <a:srgbClr val="000000"/>
              </a:solidFill>
              <a:effectLst/>
              <a:uLnTx/>
              <a:uFillTx/>
              <a:latin typeface="Simplified Arabic" panose="02020603050405020304" pitchFamily="18" charset="-78"/>
              <a:ea typeface="宋体" pitchFamily="2" charset="-122"/>
              <a:cs typeface="Simplified Arabic" panose="02020603050405020304" pitchFamily="18" charset="-78"/>
            </a:endParaRPr>
          </a:p>
        </p:txBody>
      </p:sp>
      <p:sp>
        <p:nvSpPr>
          <p:cNvPr id="9" name="Plaque 8"/>
          <p:cNvSpPr/>
          <p:nvPr/>
        </p:nvSpPr>
        <p:spPr bwMode="auto">
          <a:xfrm>
            <a:off x="309557" y="3613625"/>
            <a:ext cx="8043827" cy="742950"/>
          </a:xfrm>
          <a:prstGeom prst="plaque">
            <a:avLst/>
          </a:prstGeom>
          <a:solidFill>
            <a:srgbClr val="996600"/>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المنظمات المتميزة، والتي تكون في أوج التفوق والنجاح </a:t>
            </a:r>
            <a:endParaRPr kumimoji="0" lang="ar-EG" sz="2400" b="0" i="0" u="none" strike="noStrike" kern="0" cap="none" spc="0" normalizeH="0" baseline="0" noProof="0" dirty="0" smtClean="0">
              <a:ln>
                <a:noFill/>
              </a:ln>
              <a:solidFill>
                <a:srgbClr val="000000"/>
              </a:solidFill>
              <a:effectLst/>
              <a:uLnTx/>
              <a:uFillTx/>
              <a:latin typeface="Simplified Arabic" panose="02020603050405020304" pitchFamily="18" charset="-78"/>
              <a:ea typeface="宋体" pitchFamily="2" charset="-122"/>
              <a:cs typeface="Simplified Arabic" panose="02020603050405020304" pitchFamily="18" charset="-78"/>
            </a:endParaRPr>
          </a:p>
        </p:txBody>
      </p:sp>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45277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t>المبادئ الرئيسية لإعادة هندسة العمليات</a:t>
            </a:r>
            <a:endParaRPr lang="en-US" sz="28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16784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Low" rtl="1"/>
            <a:r>
              <a:rPr lang="ar-EG" sz="2800" b="1" dirty="0">
                <a:solidFill>
                  <a:srgbClr val="C00000"/>
                </a:solidFill>
              </a:rPr>
              <a:t>عند اتخاذ القرار بعمل إعادة هندسة بالمنظمة فهناك عدة مبادئ يجب أخذها في الاعتبار منه</a:t>
            </a:r>
          </a:p>
        </p:txBody>
      </p:sp>
      <p:sp>
        <p:nvSpPr>
          <p:cNvPr id="6" name="Plaque 5"/>
          <p:cNvSpPr/>
          <p:nvPr/>
        </p:nvSpPr>
        <p:spPr bwMode="auto">
          <a:xfrm>
            <a:off x="2514600" y="2209800"/>
            <a:ext cx="6124575" cy="762000"/>
          </a:xfrm>
          <a:prstGeom prst="plaque">
            <a:avLst/>
          </a:prstGeom>
          <a:solidFill>
            <a:srgbClr val="FF3300"/>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ما يخص إعادة الهندسة بالتحديد ويعتبر من أدبياتها</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ea typeface="宋体" pitchFamily="2" charset="-122"/>
              <a:cs typeface="Simplified Arabic" panose="02020603050405020304" pitchFamily="18" charset="-78"/>
            </a:endParaRPr>
          </a:p>
        </p:txBody>
      </p:sp>
      <p:sp>
        <p:nvSpPr>
          <p:cNvPr id="7" name="Plaque 6"/>
          <p:cNvSpPr/>
          <p:nvPr/>
        </p:nvSpPr>
        <p:spPr bwMode="auto">
          <a:xfrm>
            <a:off x="228600" y="4075093"/>
            <a:ext cx="6019800" cy="714374"/>
          </a:xfrm>
          <a:prstGeom prst="plaque">
            <a:avLst/>
          </a:prstGeom>
          <a:solidFill>
            <a:srgbClr val="FF0066"/>
          </a:solidFill>
          <a:ln w="38100" cap="flat" cmpd="sng" algn="ctr">
            <a:solidFill>
              <a:srgbClr val="FFFFFF"/>
            </a:solidFill>
            <a:prstDash val="solid"/>
            <a:headEnd type="none" w="med" len="med"/>
            <a:tailEnd type="none" w="med" len="med"/>
          </a:ln>
          <a:effectLst>
            <a:outerShdw blurRad="40000" dist="20000" dir="5400000" rotWithShape="0">
              <a:srgbClr val="000000">
                <a:alpha val="38000"/>
              </a:srgbClr>
            </a:outerShdw>
          </a:effectLst>
        </p:spPr>
        <p:txBody>
          <a:bodyPr vert="horz" wrap="square" lIns="91440" tIns="45720" rIns="91440" bIns="45720" numCol="1" rtlCol="1" anchor="t" anchorCtr="0" compatLnSpc="1">
            <a:prstTxWarp prst="textNoShape">
              <a:avLst/>
            </a:prstTxWarp>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ما هو تقليدي مأخوذ من مناهج إدارية سابقة</a:t>
            </a:r>
            <a:endParaRPr kumimoji="0" lang="ar-EG" sz="2400" b="0" i="0" u="none" strike="noStrike" kern="0" cap="none" spc="0" normalizeH="0" baseline="0" noProof="0" dirty="0" smtClean="0">
              <a:ln>
                <a:noFill/>
              </a:ln>
              <a:solidFill>
                <a:srgbClr val="FFFFFF"/>
              </a:solidFill>
              <a:effectLst/>
              <a:uLnTx/>
              <a:uFillTx/>
              <a:latin typeface="Simplified Arabic" panose="02020603050405020304" pitchFamily="18" charset="-78"/>
              <a:ea typeface="宋体" pitchFamily="2" charset="-122"/>
              <a:cs typeface="Simplified Arabic" panose="02020603050405020304" pitchFamily="18" charset="-78"/>
            </a:endParaRP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2163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Low" rtl="1"/>
            <a:r>
              <a:rPr lang="ar-EG" sz="2800" b="1" dirty="0">
                <a:solidFill>
                  <a:srgbClr val="C00000"/>
                </a:solidFill>
              </a:rPr>
              <a:t>هناك سبعة مبادئ لأداء العمل يفضل الاسترشاد بها عند تطبيق مدخل إعادة الهندسة</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74768" y="1504742"/>
            <a:ext cx="739687" cy="576064"/>
          </a:xfrm>
          <a:prstGeom prst="rect">
            <a:avLst/>
          </a:prstGeom>
        </p:spPr>
      </p:pic>
      <p:sp>
        <p:nvSpPr>
          <p:cNvPr id="8" name="TextBox 7"/>
          <p:cNvSpPr txBox="1"/>
          <p:nvPr/>
        </p:nvSpPr>
        <p:spPr>
          <a:xfrm>
            <a:off x="7818784" y="1496031"/>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762000" y="1357224"/>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C00000"/>
                </a:solidFill>
                <a:latin typeface="Calibri"/>
                <a:cs typeface="Arial" panose="020B0604020202020204" pitchFamily="34" charset="0"/>
              </a:rPr>
              <a:t>تنظيم الأفراد وفرق العمل حول النتائج وليس حول المهام</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74768" y="2498347"/>
            <a:ext cx="739687" cy="576064"/>
          </a:xfrm>
          <a:prstGeom prst="rect">
            <a:avLst/>
          </a:prstGeom>
        </p:spPr>
      </p:pic>
      <p:sp>
        <p:nvSpPr>
          <p:cNvPr id="11" name="TextBox 10"/>
          <p:cNvSpPr txBox="1"/>
          <p:nvPr/>
        </p:nvSpPr>
        <p:spPr>
          <a:xfrm>
            <a:off x="7818784" y="2489636"/>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2</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762000" y="2354331"/>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C00000"/>
                </a:solidFill>
                <a:latin typeface="Calibri"/>
                <a:cs typeface="Arial" panose="020B0604020202020204" pitchFamily="34" charset="0"/>
              </a:rPr>
              <a:t>تنفيذ العملية من قبل الأقرب لها، وهم مستخدمي مخرجاتها</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74768" y="3495454"/>
            <a:ext cx="739687" cy="576064"/>
          </a:xfrm>
          <a:prstGeom prst="rect">
            <a:avLst/>
          </a:prstGeom>
        </p:spPr>
      </p:pic>
      <p:sp>
        <p:nvSpPr>
          <p:cNvPr id="14" name="TextBox 13"/>
          <p:cNvSpPr txBox="1"/>
          <p:nvPr/>
        </p:nvSpPr>
        <p:spPr>
          <a:xfrm>
            <a:off x="7818784" y="3486743"/>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3</a:t>
            </a:r>
            <a:endParaRPr lang="ar-EG" sz="3200" b="1" dirty="0">
              <a:solidFill>
                <a:srgbClr val="C00000"/>
              </a:solidFill>
              <a:latin typeface="Calibri"/>
              <a:cs typeface="Arial" panose="020B0604020202020204" pitchFamily="34" charset="0"/>
            </a:endParaRPr>
          </a:p>
        </p:txBody>
      </p:sp>
      <p:sp>
        <p:nvSpPr>
          <p:cNvPr id="15" name="Freeform 14"/>
          <p:cNvSpPr/>
          <p:nvPr/>
        </p:nvSpPr>
        <p:spPr>
          <a:xfrm>
            <a:off x="762000" y="3351438"/>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rgbClr val="C00000"/>
                </a:solidFill>
                <a:latin typeface="Calibri"/>
                <a:cs typeface="Arial" panose="020B0604020202020204" pitchFamily="34" charset="0"/>
              </a:rPr>
              <a:t>دمج عملية معالجة المعلومات في الأعمال التي تنتج المعلومات </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6" name="Picture 15"/>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74768" y="4492561"/>
            <a:ext cx="739687" cy="576064"/>
          </a:xfrm>
          <a:prstGeom prst="rect">
            <a:avLst/>
          </a:prstGeom>
        </p:spPr>
      </p:pic>
      <p:sp>
        <p:nvSpPr>
          <p:cNvPr id="17" name="TextBox 16"/>
          <p:cNvSpPr txBox="1"/>
          <p:nvPr/>
        </p:nvSpPr>
        <p:spPr>
          <a:xfrm>
            <a:off x="7818784" y="4483850"/>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4</a:t>
            </a:r>
            <a:endParaRPr lang="ar-EG" sz="3200" b="1" dirty="0">
              <a:solidFill>
                <a:srgbClr val="C00000"/>
              </a:solidFill>
              <a:latin typeface="Calibri"/>
              <a:cs typeface="Arial" panose="020B0604020202020204" pitchFamily="34" charset="0"/>
            </a:endParaRPr>
          </a:p>
        </p:txBody>
      </p:sp>
      <p:sp>
        <p:nvSpPr>
          <p:cNvPr id="18" name="Freeform 17"/>
          <p:cNvSpPr/>
          <p:nvPr/>
        </p:nvSpPr>
        <p:spPr>
          <a:xfrm>
            <a:off x="762000" y="4348545"/>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chemeClr val="accent1">
              <a:lumMod val="60000"/>
              <a:lumOff val="40000"/>
            </a:scheme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rgbClr val="C00000"/>
                </a:solidFill>
                <a:latin typeface="Calibri"/>
                <a:cs typeface="Arial" panose="020B0604020202020204" pitchFamily="34" charset="0"/>
              </a:rPr>
              <a:t>التعامل مع الموارد المنتشرة جغرافياً، كما لو كانت مركزية </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sp>
        <p:nvSpPr>
          <p:cNvPr id="19"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0"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841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14" grpId="0"/>
      <p:bldP spid="15" grpId="0" animBg="1"/>
      <p:bldP spid="17" grpId="0"/>
      <p:bldP spid="1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Low" rtl="1"/>
            <a:r>
              <a:rPr lang="ar-EG" sz="2800" b="1" dirty="0">
                <a:solidFill>
                  <a:srgbClr val="C00000"/>
                </a:solidFill>
              </a:rPr>
              <a:t>هناك سبعة مبادئ لأداء العمل يفضل الاسترشاد بها عند تطبيق مدخل إعادة الهندسة</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74768" y="2274611"/>
            <a:ext cx="739687" cy="576064"/>
          </a:xfrm>
          <a:prstGeom prst="rect">
            <a:avLst/>
          </a:prstGeom>
        </p:spPr>
      </p:pic>
      <p:sp>
        <p:nvSpPr>
          <p:cNvPr id="8" name="TextBox 7"/>
          <p:cNvSpPr txBox="1"/>
          <p:nvPr/>
        </p:nvSpPr>
        <p:spPr>
          <a:xfrm>
            <a:off x="7818784" y="2265900"/>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762000" y="2127093"/>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C00000"/>
                </a:solidFill>
                <a:latin typeface="Calibri"/>
                <a:cs typeface="Arial" panose="020B0604020202020204" pitchFamily="34" charset="0"/>
              </a:rPr>
              <a:t>الربط بين الأنشطة المتوازية بدًلا من التكامل بين مخرجاتها</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74768" y="3268216"/>
            <a:ext cx="739687" cy="576064"/>
          </a:xfrm>
          <a:prstGeom prst="rect">
            <a:avLst/>
          </a:prstGeom>
        </p:spPr>
      </p:pic>
      <p:sp>
        <p:nvSpPr>
          <p:cNvPr id="11" name="TextBox 10"/>
          <p:cNvSpPr txBox="1"/>
          <p:nvPr/>
        </p:nvSpPr>
        <p:spPr>
          <a:xfrm>
            <a:off x="7818784" y="3259505"/>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2</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762000" y="3124200"/>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C00000"/>
                </a:solidFill>
                <a:latin typeface="Calibri"/>
                <a:cs typeface="Arial" panose="020B0604020202020204" pitchFamily="34" charset="0"/>
              </a:rPr>
              <a:t>تفويض الصلاحيات للعاملين لاتخاذ القرارات في موقع العمل</a:t>
            </a:r>
            <a:endParaRPr kumimoji="0" lang="ar-EG" sz="24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74768" y="4265323"/>
            <a:ext cx="739687" cy="576064"/>
          </a:xfrm>
          <a:prstGeom prst="rect">
            <a:avLst/>
          </a:prstGeom>
        </p:spPr>
      </p:pic>
      <p:sp>
        <p:nvSpPr>
          <p:cNvPr id="14" name="TextBox 13"/>
          <p:cNvSpPr txBox="1"/>
          <p:nvPr/>
        </p:nvSpPr>
        <p:spPr>
          <a:xfrm>
            <a:off x="7818784" y="4256612"/>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3</a:t>
            </a:r>
            <a:endParaRPr lang="ar-EG" sz="3200" b="1" dirty="0">
              <a:solidFill>
                <a:srgbClr val="C00000"/>
              </a:solidFill>
              <a:latin typeface="Calibri"/>
              <a:cs typeface="Arial" panose="020B0604020202020204" pitchFamily="34" charset="0"/>
            </a:endParaRPr>
          </a:p>
        </p:txBody>
      </p:sp>
      <p:sp>
        <p:nvSpPr>
          <p:cNvPr id="15" name="Freeform 14"/>
          <p:cNvSpPr/>
          <p:nvPr/>
        </p:nvSpPr>
        <p:spPr>
          <a:xfrm>
            <a:off x="762000" y="4121307"/>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rgbClr val="C00000"/>
                </a:solidFill>
                <a:latin typeface="Calibri"/>
                <a:cs typeface="Arial" panose="020B0604020202020204" pitchFamily="34" charset="0"/>
              </a:rPr>
              <a:t>الحصول على المعلومات من مصدرها الأصلي ولو لمرة واحدة </a:t>
            </a:r>
            <a:endParaRPr kumimoji="0" lang="ar-EG" sz="2200" b="0" i="0" u="none" strike="noStrike" kern="0" cap="none" spc="0" normalizeH="0" baseline="0" noProof="0" dirty="0" smtClean="0">
              <a:ln>
                <a:noFill/>
              </a:ln>
              <a:solidFill>
                <a:srgbClr val="C00000"/>
              </a:solidFill>
              <a:effectLst/>
              <a:uLnTx/>
              <a:uFillTx/>
              <a:latin typeface="Calibri"/>
              <a:ea typeface="+mn-ea"/>
              <a:cs typeface="Arial" panose="020B0604020202020204" pitchFamily="34" charset="0"/>
            </a:endParaRPr>
          </a:p>
        </p:txBody>
      </p:sp>
      <p:sp>
        <p:nvSpPr>
          <p:cNvPr id="1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20450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14" grpId="0"/>
      <p:bldP spid="1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5639685" cy="584775"/>
          </a:xfrm>
          <a:prstGeom prst="rect">
            <a:avLst/>
          </a:prstGeom>
        </p:spPr>
        <p:txBody>
          <a:bodyPr wrap="none">
            <a:spAutoFit/>
          </a:bodyPr>
          <a:lstStyle/>
          <a:p>
            <a:r>
              <a:rPr lang="ar-EG" sz="3200" b="1" dirty="0">
                <a:solidFill>
                  <a:srgbClr val="C00000"/>
                </a:solidFill>
              </a:rPr>
              <a:t>الأهداف الرئيسية لإعادة هندسة العمليات </a:t>
            </a:r>
          </a:p>
        </p:txBody>
      </p:sp>
      <p:sp>
        <p:nvSpPr>
          <p:cNvPr id="7" name="Rectangle 6"/>
          <p:cNvSpPr/>
          <p:nvPr/>
        </p:nvSpPr>
        <p:spPr>
          <a:xfrm>
            <a:off x="838200" y="838200"/>
            <a:ext cx="7632848" cy="1944216"/>
          </a:xfrm>
          <a:prstGeom prst="rect">
            <a:avLst/>
          </a:prstGeom>
          <a:solidFill>
            <a:srgbClr val="00B050"/>
          </a:solidFill>
          <a:ln w="25400" cap="flat" cmpd="sng" algn="ctr">
            <a:solidFill>
              <a:srgbClr val="BBE0E3">
                <a:shade val="50000"/>
              </a:srgbClr>
            </a:solidFill>
            <a:prstDash val="solid"/>
          </a:ln>
          <a:effectLst/>
        </p:spPr>
        <p:txBody>
          <a:bodyPr rtlCol="1" anchor="ctr"/>
          <a:lstStyle/>
          <a:p>
            <a:pPr marL="0" marR="0" lvl="0" indent="0" algn="justLow"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Simplified Arabic" panose="02020603050405020304" pitchFamily="18" charset="-78"/>
                <a:cs typeface="Simplified Arabic" panose="02020603050405020304" pitchFamily="18" charset="-78"/>
              </a:rPr>
              <a:t>تختلف أهداف إعادة هندسة العمليات من منظمة إلى أخرى وفقاً للظروف التي تعيشها كل منظمة، ونوع الأعمال التي تمارسها، وإعادة هندسة العمليات بشكل علمي وسليم سوف تمكن المنظمة من تحقيق الأهداف التالية، التي من أجلها تتم إعادة هندسة العمليات </a:t>
            </a:r>
            <a:r>
              <a:rPr lang="ar-SA" sz="2400" b="1" kern="0" dirty="0" smtClean="0">
                <a:solidFill>
                  <a:srgbClr val="FFFFFF"/>
                </a:solidFill>
                <a:latin typeface="Simplified Arabic" panose="02020603050405020304" pitchFamily="18" charset="-78"/>
                <a:cs typeface="Simplified Arabic" panose="02020603050405020304" pitchFamily="18" charset="-78"/>
              </a:rPr>
              <a:t>الإدارية </a:t>
            </a:r>
            <a:r>
              <a:rPr lang="ar-SA" sz="2400" b="1" kern="0" dirty="0">
                <a:solidFill>
                  <a:srgbClr val="FFFFFF"/>
                </a:solidFill>
                <a:latin typeface="Simplified Arabic" panose="02020603050405020304" pitchFamily="18" charset="-78"/>
                <a:cs typeface="Simplified Arabic" panose="02020603050405020304" pitchFamily="18" charset="-78"/>
              </a:rPr>
              <a:t>في المنظمات</a:t>
            </a:r>
          </a:p>
        </p:txBody>
      </p:sp>
      <p:sp>
        <p:nvSpPr>
          <p:cNvPr id="9" name="Rectangle 8"/>
          <p:cNvSpPr/>
          <p:nvPr/>
        </p:nvSpPr>
        <p:spPr>
          <a:xfrm>
            <a:off x="967850" y="3035796"/>
            <a:ext cx="7056784" cy="504056"/>
          </a:xfrm>
          <a:prstGeom prst="rect">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التغيير جذري في الأداء</a:t>
            </a:r>
            <a:endParaRPr kumimoji="0" lang="ar-EG" sz="24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0" name="Regular Pentagon 9"/>
          <p:cNvSpPr/>
          <p:nvPr/>
        </p:nvSpPr>
        <p:spPr>
          <a:xfrm>
            <a:off x="7829506" y="2803437"/>
            <a:ext cx="792088" cy="792088"/>
          </a:xfrm>
          <a:prstGeom prst="pentagon">
            <a:avLst/>
          </a:prstGeom>
          <a:solidFill>
            <a:srgbClr val="FFFFFF">
              <a:lumMod val="85000"/>
            </a:srgbClr>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1" name="Rectangle 10"/>
          <p:cNvSpPr/>
          <p:nvPr/>
        </p:nvSpPr>
        <p:spPr>
          <a:xfrm>
            <a:off x="949457" y="3848905"/>
            <a:ext cx="7056784" cy="504056"/>
          </a:xfrm>
          <a:prstGeom prst="rect">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التركيز على العملاء</a:t>
            </a:r>
            <a:endParaRPr kumimoji="0" lang="ar-EG" sz="24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2" name="Regular Pentagon 11"/>
          <p:cNvSpPr/>
          <p:nvPr/>
        </p:nvSpPr>
        <p:spPr>
          <a:xfrm>
            <a:off x="7804725" y="3623836"/>
            <a:ext cx="792088" cy="792088"/>
          </a:xfrm>
          <a:prstGeom prst="pentagon">
            <a:avLst/>
          </a:prstGeom>
          <a:solidFill>
            <a:srgbClr val="FFFFFF">
              <a:lumMod val="85000"/>
            </a:srgbClr>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8" name="Rectangle 7"/>
          <p:cNvSpPr/>
          <p:nvPr/>
        </p:nvSpPr>
        <p:spPr>
          <a:xfrm>
            <a:off x="967850" y="4517572"/>
            <a:ext cx="7056784" cy="504056"/>
          </a:xfrm>
          <a:prstGeom prst="rect">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smtClean="0">
                <a:solidFill>
                  <a:srgbClr val="FFFFFF"/>
                </a:solidFill>
                <a:latin typeface="Arial"/>
                <a:cs typeface="Arial"/>
              </a:rPr>
              <a:t>السرعة</a:t>
            </a:r>
            <a:endParaRPr kumimoji="0" lang="ar-EG" sz="24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3" name="Regular Pentagon 12"/>
          <p:cNvSpPr/>
          <p:nvPr/>
        </p:nvSpPr>
        <p:spPr>
          <a:xfrm>
            <a:off x="7746628" y="4352961"/>
            <a:ext cx="792088" cy="792088"/>
          </a:xfrm>
          <a:prstGeom prst="pentagon">
            <a:avLst/>
          </a:prstGeom>
          <a:solidFill>
            <a:srgbClr val="FFFFFF">
              <a:lumMod val="85000"/>
            </a:srgbClr>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4" name="Rectangle 13"/>
          <p:cNvSpPr/>
          <p:nvPr/>
        </p:nvSpPr>
        <p:spPr>
          <a:xfrm>
            <a:off x="975733" y="5123276"/>
            <a:ext cx="7056784" cy="504056"/>
          </a:xfrm>
          <a:prstGeom prst="rect">
            <a:avLst/>
          </a:prstGeom>
          <a:solidFill>
            <a:srgbClr val="00B0F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FFFFFF"/>
                </a:solidFill>
                <a:latin typeface="Arial"/>
                <a:cs typeface="Arial"/>
              </a:rPr>
              <a:t>الجودة</a:t>
            </a:r>
            <a:endParaRPr kumimoji="0" lang="ar-EG" sz="2400" b="0" i="0" u="none" strike="noStrike" kern="0" cap="none" spc="0" normalizeH="0" baseline="0" noProof="0" dirty="0" smtClean="0">
              <a:ln>
                <a:noFill/>
              </a:ln>
              <a:solidFill>
                <a:srgbClr val="FFFFFF"/>
              </a:solidFill>
              <a:effectLst/>
              <a:uLnTx/>
              <a:uFillTx/>
              <a:latin typeface="Arial"/>
              <a:ea typeface="+mn-ea"/>
              <a:cs typeface="Arial"/>
            </a:endParaRPr>
          </a:p>
        </p:txBody>
      </p:sp>
      <p:sp>
        <p:nvSpPr>
          <p:cNvPr id="15" name="Regular Pentagon 14"/>
          <p:cNvSpPr/>
          <p:nvPr/>
        </p:nvSpPr>
        <p:spPr>
          <a:xfrm>
            <a:off x="7758344" y="4979260"/>
            <a:ext cx="792088" cy="792088"/>
          </a:xfrm>
          <a:prstGeom prst="pentagon">
            <a:avLst/>
          </a:prstGeom>
          <a:solidFill>
            <a:srgbClr val="FFFFFF">
              <a:lumMod val="85000"/>
            </a:srgbClr>
          </a:solidFill>
          <a:ln w="25400" cap="flat" cmpd="sng" algn="ctr">
            <a:solidFill>
              <a:srgbClr val="FFFFFF"/>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EG" sz="1800" b="0" i="0" u="none" strike="noStrike" kern="0" cap="none" spc="0" normalizeH="0" baseline="0" noProof="0" smtClean="0">
              <a:ln>
                <a:noFill/>
              </a:ln>
              <a:solidFill>
                <a:srgbClr val="FFFFFF"/>
              </a:solidFill>
              <a:effectLst/>
              <a:uLnTx/>
              <a:uFillTx/>
              <a:latin typeface="Arial"/>
              <a:ea typeface="+mn-ea"/>
              <a:cs typeface="Arial"/>
            </a:endParaRPr>
          </a:p>
        </p:txBody>
      </p:sp>
      <p:sp>
        <p:nvSpPr>
          <p:cNvPr id="1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57999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1000" fill="hold"/>
                                        <p:tgtEl>
                                          <p:spTgt spid="13"/>
                                        </p:tgtEl>
                                        <p:attrNameLst>
                                          <p:attrName>ppt_w</p:attrName>
                                        </p:attrNameLst>
                                      </p:cBhvr>
                                      <p:tavLst>
                                        <p:tav tm="0">
                                          <p:val>
                                            <p:fltVal val="0"/>
                                          </p:val>
                                        </p:tav>
                                        <p:tav tm="100000">
                                          <p:val>
                                            <p:strVal val="#ppt_w"/>
                                          </p:val>
                                        </p:tav>
                                      </p:tavLst>
                                    </p:anim>
                                    <p:anim calcmode="lin" valueType="num">
                                      <p:cBhvr>
                                        <p:cTn id="45" dur="1000" fill="hold"/>
                                        <p:tgtEl>
                                          <p:spTgt spid="13"/>
                                        </p:tgtEl>
                                        <p:attrNameLst>
                                          <p:attrName>ppt_h</p:attrName>
                                        </p:attrNameLst>
                                      </p:cBhvr>
                                      <p:tavLst>
                                        <p:tav tm="0">
                                          <p:val>
                                            <p:fltVal val="0"/>
                                          </p:val>
                                        </p:tav>
                                        <p:tav tm="100000">
                                          <p:val>
                                            <p:strVal val="#ppt_h"/>
                                          </p:val>
                                        </p:tav>
                                      </p:tavLst>
                                    </p:anim>
                                    <p:anim calcmode="lin" valueType="num">
                                      <p:cBhvr>
                                        <p:cTn id="46" dur="1000" fill="hold"/>
                                        <p:tgtEl>
                                          <p:spTgt spid="13"/>
                                        </p:tgtEl>
                                        <p:attrNameLst>
                                          <p:attrName>style.rotation</p:attrName>
                                        </p:attrNameLst>
                                      </p:cBhvr>
                                      <p:tavLst>
                                        <p:tav tm="0">
                                          <p:val>
                                            <p:fltVal val="90"/>
                                          </p:val>
                                        </p:tav>
                                        <p:tav tm="100000">
                                          <p:val>
                                            <p:fltVal val="0"/>
                                          </p:val>
                                        </p:tav>
                                      </p:tavLst>
                                    </p:anim>
                                    <p:animEffect transition="in" filter="fade">
                                      <p:cBhvr>
                                        <p:cTn id="47" dur="1000"/>
                                        <p:tgtEl>
                                          <p:spTgt spid="13"/>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fltVal val="0"/>
                                          </p:val>
                                        </p:tav>
                                        <p:tav tm="100000">
                                          <p:val>
                                            <p:strVal val="#ppt_w"/>
                                          </p:val>
                                        </p:tav>
                                      </p:tavLst>
                                    </p:anim>
                                    <p:anim calcmode="lin" valueType="num">
                                      <p:cBhvr>
                                        <p:cTn id="57" dur="1000" fill="hold"/>
                                        <p:tgtEl>
                                          <p:spTgt spid="15"/>
                                        </p:tgtEl>
                                        <p:attrNameLst>
                                          <p:attrName>ppt_h</p:attrName>
                                        </p:attrNameLst>
                                      </p:cBhvr>
                                      <p:tavLst>
                                        <p:tav tm="0">
                                          <p:val>
                                            <p:fltVal val="0"/>
                                          </p:val>
                                        </p:tav>
                                        <p:tav tm="100000">
                                          <p:val>
                                            <p:strVal val="#ppt_h"/>
                                          </p:val>
                                        </p:tav>
                                      </p:tavLst>
                                    </p:anim>
                                    <p:anim calcmode="lin" valueType="num">
                                      <p:cBhvr>
                                        <p:cTn id="58" dur="1000" fill="hold"/>
                                        <p:tgtEl>
                                          <p:spTgt spid="15"/>
                                        </p:tgtEl>
                                        <p:attrNameLst>
                                          <p:attrName>style.rotation</p:attrName>
                                        </p:attrNameLst>
                                      </p:cBhvr>
                                      <p:tavLst>
                                        <p:tav tm="0">
                                          <p:val>
                                            <p:fltVal val="90"/>
                                          </p:val>
                                        </p:tav>
                                        <p:tav tm="100000">
                                          <p:val>
                                            <p:fltVal val="0"/>
                                          </p:val>
                                        </p:tav>
                                      </p:tavLst>
                                    </p:anim>
                                    <p:animEffect transition="in" filter="fade">
                                      <p:cBhvr>
                                        <p:cTn id="59" dur="1000"/>
                                        <p:tgtEl>
                                          <p:spTgt spid="15"/>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1000" fill="hold"/>
                                        <p:tgtEl>
                                          <p:spTgt spid="14"/>
                                        </p:tgtEl>
                                        <p:attrNameLst>
                                          <p:attrName>ppt_w</p:attrName>
                                        </p:attrNameLst>
                                      </p:cBhvr>
                                      <p:tavLst>
                                        <p:tav tm="0">
                                          <p:val>
                                            <p:fltVal val="0"/>
                                          </p:val>
                                        </p:tav>
                                        <p:tav tm="100000">
                                          <p:val>
                                            <p:strVal val="#ppt_w"/>
                                          </p:val>
                                        </p:tav>
                                      </p:tavLst>
                                    </p:anim>
                                    <p:anim calcmode="lin" valueType="num">
                                      <p:cBhvr>
                                        <p:cTn id="63" dur="1000" fill="hold"/>
                                        <p:tgtEl>
                                          <p:spTgt spid="14"/>
                                        </p:tgtEl>
                                        <p:attrNameLst>
                                          <p:attrName>ppt_h</p:attrName>
                                        </p:attrNameLst>
                                      </p:cBhvr>
                                      <p:tavLst>
                                        <p:tav tm="0">
                                          <p:val>
                                            <p:fltVal val="0"/>
                                          </p:val>
                                        </p:tav>
                                        <p:tav tm="100000">
                                          <p:val>
                                            <p:strVal val="#ppt_h"/>
                                          </p:val>
                                        </p:tav>
                                      </p:tavLst>
                                    </p:anim>
                                    <p:anim calcmode="lin" valueType="num">
                                      <p:cBhvr>
                                        <p:cTn id="64" dur="1000" fill="hold"/>
                                        <p:tgtEl>
                                          <p:spTgt spid="14"/>
                                        </p:tgtEl>
                                        <p:attrNameLst>
                                          <p:attrName>style.rotation</p:attrName>
                                        </p:attrNameLst>
                                      </p:cBhvr>
                                      <p:tavLst>
                                        <p:tav tm="0">
                                          <p:val>
                                            <p:fltVal val="90"/>
                                          </p:val>
                                        </p:tav>
                                        <p:tav tm="100000">
                                          <p:val>
                                            <p:fltVal val="0"/>
                                          </p:val>
                                        </p:tav>
                                      </p:tavLst>
                                    </p:anim>
                                    <p:animEffect transition="in" filter="fade">
                                      <p:cBhvr>
                                        <p:cTn id="6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0" grpId="0" animBg="1"/>
      <p:bldP spid="11" grpId="0" animBg="1"/>
      <p:bldP spid="12" grpId="0" animBg="1"/>
      <p:bldP spid="8" grpId="0" animBg="1"/>
      <p:bldP spid="13" grpId="0" animBg="1"/>
      <p:bldP spid="14" grpId="0" animBg="1"/>
      <p:bldP spid="1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a:t>العوامل الحاسمة لنجاح إعادة هندسة العمليات</a:t>
            </a:r>
            <a:endParaRPr lang="ar-EG" sz="28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6918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Low" rtl="1"/>
            <a:r>
              <a:rPr lang="ar-EG" sz="2800" b="1" dirty="0">
                <a:solidFill>
                  <a:srgbClr val="C00000"/>
                </a:solidFill>
              </a:rPr>
              <a:t>العوامل الحاسمة لنجاح إعادة هندسة العمليات</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552759" y="2792174"/>
            <a:ext cx="739687" cy="576064"/>
          </a:xfrm>
          <a:prstGeom prst="rect">
            <a:avLst/>
          </a:prstGeom>
        </p:spPr>
      </p:pic>
      <p:sp>
        <p:nvSpPr>
          <p:cNvPr id="8" name="TextBox 7"/>
          <p:cNvSpPr txBox="1"/>
          <p:nvPr/>
        </p:nvSpPr>
        <p:spPr>
          <a:xfrm>
            <a:off x="7831355" y="2792174"/>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626148" y="2615727"/>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الإستراتيجية</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41532" y="3842827"/>
            <a:ext cx="739687" cy="576064"/>
          </a:xfrm>
          <a:prstGeom prst="rect">
            <a:avLst/>
          </a:prstGeom>
        </p:spPr>
      </p:pic>
      <p:sp>
        <p:nvSpPr>
          <p:cNvPr id="11" name="TextBox 10"/>
          <p:cNvSpPr txBox="1"/>
          <p:nvPr/>
        </p:nvSpPr>
        <p:spPr>
          <a:xfrm>
            <a:off x="7831355" y="384282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2</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662152" y="3674458"/>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التزام وقناعة الإدارة العليا في التغيير</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732780" y="4955426"/>
            <a:ext cx="739687" cy="576064"/>
          </a:xfrm>
          <a:prstGeom prst="rect">
            <a:avLst/>
          </a:prstGeom>
        </p:spPr>
      </p:pic>
      <p:sp>
        <p:nvSpPr>
          <p:cNvPr id="14" name="TextBox 13"/>
          <p:cNvSpPr txBox="1"/>
          <p:nvPr/>
        </p:nvSpPr>
        <p:spPr>
          <a:xfrm>
            <a:off x="7922603" y="4955426"/>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3</a:t>
            </a:r>
            <a:endParaRPr lang="ar-EG" sz="3200" b="1" dirty="0">
              <a:solidFill>
                <a:srgbClr val="C00000"/>
              </a:solidFill>
              <a:latin typeface="Calibri"/>
              <a:cs typeface="Arial" panose="020B0604020202020204" pitchFamily="34" charset="0"/>
            </a:endParaRPr>
          </a:p>
        </p:txBody>
      </p:sp>
      <p:sp>
        <p:nvSpPr>
          <p:cNvPr id="15" name="Freeform 14"/>
          <p:cNvSpPr/>
          <p:nvPr/>
        </p:nvSpPr>
        <p:spPr>
          <a:xfrm>
            <a:off x="685800" y="4876800"/>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chemeClr val="bg1"/>
                </a:solidFill>
                <a:latin typeface="Calibri"/>
                <a:cs typeface="Arial" panose="020B0604020202020204" pitchFamily="34" charset="0"/>
              </a:rPr>
              <a:t>تكنولوجيا المعلومات</a:t>
            </a:r>
            <a:endParaRPr kumimoji="0" lang="ar-EG" sz="22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sp>
        <p:nvSpPr>
          <p:cNvPr id="3" name="Rectangle 2"/>
          <p:cNvSpPr/>
          <p:nvPr/>
        </p:nvSpPr>
        <p:spPr>
          <a:xfrm>
            <a:off x="507219" y="1520039"/>
            <a:ext cx="7243954" cy="1200329"/>
          </a:xfrm>
          <a:prstGeom prst="rect">
            <a:avLst/>
          </a:prstGeom>
        </p:spPr>
        <p:txBody>
          <a:bodyPr wrap="square">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يحتاج تنفيذ برنامج إعادة الهندسة إلى توافر عدد من المتطلبات الأساسية والتي يمكن تسميتها بالعناصر الحاسمة للنجاح. ومن تلك المتطلبات:</a:t>
            </a:r>
          </a:p>
        </p:txBody>
      </p:sp>
      <p:sp>
        <p:nvSpPr>
          <p:cNvPr id="1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159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247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14" grpId="0"/>
      <p:bldP spid="15"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855739" y="3418004"/>
            <a:ext cx="6400800" cy="838200"/>
          </a:xfrm>
          <a:prstGeom prst="rect">
            <a:avLst/>
          </a:prstGeom>
          <a:solidFill>
            <a:srgbClr val="FFC000"/>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البدء بالعمليات التي يمكن التعامل معها بسهولة لتحقيق نتائج سريعة تسهل قبول التغيير</a:t>
            </a:r>
            <a:endParaRPr lang="en-US" sz="2400" b="1" dirty="0">
              <a:solidFill>
                <a:schemeClr val="bg1"/>
              </a:solidFill>
            </a:endParaRPr>
          </a:p>
        </p:txBody>
      </p:sp>
      <p:sp>
        <p:nvSpPr>
          <p:cNvPr id="10" name="Rectangle 5"/>
          <p:cNvSpPr>
            <a:spLocks noChangeArrowheads="1"/>
          </p:cNvSpPr>
          <p:nvPr/>
        </p:nvSpPr>
        <p:spPr bwMode="auto">
          <a:xfrm>
            <a:off x="865264" y="2469168"/>
            <a:ext cx="6400800" cy="869766"/>
          </a:xfrm>
          <a:prstGeom prst="rect">
            <a:avLst/>
          </a:prstGeom>
          <a:solidFill>
            <a:schemeClr val="accent4"/>
          </a:solidFill>
          <a:ln>
            <a:solidFill>
              <a:srgbClr val="0070C0"/>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تغيير ثقافة العمل داخل المؤسسة بترك اللوم والنقد والبحث دائماً عن الحلول التي تمنع تكرار المشاكل .</a:t>
            </a:r>
            <a:endParaRPr lang="en-US" sz="2400" b="1" dirty="0">
              <a:solidFill>
                <a:schemeClr val="bg1"/>
              </a:solidFill>
            </a:endParaRPr>
          </a:p>
        </p:txBody>
      </p:sp>
      <p:sp>
        <p:nvSpPr>
          <p:cNvPr id="5" name="Rectangle 5"/>
          <p:cNvSpPr>
            <a:spLocks noChangeArrowheads="1"/>
          </p:cNvSpPr>
          <p:nvPr/>
        </p:nvSpPr>
        <p:spPr bwMode="auto">
          <a:xfrm>
            <a:off x="865264" y="1509639"/>
            <a:ext cx="6400800" cy="871518"/>
          </a:xfrm>
          <a:prstGeom prst="rect">
            <a:avLst/>
          </a:prstGeom>
          <a:solidFill>
            <a:schemeClr val="accent1">
              <a:lumMod val="40000"/>
              <a:lumOff val="60000"/>
            </a:schemeClr>
          </a:solidFill>
          <a:ln>
            <a:solidFill>
              <a:schemeClr val="accent1">
                <a:lumMod val="60000"/>
                <a:lumOff val="40000"/>
              </a:schemeClr>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لابد من مشاركة العاملين في كل المستويات في عملية التغيير، وخلق الرغبة لديهم في التغيير للأفضل.</a:t>
            </a:r>
            <a:endParaRPr lang="en-US" sz="2400" b="1" dirty="0">
              <a:solidFill>
                <a:schemeClr val="bg1"/>
              </a:solidFill>
            </a:endParaRPr>
          </a:p>
        </p:txBody>
      </p:sp>
      <p:sp>
        <p:nvSpPr>
          <p:cNvPr id="6" name="Title 5"/>
          <p:cNvSpPr>
            <a:spLocks noGrp="1"/>
          </p:cNvSpPr>
          <p:nvPr>
            <p:ph type="title"/>
          </p:nvPr>
        </p:nvSpPr>
        <p:spPr>
          <a:xfrm>
            <a:off x="457200" y="457200"/>
            <a:ext cx="5257800" cy="609600"/>
          </a:xfrm>
        </p:spPr>
        <p:txBody>
          <a:bodyPr>
            <a:noAutofit/>
          </a:bodyPr>
          <a:lstStyle/>
          <a:p>
            <a:pPr algn="ctr" rtl="1"/>
            <a:r>
              <a:rPr lang="ar-EG" dirty="0"/>
              <a:t>منهجية التغيير باستخدام كايزن</a:t>
            </a:r>
            <a:endParaRPr lang="en-US" dirty="0"/>
          </a:p>
        </p:txBody>
      </p:sp>
      <p:sp>
        <p:nvSpPr>
          <p:cNvPr id="13" name="Rectangle 5"/>
          <p:cNvSpPr>
            <a:spLocks noChangeArrowheads="1"/>
          </p:cNvSpPr>
          <p:nvPr/>
        </p:nvSpPr>
        <p:spPr bwMode="auto">
          <a:xfrm>
            <a:off x="854891" y="4343400"/>
            <a:ext cx="6400800" cy="838200"/>
          </a:xfrm>
          <a:prstGeom prst="rect">
            <a:avLst/>
          </a:prstGeom>
          <a:solidFill>
            <a:schemeClr val="accent6">
              <a:lumMod val="60000"/>
              <a:lumOff val="40000"/>
            </a:schemeClr>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يجب التركيز على تحسين ظروف العمل وأية عوامل اخرى من الممكن أن تدعم عملية التغيير</a:t>
            </a:r>
            <a:endParaRPr lang="en-US" sz="2400" b="1" dirty="0">
              <a:solidFill>
                <a:schemeClr val="bg1"/>
              </a:solidFill>
            </a:endParaRPr>
          </a:p>
        </p:txBody>
      </p:sp>
      <p:sp>
        <p:nvSpPr>
          <p:cNvPr id="20" name="Left Arrow 19"/>
          <p:cNvSpPr/>
          <p:nvPr/>
        </p:nvSpPr>
        <p:spPr>
          <a:xfrm>
            <a:off x="7748587" y="1716798"/>
            <a:ext cx="557213"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1" name="Left Arrow 20"/>
          <p:cNvSpPr/>
          <p:nvPr/>
        </p:nvSpPr>
        <p:spPr>
          <a:xfrm>
            <a:off x="7748586" y="2675451"/>
            <a:ext cx="557213" cy="457200"/>
          </a:xfrm>
          <a:prstGeom prst="lef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2" name="Left Arrow 21"/>
          <p:cNvSpPr/>
          <p:nvPr/>
        </p:nvSpPr>
        <p:spPr>
          <a:xfrm>
            <a:off x="7748585" y="3634104"/>
            <a:ext cx="557213" cy="4572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3" name="Left Arrow 22"/>
          <p:cNvSpPr/>
          <p:nvPr/>
        </p:nvSpPr>
        <p:spPr>
          <a:xfrm>
            <a:off x="7748584" y="4592757"/>
            <a:ext cx="557213" cy="457200"/>
          </a:xfrm>
          <a:prstGeom prst="lef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4558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animBg="1"/>
      <p:bldP spid="6" grpId="0"/>
      <p:bldP spid="13" grpId="0" animBg="1"/>
      <p:bldP spid="20" grpId="0" animBg="1"/>
      <p:bldP spid="21" grpId="0" animBg="1"/>
      <p:bldP spid="22" grpId="0" animBg="1"/>
      <p:bldP spid="23"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justLow" rtl="1"/>
            <a:r>
              <a:rPr lang="ar-EG" sz="2800" b="1" dirty="0">
                <a:solidFill>
                  <a:srgbClr val="C00000"/>
                </a:solidFill>
              </a:rPr>
              <a:t>العوامل الحاسمة لنجاح إعادة هندسة العمليات</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00405" y="3917124"/>
            <a:ext cx="739687" cy="576064"/>
          </a:xfrm>
          <a:prstGeom prst="rect">
            <a:avLst/>
          </a:prstGeom>
        </p:spPr>
      </p:pic>
      <p:sp>
        <p:nvSpPr>
          <p:cNvPr id="8" name="TextBox 7"/>
          <p:cNvSpPr txBox="1"/>
          <p:nvPr/>
        </p:nvSpPr>
        <p:spPr>
          <a:xfrm>
            <a:off x="7795663" y="3968392"/>
            <a:ext cx="381323"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5</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704395" y="3747596"/>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smtClean="0">
                <a:solidFill>
                  <a:schemeClr val="bg1"/>
                </a:solidFill>
                <a:latin typeface="Calibri"/>
                <a:cs typeface="Arial" panose="020B0604020202020204" pitchFamily="34" charset="0"/>
              </a:rPr>
              <a:t>تمكين </a:t>
            </a:r>
            <a:r>
              <a:rPr lang="ar-SA" sz="2400" b="1" kern="0" dirty="0">
                <a:solidFill>
                  <a:schemeClr val="bg1"/>
                </a:solidFill>
                <a:latin typeface="Calibri"/>
                <a:cs typeface="Arial" panose="020B0604020202020204" pitchFamily="34" charset="0"/>
              </a:rPr>
              <a:t>العاملين </a:t>
            </a:r>
            <a:r>
              <a:rPr lang="en-US" sz="2400" b="1" kern="0" dirty="0">
                <a:solidFill>
                  <a:schemeClr val="bg1"/>
                </a:solidFill>
                <a:latin typeface="Calibri"/>
                <a:cs typeface="Arial" panose="020B0604020202020204" pitchFamily="34" charset="0"/>
              </a:rPr>
              <a:t>Employees Empowerment</a:t>
            </a:r>
            <a:endParaRPr lang="ar-EG" sz="2400" b="1" kern="0" dirty="0">
              <a:solidFill>
                <a:schemeClr val="bg1"/>
              </a:solidFill>
              <a:latin typeface="Calibri"/>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582511" y="4953359"/>
            <a:ext cx="739687" cy="576064"/>
          </a:xfrm>
          <a:prstGeom prst="rect">
            <a:avLst/>
          </a:prstGeom>
        </p:spPr>
      </p:pic>
      <p:sp>
        <p:nvSpPr>
          <p:cNvPr id="11" name="TextBox 10"/>
          <p:cNvSpPr txBox="1"/>
          <p:nvPr/>
        </p:nvSpPr>
        <p:spPr>
          <a:xfrm>
            <a:off x="7761694" y="4893380"/>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6</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667798" y="4796820"/>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الاستعداد للتغيير</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sp>
        <p:nvSpPr>
          <p:cNvPr id="3" name="Rectangle 2"/>
          <p:cNvSpPr/>
          <p:nvPr/>
        </p:nvSpPr>
        <p:spPr>
          <a:xfrm>
            <a:off x="502798" y="1585388"/>
            <a:ext cx="7243954" cy="1200329"/>
          </a:xfrm>
          <a:prstGeom prst="rect">
            <a:avLst/>
          </a:prstGeom>
        </p:spPr>
        <p:txBody>
          <a:bodyPr wrap="square">
            <a:spAutoFit/>
          </a:bodyPr>
          <a:lstStyle/>
          <a:p>
            <a:pPr algn="justLow" rtl="1"/>
            <a:r>
              <a:rPr lang="ar-EG" sz="2400" b="1" dirty="0">
                <a:solidFill>
                  <a:srgbClr val="002060"/>
                </a:solidFill>
                <a:latin typeface="Simplified Arabic" panose="02020603050405020304" pitchFamily="18" charset="-78"/>
                <a:cs typeface="Simplified Arabic" panose="02020603050405020304" pitchFamily="18" charset="-78"/>
              </a:rPr>
              <a:t>يحتاج تنفيذ برنامج إعادة الهندسة إلى توافر عدد من المتطلبات الأساسية والتي يمكن تسميتها بالعناصر الحاسمة للنجاح. ومن تلك المتطلبات:</a:t>
            </a:r>
          </a:p>
        </p:txBody>
      </p:sp>
      <p:pic>
        <p:nvPicPr>
          <p:cNvPr id="4" name="Picture 3"/>
          <p:cNvPicPr>
            <a:picLocks noChangeAspect="1"/>
          </p:cNvPicPr>
          <p:nvPr/>
        </p:nvPicPr>
        <p:blipFill>
          <a:blip r:embed="rId3"/>
          <a:stretch>
            <a:fillRect/>
          </a:stretch>
        </p:blipFill>
        <p:spPr>
          <a:xfrm>
            <a:off x="735333" y="2645724"/>
            <a:ext cx="6809822" cy="938865"/>
          </a:xfrm>
          <a:prstGeom prst="rect">
            <a:avLst/>
          </a:prstGeom>
        </p:spPr>
      </p:pic>
      <p:pic>
        <p:nvPicPr>
          <p:cNvPr id="6" name="Picture 5"/>
          <p:cNvPicPr>
            <a:picLocks noChangeAspect="1"/>
          </p:cNvPicPr>
          <p:nvPr/>
        </p:nvPicPr>
        <p:blipFill>
          <a:blip r:embed="rId4"/>
          <a:stretch>
            <a:fillRect/>
          </a:stretch>
        </p:blipFill>
        <p:spPr>
          <a:xfrm>
            <a:off x="7569826" y="2825364"/>
            <a:ext cx="743776" cy="859611"/>
          </a:xfrm>
          <a:prstGeom prst="rect">
            <a:avLst/>
          </a:prstGeom>
        </p:spPr>
      </p:pic>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50777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smtClean="0"/>
              <a:t>فوائد </a:t>
            </a:r>
            <a:r>
              <a:rPr lang="ar-EG" sz="2800" b="1" dirty="0"/>
              <a:t>إعادة هندسة العمليات</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9291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97861"/>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أهمية وفوائد إعادة هندسة العمليات</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599436" y="2495431"/>
            <a:ext cx="739687" cy="576064"/>
          </a:xfrm>
          <a:prstGeom prst="rect">
            <a:avLst/>
          </a:prstGeom>
        </p:spPr>
      </p:pic>
      <p:sp>
        <p:nvSpPr>
          <p:cNvPr id="8" name="TextBox 7"/>
          <p:cNvSpPr txBox="1"/>
          <p:nvPr/>
        </p:nvSpPr>
        <p:spPr>
          <a:xfrm>
            <a:off x="7789259" y="251121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641914" y="2334614"/>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تجاوز الحدود </a:t>
            </a:r>
            <a:r>
              <a:rPr lang="ar-SA" sz="2400" b="1" kern="0" dirty="0" smtClean="0">
                <a:solidFill>
                  <a:schemeClr val="bg1"/>
                </a:solidFill>
                <a:latin typeface="Calibri"/>
                <a:cs typeface="Arial" panose="020B0604020202020204" pitchFamily="34" charset="0"/>
              </a:rPr>
              <a:t>التنظيمية</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41531" y="3636883"/>
            <a:ext cx="739687" cy="576064"/>
          </a:xfrm>
          <a:prstGeom prst="rect">
            <a:avLst/>
          </a:prstGeom>
        </p:spPr>
      </p:pic>
      <p:sp>
        <p:nvSpPr>
          <p:cNvPr id="11" name="TextBox 10"/>
          <p:cNvSpPr txBox="1"/>
          <p:nvPr/>
        </p:nvSpPr>
        <p:spPr>
          <a:xfrm>
            <a:off x="7831355" y="354172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2</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662543" y="3562874"/>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زيادة درجة رضاء المستهلك عن منتجات أو خدمات المنظمة</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732780" y="4955426"/>
            <a:ext cx="739687" cy="576064"/>
          </a:xfrm>
          <a:prstGeom prst="rect">
            <a:avLst/>
          </a:prstGeom>
        </p:spPr>
      </p:pic>
      <p:sp>
        <p:nvSpPr>
          <p:cNvPr id="14" name="TextBox 13"/>
          <p:cNvSpPr txBox="1"/>
          <p:nvPr/>
        </p:nvSpPr>
        <p:spPr>
          <a:xfrm>
            <a:off x="7922603" y="4955426"/>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3</a:t>
            </a:r>
            <a:endParaRPr lang="ar-EG" sz="3200" b="1" dirty="0">
              <a:solidFill>
                <a:srgbClr val="C00000"/>
              </a:solidFill>
              <a:latin typeface="Calibri"/>
              <a:cs typeface="Arial" panose="020B0604020202020204" pitchFamily="34" charset="0"/>
            </a:endParaRPr>
          </a:p>
        </p:txBody>
      </p:sp>
      <p:sp>
        <p:nvSpPr>
          <p:cNvPr id="15" name="Freeform 14"/>
          <p:cNvSpPr/>
          <p:nvPr/>
        </p:nvSpPr>
        <p:spPr>
          <a:xfrm>
            <a:off x="685800" y="4876800"/>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chemeClr val="bg1"/>
                </a:solidFill>
                <a:latin typeface="Calibri"/>
                <a:cs typeface="Arial" panose="020B0604020202020204" pitchFamily="34" charset="0"/>
              </a:rPr>
              <a:t>تخفيض الوقت اللازم لتحقيق رغبات العملاء وتلافي الأخطاء والشكاوى </a:t>
            </a:r>
            <a:endParaRPr kumimoji="0" lang="ar-EG" sz="22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sp>
        <p:nvSpPr>
          <p:cNvPr id="1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0581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14" grpId="0"/>
      <p:bldP spid="1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97861"/>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أهمية وفوائد إعادة هندسة العمليات</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41530" y="2155466"/>
            <a:ext cx="739687" cy="576064"/>
          </a:xfrm>
          <a:prstGeom prst="rect">
            <a:avLst/>
          </a:prstGeom>
        </p:spPr>
      </p:pic>
      <p:sp>
        <p:nvSpPr>
          <p:cNvPr id="8" name="TextBox 7"/>
          <p:cNvSpPr txBox="1"/>
          <p:nvPr/>
        </p:nvSpPr>
        <p:spPr>
          <a:xfrm>
            <a:off x="7681392" y="2155466"/>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4</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584618" y="2037871"/>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تحسين نصيب المعرفة والاستخدام بالمنظمة لجعلها لا تعتمد على خبرة بعض الأفراد فقط</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41529" y="3244985"/>
            <a:ext cx="739687" cy="568942"/>
          </a:xfrm>
          <a:prstGeom prst="rect">
            <a:avLst/>
          </a:prstGeom>
        </p:spPr>
      </p:pic>
      <p:sp>
        <p:nvSpPr>
          <p:cNvPr id="11" name="TextBox 10"/>
          <p:cNvSpPr txBox="1"/>
          <p:nvPr/>
        </p:nvSpPr>
        <p:spPr>
          <a:xfrm>
            <a:off x="7861412" y="3229152"/>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5</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550459" y="3309069"/>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المنافسة، القدرة على تحقيق الربح</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84618" y="4224189"/>
            <a:ext cx="6368632" cy="1290785"/>
          </a:xfrm>
          <a:prstGeom prst="rect">
            <a:avLst/>
          </a:prstGeom>
        </p:spPr>
      </p:pic>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39551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a:t>عناصر إعادة هندسة العمليات الإدارية</a:t>
            </a:r>
            <a:endParaRPr lang="ar-EG" sz="28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857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97861"/>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عناصر إعادة هندسة العمليات الإدارية</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599436" y="2495431"/>
            <a:ext cx="739687" cy="576064"/>
          </a:xfrm>
          <a:prstGeom prst="rect">
            <a:avLst/>
          </a:prstGeom>
        </p:spPr>
      </p:pic>
      <p:sp>
        <p:nvSpPr>
          <p:cNvPr id="8" name="TextBox 7"/>
          <p:cNvSpPr txBox="1"/>
          <p:nvPr/>
        </p:nvSpPr>
        <p:spPr>
          <a:xfrm>
            <a:off x="7789259" y="251121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641914" y="2334614"/>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إعادة التفكير في الأساسيات</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41531" y="3636883"/>
            <a:ext cx="739687" cy="576064"/>
          </a:xfrm>
          <a:prstGeom prst="rect">
            <a:avLst/>
          </a:prstGeom>
        </p:spPr>
      </p:pic>
      <p:sp>
        <p:nvSpPr>
          <p:cNvPr id="11" name="TextBox 10"/>
          <p:cNvSpPr txBox="1"/>
          <p:nvPr/>
        </p:nvSpPr>
        <p:spPr>
          <a:xfrm>
            <a:off x="7831355" y="354172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2</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662543" y="3562874"/>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التغيير جذري</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732780" y="4955426"/>
            <a:ext cx="739687" cy="576064"/>
          </a:xfrm>
          <a:prstGeom prst="rect">
            <a:avLst/>
          </a:prstGeom>
        </p:spPr>
      </p:pic>
      <p:sp>
        <p:nvSpPr>
          <p:cNvPr id="14" name="TextBox 13"/>
          <p:cNvSpPr txBox="1"/>
          <p:nvPr/>
        </p:nvSpPr>
        <p:spPr>
          <a:xfrm>
            <a:off x="7922603" y="4955426"/>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3</a:t>
            </a:r>
            <a:endParaRPr lang="ar-EG" sz="3200" b="1" dirty="0">
              <a:solidFill>
                <a:srgbClr val="C00000"/>
              </a:solidFill>
              <a:latin typeface="Calibri"/>
              <a:cs typeface="Arial" panose="020B0604020202020204" pitchFamily="34" charset="0"/>
            </a:endParaRPr>
          </a:p>
        </p:txBody>
      </p:sp>
      <p:sp>
        <p:nvSpPr>
          <p:cNvPr id="15" name="Freeform 14"/>
          <p:cNvSpPr/>
          <p:nvPr/>
        </p:nvSpPr>
        <p:spPr>
          <a:xfrm>
            <a:off x="685800" y="4876800"/>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chemeClr val="bg1"/>
                </a:solidFill>
                <a:latin typeface="Calibri"/>
                <a:cs typeface="Arial" panose="020B0604020202020204" pitchFamily="34" charset="0"/>
              </a:rPr>
              <a:t>تحقيق تحسينات متميزة</a:t>
            </a:r>
            <a:endParaRPr kumimoji="0" lang="ar-EG" sz="22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7982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14" grpId="0"/>
      <p:bldP spid="1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97861"/>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عناصر إعادة هندسة العمليات الإدارية</a:t>
            </a:r>
          </a:p>
        </p:txBody>
      </p:sp>
      <p:pic>
        <p:nvPicPr>
          <p:cNvPr id="5" name="Picture 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599436" y="2495431"/>
            <a:ext cx="739687" cy="576064"/>
          </a:xfrm>
          <a:prstGeom prst="rect">
            <a:avLst/>
          </a:prstGeom>
        </p:spPr>
      </p:pic>
      <p:sp>
        <p:nvSpPr>
          <p:cNvPr id="8" name="TextBox 7"/>
          <p:cNvSpPr txBox="1"/>
          <p:nvPr/>
        </p:nvSpPr>
        <p:spPr>
          <a:xfrm>
            <a:off x="7789259" y="251121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4</a:t>
            </a:r>
            <a:endParaRPr lang="ar-EG" sz="3200" b="1" dirty="0">
              <a:solidFill>
                <a:srgbClr val="C00000"/>
              </a:solidFill>
              <a:latin typeface="Calibri"/>
              <a:cs typeface="Arial" panose="020B0604020202020204" pitchFamily="34" charset="0"/>
            </a:endParaRPr>
          </a:p>
        </p:txBody>
      </p:sp>
      <p:sp>
        <p:nvSpPr>
          <p:cNvPr id="9" name="Freeform 8"/>
          <p:cNvSpPr/>
          <p:nvPr/>
        </p:nvSpPr>
        <p:spPr>
          <a:xfrm>
            <a:off x="641914" y="2334614"/>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الثورة على القديم وتحطيم التقاليد الموروثة</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0" name="Picture 9"/>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641531" y="3636883"/>
            <a:ext cx="739687" cy="576064"/>
          </a:xfrm>
          <a:prstGeom prst="rect">
            <a:avLst/>
          </a:prstGeom>
        </p:spPr>
      </p:pic>
      <p:sp>
        <p:nvSpPr>
          <p:cNvPr id="11" name="TextBox 10"/>
          <p:cNvSpPr txBox="1"/>
          <p:nvPr/>
        </p:nvSpPr>
        <p:spPr>
          <a:xfrm>
            <a:off x="7831355" y="3541728"/>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5</a:t>
            </a:r>
            <a:endParaRPr lang="ar-EG" sz="3200" b="1" dirty="0">
              <a:solidFill>
                <a:srgbClr val="C00000"/>
              </a:solidFill>
              <a:latin typeface="Calibri"/>
              <a:cs typeface="Arial" panose="020B0604020202020204" pitchFamily="34" charset="0"/>
            </a:endParaRPr>
          </a:p>
        </p:txBody>
      </p:sp>
      <p:sp>
        <p:nvSpPr>
          <p:cNvPr id="12" name="Freeform 11"/>
          <p:cNvSpPr/>
          <p:nvPr/>
        </p:nvSpPr>
        <p:spPr>
          <a:xfrm>
            <a:off x="662543" y="3562874"/>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الاستخدام ألابتكاري لتكنولوجيا المعلومات</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7732780" y="4955426"/>
            <a:ext cx="739687" cy="576064"/>
          </a:xfrm>
          <a:prstGeom prst="rect">
            <a:avLst/>
          </a:prstGeom>
        </p:spPr>
      </p:pic>
      <p:sp>
        <p:nvSpPr>
          <p:cNvPr id="14" name="TextBox 13"/>
          <p:cNvSpPr txBox="1"/>
          <p:nvPr/>
        </p:nvSpPr>
        <p:spPr>
          <a:xfrm>
            <a:off x="7922603" y="4955426"/>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6</a:t>
            </a:r>
            <a:endParaRPr lang="ar-EG" sz="3200" b="1" dirty="0">
              <a:solidFill>
                <a:srgbClr val="C00000"/>
              </a:solidFill>
              <a:latin typeface="Calibri"/>
              <a:cs typeface="Arial" panose="020B0604020202020204" pitchFamily="34" charset="0"/>
            </a:endParaRPr>
          </a:p>
        </p:txBody>
      </p:sp>
      <p:sp>
        <p:nvSpPr>
          <p:cNvPr id="15" name="Freeform 14"/>
          <p:cNvSpPr/>
          <p:nvPr/>
        </p:nvSpPr>
        <p:spPr>
          <a:xfrm>
            <a:off x="685800" y="4876800"/>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200" b="1" kern="0" dirty="0">
                <a:solidFill>
                  <a:schemeClr val="bg1"/>
                </a:solidFill>
                <a:latin typeface="Calibri"/>
                <a:cs typeface="Arial" panose="020B0604020202020204" pitchFamily="34" charset="0"/>
              </a:rPr>
              <a:t>	اعتماد التغيير على التفكير الاستقرائي وليس </a:t>
            </a:r>
            <a:r>
              <a:rPr lang="ar-SA" sz="2200" b="1" kern="0" dirty="0" smtClean="0">
                <a:solidFill>
                  <a:schemeClr val="bg1"/>
                </a:solidFill>
                <a:latin typeface="Calibri"/>
                <a:cs typeface="Arial" panose="020B0604020202020204" pitchFamily="34" charset="0"/>
              </a:rPr>
              <a:t>ألاستنتاجي</a:t>
            </a:r>
            <a:endParaRPr kumimoji="0" lang="ar-EG" sz="22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sp>
        <p:nvSpPr>
          <p:cNvPr id="1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0218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P spid="11" grpId="0"/>
      <p:bldP spid="12" grpId="0" animBg="1"/>
      <p:bldP spid="14" grpId="0"/>
      <p:bldP spid="1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a:t>الأدوات والتقنيات المستخدمة </a:t>
            </a:r>
            <a:endParaRPr lang="ar-EG" sz="28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03294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الأدوات والتقنيات المستخدمة </a:t>
            </a:r>
          </a:p>
        </p:txBody>
      </p:sp>
      <p:sp>
        <p:nvSpPr>
          <p:cNvPr id="9" name="Freeform 8"/>
          <p:cNvSpPr/>
          <p:nvPr/>
        </p:nvSpPr>
        <p:spPr>
          <a:xfrm>
            <a:off x="353616" y="1029421"/>
            <a:ext cx="6772398"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التفكير الاستقرائي </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353616" y="1894233"/>
            <a:ext cx="6804756"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مخطط انسياب العمليات </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353616" y="2700182"/>
            <a:ext cx="6822367" cy="6858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التفكير الإبداعي في عملية إعادة التصميم </a:t>
            </a:r>
            <a:endParaRPr lang="ar-EG" sz="2400" b="1" kern="0" dirty="0">
              <a:solidFill>
                <a:srgbClr val="002060"/>
              </a:solidFill>
              <a:latin typeface="Calibri"/>
              <a:cs typeface="Arial" panose="020B0604020202020204" pitchFamily="34" charset="0"/>
            </a:endParaRPr>
          </a:p>
        </p:txBody>
      </p:sp>
      <p:sp>
        <p:nvSpPr>
          <p:cNvPr id="16" name="Freeform 15"/>
          <p:cNvSpPr/>
          <p:nvPr/>
        </p:nvSpPr>
        <p:spPr>
          <a:xfrm>
            <a:off x="353616" y="3477821"/>
            <a:ext cx="6840760" cy="63698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المعايرة النموذجية </a:t>
            </a:r>
            <a:endParaRPr lang="ar-EG" sz="2400" b="1" kern="0" dirty="0">
              <a:solidFill>
                <a:srgbClr val="002060"/>
              </a:solidFill>
              <a:latin typeface="Calibri"/>
              <a:cs typeface="Arial" panose="020B0604020202020204" pitchFamily="34" charset="0"/>
            </a:endParaRPr>
          </a:p>
        </p:txBody>
      </p:sp>
      <p:sp>
        <p:nvSpPr>
          <p:cNvPr id="17" name="Freeform 16"/>
          <p:cNvSpPr/>
          <p:nvPr/>
        </p:nvSpPr>
        <p:spPr>
          <a:xfrm>
            <a:off x="353616" y="4240364"/>
            <a:ext cx="6858762"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المحاكاة</a:t>
            </a:r>
            <a:endParaRPr lang="ar-EG" sz="2400" b="1" kern="0" dirty="0">
              <a:solidFill>
                <a:srgbClr val="002060"/>
              </a:solidFill>
              <a:latin typeface="Calibri"/>
              <a:cs typeface="Arial" panose="020B0604020202020204" pitchFamily="34" charset="0"/>
            </a:endParaRPr>
          </a:p>
        </p:txBody>
      </p:sp>
      <p:sp>
        <p:nvSpPr>
          <p:cNvPr id="18" name="Freeform 17"/>
          <p:cNvSpPr/>
          <p:nvPr/>
        </p:nvSpPr>
        <p:spPr>
          <a:xfrm>
            <a:off x="353616" y="5062797"/>
            <a:ext cx="6858762"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برامج محوسبة لإعادة الهندسة </a:t>
            </a:r>
            <a:endParaRPr lang="ar-EG" sz="2400" b="1" kern="0" dirty="0">
              <a:solidFill>
                <a:srgbClr val="002060"/>
              </a:solidFill>
              <a:latin typeface="Calibri"/>
              <a:cs typeface="Arial" panose="020B0604020202020204" pitchFamily="34" charset="0"/>
            </a:endParaRPr>
          </a:p>
        </p:txBody>
      </p:sp>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4056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P spid="16" grpId="0" animBg="1"/>
      <p:bldP spid="17" grpId="0" animBg="1"/>
      <p:bldP spid="18"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المنهجية :</a:t>
            </a:r>
            <a:r>
              <a:rPr lang="en-US" sz="2800" b="1" dirty="0">
                <a:solidFill>
                  <a:srgbClr val="C00000"/>
                </a:solidFill>
              </a:rPr>
              <a:t>Methodology</a:t>
            </a:r>
            <a:endParaRPr lang="ar-EG" sz="2800" b="1" dirty="0">
              <a:solidFill>
                <a:srgbClr val="C00000"/>
              </a:solidFill>
            </a:endParaRPr>
          </a:p>
        </p:txBody>
      </p:sp>
      <p:sp>
        <p:nvSpPr>
          <p:cNvPr id="9" name="Freeform 8"/>
          <p:cNvSpPr/>
          <p:nvPr/>
        </p:nvSpPr>
        <p:spPr>
          <a:xfrm>
            <a:off x="444290" y="1585116"/>
            <a:ext cx="6772398"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تطوير رؤية الإعمال وأهداف </a:t>
            </a:r>
            <a:r>
              <a:rPr lang="ar-SA" sz="2400" b="1" kern="0" dirty="0" smtClean="0">
                <a:solidFill>
                  <a:srgbClr val="002060"/>
                </a:solidFill>
                <a:latin typeface="Calibri"/>
                <a:cs typeface="Arial" panose="020B0604020202020204" pitchFamily="34" charset="0"/>
              </a:rPr>
              <a:t>العملية</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436917" y="2794947"/>
            <a:ext cx="6804756"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تحديد العملية المراد إعادة هندستها</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419306" y="3962400"/>
            <a:ext cx="6822367" cy="6858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تشخيص العملية (فهم وقياس العملية الحالية)</a:t>
            </a:r>
            <a:endParaRPr lang="ar-EG" sz="2400" b="1" kern="0" dirty="0">
              <a:solidFill>
                <a:srgbClr val="002060"/>
              </a:solidFill>
              <a:latin typeface="Calibri"/>
              <a:cs typeface="Arial" panose="020B0604020202020204" pitchFamily="34" charset="0"/>
            </a:endParaRPr>
          </a:p>
        </p:txBody>
      </p:sp>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169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2478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855739" y="3418004"/>
            <a:ext cx="6400800" cy="838200"/>
          </a:xfrm>
          <a:prstGeom prst="rect">
            <a:avLst/>
          </a:prstGeom>
          <a:solidFill>
            <a:srgbClr val="FFC000"/>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العمل بروح الفريق الواحد في محاربة الهدر او الفاقد في </a:t>
            </a:r>
            <a:r>
              <a:rPr lang="ar-EG" sz="2400" b="1" dirty="0" smtClean="0">
                <a:solidFill>
                  <a:schemeClr val="bg1"/>
                </a:solidFill>
              </a:rPr>
              <a:t>المنظمة</a:t>
            </a:r>
            <a:endParaRPr lang="en-US" sz="2400" b="1" dirty="0">
              <a:solidFill>
                <a:schemeClr val="bg1"/>
              </a:solidFill>
            </a:endParaRPr>
          </a:p>
        </p:txBody>
      </p:sp>
      <p:sp>
        <p:nvSpPr>
          <p:cNvPr id="10" name="Rectangle 5"/>
          <p:cNvSpPr>
            <a:spLocks noChangeArrowheads="1"/>
          </p:cNvSpPr>
          <p:nvPr/>
        </p:nvSpPr>
        <p:spPr bwMode="auto">
          <a:xfrm>
            <a:off x="865264" y="2469168"/>
            <a:ext cx="6400800" cy="869766"/>
          </a:xfrm>
          <a:prstGeom prst="rect">
            <a:avLst/>
          </a:prstGeom>
          <a:solidFill>
            <a:schemeClr val="accent4"/>
          </a:solidFill>
          <a:ln>
            <a:solidFill>
              <a:srgbClr val="0070C0"/>
            </a:solidFill>
          </a:ln>
          <a:effectLst/>
        </p:spPr>
        <p:txBody>
          <a:bodyPr vert="horz" wrap="square" lIns="36576" tIns="36576" rIns="36576" bIns="36576" numCol="1" anchor="t" anchorCtr="0" compatLnSpc="1">
            <a:prstTxWarp prst="textNoShape">
              <a:avLst/>
            </a:prstTxWarp>
          </a:bodyPr>
          <a:lstStyle/>
          <a:p>
            <a:pPr algn="ctr"/>
            <a:r>
              <a:rPr lang="ar-EG" sz="2400" b="1">
                <a:solidFill>
                  <a:schemeClr val="bg1"/>
                </a:solidFill>
              </a:rPr>
              <a:t>الجانب الاجتماعي في كايزن يتضمن التغيير في ثقافة العاملين والمؤسسة من خلال التعلم واعتبار أنشطة التعلم جزء اساسي </a:t>
            </a:r>
            <a:endParaRPr lang="en-US" sz="2400" b="1" dirty="0">
              <a:solidFill>
                <a:schemeClr val="bg1"/>
              </a:solidFill>
            </a:endParaRPr>
          </a:p>
        </p:txBody>
      </p:sp>
      <p:sp>
        <p:nvSpPr>
          <p:cNvPr id="5" name="Rectangle 5"/>
          <p:cNvSpPr>
            <a:spLocks noChangeArrowheads="1"/>
          </p:cNvSpPr>
          <p:nvPr/>
        </p:nvSpPr>
        <p:spPr bwMode="auto">
          <a:xfrm>
            <a:off x="865264" y="1509639"/>
            <a:ext cx="6400800" cy="871518"/>
          </a:xfrm>
          <a:prstGeom prst="rect">
            <a:avLst/>
          </a:prstGeom>
          <a:solidFill>
            <a:schemeClr val="accent1">
              <a:lumMod val="40000"/>
              <a:lumOff val="60000"/>
            </a:schemeClr>
          </a:solidFill>
          <a:ln>
            <a:solidFill>
              <a:schemeClr val="accent1">
                <a:lumMod val="60000"/>
                <a:lumOff val="40000"/>
              </a:schemeClr>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ان هدف التغيير باستخدام كايزن هو التخلص من الهدر او الفاقد في العمليات قدر الإمكان </a:t>
            </a:r>
            <a:endParaRPr lang="en-US" sz="2400" b="1" dirty="0">
              <a:solidFill>
                <a:schemeClr val="bg1"/>
              </a:solidFill>
            </a:endParaRPr>
          </a:p>
        </p:txBody>
      </p:sp>
      <p:sp>
        <p:nvSpPr>
          <p:cNvPr id="6" name="Title 5"/>
          <p:cNvSpPr>
            <a:spLocks noGrp="1"/>
          </p:cNvSpPr>
          <p:nvPr>
            <p:ph type="title"/>
          </p:nvPr>
        </p:nvSpPr>
        <p:spPr>
          <a:xfrm>
            <a:off x="457200" y="457200"/>
            <a:ext cx="5257800" cy="609600"/>
          </a:xfrm>
        </p:spPr>
        <p:txBody>
          <a:bodyPr>
            <a:noAutofit/>
          </a:bodyPr>
          <a:lstStyle/>
          <a:p>
            <a:pPr algn="ctr" rtl="1"/>
            <a:r>
              <a:rPr lang="ar-EG" dirty="0"/>
              <a:t>منهجية التغيير باستخدام كايزن</a:t>
            </a:r>
            <a:endParaRPr lang="en-US" dirty="0"/>
          </a:p>
        </p:txBody>
      </p:sp>
      <p:sp>
        <p:nvSpPr>
          <p:cNvPr id="13" name="Rectangle 5"/>
          <p:cNvSpPr>
            <a:spLocks noChangeArrowheads="1"/>
          </p:cNvSpPr>
          <p:nvPr/>
        </p:nvSpPr>
        <p:spPr bwMode="auto">
          <a:xfrm>
            <a:off x="854891" y="4343400"/>
            <a:ext cx="6400800" cy="838200"/>
          </a:xfrm>
          <a:prstGeom prst="rect">
            <a:avLst/>
          </a:prstGeom>
          <a:solidFill>
            <a:schemeClr val="accent6">
              <a:lumMod val="60000"/>
              <a:lumOff val="40000"/>
            </a:schemeClr>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استغلال التدريب المركز كوسيلة مباشرة لصنع التغيير والشعور بملكية </a:t>
            </a:r>
            <a:r>
              <a:rPr lang="ar-EG" sz="2400" b="1" dirty="0" smtClean="0">
                <a:solidFill>
                  <a:schemeClr val="bg1"/>
                </a:solidFill>
              </a:rPr>
              <a:t>النجاح</a:t>
            </a:r>
            <a:endParaRPr lang="en-US" sz="2400" b="1" dirty="0">
              <a:solidFill>
                <a:schemeClr val="bg1"/>
              </a:solidFill>
            </a:endParaRPr>
          </a:p>
        </p:txBody>
      </p:sp>
      <p:sp>
        <p:nvSpPr>
          <p:cNvPr id="20" name="Left Arrow 19"/>
          <p:cNvSpPr/>
          <p:nvPr/>
        </p:nvSpPr>
        <p:spPr>
          <a:xfrm>
            <a:off x="7748587" y="1716798"/>
            <a:ext cx="557213"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1" name="Left Arrow 20"/>
          <p:cNvSpPr/>
          <p:nvPr/>
        </p:nvSpPr>
        <p:spPr>
          <a:xfrm>
            <a:off x="7748586" y="2675451"/>
            <a:ext cx="557213" cy="457200"/>
          </a:xfrm>
          <a:prstGeom prst="lef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2" name="Left Arrow 21"/>
          <p:cNvSpPr/>
          <p:nvPr/>
        </p:nvSpPr>
        <p:spPr>
          <a:xfrm>
            <a:off x="7748585" y="3634104"/>
            <a:ext cx="557213" cy="4572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3" name="Left Arrow 22"/>
          <p:cNvSpPr/>
          <p:nvPr/>
        </p:nvSpPr>
        <p:spPr>
          <a:xfrm>
            <a:off x="7748584" y="4592757"/>
            <a:ext cx="557213" cy="457200"/>
          </a:xfrm>
          <a:prstGeom prst="lef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5413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animBg="1"/>
      <p:bldP spid="6" grpId="0"/>
      <p:bldP spid="13" grpId="0" animBg="1"/>
      <p:bldP spid="20" grpId="0" animBg="1"/>
      <p:bldP spid="21" grpId="0" animBg="1"/>
      <p:bldP spid="22" grpId="0" animBg="1"/>
      <p:bldP spid="2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a:t>المنهجية</a:t>
            </a:r>
            <a:endParaRPr lang="ar-EG" sz="28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406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smtClean="0">
                <a:solidFill>
                  <a:srgbClr val="C00000"/>
                </a:solidFill>
              </a:rPr>
              <a:t>المنهجية</a:t>
            </a:r>
            <a:endParaRPr lang="ar-EG" sz="2800" b="1" dirty="0">
              <a:solidFill>
                <a:srgbClr val="C00000"/>
              </a:solidFill>
            </a:endParaRPr>
          </a:p>
        </p:txBody>
      </p:sp>
      <p:sp>
        <p:nvSpPr>
          <p:cNvPr id="9" name="Freeform 8"/>
          <p:cNvSpPr/>
          <p:nvPr/>
        </p:nvSpPr>
        <p:spPr>
          <a:xfrm>
            <a:off x="444290" y="1585116"/>
            <a:ext cx="6772398"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تقييم مخوّلات او محفزات عملية إعادة الهندسة</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436917" y="2794947"/>
            <a:ext cx="6804756"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إعادة تصميم العملية (وضع تصميم جديد للعملية)</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419306" y="3962400"/>
            <a:ext cx="6822367" cy="6858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تنفيذ العملية المعاد هندستها</a:t>
            </a:r>
            <a:endParaRPr lang="ar-EG" sz="2400" b="1" kern="0" dirty="0">
              <a:solidFill>
                <a:srgbClr val="002060"/>
              </a:solidFill>
              <a:latin typeface="Calibri"/>
              <a:cs typeface="Arial" panose="020B0604020202020204" pitchFamily="34" charset="0"/>
            </a:endParaRPr>
          </a:p>
        </p:txBody>
      </p:sp>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84180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523220"/>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المنهجية :</a:t>
            </a:r>
            <a:r>
              <a:rPr lang="en-US" sz="2800" b="1" dirty="0">
                <a:solidFill>
                  <a:srgbClr val="C00000"/>
                </a:solidFill>
              </a:rPr>
              <a:t>Methodology</a:t>
            </a:r>
            <a:endParaRPr lang="ar-EG" sz="2800" b="1" dirty="0">
              <a:solidFill>
                <a:srgbClr val="C00000"/>
              </a:solidFill>
            </a:endParaRPr>
          </a:p>
        </p:txBody>
      </p:sp>
      <p:sp>
        <p:nvSpPr>
          <p:cNvPr id="9" name="Freeform 8"/>
          <p:cNvSpPr/>
          <p:nvPr/>
        </p:nvSpPr>
        <p:spPr>
          <a:xfrm>
            <a:off x="2057400" y="1828800"/>
            <a:ext cx="6772398"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مراقبة تطور الأداء والنتائج</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152400" y="3962400"/>
            <a:ext cx="6804756"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تحسين العملية باستمرار</a:t>
            </a:r>
            <a:endParaRPr lang="ar-EG" sz="2400" b="1" kern="0" dirty="0">
              <a:solidFill>
                <a:srgbClr val="002060"/>
              </a:solidFill>
              <a:latin typeface="Calibri"/>
              <a:cs typeface="Arial" panose="020B0604020202020204" pitchFamily="34" charset="0"/>
            </a:endParaRP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2246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t>التغييرات الثقافية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6501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376275"/>
            <a:ext cx="5943600" cy="523220"/>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pPr algn="ctr" rtl="1"/>
            <a:r>
              <a:rPr lang="ar-EG" sz="2800" b="1" dirty="0">
                <a:solidFill>
                  <a:schemeClr val="bg1"/>
                </a:solidFill>
              </a:rPr>
              <a:t>التغييرات الثقافية </a:t>
            </a:r>
          </a:p>
        </p:txBody>
      </p:sp>
      <p:sp>
        <p:nvSpPr>
          <p:cNvPr id="3" name="Rectangle 2"/>
          <p:cNvSpPr/>
          <p:nvPr/>
        </p:nvSpPr>
        <p:spPr>
          <a:xfrm>
            <a:off x="5410200" y="2057400"/>
            <a:ext cx="3276600" cy="76200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dirty="0">
                <a:solidFill>
                  <a:srgbClr val="002060"/>
                </a:solidFill>
              </a:rPr>
              <a:t>التغلب على المقاومة للتغيير </a:t>
            </a:r>
          </a:p>
        </p:txBody>
      </p:sp>
      <p:sp>
        <p:nvSpPr>
          <p:cNvPr id="6" name="Rectangle 5"/>
          <p:cNvSpPr/>
          <p:nvPr/>
        </p:nvSpPr>
        <p:spPr>
          <a:xfrm>
            <a:off x="838200" y="2057400"/>
            <a:ext cx="3276600" cy="762000"/>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dirty="0">
                <a:solidFill>
                  <a:srgbClr val="002060"/>
                </a:solidFill>
              </a:rPr>
              <a:t>التركيز على المستهلك </a:t>
            </a:r>
          </a:p>
        </p:txBody>
      </p:sp>
      <p:sp>
        <p:nvSpPr>
          <p:cNvPr id="7" name="Rectangle 6"/>
          <p:cNvSpPr/>
          <p:nvPr/>
        </p:nvSpPr>
        <p:spPr>
          <a:xfrm>
            <a:off x="5381297" y="3289526"/>
            <a:ext cx="3276600" cy="762000"/>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dirty="0">
                <a:solidFill>
                  <a:srgbClr val="002060"/>
                </a:solidFill>
              </a:rPr>
              <a:t>القيمة المضافة </a:t>
            </a:r>
          </a:p>
        </p:txBody>
      </p:sp>
      <p:sp>
        <p:nvSpPr>
          <p:cNvPr id="8" name="Rectangle 7"/>
          <p:cNvSpPr/>
          <p:nvPr/>
        </p:nvSpPr>
        <p:spPr>
          <a:xfrm>
            <a:off x="838200" y="3255367"/>
            <a:ext cx="3276600" cy="76200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dirty="0">
                <a:solidFill>
                  <a:srgbClr val="002060"/>
                </a:solidFill>
              </a:rPr>
              <a:t>تمكين العاملين </a:t>
            </a:r>
          </a:p>
        </p:txBody>
      </p:sp>
      <p:sp>
        <p:nvSpPr>
          <p:cNvPr id="10" name="Rectangle 9"/>
          <p:cNvSpPr/>
          <p:nvPr/>
        </p:nvSpPr>
        <p:spPr>
          <a:xfrm>
            <a:off x="5381297" y="4471728"/>
            <a:ext cx="3276600" cy="762000"/>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ar-EG" sz="2400" b="1" dirty="0">
                <a:solidFill>
                  <a:srgbClr val="002060"/>
                </a:solidFill>
              </a:rPr>
              <a:t>فريق العمل </a:t>
            </a:r>
          </a:p>
        </p:txBody>
      </p:sp>
      <p:sp>
        <p:nvSpPr>
          <p:cNvPr id="11" name="Rectangle 10"/>
          <p:cNvSpPr/>
          <p:nvPr/>
        </p:nvSpPr>
        <p:spPr>
          <a:xfrm>
            <a:off x="838200" y="4471728"/>
            <a:ext cx="3276600" cy="762000"/>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EG" sz="2400" b="1" dirty="0">
                <a:solidFill>
                  <a:srgbClr val="002060"/>
                </a:solidFill>
              </a:rPr>
              <a:t>التعلم المستمر </a:t>
            </a:r>
          </a:p>
        </p:txBody>
      </p:sp>
      <p:sp>
        <p:nvSpPr>
          <p:cNvPr id="9"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67092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10" grpId="0" animBg="1"/>
      <p:bldP spid="11"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t>دور تكنولوجيا المعلومات في عمليات إعادة الهندسة</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7758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دور تكنولوجيا المعلومات في عمليات إعادة </a:t>
            </a:r>
            <a:r>
              <a:rPr lang="ar-EG" sz="2800" b="1" dirty="0" smtClean="0">
                <a:solidFill>
                  <a:srgbClr val="C00000"/>
                </a:solidFill>
              </a:rPr>
              <a:t>الهندسة</a:t>
            </a:r>
            <a:endParaRPr lang="ar-EG" sz="2800" b="1" dirty="0">
              <a:solidFill>
                <a:srgbClr val="C00000"/>
              </a:solidFill>
            </a:endParaRPr>
          </a:p>
        </p:txBody>
      </p:sp>
      <p:sp>
        <p:nvSpPr>
          <p:cNvPr id="9" name="Freeform 8"/>
          <p:cNvSpPr/>
          <p:nvPr/>
        </p:nvSpPr>
        <p:spPr>
          <a:xfrm>
            <a:off x="785648" y="2606745"/>
            <a:ext cx="7443952"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المساعدة في وضع الفرضيات وتخيل حلول جديدة لمشكلات لم تحدث بعد</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804040" y="3801062"/>
            <a:ext cx="7425559"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المساعدة على التخلص من الأنماط الجامدة والقديمة </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838200" y="4953000"/>
            <a:ext cx="7391399" cy="6858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انجاز الأعمال بحركة وسرعة ومرونة وشفافية</a:t>
            </a:r>
            <a:endParaRPr lang="ar-EG" sz="2400" b="1" kern="0" dirty="0">
              <a:solidFill>
                <a:srgbClr val="002060"/>
              </a:solidFill>
              <a:latin typeface="Calibri"/>
              <a:cs typeface="Arial" panose="020B0604020202020204" pitchFamily="34" charset="0"/>
            </a:endParaRPr>
          </a:p>
        </p:txBody>
      </p:sp>
      <p:sp>
        <p:nvSpPr>
          <p:cNvPr id="3" name="Rectangle 2"/>
          <p:cNvSpPr/>
          <p:nvPr/>
        </p:nvSpPr>
        <p:spPr>
          <a:xfrm>
            <a:off x="44669" y="1524000"/>
            <a:ext cx="6745014" cy="830997"/>
          </a:xfrm>
          <a:prstGeom prst="rect">
            <a:avLst/>
          </a:prstGeom>
        </p:spPr>
        <p:txBody>
          <a:bodyPr wrap="square">
            <a:spAutoFit/>
          </a:bodyPr>
          <a:lstStyle/>
          <a:p>
            <a:pPr algn="justLow" rtl="1"/>
            <a:r>
              <a:rPr lang="ar-EG" sz="2400" b="1" dirty="0">
                <a:latin typeface="Simplified Arabic" panose="02020603050405020304" pitchFamily="18" charset="-78"/>
                <a:cs typeface="Simplified Arabic" panose="02020603050405020304" pitchFamily="18" charset="-78"/>
              </a:rPr>
              <a:t>تلعب تكنولوجيا المعلومات دور هام جدا في عمليات إعادة الهندسة، ويتجلى هذا الدور في الأمور التالية:</a:t>
            </a:r>
          </a:p>
        </p:txBody>
      </p:sp>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7979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دور تكنولوجيا المعلومات في عمليات إعادة </a:t>
            </a:r>
            <a:r>
              <a:rPr lang="ar-EG" sz="2800" b="1" dirty="0" smtClean="0">
                <a:solidFill>
                  <a:srgbClr val="C00000"/>
                </a:solidFill>
              </a:rPr>
              <a:t>الهندسة</a:t>
            </a:r>
            <a:endParaRPr lang="ar-EG" sz="2800" b="1" dirty="0">
              <a:solidFill>
                <a:srgbClr val="C00000"/>
              </a:solidFill>
            </a:endParaRPr>
          </a:p>
        </p:txBody>
      </p:sp>
      <p:sp>
        <p:nvSpPr>
          <p:cNvPr id="9" name="Freeform 8"/>
          <p:cNvSpPr/>
          <p:nvPr/>
        </p:nvSpPr>
        <p:spPr>
          <a:xfrm>
            <a:off x="785648" y="2606745"/>
            <a:ext cx="7443951"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justLow"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المساعدة على التكامل والاندماج بين أجزاء العمل لتكوين عمليات مترابطة ذات معنى</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804040" y="3801062"/>
            <a:ext cx="7425559"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تقاسم قواعد البيانات، وجعل المعلومات متاحة في كثير من الأماكن </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838200" y="4953000"/>
            <a:ext cx="7391399" cy="6858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تسمح للشخص غير المختص بأداء المهام المتخصصة </a:t>
            </a:r>
            <a:endParaRPr lang="ar-EG" sz="2400" b="1" kern="0" dirty="0">
              <a:solidFill>
                <a:srgbClr val="002060"/>
              </a:solidFill>
              <a:latin typeface="Calibri"/>
              <a:cs typeface="Arial" panose="020B0604020202020204" pitchFamily="34" charset="0"/>
            </a:endParaRPr>
          </a:p>
        </p:txBody>
      </p:sp>
      <p:sp>
        <p:nvSpPr>
          <p:cNvPr id="3" name="Rectangle 2"/>
          <p:cNvSpPr/>
          <p:nvPr/>
        </p:nvSpPr>
        <p:spPr>
          <a:xfrm>
            <a:off x="44669" y="1524000"/>
            <a:ext cx="6745014" cy="830997"/>
          </a:xfrm>
          <a:prstGeom prst="rect">
            <a:avLst/>
          </a:prstGeom>
        </p:spPr>
        <p:txBody>
          <a:bodyPr wrap="square">
            <a:spAutoFit/>
          </a:bodyPr>
          <a:lstStyle/>
          <a:p>
            <a:pPr algn="justLow" rtl="1"/>
            <a:r>
              <a:rPr lang="ar-EG" sz="2400" b="1" dirty="0">
                <a:latin typeface="Simplified Arabic" panose="02020603050405020304" pitchFamily="18" charset="-78"/>
                <a:cs typeface="Simplified Arabic" panose="02020603050405020304" pitchFamily="18" charset="-78"/>
              </a:rPr>
              <a:t>تلعب تكنولوجيا المعلومات دور هام جدا في عمليات إعادة الهندسة، ويتجلى هذا الدور في الأمور التالية:</a:t>
            </a:r>
          </a:p>
        </p:txBody>
      </p:sp>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9817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P spid="3"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دور تكنولوجيا المعلومات في عمليات إعادة </a:t>
            </a:r>
            <a:r>
              <a:rPr lang="ar-EG" sz="2800" b="1" dirty="0" smtClean="0">
                <a:solidFill>
                  <a:srgbClr val="C00000"/>
                </a:solidFill>
              </a:rPr>
              <a:t>الهندسة</a:t>
            </a:r>
            <a:endParaRPr lang="ar-EG" sz="2800" b="1" dirty="0">
              <a:solidFill>
                <a:srgbClr val="C00000"/>
              </a:solidFill>
            </a:endParaRPr>
          </a:p>
        </p:txBody>
      </p:sp>
      <p:sp>
        <p:nvSpPr>
          <p:cNvPr id="9" name="Freeform 8"/>
          <p:cNvSpPr/>
          <p:nvPr/>
        </p:nvSpPr>
        <p:spPr>
          <a:xfrm>
            <a:off x="785648" y="2606745"/>
            <a:ext cx="7443951"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justLow"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تتيح شبكات الاتصالات السلكية واللاسلكية للمنظمات أن تكون مركزية ولامركزية في نفس الوقت </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804040" y="3801062"/>
            <a:ext cx="7425559"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justLow"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أداة من أدوات دعم القرار، بحيث يصبح اتخاذ القرار جزءا من مهام جميع العاملين </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838200" y="4648200"/>
            <a:ext cx="7391399" cy="9906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justLow"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الانتقال اللاسلكي للبيانات وتوفر أجهزة الكمبيوتر المحمولة، تسمح للموظفين الميدانيين بالعمل </a:t>
            </a:r>
            <a:r>
              <a:rPr lang="ar-SA" sz="2400" b="1" kern="0" dirty="0" smtClean="0">
                <a:solidFill>
                  <a:srgbClr val="002060"/>
                </a:solidFill>
                <a:latin typeface="Calibri"/>
                <a:cs typeface="Arial" panose="020B0604020202020204" pitchFamily="34" charset="0"/>
              </a:rPr>
              <a:t>كطاقم </a:t>
            </a:r>
            <a:r>
              <a:rPr lang="ar-SA" sz="2400" b="1" kern="0" dirty="0">
                <a:solidFill>
                  <a:srgbClr val="002060"/>
                </a:solidFill>
                <a:latin typeface="Calibri"/>
                <a:cs typeface="Arial" panose="020B0604020202020204" pitchFamily="34" charset="0"/>
              </a:rPr>
              <a:t>مستقل</a:t>
            </a:r>
          </a:p>
        </p:txBody>
      </p:sp>
      <p:sp>
        <p:nvSpPr>
          <p:cNvPr id="3" name="Rectangle 2"/>
          <p:cNvSpPr/>
          <p:nvPr/>
        </p:nvSpPr>
        <p:spPr>
          <a:xfrm>
            <a:off x="44669" y="1524000"/>
            <a:ext cx="6745014" cy="830997"/>
          </a:xfrm>
          <a:prstGeom prst="rect">
            <a:avLst/>
          </a:prstGeom>
        </p:spPr>
        <p:txBody>
          <a:bodyPr wrap="square">
            <a:spAutoFit/>
          </a:bodyPr>
          <a:lstStyle/>
          <a:p>
            <a:pPr algn="justLow" rtl="1"/>
            <a:r>
              <a:rPr lang="ar-EG" sz="2400" b="1" dirty="0">
                <a:latin typeface="Simplified Arabic" panose="02020603050405020304" pitchFamily="18" charset="-78"/>
                <a:cs typeface="Simplified Arabic" panose="02020603050405020304" pitchFamily="18" charset="-78"/>
              </a:rPr>
              <a:t>تلعب تكنولوجيا المعلومات دور هام جدا في عمليات إعادة الهندسة، ويتجلى هذا الدور في الأمور التالية:</a:t>
            </a:r>
          </a:p>
        </p:txBody>
      </p:sp>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1780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دور تكنولوجيا المعلومات في عمليات إعادة </a:t>
            </a:r>
            <a:r>
              <a:rPr lang="ar-EG" sz="2800" b="1" dirty="0" smtClean="0">
                <a:solidFill>
                  <a:srgbClr val="C00000"/>
                </a:solidFill>
              </a:rPr>
              <a:t>الهندسة</a:t>
            </a:r>
            <a:endParaRPr lang="ar-EG" sz="2800" b="1" dirty="0">
              <a:solidFill>
                <a:srgbClr val="C00000"/>
              </a:solidFill>
            </a:endParaRPr>
          </a:p>
        </p:txBody>
      </p:sp>
      <p:sp>
        <p:nvSpPr>
          <p:cNvPr id="9" name="Freeform 8"/>
          <p:cNvSpPr/>
          <p:nvPr/>
        </p:nvSpPr>
        <p:spPr>
          <a:xfrm>
            <a:off x="785648" y="2606745"/>
            <a:ext cx="7443951"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الاتصال الفوري مع المشترين المحتملين </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804040" y="3801062"/>
            <a:ext cx="7425559"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justLow"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تحديد وتعقّب تلقائي، مما يسمح بمعرفة مكان الشيء، بدلا من البحث عنه</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838200" y="4648200"/>
            <a:ext cx="7391399" cy="9906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الحوسبة عالية الأداء تسمح بالتخطيط والمراجعة عن بُعْدْ</a:t>
            </a:r>
          </a:p>
        </p:txBody>
      </p:sp>
      <p:sp>
        <p:nvSpPr>
          <p:cNvPr id="3" name="Rectangle 2"/>
          <p:cNvSpPr/>
          <p:nvPr/>
        </p:nvSpPr>
        <p:spPr>
          <a:xfrm>
            <a:off x="44669" y="1524000"/>
            <a:ext cx="6745014" cy="830997"/>
          </a:xfrm>
          <a:prstGeom prst="rect">
            <a:avLst/>
          </a:prstGeom>
        </p:spPr>
        <p:txBody>
          <a:bodyPr wrap="square">
            <a:spAutoFit/>
          </a:bodyPr>
          <a:lstStyle/>
          <a:p>
            <a:pPr algn="justLow" rtl="1"/>
            <a:r>
              <a:rPr lang="ar-EG" sz="2400" b="1" dirty="0">
                <a:latin typeface="Simplified Arabic" panose="02020603050405020304" pitchFamily="18" charset="-78"/>
                <a:cs typeface="Simplified Arabic" panose="02020603050405020304" pitchFamily="18" charset="-78"/>
              </a:rPr>
              <a:t>تلعب تكنولوجيا المعلومات دور هام جدا في عمليات إعادة الهندسة، ويتجلى هذا الدور في الأمور التالية:</a:t>
            </a:r>
          </a:p>
        </p:txBody>
      </p:sp>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179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10641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878704" y="4272617"/>
            <a:ext cx="6400800" cy="838200"/>
          </a:xfrm>
          <a:prstGeom prst="rect">
            <a:avLst/>
          </a:prstGeom>
          <a:solidFill>
            <a:srgbClr val="FFC000"/>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المحافظة على النجاحات التي تحققت مع الاستمرار في التحسين المستمر، اي التغير للأفضل باستمرار</a:t>
            </a:r>
            <a:endParaRPr lang="en-US" sz="2400" b="1" dirty="0">
              <a:solidFill>
                <a:schemeClr val="bg1"/>
              </a:solidFill>
            </a:endParaRPr>
          </a:p>
        </p:txBody>
      </p:sp>
      <p:sp>
        <p:nvSpPr>
          <p:cNvPr id="10" name="Rectangle 5"/>
          <p:cNvSpPr>
            <a:spLocks noChangeArrowheads="1"/>
          </p:cNvSpPr>
          <p:nvPr/>
        </p:nvSpPr>
        <p:spPr bwMode="auto">
          <a:xfrm>
            <a:off x="888229" y="3323781"/>
            <a:ext cx="6400800" cy="869766"/>
          </a:xfrm>
          <a:prstGeom prst="rect">
            <a:avLst/>
          </a:prstGeom>
          <a:solidFill>
            <a:schemeClr val="accent4"/>
          </a:solidFill>
          <a:ln>
            <a:solidFill>
              <a:srgbClr val="0070C0"/>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استخدام منهج نظامي للتغيير يعتمد على ان نعرف من سيتأثر ومن سيستفيد من التغيير</a:t>
            </a:r>
            <a:endParaRPr lang="en-US" sz="2400" b="1" dirty="0">
              <a:solidFill>
                <a:schemeClr val="bg1"/>
              </a:solidFill>
            </a:endParaRPr>
          </a:p>
        </p:txBody>
      </p:sp>
      <p:sp>
        <p:nvSpPr>
          <p:cNvPr id="5" name="Rectangle 5"/>
          <p:cNvSpPr>
            <a:spLocks noChangeArrowheads="1"/>
          </p:cNvSpPr>
          <p:nvPr/>
        </p:nvSpPr>
        <p:spPr bwMode="auto">
          <a:xfrm>
            <a:off x="888229" y="2364252"/>
            <a:ext cx="6400800" cy="871518"/>
          </a:xfrm>
          <a:prstGeom prst="rect">
            <a:avLst/>
          </a:prstGeom>
          <a:solidFill>
            <a:schemeClr val="accent1">
              <a:lumMod val="40000"/>
              <a:lumOff val="60000"/>
            </a:schemeClr>
          </a:solidFill>
          <a:ln>
            <a:solidFill>
              <a:schemeClr val="accent1">
                <a:lumMod val="60000"/>
                <a:lumOff val="40000"/>
              </a:schemeClr>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يساعد كايزن على خلق بيئة قيادية متفاعلة مع النتائج وترغب في صنع التغيير مهما كلف الأمر من </a:t>
            </a:r>
            <a:r>
              <a:rPr lang="ar-EG" sz="2400" b="1" dirty="0" smtClean="0">
                <a:solidFill>
                  <a:schemeClr val="bg1"/>
                </a:solidFill>
              </a:rPr>
              <a:t>جهد</a:t>
            </a:r>
            <a:endParaRPr lang="en-US" sz="2400" b="1" dirty="0">
              <a:solidFill>
                <a:schemeClr val="bg1"/>
              </a:solidFill>
            </a:endParaRPr>
          </a:p>
        </p:txBody>
      </p:sp>
      <p:sp>
        <p:nvSpPr>
          <p:cNvPr id="6" name="Title 5"/>
          <p:cNvSpPr>
            <a:spLocks noGrp="1"/>
          </p:cNvSpPr>
          <p:nvPr>
            <p:ph type="title"/>
          </p:nvPr>
        </p:nvSpPr>
        <p:spPr>
          <a:xfrm>
            <a:off x="1450204" y="1224241"/>
            <a:ext cx="5257800" cy="609600"/>
          </a:xfrm>
        </p:spPr>
        <p:txBody>
          <a:bodyPr>
            <a:noAutofit/>
          </a:bodyPr>
          <a:lstStyle/>
          <a:p>
            <a:pPr algn="ctr" rtl="1"/>
            <a:r>
              <a:rPr lang="ar-EG" dirty="0"/>
              <a:t>منهجية التغيير باستخدام كايزن</a:t>
            </a:r>
            <a:endParaRPr lang="en-US" dirty="0"/>
          </a:p>
        </p:txBody>
      </p:sp>
      <p:sp>
        <p:nvSpPr>
          <p:cNvPr id="12" name="Left Arrow 11"/>
          <p:cNvSpPr/>
          <p:nvPr/>
        </p:nvSpPr>
        <p:spPr>
          <a:xfrm>
            <a:off x="7848600" y="2553430"/>
            <a:ext cx="557213"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3" name="Left Arrow 12"/>
          <p:cNvSpPr/>
          <p:nvPr/>
        </p:nvSpPr>
        <p:spPr>
          <a:xfrm>
            <a:off x="7848599" y="3512083"/>
            <a:ext cx="557213" cy="457200"/>
          </a:xfrm>
          <a:prstGeom prst="lef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0" name="Left Arrow 19"/>
          <p:cNvSpPr/>
          <p:nvPr/>
        </p:nvSpPr>
        <p:spPr>
          <a:xfrm>
            <a:off x="7848598" y="4470736"/>
            <a:ext cx="557213" cy="4572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2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1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animBg="1"/>
      <p:bldP spid="6" grpId="0"/>
      <p:bldP spid="12" grpId="0" animBg="1"/>
      <p:bldP spid="13" grpId="0" animBg="1"/>
      <p:bldP spid="2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دور تكنولوجيا المعلومات في عمليات إعادة </a:t>
            </a:r>
            <a:r>
              <a:rPr lang="ar-EG" sz="2800" b="1" dirty="0" smtClean="0">
                <a:solidFill>
                  <a:srgbClr val="C00000"/>
                </a:solidFill>
              </a:rPr>
              <a:t>الهندسة</a:t>
            </a:r>
            <a:endParaRPr lang="ar-EG" sz="2800" b="1" dirty="0">
              <a:solidFill>
                <a:srgbClr val="C00000"/>
              </a:solidFill>
            </a:endParaRPr>
          </a:p>
        </p:txBody>
      </p:sp>
      <p:sp>
        <p:nvSpPr>
          <p:cNvPr id="9" name="Freeform 8"/>
          <p:cNvSpPr/>
          <p:nvPr/>
        </p:nvSpPr>
        <p:spPr>
          <a:xfrm>
            <a:off x="785648" y="2606745"/>
            <a:ext cx="7443951"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justLow"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استخدام برامج المساعدة الالية المرتبطة بنظم المعلومات الصوتية عن طريق الحاسب</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804040" y="3801062"/>
            <a:ext cx="7425559"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justLow"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المساعدة في القيام باعمال جديدة لم تكن متوفرة من قبل مثل المؤتمرات عن بعد </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838200" y="4648200"/>
            <a:ext cx="7391399" cy="9906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التحديث المستمر للمعلومات عن طريق البريد الالكتروني ولوحات الإعلان الالكترونية وحلقات المناقشة وقواعد معلومات المستندات</a:t>
            </a:r>
          </a:p>
        </p:txBody>
      </p:sp>
      <p:sp>
        <p:nvSpPr>
          <p:cNvPr id="3" name="Rectangle 2"/>
          <p:cNvSpPr/>
          <p:nvPr/>
        </p:nvSpPr>
        <p:spPr>
          <a:xfrm>
            <a:off x="44669" y="1524000"/>
            <a:ext cx="6745014" cy="830997"/>
          </a:xfrm>
          <a:prstGeom prst="rect">
            <a:avLst/>
          </a:prstGeom>
        </p:spPr>
        <p:txBody>
          <a:bodyPr wrap="square">
            <a:spAutoFit/>
          </a:bodyPr>
          <a:lstStyle/>
          <a:p>
            <a:pPr algn="justLow" rtl="1"/>
            <a:r>
              <a:rPr lang="ar-EG" sz="2400" b="1" dirty="0">
                <a:latin typeface="Simplified Arabic" panose="02020603050405020304" pitchFamily="18" charset="-78"/>
                <a:cs typeface="Simplified Arabic" panose="02020603050405020304" pitchFamily="18" charset="-78"/>
              </a:rPr>
              <a:t>تلعب تكنولوجيا المعلومات دور هام جدا في عمليات إعادة الهندسة، ويتجلى هذا الدور في الأمور التالية:</a:t>
            </a:r>
          </a:p>
        </p:txBody>
      </p:sp>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2773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18145"/>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دور تكنولوجيا المعلومات في عمليات إعادة </a:t>
            </a:r>
            <a:r>
              <a:rPr lang="ar-EG" sz="2800" b="1" dirty="0" smtClean="0">
                <a:solidFill>
                  <a:srgbClr val="C00000"/>
                </a:solidFill>
              </a:rPr>
              <a:t>الهندسة</a:t>
            </a:r>
            <a:endParaRPr lang="ar-EG" sz="2800" b="1" dirty="0">
              <a:solidFill>
                <a:srgbClr val="C00000"/>
              </a:solidFill>
            </a:endParaRPr>
          </a:p>
        </p:txBody>
      </p:sp>
      <p:sp>
        <p:nvSpPr>
          <p:cNvPr id="9" name="Freeform 8"/>
          <p:cNvSpPr/>
          <p:nvPr/>
        </p:nvSpPr>
        <p:spPr>
          <a:xfrm>
            <a:off x="785648" y="2606745"/>
            <a:ext cx="7443951"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justLow"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الحصول على دورات تدريبية عامة من مؤسسات ومعاهد تدريب خارجي</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804040" y="3801062"/>
            <a:ext cx="7425559"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justLow"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توفير احتياجات التعلم الذاتي والمستمر واعادة تحديد مستويات الاداء عن طريق النظم الآلية </a:t>
            </a:r>
            <a:endParaRPr lang="ar-EG" sz="2400" b="1" kern="0" dirty="0">
              <a:solidFill>
                <a:srgbClr val="002060"/>
              </a:solidFill>
              <a:latin typeface="Calibri"/>
              <a:cs typeface="Arial" panose="020B0604020202020204" pitchFamily="34" charset="0"/>
            </a:endParaRPr>
          </a:p>
        </p:txBody>
      </p:sp>
      <p:sp>
        <p:nvSpPr>
          <p:cNvPr id="15" name="Freeform 14"/>
          <p:cNvSpPr/>
          <p:nvPr/>
        </p:nvSpPr>
        <p:spPr>
          <a:xfrm>
            <a:off x="838200" y="4648200"/>
            <a:ext cx="7391399" cy="99060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5"/>
          </a:lnRef>
          <a:fillRef idx="1">
            <a:schemeClr val="lt1"/>
          </a:fillRef>
          <a:effectRef idx="0">
            <a:schemeClr val="accent5"/>
          </a:effectRef>
          <a:fontRef idx="minor">
            <a:schemeClr val="dk1"/>
          </a:fontRef>
        </p:style>
        <p:txBody>
          <a:bodyPr spcFirstLastPara="0" vert="horz" wrap="square" lIns="205962" tIns="44672" rIns="205962" bIns="44672" numCol="1" spcCol="1270" anchor="ctr" anchorCtr="0">
            <a:noAutofit/>
          </a:bodyPr>
          <a:lstStyle/>
          <a:p>
            <a:pPr algn="justLow"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تقديم التدريب الفعلي عن طريق الحاسب في محطة العمل الخاصة بالموظف</a:t>
            </a:r>
          </a:p>
        </p:txBody>
      </p:sp>
      <p:sp>
        <p:nvSpPr>
          <p:cNvPr id="3" name="Rectangle 2"/>
          <p:cNvSpPr/>
          <p:nvPr/>
        </p:nvSpPr>
        <p:spPr>
          <a:xfrm>
            <a:off x="44669" y="1524000"/>
            <a:ext cx="6745014" cy="830997"/>
          </a:xfrm>
          <a:prstGeom prst="rect">
            <a:avLst/>
          </a:prstGeom>
        </p:spPr>
        <p:txBody>
          <a:bodyPr wrap="square">
            <a:spAutoFit/>
          </a:bodyPr>
          <a:lstStyle/>
          <a:p>
            <a:pPr algn="justLow" rtl="1"/>
            <a:r>
              <a:rPr lang="ar-EG" sz="2400" b="1" dirty="0">
                <a:latin typeface="Simplified Arabic" panose="02020603050405020304" pitchFamily="18" charset="-78"/>
                <a:cs typeface="Simplified Arabic" panose="02020603050405020304" pitchFamily="18" charset="-78"/>
              </a:rPr>
              <a:t>تلعب تكنولوجيا المعلومات دور هام جدا في عمليات إعادة الهندسة، ويتجلى هذا الدور في الأمور التالية:</a:t>
            </a:r>
          </a:p>
        </p:txBody>
      </p:sp>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36504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دور تكنولوجيا المعلومات في عمليات إعادة </a:t>
            </a:r>
            <a:r>
              <a:rPr lang="ar-EG" sz="2800" b="1" dirty="0" smtClean="0">
                <a:solidFill>
                  <a:srgbClr val="C00000"/>
                </a:solidFill>
              </a:rPr>
              <a:t>الهندسة</a:t>
            </a:r>
            <a:endParaRPr lang="ar-EG" sz="2800" b="1" dirty="0">
              <a:solidFill>
                <a:srgbClr val="C00000"/>
              </a:solidFill>
            </a:endParaRPr>
          </a:p>
        </p:txBody>
      </p:sp>
      <p:sp>
        <p:nvSpPr>
          <p:cNvPr id="9" name="Freeform 8"/>
          <p:cNvSpPr/>
          <p:nvPr/>
        </p:nvSpPr>
        <p:spPr>
          <a:xfrm>
            <a:off x="785648" y="3031857"/>
            <a:ext cx="7443951" cy="766999"/>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4"/>
          </a:lnRef>
          <a:fillRef idx="1">
            <a:schemeClr val="lt1"/>
          </a:fillRef>
          <a:effectRef idx="0">
            <a:schemeClr val="accent4"/>
          </a:effectRef>
          <a:fontRef idx="minor">
            <a:schemeClr val="dk1"/>
          </a:fontRef>
        </p:style>
        <p:txBody>
          <a:bodyPr spcFirstLastPara="0" vert="horz" wrap="square" lIns="205962" tIns="44672" rIns="205962" bIns="44672" numCol="1" spcCol="1270" anchor="ctr" anchorCtr="0">
            <a:noAutofit/>
          </a:bodyPr>
          <a:lstStyle/>
          <a:p>
            <a:pPr marL="0" marR="0" lvl="0" indent="0" algn="justLow" defTabSz="1377950" rtl="1" eaLnBrk="1" fontAlgn="auto" latinLnBrk="0" hangingPunct="1">
              <a:lnSpc>
                <a:spcPct val="90000"/>
              </a:lnSpc>
              <a:spcBef>
                <a:spcPts val="0"/>
              </a:spcBef>
              <a:spcAft>
                <a:spcPct val="35000"/>
              </a:spcAft>
              <a:buClrTx/>
              <a:buSzTx/>
              <a:buFontTx/>
              <a:buNone/>
              <a:tabLst/>
              <a:defRPr/>
            </a:pPr>
            <a:r>
              <a:rPr lang="ar-SA" sz="2400" b="1" kern="0" dirty="0">
                <a:solidFill>
                  <a:srgbClr val="002060"/>
                </a:solidFill>
                <a:latin typeface="Calibri"/>
                <a:cs typeface="Arial" panose="020B0604020202020204" pitchFamily="34" charset="0"/>
              </a:rPr>
              <a:t>توفر منظومات مثل منظومة المرتبات والشؤون المالية وشؤون العاملين والمخازن</a:t>
            </a:r>
            <a:endParaRPr kumimoji="0" lang="ar-EG" sz="2400" b="0" i="0" u="none" strike="noStrike" kern="0" cap="none" spc="0" normalizeH="0" baseline="0" noProof="0" dirty="0" smtClean="0">
              <a:ln>
                <a:noFill/>
              </a:ln>
              <a:solidFill>
                <a:srgbClr val="002060"/>
              </a:solidFill>
              <a:effectLst/>
              <a:uLnTx/>
              <a:uFillTx/>
              <a:latin typeface="Calibri"/>
              <a:cs typeface="Arial" panose="020B0604020202020204" pitchFamily="34" charset="0"/>
            </a:endParaRPr>
          </a:p>
        </p:txBody>
      </p:sp>
      <p:sp>
        <p:nvSpPr>
          <p:cNvPr id="12" name="Freeform 11"/>
          <p:cNvSpPr/>
          <p:nvPr/>
        </p:nvSpPr>
        <p:spPr>
          <a:xfrm>
            <a:off x="785648" y="4495800"/>
            <a:ext cx="7425559" cy="7246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ln/>
        </p:spPr>
        <p:style>
          <a:lnRef idx="2">
            <a:schemeClr val="accent3"/>
          </a:lnRef>
          <a:fillRef idx="1">
            <a:schemeClr val="lt1"/>
          </a:fillRef>
          <a:effectRef idx="0">
            <a:schemeClr val="accent3"/>
          </a:effectRef>
          <a:fontRef idx="minor">
            <a:schemeClr val="dk1"/>
          </a:fontRef>
        </p:style>
        <p:txBody>
          <a:bodyPr spcFirstLastPara="0" vert="horz" wrap="square" lIns="205962" tIns="44672" rIns="205962" bIns="44672" numCol="1" spcCol="1270" anchor="ctr" anchorCtr="0">
            <a:noAutofit/>
          </a:bodyPr>
          <a:lstStyle/>
          <a:p>
            <a:pPr algn="justLow" defTabSz="1377950" rtl="1" fontAlgn="auto">
              <a:lnSpc>
                <a:spcPct val="90000"/>
              </a:lnSpc>
              <a:spcBef>
                <a:spcPts val="0"/>
              </a:spcBef>
              <a:spcAft>
                <a:spcPct val="35000"/>
              </a:spcAft>
              <a:defRPr/>
            </a:pPr>
            <a:r>
              <a:rPr lang="ar-SA" sz="2400" b="1" kern="0" dirty="0">
                <a:solidFill>
                  <a:srgbClr val="002060"/>
                </a:solidFill>
                <a:latin typeface="Calibri"/>
                <a:cs typeface="Arial" panose="020B0604020202020204" pitchFamily="34" charset="0"/>
              </a:rPr>
              <a:t>التمكن من عمل الاجتماعات بإستخدام الحاسوب والعروض المرئية لبعض او كل بنود جداول أعمال الاجتماعات</a:t>
            </a:r>
            <a:endParaRPr lang="ar-EG" sz="2400" b="1" kern="0" dirty="0">
              <a:solidFill>
                <a:srgbClr val="002060"/>
              </a:solidFill>
              <a:latin typeface="Calibri"/>
              <a:cs typeface="Arial" panose="020B0604020202020204" pitchFamily="34" charset="0"/>
            </a:endParaRPr>
          </a:p>
        </p:txBody>
      </p:sp>
      <p:sp>
        <p:nvSpPr>
          <p:cNvPr id="3" name="Rectangle 2"/>
          <p:cNvSpPr/>
          <p:nvPr/>
        </p:nvSpPr>
        <p:spPr>
          <a:xfrm>
            <a:off x="437493" y="1737707"/>
            <a:ext cx="6745014" cy="830997"/>
          </a:xfrm>
          <a:prstGeom prst="rect">
            <a:avLst/>
          </a:prstGeom>
        </p:spPr>
        <p:txBody>
          <a:bodyPr wrap="square">
            <a:spAutoFit/>
          </a:bodyPr>
          <a:lstStyle/>
          <a:p>
            <a:pPr algn="justLow" rtl="1"/>
            <a:r>
              <a:rPr lang="ar-EG" sz="2400" b="1" dirty="0">
                <a:latin typeface="Simplified Arabic" panose="02020603050405020304" pitchFamily="18" charset="-78"/>
                <a:cs typeface="Simplified Arabic" panose="02020603050405020304" pitchFamily="18" charset="-78"/>
              </a:rPr>
              <a:t>تلعب تكنولوجيا المعلومات دور هام جدا في عمليات إعادة الهندسة، ويتجلى هذا الدور في الأمور التالية:</a:t>
            </a:r>
          </a:p>
        </p:txBody>
      </p:sp>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640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3"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a:t>مقارنة بين التحسينات البسيطة المستمرة وإعادة هندسة العمليات</a:t>
            </a:r>
            <a:endParaRPr lang="ar-EG" sz="28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8508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مقارنة بين التحسينات البسيطة المستمرة وإعادة هندسة العمليات</a:t>
            </a:r>
          </a:p>
        </p:txBody>
      </p:sp>
      <p:graphicFrame>
        <p:nvGraphicFramePr>
          <p:cNvPr id="4" name="Table 3"/>
          <p:cNvGraphicFramePr>
            <a:graphicFrameLocks noGrp="1"/>
          </p:cNvGraphicFramePr>
          <p:nvPr>
            <p:extLst>
              <p:ext uri="{D42A27DB-BD31-4B8C-83A1-F6EECF244321}">
                <p14:modId xmlns:p14="http://schemas.microsoft.com/office/powerpoint/2010/main" val="1458717444"/>
              </p:ext>
            </p:extLst>
          </p:nvPr>
        </p:nvGraphicFramePr>
        <p:xfrm>
          <a:off x="152400" y="1905000"/>
          <a:ext cx="8305800" cy="3886200"/>
        </p:xfrm>
        <a:graphic>
          <a:graphicData uri="http://schemas.openxmlformats.org/drawingml/2006/table">
            <a:tbl>
              <a:tblPr rtl="1" firstRow="1" firstCol="1" lastRow="1" lastCol="1" bandRow="1" bandCol="1"/>
              <a:tblGrid>
                <a:gridCol w="3704387"/>
                <a:gridCol w="4601413"/>
              </a:tblGrid>
              <a:tr h="875764">
                <a:tc>
                  <a:txBody>
                    <a:bodyPr/>
                    <a:lstStyle/>
                    <a:p>
                      <a:pPr algn="ctr" rtl="1">
                        <a:lnSpc>
                          <a:spcPct val="115000"/>
                        </a:lnSpc>
                        <a:spcBef>
                          <a:spcPts val="200"/>
                        </a:spcBef>
                        <a:spcAft>
                          <a:spcPts val="200"/>
                        </a:spcAft>
                        <a:tabLst>
                          <a:tab pos="1264285" algn="ctr"/>
                        </a:tabLst>
                      </a:pPr>
                      <a:r>
                        <a:rPr lang="ar-SA" sz="24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	كايزن </a:t>
                      </a:r>
                      <a:r>
                        <a:rPr lang="en-US" sz="2400" dirty="0">
                          <a:solidFill>
                            <a:srgbClr val="FFFFFF"/>
                          </a:solidFill>
                          <a:effectLst/>
                          <a:latin typeface="Simplified Arabic" panose="02020603050405020304" pitchFamily="18" charset="-78"/>
                          <a:ea typeface="Times New Roman" panose="02020603050405020304" pitchFamily="18" charset="0"/>
                          <a:cs typeface="Arial" panose="020B0604020202020204" pitchFamily="34" charset="0"/>
                        </a:rPr>
                        <a:t>Kaizen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c>
                  <a:txBody>
                    <a:bodyPr/>
                    <a:lstStyle/>
                    <a:p>
                      <a:pPr algn="ctr" rtl="1">
                        <a:lnSpc>
                          <a:spcPct val="115000"/>
                        </a:lnSpc>
                        <a:spcBef>
                          <a:spcPts val="200"/>
                        </a:spcBef>
                        <a:spcAft>
                          <a:spcPts val="200"/>
                        </a:spcAft>
                        <a:tabLst>
                          <a:tab pos="1264285" algn="ctr"/>
                        </a:tabLst>
                      </a:pPr>
                      <a:r>
                        <a:rPr lang="ar-SA" sz="24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إعادة هندسة </a:t>
                      </a: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العمليات</a:t>
                      </a:r>
                      <a:r>
                        <a:rPr lang="ar-SA" sz="24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 </a:t>
                      </a:r>
                      <a:r>
                        <a:rPr lang="en-US" sz="2400" dirty="0">
                          <a:solidFill>
                            <a:srgbClr val="FFFFFF"/>
                          </a:solidFill>
                          <a:effectLst/>
                          <a:latin typeface="Simplified Arabic" panose="02020603050405020304" pitchFamily="18" charset="-78"/>
                          <a:ea typeface="Times New Roman" panose="02020603050405020304" pitchFamily="18" charset="0"/>
                          <a:cs typeface="Arial" panose="020B0604020202020204" pitchFamily="34" charset="0"/>
                        </a:rPr>
                        <a:t>BPR</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r>
              <a:tr h="602087">
                <a:tc>
                  <a:txBody>
                    <a:bodyPr/>
                    <a:lstStyle/>
                    <a:p>
                      <a:pPr algn="r" rtl="1">
                        <a:lnSpc>
                          <a:spcPct val="115000"/>
                        </a:lnSpc>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 التغيير: بسيط وتدريجي</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r" rtl="1">
                        <a:lnSpc>
                          <a:spcPct val="115000"/>
                        </a:lnSpc>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 التغيير: كبير وجذري</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602087">
                <a:tc>
                  <a:txBody>
                    <a:bodyPr/>
                    <a:lstStyle/>
                    <a:p>
                      <a:pPr algn="r" rtl="1">
                        <a:lnSpc>
                          <a:spcPct val="115000"/>
                        </a:lnSpc>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 اعتبار المسلمات الإدارية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r" rtl="1">
                        <a:lnSpc>
                          <a:spcPct val="115000"/>
                        </a:lnSpc>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 تغيير المسلمات الإدارية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204175">
                <a:tc>
                  <a:txBody>
                    <a:bodyPr/>
                    <a:lstStyle/>
                    <a:p>
                      <a:pPr algn="justLow" rtl="1">
                        <a:lnSpc>
                          <a:spcPct val="115000"/>
                        </a:lnSpc>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 فلسفة كيزن تتوجه بشكل اكبر نحو الناس، وأكثر سهولة للتطبيّق، الا أنهاّ تتطلّب إنضباط طويل الأجل وتوفر خطوات صغيرة للتغيير</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justLow" rtl="1">
                        <a:lnSpc>
                          <a:spcPct val="115000"/>
                        </a:lnSpc>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منهج اعادة هندسة اداء الاعمال اكثر صعوبة للتطبيق، فهو موجه نحو التكنولوجيا، ويمكّن من التغير الجذرى، الا أنّها تتطلّب تغيرات هامة بالمهارات الادارية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602087">
                <a:tc>
                  <a:txBody>
                    <a:bodyPr/>
                    <a:lstStyle/>
                    <a:p>
                      <a:pPr algn="r" rtl="1">
                        <a:lnSpc>
                          <a:spcPct val="115000"/>
                        </a:lnSpc>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 نتطلب مهارات تقليدية بسيطة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r" rtl="1">
                        <a:lnSpc>
                          <a:spcPct val="115000"/>
                        </a:lnSpc>
                        <a:spcBef>
                          <a:spcPts val="200"/>
                        </a:spcBef>
                        <a:spcAft>
                          <a:spcPts val="1000"/>
                        </a:spcAft>
                      </a:pPr>
                      <a:r>
                        <a:rPr lang="ar-SA" sz="1800" b="1" dirty="0">
                          <a:effectLst/>
                          <a:latin typeface="Calibri" panose="020F0502020204030204" pitchFamily="34" charset="0"/>
                          <a:ea typeface="Times New Roman" panose="02020603050405020304" pitchFamily="18" charset="0"/>
                          <a:cs typeface="Simplified Arabic" panose="02020603050405020304" pitchFamily="18" charset="-78"/>
                        </a:rPr>
                        <a:t>- تتطلب مهارات ادارية عالية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75286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مقارنة بين التحسينات البسيطة المستمرة وإعادة هندسة العمليات</a:t>
            </a:r>
          </a:p>
        </p:txBody>
      </p:sp>
      <p:graphicFrame>
        <p:nvGraphicFramePr>
          <p:cNvPr id="3" name="Table 2"/>
          <p:cNvGraphicFramePr>
            <a:graphicFrameLocks noGrp="1"/>
          </p:cNvGraphicFramePr>
          <p:nvPr>
            <p:extLst>
              <p:ext uri="{D42A27DB-BD31-4B8C-83A1-F6EECF244321}">
                <p14:modId xmlns:p14="http://schemas.microsoft.com/office/powerpoint/2010/main" val="754182503"/>
              </p:ext>
            </p:extLst>
          </p:nvPr>
        </p:nvGraphicFramePr>
        <p:xfrm>
          <a:off x="152400" y="1904999"/>
          <a:ext cx="8839200" cy="4105433"/>
        </p:xfrm>
        <a:graphic>
          <a:graphicData uri="http://schemas.openxmlformats.org/drawingml/2006/table">
            <a:tbl>
              <a:tblPr rtl="1" firstRow="1" firstCol="1" lastRow="1" lastCol="1" bandRow="1" bandCol="1"/>
              <a:tblGrid>
                <a:gridCol w="3942283"/>
                <a:gridCol w="4896917"/>
              </a:tblGrid>
              <a:tr h="758283">
                <a:tc>
                  <a:txBody>
                    <a:bodyPr/>
                    <a:lstStyle/>
                    <a:p>
                      <a:pPr marL="0" algn="ctr" defTabSz="914400" rtl="1" eaLnBrk="1" latinLnBrk="0" hangingPunct="1">
                        <a:lnSpc>
                          <a:spcPct val="115000"/>
                        </a:lnSpc>
                        <a:spcBef>
                          <a:spcPts val="200"/>
                        </a:spcBef>
                        <a:spcAft>
                          <a:spcPts val="200"/>
                        </a:spcAft>
                        <a:tabLst>
                          <a:tab pos="1264285" algn="ctr"/>
                        </a:tabLst>
                      </a:pPr>
                      <a:endParaRPr lang="ar-EG" sz="800" kern="1200" dirty="0" smtClean="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endParaRPr>
                    </a:p>
                    <a:p>
                      <a:pPr marL="0" algn="ctr" defTabSz="914400" rtl="1" eaLnBrk="1" latinLnBrk="0" hangingPunct="1">
                        <a:lnSpc>
                          <a:spcPct val="115000"/>
                        </a:lnSpc>
                        <a:spcBef>
                          <a:spcPts val="200"/>
                        </a:spcBef>
                        <a:spcAft>
                          <a:spcPts val="200"/>
                        </a:spcAft>
                        <a:tabLst>
                          <a:tab pos="1264285" algn="ctr"/>
                        </a:tabLst>
                      </a:pPr>
                      <a:r>
                        <a:rPr lang="ar-SA" sz="2400" kern="1200" dirty="0" smtClean="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كايزن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Kaizen</a:t>
                      </a:r>
                    </a:p>
                  </a:txBody>
                  <a:tcPr marL="68580" marR="68580" marT="0" marB="0">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c>
                  <a:txBody>
                    <a:bodyPr/>
                    <a:lstStyle/>
                    <a:p>
                      <a:pPr marL="0" algn="ctr" defTabSz="914400" rtl="1" eaLnBrk="1" latinLnBrk="0" hangingPunct="1">
                        <a:lnSpc>
                          <a:spcPct val="115000"/>
                        </a:lnSpc>
                        <a:spcBef>
                          <a:spcPts val="200"/>
                        </a:spcBef>
                        <a:spcAft>
                          <a:spcPts val="200"/>
                        </a:spcAft>
                        <a:tabLst>
                          <a:tab pos="1264285" algn="ctr"/>
                        </a:tabLst>
                      </a:pP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إعادة هندسة العمليات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BPR</a:t>
                      </a: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r>
              <a:tr h="521320">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تتطلب من عدة ساعات الى عدة أسابيع، لكنه مستمر ودائم</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التغير له مدة محددة – بداية ونهاية محددة - من اسبوع الى عدة اشهر</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042639">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نطاق المشروع صغير ويركز في الغالب على العمليات الثانوية </a:t>
                      </a:r>
                      <a:r>
                        <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sub-process</a:t>
                      </a: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يشمل كامل خط تدفق العمليات المولد للقيمة</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521320">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حجم طاقم العمل والموارد المخصصة : من صغير الى متوسط</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حجم طاقم العمل والموارد المخصصة : من متوسط الى كبير</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042639">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تكون التغيرات بسيطة او جذرية لعملية ثانوية محددة في المرة الواحدة </a:t>
                      </a:r>
                      <a:r>
                        <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sub-process at a time.</a:t>
                      </a: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نكون التغيرات بسيطة او جذرية وغالبا ما تؤثر على كافة العمليات المتكاملة في المنظمة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
        <p:nvSpPr>
          <p:cNvPr id="4" name="Rectangle 3"/>
          <p:cNvSpPr/>
          <p:nvPr/>
        </p:nvSpPr>
        <p:spPr>
          <a:xfrm>
            <a:off x="2809338" y="3244334"/>
            <a:ext cx="3525324" cy="369332"/>
          </a:xfrm>
          <a:prstGeom prst="rect">
            <a:avLst/>
          </a:prstGeom>
        </p:spPr>
        <p:txBody>
          <a:bodyPr wrap="none">
            <a:spAutoFit/>
          </a:bodyPr>
          <a:lstStyle/>
          <a:p>
            <a:r>
              <a:rPr lang="ar-SA" u="sng" dirty="0">
                <a:solidFill>
                  <a:srgbClr val="C00000"/>
                </a:solidFill>
                <a:ea typeface="Times New Roman" panose="02020603050405020304" pitchFamily="18" charset="0"/>
                <a:cs typeface="Tahoma" panose="020B0604030504040204" pitchFamily="34" charset="0"/>
              </a:rPr>
              <a:t>الاهداف التفصلية للبرنامج التدريبي </a:t>
            </a:r>
            <a:endParaRPr lang="ar-EG" dirty="0"/>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026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مقارنة بين التحسينات البسيطة المستمرة وإعادة هندسة العمليات</a:t>
            </a:r>
          </a:p>
        </p:txBody>
      </p:sp>
      <p:graphicFrame>
        <p:nvGraphicFramePr>
          <p:cNvPr id="4" name="Table 3"/>
          <p:cNvGraphicFramePr>
            <a:graphicFrameLocks noGrp="1"/>
          </p:cNvGraphicFramePr>
          <p:nvPr>
            <p:extLst>
              <p:ext uri="{D42A27DB-BD31-4B8C-83A1-F6EECF244321}">
                <p14:modId xmlns:p14="http://schemas.microsoft.com/office/powerpoint/2010/main" val="2419810022"/>
              </p:ext>
            </p:extLst>
          </p:nvPr>
        </p:nvGraphicFramePr>
        <p:xfrm>
          <a:off x="152400" y="1523998"/>
          <a:ext cx="8208580" cy="4343401"/>
        </p:xfrm>
        <a:graphic>
          <a:graphicData uri="http://schemas.openxmlformats.org/drawingml/2006/table">
            <a:tbl>
              <a:tblPr rtl="1" firstRow="1" firstCol="1" lastRow="1" lastCol="1" bandRow="1" bandCol="1"/>
              <a:tblGrid>
                <a:gridCol w="3607167"/>
                <a:gridCol w="4601413"/>
              </a:tblGrid>
              <a:tr h="923783">
                <a:tc>
                  <a:txBody>
                    <a:bodyPr/>
                    <a:lstStyle/>
                    <a:p>
                      <a:pPr marL="0" algn="ctr" defTabSz="914400" rtl="1" eaLnBrk="1" latinLnBrk="0" hangingPunct="1">
                        <a:lnSpc>
                          <a:spcPct val="115000"/>
                        </a:lnSpc>
                        <a:spcBef>
                          <a:spcPts val="200"/>
                        </a:spcBef>
                        <a:spcAft>
                          <a:spcPts val="200"/>
                        </a:spcAft>
                        <a:tabLst>
                          <a:tab pos="1264285" algn="ctr"/>
                        </a:tabLst>
                      </a:pP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	كايزن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Kaizen</a:t>
                      </a:r>
                    </a:p>
                  </a:txBody>
                  <a:tcPr marL="68580" marR="68580" marT="0" marB="0">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c>
                  <a:txBody>
                    <a:bodyPr/>
                    <a:lstStyle/>
                    <a:p>
                      <a:pPr marL="0" algn="ctr" defTabSz="914400" rtl="1" eaLnBrk="1" latinLnBrk="0" hangingPunct="1">
                        <a:lnSpc>
                          <a:spcPct val="115000"/>
                        </a:lnSpc>
                        <a:spcBef>
                          <a:spcPts val="200"/>
                        </a:spcBef>
                        <a:spcAft>
                          <a:spcPts val="200"/>
                        </a:spcAft>
                        <a:tabLst>
                          <a:tab pos="1264285" algn="ctr"/>
                        </a:tabLst>
                      </a:pP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إعادة هندسة العمليات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BPR</a:t>
                      </a:r>
                    </a:p>
                  </a:txBody>
                  <a:tcPr marL="68580" marR="68580" marT="0" marB="0">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r>
              <a:tr h="635101">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تكتيكي-  الأساس نابع من العملية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استراتيجي - الأساس نابع من الرؤية</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514315">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تنفذه العاملين على خطوط الإنتاج من منطلق  ذاتي مع بعض التوجيه من الإدارة العليا</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ينفذه عادة: الإدارة العليا، المستشارين، والفريق الوظيفي المختلط، وهو مؤلف من موظفين في المستوى الهرمي ذاته تقريباً لكن من مجالات عمل مختلفة في المنظمة، يتم جمعهم لإنجاز مهمة محددة.</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635101">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تعتمد على استخدام تكنولوجيا بسيطة </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تعتمد على استخدام تكنولوجيا وتجهيزات متطورة</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635101">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التحسينات بسيطة ومستمرة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التحسينات كبيرة ودفعة واحدة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01235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مقارنة بين التحسينات البسيطة المستمرة وإعادة هندسة العمليات</a:t>
            </a:r>
          </a:p>
        </p:txBody>
      </p:sp>
      <p:graphicFrame>
        <p:nvGraphicFramePr>
          <p:cNvPr id="3" name="Table 2"/>
          <p:cNvGraphicFramePr>
            <a:graphicFrameLocks noGrp="1"/>
          </p:cNvGraphicFramePr>
          <p:nvPr>
            <p:extLst>
              <p:ext uri="{D42A27DB-BD31-4B8C-83A1-F6EECF244321}">
                <p14:modId xmlns:p14="http://schemas.microsoft.com/office/powerpoint/2010/main" val="2582016915"/>
              </p:ext>
            </p:extLst>
          </p:nvPr>
        </p:nvGraphicFramePr>
        <p:xfrm>
          <a:off x="152400" y="1752600"/>
          <a:ext cx="8305800" cy="4127772"/>
        </p:xfrm>
        <a:graphic>
          <a:graphicData uri="http://schemas.openxmlformats.org/drawingml/2006/table">
            <a:tbl>
              <a:tblPr rtl="1" firstRow="1" firstCol="1" lastRow="1" lastCol="1" bandRow="1" bandCol="1"/>
              <a:tblGrid>
                <a:gridCol w="3704387"/>
                <a:gridCol w="4601413"/>
              </a:tblGrid>
              <a:tr h="788020">
                <a:tc>
                  <a:txBody>
                    <a:bodyPr/>
                    <a:lstStyle/>
                    <a:p>
                      <a:pPr marL="0" algn="ctr" defTabSz="914400" rtl="1" eaLnBrk="1" latinLnBrk="0" hangingPunct="1">
                        <a:lnSpc>
                          <a:spcPct val="115000"/>
                        </a:lnSpc>
                        <a:spcBef>
                          <a:spcPts val="200"/>
                        </a:spcBef>
                        <a:spcAft>
                          <a:spcPts val="200"/>
                        </a:spcAft>
                        <a:tabLst>
                          <a:tab pos="1264285" algn="ctr"/>
                        </a:tabLst>
                      </a:pP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	كايزن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Kaizen</a:t>
                      </a:r>
                    </a:p>
                  </a:txBody>
                  <a:tcPr marL="68580" marR="68580" marT="0" marB="0">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c>
                  <a:txBody>
                    <a:bodyPr/>
                    <a:lstStyle/>
                    <a:p>
                      <a:pPr marL="0" algn="ctr" defTabSz="914400" rtl="1" eaLnBrk="1" latinLnBrk="0" hangingPunct="1">
                        <a:lnSpc>
                          <a:spcPct val="115000"/>
                        </a:lnSpc>
                        <a:spcBef>
                          <a:spcPts val="200"/>
                        </a:spcBef>
                        <a:spcAft>
                          <a:spcPts val="200"/>
                        </a:spcAft>
                        <a:tabLst>
                          <a:tab pos="1264285" algn="ctr"/>
                        </a:tabLst>
                      </a:pP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إعادة هندسة العمليات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BPR</a:t>
                      </a:r>
                    </a:p>
                  </a:txBody>
                  <a:tcPr marL="68580" marR="68580" marT="0" marB="0">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r>
              <a:tr h="541764">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التغير تطويري </a:t>
                      </a:r>
                      <a:r>
                        <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Evolutionary</a:t>
                      </a: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التغيير ثوري </a:t>
                      </a:r>
                      <a:r>
                        <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Revolutionary</a:t>
                      </a: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083526">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تتمتع بدرجة عالية من القبول- لان العاملين هم أنفسهم الذين يقومون بالتغيير.</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احتمال بعدم القبول من العاملين والعودة الى الطرق القديمة، لان الذين يقومون بالتغير ليس العاملين انفسهم، انما كبار الإداريين، والمستشارين والخبراء</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083526">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من حيث التكلفة - تكون التغيرات غير باهظة التكاليف، وربما تكون مجانية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غالبا ما ترتبط باستخدام تكنولوجيا متطورة وحواسيب وبرمجيات باهظة الثمن</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541764">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أدوات التنفيذ: أدوات السيطرة الإحصائية  </a:t>
                      </a:r>
                      <a:r>
                        <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Statistical control tools</a:t>
                      </a: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تكنولوجيا المعلومات </a:t>
                      </a:r>
                      <a:r>
                        <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IT</a:t>
                      </a: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 والبرمجيات العالمية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
        <p:nvSpPr>
          <p:cNvPr id="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89483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20447"/>
            <a:ext cx="5943600" cy="954107"/>
          </a:xfrm>
          <a:prstGeom prst="rect">
            <a:avLst/>
          </a:prstGeom>
          <a:ln w="38100">
            <a:prstDash val="sysDash"/>
          </a:ln>
          <a:effectLst>
            <a:outerShdw blurRad="50800" dist="38100" dir="16200000"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pPr algn="ctr" rtl="1"/>
            <a:r>
              <a:rPr lang="ar-EG" sz="2800" b="1" dirty="0">
                <a:solidFill>
                  <a:srgbClr val="C00000"/>
                </a:solidFill>
              </a:rPr>
              <a:t>مقارنة بين التحسينات البسيطة المستمرة وإعادة هندسة العمليات</a:t>
            </a:r>
          </a:p>
        </p:txBody>
      </p:sp>
      <p:graphicFrame>
        <p:nvGraphicFramePr>
          <p:cNvPr id="4" name="Table 3"/>
          <p:cNvGraphicFramePr>
            <a:graphicFrameLocks noGrp="1"/>
          </p:cNvGraphicFramePr>
          <p:nvPr>
            <p:extLst>
              <p:ext uri="{D42A27DB-BD31-4B8C-83A1-F6EECF244321}">
                <p14:modId xmlns:p14="http://schemas.microsoft.com/office/powerpoint/2010/main" val="1189156491"/>
              </p:ext>
            </p:extLst>
          </p:nvPr>
        </p:nvGraphicFramePr>
        <p:xfrm>
          <a:off x="762000" y="1676400"/>
          <a:ext cx="7696200" cy="4038599"/>
        </p:xfrm>
        <a:graphic>
          <a:graphicData uri="http://schemas.openxmlformats.org/drawingml/2006/table">
            <a:tbl>
              <a:tblPr rtl="1" firstRow="1" firstCol="1" lastRow="1" lastCol="1" bandRow="1" bandCol="1"/>
              <a:tblGrid>
                <a:gridCol w="3432505"/>
                <a:gridCol w="4263695"/>
              </a:tblGrid>
              <a:tr h="825695">
                <a:tc>
                  <a:txBody>
                    <a:bodyPr/>
                    <a:lstStyle/>
                    <a:p>
                      <a:pPr marL="0" algn="ctr" defTabSz="914400" rtl="1" eaLnBrk="1" latinLnBrk="0" hangingPunct="1">
                        <a:lnSpc>
                          <a:spcPct val="115000"/>
                        </a:lnSpc>
                        <a:spcBef>
                          <a:spcPts val="200"/>
                        </a:spcBef>
                        <a:spcAft>
                          <a:spcPts val="200"/>
                        </a:spcAft>
                        <a:tabLst>
                          <a:tab pos="1264285" algn="ctr"/>
                        </a:tabLst>
                      </a:pP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	كايزن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Kaizen</a:t>
                      </a:r>
                    </a:p>
                  </a:txBody>
                  <a:tcPr marL="68580" marR="68580" marT="0" marB="0">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c>
                  <a:txBody>
                    <a:bodyPr/>
                    <a:lstStyle/>
                    <a:p>
                      <a:pPr marL="0" algn="ctr" defTabSz="914400" rtl="1" eaLnBrk="1" latinLnBrk="0" hangingPunct="1">
                        <a:lnSpc>
                          <a:spcPct val="115000"/>
                        </a:lnSpc>
                        <a:spcBef>
                          <a:spcPts val="200"/>
                        </a:spcBef>
                        <a:spcAft>
                          <a:spcPts val="200"/>
                        </a:spcAft>
                        <a:tabLst>
                          <a:tab pos="1264285" algn="ctr"/>
                        </a:tabLst>
                      </a:pPr>
                      <a:r>
                        <a:rPr lang="ar-SA"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إعادة هندسة العمليات </a:t>
                      </a:r>
                      <a:r>
                        <a:rPr lang="en-US" sz="2400" kern="1200" dirty="0">
                          <a:solidFill>
                            <a:srgbClr val="FFFFFF"/>
                          </a:solidFill>
                          <a:effectLst/>
                          <a:latin typeface="Calibri" panose="020F0502020204030204" pitchFamily="34" charset="0"/>
                          <a:ea typeface="Times New Roman" panose="02020603050405020304" pitchFamily="18" charset="0"/>
                          <a:cs typeface="Simplified Arabic" panose="02020603050405020304" pitchFamily="18" charset="-78"/>
                        </a:rPr>
                        <a:t>BPR</a:t>
                      </a:r>
                    </a:p>
                  </a:txBody>
                  <a:tcPr marL="68580" marR="68580" marT="0" marB="0">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47625" cap="flat" cmpd="dbl" algn="ctr">
                      <a:solidFill>
                        <a:srgbClr val="00B050"/>
                      </a:solidFill>
                      <a:prstDash val="solid"/>
                      <a:round/>
                      <a:headEnd type="none" w="med" len="med"/>
                      <a:tailEnd type="none" w="med" len="med"/>
                    </a:lnT>
                    <a:lnB w="28575" cap="flat" cmpd="sng" algn="ctr">
                      <a:solidFill>
                        <a:srgbClr val="9BBB59"/>
                      </a:solidFill>
                      <a:prstDash val="solid"/>
                      <a:round/>
                      <a:headEnd type="none" w="med" len="med"/>
                      <a:tailEnd type="none" w="med" len="med"/>
                    </a:lnB>
                    <a:solidFill>
                      <a:srgbClr val="008000"/>
                    </a:solidFill>
                  </a:tcPr>
                </a:tc>
              </a:tr>
              <a:tr h="1070968">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نوع التغيير – تغيير في ثقافة المنظمة </a:t>
                      </a:r>
                      <a:r>
                        <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Culture</a:t>
                      </a: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نوع التغيير – تغير في بنية وثقافة المنظمة </a:t>
                      </a:r>
                      <a:r>
                        <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&amp; Culture Structure</a:t>
                      </a: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070968">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المخاطر: متدنية الى متوسطة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المخاطر: متوسطة الى مرتفعة</a:t>
                      </a:r>
                      <a:endParaRPr lang="en-US" sz="1800" b="1" kern="120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070968">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يطبق في الاقتصاديات الضعيفة والمتقدمة</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47625" cap="flat" cmpd="dbl" algn="ctr">
                      <a:solidFill>
                        <a:srgbClr val="00B05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47625" cap="flat" cmpd="dbl" algn="ctr">
                      <a:solidFill>
                        <a:srgbClr val="00B050"/>
                      </a:solidFill>
                      <a:prstDash val="solid"/>
                      <a:round/>
                      <a:headEnd type="none" w="med" len="med"/>
                      <a:tailEnd type="none" w="med" len="med"/>
                    </a:lnB>
                  </a:tcPr>
                </a:tc>
                <a:tc>
                  <a:txBody>
                    <a:bodyPr/>
                    <a:lstStyle/>
                    <a:p>
                      <a:pPr marL="0" algn="r" defTabSz="914400" rtl="1" eaLnBrk="1" latinLnBrk="0" hangingPunct="1">
                        <a:lnSpc>
                          <a:spcPct val="115000"/>
                        </a:lnSpc>
                        <a:spcBef>
                          <a:spcPts val="200"/>
                        </a:spcBef>
                        <a:spcAft>
                          <a:spcPts val="1000"/>
                        </a:spcAft>
                      </a:pPr>
                      <a:r>
                        <a:rPr lang="ar-SA"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rPr>
                        <a:t>يطبق في الاقتصاديات المتقدمة بسبب التكلفة العالية والحاجة الى الخبراء المختصين</a:t>
                      </a:r>
                      <a:endParaRPr lang="en-US" sz="1800" b="1" kern="1200" dirty="0">
                        <a:solidFill>
                          <a:schemeClr val="tx1"/>
                        </a:solidFill>
                        <a:effectLst/>
                        <a:latin typeface="Calibri" panose="020F0502020204030204" pitchFamily="34" charset="0"/>
                        <a:ea typeface="Times New Roman" panose="02020603050405020304" pitchFamily="18" charset="0"/>
                        <a:cs typeface="Simplified Arabic" panose="02020603050405020304" pitchFamily="18" charset="-78"/>
                      </a:endParaRPr>
                    </a:p>
                  </a:txBody>
                  <a:tcPr marL="68580" marR="68580" marT="0" marB="0" anchor="ctr">
                    <a:lnL w="12700" cap="flat" cmpd="sng" algn="ctr">
                      <a:solidFill>
                        <a:srgbClr val="9BBB59"/>
                      </a:solidFill>
                      <a:prstDash val="solid"/>
                      <a:round/>
                      <a:headEnd type="none" w="med" len="med"/>
                      <a:tailEnd type="none" w="med" len="med"/>
                    </a:lnL>
                    <a:lnR w="47625" cap="flat" cmpd="dbl" algn="ctr">
                      <a:solidFill>
                        <a:srgbClr val="00B050"/>
                      </a:solidFill>
                      <a:prstDash val="solid"/>
                      <a:round/>
                      <a:headEnd type="none" w="med" len="med"/>
                      <a:tailEnd type="none" w="med" len="med"/>
                    </a:lnR>
                    <a:lnT w="12700" cap="flat" cmpd="sng" algn="ctr">
                      <a:solidFill>
                        <a:srgbClr val="9BBB59"/>
                      </a:solidFill>
                      <a:prstDash val="solid"/>
                      <a:round/>
                      <a:headEnd type="none" w="med" len="med"/>
                      <a:tailEnd type="none" w="med" len="med"/>
                    </a:lnT>
                    <a:lnB w="47625" cap="flat" cmpd="dbl" algn="ctr">
                      <a:solidFill>
                        <a:srgbClr val="00B050"/>
                      </a:solidFill>
                      <a:prstDash val="solid"/>
                      <a:round/>
                      <a:headEnd type="none" w="med" len="med"/>
                      <a:tailEnd type="none" w="med" len="med"/>
                    </a:lnB>
                  </a:tcPr>
                </a:tc>
              </a:tr>
            </a:tbl>
          </a:graphicData>
        </a:graphic>
      </p:graphicFrame>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20105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189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424680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smtClean="0"/>
              <a:t>مميزات كايزن</a:t>
            </a:r>
            <a:endParaRPr lang="ar-EG" sz="32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19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405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11"/>
          <p:cNvSpPr/>
          <p:nvPr/>
        </p:nvSpPr>
        <p:spPr>
          <a:xfrm>
            <a:off x="838200" y="1524000"/>
            <a:ext cx="2895600" cy="2657043"/>
          </a:xfrm>
          <a:prstGeom prst="hexagon">
            <a:avLst>
              <a:gd name="adj" fmla="val 25000"/>
              <a:gd name="vf" fmla="val 115470"/>
            </a:avLst>
          </a:prstGeom>
          <a:blipFill rotWithShape="1">
            <a:blip r:embed="rId3"/>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smtClean="0">
                <a:solidFill>
                  <a:schemeClr val="accent2">
                    <a:lumMod val="50000"/>
                  </a:schemeClr>
                </a:solidFill>
              </a:rPr>
              <a:t>الهدف العام للبرنامج التدريبي </a:t>
            </a:r>
            <a:endParaRPr lang="en-US" b="1" dirty="0">
              <a:solidFill>
                <a:schemeClr val="accent2">
                  <a:lumMod val="50000"/>
                </a:schemeClr>
              </a:solidFill>
            </a:endParaRPr>
          </a:p>
        </p:txBody>
      </p:sp>
      <p:pic>
        <p:nvPicPr>
          <p:cNvPr id="102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572000"/>
            <a:ext cx="1936519" cy="21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lded Corner 5"/>
          <p:cNvSpPr/>
          <p:nvPr/>
        </p:nvSpPr>
        <p:spPr bwMode="auto">
          <a:xfrm>
            <a:off x="2771800" y="2594425"/>
            <a:ext cx="5868145" cy="2699414"/>
          </a:xfrm>
          <a:prstGeom prst="foldedCorner">
            <a:avLst>
              <a:gd name="adj" fmla="val 8956"/>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7" name="Rectangle 6"/>
          <p:cNvSpPr/>
          <p:nvPr/>
        </p:nvSpPr>
        <p:spPr>
          <a:xfrm>
            <a:off x="2771801" y="2616192"/>
            <a:ext cx="5868144" cy="2308314"/>
          </a:xfrm>
          <a:prstGeom prst="rect">
            <a:avLst/>
          </a:prstGeom>
        </p:spPr>
        <p:txBody>
          <a:bodyPr wrap="square" lIns="91430" tIns="45715" rIns="91430" bIns="45715">
            <a:spAutoFit/>
          </a:bodyPr>
          <a:lstStyle/>
          <a:p>
            <a:pPr marL="342900" indent="-342900" algn="justLow" rtl="1">
              <a:buFont typeface="Wingdings" pitchFamily="2" charset="2"/>
              <a:buChar char="ü"/>
            </a:pPr>
            <a:r>
              <a:rPr lang="ar-EG" sz="2400" b="1" dirty="0">
                <a:solidFill>
                  <a:schemeClr val="accent2">
                    <a:lumMod val="50000"/>
                  </a:schemeClr>
                </a:solidFill>
              </a:rPr>
              <a:t>إثراء وتطوير خبرات المشاركين وصقل مهاراتهم الخاصة بأسس وأساليب استخدام أدوات التحسين المستمر في تحسين العمليات وفق منهجية إستراتيجية الكايزن </a:t>
            </a:r>
            <a:r>
              <a:rPr lang="en-GB" sz="2400" b="1" dirty="0" smtClean="0">
                <a:solidFill>
                  <a:schemeClr val="accent2">
                    <a:lumMod val="50000"/>
                  </a:schemeClr>
                </a:solidFill>
              </a:rPr>
              <a:t>Kaizen</a:t>
            </a:r>
            <a:r>
              <a:rPr lang="ar-EG" sz="2400" b="1" dirty="0" smtClean="0">
                <a:solidFill>
                  <a:schemeClr val="accent2">
                    <a:lumMod val="50000"/>
                  </a:schemeClr>
                </a:solidFill>
              </a:rPr>
              <a:t> بكفاءة </a:t>
            </a:r>
            <a:r>
              <a:rPr lang="ar-EG" sz="2400" b="1" dirty="0">
                <a:solidFill>
                  <a:schemeClr val="accent2">
                    <a:lumMod val="50000"/>
                  </a:schemeClr>
                </a:solidFill>
              </a:rPr>
              <a:t>وفعالية  ليتمكن بإذن الله من النجاح في قيادة فرق الجوة والتحسين المستمر وتحقيق الإنتاجية العالية لفرق </a:t>
            </a:r>
            <a:r>
              <a:rPr lang="ar-EG" sz="2400" b="1" dirty="0" smtClean="0">
                <a:solidFill>
                  <a:schemeClr val="accent2">
                    <a:lumMod val="50000"/>
                  </a:schemeClr>
                </a:solidFill>
              </a:rPr>
              <a:t>التحسين .</a:t>
            </a:r>
            <a:endParaRPr lang="ar-EG" sz="2400" b="1" dirty="0">
              <a:solidFill>
                <a:schemeClr val="accent2">
                  <a:lumMod val="50000"/>
                </a:schemeClr>
              </a:solidFill>
            </a:endParaRPr>
          </a:p>
        </p:txBody>
      </p:sp>
      <p:sp>
        <p:nvSpPr>
          <p:cNvPr id="8"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738084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8247" y="533400"/>
            <a:ext cx="5257800" cy="609600"/>
          </a:xfrm>
        </p:spPr>
        <p:txBody>
          <a:bodyPr>
            <a:noAutofit/>
          </a:bodyPr>
          <a:lstStyle/>
          <a:p>
            <a:pPr algn="ctr" rtl="1"/>
            <a:r>
              <a:rPr lang="ar-EG" b="1" dirty="0"/>
              <a:t>ويتميز كايزن بما يلي</a:t>
            </a:r>
            <a:endParaRPr lang="en-US" b="1" dirty="0"/>
          </a:p>
        </p:txBody>
      </p:sp>
      <p:graphicFrame>
        <p:nvGraphicFramePr>
          <p:cNvPr id="7" name="Diagram 6"/>
          <p:cNvGraphicFramePr/>
          <p:nvPr>
            <p:extLst>
              <p:ext uri="{D42A27DB-BD31-4B8C-83A1-F6EECF244321}">
                <p14:modId xmlns:p14="http://schemas.microsoft.com/office/powerpoint/2010/main" val="4034333646"/>
              </p:ext>
            </p:extLst>
          </p:nvPr>
        </p:nvGraphicFramePr>
        <p:xfrm>
          <a:off x="228600" y="1397000"/>
          <a:ext cx="8763000"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78654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76306322"/>
              </p:ext>
            </p:extLst>
          </p:nvPr>
        </p:nvGraphicFramePr>
        <p:xfrm>
          <a:off x="1371600" y="1828800"/>
          <a:ext cx="67056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2202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smtClean="0"/>
              <a:t>الأسس التى يقوم عليها كايزن</a:t>
            </a:r>
            <a:endParaRPr lang="ar-EG" sz="32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7839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71600" y="685800"/>
            <a:ext cx="5257800" cy="641258"/>
          </a:xfrm>
        </p:spPr>
        <p:txBody>
          <a:bodyPr>
            <a:noAutofit/>
          </a:bodyPr>
          <a:lstStyle/>
          <a:p>
            <a:pPr algn="ctr"/>
            <a:r>
              <a:rPr lang="ar-EG" sz="3200" b="1" dirty="0">
                <a:solidFill>
                  <a:schemeClr val="accent1">
                    <a:lumMod val="75000"/>
                  </a:schemeClr>
                </a:solidFill>
              </a:rPr>
              <a:t>ينطلق كايزن من الأسس التالية</a:t>
            </a:r>
            <a:endParaRPr lang="en-US" sz="3200" b="1" dirty="0">
              <a:solidFill>
                <a:schemeClr val="accent1">
                  <a:lumMod val="75000"/>
                </a:schemeClr>
              </a:solidFill>
            </a:endParaRPr>
          </a:p>
        </p:txBody>
      </p:sp>
      <p:sp>
        <p:nvSpPr>
          <p:cNvPr id="12" name="Horizontal Scroll 11"/>
          <p:cNvSpPr/>
          <p:nvPr/>
        </p:nvSpPr>
        <p:spPr>
          <a:xfrm>
            <a:off x="1143000" y="1828800"/>
            <a:ext cx="6400800" cy="1080120"/>
          </a:xfrm>
          <a:prstGeom prst="horizontalScroll">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ان لا يمر يوم واحد بدون إجراء أي نوع من التحسين، وفي أي مكان او قسم من </a:t>
            </a:r>
            <a:r>
              <a:rPr lang="ar-EG" sz="2400" b="1" kern="0" dirty="0" smtClean="0">
                <a:solidFill>
                  <a:srgbClr val="FFFFFF"/>
                </a:solidFill>
                <a:latin typeface="Simplified Arabic" panose="02020603050405020304" pitchFamily="18" charset="-78"/>
                <a:cs typeface="Simplified Arabic" panose="02020603050405020304" pitchFamily="18" charset="-78"/>
              </a:rPr>
              <a:t>المنظمة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17" name="Horizontal Scroll 16"/>
          <p:cNvSpPr/>
          <p:nvPr/>
        </p:nvSpPr>
        <p:spPr>
          <a:xfrm>
            <a:off x="1143000" y="2980928"/>
            <a:ext cx="6400800" cy="1080120"/>
          </a:xfrm>
          <a:prstGeom prst="horizontalScroll">
            <a:avLst/>
          </a:prstGeom>
          <a:solidFill>
            <a:srgbClr val="9933FF"/>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أي نشاط اداري يجب ان يؤدي الى زيادة رضا المستهلك – الزبون</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18" name="Horizontal Scroll 17"/>
          <p:cNvSpPr/>
          <p:nvPr/>
        </p:nvSpPr>
        <p:spPr>
          <a:xfrm>
            <a:off x="1143000" y="4133056"/>
            <a:ext cx="6400800" cy="1080120"/>
          </a:xfrm>
          <a:prstGeom prst="horizontalScroll">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بلورة ثقافة للمنظمة تشجع العاملين على ابداء الاراء والاقتراحات للتحسين</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7"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1122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95400" y="639718"/>
            <a:ext cx="5257800" cy="641258"/>
          </a:xfrm>
        </p:spPr>
        <p:txBody>
          <a:bodyPr>
            <a:noAutofit/>
          </a:bodyPr>
          <a:lstStyle/>
          <a:p>
            <a:pPr algn="ctr"/>
            <a:r>
              <a:rPr lang="ar-EG" sz="3200" b="1" dirty="0">
                <a:solidFill>
                  <a:schemeClr val="accent1">
                    <a:lumMod val="75000"/>
                  </a:schemeClr>
                </a:solidFill>
              </a:rPr>
              <a:t>ينطلق كايزن من الأسس التالية</a:t>
            </a:r>
            <a:endParaRPr lang="en-US" sz="3200" b="1" dirty="0">
              <a:solidFill>
                <a:schemeClr val="accent1">
                  <a:lumMod val="75000"/>
                </a:schemeClr>
              </a:solidFill>
            </a:endParaRPr>
          </a:p>
        </p:txBody>
      </p:sp>
      <p:sp>
        <p:nvSpPr>
          <p:cNvPr id="12" name="Horizontal Scroll 11"/>
          <p:cNvSpPr/>
          <p:nvPr/>
        </p:nvSpPr>
        <p:spPr>
          <a:xfrm>
            <a:off x="1143000" y="1828800"/>
            <a:ext cx="6400800" cy="1080120"/>
          </a:xfrm>
          <a:prstGeom prst="horizontalScroll">
            <a:avLst/>
          </a:prstGeom>
          <a:solidFill>
            <a:srgbClr val="ED3D75"/>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دعم الادارة العليا ومساندتها لجهود التحسينات المستمرة</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18" name="Horizontal Scroll 17"/>
          <p:cNvSpPr/>
          <p:nvPr/>
        </p:nvSpPr>
        <p:spPr>
          <a:xfrm>
            <a:off x="152400" y="3352800"/>
            <a:ext cx="8610600" cy="1555576"/>
          </a:xfrm>
          <a:prstGeom prst="horizontalScroll">
            <a:avLst/>
          </a:prstGeom>
          <a:solidFill>
            <a:srgbClr val="FF6600"/>
          </a:solidFill>
          <a:ln w="25400" cap="flat" cmpd="sng" algn="ctr">
            <a:solidFill>
              <a:srgbClr val="FFFFFF"/>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FFFFFF"/>
                </a:solidFill>
                <a:latin typeface="Simplified Arabic" panose="02020603050405020304" pitchFamily="18" charset="-78"/>
                <a:cs typeface="Simplified Arabic" panose="02020603050405020304" pitchFamily="18" charset="-78"/>
              </a:rPr>
              <a:t>الجودة اولا، وليس الربح اولا </a:t>
            </a:r>
            <a:r>
              <a:rPr lang="en-US" sz="2400" b="1" kern="0" dirty="0">
                <a:solidFill>
                  <a:srgbClr val="FFFFFF"/>
                </a:solidFill>
                <a:latin typeface="Simplified Arabic" panose="02020603050405020304" pitchFamily="18" charset="-78"/>
                <a:cs typeface="Simplified Arabic" panose="02020603050405020304" pitchFamily="18" charset="-78"/>
              </a:rPr>
              <a:t>Quality First,… not … Profit First: </a:t>
            </a:r>
            <a:r>
              <a:rPr lang="ar-EG" sz="2400" b="1" kern="0" dirty="0">
                <a:solidFill>
                  <a:srgbClr val="FFFFFF"/>
                </a:solidFill>
                <a:latin typeface="Simplified Arabic" panose="02020603050405020304" pitchFamily="18" charset="-78"/>
                <a:cs typeface="Simplified Arabic" panose="02020603050405020304" pitchFamily="18" charset="-78"/>
              </a:rPr>
              <a:t>تستطيع اية منظمة ان تزدهر اذا كان الزبائن الذين يشترون منتجاتها او خدماتها راضين تماما عنها</a:t>
            </a:r>
            <a:endParaRPr kumimoji="0" lang="ar-EG" sz="2400" b="1" i="0" u="none" strike="noStrike" kern="0" cap="none" spc="0" normalizeH="0" baseline="0" noProof="0" dirty="0" smtClean="0">
              <a:ln>
                <a:noFill/>
              </a:ln>
              <a:solidFill>
                <a:srgbClr val="FFFFFF"/>
              </a:solidFill>
              <a:effectLst/>
              <a:uLnTx/>
              <a:uFillTx/>
              <a:latin typeface="Simplified Arabic" panose="02020603050405020304" pitchFamily="18" charset="-78"/>
              <a:cs typeface="Simplified Arabic" panose="02020603050405020304" pitchFamily="18" charset="-78"/>
            </a:endParaRP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83907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التحسين المستمر</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0947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4045959"/>
            <a:ext cx="8382000" cy="871518"/>
          </a:xfrm>
          <a:prstGeom prst="rect">
            <a:avLst/>
          </a:prstGeom>
          <a:solidFill>
            <a:srgbClr val="92D050"/>
          </a:solidFill>
          <a:ln>
            <a:solidFill>
              <a:srgbClr val="00B050"/>
            </a:solidFill>
          </a:ln>
          <a:effectLst/>
        </p:spPr>
        <p:txBody>
          <a:bodyPr vert="horz" wrap="square" lIns="36576" tIns="36576" rIns="36576" bIns="36576" numCol="1" anchor="t" anchorCtr="0" compatLnSpc="1">
            <a:prstTxWarp prst="textNoShape">
              <a:avLst/>
            </a:prstTxWarp>
          </a:bodyPr>
          <a:lstStyle/>
          <a:p>
            <a:pPr algn="ctr" rtl="1"/>
            <a:r>
              <a:rPr lang="ar-EG" sz="2800" b="1" dirty="0">
                <a:solidFill>
                  <a:schemeClr val="bg1"/>
                </a:solidFill>
              </a:rPr>
              <a:t>زيادة الثبات والمحافظة على مستوى الاداء   </a:t>
            </a:r>
            <a:r>
              <a:rPr lang="en-US" sz="2800" b="1" dirty="0">
                <a:solidFill>
                  <a:schemeClr val="bg1"/>
                </a:solidFill>
              </a:rPr>
              <a:t>Consistency of  Performance </a:t>
            </a:r>
            <a:r>
              <a:rPr lang="ar-EG" sz="2800" b="1" dirty="0">
                <a:solidFill>
                  <a:schemeClr val="bg1"/>
                </a:solidFill>
              </a:rPr>
              <a:t>لهذه المعايير</a:t>
            </a:r>
            <a:endParaRPr lang="en-US" sz="2800" b="1" dirty="0">
              <a:solidFill>
                <a:schemeClr val="bg1"/>
              </a:solidFill>
            </a:endParaRPr>
          </a:p>
        </p:txBody>
      </p:sp>
      <p:sp>
        <p:nvSpPr>
          <p:cNvPr id="6" name="Title 5"/>
          <p:cNvSpPr>
            <a:spLocks noGrp="1"/>
          </p:cNvSpPr>
          <p:nvPr>
            <p:ph type="title"/>
          </p:nvPr>
        </p:nvSpPr>
        <p:spPr>
          <a:xfrm>
            <a:off x="1608247" y="277584"/>
            <a:ext cx="5257800" cy="609600"/>
          </a:xfrm>
        </p:spPr>
        <p:txBody>
          <a:bodyPr>
            <a:noAutofit/>
          </a:bodyPr>
          <a:lstStyle/>
          <a:p>
            <a:pPr algn="ctr" rtl="1"/>
            <a:r>
              <a:rPr lang="ar-EG" dirty="0"/>
              <a:t>التحسين المستمر</a:t>
            </a:r>
            <a:endParaRPr lang="en-US" dirty="0"/>
          </a:p>
        </p:txBody>
      </p:sp>
      <p:sp>
        <p:nvSpPr>
          <p:cNvPr id="20" name="Rectangle 5"/>
          <p:cNvSpPr>
            <a:spLocks noChangeArrowheads="1"/>
          </p:cNvSpPr>
          <p:nvPr/>
        </p:nvSpPr>
        <p:spPr bwMode="auto">
          <a:xfrm>
            <a:off x="457200" y="2750559"/>
            <a:ext cx="8382000" cy="871518"/>
          </a:xfrm>
          <a:prstGeom prst="rect">
            <a:avLst/>
          </a:prstGeom>
          <a:solidFill>
            <a:schemeClr val="accent1">
              <a:lumMod val="60000"/>
              <a:lumOff val="40000"/>
            </a:schemeClr>
          </a:solidFill>
          <a:ln>
            <a:solidFill>
              <a:schemeClr val="accent1">
                <a:lumMod val="60000"/>
                <a:lumOff val="40000"/>
              </a:schemeClr>
            </a:solidFill>
          </a:ln>
          <a:effectLst/>
        </p:spPr>
        <p:txBody>
          <a:bodyPr vert="horz" wrap="square" lIns="36576" tIns="36576" rIns="36576" bIns="36576" numCol="1" anchor="t" anchorCtr="0" compatLnSpc="1">
            <a:prstTxWarp prst="textNoShape">
              <a:avLst/>
            </a:prstTxWarp>
          </a:bodyPr>
          <a:lstStyle/>
          <a:p>
            <a:pPr algn="ctr"/>
            <a:r>
              <a:rPr lang="ar-EG" sz="2800" b="1" dirty="0">
                <a:solidFill>
                  <a:schemeClr val="bg1"/>
                </a:solidFill>
              </a:rPr>
              <a:t>رفع معايير الاداء من خلال تحسين طرائق اداء العمليات التصنيعية </a:t>
            </a:r>
            <a:r>
              <a:rPr lang="en-US" sz="2800" b="1" dirty="0">
                <a:solidFill>
                  <a:schemeClr val="bg1"/>
                </a:solidFill>
              </a:rPr>
              <a:t>increase</a:t>
            </a:r>
          </a:p>
        </p:txBody>
      </p:sp>
      <p:sp>
        <p:nvSpPr>
          <p:cNvPr id="2" name="Rectangle 1"/>
          <p:cNvSpPr/>
          <p:nvPr/>
        </p:nvSpPr>
        <p:spPr>
          <a:xfrm>
            <a:off x="457200" y="1099125"/>
            <a:ext cx="5562600" cy="830997"/>
          </a:xfrm>
          <a:prstGeom prst="rect">
            <a:avLst/>
          </a:prstGeom>
        </p:spPr>
        <p:txBody>
          <a:bodyPr wrap="square">
            <a:spAutoFit/>
          </a:bodyPr>
          <a:lstStyle/>
          <a:p>
            <a:pPr algn="r" rtl="1"/>
            <a:r>
              <a:rPr lang="ar-EG" sz="2400" b="1" dirty="0">
                <a:solidFill>
                  <a:srgbClr val="C00000"/>
                </a:solidFill>
              </a:rPr>
              <a:t>هو عملية تحسين للطريقة التي تعمل بها المنظمة. وهذا يتطلب</a:t>
            </a: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13424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0"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بعض أوجه التحسين المقترحة</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1961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31461" y="590550"/>
            <a:ext cx="5257800" cy="609600"/>
          </a:xfrm>
        </p:spPr>
        <p:txBody>
          <a:bodyPr>
            <a:noAutofit/>
          </a:bodyPr>
          <a:lstStyle/>
          <a:p>
            <a:pPr algn="ctr" rtl="1"/>
            <a:r>
              <a:rPr lang="ar-EG" b="1" dirty="0"/>
              <a:t>بعض أوجه التحسين المقترحة</a:t>
            </a:r>
            <a:endParaRPr lang="en-US" b="1" dirty="0"/>
          </a:p>
        </p:txBody>
      </p:sp>
      <p:sp>
        <p:nvSpPr>
          <p:cNvPr id="13" name="Pentagon 12"/>
          <p:cNvSpPr/>
          <p:nvPr/>
        </p:nvSpPr>
        <p:spPr>
          <a:xfrm flipH="1">
            <a:off x="5231961" y="2100263"/>
            <a:ext cx="3276600" cy="609600"/>
          </a:xfrm>
          <a:prstGeom prst="homePlate">
            <a:avLst/>
          </a:prstGeom>
          <a:solidFill>
            <a:srgbClr val="33CC33"/>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تحسين خدمات المستهلك</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0" name="Pentagon 19"/>
          <p:cNvSpPr/>
          <p:nvPr/>
        </p:nvSpPr>
        <p:spPr>
          <a:xfrm flipH="1">
            <a:off x="5231961" y="2938463"/>
            <a:ext cx="3300412" cy="609600"/>
          </a:xfrm>
          <a:prstGeom prst="homePlate">
            <a:avLst/>
          </a:prstGeom>
          <a:solidFill>
            <a:srgbClr val="FF33CC"/>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تحسين تدفق العمل</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1" name="Pentagon 20"/>
          <p:cNvSpPr/>
          <p:nvPr/>
        </p:nvSpPr>
        <p:spPr>
          <a:xfrm flipH="1">
            <a:off x="5231961" y="3776663"/>
            <a:ext cx="3300412" cy="609600"/>
          </a:xfrm>
          <a:prstGeom prst="homePlate">
            <a:avLst/>
          </a:prstGeom>
          <a:solidFill>
            <a:srgbClr val="00B0F0"/>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تحسين الاتصال داخل النظام</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2" name="Pentagon 21"/>
          <p:cNvSpPr/>
          <p:nvPr/>
        </p:nvSpPr>
        <p:spPr>
          <a:xfrm flipH="1">
            <a:off x="5251011" y="4576763"/>
            <a:ext cx="3300412" cy="723900"/>
          </a:xfrm>
          <a:prstGeom prst="homePlate">
            <a:avLst/>
          </a:prstGeom>
          <a:solidFill>
            <a:schemeClr val="accent6">
              <a:lumMod val="60000"/>
              <a:lumOff val="40000"/>
            </a:schemeClr>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تقليص الفاقد الى أدنى حد ممكن</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3" name="Pentagon 22"/>
          <p:cNvSpPr/>
          <p:nvPr/>
        </p:nvSpPr>
        <p:spPr>
          <a:xfrm>
            <a:off x="278961" y="2133600"/>
            <a:ext cx="3555561" cy="609600"/>
          </a:xfrm>
          <a:prstGeom prst="homePlate">
            <a:avLst/>
          </a:prstGeom>
          <a:solidFill>
            <a:srgbClr val="33CC33"/>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تحسين الإجراءآت</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4" name="Pentagon 23"/>
          <p:cNvSpPr/>
          <p:nvPr/>
        </p:nvSpPr>
        <p:spPr>
          <a:xfrm>
            <a:off x="253122" y="2971800"/>
            <a:ext cx="3581400" cy="609600"/>
          </a:xfrm>
          <a:prstGeom prst="homePlate">
            <a:avLst/>
          </a:prstGeom>
          <a:solidFill>
            <a:srgbClr val="FF33CC"/>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تغيير بيئة العمل</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5" name="Pentagon 24"/>
          <p:cNvSpPr/>
          <p:nvPr/>
        </p:nvSpPr>
        <p:spPr>
          <a:xfrm>
            <a:off x="237356" y="3805237"/>
            <a:ext cx="3581400" cy="647700"/>
          </a:xfrm>
          <a:prstGeom prst="homePlate">
            <a:avLst/>
          </a:prstGeom>
          <a:solidFill>
            <a:srgbClr val="00B0F0"/>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تصحيح الأخطاء واستئصال اسبابها</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6" name="Pentagon 25"/>
          <p:cNvSpPr/>
          <p:nvPr/>
        </p:nvSpPr>
        <p:spPr>
          <a:xfrm>
            <a:off x="272172" y="4610100"/>
            <a:ext cx="3581400" cy="723900"/>
          </a:xfrm>
          <a:prstGeom prst="homePlate">
            <a:avLst/>
          </a:prstGeom>
          <a:solidFill>
            <a:schemeClr val="accent6">
              <a:lumMod val="60000"/>
              <a:lumOff val="40000"/>
            </a:schemeClr>
          </a:solidFill>
          <a:ln w="25400" cap="flat" cmpd="sng" algn="ctr">
            <a:solidFill>
              <a:srgbClr val="BBE0E3">
                <a:shade val="50000"/>
              </a:srgbClr>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التركيز على الانحراف في العمليات والمنتجات </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pic>
        <p:nvPicPr>
          <p:cNvPr id="5" name="Picture 4"/>
          <p:cNvPicPr>
            <a:picLocks noChangeAspect="1"/>
          </p:cNvPicPr>
          <p:nvPr/>
        </p:nvPicPr>
        <p:blipFill>
          <a:blip r:embed="rId2"/>
          <a:stretch>
            <a:fillRect/>
          </a:stretch>
        </p:blipFill>
        <p:spPr>
          <a:xfrm>
            <a:off x="3860361" y="1938337"/>
            <a:ext cx="1371600" cy="3733800"/>
          </a:xfrm>
          <a:prstGeom prst="rect">
            <a:avLst/>
          </a:prstGeom>
          <a:ln>
            <a:noFill/>
          </a:ln>
          <a:effectLst>
            <a:outerShdw blurRad="292100" dist="139700" dir="2700000" algn="tl" rotWithShape="0">
              <a:srgbClr val="333333">
                <a:alpha val="65000"/>
              </a:srgbClr>
            </a:outerShdw>
          </a:effectLst>
        </p:spPr>
      </p:pic>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3907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ppt_w</p:attrName>
                                        </p:attrNameLst>
                                      </p:cBhvr>
                                      <p:tavLst>
                                        <p:tav tm="0" fmla="#ppt_w*sin(2.5*pi*$)">
                                          <p:val>
                                            <p:fltVal val="0"/>
                                          </p:val>
                                        </p:tav>
                                        <p:tav tm="100000">
                                          <p:val>
                                            <p:fltVal val="1"/>
                                          </p:val>
                                        </p:tav>
                                      </p:tavLst>
                                    </p:anim>
                                    <p:anim calcmode="lin" valueType="num">
                                      <p:cBhvr>
                                        <p:cTn id="17" dur="2000" fill="hold"/>
                                        <p:tgtEl>
                                          <p:spTgt spid="13"/>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000"/>
                                        <p:tgtEl>
                                          <p:spTgt spid="20"/>
                                        </p:tgtEl>
                                      </p:cBhvr>
                                    </p:animEffect>
                                    <p:anim calcmode="lin" valueType="num">
                                      <p:cBhvr>
                                        <p:cTn id="21" dur="2000" fill="hold"/>
                                        <p:tgtEl>
                                          <p:spTgt spid="20"/>
                                        </p:tgtEl>
                                        <p:attrNameLst>
                                          <p:attrName>ppt_w</p:attrName>
                                        </p:attrNameLst>
                                      </p:cBhvr>
                                      <p:tavLst>
                                        <p:tav tm="0" fmla="#ppt_w*sin(2.5*pi*$)">
                                          <p:val>
                                            <p:fltVal val="0"/>
                                          </p:val>
                                        </p:tav>
                                        <p:tav tm="100000">
                                          <p:val>
                                            <p:fltVal val="1"/>
                                          </p:val>
                                        </p:tav>
                                      </p:tavLst>
                                    </p:anim>
                                    <p:anim calcmode="lin" valueType="num">
                                      <p:cBhvr>
                                        <p:cTn id="22" dur="2000" fill="hold"/>
                                        <p:tgtEl>
                                          <p:spTgt spid="20"/>
                                        </p:tgtEl>
                                        <p:attrNameLst>
                                          <p:attrName>ppt_h</p:attrName>
                                        </p:attrNameLst>
                                      </p:cBhvr>
                                      <p:tavLst>
                                        <p:tav tm="0">
                                          <p:val>
                                            <p:strVal val="#ppt_h"/>
                                          </p:val>
                                        </p:tav>
                                        <p:tav tm="100000">
                                          <p:val>
                                            <p:strVal val="#ppt_h"/>
                                          </p:val>
                                        </p:tav>
                                      </p:tavLst>
                                    </p:anim>
                                  </p:childTnLst>
                                </p:cTn>
                              </p:par>
                              <p:par>
                                <p:cTn id="23" presetID="45"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000"/>
                                        <p:tgtEl>
                                          <p:spTgt spid="21"/>
                                        </p:tgtEl>
                                      </p:cBhvr>
                                    </p:animEffect>
                                    <p:anim calcmode="lin" valueType="num">
                                      <p:cBhvr>
                                        <p:cTn id="26" dur="2000" fill="hold"/>
                                        <p:tgtEl>
                                          <p:spTgt spid="21"/>
                                        </p:tgtEl>
                                        <p:attrNameLst>
                                          <p:attrName>ppt_w</p:attrName>
                                        </p:attrNameLst>
                                      </p:cBhvr>
                                      <p:tavLst>
                                        <p:tav tm="0" fmla="#ppt_w*sin(2.5*pi*$)">
                                          <p:val>
                                            <p:fltVal val="0"/>
                                          </p:val>
                                        </p:tav>
                                        <p:tav tm="100000">
                                          <p:val>
                                            <p:fltVal val="1"/>
                                          </p:val>
                                        </p:tav>
                                      </p:tavLst>
                                    </p:anim>
                                    <p:anim calcmode="lin" valueType="num">
                                      <p:cBhvr>
                                        <p:cTn id="27" dur="2000" fill="hold"/>
                                        <p:tgtEl>
                                          <p:spTgt spid="21"/>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000"/>
                                        <p:tgtEl>
                                          <p:spTgt spid="22"/>
                                        </p:tgtEl>
                                      </p:cBhvr>
                                    </p:animEffect>
                                    <p:anim calcmode="lin" valueType="num">
                                      <p:cBhvr>
                                        <p:cTn id="31" dur="2000" fill="hold"/>
                                        <p:tgtEl>
                                          <p:spTgt spid="22"/>
                                        </p:tgtEl>
                                        <p:attrNameLst>
                                          <p:attrName>ppt_w</p:attrName>
                                        </p:attrNameLst>
                                      </p:cBhvr>
                                      <p:tavLst>
                                        <p:tav tm="0" fmla="#ppt_w*sin(2.5*pi*$)">
                                          <p:val>
                                            <p:fltVal val="0"/>
                                          </p:val>
                                        </p:tav>
                                        <p:tav tm="100000">
                                          <p:val>
                                            <p:fltVal val="1"/>
                                          </p:val>
                                        </p:tav>
                                      </p:tavLst>
                                    </p:anim>
                                    <p:anim calcmode="lin" valueType="num">
                                      <p:cBhvr>
                                        <p:cTn id="32" dur="2000" fill="hold"/>
                                        <p:tgtEl>
                                          <p:spTgt spid="22"/>
                                        </p:tgtEl>
                                        <p:attrNameLst>
                                          <p:attrName>ppt_h</p:attrName>
                                        </p:attrNameLst>
                                      </p:cBhvr>
                                      <p:tavLst>
                                        <p:tav tm="0">
                                          <p:val>
                                            <p:strVal val="#ppt_h"/>
                                          </p:val>
                                        </p:tav>
                                        <p:tav tm="100000">
                                          <p:val>
                                            <p:strVal val="#ppt_h"/>
                                          </p:val>
                                        </p:tav>
                                      </p:tavLst>
                                    </p:anim>
                                  </p:childTnLst>
                                </p:cTn>
                              </p:par>
                              <p:par>
                                <p:cTn id="33" presetID="45"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000"/>
                                        <p:tgtEl>
                                          <p:spTgt spid="23"/>
                                        </p:tgtEl>
                                      </p:cBhvr>
                                    </p:animEffect>
                                    <p:anim calcmode="lin" valueType="num">
                                      <p:cBhvr>
                                        <p:cTn id="36" dur="2000" fill="hold"/>
                                        <p:tgtEl>
                                          <p:spTgt spid="23"/>
                                        </p:tgtEl>
                                        <p:attrNameLst>
                                          <p:attrName>ppt_w</p:attrName>
                                        </p:attrNameLst>
                                      </p:cBhvr>
                                      <p:tavLst>
                                        <p:tav tm="0" fmla="#ppt_w*sin(2.5*pi*$)">
                                          <p:val>
                                            <p:fltVal val="0"/>
                                          </p:val>
                                        </p:tav>
                                        <p:tav tm="100000">
                                          <p:val>
                                            <p:fltVal val="1"/>
                                          </p:val>
                                        </p:tav>
                                      </p:tavLst>
                                    </p:anim>
                                    <p:anim calcmode="lin" valueType="num">
                                      <p:cBhvr>
                                        <p:cTn id="37" dur="2000" fill="hold"/>
                                        <p:tgtEl>
                                          <p:spTgt spid="23"/>
                                        </p:tgtEl>
                                        <p:attrNameLst>
                                          <p:attrName>ppt_h</p:attrName>
                                        </p:attrNameLst>
                                      </p:cBhvr>
                                      <p:tavLst>
                                        <p:tav tm="0">
                                          <p:val>
                                            <p:strVal val="#ppt_h"/>
                                          </p:val>
                                        </p:tav>
                                        <p:tav tm="100000">
                                          <p:val>
                                            <p:strVal val="#ppt_h"/>
                                          </p:val>
                                        </p:tav>
                                      </p:tavLst>
                                    </p:anim>
                                  </p:childTnLst>
                                </p:cTn>
                              </p:par>
                              <p:par>
                                <p:cTn id="38" presetID="45"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000"/>
                                        <p:tgtEl>
                                          <p:spTgt spid="24"/>
                                        </p:tgtEl>
                                      </p:cBhvr>
                                    </p:animEffect>
                                    <p:anim calcmode="lin" valueType="num">
                                      <p:cBhvr>
                                        <p:cTn id="41" dur="2000" fill="hold"/>
                                        <p:tgtEl>
                                          <p:spTgt spid="24"/>
                                        </p:tgtEl>
                                        <p:attrNameLst>
                                          <p:attrName>ppt_w</p:attrName>
                                        </p:attrNameLst>
                                      </p:cBhvr>
                                      <p:tavLst>
                                        <p:tav tm="0" fmla="#ppt_w*sin(2.5*pi*$)">
                                          <p:val>
                                            <p:fltVal val="0"/>
                                          </p:val>
                                        </p:tav>
                                        <p:tav tm="100000">
                                          <p:val>
                                            <p:fltVal val="1"/>
                                          </p:val>
                                        </p:tav>
                                      </p:tavLst>
                                    </p:anim>
                                    <p:anim calcmode="lin" valueType="num">
                                      <p:cBhvr>
                                        <p:cTn id="42" dur="2000" fill="hold"/>
                                        <p:tgtEl>
                                          <p:spTgt spid="24"/>
                                        </p:tgtEl>
                                        <p:attrNameLst>
                                          <p:attrName>ppt_h</p:attrName>
                                        </p:attrNameLst>
                                      </p:cBhvr>
                                      <p:tavLst>
                                        <p:tav tm="0">
                                          <p:val>
                                            <p:strVal val="#ppt_h"/>
                                          </p:val>
                                        </p:tav>
                                        <p:tav tm="100000">
                                          <p:val>
                                            <p:strVal val="#ppt_h"/>
                                          </p:val>
                                        </p:tav>
                                      </p:tavLst>
                                    </p:anim>
                                  </p:childTnLst>
                                </p:cTn>
                              </p:par>
                              <p:par>
                                <p:cTn id="43" presetID="45"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2000"/>
                                        <p:tgtEl>
                                          <p:spTgt spid="25"/>
                                        </p:tgtEl>
                                      </p:cBhvr>
                                    </p:animEffect>
                                    <p:anim calcmode="lin" valueType="num">
                                      <p:cBhvr>
                                        <p:cTn id="46" dur="2000" fill="hold"/>
                                        <p:tgtEl>
                                          <p:spTgt spid="25"/>
                                        </p:tgtEl>
                                        <p:attrNameLst>
                                          <p:attrName>ppt_w</p:attrName>
                                        </p:attrNameLst>
                                      </p:cBhvr>
                                      <p:tavLst>
                                        <p:tav tm="0" fmla="#ppt_w*sin(2.5*pi*$)">
                                          <p:val>
                                            <p:fltVal val="0"/>
                                          </p:val>
                                        </p:tav>
                                        <p:tav tm="100000">
                                          <p:val>
                                            <p:fltVal val="1"/>
                                          </p:val>
                                        </p:tav>
                                      </p:tavLst>
                                    </p:anim>
                                    <p:anim calcmode="lin" valueType="num">
                                      <p:cBhvr>
                                        <p:cTn id="47" dur="2000" fill="hold"/>
                                        <p:tgtEl>
                                          <p:spTgt spid="25"/>
                                        </p:tgtEl>
                                        <p:attrNameLst>
                                          <p:attrName>ppt_h</p:attrName>
                                        </p:attrNameLst>
                                      </p:cBhvr>
                                      <p:tavLst>
                                        <p:tav tm="0">
                                          <p:val>
                                            <p:strVal val="#ppt_h"/>
                                          </p:val>
                                        </p:tav>
                                        <p:tav tm="100000">
                                          <p:val>
                                            <p:strVal val="#ppt_h"/>
                                          </p:val>
                                        </p:tav>
                                      </p:tavLst>
                                    </p:anim>
                                  </p:childTnLst>
                                </p:cTn>
                              </p:par>
                              <p:par>
                                <p:cTn id="48" presetID="45"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2000"/>
                                        <p:tgtEl>
                                          <p:spTgt spid="26"/>
                                        </p:tgtEl>
                                      </p:cBhvr>
                                    </p:animEffect>
                                    <p:anim calcmode="lin" valueType="num">
                                      <p:cBhvr>
                                        <p:cTn id="51" dur="2000" fill="hold"/>
                                        <p:tgtEl>
                                          <p:spTgt spid="26"/>
                                        </p:tgtEl>
                                        <p:attrNameLst>
                                          <p:attrName>ppt_w</p:attrName>
                                        </p:attrNameLst>
                                      </p:cBhvr>
                                      <p:tavLst>
                                        <p:tav tm="0" fmla="#ppt_w*sin(2.5*pi*$)">
                                          <p:val>
                                            <p:fltVal val="0"/>
                                          </p:val>
                                        </p:tav>
                                        <p:tav tm="100000">
                                          <p:val>
                                            <p:fltVal val="1"/>
                                          </p:val>
                                        </p:tav>
                                      </p:tavLst>
                                    </p:anim>
                                    <p:anim calcmode="lin" valueType="num">
                                      <p:cBhvr>
                                        <p:cTn id="52" dur="2000" fill="hold"/>
                                        <p:tgtEl>
                                          <p:spTgt spid="26"/>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2000"/>
                                        <p:tgtEl>
                                          <p:spTgt spid="5"/>
                                        </p:tgtEl>
                                      </p:cBhvr>
                                    </p:animEffect>
                                    <p:anim calcmode="lin" valueType="num">
                                      <p:cBhvr>
                                        <p:cTn id="56" dur="2000" fill="hold"/>
                                        <p:tgtEl>
                                          <p:spTgt spid="5"/>
                                        </p:tgtEl>
                                        <p:attrNameLst>
                                          <p:attrName>ppt_w</p:attrName>
                                        </p:attrNameLst>
                                      </p:cBhvr>
                                      <p:tavLst>
                                        <p:tav tm="0" fmla="#ppt_w*sin(2.5*pi*$)">
                                          <p:val>
                                            <p:fltVal val="0"/>
                                          </p:val>
                                        </p:tav>
                                        <p:tav tm="100000">
                                          <p:val>
                                            <p:fltVal val="1"/>
                                          </p:val>
                                        </p:tav>
                                      </p:tavLst>
                                    </p:anim>
                                    <p:anim calcmode="lin" valueType="num">
                                      <p:cBhvr>
                                        <p:cTn id="5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20" grpId="0" animBg="1"/>
      <p:bldP spid="21" grpId="0" animBg="1"/>
      <p:bldP spid="22" grpId="0" animBg="1"/>
      <p:bldP spid="23"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أنواع التحسين المستمر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29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93176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74304" y="116633"/>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a:solidFill>
                  <a:schemeClr val="accent2">
                    <a:lumMod val="50000"/>
                  </a:schemeClr>
                </a:solidFill>
              </a:rPr>
              <a:t>الأهداف التفصيلية للبرنامج التدريبي </a:t>
            </a:r>
          </a:p>
        </p:txBody>
      </p:sp>
      <p:sp>
        <p:nvSpPr>
          <p:cNvPr id="14" name="Folded Corner 13"/>
          <p:cNvSpPr/>
          <p:nvPr/>
        </p:nvSpPr>
        <p:spPr bwMode="auto">
          <a:xfrm>
            <a:off x="228600" y="2594424"/>
            <a:ext cx="8686800" cy="3807410"/>
          </a:xfrm>
          <a:prstGeom prst="foldedCorner">
            <a:avLst>
              <a:gd name="adj" fmla="val 8956"/>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sz="2400" dirty="0">
              <a:latin typeface="Arial" charset="0"/>
            </a:endParaRPr>
          </a:p>
        </p:txBody>
      </p:sp>
      <p:sp>
        <p:nvSpPr>
          <p:cNvPr id="16" name="Rectangle 15"/>
          <p:cNvSpPr/>
          <p:nvPr/>
        </p:nvSpPr>
        <p:spPr>
          <a:xfrm>
            <a:off x="381001" y="2616192"/>
            <a:ext cx="8402959" cy="3785642"/>
          </a:xfrm>
          <a:prstGeom prst="rect">
            <a:avLst/>
          </a:prstGeom>
        </p:spPr>
        <p:txBody>
          <a:bodyPr wrap="square" lIns="91430" tIns="45715" rIns="91430" bIns="45715">
            <a:spAutoFit/>
          </a:bodyPr>
          <a:lstStyle/>
          <a:p>
            <a:pPr marL="342900" indent="-342900" algn="justLow" rtl="1">
              <a:buFont typeface="Wingdings" pitchFamily="2" charset="2"/>
              <a:buChar char="ü"/>
            </a:pPr>
            <a:r>
              <a:rPr lang="ar-EG" sz="2400" b="1" dirty="0" smtClean="0">
                <a:solidFill>
                  <a:schemeClr val="accent2">
                    <a:lumMod val="50000"/>
                  </a:schemeClr>
                </a:solidFill>
              </a:rPr>
              <a:t>التعرف </a:t>
            </a:r>
            <a:r>
              <a:rPr lang="ar-EG" sz="2400" b="1" dirty="0">
                <a:solidFill>
                  <a:schemeClr val="accent2">
                    <a:lumMod val="50000"/>
                  </a:schemeClr>
                </a:solidFill>
              </a:rPr>
              <a:t>على فلسفة الكايزن اليابانية والتفريق بينها وبين بقية عمليات التحسين المستمر .</a:t>
            </a:r>
          </a:p>
          <a:p>
            <a:pPr marL="342900" indent="-342900" algn="justLow" rtl="1">
              <a:buFont typeface="Wingdings" pitchFamily="2" charset="2"/>
              <a:buChar char="ü"/>
            </a:pPr>
            <a:r>
              <a:rPr lang="ar-EG" sz="2400" b="1" dirty="0" smtClean="0">
                <a:solidFill>
                  <a:schemeClr val="accent2">
                    <a:lumMod val="50000"/>
                  </a:schemeClr>
                </a:solidFill>
              </a:rPr>
              <a:t>تحديد </a:t>
            </a:r>
            <a:r>
              <a:rPr lang="ar-EG" sz="2400" b="1" dirty="0">
                <a:solidFill>
                  <a:schemeClr val="accent2">
                    <a:lumMod val="50000"/>
                  </a:schemeClr>
                </a:solidFill>
              </a:rPr>
              <a:t>الهدر ( الأنشطة ذات القيمة الغير مضافة ) وذلك في العمليات أو الوقت أو الموارد في العمل .</a:t>
            </a:r>
          </a:p>
          <a:p>
            <a:pPr marL="342900" indent="-342900" algn="justLow" rtl="1">
              <a:buFont typeface="Wingdings" pitchFamily="2" charset="2"/>
              <a:buChar char="ü"/>
            </a:pPr>
            <a:r>
              <a:rPr lang="ar-EG" sz="2400" b="1" dirty="0" smtClean="0">
                <a:solidFill>
                  <a:schemeClr val="accent2">
                    <a:lumMod val="50000"/>
                  </a:schemeClr>
                </a:solidFill>
              </a:rPr>
              <a:t>تحديد </a:t>
            </a:r>
            <a:r>
              <a:rPr lang="ar-EG" sz="2400" b="1" dirty="0">
                <a:solidFill>
                  <a:schemeClr val="accent2">
                    <a:lumMod val="50000"/>
                  </a:schemeClr>
                </a:solidFill>
              </a:rPr>
              <a:t>المجالات ذات الأولوية للتحسين المستمر باستخدام كايزن .</a:t>
            </a:r>
          </a:p>
          <a:p>
            <a:pPr marL="342900" indent="-342900" algn="justLow" rtl="1">
              <a:buFont typeface="Wingdings" pitchFamily="2" charset="2"/>
              <a:buChar char="ü"/>
            </a:pPr>
            <a:r>
              <a:rPr lang="ar-EG" sz="2400" b="1" dirty="0" smtClean="0">
                <a:solidFill>
                  <a:schemeClr val="accent2">
                    <a:lumMod val="50000"/>
                  </a:schemeClr>
                </a:solidFill>
              </a:rPr>
              <a:t>التعرف </a:t>
            </a:r>
            <a:r>
              <a:rPr lang="ar-EG" sz="2400" b="1" dirty="0">
                <a:solidFill>
                  <a:schemeClr val="accent2">
                    <a:lumMod val="50000"/>
                  </a:schemeClr>
                </a:solidFill>
              </a:rPr>
              <a:t>على طرق تحلييل المشكلات في كايزن .</a:t>
            </a:r>
          </a:p>
          <a:p>
            <a:pPr marL="342900" indent="-342900" algn="justLow" rtl="1">
              <a:buFont typeface="Wingdings" pitchFamily="2" charset="2"/>
              <a:buChar char="ü"/>
            </a:pPr>
            <a:r>
              <a:rPr lang="ar-EG" sz="2400" b="1" dirty="0" smtClean="0">
                <a:solidFill>
                  <a:schemeClr val="accent2">
                    <a:lumMod val="50000"/>
                  </a:schemeClr>
                </a:solidFill>
              </a:rPr>
              <a:t>التعامل </a:t>
            </a:r>
            <a:r>
              <a:rPr lang="ar-EG" sz="2400" b="1" dirty="0">
                <a:solidFill>
                  <a:schemeClr val="accent2">
                    <a:lumMod val="50000"/>
                  </a:schemeClr>
                </a:solidFill>
              </a:rPr>
              <a:t>مع النهج التدريجي والبسيط لعمليات التحسين المستمرة في كايزن .</a:t>
            </a:r>
          </a:p>
          <a:p>
            <a:pPr marL="342900" indent="-342900" algn="justLow" rtl="1">
              <a:buFont typeface="Wingdings" pitchFamily="2" charset="2"/>
              <a:buChar char="ü"/>
            </a:pPr>
            <a:r>
              <a:rPr lang="ar-EG" sz="2400" b="1" dirty="0" smtClean="0">
                <a:solidFill>
                  <a:schemeClr val="accent2">
                    <a:lumMod val="50000"/>
                  </a:schemeClr>
                </a:solidFill>
              </a:rPr>
              <a:t>التعرف </a:t>
            </a:r>
            <a:r>
              <a:rPr lang="ar-EG" sz="2400" b="1" dirty="0">
                <a:solidFill>
                  <a:schemeClr val="accent2">
                    <a:lumMod val="50000"/>
                  </a:schemeClr>
                </a:solidFill>
              </a:rPr>
              <a:t>على المهارات الإدارية المطلوبة للتطبيق عمليات كايزن للتحسين المستمر .</a:t>
            </a:r>
          </a:p>
          <a:p>
            <a:pPr marL="342900" indent="-342900" algn="justLow" rtl="1">
              <a:buFont typeface="Wingdings" pitchFamily="2" charset="2"/>
              <a:buChar char="ü"/>
            </a:pPr>
            <a:r>
              <a:rPr lang="ar-EG" sz="2400" b="1" dirty="0" smtClean="0">
                <a:solidFill>
                  <a:schemeClr val="accent2">
                    <a:lumMod val="50000"/>
                  </a:schemeClr>
                </a:solidFill>
              </a:rPr>
              <a:t>التعرف </a:t>
            </a:r>
            <a:r>
              <a:rPr lang="ar-EG" sz="2400" b="1" dirty="0">
                <a:solidFill>
                  <a:schemeClr val="accent2">
                    <a:lumMod val="50000"/>
                  </a:schemeClr>
                </a:solidFill>
              </a:rPr>
              <a:t>على مهارات وإجراءات حث الموظفين على تبني الكايزن والتعامل معه </a:t>
            </a:r>
            <a:r>
              <a:rPr lang="ar-EG" sz="2400" b="1" dirty="0" smtClean="0">
                <a:solidFill>
                  <a:schemeClr val="accent2">
                    <a:lumMod val="50000"/>
                  </a:schemeClr>
                </a:solidFill>
              </a:rPr>
              <a:t>.</a:t>
            </a:r>
            <a:endParaRPr lang="ar-EG" sz="2400" b="1" dirty="0">
              <a:solidFill>
                <a:schemeClr val="accent2">
                  <a:lumMod val="50000"/>
                </a:schemeClr>
              </a:solidFill>
            </a:endParaRPr>
          </a:p>
        </p:txBody>
      </p:sp>
      <p:sp>
        <p:nvSpPr>
          <p:cNvPr id="20" name="Rectangle 19"/>
          <p:cNvSpPr/>
          <p:nvPr/>
        </p:nvSpPr>
        <p:spPr>
          <a:xfrm>
            <a:off x="2771800" y="1196753"/>
            <a:ext cx="6012160" cy="769431"/>
          </a:xfrm>
          <a:prstGeom prst="rect">
            <a:avLst/>
          </a:prstGeom>
        </p:spPr>
        <p:txBody>
          <a:bodyPr wrap="square" lIns="91430" tIns="45715" rIns="91430" bIns="45715">
            <a:spAutoFit/>
          </a:bodyPr>
          <a:lstStyle/>
          <a:p>
            <a:pPr algn="justLow" rtl="1"/>
            <a:r>
              <a:rPr lang="ar-EG" sz="2200" b="1" dirty="0">
                <a:solidFill>
                  <a:srgbClr val="C00000"/>
                </a:solidFill>
              </a:rPr>
              <a:t>بنهاية هذا البرنامج التدريبي نتوقع أن المشاركون قد حققوا النتائج الآتية (بمشيئة الله ) </a:t>
            </a:r>
          </a:p>
        </p:txBody>
      </p:sp>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4540949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barn(inVertical)">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barn(inVertical)">
                                      <p:cBhvr>
                                        <p:cTn id="21" dur="5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barn(inVertical)">
                                      <p:cBhvr>
                                        <p:cTn id="26" dur="500"/>
                                        <p:tgtEl>
                                          <p:spTgt spid="1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barn(inVertical)">
                                      <p:cBhvr>
                                        <p:cTn id="31" dur="500"/>
                                        <p:tgtEl>
                                          <p:spTgt spid="1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4" end="4"/>
                                            </p:txEl>
                                          </p:spTgt>
                                        </p:tgtEl>
                                        <p:attrNameLst>
                                          <p:attrName>style.visibility</p:attrName>
                                        </p:attrNameLst>
                                      </p:cBhvr>
                                      <p:to>
                                        <p:strVal val="visible"/>
                                      </p:to>
                                    </p:set>
                                    <p:animEffect transition="in" filter="barn(inVertical)">
                                      <p:cBhvr>
                                        <p:cTn id="36" dur="500"/>
                                        <p:tgtEl>
                                          <p:spTgt spid="1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xEl>
                                              <p:pRg st="5" end="5"/>
                                            </p:txEl>
                                          </p:spTgt>
                                        </p:tgtEl>
                                        <p:attrNameLst>
                                          <p:attrName>style.visibility</p:attrName>
                                        </p:attrNameLst>
                                      </p:cBhvr>
                                      <p:to>
                                        <p:strVal val="visible"/>
                                      </p:to>
                                    </p:set>
                                    <p:animEffect transition="in" filter="barn(inVertical)">
                                      <p:cBhvr>
                                        <p:cTn id="41" dur="500"/>
                                        <p:tgtEl>
                                          <p:spTgt spid="16">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xEl>
                                              <p:pRg st="6" end="6"/>
                                            </p:txEl>
                                          </p:spTgt>
                                        </p:tgtEl>
                                        <p:attrNameLst>
                                          <p:attrName>style.visibility</p:attrName>
                                        </p:attrNameLst>
                                      </p:cBhvr>
                                      <p:to>
                                        <p:strVal val="visible"/>
                                      </p:to>
                                    </p:set>
                                    <p:animEffect transition="in" filter="barn(inVertical)">
                                      <p:cBhvr>
                                        <p:cTn id="46"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457198" y="4635926"/>
            <a:ext cx="5257799" cy="914400"/>
          </a:xfrm>
          <a:prstGeom prst="rect">
            <a:avLst/>
          </a:prstGeom>
          <a:solidFill>
            <a:srgbClr val="FFC000"/>
          </a:solidFill>
          <a:ln>
            <a:solidFill>
              <a:srgbClr val="EF792F"/>
            </a:solid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التحسين المستمر المفضل للمنظمة – (القفزة) الابتكار </a:t>
            </a:r>
            <a:r>
              <a:rPr lang="ar-EG" sz="2400" b="1" dirty="0" smtClean="0">
                <a:solidFill>
                  <a:schemeClr val="bg1"/>
                </a:solidFill>
              </a:rPr>
              <a:t>والتجديد</a:t>
            </a:r>
            <a:r>
              <a:rPr lang="en-US" sz="2400" b="1" dirty="0" smtClean="0">
                <a:solidFill>
                  <a:schemeClr val="bg1"/>
                </a:solidFill>
              </a:rPr>
              <a:t>، </a:t>
            </a:r>
            <a:r>
              <a:rPr lang="ar-EG" sz="2400" b="1" dirty="0">
                <a:solidFill>
                  <a:schemeClr val="bg1"/>
                </a:solidFill>
              </a:rPr>
              <a:t>والتحسين التدريجي</a:t>
            </a:r>
            <a:endParaRPr lang="en-US" sz="2400" b="1" dirty="0">
              <a:solidFill>
                <a:schemeClr val="bg1"/>
              </a:solidFill>
            </a:endParaRPr>
          </a:p>
        </p:txBody>
      </p:sp>
      <p:sp>
        <p:nvSpPr>
          <p:cNvPr id="10" name="Rectangle 5"/>
          <p:cNvSpPr>
            <a:spLocks noChangeArrowheads="1"/>
          </p:cNvSpPr>
          <p:nvPr/>
        </p:nvSpPr>
        <p:spPr bwMode="auto">
          <a:xfrm>
            <a:off x="457199" y="2871309"/>
            <a:ext cx="5257799" cy="876985"/>
          </a:xfrm>
          <a:prstGeom prst="rect">
            <a:avLst/>
          </a:prstGeom>
          <a:solidFill>
            <a:schemeClr val="accent4"/>
          </a:solidFill>
          <a:ln>
            <a:solidFill>
              <a:srgbClr val="0070C0"/>
            </a:solidFill>
          </a:ln>
          <a:effectLst/>
        </p:spPr>
        <p:txBody>
          <a:bodyPr vert="horz" wrap="square" lIns="36576" tIns="36576" rIns="36576" bIns="36576" numCol="1" anchor="t" anchorCtr="0" compatLnSpc="1">
            <a:prstTxWarp prst="textNoShape">
              <a:avLst/>
            </a:prstTxWarp>
          </a:bodyPr>
          <a:lstStyle/>
          <a:p>
            <a:pPr algn="ctr"/>
            <a:endParaRPr lang="ar-EG" sz="800" b="1" dirty="0" smtClean="0">
              <a:solidFill>
                <a:schemeClr val="bg1"/>
              </a:solidFill>
            </a:endParaRPr>
          </a:p>
          <a:p>
            <a:pPr algn="ctr"/>
            <a:r>
              <a:rPr lang="ar-EG" sz="2400" b="1" dirty="0" smtClean="0">
                <a:solidFill>
                  <a:schemeClr val="bg1"/>
                </a:solidFill>
              </a:rPr>
              <a:t>تحسينات </a:t>
            </a:r>
            <a:r>
              <a:rPr lang="ar-EG" sz="2400" b="1" dirty="0">
                <a:solidFill>
                  <a:schemeClr val="bg1"/>
                </a:solidFill>
              </a:rPr>
              <a:t>تحويلية (قفزات) </a:t>
            </a:r>
            <a:endParaRPr lang="en-US" sz="2400" b="1" dirty="0">
              <a:solidFill>
                <a:schemeClr val="bg1"/>
              </a:solidFill>
            </a:endParaRPr>
          </a:p>
        </p:txBody>
      </p:sp>
      <p:sp>
        <p:nvSpPr>
          <p:cNvPr id="5" name="Rectangle 5"/>
          <p:cNvSpPr>
            <a:spLocks noChangeArrowheads="1"/>
          </p:cNvSpPr>
          <p:nvPr/>
        </p:nvSpPr>
        <p:spPr bwMode="auto">
          <a:xfrm>
            <a:off x="457200" y="1237518"/>
            <a:ext cx="5257800" cy="859960"/>
          </a:xfrm>
          <a:prstGeom prst="rect">
            <a:avLst/>
          </a:prstGeom>
          <a:solidFill>
            <a:schemeClr val="accent1">
              <a:lumMod val="40000"/>
              <a:lumOff val="60000"/>
            </a:schemeClr>
          </a:solidFill>
          <a:ln>
            <a:solidFill>
              <a:schemeClr val="accent1">
                <a:lumMod val="60000"/>
                <a:lumOff val="40000"/>
              </a:schemeClr>
            </a:solidFill>
          </a:ln>
          <a:effectLst/>
        </p:spPr>
        <p:txBody>
          <a:bodyPr vert="horz" wrap="square" lIns="36576" tIns="36576" rIns="36576" bIns="36576" numCol="1" anchor="t" anchorCtr="0" compatLnSpc="1">
            <a:prstTxWarp prst="textNoShape">
              <a:avLst/>
            </a:prstTxWarp>
          </a:bodyPr>
          <a:lstStyle/>
          <a:p>
            <a:pPr algn="ctr"/>
            <a:endParaRPr lang="ar-EG" sz="800" b="1" dirty="0" smtClean="0">
              <a:solidFill>
                <a:schemeClr val="bg1"/>
              </a:solidFill>
            </a:endParaRPr>
          </a:p>
          <a:p>
            <a:pPr algn="ctr"/>
            <a:r>
              <a:rPr lang="ar-EG" sz="2400" b="1" dirty="0" smtClean="0">
                <a:solidFill>
                  <a:schemeClr val="bg1"/>
                </a:solidFill>
              </a:rPr>
              <a:t>تحسينات </a:t>
            </a:r>
            <a:r>
              <a:rPr lang="ar-EG" sz="2400" b="1" dirty="0">
                <a:solidFill>
                  <a:schemeClr val="bg1"/>
                </a:solidFill>
              </a:rPr>
              <a:t>تدريجية "على دفعات صغيرة ومستمرة</a:t>
            </a:r>
            <a:endParaRPr lang="en-US" sz="2400" b="1" dirty="0">
              <a:solidFill>
                <a:schemeClr val="bg1"/>
              </a:solidFill>
            </a:endParaRPr>
          </a:p>
        </p:txBody>
      </p:sp>
      <p:sp>
        <p:nvSpPr>
          <p:cNvPr id="6" name="Title 5"/>
          <p:cNvSpPr>
            <a:spLocks noGrp="1"/>
          </p:cNvSpPr>
          <p:nvPr>
            <p:ph type="title"/>
          </p:nvPr>
        </p:nvSpPr>
        <p:spPr>
          <a:xfrm>
            <a:off x="457200" y="457200"/>
            <a:ext cx="5257800" cy="609600"/>
          </a:xfrm>
        </p:spPr>
        <p:txBody>
          <a:bodyPr>
            <a:noAutofit/>
          </a:bodyPr>
          <a:lstStyle/>
          <a:p>
            <a:pPr algn="ctr" rtl="1"/>
            <a:r>
              <a:rPr lang="ar-EG" dirty="0"/>
              <a:t>أنواع التحسين المستمر </a:t>
            </a:r>
            <a:endParaRPr lang="en-US" dirty="0"/>
          </a:p>
        </p:txBody>
      </p:sp>
      <p:pic>
        <p:nvPicPr>
          <p:cNvPr id="2" name="Picture 1"/>
          <p:cNvPicPr>
            <a:picLocks noChangeAspect="1"/>
          </p:cNvPicPr>
          <p:nvPr/>
        </p:nvPicPr>
        <p:blipFill>
          <a:blip r:embed="rId3"/>
          <a:stretch>
            <a:fillRect/>
          </a:stretch>
        </p:blipFill>
        <p:spPr>
          <a:xfrm>
            <a:off x="6131295" y="2097478"/>
            <a:ext cx="2590800" cy="36631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0"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93628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457200" y="3810000"/>
            <a:ext cx="5257799" cy="690703"/>
          </a:xfrm>
          <a:prstGeom prst="rect">
            <a:avLst/>
          </a:prstGeom>
          <a:solidFill>
            <a:srgbClr val="FFC000"/>
          </a:solidFill>
          <a:ln>
            <a:solidFill>
              <a:srgbClr val="EF792F"/>
            </a:solidFill>
          </a:ln>
          <a:effectLst/>
        </p:spPr>
        <p:txBody>
          <a:bodyPr vert="horz" wrap="square" lIns="36576" tIns="36576" rIns="36576" bIns="36576" numCol="1" anchor="t" anchorCtr="0" compatLnSpc="1">
            <a:prstTxWarp prst="textNoShape">
              <a:avLst/>
            </a:prstTxWarp>
          </a:bodyPr>
          <a:lstStyle/>
          <a:p>
            <a:pPr algn="ctr" rtl="1"/>
            <a:r>
              <a:rPr lang="ar-EG" sz="2800" b="1" dirty="0">
                <a:solidFill>
                  <a:schemeClr val="bg1"/>
                </a:solidFill>
              </a:rPr>
              <a:t>التحسين على المستوى الصغير او المحدود</a:t>
            </a:r>
            <a:endParaRPr lang="en-US" sz="2800" b="1" dirty="0">
              <a:solidFill>
                <a:schemeClr val="bg1"/>
              </a:solidFill>
            </a:endParaRPr>
          </a:p>
        </p:txBody>
      </p:sp>
      <p:sp>
        <p:nvSpPr>
          <p:cNvPr id="10" name="Rectangle 5"/>
          <p:cNvSpPr>
            <a:spLocks noChangeArrowheads="1"/>
          </p:cNvSpPr>
          <p:nvPr/>
        </p:nvSpPr>
        <p:spPr bwMode="auto">
          <a:xfrm>
            <a:off x="457200" y="2631211"/>
            <a:ext cx="5257799" cy="721589"/>
          </a:xfrm>
          <a:prstGeom prst="rect">
            <a:avLst/>
          </a:prstGeom>
          <a:solidFill>
            <a:schemeClr val="accent4"/>
          </a:solidFill>
          <a:ln>
            <a:solidFill>
              <a:srgbClr val="0070C0"/>
            </a:solidFill>
          </a:ln>
          <a:effectLst/>
        </p:spPr>
        <p:txBody>
          <a:bodyPr vert="horz" wrap="square" lIns="36576" tIns="36576" rIns="36576" bIns="36576" numCol="1" anchor="t" anchorCtr="0" compatLnSpc="1">
            <a:prstTxWarp prst="textNoShape">
              <a:avLst/>
            </a:prstTxWarp>
          </a:bodyPr>
          <a:lstStyle/>
          <a:p>
            <a:pPr algn="ctr" rtl="1"/>
            <a:r>
              <a:rPr lang="ar-EG" sz="2800" b="1" dirty="0">
                <a:solidFill>
                  <a:schemeClr val="bg1"/>
                </a:solidFill>
              </a:rPr>
              <a:t>التحسين على المستوى الكبير</a:t>
            </a:r>
          </a:p>
        </p:txBody>
      </p:sp>
      <p:sp>
        <p:nvSpPr>
          <p:cNvPr id="6" name="Title 5"/>
          <p:cNvSpPr>
            <a:spLocks noGrp="1"/>
          </p:cNvSpPr>
          <p:nvPr>
            <p:ph type="title"/>
          </p:nvPr>
        </p:nvSpPr>
        <p:spPr>
          <a:xfrm>
            <a:off x="838200" y="857720"/>
            <a:ext cx="5257800" cy="609600"/>
          </a:xfrm>
        </p:spPr>
        <p:txBody>
          <a:bodyPr>
            <a:noAutofit/>
          </a:bodyPr>
          <a:lstStyle/>
          <a:p>
            <a:pPr algn="ctr" rtl="1"/>
            <a:r>
              <a:rPr lang="ar-EG" sz="2800" b="1" dirty="0"/>
              <a:t>ويركز كايزن على نوعين من التحسينات</a:t>
            </a:r>
            <a:endParaRPr lang="en-US" sz="2800" b="1" dirty="0"/>
          </a:p>
        </p:txBody>
      </p:sp>
      <p:pic>
        <p:nvPicPr>
          <p:cNvPr id="2" name="Picture 1"/>
          <p:cNvPicPr>
            <a:picLocks noChangeAspect="1"/>
          </p:cNvPicPr>
          <p:nvPr/>
        </p:nvPicPr>
        <p:blipFill>
          <a:blip r:embed="rId3"/>
          <a:stretch>
            <a:fillRect/>
          </a:stretch>
        </p:blipFill>
        <p:spPr>
          <a:xfrm>
            <a:off x="5988311" y="2209800"/>
            <a:ext cx="2536455" cy="3200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508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المفاهيم الأساسية لبرنامج كايزن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8132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92482" y="533400"/>
            <a:ext cx="5257800" cy="582369"/>
          </a:xfrm>
        </p:spPr>
        <p:txBody>
          <a:bodyPr>
            <a:noAutofit/>
          </a:bodyPr>
          <a:lstStyle/>
          <a:p>
            <a:pPr algn="ctr"/>
            <a:r>
              <a:rPr lang="ar-EG" sz="3200" b="1" dirty="0">
                <a:solidFill>
                  <a:srgbClr val="C00000"/>
                </a:solidFill>
              </a:rPr>
              <a:t>المفاهيم الأساسية لبرنامج كايزن </a:t>
            </a:r>
            <a:endParaRPr lang="en-US" sz="3200" b="1" dirty="0">
              <a:solidFill>
                <a:srgbClr val="C00000"/>
              </a:solidFill>
            </a:endParaRPr>
          </a:p>
        </p:txBody>
      </p:sp>
      <p:graphicFrame>
        <p:nvGraphicFramePr>
          <p:cNvPr id="2" name="Diagram 1"/>
          <p:cNvGraphicFramePr/>
          <p:nvPr>
            <p:extLst>
              <p:ext uri="{D42A27DB-BD31-4B8C-83A1-F6EECF244321}">
                <p14:modId xmlns:p14="http://schemas.microsoft.com/office/powerpoint/2010/main" val="373908011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93746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5257800" cy="582369"/>
          </a:xfrm>
        </p:spPr>
        <p:txBody>
          <a:bodyPr>
            <a:noAutofit/>
          </a:bodyPr>
          <a:lstStyle/>
          <a:p>
            <a:pPr algn="ctr"/>
            <a:r>
              <a:rPr lang="ar-EG" sz="3200" b="1" dirty="0">
                <a:solidFill>
                  <a:srgbClr val="C00000"/>
                </a:solidFill>
              </a:rPr>
              <a:t>المفاهيم الأساسية لبرنامج كايزن </a:t>
            </a:r>
            <a:endParaRPr lang="en-US" sz="3200" b="1" dirty="0">
              <a:solidFill>
                <a:srgbClr val="C00000"/>
              </a:solidFill>
            </a:endParaRPr>
          </a:p>
        </p:txBody>
      </p:sp>
      <p:graphicFrame>
        <p:nvGraphicFramePr>
          <p:cNvPr id="2" name="Diagram 1"/>
          <p:cNvGraphicFramePr/>
          <p:nvPr>
            <p:extLst>
              <p:ext uri="{D42A27DB-BD31-4B8C-83A1-F6EECF244321}">
                <p14:modId xmlns:p14="http://schemas.microsoft.com/office/powerpoint/2010/main" val="181859822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04195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مبادئ كايزن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3368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6477000" y="381000"/>
            <a:ext cx="2438400" cy="990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مبادئ كايزن </a:t>
            </a:r>
          </a:p>
        </p:txBody>
      </p:sp>
      <p:sp>
        <p:nvSpPr>
          <p:cNvPr id="20" name="Rectangle 19"/>
          <p:cNvSpPr/>
          <p:nvPr/>
        </p:nvSpPr>
        <p:spPr>
          <a:xfrm>
            <a:off x="1143000" y="1676400"/>
            <a:ext cx="6336704" cy="864096"/>
          </a:xfrm>
          <a:prstGeom prst="rect">
            <a:avLst/>
          </a:prstGeom>
          <a:solidFill>
            <a:srgbClr val="FFFFFF"/>
          </a:solidFill>
          <a:ln w="25400" cap="flat" cmpd="sng" algn="ctr">
            <a:solidFill>
              <a:srgbClr val="00B0F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العمليات تخلق النتائج </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1" name="Rectangle 20"/>
          <p:cNvSpPr/>
          <p:nvPr/>
        </p:nvSpPr>
        <p:spPr>
          <a:xfrm>
            <a:off x="1143000" y="2756520"/>
            <a:ext cx="6336704" cy="864096"/>
          </a:xfrm>
          <a:prstGeom prst="rect">
            <a:avLst/>
          </a:prstGeom>
          <a:solidFill>
            <a:srgbClr val="FFFFFF"/>
          </a:solidFill>
          <a:ln w="25400" cap="flat" cmpd="sng" algn="ctr">
            <a:solidFill>
              <a:srgbClr val="33CC33"/>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التركيز على كامل النظام، بدلا من التركيز على احد الأقسام او </a:t>
            </a:r>
            <a:r>
              <a:rPr lang="ar-SA" sz="2400" b="1" kern="0" dirty="0" smtClean="0">
                <a:solidFill>
                  <a:srgbClr val="002060"/>
                </a:solidFill>
                <a:latin typeface="Simplified Arabic" panose="02020603050405020304" pitchFamily="18" charset="-78"/>
                <a:cs typeface="Simplified Arabic" panose="02020603050405020304" pitchFamily="18" charset="-78"/>
              </a:rPr>
              <a:t>الشُعب</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2" name="Rectangle 21"/>
          <p:cNvSpPr/>
          <p:nvPr/>
        </p:nvSpPr>
        <p:spPr>
          <a:xfrm>
            <a:off x="1143000" y="3836640"/>
            <a:ext cx="6336704" cy="864096"/>
          </a:xfrm>
          <a:prstGeom prst="rect">
            <a:avLst/>
          </a:prstGeom>
          <a:solidFill>
            <a:srgbClr val="FFFFFF"/>
          </a:solidFill>
          <a:ln w="25400" cap="flat" cmpd="sng" algn="ctr">
            <a:solidFill>
              <a:srgbClr val="FF66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عدم توجيه اللوم والحكم على الآخرين </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3" name="Rectangle 22"/>
          <p:cNvSpPr/>
          <p:nvPr/>
        </p:nvSpPr>
        <p:spPr>
          <a:xfrm>
            <a:off x="1157287" y="4916760"/>
            <a:ext cx="6336704" cy="86409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ومن المبادئ الأساسية في فلسفة كايزن هي وضع العملاء </a:t>
            </a:r>
            <a:r>
              <a:rPr lang="ar-SA" sz="2400" b="1" kern="0" dirty="0" smtClean="0">
                <a:solidFill>
                  <a:srgbClr val="002060"/>
                </a:solidFill>
                <a:latin typeface="Simplified Arabic" panose="02020603050405020304" pitchFamily="18" charset="-78"/>
                <a:cs typeface="Simplified Arabic" panose="02020603050405020304" pitchFamily="18" charset="-78"/>
              </a:rPr>
              <a:t>على ر</a:t>
            </a:r>
            <a:r>
              <a:rPr lang="ar-EG" sz="2400" b="1" kern="0" dirty="0" smtClean="0">
                <a:solidFill>
                  <a:srgbClr val="002060"/>
                </a:solidFill>
                <a:latin typeface="Simplified Arabic" panose="02020603050405020304" pitchFamily="18" charset="-78"/>
                <a:cs typeface="Simplified Arabic" panose="02020603050405020304" pitchFamily="18" charset="-78"/>
              </a:rPr>
              <a:t>أ</a:t>
            </a:r>
            <a:r>
              <a:rPr lang="ar-SA" sz="2400" b="1" kern="0" dirty="0" smtClean="0">
                <a:solidFill>
                  <a:srgbClr val="002060"/>
                </a:solidFill>
                <a:latin typeface="Simplified Arabic" panose="02020603050405020304" pitchFamily="18" charset="-78"/>
                <a:cs typeface="Simplified Arabic" panose="02020603050405020304" pitchFamily="18" charset="-78"/>
              </a:rPr>
              <a:t>س </a:t>
            </a:r>
            <a:r>
              <a:rPr lang="ar-SA" sz="2400" b="1" kern="0" dirty="0">
                <a:solidFill>
                  <a:srgbClr val="002060"/>
                </a:solidFill>
                <a:latin typeface="Simplified Arabic" panose="02020603050405020304" pitchFamily="18" charset="-78"/>
                <a:cs typeface="Simplified Arabic" panose="02020603050405020304" pitchFamily="18" charset="-78"/>
              </a:rPr>
              <a:t>اولويات المؤسسة</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2" name="Left Arrow 1"/>
          <p:cNvSpPr/>
          <p:nvPr/>
        </p:nvSpPr>
        <p:spPr>
          <a:xfrm>
            <a:off x="8001000" y="1828800"/>
            <a:ext cx="914400" cy="533400"/>
          </a:xfrm>
          <a:prstGeom prst="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8" name="Left Arrow 7"/>
          <p:cNvSpPr/>
          <p:nvPr/>
        </p:nvSpPr>
        <p:spPr>
          <a:xfrm>
            <a:off x="8001000" y="2819400"/>
            <a:ext cx="914400" cy="533400"/>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9" name="Left Arrow 8"/>
          <p:cNvSpPr/>
          <p:nvPr/>
        </p:nvSpPr>
        <p:spPr>
          <a:xfrm>
            <a:off x="8001000" y="4001988"/>
            <a:ext cx="914400" cy="533400"/>
          </a:xfrm>
          <a:prstGeom prst="lef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Left Arrow 9"/>
          <p:cNvSpPr/>
          <p:nvPr/>
        </p:nvSpPr>
        <p:spPr>
          <a:xfrm>
            <a:off x="7977187" y="5082108"/>
            <a:ext cx="914400" cy="533400"/>
          </a:xfrm>
          <a:prstGeom prst="lef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163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3" grpId="0" animBg="1"/>
      <p:bldP spid="2"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كايزن: العمل المُنمَّط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320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5257800" cy="582369"/>
          </a:xfrm>
        </p:spPr>
        <p:txBody>
          <a:bodyPr>
            <a:noAutofit/>
          </a:bodyPr>
          <a:lstStyle/>
          <a:p>
            <a:pPr algn="ctr"/>
            <a:r>
              <a:rPr lang="ar-EG" b="1" dirty="0">
                <a:solidFill>
                  <a:srgbClr val="C00000"/>
                </a:solidFill>
              </a:rPr>
              <a:t>كايزن: العمل المُنمَّط </a:t>
            </a:r>
            <a:endParaRPr lang="en-US" b="1" dirty="0">
              <a:solidFill>
                <a:srgbClr val="C00000"/>
              </a:solidFill>
            </a:endParaRPr>
          </a:p>
        </p:txBody>
      </p:sp>
      <p:sp>
        <p:nvSpPr>
          <p:cNvPr id="4" name="Rectangle 3"/>
          <p:cNvSpPr/>
          <p:nvPr/>
        </p:nvSpPr>
        <p:spPr>
          <a:xfrm>
            <a:off x="914400" y="1493508"/>
            <a:ext cx="3505200" cy="1200329"/>
          </a:xfrm>
          <a:prstGeom prst="rect">
            <a:avLst/>
          </a:prstGeom>
        </p:spPr>
        <p:txBody>
          <a:bodyPr wrap="square">
            <a:spAutoFit/>
          </a:bodyPr>
          <a:lstStyle/>
          <a:p>
            <a:pPr algn="justLow" rtl="1"/>
            <a:r>
              <a:rPr lang="ar-EG" sz="2400" b="1" dirty="0">
                <a:solidFill>
                  <a:srgbClr val="00B0F0"/>
                </a:solidFill>
              </a:rPr>
              <a:t>النمط او </a:t>
            </a:r>
            <a:r>
              <a:rPr lang="ar-EG" sz="2400" b="1" dirty="0" smtClean="0">
                <a:solidFill>
                  <a:srgbClr val="00B0F0"/>
                </a:solidFill>
              </a:rPr>
              <a:t>المعيار</a:t>
            </a:r>
            <a:r>
              <a:rPr lang="en-US" sz="2400" b="1" dirty="0" smtClean="0">
                <a:solidFill>
                  <a:srgbClr val="00B0F0"/>
                </a:solidFill>
              </a:rPr>
              <a:t>Standard</a:t>
            </a:r>
            <a:r>
              <a:rPr lang="ar-EG" sz="2400" b="1" dirty="0" smtClean="0">
                <a:solidFill>
                  <a:srgbClr val="00B0F0"/>
                </a:solidFill>
              </a:rPr>
              <a:t>هو </a:t>
            </a:r>
            <a:r>
              <a:rPr lang="ar-EG" sz="2400" b="1" dirty="0">
                <a:solidFill>
                  <a:srgbClr val="00B0F0"/>
                </a:solidFill>
              </a:rPr>
              <a:t>أفضل وأسهل وآمن سلسلة من الخطوات </a:t>
            </a:r>
            <a:r>
              <a:rPr lang="en-US" sz="2400" b="1" dirty="0" smtClean="0">
                <a:solidFill>
                  <a:srgbClr val="00B0F0"/>
                </a:solidFill>
              </a:rPr>
              <a:t>Process</a:t>
            </a:r>
            <a:r>
              <a:rPr lang="ar-EG" sz="2400" b="1" dirty="0" smtClean="0">
                <a:solidFill>
                  <a:srgbClr val="00B0F0"/>
                </a:solidFill>
              </a:rPr>
              <a:t>لإتمام </a:t>
            </a:r>
            <a:r>
              <a:rPr lang="ar-EG" sz="2400" b="1" dirty="0">
                <a:solidFill>
                  <a:srgbClr val="00B0F0"/>
                </a:solidFill>
              </a:rPr>
              <a:t>العمل</a:t>
            </a:r>
          </a:p>
        </p:txBody>
      </p:sp>
      <p:sp>
        <p:nvSpPr>
          <p:cNvPr id="3" name="Flowchart: Connector 2"/>
          <p:cNvSpPr/>
          <p:nvPr/>
        </p:nvSpPr>
        <p:spPr>
          <a:xfrm>
            <a:off x="3657600" y="2438399"/>
            <a:ext cx="5486400" cy="3493525"/>
          </a:xfrm>
          <a:prstGeom prst="flowChartConnector">
            <a:avLst/>
          </a:prstGeom>
          <a:solidFill>
            <a:srgbClr val="E636D9"/>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Low" rtl="1"/>
            <a:r>
              <a:rPr lang="ar-EG" sz="2400" b="1" dirty="0"/>
              <a:t>والعمل المنمط هو وصف دقيق لانشطة العمل، وبالتحديد الوقت الدوري </a:t>
            </a:r>
            <a:r>
              <a:rPr lang="en-US" sz="2400" b="1" dirty="0"/>
              <a:t>Cycle Time، </a:t>
            </a:r>
            <a:r>
              <a:rPr lang="en-US" sz="2400" b="1" dirty="0" err="1"/>
              <a:t>Takt</a:t>
            </a:r>
            <a:r>
              <a:rPr lang="en-US" sz="2400" b="1" dirty="0"/>
              <a:t> Time، </a:t>
            </a:r>
            <a:r>
              <a:rPr lang="ar-EG" sz="2400" b="1" dirty="0"/>
              <a:t>تتابع العمل على مهمة معينة، وكذلك الحد الادنى من مخزون من القطع والأجزاء المطلوب لتسيير الأنشطة الإنتاجية بدون انقطاع</a:t>
            </a:r>
          </a:p>
        </p:txBody>
      </p:sp>
      <p:pic>
        <p:nvPicPr>
          <p:cNvPr id="5" name="Picture 4"/>
          <p:cNvPicPr>
            <a:picLocks noChangeAspect="1"/>
          </p:cNvPicPr>
          <p:nvPr/>
        </p:nvPicPr>
        <p:blipFill rotWithShape="1">
          <a:blip r:embed="rId2"/>
          <a:srcRect b="6865"/>
          <a:stretch/>
        </p:blipFill>
        <p:spPr>
          <a:xfrm>
            <a:off x="152400" y="3136100"/>
            <a:ext cx="3748843" cy="27958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33970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1251" y="457200"/>
            <a:ext cx="6020561" cy="588013"/>
          </a:xfrm>
        </p:spPr>
        <p:txBody>
          <a:bodyPr>
            <a:noAutofit/>
          </a:bodyPr>
          <a:lstStyle/>
          <a:p>
            <a:pPr algn="ctr" rtl="1"/>
            <a:r>
              <a:rPr lang="ar-EG" b="1" dirty="0">
                <a:solidFill>
                  <a:srgbClr val="C00000"/>
                </a:solidFill>
              </a:rPr>
              <a:t>مكونات العمل المنمط هي ما يلي</a:t>
            </a:r>
            <a:endParaRPr lang="en-US" b="1" dirty="0">
              <a:solidFill>
                <a:srgbClr val="C00000"/>
              </a:solidFill>
            </a:endParaRPr>
          </a:p>
        </p:txBody>
      </p:sp>
      <p:sp>
        <p:nvSpPr>
          <p:cNvPr id="8" name="Cloud 7"/>
          <p:cNvSpPr/>
          <p:nvPr/>
        </p:nvSpPr>
        <p:spPr>
          <a:xfrm>
            <a:off x="6019799" y="1577980"/>
            <a:ext cx="2839263" cy="17075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dirty="0" err="1"/>
              <a:t>Takt</a:t>
            </a:r>
            <a:r>
              <a:rPr lang="en-US" sz="2400" b="1" dirty="0"/>
              <a:t> Time</a:t>
            </a:r>
            <a:endParaRPr lang="ar-EG" sz="2400" b="1" dirty="0"/>
          </a:p>
        </p:txBody>
      </p:sp>
      <p:sp>
        <p:nvSpPr>
          <p:cNvPr id="12" name="Cloud 11"/>
          <p:cNvSpPr/>
          <p:nvPr/>
        </p:nvSpPr>
        <p:spPr>
          <a:xfrm>
            <a:off x="6019799" y="3708776"/>
            <a:ext cx="2906750" cy="16955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rtl="1"/>
            <a:r>
              <a:rPr lang="ar-SA" sz="2400" b="1" dirty="0"/>
              <a:t>الوقت الدوري </a:t>
            </a:r>
            <a:r>
              <a:rPr lang="en-US" sz="2400" b="1" dirty="0"/>
              <a:t>Cycle Time</a:t>
            </a:r>
            <a:endParaRPr lang="en-US" sz="2400" dirty="0"/>
          </a:p>
        </p:txBody>
      </p:sp>
      <p:sp>
        <p:nvSpPr>
          <p:cNvPr id="13" name="Cloud 12"/>
          <p:cNvSpPr/>
          <p:nvPr/>
        </p:nvSpPr>
        <p:spPr>
          <a:xfrm>
            <a:off x="2352319" y="1577980"/>
            <a:ext cx="2839263" cy="17170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تتابع العمل </a:t>
            </a:r>
            <a:r>
              <a:rPr lang="en-US" sz="2400" b="1" dirty="0"/>
              <a:t>Work</a:t>
            </a:r>
            <a:br>
              <a:rPr lang="en-US" sz="2400" b="1" dirty="0"/>
            </a:br>
            <a:r>
              <a:rPr lang="en-US" sz="2400" b="1" dirty="0"/>
              <a:t> Sequence</a:t>
            </a:r>
            <a:endParaRPr lang="en-US" sz="2400" dirty="0"/>
          </a:p>
        </p:txBody>
      </p:sp>
      <p:sp>
        <p:nvSpPr>
          <p:cNvPr id="20" name="Cloud 19"/>
          <p:cNvSpPr/>
          <p:nvPr/>
        </p:nvSpPr>
        <p:spPr>
          <a:xfrm>
            <a:off x="2352319" y="3651767"/>
            <a:ext cx="2839263" cy="1752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المخزون تحت التشغيل </a:t>
            </a:r>
            <a:r>
              <a:rPr lang="ar-EG" sz="2400" b="1" dirty="0" smtClean="0"/>
              <a:t/>
            </a:r>
            <a:br>
              <a:rPr lang="ar-EG" sz="2400" b="1" dirty="0" smtClean="0"/>
            </a:br>
            <a:r>
              <a:rPr lang="en-US" sz="2400" b="1" dirty="0" smtClean="0"/>
              <a:t>Work </a:t>
            </a:r>
            <a:r>
              <a:rPr lang="en-US" sz="2400" b="1" dirty="0"/>
              <a:t>In Progress</a:t>
            </a:r>
            <a:endParaRPr lang="en-US" sz="2400" dirty="0"/>
          </a:p>
        </p:txBody>
      </p:sp>
      <p:pic>
        <p:nvPicPr>
          <p:cNvPr id="5" name="Picture 4"/>
          <p:cNvPicPr>
            <a:picLocks noChangeAspect="1"/>
          </p:cNvPicPr>
          <p:nvPr/>
        </p:nvPicPr>
        <p:blipFill>
          <a:blip r:embed="rId2"/>
          <a:stretch>
            <a:fillRect/>
          </a:stretch>
        </p:blipFill>
        <p:spPr>
          <a:xfrm>
            <a:off x="372377" y="1905000"/>
            <a:ext cx="1979942" cy="32162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39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74377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anim calcmode="lin" valueType="num">
                                      <p:cBhvr>
                                        <p:cTn id="16" dur="2000" fill="hold"/>
                                        <p:tgtEl>
                                          <p:spTgt spid="8"/>
                                        </p:tgtEl>
                                        <p:attrNameLst>
                                          <p:attrName>ppt_w</p:attrName>
                                        </p:attrNameLst>
                                      </p:cBhvr>
                                      <p:tavLst>
                                        <p:tav tm="0" fmla="#ppt_w*sin(2.5*pi*$)">
                                          <p:val>
                                            <p:fltVal val="0"/>
                                          </p:val>
                                        </p:tav>
                                        <p:tav tm="100000">
                                          <p:val>
                                            <p:fltVal val="1"/>
                                          </p:val>
                                        </p:tav>
                                      </p:tavLst>
                                    </p:anim>
                                    <p:anim calcmode="lin" valueType="num">
                                      <p:cBhvr>
                                        <p:cTn id="17" dur="2000" fill="hold"/>
                                        <p:tgtEl>
                                          <p:spTgt spid="8"/>
                                        </p:tgtEl>
                                        <p:attrNameLst>
                                          <p:attrName>ppt_h</p:attrName>
                                        </p:attrNameLst>
                                      </p:cBhvr>
                                      <p:tavLst>
                                        <p:tav tm="0">
                                          <p:val>
                                            <p:strVal val="#ppt_h"/>
                                          </p:val>
                                        </p:tav>
                                        <p:tav tm="100000">
                                          <p:val>
                                            <p:strVal val="#ppt_h"/>
                                          </p:val>
                                        </p:tav>
                                      </p:tavLst>
                                    </p:anim>
                                  </p:childTnLst>
                                </p:cTn>
                              </p:par>
                              <p:par>
                                <p:cTn id="18" presetID="45"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anim calcmode="lin" valueType="num">
                                      <p:cBhvr>
                                        <p:cTn id="21" dur="2000" fill="hold"/>
                                        <p:tgtEl>
                                          <p:spTgt spid="13"/>
                                        </p:tgtEl>
                                        <p:attrNameLst>
                                          <p:attrName>ppt_w</p:attrName>
                                        </p:attrNameLst>
                                      </p:cBhvr>
                                      <p:tavLst>
                                        <p:tav tm="0" fmla="#ppt_w*sin(2.5*pi*$)">
                                          <p:val>
                                            <p:fltVal val="0"/>
                                          </p:val>
                                        </p:tav>
                                        <p:tav tm="100000">
                                          <p:val>
                                            <p:fltVal val="1"/>
                                          </p:val>
                                        </p:tav>
                                      </p:tavLst>
                                    </p:anim>
                                    <p:anim calcmode="lin" valueType="num">
                                      <p:cBhvr>
                                        <p:cTn id="22" dur="2000" fill="hold"/>
                                        <p:tgtEl>
                                          <p:spTgt spid="13"/>
                                        </p:tgtEl>
                                        <p:attrNameLst>
                                          <p:attrName>ppt_h</p:attrName>
                                        </p:attrNameLst>
                                      </p:cBhvr>
                                      <p:tavLst>
                                        <p:tav tm="0">
                                          <p:val>
                                            <p:strVal val="#ppt_h"/>
                                          </p:val>
                                        </p:tav>
                                        <p:tav tm="100000">
                                          <p:val>
                                            <p:strVal val="#ppt_h"/>
                                          </p:val>
                                        </p:tav>
                                      </p:tavLst>
                                    </p:anim>
                                  </p:childTnLst>
                                </p:cTn>
                              </p:par>
                              <p:par>
                                <p:cTn id="23" presetID="4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anim calcmode="lin" valueType="num">
                                      <p:cBhvr>
                                        <p:cTn id="26" dur="2000" fill="hold"/>
                                        <p:tgtEl>
                                          <p:spTgt spid="12"/>
                                        </p:tgtEl>
                                        <p:attrNameLst>
                                          <p:attrName>ppt_w</p:attrName>
                                        </p:attrNameLst>
                                      </p:cBhvr>
                                      <p:tavLst>
                                        <p:tav tm="0" fmla="#ppt_w*sin(2.5*pi*$)">
                                          <p:val>
                                            <p:fltVal val="0"/>
                                          </p:val>
                                        </p:tav>
                                        <p:tav tm="100000">
                                          <p:val>
                                            <p:fltVal val="1"/>
                                          </p:val>
                                        </p:tav>
                                      </p:tavLst>
                                    </p:anim>
                                    <p:anim calcmode="lin" valueType="num">
                                      <p:cBhvr>
                                        <p:cTn id="27" dur="2000" fill="hold"/>
                                        <p:tgtEl>
                                          <p:spTgt spid="12"/>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anim calcmode="lin" valueType="num">
                                      <p:cBhvr>
                                        <p:cTn id="31" dur="2000" fill="hold"/>
                                        <p:tgtEl>
                                          <p:spTgt spid="20"/>
                                        </p:tgtEl>
                                        <p:attrNameLst>
                                          <p:attrName>ppt_w</p:attrName>
                                        </p:attrNameLst>
                                      </p:cBhvr>
                                      <p:tavLst>
                                        <p:tav tm="0" fmla="#ppt_w*sin(2.5*pi*$)">
                                          <p:val>
                                            <p:fltVal val="0"/>
                                          </p:val>
                                        </p:tav>
                                        <p:tav tm="100000">
                                          <p:val>
                                            <p:fltVal val="1"/>
                                          </p:val>
                                        </p:tav>
                                      </p:tavLst>
                                    </p:anim>
                                    <p:anim calcmode="lin" valueType="num">
                                      <p:cBhvr>
                                        <p:cTn id="32"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2" grpId="0" animBg="1"/>
      <p:bldP spid="13"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1696503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80690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بعض المفاهيم الخاطئة عن كايزن</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083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599" y="311333"/>
            <a:ext cx="6395287" cy="719592"/>
          </a:xfrm>
        </p:spPr>
        <p:txBody>
          <a:bodyPr>
            <a:noAutofit/>
          </a:bodyPr>
          <a:lstStyle/>
          <a:p>
            <a:pPr algn="ctr" rtl="1"/>
            <a:r>
              <a:rPr lang="ar-EG" b="1" dirty="0">
                <a:solidFill>
                  <a:srgbClr val="C00000"/>
                </a:solidFill>
              </a:rPr>
              <a:t>بعض المفاهيم الخاطئة عن كايزن</a:t>
            </a:r>
            <a:endParaRPr lang="en-US" b="1" dirty="0">
              <a:solidFill>
                <a:srgbClr val="C00000"/>
              </a:solidFill>
            </a:endParaRPr>
          </a:p>
        </p:txBody>
      </p:sp>
      <p:sp>
        <p:nvSpPr>
          <p:cNvPr id="2" name="Horizontal Scroll 1"/>
          <p:cNvSpPr/>
          <p:nvPr/>
        </p:nvSpPr>
        <p:spPr>
          <a:xfrm>
            <a:off x="838200" y="1524000"/>
            <a:ext cx="7010400" cy="1219200"/>
          </a:xfrm>
          <a:prstGeom prst="horizontalScroll">
            <a:avLst/>
          </a:prstGeom>
        </p:spPr>
        <p:style>
          <a:lnRef idx="3">
            <a:schemeClr val="lt1"/>
          </a:lnRef>
          <a:fillRef idx="1">
            <a:schemeClr val="accent2"/>
          </a:fillRef>
          <a:effectRef idx="1">
            <a:schemeClr val="accent2"/>
          </a:effectRef>
          <a:fontRef idx="minor">
            <a:schemeClr val="lt1"/>
          </a:fontRef>
        </p:style>
        <p:txBody>
          <a:bodyPr rtlCol="1" anchor="ctr"/>
          <a:lstStyle/>
          <a:p>
            <a:pPr algn="ctr"/>
            <a:r>
              <a:rPr lang="ar-EG" sz="2400" b="1" dirty="0"/>
              <a:t>ان كايزن هو للعاملين على خطوط الانتاج، وليس للاداريين</a:t>
            </a:r>
          </a:p>
        </p:txBody>
      </p:sp>
      <p:sp>
        <p:nvSpPr>
          <p:cNvPr id="13" name="Horizontal Scroll 12"/>
          <p:cNvSpPr/>
          <p:nvPr/>
        </p:nvSpPr>
        <p:spPr>
          <a:xfrm>
            <a:off x="828675" y="2653926"/>
            <a:ext cx="7010400" cy="1219200"/>
          </a:xfrm>
          <a:prstGeom prst="horizontalScroll">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ar-EG" sz="2400" b="1" dirty="0"/>
              <a:t>ان كايزن هو التحسينات الصغيرة فقط</a:t>
            </a:r>
          </a:p>
        </p:txBody>
      </p:sp>
      <p:sp>
        <p:nvSpPr>
          <p:cNvPr id="20" name="Horizontal Scroll 19"/>
          <p:cNvSpPr/>
          <p:nvPr/>
        </p:nvSpPr>
        <p:spPr>
          <a:xfrm>
            <a:off x="819150" y="3783852"/>
            <a:ext cx="7010400" cy="1219200"/>
          </a:xfrm>
          <a:prstGeom prst="horizontalScroll">
            <a:avLst/>
          </a:prstGeom>
        </p:spPr>
        <p:style>
          <a:lnRef idx="3">
            <a:schemeClr val="lt1"/>
          </a:lnRef>
          <a:fillRef idx="1">
            <a:schemeClr val="accent1"/>
          </a:fillRef>
          <a:effectRef idx="1">
            <a:schemeClr val="accent1"/>
          </a:effectRef>
          <a:fontRef idx="minor">
            <a:schemeClr val="lt1"/>
          </a:fontRef>
        </p:style>
        <p:txBody>
          <a:bodyPr rtlCol="1" anchor="ctr"/>
          <a:lstStyle/>
          <a:p>
            <a:pPr algn="ctr"/>
            <a:r>
              <a:rPr lang="ar-EG" sz="2400" b="1" dirty="0"/>
              <a:t>ان كايزن هي اية تحسينات يتم تنفيذها</a:t>
            </a: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91984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3" grpId="0" animBg="1"/>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متى نقول اننا قد نفذنا برنامج كايزن</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657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599" y="311333"/>
            <a:ext cx="6395287" cy="719592"/>
          </a:xfrm>
        </p:spPr>
        <p:txBody>
          <a:bodyPr>
            <a:noAutofit/>
          </a:bodyPr>
          <a:lstStyle/>
          <a:p>
            <a:pPr algn="ctr" rtl="1"/>
            <a:r>
              <a:rPr lang="ar-EG" b="1" dirty="0">
                <a:solidFill>
                  <a:srgbClr val="C00000"/>
                </a:solidFill>
              </a:rPr>
              <a:t>متى نقول اننا قد نفذنا برنامج كايزن</a:t>
            </a:r>
            <a:endParaRPr lang="en-US" b="1" dirty="0">
              <a:solidFill>
                <a:srgbClr val="C00000"/>
              </a:solidFill>
            </a:endParaRPr>
          </a:p>
        </p:txBody>
      </p:sp>
      <p:sp>
        <p:nvSpPr>
          <p:cNvPr id="3" name="Wave 2"/>
          <p:cNvSpPr/>
          <p:nvPr/>
        </p:nvSpPr>
        <p:spPr>
          <a:xfrm>
            <a:off x="457200" y="1600200"/>
            <a:ext cx="6343650" cy="1219200"/>
          </a:xfrm>
          <a:prstGeom prst="wave">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ar-EG" sz="2400" b="1" dirty="0"/>
              <a:t>عندما عمل تحسينات كبيرة</a:t>
            </a:r>
          </a:p>
        </p:txBody>
      </p:sp>
      <p:sp>
        <p:nvSpPr>
          <p:cNvPr id="21" name="Wave 20"/>
          <p:cNvSpPr/>
          <p:nvPr/>
        </p:nvSpPr>
        <p:spPr>
          <a:xfrm>
            <a:off x="438150" y="2590800"/>
            <a:ext cx="6343650" cy="1219200"/>
          </a:xfrm>
          <a:prstGeom prst="wave">
            <a:avLst/>
          </a:prstGeom>
        </p:spPr>
        <p:style>
          <a:lnRef idx="1">
            <a:schemeClr val="accent1"/>
          </a:lnRef>
          <a:fillRef idx="3">
            <a:schemeClr val="accent1"/>
          </a:fillRef>
          <a:effectRef idx="2">
            <a:schemeClr val="accent1"/>
          </a:effectRef>
          <a:fontRef idx="minor">
            <a:schemeClr val="lt1"/>
          </a:fontRef>
        </p:style>
        <p:txBody>
          <a:bodyPr rtlCol="1" anchor="ctr"/>
          <a:lstStyle/>
          <a:p>
            <a:pPr algn="ctr"/>
            <a:r>
              <a:rPr lang="ar-EG" sz="2400" b="1" dirty="0"/>
              <a:t>عند استخدام موارد قليلة من المال والوقت</a:t>
            </a:r>
          </a:p>
        </p:txBody>
      </p:sp>
      <p:sp>
        <p:nvSpPr>
          <p:cNvPr id="22" name="Wave 21"/>
          <p:cNvSpPr/>
          <p:nvPr/>
        </p:nvSpPr>
        <p:spPr>
          <a:xfrm>
            <a:off x="457200" y="3581400"/>
            <a:ext cx="6343650" cy="1219200"/>
          </a:xfrm>
          <a:prstGeom prst="wave">
            <a:avLst/>
          </a:prstGeom>
        </p:spPr>
        <p:style>
          <a:lnRef idx="1">
            <a:schemeClr val="accent4"/>
          </a:lnRef>
          <a:fillRef idx="3">
            <a:schemeClr val="accent4"/>
          </a:fillRef>
          <a:effectRef idx="2">
            <a:schemeClr val="accent4"/>
          </a:effectRef>
          <a:fontRef idx="minor">
            <a:schemeClr val="lt1"/>
          </a:fontRef>
        </p:style>
        <p:txBody>
          <a:bodyPr rtlCol="1" anchor="ctr"/>
          <a:lstStyle/>
          <a:p>
            <a:pPr algn="ctr"/>
            <a:r>
              <a:rPr lang="ar-EG" sz="2400" b="1" dirty="0"/>
              <a:t>عندما يتم القضاء على كل مشاكل الاختناقات في موقع العمل</a:t>
            </a:r>
          </a:p>
        </p:txBody>
      </p:sp>
      <p:sp>
        <p:nvSpPr>
          <p:cNvPr id="23" name="Wave 22"/>
          <p:cNvSpPr/>
          <p:nvPr/>
        </p:nvSpPr>
        <p:spPr>
          <a:xfrm>
            <a:off x="457200" y="4572000"/>
            <a:ext cx="6343650" cy="1219200"/>
          </a:xfrm>
          <a:prstGeom prst="wave">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ar-EG" sz="2400" b="1" dirty="0"/>
              <a:t>عند المشاركة الفعلية للادارة</a:t>
            </a:r>
          </a:p>
        </p:txBody>
      </p:sp>
      <p:pic>
        <p:nvPicPr>
          <p:cNvPr id="4" name="Picture 3"/>
          <p:cNvPicPr>
            <a:picLocks noChangeAspect="1"/>
          </p:cNvPicPr>
          <p:nvPr/>
        </p:nvPicPr>
        <p:blipFill>
          <a:blip r:embed="rId2"/>
          <a:stretch>
            <a:fillRect/>
          </a:stretch>
        </p:blipFill>
        <p:spPr>
          <a:xfrm>
            <a:off x="6623886" y="1219200"/>
            <a:ext cx="2095500" cy="3962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9"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4954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21" grpId="0" animBg="1"/>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نظام اقتراحات كايزن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9701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599" y="311333"/>
            <a:ext cx="6395287" cy="719592"/>
          </a:xfrm>
        </p:spPr>
        <p:txBody>
          <a:bodyPr>
            <a:noAutofit/>
          </a:bodyPr>
          <a:lstStyle/>
          <a:p>
            <a:pPr algn="ctr" rtl="1"/>
            <a:r>
              <a:rPr lang="ar-EG" b="1" dirty="0">
                <a:solidFill>
                  <a:srgbClr val="C00000"/>
                </a:solidFill>
              </a:rPr>
              <a:t>نظام اقتراحات كايزن </a:t>
            </a:r>
            <a:endParaRPr lang="en-US" b="1" dirty="0">
              <a:solidFill>
                <a:srgbClr val="C00000"/>
              </a:solidFill>
            </a:endParaRPr>
          </a:p>
        </p:txBody>
      </p:sp>
      <p:graphicFrame>
        <p:nvGraphicFramePr>
          <p:cNvPr id="2" name="Diagram 1"/>
          <p:cNvGraphicFramePr/>
          <p:nvPr>
            <p:extLst>
              <p:ext uri="{D42A27DB-BD31-4B8C-83A1-F6EECF244321}">
                <p14:modId xmlns:p14="http://schemas.microsoft.com/office/powerpoint/2010/main" val="4154011484"/>
              </p:ext>
            </p:extLst>
          </p:nvPr>
        </p:nvGraphicFramePr>
        <p:xfrm>
          <a:off x="533400" y="1397000"/>
          <a:ext cx="8458200"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14315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التصنيع المرن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8773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1252" y="457200"/>
            <a:ext cx="4853748" cy="588013"/>
          </a:xfrm>
        </p:spPr>
        <p:txBody>
          <a:bodyPr>
            <a:noAutofit/>
          </a:bodyPr>
          <a:lstStyle/>
          <a:p>
            <a:pPr algn="ctr" rtl="1"/>
            <a:r>
              <a:rPr lang="ar-EG" b="1" dirty="0">
                <a:solidFill>
                  <a:srgbClr val="C00000"/>
                </a:solidFill>
              </a:rPr>
              <a:t>التصنيع المرن </a:t>
            </a:r>
            <a:endParaRPr lang="en-US" b="1" dirty="0">
              <a:solidFill>
                <a:srgbClr val="C00000"/>
              </a:solidFill>
            </a:endParaRPr>
          </a:p>
        </p:txBody>
      </p:sp>
      <p:sp>
        <p:nvSpPr>
          <p:cNvPr id="3" name="Round Single Corner Rectangle 2"/>
          <p:cNvSpPr/>
          <p:nvPr/>
        </p:nvSpPr>
        <p:spPr>
          <a:xfrm>
            <a:off x="609600" y="2590800"/>
            <a:ext cx="5943600" cy="914400"/>
          </a:xfrm>
          <a:prstGeom prst="round1Rect">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ar-EG" sz="2400" b="1" dirty="0"/>
              <a:t>الفاقد بسبب فرط الإنتاج</a:t>
            </a:r>
          </a:p>
        </p:txBody>
      </p:sp>
      <p:sp>
        <p:nvSpPr>
          <p:cNvPr id="4" name="Cloud 3"/>
          <p:cNvSpPr/>
          <p:nvPr/>
        </p:nvSpPr>
        <p:spPr>
          <a:xfrm>
            <a:off x="7496175" y="2614612"/>
            <a:ext cx="1038225" cy="838200"/>
          </a:xfrm>
          <a:prstGeom prst="cloud">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1</a:t>
            </a:r>
            <a:endParaRPr lang="ar-EG" sz="2400" dirty="0">
              <a:solidFill>
                <a:srgbClr val="002060"/>
              </a:solidFill>
            </a:endParaRPr>
          </a:p>
        </p:txBody>
      </p:sp>
      <p:sp>
        <p:nvSpPr>
          <p:cNvPr id="5" name="Rectangle 4"/>
          <p:cNvSpPr/>
          <p:nvPr/>
        </p:nvSpPr>
        <p:spPr>
          <a:xfrm>
            <a:off x="0" y="1402508"/>
            <a:ext cx="6248400" cy="830997"/>
          </a:xfrm>
          <a:prstGeom prst="rect">
            <a:avLst/>
          </a:prstGeom>
        </p:spPr>
        <p:txBody>
          <a:bodyPr wrap="square">
            <a:spAutoFit/>
          </a:bodyPr>
          <a:lstStyle/>
          <a:p>
            <a:pPr algn="r" rtl="1"/>
            <a:r>
              <a:rPr lang="ar-EG" sz="2400" dirty="0">
                <a:solidFill>
                  <a:srgbClr val="002060"/>
                </a:solidFill>
              </a:rPr>
              <a:t>هو التصنيع الخالي من الفاقد أو المخرجات غير المرغوب فيها. وهذه المخرجات أو الفواقد تنقسم إلى سبعة أنواع رئيسية وهي</a:t>
            </a:r>
          </a:p>
        </p:txBody>
      </p:sp>
      <p:sp>
        <p:nvSpPr>
          <p:cNvPr id="20" name="Round Single Corner Rectangle 19"/>
          <p:cNvSpPr/>
          <p:nvPr/>
        </p:nvSpPr>
        <p:spPr>
          <a:xfrm>
            <a:off x="609600" y="3581400"/>
            <a:ext cx="5943600" cy="914400"/>
          </a:xfrm>
          <a:prstGeom prst="round1Rect">
            <a:avLst/>
          </a:prstGeom>
        </p:spPr>
        <p:style>
          <a:lnRef idx="1">
            <a:schemeClr val="accent1"/>
          </a:lnRef>
          <a:fillRef idx="3">
            <a:schemeClr val="accent1"/>
          </a:fillRef>
          <a:effectRef idx="2">
            <a:schemeClr val="accent1"/>
          </a:effectRef>
          <a:fontRef idx="minor">
            <a:schemeClr val="lt1"/>
          </a:fontRef>
        </p:style>
        <p:txBody>
          <a:bodyPr rtlCol="1" anchor="ctr"/>
          <a:lstStyle/>
          <a:p>
            <a:pPr algn="ctr"/>
            <a:r>
              <a:rPr lang="ar-EG" sz="2400" b="1" dirty="0"/>
              <a:t>الفاقد بسبب المخزون الكبير الزائد عن الحاجة</a:t>
            </a:r>
          </a:p>
        </p:txBody>
      </p:sp>
      <p:sp>
        <p:nvSpPr>
          <p:cNvPr id="21" name="Cloud 20"/>
          <p:cNvSpPr/>
          <p:nvPr/>
        </p:nvSpPr>
        <p:spPr>
          <a:xfrm>
            <a:off x="7496174" y="3724158"/>
            <a:ext cx="1038225" cy="838200"/>
          </a:xfrm>
          <a:prstGeom prst="cloud">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2</a:t>
            </a:r>
            <a:endParaRPr lang="ar-EG" sz="2400" dirty="0">
              <a:solidFill>
                <a:srgbClr val="002060"/>
              </a:solidFill>
            </a:endParaRPr>
          </a:p>
        </p:txBody>
      </p:sp>
      <p:sp>
        <p:nvSpPr>
          <p:cNvPr id="22" name="Round Single Corner Rectangle 21"/>
          <p:cNvSpPr/>
          <p:nvPr/>
        </p:nvSpPr>
        <p:spPr>
          <a:xfrm>
            <a:off x="609600" y="4572000"/>
            <a:ext cx="5943600" cy="914400"/>
          </a:xfrm>
          <a:prstGeom prst="round1Rect">
            <a:avLst/>
          </a:prstGeom>
        </p:spPr>
        <p:style>
          <a:lnRef idx="1">
            <a:schemeClr val="accent4"/>
          </a:lnRef>
          <a:fillRef idx="3">
            <a:schemeClr val="accent4"/>
          </a:fillRef>
          <a:effectRef idx="2">
            <a:schemeClr val="accent4"/>
          </a:effectRef>
          <a:fontRef idx="minor">
            <a:schemeClr val="lt1"/>
          </a:fontRef>
        </p:style>
        <p:txBody>
          <a:bodyPr rtlCol="1" anchor="ctr"/>
          <a:lstStyle/>
          <a:p>
            <a:pPr algn="ctr"/>
            <a:r>
              <a:rPr lang="ar-EG" sz="2400" b="1" dirty="0"/>
              <a:t>الفاقد بسبب عيوب في المنتج</a:t>
            </a:r>
          </a:p>
        </p:txBody>
      </p:sp>
      <p:sp>
        <p:nvSpPr>
          <p:cNvPr id="23" name="Cloud 22"/>
          <p:cNvSpPr/>
          <p:nvPr/>
        </p:nvSpPr>
        <p:spPr>
          <a:xfrm>
            <a:off x="7426695" y="4833704"/>
            <a:ext cx="1038225" cy="838200"/>
          </a:xfrm>
          <a:prstGeom prst="cloud">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3</a:t>
            </a:r>
            <a:endParaRPr lang="ar-EG" sz="2400" dirty="0">
              <a:solidFill>
                <a:srgbClr val="002060"/>
              </a:solidFill>
            </a:endParaRPr>
          </a:p>
        </p:txBody>
      </p:sp>
      <p:sp>
        <p:nvSpPr>
          <p:cNvPr id="2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80903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fltVal val="0"/>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anim calcmode="lin" valueType="num">
                                      <p:cBhvr>
                                        <p:cTn id="47" dur="1000" fill="hold"/>
                                        <p:tgtEl>
                                          <p:spTgt spid="23"/>
                                        </p:tgtEl>
                                        <p:attrNameLst>
                                          <p:attrName>style.rotation</p:attrName>
                                        </p:attrNameLst>
                                      </p:cBhvr>
                                      <p:tavLst>
                                        <p:tav tm="0">
                                          <p:val>
                                            <p:fltVal val="90"/>
                                          </p:val>
                                        </p:tav>
                                        <p:tav tm="100000">
                                          <p:val>
                                            <p:fltVal val="0"/>
                                          </p:val>
                                        </p:tav>
                                      </p:tavLst>
                                    </p:anim>
                                    <p:animEffect transition="in" filter="fade">
                                      <p:cBhvr>
                                        <p:cTn id="48" dur="1000"/>
                                        <p:tgtEl>
                                          <p:spTgt spid="23"/>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1000" fill="hold"/>
                                        <p:tgtEl>
                                          <p:spTgt spid="22"/>
                                        </p:tgtEl>
                                        <p:attrNameLst>
                                          <p:attrName>ppt_w</p:attrName>
                                        </p:attrNameLst>
                                      </p:cBhvr>
                                      <p:tavLst>
                                        <p:tav tm="0">
                                          <p:val>
                                            <p:fltVal val="0"/>
                                          </p:val>
                                        </p:tav>
                                        <p:tav tm="100000">
                                          <p:val>
                                            <p:strVal val="#ppt_w"/>
                                          </p:val>
                                        </p:tav>
                                      </p:tavLst>
                                    </p:anim>
                                    <p:anim calcmode="lin" valueType="num">
                                      <p:cBhvr>
                                        <p:cTn id="52" dur="1000" fill="hold"/>
                                        <p:tgtEl>
                                          <p:spTgt spid="22"/>
                                        </p:tgtEl>
                                        <p:attrNameLst>
                                          <p:attrName>ppt_h</p:attrName>
                                        </p:attrNameLst>
                                      </p:cBhvr>
                                      <p:tavLst>
                                        <p:tav tm="0">
                                          <p:val>
                                            <p:fltVal val="0"/>
                                          </p:val>
                                        </p:tav>
                                        <p:tav tm="100000">
                                          <p:val>
                                            <p:strVal val="#ppt_h"/>
                                          </p:val>
                                        </p:tav>
                                      </p:tavLst>
                                    </p:anim>
                                    <p:anim calcmode="lin" valueType="num">
                                      <p:cBhvr>
                                        <p:cTn id="53" dur="1000" fill="hold"/>
                                        <p:tgtEl>
                                          <p:spTgt spid="22"/>
                                        </p:tgtEl>
                                        <p:attrNameLst>
                                          <p:attrName>style.rotation</p:attrName>
                                        </p:attrNameLst>
                                      </p:cBhvr>
                                      <p:tavLst>
                                        <p:tav tm="0">
                                          <p:val>
                                            <p:fltVal val="90"/>
                                          </p:val>
                                        </p:tav>
                                        <p:tav tm="100000">
                                          <p:val>
                                            <p:fltVal val="0"/>
                                          </p:val>
                                        </p:tav>
                                      </p:tavLst>
                                    </p:anim>
                                    <p:animEffect transition="in" filter="fade">
                                      <p:cBhvr>
                                        <p:cTn id="5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P spid="4" grpId="0" animBg="1"/>
      <p:bldP spid="5" grpId="0"/>
      <p:bldP spid="20" grpId="0" animBg="1"/>
      <p:bldP spid="21" grpId="0" animBg="1"/>
      <p:bldP spid="22"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457200"/>
            <a:ext cx="4853748" cy="588013"/>
          </a:xfrm>
        </p:spPr>
        <p:txBody>
          <a:bodyPr>
            <a:noAutofit/>
          </a:bodyPr>
          <a:lstStyle/>
          <a:p>
            <a:pPr algn="ctr" rtl="1"/>
            <a:r>
              <a:rPr lang="ar-EG" b="1" dirty="0">
                <a:solidFill>
                  <a:srgbClr val="C00000"/>
                </a:solidFill>
              </a:rPr>
              <a:t>التصنيع المرن </a:t>
            </a:r>
            <a:endParaRPr lang="en-US" b="1" dirty="0">
              <a:solidFill>
                <a:srgbClr val="C00000"/>
              </a:solidFill>
            </a:endParaRPr>
          </a:p>
        </p:txBody>
      </p:sp>
      <p:sp>
        <p:nvSpPr>
          <p:cNvPr id="3" name="Round Single Corner Rectangle 2"/>
          <p:cNvSpPr/>
          <p:nvPr/>
        </p:nvSpPr>
        <p:spPr>
          <a:xfrm>
            <a:off x="381000" y="1585855"/>
            <a:ext cx="5943600" cy="914400"/>
          </a:xfrm>
          <a:prstGeom prst="round1Rect">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ar-EG" sz="2400" b="1" dirty="0"/>
              <a:t>الفاقد في حركة العاملين غير الضرورية داخل المنشاة</a:t>
            </a:r>
          </a:p>
        </p:txBody>
      </p:sp>
      <p:sp>
        <p:nvSpPr>
          <p:cNvPr id="4" name="Cloud 3"/>
          <p:cNvSpPr/>
          <p:nvPr/>
        </p:nvSpPr>
        <p:spPr>
          <a:xfrm>
            <a:off x="7267575" y="1609667"/>
            <a:ext cx="1038225" cy="838200"/>
          </a:xfrm>
          <a:prstGeom prst="cloud">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4</a:t>
            </a:r>
            <a:endParaRPr lang="ar-EG" sz="2400" dirty="0">
              <a:solidFill>
                <a:srgbClr val="002060"/>
              </a:solidFill>
            </a:endParaRPr>
          </a:p>
        </p:txBody>
      </p:sp>
      <p:sp>
        <p:nvSpPr>
          <p:cNvPr id="20" name="Round Single Corner Rectangle 19"/>
          <p:cNvSpPr/>
          <p:nvPr/>
        </p:nvSpPr>
        <p:spPr>
          <a:xfrm>
            <a:off x="381000" y="2576455"/>
            <a:ext cx="5943600" cy="914400"/>
          </a:xfrm>
          <a:prstGeom prst="round1Rect">
            <a:avLst/>
          </a:prstGeom>
        </p:spPr>
        <p:style>
          <a:lnRef idx="1">
            <a:schemeClr val="accent1"/>
          </a:lnRef>
          <a:fillRef idx="3">
            <a:schemeClr val="accent1"/>
          </a:fillRef>
          <a:effectRef idx="2">
            <a:schemeClr val="accent1"/>
          </a:effectRef>
          <a:fontRef idx="minor">
            <a:schemeClr val="lt1"/>
          </a:fontRef>
        </p:style>
        <p:txBody>
          <a:bodyPr rtlCol="1" anchor="ctr"/>
          <a:lstStyle/>
          <a:p>
            <a:pPr algn="ctr"/>
            <a:r>
              <a:rPr lang="ar-EG" sz="2400" b="1" dirty="0"/>
              <a:t>الفاقد بسبب العمليات الزائدة عن الحاجة أو العمليات غير السليمة</a:t>
            </a:r>
          </a:p>
        </p:txBody>
      </p:sp>
      <p:sp>
        <p:nvSpPr>
          <p:cNvPr id="21" name="Cloud 20"/>
          <p:cNvSpPr/>
          <p:nvPr/>
        </p:nvSpPr>
        <p:spPr>
          <a:xfrm>
            <a:off x="7267574" y="2719213"/>
            <a:ext cx="1038225" cy="838200"/>
          </a:xfrm>
          <a:prstGeom prst="cloud">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5</a:t>
            </a:r>
            <a:endParaRPr lang="ar-EG" sz="2400" dirty="0">
              <a:solidFill>
                <a:srgbClr val="002060"/>
              </a:solidFill>
            </a:endParaRPr>
          </a:p>
        </p:txBody>
      </p:sp>
      <p:sp>
        <p:nvSpPr>
          <p:cNvPr id="22" name="Round Single Corner Rectangle 21"/>
          <p:cNvSpPr/>
          <p:nvPr/>
        </p:nvSpPr>
        <p:spPr>
          <a:xfrm>
            <a:off x="381000" y="3567055"/>
            <a:ext cx="5943600" cy="914400"/>
          </a:xfrm>
          <a:prstGeom prst="round1Rect">
            <a:avLst/>
          </a:prstGeom>
        </p:spPr>
        <p:style>
          <a:lnRef idx="1">
            <a:schemeClr val="accent4"/>
          </a:lnRef>
          <a:fillRef idx="3">
            <a:schemeClr val="accent4"/>
          </a:fillRef>
          <a:effectRef idx="2">
            <a:schemeClr val="accent4"/>
          </a:effectRef>
          <a:fontRef idx="minor">
            <a:schemeClr val="lt1"/>
          </a:fontRef>
        </p:style>
        <p:txBody>
          <a:bodyPr rtlCol="1" anchor="ctr"/>
          <a:lstStyle/>
          <a:p>
            <a:pPr algn="ctr"/>
            <a:r>
              <a:rPr lang="ar-EG" sz="2400" b="1" dirty="0"/>
              <a:t>الفاقد بسبب الانتظار او التأخير وإضاعة الوقت</a:t>
            </a:r>
          </a:p>
        </p:txBody>
      </p:sp>
      <p:sp>
        <p:nvSpPr>
          <p:cNvPr id="23" name="Cloud 22"/>
          <p:cNvSpPr/>
          <p:nvPr/>
        </p:nvSpPr>
        <p:spPr>
          <a:xfrm>
            <a:off x="7198095" y="3730073"/>
            <a:ext cx="1038225" cy="838200"/>
          </a:xfrm>
          <a:prstGeom prst="cloud">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6</a:t>
            </a:r>
            <a:endParaRPr lang="ar-EG" sz="2400" dirty="0">
              <a:solidFill>
                <a:srgbClr val="002060"/>
              </a:solidFill>
            </a:endParaRPr>
          </a:p>
        </p:txBody>
      </p:sp>
      <p:sp>
        <p:nvSpPr>
          <p:cNvPr id="25" name="Round Single Corner Rectangle 24"/>
          <p:cNvSpPr/>
          <p:nvPr/>
        </p:nvSpPr>
        <p:spPr>
          <a:xfrm>
            <a:off x="381000" y="4555430"/>
            <a:ext cx="5943600" cy="914400"/>
          </a:xfrm>
          <a:prstGeom prst="round1Rect">
            <a:avLst/>
          </a:prstGeom>
        </p:spPr>
        <p:style>
          <a:lnRef idx="1">
            <a:schemeClr val="accent2"/>
          </a:lnRef>
          <a:fillRef idx="3">
            <a:schemeClr val="accent2"/>
          </a:fillRef>
          <a:effectRef idx="2">
            <a:schemeClr val="accent2"/>
          </a:effectRef>
          <a:fontRef idx="minor">
            <a:schemeClr val="lt1"/>
          </a:fontRef>
        </p:style>
        <p:txBody>
          <a:bodyPr rtlCol="1" anchor="ctr"/>
          <a:lstStyle/>
          <a:p>
            <a:pPr algn="ctr"/>
            <a:r>
              <a:rPr lang="ar-EG" sz="2400" b="1" dirty="0"/>
              <a:t>الفاقد بسبب نقل ومناولة المواد والمنتجات</a:t>
            </a:r>
          </a:p>
        </p:txBody>
      </p:sp>
      <p:sp>
        <p:nvSpPr>
          <p:cNvPr id="26" name="Cloud 25"/>
          <p:cNvSpPr/>
          <p:nvPr/>
        </p:nvSpPr>
        <p:spPr>
          <a:xfrm>
            <a:off x="7267573" y="4701553"/>
            <a:ext cx="1038225" cy="838200"/>
          </a:xfrm>
          <a:prstGeom prst="cloud">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dirty="0" smtClean="0">
                <a:solidFill>
                  <a:srgbClr val="002060"/>
                </a:solidFill>
              </a:rPr>
              <a:t>7</a:t>
            </a:r>
            <a:endParaRPr lang="ar-EG" sz="2400" dirty="0">
              <a:solidFill>
                <a:srgbClr val="002060"/>
              </a:solidFill>
            </a:endParaRPr>
          </a:p>
        </p:txBody>
      </p:sp>
      <p:sp>
        <p:nvSpPr>
          <p:cNvPr id="2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73995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57200"/>
            <a:ext cx="5257800" cy="641258"/>
          </a:xfrm>
        </p:spPr>
        <p:txBody>
          <a:bodyPr>
            <a:noAutofit/>
          </a:bodyPr>
          <a:lstStyle/>
          <a:p>
            <a:pPr algn="ctr"/>
            <a:r>
              <a:rPr lang="ar-EG" b="1" dirty="0">
                <a:solidFill>
                  <a:schemeClr val="accent1">
                    <a:lumMod val="75000"/>
                  </a:schemeClr>
                </a:solidFill>
              </a:rPr>
              <a:t>مبادئ التصنيع المرن</a:t>
            </a:r>
            <a:endParaRPr lang="en-US" b="1" dirty="0">
              <a:solidFill>
                <a:schemeClr val="accent1">
                  <a:lumMod val="75000"/>
                </a:schemeClr>
              </a:solidFill>
            </a:endParaRPr>
          </a:p>
        </p:txBody>
      </p:sp>
      <p:sp>
        <p:nvSpPr>
          <p:cNvPr id="7" name="Rectangle 6"/>
          <p:cNvSpPr/>
          <p:nvPr/>
        </p:nvSpPr>
        <p:spPr>
          <a:xfrm>
            <a:off x="123825" y="1600200"/>
            <a:ext cx="8791575" cy="1168896"/>
          </a:xfrm>
          <a:prstGeom prst="rect">
            <a:avLst/>
          </a:prstGeom>
          <a:solidFill>
            <a:srgbClr val="FFFFFF"/>
          </a:solidFill>
          <a:ln w="25400" cap="flat" cmpd="sng" algn="ctr">
            <a:solidFill>
              <a:srgbClr val="00B0F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مستوى ممتاز من الجودة ومن أول </a:t>
            </a:r>
            <a:r>
              <a:rPr lang="ar-EG" sz="2400" b="1" kern="0" dirty="0" smtClean="0">
                <a:solidFill>
                  <a:srgbClr val="002060"/>
                </a:solidFill>
                <a:latin typeface="Simplified Arabic" panose="02020603050405020304" pitchFamily="18" charset="-78"/>
                <a:cs typeface="Simplified Arabic" panose="02020603050405020304" pitchFamily="18" charset="-78"/>
              </a:rPr>
              <a:t>مرة</a:t>
            </a:r>
            <a:r>
              <a:rPr lang="en-US" sz="2400" b="1" kern="0" dirty="0" smtClean="0">
                <a:solidFill>
                  <a:srgbClr val="002060"/>
                </a:solidFill>
                <a:latin typeface="Simplified Arabic" panose="02020603050405020304" pitchFamily="18" charset="-78"/>
                <a:cs typeface="Simplified Arabic" panose="02020603050405020304" pitchFamily="18" charset="-78"/>
              </a:rPr>
              <a:t>، </a:t>
            </a:r>
            <a:r>
              <a:rPr lang="ar-EG" sz="2400" b="1" kern="0" dirty="0">
                <a:solidFill>
                  <a:srgbClr val="002060"/>
                </a:solidFill>
                <a:latin typeface="Simplified Arabic" panose="02020603050405020304" pitchFamily="18" charset="-78"/>
                <a:cs typeface="Simplified Arabic" panose="02020603050405020304" pitchFamily="18" charset="-78"/>
              </a:rPr>
              <a:t>السعي الحثيث من أجل الوصول إلى نقطة الصفر في أعداد الخلل والعيوب التصنيعية. والكشف عن المشاكل</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9" name="Rectangle 8"/>
          <p:cNvSpPr/>
          <p:nvPr/>
        </p:nvSpPr>
        <p:spPr>
          <a:xfrm>
            <a:off x="123825" y="2971800"/>
            <a:ext cx="8791575" cy="1066800"/>
          </a:xfrm>
          <a:prstGeom prst="rect">
            <a:avLst/>
          </a:prstGeom>
          <a:solidFill>
            <a:srgbClr val="FFFFFF"/>
          </a:solidFill>
          <a:ln w="25400" cap="flat" cmpd="sng" algn="ctr">
            <a:solidFill>
              <a:srgbClr val="33CC33"/>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التقليل من الهدر إلى أقصى درجة، والتخلص من جميع العمليات التي لا تؤدي الى زيادة لقيمة للمنتج، مع الاستفادة القصوى من الموارد المالية والبشرية والرأسمالية</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10" name="Rectangle 9"/>
          <p:cNvSpPr/>
          <p:nvPr/>
        </p:nvSpPr>
        <p:spPr>
          <a:xfrm>
            <a:off x="123824" y="4241304"/>
            <a:ext cx="8791575" cy="1016496"/>
          </a:xfrm>
          <a:prstGeom prst="rect">
            <a:avLst/>
          </a:prstGeom>
          <a:solidFill>
            <a:srgbClr val="FFFFFF"/>
          </a:solidFill>
          <a:ln w="25400" cap="flat" cmpd="sng" algn="ctr">
            <a:solidFill>
              <a:srgbClr val="FF66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التطوير المستمر – تقليص النفقات، وتحسين الجودة، وزيادة الإنتاجية ومشاركة المعلومات</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49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6545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smtClean="0"/>
              <a:t>مفهوم كايزن</a:t>
            </a:r>
            <a:endParaRPr lang="ar-EG" sz="32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97004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457200"/>
            <a:ext cx="5257800" cy="641258"/>
          </a:xfrm>
        </p:spPr>
        <p:txBody>
          <a:bodyPr>
            <a:noAutofit/>
          </a:bodyPr>
          <a:lstStyle/>
          <a:p>
            <a:pPr algn="ctr"/>
            <a:r>
              <a:rPr lang="ar-EG" b="1" dirty="0">
                <a:solidFill>
                  <a:schemeClr val="accent1">
                    <a:lumMod val="75000"/>
                  </a:schemeClr>
                </a:solidFill>
              </a:rPr>
              <a:t>مبادئ التصنيع المرن</a:t>
            </a:r>
            <a:endParaRPr lang="en-US" b="1" dirty="0">
              <a:solidFill>
                <a:schemeClr val="accent1">
                  <a:lumMod val="75000"/>
                </a:schemeClr>
              </a:solidFill>
            </a:endParaRPr>
          </a:p>
        </p:txBody>
      </p:sp>
      <p:sp>
        <p:nvSpPr>
          <p:cNvPr id="7" name="Rectangle 6"/>
          <p:cNvSpPr/>
          <p:nvPr/>
        </p:nvSpPr>
        <p:spPr>
          <a:xfrm>
            <a:off x="123825" y="1600200"/>
            <a:ext cx="8791575" cy="1168896"/>
          </a:xfrm>
          <a:prstGeom prst="rect">
            <a:avLst/>
          </a:prstGeom>
          <a:solidFill>
            <a:srgbClr val="FFFFFF"/>
          </a:solidFill>
          <a:ln w="25400" cap="flat" cmpd="sng" algn="ctr">
            <a:solidFill>
              <a:srgbClr val="00B0F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2400" b="1" kern="0" dirty="0">
                <a:solidFill>
                  <a:srgbClr val="002060"/>
                </a:solidFill>
                <a:latin typeface="Simplified Arabic" panose="02020603050405020304" pitchFamily="18" charset="-78"/>
                <a:cs typeface="Simplified Arabic" panose="02020603050405020304" pitchFamily="18" charset="-78"/>
              </a:rPr>
              <a:t>نظام السحب  </a:t>
            </a:r>
            <a:r>
              <a:rPr lang="en-US" sz="2400" b="1" kern="0" dirty="0">
                <a:solidFill>
                  <a:srgbClr val="002060"/>
                </a:solidFill>
                <a:latin typeface="Simplified Arabic" panose="02020603050405020304" pitchFamily="18" charset="-78"/>
                <a:cs typeface="Simplified Arabic" panose="02020603050405020304" pitchFamily="18" charset="-78"/>
              </a:rPr>
              <a:t>Pull System </a:t>
            </a:r>
            <a:r>
              <a:rPr lang="en-US" sz="2400" b="1" kern="0" dirty="0" smtClean="0">
                <a:solidFill>
                  <a:srgbClr val="002060"/>
                </a:solidFill>
                <a:latin typeface="Simplified Arabic" panose="02020603050405020304" pitchFamily="18" charset="-78"/>
                <a:cs typeface="Simplified Arabic" panose="02020603050405020304" pitchFamily="18" charset="-78"/>
              </a:rPr>
              <a:t>–</a:t>
            </a:r>
            <a:r>
              <a:rPr lang="ar-EG" sz="2400" b="1" kern="0" dirty="0" smtClean="0">
                <a:solidFill>
                  <a:srgbClr val="002060"/>
                </a:solidFill>
                <a:latin typeface="Simplified Arabic" panose="02020603050405020304" pitchFamily="18" charset="-78"/>
                <a:cs typeface="Simplified Arabic" panose="02020603050405020304" pitchFamily="18" charset="-78"/>
              </a:rPr>
              <a:t> الانتاج </a:t>
            </a:r>
            <a:r>
              <a:rPr lang="ar-EG" sz="2400" b="1" kern="0" dirty="0">
                <a:solidFill>
                  <a:srgbClr val="002060"/>
                </a:solidFill>
                <a:latin typeface="Simplified Arabic" panose="02020603050405020304" pitchFamily="18" charset="-78"/>
                <a:cs typeface="Simplified Arabic" panose="02020603050405020304" pitchFamily="18" charset="-78"/>
              </a:rPr>
              <a:t>حسب طلب الزبون </a:t>
            </a:r>
            <a:r>
              <a:rPr lang="en-US" sz="2400" b="1" kern="0" dirty="0">
                <a:solidFill>
                  <a:srgbClr val="002060"/>
                </a:solidFill>
                <a:latin typeface="Simplified Arabic" panose="02020603050405020304" pitchFamily="18" charset="-78"/>
                <a:cs typeface="Simplified Arabic" panose="02020603050405020304" pitchFamily="18" charset="-78"/>
              </a:rPr>
              <a:t>A method of controlling the flow of resources by replacing only what has been consumed</a:t>
            </a:r>
            <a:endParaRPr kumimoji="0" lang="ar-EG"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9" name="Rectangle 8"/>
          <p:cNvSpPr/>
          <p:nvPr/>
        </p:nvSpPr>
        <p:spPr>
          <a:xfrm>
            <a:off x="123825" y="2971800"/>
            <a:ext cx="8791575" cy="1066800"/>
          </a:xfrm>
          <a:prstGeom prst="rect">
            <a:avLst/>
          </a:prstGeom>
          <a:solidFill>
            <a:srgbClr val="FFFFFF"/>
          </a:solidFill>
          <a:ln w="25400" cap="flat" cmpd="sng" algn="ctr">
            <a:solidFill>
              <a:srgbClr val="33CC33"/>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بناء علاقة طويلة الأمد مع المرودين للمواد </a:t>
            </a:r>
            <a:r>
              <a:rPr lang="en-US" sz="2400" b="1" kern="0" dirty="0">
                <a:solidFill>
                  <a:srgbClr val="002060"/>
                </a:solidFill>
                <a:latin typeface="Simplified Arabic" panose="02020603050405020304" pitchFamily="18" charset="-78"/>
                <a:cs typeface="Simplified Arabic" panose="02020603050405020304" pitchFamily="18" charset="-78"/>
              </a:rPr>
              <a:t>Suppliers of Materials </a:t>
            </a:r>
            <a:r>
              <a:rPr lang="ar-SA" sz="2400" b="1" kern="0" dirty="0">
                <a:solidFill>
                  <a:srgbClr val="002060"/>
                </a:solidFill>
                <a:latin typeface="Simplified Arabic" panose="02020603050405020304" pitchFamily="18" charset="-78"/>
                <a:cs typeface="Simplified Arabic" panose="02020603050405020304" pitchFamily="18" charset="-78"/>
              </a:rPr>
              <a:t>والحفاظ عليها</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10" name="Rectangle 9"/>
          <p:cNvSpPr/>
          <p:nvPr/>
        </p:nvSpPr>
        <p:spPr>
          <a:xfrm>
            <a:off x="123824" y="4241304"/>
            <a:ext cx="8791575" cy="1016496"/>
          </a:xfrm>
          <a:prstGeom prst="rect">
            <a:avLst/>
          </a:prstGeom>
          <a:solidFill>
            <a:srgbClr val="FFFFFF"/>
          </a:solidFill>
          <a:ln w="25400" cap="flat" cmpd="sng" algn="ctr">
            <a:solidFill>
              <a:srgbClr val="FF6600"/>
            </a:solidFill>
            <a:prstDash val="solid"/>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b="1" kern="0" dirty="0">
                <a:solidFill>
                  <a:srgbClr val="002060"/>
                </a:solidFill>
                <a:latin typeface="Simplified Arabic" panose="02020603050405020304" pitchFamily="18" charset="-78"/>
                <a:cs typeface="Simplified Arabic" panose="02020603050405020304" pitchFamily="18" charset="-78"/>
              </a:rPr>
              <a:t>المرونة – قابلية إنتاج منتجات مختلفة أو منتجات ذات مواصفات مختلفة بسرعة ومن دون الحاجة إلى التضحية بالكفاءة الإنتاجية بإنتاج كميات أقل</a:t>
            </a:r>
            <a:endParaRPr kumimoji="0" lang="en-US" sz="2400" b="1" i="0" u="none" strike="noStrike" kern="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p:txBody>
      </p:sp>
      <p:sp>
        <p:nvSpPr>
          <p:cNvPr id="6"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87988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التحسين الجذري للعمليات كايكاكو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050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1251" y="457200"/>
            <a:ext cx="6020561" cy="588013"/>
          </a:xfrm>
        </p:spPr>
        <p:txBody>
          <a:bodyPr>
            <a:noAutofit/>
          </a:bodyPr>
          <a:lstStyle/>
          <a:p>
            <a:pPr algn="ctr" rtl="1"/>
            <a:r>
              <a:rPr lang="ar-EG" b="1" dirty="0">
                <a:solidFill>
                  <a:srgbClr val="C00000"/>
                </a:solidFill>
              </a:rPr>
              <a:t>التحسين الجذري للعمليات كايكاكو </a:t>
            </a:r>
            <a:endParaRPr lang="en-US" b="1" dirty="0">
              <a:solidFill>
                <a:srgbClr val="C00000"/>
              </a:solidFill>
            </a:endParaRPr>
          </a:p>
        </p:txBody>
      </p:sp>
      <p:grpSp>
        <p:nvGrpSpPr>
          <p:cNvPr id="14" name="Group 3"/>
          <p:cNvGrpSpPr>
            <a:grpSpLocks/>
          </p:cNvGrpSpPr>
          <p:nvPr/>
        </p:nvGrpSpPr>
        <p:grpSpPr bwMode="auto">
          <a:xfrm>
            <a:off x="6881813" y="6055659"/>
            <a:ext cx="795337" cy="792162"/>
            <a:chOff x="104968557" y="112449118"/>
            <a:chExt cx="663118" cy="659930"/>
          </a:xfrm>
        </p:grpSpPr>
        <p:sp>
          <p:nvSpPr>
            <p:cNvPr id="15" name="Freeform 4"/>
            <p:cNvSpPr>
              <a:spLocks/>
            </p:cNvSpPr>
            <p:nvPr/>
          </p:nvSpPr>
          <p:spPr bwMode="auto">
            <a:xfrm>
              <a:off x="105214039" y="112449118"/>
              <a:ext cx="417635" cy="325183"/>
            </a:xfrm>
            <a:custGeom>
              <a:avLst/>
              <a:gdLst>
                <a:gd name="T0" fmla="*/ 24 w 131"/>
                <a:gd name="T1" fmla="*/ 102 h 102"/>
                <a:gd name="T2" fmla="*/ 31 w 131"/>
                <a:gd name="T3" fmla="*/ 101 h 102"/>
                <a:gd name="T4" fmla="*/ 58 w 131"/>
                <a:gd name="T5" fmla="*/ 81 h 102"/>
                <a:gd name="T6" fmla="*/ 70 w 131"/>
                <a:gd name="T7" fmla="*/ 64 h 102"/>
                <a:gd name="T8" fmla="*/ 131 w 131"/>
                <a:gd name="T9" fmla="*/ 0 h 102"/>
                <a:gd name="T10" fmla="*/ 86 w 131"/>
                <a:gd name="T11" fmla="*/ 0 h 102"/>
                <a:gd name="T12" fmla="*/ 24 w 131"/>
                <a:gd name="T13" fmla="*/ 65 h 102"/>
                <a:gd name="T14" fmla="*/ 24 w 131"/>
                <a:gd name="T15" fmla="*/ 65 h 102"/>
                <a:gd name="T16" fmla="*/ 5 w 131"/>
                <a:gd name="T17" fmla="*/ 90 h 102"/>
                <a:gd name="T18" fmla="*/ 0 w 131"/>
                <a:gd name="T19" fmla="*/ 94 h 102"/>
                <a:gd name="T20" fmla="*/ 21 w 131"/>
                <a:gd name="T21" fmla="*/ 102 h 102"/>
                <a:gd name="T22" fmla="*/ 24 w 131"/>
                <a:gd name="T23"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02">
                  <a:moveTo>
                    <a:pt x="24" y="102"/>
                  </a:moveTo>
                  <a:cubicBezTo>
                    <a:pt x="27" y="102"/>
                    <a:pt x="29" y="102"/>
                    <a:pt x="31" y="101"/>
                  </a:cubicBezTo>
                  <a:cubicBezTo>
                    <a:pt x="41" y="99"/>
                    <a:pt x="50" y="91"/>
                    <a:pt x="58" y="81"/>
                  </a:cubicBezTo>
                  <a:cubicBezTo>
                    <a:pt x="62" y="76"/>
                    <a:pt x="66" y="70"/>
                    <a:pt x="70" y="64"/>
                  </a:cubicBezTo>
                  <a:cubicBezTo>
                    <a:pt x="88" y="35"/>
                    <a:pt x="105" y="0"/>
                    <a:pt x="131" y="0"/>
                  </a:cubicBezTo>
                  <a:cubicBezTo>
                    <a:pt x="86" y="0"/>
                    <a:pt x="86" y="0"/>
                    <a:pt x="86" y="0"/>
                  </a:cubicBezTo>
                  <a:cubicBezTo>
                    <a:pt x="59" y="0"/>
                    <a:pt x="43" y="36"/>
                    <a:pt x="24" y="65"/>
                  </a:cubicBezTo>
                  <a:cubicBezTo>
                    <a:pt x="24" y="65"/>
                    <a:pt x="24" y="65"/>
                    <a:pt x="24" y="65"/>
                  </a:cubicBezTo>
                  <a:cubicBezTo>
                    <a:pt x="18" y="74"/>
                    <a:pt x="12" y="83"/>
                    <a:pt x="5" y="90"/>
                  </a:cubicBezTo>
                  <a:cubicBezTo>
                    <a:pt x="3" y="91"/>
                    <a:pt x="2" y="93"/>
                    <a:pt x="0" y="94"/>
                  </a:cubicBezTo>
                  <a:cubicBezTo>
                    <a:pt x="7" y="99"/>
                    <a:pt x="14" y="102"/>
                    <a:pt x="21" y="102"/>
                  </a:cubicBezTo>
                  <a:lnTo>
                    <a:pt x="24" y="102"/>
                  </a:lnTo>
                  <a:close/>
                </a:path>
              </a:pathLst>
            </a:custGeom>
            <a:gradFill rotWithShape="1">
              <a:gsLst>
                <a:gs pos="0">
                  <a:schemeClr val="accent4"/>
                </a:gs>
                <a:gs pos="100000">
                  <a:schemeClr val="accent5"/>
                </a:gs>
              </a:gsLst>
              <a:lin ang="5400000" scaled="1"/>
            </a:gradFill>
            <a:ln>
              <a:noFill/>
            </a:ln>
            <a:effectLst/>
            <a:extLst>
              <a:ext uri="{91240B29-F687-4F45-9708-019B960494DF}">
                <a14:hiddenLine xmlns:a14="http://schemas.microsoft.com/office/drawing/2010/main" w="9525" algn="ctr">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a:off x="104968557" y="112611708"/>
              <a:ext cx="312431" cy="162592"/>
            </a:xfrm>
            <a:custGeom>
              <a:avLst/>
              <a:gdLst>
                <a:gd name="T0" fmla="*/ 77 w 98"/>
                <a:gd name="T1" fmla="*/ 43 h 51"/>
                <a:gd name="T2" fmla="*/ 60 w 98"/>
                <a:gd name="T3" fmla="*/ 23 h 51"/>
                <a:gd name="T4" fmla="*/ 45 w 98"/>
                <a:gd name="T5" fmla="*/ 0 h 51"/>
                <a:gd name="T6" fmla="*/ 0 w 98"/>
                <a:gd name="T7" fmla="*/ 0 h 51"/>
                <a:gd name="T8" fmla="*/ 53 w 98"/>
                <a:gd name="T9" fmla="*/ 51 h 51"/>
                <a:gd name="T10" fmla="*/ 98 w 98"/>
                <a:gd name="T11" fmla="*/ 51 h 51"/>
                <a:gd name="T12" fmla="*/ 77 w 98"/>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98" h="51">
                  <a:moveTo>
                    <a:pt x="77" y="43"/>
                  </a:moveTo>
                  <a:cubicBezTo>
                    <a:pt x="71" y="38"/>
                    <a:pt x="65" y="31"/>
                    <a:pt x="60" y="23"/>
                  </a:cubicBezTo>
                  <a:cubicBezTo>
                    <a:pt x="55" y="16"/>
                    <a:pt x="50" y="8"/>
                    <a:pt x="45" y="0"/>
                  </a:cubicBezTo>
                  <a:cubicBezTo>
                    <a:pt x="0" y="0"/>
                    <a:pt x="0" y="0"/>
                    <a:pt x="0" y="0"/>
                  </a:cubicBezTo>
                  <a:cubicBezTo>
                    <a:pt x="16" y="25"/>
                    <a:pt x="31" y="51"/>
                    <a:pt x="53" y="51"/>
                  </a:cubicBezTo>
                  <a:cubicBezTo>
                    <a:pt x="98" y="51"/>
                    <a:pt x="98" y="51"/>
                    <a:pt x="98" y="51"/>
                  </a:cubicBezTo>
                  <a:cubicBezTo>
                    <a:pt x="91" y="51"/>
                    <a:pt x="84" y="48"/>
                    <a:pt x="77" y="43"/>
                  </a:cubicBezTo>
                  <a:close/>
                </a:path>
              </a:pathLst>
            </a:custGeom>
            <a:gradFill rotWithShape="1">
              <a:gsLst>
                <a:gs pos="0">
                  <a:schemeClr val="accent2"/>
                </a:gs>
                <a:gs pos="100000">
                  <a:schemeClr val="accent3"/>
                </a:gs>
              </a:gsLst>
              <a:lin ang="5400000" scaled="1"/>
            </a:gradFill>
            <a:ln>
              <a:noFill/>
            </a:ln>
            <a:effectLst/>
            <a:extLst>
              <a:ext uri="{91240B29-F687-4F45-9708-019B960494DF}">
                <a14:hiddenLine xmlns:a14="http://schemas.microsoft.com/office/drawing/2010/main" w="9525" algn="ctr">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p:cNvSpPr>
            <p:nvPr/>
          </p:nvSpPr>
          <p:spPr bwMode="auto">
            <a:xfrm>
              <a:off x="105214038" y="112783864"/>
              <a:ext cx="417637" cy="325184"/>
            </a:xfrm>
            <a:custGeom>
              <a:avLst/>
              <a:gdLst>
                <a:gd name="T0" fmla="*/ 24 w 131"/>
                <a:gd name="T1" fmla="*/ 0 h 102"/>
                <a:gd name="T2" fmla="*/ 31 w 131"/>
                <a:gd name="T3" fmla="*/ 1 h 102"/>
                <a:gd name="T4" fmla="*/ 58 w 131"/>
                <a:gd name="T5" fmla="*/ 21 h 102"/>
                <a:gd name="T6" fmla="*/ 70 w 131"/>
                <a:gd name="T7" fmla="*/ 38 h 102"/>
                <a:gd name="T8" fmla="*/ 131 w 131"/>
                <a:gd name="T9" fmla="*/ 102 h 102"/>
                <a:gd name="T10" fmla="*/ 86 w 131"/>
                <a:gd name="T11" fmla="*/ 102 h 102"/>
                <a:gd name="T12" fmla="*/ 24 w 131"/>
                <a:gd name="T13" fmla="*/ 37 h 102"/>
                <a:gd name="T14" fmla="*/ 24 w 131"/>
                <a:gd name="T15" fmla="*/ 37 h 102"/>
                <a:gd name="T16" fmla="*/ 5 w 131"/>
                <a:gd name="T17" fmla="*/ 12 h 102"/>
                <a:gd name="T18" fmla="*/ 0 w 131"/>
                <a:gd name="T19" fmla="*/ 8 h 102"/>
                <a:gd name="T20" fmla="*/ 21 w 131"/>
                <a:gd name="T21" fmla="*/ 0 h 102"/>
                <a:gd name="T22" fmla="*/ 24 w 131"/>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102">
                  <a:moveTo>
                    <a:pt x="24" y="0"/>
                  </a:moveTo>
                  <a:cubicBezTo>
                    <a:pt x="27" y="0"/>
                    <a:pt x="29" y="0"/>
                    <a:pt x="31" y="1"/>
                  </a:cubicBezTo>
                  <a:cubicBezTo>
                    <a:pt x="41" y="3"/>
                    <a:pt x="50" y="11"/>
                    <a:pt x="58" y="21"/>
                  </a:cubicBezTo>
                  <a:cubicBezTo>
                    <a:pt x="62" y="26"/>
                    <a:pt x="66" y="32"/>
                    <a:pt x="70" y="38"/>
                  </a:cubicBezTo>
                  <a:cubicBezTo>
                    <a:pt x="88" y="67"/>
                    <a:pt x="105" y="102"/>
                    <a:pt x="131" y="102"/>
                  </a:cubicBezTo>
                  <a:cubicBezTo>
                    <a:pt x="86" y="102"/>
                    <a:pt x="86" y="102"/>
                    <a:pt x="86" y="102"/>
                  </a:cubicBezTo>
                  <a:cubicBezTo>
                    <a:pt x="59" y="102"/>
                    <a:pt x="43" y="66"/>
                    <a:pt x="24" y="37"/>
                  </a:cubicBezTo>
                  <a:cubicBezTo>
                    <a:pt x="24" y="37"/>
                    <a:pt x="24" y="37"/>
                    <a:pt x="24" y="37"/>
                  </a:cubicBezTo>
                  <a:cubicBezTo>
                    <a:pt x="18" y="27"/>
                    <a:pt x="12" y="19"/>
                    <a:pt x="5" y="12"/>
                  </a:cubicBezTo>
                  <a:cubicBezTo>
                    <a:pt x="3" y="11"/>
                    <a:pt x="2" y="9"/>
                    <a:pt x="0" y="8"/>
                  </a:cubicBezTo>
                  <a:cubicBezTo>
                    <a:pt x="7" y="3"/>
                    <a:pt x="14" y="0"/>
                    <a:pt x="21" y="0"/>
                  </a:cubicBezTo>
                  <a:lnTo>
                    <a:pt x="24" y="0"/>
                  </a:lnTo>
                  <a:close/>
                </a:path>
              </a:pathLst>
            </a:cu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p:nvSpPr>
          <p:spPr bwMode="auto">
            <a:xfrm>
              <a:off x="104968558" y="112783865"/>
              <a:ext cx="312430" cy="162592"/>
            </a:xfrm>
            <a:custGeom>
              <a:avLst/>
              <a:gdLst>
                <a:gd name="T0" fmla="*/ 77 w 98"/>
                <a:gd name="T1" fmla="*/ 8 h 51"/>
                <a:gd name="T2" fmla="*/ 60 w 98"/>
                <a:gd name="T3" fmla="*/ 28 h 51"/>
                <a:gd name="T4" fmla="*/ 45 w 98"/>
                <a:gd name="T5" fmla="*/ 51 h 51"/>
                <a:gd name="T6" fmla="*/ 0 w 98"/>
                <a:gd name="T7" fmla="*/ 51 h 51"/>
                <a:gd name="T8" fmla="*/ 53 w 98"/>
                <a:gd name="T9" fmla="*/ 0 h 51"/>
                <a:gd name="T10" fmla="*/ 98 w 98"/>
                <a:gd name="T11" fmla="*/ 0 h 51"/>
                <a:gd name="T12" fmla="*/ 77 w 98"/>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98" h="51">
                  <a:moveTo>
                    <a:pt x="77" y="8"/>
                  </a:moveTo>
                  <a:cubicBezTo>
                    <a:pt x="71" y="13"/>
                    <a:pt x="65" y="20"/>
                    <a:pt x="60" y="28"/>
                  </a:cubicBezTo>
                  <a:cubicBezTo>
                    <a:pt x="55" y="35"/>
                    <a:pt x="50" y="43"/>
                    <a:pt x="45" y="51"/>
                  </a:cubicBezTo>
                  <a:cubicBezTo>
                    <a:pt x="0" y="51"/>
                    <a:pt x="0" y="51"/>
                    <a:pt x="0" y="51"/>
                  </a:cubicBezTo>
                  <a:cubicBezTo>
                    <a:pt x="16" y="26"/>
                    <a:pt x="31" y="0"/>
                    <a:pt x="53" y="0"/>
                  </a:cubicBezTo>
                  <a:cubicBezTo>
                    <a:pt x="98" y="0"/>
                    <a:pt x="98" y="0"/>
                    <a:pt x="98" y="0"/>
                  </a:cubicBezTo>
                  <a:cubicBezTo>
                    <a:pt x="91" y="0"/>
                    <a:pt x="84" y="3"/>
                    <a:pt x="77" y="8"/>
                  </a:cubicBezTo>
                  <a:close/>
                </a:path>
              </a:pathLst>
            </a:custGeom>
            <a:gradFill rotWithShape="1">
              <a:gsLst>
                <a:gs pos="0">
                  <a:schemeClr val="bg2"/>
                </a:gs>
                <a:gs pos="100000">
                  <a:schemeClr val="bg1"/>
                </a:gs>
              </a:gsLst>
              <a:lin ang="5400000" scaled="1"/>
            </a:gradFill>
            <a:ln>
              <a:noFill/>
            </a:ln>
            <a:effectLst/>
            <a:extLst>
              <a:ext uri="{91240B29-F687-4F45-9708-019B960494DF}">
                <a14:hiddenLine xmlns:a14="http://schemas.microsoft.com/office/drawing/2010/main" w="9525" algn="ctr">
                  <a:solidFill>
                    <a:srgbClr val="212120"/>
                  </a:solidFill>
                  <a:round/>
                  <a:headEnd/>
                  <a:tailEnd/>
                </a14:hiddenLine>
              </a:ext>
              <a:ext uri="{AF507438-7753-43E0-B8FC-AC1667EBCBE1}">
                <a14:hiddenEffects xmlns:a14="http://schemas.microsoft.com/office/drawing/2010/main">
                  <a:effectLst>
                    <a:outerShdw dist="35921" dir="2700000" algn="ctr" rotWithShape="0">
                      <a:srgbClr val="8C868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19"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chemeClr val="bg2">
                    <a:lumMod val="50000"/>
                  </a:schemeClr>
                </a:solidFill>
                <a:effectLst/>
                <a:latin typeface="Arial" pitchFamily="34" charset="0"/>
                <a:cs typeface="Arial" pitchFamily="34" charset="0"/>
              </a:rPr>
              <a:t>   INFORMATION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chemeClr val="bg2">
                    <a:lumMod val="50000"/>
                  </a:schemeClr>
                </a:solidFill>
                <a:effectLst/>
                <a:latin typeface="Arial" pitchFamily="34" charset="0"/>
                <a:cs typeface="Arial" pitchFamily="34" charset="0"/>
              </a:rPr>
              <a:t>TECHNOLOGY</a:t>
            </a:r>
            <a:endParaRPr kumimoji="0" lang="en-US" sz="1800" b="0" i="0" u="none" strike="noStrike" cap="none" normalizeH="0" baseline="0" dirty="0" smtClean="0">
              <a:ln>
                <a:noFill/>
              </a:ln>
              <a:solidFill>
                <a:schemeClr val="bg2">
                  <a:lumMod val="50000"/>
                </a:schemeClr>
              </a:solidFill>
              <a:effectLst/>
              <a:latin typeface="Arial" pitchFamily="34" charset="0"/>
              <a:cs typeface="Arial" pitchFamily="34" charset="0"/>
            </a:endParaRPr>
          </a:p>
        </p:txBody>
      </p:sp>
      <p:sp>
        <p:nvSpPr>
          <p:cNvPr id="8" name="Cloud 7"/>
          <p:cNvSpPr/>
          <p:nvPr/>
        </p:nvSpPr>
        <p:spPr>
          <a:xfrm>
            <a:off x="228599" y="1676400"/>
            <a:ext cx="3505199" cy="396482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Rectangle 2"/>
          <p:cNvSpPr/>
          <p:nvPr/>
        </p:nvSpPr>
        <p:spPr>
          <a:xfrm>
            <a:off x="4343400" y="1776941"/>
            <a:ext cx="4572000" cy="4154984"/>
          </a:xfrm>
          <a:prstGeom prst="rect">
            <a:avLst/>
          </a:prstGeom>
        </p:spPr>
        <p:txBody>
          <a:bodyPr>
            <a:spAutoFit/>
          </a:bodyPr>
          <a:lstStyle/>
          <a:p>
            <a:pPr algn="justLow" rtl="1"/>
            <a:r>
              <a:rPr lang="ar-EG" sz="2400" dirty="0">
                <a:solidFill>
                  <a:srgbClr val="7030A0"/>
                </a:solidFill>
              </a:rPr>
              <a:t>يعني كايكاكو التحسين الجذري والكبير لخط تدفق القيمة</a:t>
            </a:r>
            <a:r>
              <a:rPr lang="en-US" sz="2400" dirty="0">
                <a:solidFill>
                  <a:srgbClr val="7030A0"/>
                </a:solidFill>
              </a:rPr>
              <a:t>Value Stream  </a:t>
            </a:r>
            <a:r>
              <a:rPr lang="ar-EG" sz="2400" dirty="0">
                <a:solidFill>
                  <a:srgbClr val="7030A0"/>
                </a:solidFill>
              </a:rPr>
              <a:t>للتخلص من الفاقد. ويشمل كايكاكو إعادة التصميم الجذري للعمليات وكل أنشطة المنظمة، انطلاقا من احتياجات العملاء ورغباتهم المرتبطة أصلاً بإستراتيجية المنظمة. ويساعد التطبيق الصحيح لـ "كايكاكو" المنظمة في التغلب على المنافسين، من خلال تخفيض الوقت اللازم لانتاج الوحدة الواحدة من المنتج، وعمل تحسينات كبيرة في الجودة، وتخفيض التكلفة، والتسليم في الموعد المحدد</a:t>
            </a:r>
          </a:p>
        </p:txBody>
      </p:sp>
      <p:pic>
        <p:nvPicPr>
          <p:cNvPr id="2" name="Picture 1"/>
          <p:cNvPicPr>
            <a:picLocks noChangeAspect="1"/>
          </p:cNvPicPr>
          <p:nvPr/>
        </p:nvPicPr>
        <p:blipFill>
          <a:blip r:embed="rId2"/>
          <a:stretch>
            <a:fillRect/>
          </a:stretch>
        </p:blipFill>
        <p:spPr>
          <a:xfrm>
            <a:off x="380997" y="2133600"/>
            <a:ext cx="3200401" cy="3048000"/>
          </a:xfrm>
          <a:prstGeom prst="rect">
            <a:avLst/>
          </a:prstGeom>
          <a:ln>
            <a:noFill/>
          </a:ln>
          <a:effectLst>
            <a:outerShdw blurRad="292100" dist="139700" dir="2700000" algn="tl" rotWithShape="0">
              <a:srgbClr val="333333">
                <a:alpha val="65000"/>
              </a:srgbClr>
            </a:outerShdw>
          </a:effectLst>
        </p:spPr>
      </p:pic>
      <p:sp>
        <p:nvSpPr>
          <p:cNvPr id="12" name="Text Box 8"/>
          <p:cNvSpPr txBox="1">
            <a:spLocks noChangeArrowheads="1"/>
          </p:cNvSpPr>
          <p:nvPr/>
        </p:nvSpPr>
        <p:spPr bwMode="auto">
          <a:xfrm>
            <a:off x="7648575" y="62794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02344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solidFill>
                  <a:schemeClr val="bg1"/>
                </a:solidFill>
              </a:rPr>
              <a:t>التحسين فى موقع العمل</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9402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90600" y="208161"/>
            <a:ext cx="5029200" cy="1066800"/>
          </a:xfrm>
        </p:spPr>
        <p:txBody>
          <a:bodyPr>
            <a:noAutofit/>
          </a:bodyPr>
          <a:lstStyle/>
          <a:p>
            <a:pPr algn="ctr" rtl="1"/>
            <a:r>
              <a:rPr lang="ar-EG" b="1" dirty="0" smtClean="0">
                <a:solidFill>
                  <a:srgbClr val="C00000"/>
                </a:solidFill>
              </a:rPr>
              <a:t>التحسين فى موقع العمل</a:t>
            </a:r>
            <a:endParaRPr lang="en-US" b="1" dirty="0">
              <a:solidFill>
                <a:srgbClr val="C00000"/>
              </a:solidFill>
            </a:endParaRPr>
          </a:p>
        </p:txBody>
      </p:sp>
      <p:sp>
        <p:nvSpPr>
          <p:cNvPr id="8" name="Cloud 7"/>
          <p:cNvSpPr/>
          <p:nvPr/>
        </p:nvSpPr>
        <p:spPr>
          <a:xfrm>
            <a:off x="228599" y="1676400"/>
            <a:ext cx="3505199" cy="396482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Rectangle 2"/>
          <p:cNvSpPr/>
          <p:nvPr/>
        </p:nvSpPr>
        <p:spPr>
          <a:xfrm>
            <a:off x="4157662" y="2101798"/>
            <a:ext cx="4572000" cy="3416320"/>
          </a:xfrm>
          <a:prstGeom prst="rect">
            <a:avLst/>
          </a:prstGeom>
        </p:spPr>
        <p:txBody>
          <a:bodyPr>
            <a:spAutoFit/>
          </a:bodyPr>
          <a:lstStyle/>
          <a:p>
            <a:pPr algn="justLow" rtl="1"/>
            <a:r>
              <a:rPr lang="ar-EG" sz="2400" dirty="0">
                <a:solidFill>
                  <a:srgbClr val="7030A0"/>
                </a:solidFill>
              </a:rPr>
              <a:t>يتم تنفيذ تقنيات كايزن أساسا في جمبا - </a:t>
            </a:r>
            <a:r>
              <a:rPr lang="en-US" sz="2400" dirty="0" err="1">
                <a:solidFill>
                  <a:srgbClr val="7030A0"/>
                </a:solidFill>
              </a:rPr>
              <a:t>Gemba</a:t>
            </a:r>
            <a:r>
              <a:rPr lang="en-US" sz="2400" dirty="0">
                <a:solidFill>
                  <a:srgbClr val="7030A0"/>
                </a:solidFill>
              </a:rPr>
              <a:t> </a:t>
            </a:r>
            <a:r>
              <a:rPr lang="ar-EG" sz="2400" dirty="0">
                <a:solidFill>
                  <a:srgbClr val="7030A0"/>
                </a:solidFill>
              </a:rPr>
              <a:t>مكان العمل، وهو المكان الحقيقي الذي تتم فيه الانشطة الانتاجية، والتي بامكانها جعل المنظمة تؤدي اعمالها بشكل افضل. جمبا كايزن هي منهج منتظم لتحديد </a:t>
            </a:r>
            <a:r>
              <a:rPr lang="en-US" sz="2400" dirty="0">
                <a:solidFill>
                  <a:srgbClr val="7030A0"/>
                </a:solidFill>
              </a:rPr>
              <a:t>Identifying </a:t>
            </a:r>
            <a:r>
              <a:rPr lang="ar-EG" sz="2400" dirty="0">
                <a:solidFill>
                  <a:srgbClr val="7030A0"/>
                </a:solidFill>
              </a:rPr>
              <a:t>وتخفيض </a:t>
            </a:r>
            <a:r>
              <a:rPr lang="en-US" sz="2400" dirty="0">
                <a:solidFill>
                  <a:srgbClr val="7030A0"/>
                </a:solidFill>
              </a:rPr>
              <a:t>Reducing </a:t>
            </a:r>
            <a:r>
              <a:rPr lang="ar-EG" sz="2400" dirty="0">
                <a:solidFill>
                  <a:srgbClr val="7030A0"/>
                </a:solidFill>
              </a:rPr>
              <a:t>وازالة </a:t>
            </a:r>
            <a:r>
              <a:rPr lang="en-US" sz="2400" dirty="0" smtClean="0">
                <a:solidFill>
                  <a:srgbClr val="7030A0"/>
                </a:solidFill>
              </a:rPr>
              <a:t>Eliminating</a:t>
            </a:r>
            <a:r>
              <a:rPr lang="ar-EG" sz="2400" dirty="0" smtClean="0">
                <a:solidFill>
                  <a:srgbClr val="7030A0"/>
                </a:solidFill>
              </a:rPr>
              <a:t>الهدر </a:t>
            </a:r>
            <a:r>
              <a:rPr lang="en-US" sz="2400" dirty="0" err="1">
                <a:solidFill>
                  <a:srgbClr val="7030A0"/>
                </a:solidFill>
              </a:rPr>
              <a:t>Muda</a:t>
            </a:r>
            <a:r>
              <a:rPr lang="en-US" sz="2400" dirty="0">
                <a:solidFill>
                  <a:srgbClr val="7030A0"/>
                </a:solidFill>
              </a:rPr>
              <a:t>، </a:t>
            </a:r>
            <a:r>
              <a:rPr lang="ar-EG" sz="2400" dirty="0">
                <a:solidFill>
                  <a:srgbClr val="7030A0"/>
                </a:solidFill>
              </a:rPr>
              <a:t>وعدم الاتساق في العملية التصنيعية </a:t>
            </a:r>
            <a:r>
              <a:rPr lang="en-US" sz="2400" dirty="0">
                <a:solidFill>
                  <a:srgbClr val="7030A0"/>
                </a:solidFill>
              </a:rPr>
              <a:t>Mura، </a:t>
            </a:r>
            <a:r>
              <a:rPr lang="ar-EG" sz="2400" dirty="0">
                <a:solidFill>
                  <a:srgbClr val="7030A0"/>
                </a:solidFill>
              </a:rPr>
              <a:t>والإجهاد </a:t>
            </a:r>
            <a:r>
              <a:rPr lang="en-US" sz="2400" dirty="0" err="1">
                <a:solidFill>
                  <a:srgbClr val="7030A0"/>
                </a:solidFill>
              </a:rPr>
              <a:t>Muri</a:t>
            </a:r>
            <a:endParaRPr lang="ar-EG" sz="2400" dirty="0">
              <a:solidFill>
                <a:srgbClr val="7030A0"/>
              </a:solidFill>
            </a:endParaRPr>
          </a:p>
        </p:txBody>
      </p:sp>
      <p:pic>
        <p:nvPicPr>
          <p:cNvPr id="2" name="Picture 1"/>
          <p:cNvPicPr>
            <a:picLocks noChangeAspect="1"/>
          </p:cNvPicPr>
          <p:nvPr/>
        </p:nvPicPr>
        <p:blipFill>
          <a:blip r:embed="rId2"/>
          <a:stretch>
            <a:fillRect/>
          </a:stretch>
        </p:blipFill>
        <p:spPr>
          <a:xfrm>
            <a:off x="381000" y="2336801"/>
            <a:ext cx="3352798" cy="27939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44199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69978163"/>
              </p:ext>
            </p:extLst>
          </p:nvPr>
        </p:nvGraphicFramePr>
        <p:xfrm>
          <a:off x="1371600" y="1828800"/>
          <a:ext cx="6705600" cy="363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74837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b="1" dirty="0" smtClean="0"/>
              <a:t>تعريف الفاقد</a:t>
            </a:r>
            <a:endParaRPr lang="ar-EG" sz="3200" b="1" dirty="0"/>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08206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6881812" y="304800"/>
            <a:ext cx="1957387" cy="914400"/>
          </a:xfrm>
          <a:prstGeom prst="snip2DiagRect">
            <a:avLst/>
          </a:prstGeom>
          <a:solidFill>
            <a:srgbClr val="92D050"/>
          </a:solidFill>
          <a:ln w="19050">
            <a:solidFill>
              <a:srgbClr val="00B050"/>
            </a:solidFill>
          </a:ln>
          <a:effectLst>
            <a:glow rad="101600">
              <a:srgbClr val="00B050">
                <a:alpha val="60000"/>
              </a:srgb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الفاقد هو</a:t>
            </a:r>
          </a:p>
        </p:txBody>
      </p:sp>
      <p:graphicFrame>
        <p:nvGraphicFramePr>
          <p:cNvPr id="7" name="Diagram 6"/>
          <p:cNvGraphicFramePr/>
          <p:nvPr>
            <p:extLst>
              <p:ext uri="{D42A27DB-BD31-4B8C-83A1-F6EECF244321}">
                <p14:modId xmlns:p14="http://schemas.microsoft.com/office/powerpoint/2010/main" val="4216436491"/>
              </p:ext>
            </p:extLst>
          </p:nvPr>
        </p:nvGraphicFramePr>
        <p:xfrm>
          <a:off x="533400" y="138579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rotWithShape="1">
          <a:blip r:embed="rId8"/>
          <a:srcRect b="14626"/>
          <a:stretch/>
        </p:blipFill>
        <p:spPr>
          <a:xfrm>
            <a:off x="6538911" y="1596745"/>
            <a:ext cx="2276475" cy="3886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32958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6881812" y="304800"/>
            <a:ext cx="1957387" cy="914400"/>
          </a:xfrm>
          <a:prstGeom prst="snip2DiagRect">
            <a:avLst/>
          </a:prstGeom>
          <a:solidFill>
            <a:srgbClr val="92D050"/>
          </a:solidFill>
          <a:ln w="19050">
            <a:solidFill>
              <a:srgbClr val="00B050"/>
            </a:solidFill>
          </a:ln>
          <a:effectLst>
            <a:glow rad="101600">
              <a:srgbClr val="00B050">
                <a:alpha val="60000"/>
              </a:srgb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smtClean="0"/>
              <a:t>الفاقد</a:t>
            </a:r>
            <a:endParaRPr lang="ar-EG" sz="2800" b="1" dirty="0"/>
          </a:p>
        </p:txBody>
      </p:sp>
      <p:sp>
        <p:nvSpPr>
          <p:cNvPr id="2" name="Rectangle 1"/>
          <p:cNvSpPr/>
          <p:nvPr/>
        </p:nvSpPr>
        <p:spPr>
          <a:xfrm>
            <a:off x="1600200" y="762000"/>
            <a:ext cx="4076416" cy="461665"/>
          </a:xfrm>
          <a:prstGeom prst="rect">
            <a:avLst/>
          </a:prstGeom>
        </p:spPr>
        <p:txBody>
          <a:bodyPr wrap="square">
            <a:spAutoFit/>
          </a:bodyPr>
          <a:lstStyle/>
          <a:p>
            <a:pPr algn="r" rtl="1"/>
            <a:r>
              <a:rPr lang="ar-EG" sz="2400" b="1" dirty="0">
                <a:solidFill>
                  <a:srgbClr val="002060"/>
                </a:solidFill>
              </a:rPr>
              <a:t>أي نشاط لا يضيف قيمة للمنتج</a:t>
            </a:r>
          </a:p>
        </p:txBody>
      </p:sp>
      <p:sp>
        <p:nvSpPr>
          <p:cNvPr id="3" name="Rectangle 2"/>
          <p:cNvSpPr/>
          <p:nvPr/>
        </p:nvSpPr>
        <p:spPr>
          <a:xfrm>
            <a:off x="1066800" y="1752600"/>
            <a:ext cx="7010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lnSpc>
                <a:spcPct val="115000"/>
              </a:lnSpc>
              <a:spcAft>
                <a:spcPts val="1000"/>
              </a:spcAft>
            </a:pPr>
            <a:r>
              <a:rPr lang="ar-SA" sz="24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النشاط = العمل + الفاقد </a:t>
            </a:r>
            <a:r>
              <a:rPr lang="en-US" sz="24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(Waste)</a:t>
            </a:r>
            <a:r>
              <a:rPr lang="en-US" sz="2400" b="1" dirty="0">
                <a:solidFill>
                  <a:schemeClr val="bg1"/>
                </a:solidFill>
                <a:latin typeface="Simplified Arabic" panose="02020603050405020304" pitchFamily="18" charset="-78"/>
                <a:ea typeface="Calibri" panose="020F0502020204030204" pitchFamily="34" charset="0"/>
                <a:cs typeface="Arial" panose="020B0604020202020204" pitchFamily="34" charset="0"/>
              </a:rPr>
              <a:t> </a:t>
            </a:r>
            <a:r>
              <a:rPr lang="en-US" sz="2400" b="1" dirty="0" err="1">
                <a:solidFill>
                  <a:schemeClr val="bg1"/>
                </a:solidFill>
                <a:latin typeface="Calibri" panose="020F0502020204030204" pitchFamily="34" charset="0"/>
                <a:ea typeface="Calibri" panose="020F0502020204030204" pitchFamily="34" charset="0"/>
                <a:cs typeface="Simplified Arabic" panose="02020603050405020304" pitchFamily="18" charset="-78"/>
              </a:rPr>
              <a:t>Muda</a:t>
            </a:r>
            <a:r>
              <a:rPr lang="en-US" sz="2400" b="1" dirty="0">
                <a:solidFill>
                  <a:schemeClr val="bg1"/>
                </a:solidFill>
                <a:latin typeface="Simplified Arabic" panose="02020603050405020304" pitchFamily="18" charset="-78"/>
                <a:ea typeface="Calibri" panose="020F0502020204030204" pitchFamily="34" charset="0"/>
                <a:cs typeface="Arial" panose="020B0604020202020204" pitchFamily="34" charset="0"/>
              </a:rPr>
              <a:t> </a:t>
            </a:r>
            <a:r>
              <a:rPr lang="en-US" sz="24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Activity = Work +</a:t>
            </a:r>
            <a:endParaRPr lang="en-US"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p:cNvSpPr/>
          <p:nvPr/>
        </p:nvSpPr>
        <p:spPr>
          <a:xfrm>
            <a:off x="1066800" y="2700635"/>
            <a:ext cx="7010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lnSpc>
                <a:spcPct val="115000"/>
              </a:lnSpc>
              <a:spcAft>
                <a:spcPts val="1000"/>
              </a:spcAft>
            </a:pPr>
            <a:r>
              <a:rPr lang="ar-SA" sz="2400" b="1" dirty="0">
                <a:latin typeface="Calibri" panose="020F0502020204030204" pitchFamily="34" charset="0"/>
                <a:ea typeface="Calibri" panose="020F0502020204030204" pitchFamily="34" charset="0"/>
                <a:cs typeface="Simplified Arabic" panose="02020603050405020304" pitchFamily="18" charset="-78"/>
              </a:rPr>
              <a:t>النفقات = التكلفة + الفاقد </a:t>
            </a:r>
            <a:r>
              <a:rPr lang="en-US" sz="2400" b="1" dirty="0">
                <a:latin typeface="Calibri" panose="020F0502020204030204" pitchFamily="34" charset="0"/>
                <a:ea typeface="Calibri" panose="020F0502020204030204" pitchFamily="34" charset="0"/>
                <a:cs typeface="Simplified Arabic" panose="02020603050405020304" pitchFamily="18" charset="-78"/>
              </a:rPr>
              <a:t>Expenditure = Cost + Waste</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885950" y="3515022"/>
            <a:ext cx="5372100" cy="23526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46059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5410200" y="304800"/>
            <a:ext cx="3428999" cy="685800"/>
          </a:xfrm>
          <a:prstGeom prst="snip2DiagRect">
            <a:avLst/>
          </a:prstGeom>
          <a:solidFill>
            <a:srgbClr val="92D050"/>
          </a:solidFill>
          <a:ln w="19050">
            <a:solidFill>
              <a:srgbClr val="00B050"/>
            </a:solidFill>
          </a:ln>
          <a:effectLst>
            <a:glow rad="101600">
              <a:srgbClr val="00B050">
                <a:alpha val="60000"/>
              </a:srgb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ويتواجد الفاقد في شكلين</a:t>
            </a:r>
          </a:p>
        </p:txBody>
      </p:sp>
      <p:graphicFrame>
        <p:nvGraphicFramePr>
          <p:cNvPr id="2" name="Diagram 1"/>
          <p:cNvGraphicFramePr/>
          <p:nvPr>
            <p:extLst>
              <p:ext uri="{D42A27DB-BD31-4B8C-83A1-F6EECF244321}">
                <p14:modId xmlns:p14="http://schemas.microsoft.com/office/powerpoint/2010/main" val="1490885259"/>
              </p:ext>
            </p:extLst>
          </p:nvPr>
        </p:nvGraphicFramePr>
        <p:xfrm>
          <a:off x="1905000" y="1905000"/>
          <a:ext cx="54102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59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51308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5257800" cy="685800"/>
          </a:xfrm>
        </p:spPr>
        <p:txBody>
          <a:bodyPr>
            <a:noAutofit/>
          </a:bodyPr>
          <a:lstStyle/>
          <a:p>
            <a:pPr algn="ctr" rtl="1"/>
            <a:r>
              <a:rPr lang="ar-EG" b="1" dirty="0"/>
              <a:t>المقصود بكايزن</a:t>
            </a:r>
            <a:endParaRPr lang="en-US" b="1" dirty="0"/>
          </a:p>
        </p:txBody>
      </p:sp>
      <p:sp>
        <p:nvSpPr>
          <p:cNvPr id="20" name="Rectangle 19"/>
          <p:cNvSpPr/>
          <p:nvPr/>
        </p:nvSpPr>
        <p:spPr>
          <a:xfrm>
            <a:off x="952500" y="1524000"/>
            <a:ext cx="4762500" cy="954107"/>
          </a:xfrm>
          <a:prstGeom prst="rect">
            <a:avLst/>
          </a:prstGeom>
        </p:spPr>
        <p:txBody>
          <a:bodyPr wrap="square">
            <a:spAutoFit/>
          </a:bodyPr>
          <a:lstStyle/>
          <a:p>
            <a:pPr algn="justLow" rtl="1"/>
            <a:r>
              <a:rPr lang="ar-EG" sz="2800" dirty="0">
                <a:solidFill>
                  <a:srgbClr val="C00000"/>
                </a:solidFill>
              </a:rPr>
              <a:t>مصطلح ياباني يعني "التحسين المستمر" ويتكون من </a:t>
            </a:r>
            <a:r>
              <a:rPr lang="ar-EG" sz="2800" dirty="0" smtClean="0">
                <a:solidFill>
                  <a:srgbClr val="C00000"/>
                </a:solidFill>
              </a:rPr>
              <a:t>جزئين</a:t>
            </a:r>
            <a:endParaRPr lang="ar-EG" sz="2800" dirty="0">
              <a:solidFill>
                <a:srgbClr val="C00000"/>
              </a:solidFill>
            </a:endParaRPr>
          </a:p>
        </p:txBody>
      </p:sp>
      <p:pic>
        <p:nvPicPr>
          <p:cNvPr id="2" name="Picture 1"/>
          <p:cNvPicPr>
            <a:picLocks noChangeAspect="1"/>
          </p:cNvPicPr>
          <p:nvPr/>
        </p:nvPicPr>
        <p:blipFill rotWithShape="1">
          <a:blip r:embed="rId2"/>
          <a:srcRect b="14354"/>
          <a:stretch/>
        </p:blipFill>
        <p:spPr>
          <a:xfrm>
            <a:off x="5849976" y="1905000"/>
            <a:ext cx="2989224" cy="3429000"/>
          </a:xfrm>
          <a:prstGeom prst="rect">
            <a:avLst/>
          </a:prstGeom>
        </p:spPr>
      </p:pic>
      <p:sp>
        <p:nvSpPr>
          <p:cNvPr id="4" name="Pentagon 3"/>
          <p:cNvSpPr/>
          <p:nvPr/>
        </p:nvSpPr>
        <p:spPr>
          <a:xfrm flipH="1">
            <a:off x="4190999" y="2711234"/>
            <a:ext cx="1673263" cy="685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2400" dirty="0">
                <a:solidFill>
                  <a:schemeClr val="bg1"/>
                </a:solidFill>
                <a:latin typeface="Britannic Bold" panose="020B0903060703020204" pitchFamily="34" charset="0"/>
              </a:rPr>
              <a:t>Kai</a:t>
            </a:r>
            <a:endParaRPr lang="ar-EG" sz="2400" dirty="0">
              <a:solidFill>
                <a:schemeClr val="bg1"/>
              </a:solidFill>
              <a:latin typeface="Britannic Bold" panose="020B0903060703020204" pitchFamily="34" charset="0"/>
            </a:endParaRPr>
          </a:p>
        </p:txBody>
      </p:sp>
      <p:sp>
        <p:nvSpPr>
          <p:cNvPr id="5" name="Rectangle 4"/>
          <p:cNvSpPr/>
          <p:nvPr/>
        </p:nvSpPr>
        <p:spPr>
          <a:xfrm>
            <a:off x="1168362" y="2859107"/>
            <a:ext cx="2656497" cy="461665"/>
          </a:xfrm>
          <a:prstGeom prst="rect">
            <a:avLst/>
          </a:prstGeom>
        </p:spPr>
        <p:txBody>
          <a:bodyPr wrap="none">
            <a:spAutoFit/>
          </a:bodyPr>
          <a:lstStyle/>
          <a:p>
            <a:pPr algn="r" rtl="1"/>
            <a:r>
              <a:rPr lang="ar-EG" sz="2400" b="1" dirty="0">
                <a:solidFill>
                  <a:srgbClr val="002060"/>
                </a:solidFill>
                <a:latin typeface="AGA Aladdin Regular"/>
              </a:rPr>
              <a:t>وتعني تغيير </a:t>
            </a:r>
            <a:r>
              <a:rPr lang="en-GB" sz="2400" b="1" dirty="0">
                <a:solidFill>
                  <a:srgbClr val="E33830"/>
                </a:solidFill>
                <a:latin typeface="AGA Aladdin Regular"/>
              </a:rPr>
              <a:t>Change </a:t>
            </a:r>
            <a:endParaRPr lang="ar-EG" sz="2400" b="1" dirty="0">
              <a:solidFill>
                <a:srgbClr val="E33830"/>
              </a:solidFill>
              <a:latin typeface="AGA Aladdin Regular"/>
            </a:endParaRPr>
          </a:p>
        </p:txBody>
      </p:sp>
      <p:sp>
        <p:nvSpPr>
          <p:cNvPr id="13" name="Pentagon 12"/>
          <p:cNvSpPr/>
          <p:nvPr/>
        </p:nvSpPr>
        <p:spPr>
          <a:xfrm flipH="1">
            <a:off x="4190999" y="3703441"/>
            <a:ext cx="1673263" cy="685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en-US" sz="2400" dirty="0">
                <a:solidFill>
                  <a:schemeClr val="bg1"/>
                </a:solidFill>
                <a:latin typeface="Britannic Bold" panose="020B0903060703020204" pitchFamily="34" charset="0"/>
              </a:rPr>
              <a:t>Zen</a:t>
            </a:r>
            <a:endParaRPr lang="ar-EG" sz="2400" dirty="0">
              <a:solidFill>
                <a:schemeClr val="bg1"/>
              </a:solidFill>
              <a:latin typeface="Britannic Bold" panose="020B0903060703020204" pitchFamily="34" charset="0"/>
            </a:endParaRPr>
          </a:p>
        </p:txBody>
      </p:sp>
      <p:sp>
        <p:nvSpPr>
          <p:cNvPr id="21" name="Rectangle 20"/>
          <p:cNvSpPr/>
          <p:nvPr/>
        </p:nvSpPr>
        <p:spPr>
          <a:xfrm>
            <a:off x="0" y="3815508"/>
            <a:ext cx="4099199" cy="461665"/>
          </a:xfrm>
          <a:prstGeom prst="rect">
            <a:avLst/>
          </a:prstGeom>
        </p:spPr>
        <p:txBody>
          <a:bodyPr wrap="none">
            <a:spAutoFit/>
          </a:bodyPr>
          <a:lstStyle/>
          <a:p>
            <a:pPr algn="r" rtl="1"/>
            <a:r>
              <a:rPr lang="ar-EG" sz="2400" b="1" dirty="0">
                <a:solidFill>
                  <a:srgbClr val="002060"/>
                </a:solidFill>
                <a:latin typeface="AGA Aladdin Regular"/>
              </a:rPr>
              <a:t>وتعني الى الافضل  </a:t>
            </a:r>
            <a:r>
              <a:rPr lang="en-GB" sz="2400" b="1" dirty="0">
                <a:solidFill>
                  <a:srgbClr val="E33830"/>
                </a:solidFill>
                <a:latin typeface="AGA Aladdin Regular"/>
              </a:rPr>
              <a:t>For the better</a:t>
            </a:r>
            <a:endParaRPr lang="ar-EG" sz="2400" b="1" dirty="0">
              <a:solidFill>
                <a:srgbClr val="E33830"/>
              </a:solidFill>
              <a:latin typeface="AGA Aladdin Regular"/>
            </a:endParaRPr>
          </a:p>
        </p:txBody>
      </p:sp>
      <p:sp>
        <p:nvSpPr>
          <p:cNvPr id="2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4052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4" grpId="0" animBg="1"/>
      <p:bldP spid="5" grpId="0"/>
      <p:bldP spid="13" grpId="0" animBg="1"/>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2819400" y="304800"/>
            <a:ext cx="6019799" cy="685800"/>
          </a:xfrm>
          <a:prstGeom prst="snip2DiagRect">
            <a:avLst/>
          </a:prstGeom>
          <a:solidFill>
            <a:srgbClr val="92D050"/>
          </a:solidFill>
          <a:ln w="19050">
            <a:solidFill>
              <a:srgbClr val="00B050"/>
            </a:solidFill>
          </a:ln>
          <a:effectLst>
            <a:glow rad="101600">
              <a:srgbClr val="00B050">
                <a:alpha val="60000"/>
              </a:srgb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b="1" dirty="0"/>
              <a:t>وتوجد ثلاثة انواع من الفاقد تبدأ بحرف المميم </a:t>
            </a:r>
          </a:p>
        </p:txBody>
      </p:sp>
      <p:graphicFrame>
        <p:nvGraphicFramePr>
          <p:cNvPr id="3" name="Diagram 2"/>
          <p:cNvGraphicFramePr/>
          <p:nvPr>
            <p:extLst>
              <p:ext uri="{D42A27DB-BD31-4B8C-83A1-F6EECF244321}">
                <p14:modId xmlns:p14="http://schemas.microsoft.com/office/powerpoint/2010/main" val="65906323"/>
              </p:ext>
            </p:extLst>
          </p:nvPr>
        </p:nvGraphicFramePr>
        <p:xfrm>
          <a:off x="609600" y="1397000"/>
          <a:ext cx="7924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7626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b="1" dirty="0"/>
              <a:t>مسببات الفاقد </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84800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76400" y="381000"/>
            <a:ext cx="5158548" cy="596703"/>
          </a:xfrm>
        </p:spPr>
        <p:txBody>
          <a:bodyPr>
            <a:noAutofit/>
          </a:bodyPr>
          <a:lstStyle/>
          <a:p>
            <a:pPr algn="ctr" rtl="1"/>
            <a:r>
              <a:rPr lang="ar-EG" b="1" dirty="0">
                <a:solidFill>
                  <a:srgbClr val="C00000"/>
                </a:solidFill>
              </a:rPr>
              <a:t>مسببات الفاقد </a:t>
            </a:r>
            <a:endParaRPr lang="en-US" b="1" dirty="0">
              <a:solidFill>
                <a:srgbClr val="C00000"/>
              </a:solidFill>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1865808"/>
            <a:ext cx="739687" cy="576064"/>
          </a:xfrm>
          <a:prstGeom prst="rect">
            <a:avLst/>
          </a:prstGeom>
        </p:spPr>
      </p:pic>
      <p:sp>
        <p:nvSpPr>
          <p:cNvPr id="20" name="TextBox 19"/>
          <p:cNvSpPr txBox="1"/>
          <p:nvPr/>
        </p:nvSpPr>
        <p:spPr>
          <a:xfrm>
            <a:off x="8244408" y="185709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a:t>
            </a:r>
            <a:endParaRPr lang="ar-EG" sz="3200" b="1" dirty="0">
              <a:solidFill>
                <a:srgbClr val="C00000"/>
              </a:solidFill>
              <a:latin typeface="Calibri"/>
              <a:cs typeface="Arial" panose="020B0604020202020204" pitchFamily="34" charset="0"/>
            </a:endParaRPr>
          </a:p>
        </p:txBody>
      </p:sp>
      <p:sp>
        <p:nvSpPr>
          <p:cNvPr id="21" name="Freeform 20"/>
          <p:cNvSpPr/>
          <p:nvPr/>
        </p:nvSpPr>
        <p:spPr>
          <a:xfrm>
            <a:off x="1187624" y="1718290"/>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marL="0" marR="0" lvl="0" indent="0" algn="ctr" defTabSz="1377950" rtl="1" eaLnBrk="1" fontAlgn="auto" latinLnBrk="0" hangingPunct="1">
              <a:lnSpc>
                <a:spcPct val="90000"/>
              </a:lnSpc>
              <a:spcBef>
                <a:spcPts val="0"/>
              </a:spcBef>
              <a:spcAft>
                <a:spcPct val="35000"/>
              </a:spcAft>
              <a:buClrTx/>
              <a:buSzTx/>
              <a:buFontTx/>
              <a:buNone/>
              <a:tabLst/>
              <a:defRPr/>
            </a:pPr>
            <a:r>
              <a:rPr lang="ar-SA" sz="2400" b="1" kern="0" dirty="0">
                <a:solidFill>
                  <a:schemeClr val="bg1"/>
                </a:solidFill>
                <a:latin typeface="Calibri"/>
                <a:cs typeface="Arial" panose="020B0604020202020204" pitchFamily="34" charset="0"/>
              </a:rPr>
              <a:t>الترتيب او التصميم الداخلي غير الجيد للمصنع </a:t>
            </a:r>
            <a:endParaRPr kumimoji="0" lang="ar-EG" sz="2400" b="0" i="0" u="none" strike="noStrike" kern="0" cap="none" spc="0" normalizeH="0" baseline="0" noProof="0" dirty="0" smtClean="0">
              <a:ln>
                <a:noFill/>
              </a:ln>
              <a:solidFill>
                <a:schemeClr val="bg1"/>
              </a:solidFill>
              <a:effectLst/>
              <a:uLnTx/>
              <a:uFillTx/>
              <a:latin typeface="Calibri"/>
              <a:cs typeface="Arial" panose="020B0604020202020204" pitchFamily="34" charset="0"/>
            </a:endParaRPr>
          </a:p>
        </p:txBody>
      </p:sp>
      <p:pic>
        <p:nvPicPr>
          <p:cNvPr id="22" name="Picture 21"/>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3305968"/>
            <a:ext cx="739687" cy="576064"/>
          </a:xfrm>
          <a:prstGeom prst="rect">
            <a:avLst/>
          </a:prstGeom>
        </p:spPr>
      </p:pic>
      <p:sp>
        <p:nvSpPr>
          <p:cNvPr id="23" name="TextBox 22"/>
          <p:cNvSpPr txBox="1"/>
          <p:nvPr/>
        </p:nvSpPr>
        <p:spPr>
          <a:xfrm>
            <a:off x="8244408" y="329725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2</a:t>
            </a:r>
            <a:endParaRPr lang="ar-EG" sz="3200" b="1" dirty="0">
              <a:solidFill>
                <a:srgbClr val="C00000"/>
              </a:solidFill>
              <a:latin typeface="Calibri"/>
              <a:cs typeface="Arial" panose="020B0604020202020204" pitchFamily="34" charset="0"/>
            </a:endParaRPr>
          </a:p>
        </p:txBody>
      </p:sp>
      <p:sp>
        <p:nvSpPr>
          <p:cNvPr id="24" name="Freeform 23"/>
          <p:cNvSpPr/>
          <p:nvPr/>
        </p:nvSpPr>
        <p:spPr>
          <a:xfrm>
            <a:off x="1187624" y="3161952"/>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الوقت الطويل الذي يصرف لتهيئة الماكينات للعمل </a:t>
            </a:r>
            <a:endParaRPr lang="ar-EG" sz="2400" b="1" kern="0" dirty="0">
              <a:solidFill>
                <a:schemeClr val="bg1"/>
              </a:solidFill>
              <a:latin typeface="Calibri"/>
              <a:cs typeface="Arial" panose="020B0604020202020204" pitchFamily="34" charset="0"/>
            </a:endParaRPr>
          </a:p>
        </p:txBody>
      </p:sp>
      <p:pic>
        <p:nvPicPr>
          <p:cNvPr id="25" name="Picture 2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4746128"/>
            <a:ext cx="739687" cy="576064"/>
          </a:xfrm>
          <a:prstGeom prst="rect">
            <a:avLst/>
          </a:prstGeom>
        </p:spPr>
      </p:pic>
      <p:sp>
        <p:nvSpPr>
          <p:cNvPr id="26" name="TextBox 25"/>
          <p:cNvSpPr txBox="1"/>
          <p:nvPr/>
        </p:nvSpPr>
        <p:spPr>
          <a:xfrm>
            <a:off x="8244408" y="473741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3</a:t>
            </a:r>
            <a:endParaRPr lang="ar-EG" sz="3200" b="1" dirty="0">
              <a:solidFill>
                <a:srgbClr val="C00000"/>
              </a:solidFill>
              <a:latin typeface="Calibri"/>
              <a:cs typeface="Arial" panose="020B0604020202020204" pitchFamily="34" charset="0"/>
            </a:endParaRPr>
          </a:p>
        </p:txBody>
      </p:sp>
      <p:sp>
        <p:nvSpPr>
          <p:cNvPr id="27" name="Freeform 26"/>
          <p:cNvSpPr/>
          <p:nvPr/>
        </p:nvSpPr>
        <p:spPr>
          <a:xfrm>
            <a:off x="1187624" y="4602112"/>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عدم كفاءة العملية الإنتاجية </a:t>
            </a:r>
            <a:endParaRPr lang="ar-EG" sz="2400" b="1" kern="0" dirty="0">
              <a:solidFill>
                <a:schemeClr val="bg1"/>
              </a:solidFill>
              <a:latin typeface="Calibri"/>
              <a:cs typeface="Arial" panose="020B0604020202020204" pitchFamily="34" charset="0"/>
            </a:endParaRP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4351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animBg="1"/>
      <p:bldP spid="23" grpId="0"/>
      <p:bldP spid="24" grpId="0" animBg="1"/>
      <p:bldP spid="26" grpId="0"/>
      <p:bldP spid="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0200" y="381000"/>
            <a:ext cx="5158548" cy="596703"/>
          </a:xfrm>
        </p:spPr>
        <p:txBody>
          <a:bodyPr>
            <a:noAutofit/>
          </a:bodyPr>
          <a:lstStyle/>
          <a:p>
            <a:pPr algn="ctr" rtl="1"/>
            <a:r>
              <a:rPr lang="ar-EG" b="1" dirty="0">
                <a:solidFill>
                  <a:srgbClr val="C00000"/>
                </a:solidFill>
              </a:rPr>
              <a:t>مسببات الفاقد </a:t>
            </a:r>
            <a:endParaRPr lang="en-US" b="1" dirty="0">
              <a:solidFill>
                <a:srgbClr val="C00000"/>
              </a:solidFill>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1865808"/>
            <a:ext cx="739687" cy="576064"/>
          </a:xfrm>
          <a:prstGeom prst="rect">
            <a:avLst/>
          </a:prstGeom>
        </p:spPr>
      </p:pic>
      <p:sp>
        <p:nvSpPr>
          <p:cNvPr id="20" name="TextBox 19"/>
          <p:cNvSpPr txBox="1"/>
          <p:nvPr/>
        </p:nvSpPr>
        <p:spPr>
          <a:xfrm>
            <a:off x="8244408" y="185709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4</a:t>
            </a:r>
            <a:endParaRPr lang="ar-EG" sz="3200" b="1" dirty="0">
              <a:solidFill>
                <a:srgbClr val="C00000"/>
              </a:solidFill>
              <a:latin typeface="Calibri"/>
              <a:cs typeface="Arial" panose="020B0604020202020204" pitchFamily="34" charset="0"/>
            </a:endParaRPr>
          </a:p>
        </p:txBody>
      </p:sp>
      <p:sp>
        <p:nvSpPr>
          <p:cNvPr id="21" name="Freeform 20"/>
          <p:cNvSpPr/>
          <p:nvPr/>
        </p:nvSpPr>
        <p:spPr>
          <a:xfrm>
            <a:off x="1187624" y="1718290"/>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عدم عمل صيانة وقائية للماكينات والمعدات </a:t>
            </a:r>
            <a:endParaRPr lang="ar-EG" sz="2400" b="1" kern="0" dirty="0">
              <a:solidFill>
                <a:schemeClr val="bg1"/>
              </a:solidFill>
              <a:latin typeface="Calibri"/>
              <a:cs typeface="Arial" panose="020B0604020202020204" pitchFamily="34" charset="0"/>
            </a:endParaRPr>
          </a:p>
        </p:txBody>
      </p:sp>
      <p:pic>
        <p:nvPicPr>
          <p:cNvPr id="22" name="Picture 21"/>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3305968"/>
            <a:ext cx="739687" cy="576064"/>
          </a:xfrm>
          <a:prstGeom prst="rect">
            <a:avLst/>
          </a:prstGeom>
        </p:spPr>
      </p:pic>
      <p:sp>
        <p:nvSpPr>
          <p:cNvPr id="23" name="TextBox 22"/>
          <p:cNvSpPr txBox="1"/>
          <p:nvPr/>
        </p:nvSpPr>
        <p:spPr>
          <a:xfrm>
            <a:off x="8244408" y="329725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5</a:t>
            </a:r>
            <a:endParaRPr lang="ar-EG" sz="3200" b="1" dirty="0">
              <a:solidFill>
                <a:srgbClr val="C00000"/>
              </a:solidFill>
              <a:latin typeface="Calibri"/>
              <a:cs typeface="Arial" panose="020B0604020202020204" pitchFamily="34" charset="0"/>
            </a:endParaRPr>
          </a:p>
        </p:txBody>
      </p:sp>
      <p:sp>
        <p:nvSpPr>
          <p:cNvPr id="24" name="Freeform 23"/>
          <p:cNvSpPr/>
          <p:nvPr/>
        </p:nvSpPr>
        <p:spPr>
          <a:xfrm>
            <a:off x="1187624" y="3161952"/>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العمل يتم بطريقة غير مسيطر عليها </a:t>
            </a:r>
            <a:endParaRPr lang="ar-EG" sz="2400" b="1" kern="0" dirty="0">
              <a:solidFill>
                <a:schemeClr val="bg1"/>
              </a:solidFill>
              <a:latin typeface="Calibri"/>
              <a:cs typeface="Arial" panose="020B0604020202020204" pitchFamily="34" charset="0"/>
            </a:endParaRPr>
          </a:p>
        </p:txBody>
      </p:sp>
      <p:pic>
        <p:nvPicPr>
          <p:cNvPr id="25" name="Picture 2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4746128"/>
            <a:ext cx="739687" cy="576064"/>
          </a:xfrm>
          <a:prstGeom prst="rect">
            <a:avLst/>
          </a:prstGeom>
        </p:spPr>
      </p:pic>
      <p:sp>
        <p:nvSpPr>
          <p:cNvPr id="26" name="TextBox 25"/>
          <p:cNvSpPr txBox="1"/>
          <p:nvPr/>
        </p:nvSpPr>
        <p:spPr>
          <a:xfrm>
            <a:off x="8244408" y="473741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6</a:t>
            </a:r>
            <a:endParaRPr lang="ar-EG" sz="3200" b="1" dirty="0">
              <a:solidFill>
                <a:srgbClr val="C00000"/>
              </a:solidFill>
              <a:latin typeface="Calibri"/>
              <a:cs typeface="Arial" panose="020B0604020202020204" pitchFamily="34" charset="0"/>
            </a:endParaRPr>
          </a:p>
        </p:txBody>
      </p:sp>
      <p:sp>
        <p:nvSpPr>
          <p:cNvPr id="27" name="Freeform 26"/>
          <p:cNvSpPr/>
          <p:nvPr/>
        </p:nvSpPr>
        <p:spPr>
          <a:xfrm>
            <a:off x="1187624" y="4602112"/>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الافتقار إلى التدريب</a:t>
            </a:r>
            <a:endParaRPr lang="ar-EG" sz="2400" b="1" kern="0" dirty="0">
              <a:solidFill>
                <a:schemeClr val="bg1"/>
              </a:solidFill>
              <a:latin typeface="Calibri"/>
              <a:cs typeface="Arial" panose="020B0604020202020204" pitchFamily="34" charset="0"/>
            </a:endParaRP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7171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animBg="1"/>
      <p:bldP spid="23" grpId="0"/>
      <p:bldP spid="24" grpId="0" animBg="1"/>
      <p:bldP spid="26" grpId="0"/>
      <p:bldP spid="2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7800" y="398802"/>
            <a:ext cx="5158548" cy="596703"/>
          </a:xfrm>
        </p:spPr>
        <p:txBody>
          <a:bodyPr>
            <a:noAutofit/>
          </a:bodyPr>
          <a:lstStyle/>
          <a:p>
            <a:pPr algn="ctr" rtl="1"/>
            <a:r>
              <a:rPr lang="ar-EG" b="1" dirty="0">
                <a:solidFill>
                  <a:srgbClr val="C00000"/>
                </a:solidFill>
              </a:rPr>
              <a:t>مسببات الفاقد </a:t>
            </a:r>
            <a:endParaRPr lang="en-US" b="1" dirty="0">
              <a:solidFill>
                <a:srgbClr val="C00000"/>
              </a:solidFill>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1865808"/>
            <a:ext cx="739687" cy="576064"/>
          </a:xfrm>
          <a:prstGeom prst="rect">
            <a:avLst/>
          </a:prstGeom>
        </p:spPr>
      </p:pic>
      <p:sp>
        <p:nvSpPr>
          <p:cNvPr id="20" name="TextBox 19"/>
          <p:cNvSpPr txBox="1"/>
          <p:nvPr/>
        </p:nvSpPr>
        <p:spPr>
          <a:xfrm>
            <a:off x="8244408" y="1857097"/>
            <a:ext cx="360040" cy="584775"/>
          </a:xfrm>
          <a:prstGeom prst="rect">
            <a:avLst/>
          </a:prstGeom>
          <a:noFill/>
        </p:spPr>
        <p:txBody>
          <a:bodyPr wrap="square" rtlCol="1">
            <a:spAutoFit/>
          </a:bodyPr>
          <a:lstStyle/>
          <a:p>
            <a:pPr algn="r" rtl="1" fontAlgn="auto">
              <a:spcBef>
                <a:spcPts val="0"/>
              </a:spcBef>
              <a:spcAft>
                <a:spcPts val="0"/>
              </a:spcAft>
            </a:pPr>
            <a:r>
              <a:rPr lang="ar-EG" sz="3200" b="1" dirty="0">
                <a:solidFill>
                  <a:srgbClr val="C00000"/>
                </a:solidFill>
                <a:latin typeface="Calibri"/>
                <a:cs typeface="Arial" panose="020B0604020202020204" pitchFamily="34" charset="0"/>
              </a:rPr>
              <a:t>7</a:t>
            </a:r>
          </a:p>
        </p:txBody>
      </p:sp>
      <p:sp>
        <p:nvSpPr>
          <p:cNvPr id="21" name="Freeform 20"/>
          <p:cNvSpPr/>
          <p:nvPr/>
        </p:nvSpPr>
        <p:spPr>
          <a:xfrm>
            <a:off x="1187624" y="1718290"/>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عدم التخطيط او جدولة الانتاج</a:t>
            </a:r>
            <a:endParaRPr lang="ar-EG" sz="2400" b="1" kern="0" dirty="0">
              <a:solidFill>
                <a:schemeClr val="bg1"/>
              </a:solidFill>
              <a:latin typeface="Calibri"/>
              <a:cs typeface="Arial" panose="020B0604020202020204" pitchFamily="34" charset="0"/>
            </a:endParaRPr>
          </a:p>
        </p:txBody>
      </p:sp>
      <p:pic>
        <p:nvPicPr>
          <p:cNvPr id="22" name="Picture 21"/>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3305968"/>
            <a:ext cx="739687" cy="576064"/>
          </a:xfrm>
          <a:prstGeom prst="rect">
            <a:avLst/>
          </a:prstGeom>
        </p:spPr>
      </p:pic>
      <p:sp>
        <p:nvSpPr>
          <p:cNvPr id="23" name="TextBox 22"/>
          <p:cNvSpPr txBox="1"/>
          <p:nvPr/>
        </p:nvSpPr>
        <p:spPr>
          <a:xfrm>
            <a:off x="8244408" y="329725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8</a:t>
            </a:r>
            <a:endParaRPr lang="ar-EG" sz="3200" b="1" dirty="0">
              <a:solidFill>
                <a:srgbClr val="C00000"/>
              </a:solidFill>
              <a:latin typeface="Calibri"/>
              <a:cs typeface="Arial" panose="020B0604020202020204" pitchFamily="34" charset="0"/>
            </a:endParaRPr>
          </a:p>
        </p:txBody>
      </p:sp>
      <p:sp>
        <p:nvSpPr>
          <p:cNvPr id="24" name="Freeform 23"/>
          <p:cNvSpPr/>
          <p:nvPr/>
        </p:nvSpPr>
        <p:spPr>
          <a:xfrm>
            <a:off x="1204021" y="3160201"/>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ضجر وعدم اكتراث العاملين</a:t>
            </a:r>
            <a:endParaRPr lang="ar-EG" sz="2400" b="1" kern="0" dirty="0">
              <a:solidFill>
                <a:schemeClr val="bg1"/>
              </a:solidFill>
              <a:latin typeface="Calibri"/>
              <a:cs typeface="Arial" panose="020B0604020202020204" pitchFamily="34" charset="0"/>
            </a:endParaRPr>
          </a:p>
        </p:txBody>
      </p:sp>
      <p:pic>
        <p:nvPicPr>
          <p:cNvPr id="25" name="Picture 2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4746128"/>
            <a:ext cx="739687" cy="576064"/>
          </a:xfrm>
          <a:prstGeom prst="rect">
            <a:avLst/>
          </a:prstGeom>
        </p:spPr>
      </p:pic>
      <p:sp>
        <p:nvSpPr>
          <p:cNvPr id="26" name="TextBox 25"/>
          <p:cNvSpPr txBox="1"/>
          <p:nvPr/>
        </p:nvSpPr>
        <p:spPr>
          <a:xfrm>
            <a:off x="8244408" y="4737417"/>
            <a:ext cx="360040"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9</a:t>
            </a:r>
            <a:endParaRPr lang="ar-EG" sz="3200" b="1" dirty="0">
              <a:solidFill>
                <a:srgbClr val="C00000"/>
              </a:solidFill>
              <a:latin typeface="Calibri"/>
              <a:cs typeface="Arial" panose="020B0604020202020204" pitchFamily="34" charset="0"/>
            </a:endParaRPr>
          </a:p>
        </p:txBody>
      </p:sp>
      <p:sp>
        <p:nvSpPr>
          <p:cNvPr id="27" name="Freeform 26"/>
          <p:cNvSpPr/>
          <p:nvPr/>
        </p:nvSpPr>
        <p:spPr>
          <a:xfrm>
            <a:off x="1187624" y="4602112"/>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التنظيم غير الجيد لمكان العمل</a:t>
            </a:r>
            <a:endParaRPr lang="ar-EG" sz="2400" b="1" kern="0" dirty="0">
              <a:solidFill>
                <a:schemeClr val="bg1"/>
              </a:solidFill>
              <a:latin typeface="Calibri"/>
              <a:cs typeface="Arial" panose="020B0604020202020204" pitchFamily="34" charset="0"/>
            </a:endParaRP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46933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animBg="1"/>
      <p:bldP spid="23" grpId="0"/>
      <p:bldP spid="24" grpId="0" animBg="1"/>
      <p:bldP spid="26" grpId="0"/>
      <p:bldP spid="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7800" y="594796"/>
            <a:ext cx="5158548" cy="596703"/>
          </a:xfrm>
        </p:spPr>
        <p:txBody>
          <a:bodyPr>
            <a:noAutofit/>
          </a:bodyPr>
          <a:lstStyle/>
          <a:p>
            <a:pPr algn="ctr" rtl="1"/>
            <a:r>
              <a:rPr lang="ar-EG" b="1" dirty="0">
                <a:solidFill>
                  <a:srgbClr val="C00000"/>
                </a:solidFill>
              </a:rPr>
              <a:t>مسببات الفاقد </a:t>
            </a:r>
            <a:endParaRPr lang="en-US" b="1" dirty="0">
              <a:solidFill>
                <a:srgbClr val="C00000"/>
              </a:solidFill>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12523" y="1846030"/>
            <a:ext cx="739687" cy="576064"/>
          </a:xfrm>
          <a:prstGeom prst="rect">
            <a:avLst/>
          </a:prstGeom>
        </p:spPr>
      </p:pic>
      <p:sp>
        <p:nvSpPr>
          <p:cNvPr id="20" name="TextBox 19"/>
          <p:cNvSpPr txBox="1"/>
          <p:nvPr/>
        </p:nvSpPr>
        <p:spPr>
          <a:xfrm>
            <a:off x="8244407" y="1837319"/>
            <a:ext cx="899593"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10</a:t>
            </a:r>
            <a:endParaRPr lang="ar-EG" sz="3200" b="1" dirty="0">
              <a:solidFill>
                <a:srgbClr val="C00000"/>
              </a:solidFill>
              <a:latin typeface="Calibri"/>
              <a:cs typeface="Arial" panose="020B0604020202020204" pitchFamily="34" charset="0"/>
            </a:endParaRPr>
          </a:p>
        </p:txBody>
      </p:sp>
      <p:sp>
        <p:nvSpPr>
          <p:cNvPr id="21" name="Freeform 20"/>
          <p:cNvSpPr/>
          <p:nvPr/>
        </p:nvSpPr>
        <p:spPr>
          <a:xfrm>
            <a:off x="1187624" y="1718290"/>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الافتقار إلى المورد الجيد</a:t>
            </a:r>
            <a:endParaRPr lang="ar-EG" sz="2400" b="1" kern="0" dirty="0">
              <a:solidFill>
                <a:schemeClr val="bg1"/>
              </a:solidFill>
              <a:latin typeface="Calibri"/>
              <a:cs typeface="Arial" panose="020B0604020202020204" pitchFamily="34" charset="0"/>
            </a:endParaRPr>
          </a:p>
        </p:txBody>
      </p:sp>
      <p:pic>
        <p:nvPicPr>
          <p:cNvPr id="22" name="Picture 21"/>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3283652"/>
            <a:ext cx="786433" cy="576064"/>
          </a:xfrm>
          <a:prstGeom prst="rect">
            <a:avLst/>
          </a:prstGeom>
        </p:spPr>
      </p:pic>
      <p:sp>
        <p:nvSpPr>
          <p:cNvPr id="23" name="TextBox 22"/>
          <p:cNvSpPr txBox="1"/>
          <p:nvPr/>
        </p:nvSpPr>
        <p:spPr>
          <a:xfrm>
            <a:off x="8244408" y="3297257"/>
            <a:ext cx="899592"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11</a:t>
            </a:r>
            <a:endParaRPr lang="ar-EG" sz="3200" b="1" dirty="0">
              <a:solidFill>
                <a:srgbClr val="C00000"/>
              </a:solidFill>
              <a:latin typeface="Calibri"/>
              <a:cs typeface="Arial" panose="020B0604020202020204" pitchFamily="34" charset="0"/>
            </a:endParaRPr>
          </a:p>
        </p:txBody>
      </p:sp>
      <p:sp>
        <p:nvSpPr>
          <p:cNvPr id="24" name="Freeform 23"/>
          <p:cNvSpPr/>
          <p:nvPr/>
        </p:nvSpPr>
        <p:spPr>
          <a:xfrm>
            <a:off x="1204021" y="3160201"/>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غياب المحاسبية </a:t>
            </a:r>
            <a:endParaRPr lang="ar-EG" sz="2400" b="1" kern="0" dirty="0">
              <a:solidFill>
                <a:schemeClr val="bg1"/>
              </a:solidFill>
              <a:latin typeface="Calibri"/>
              <a:cs typeface="Arial" panose="020B0604020202020204" pitchFamily="34" charset="0"/>
            </a:endParaRPr>
          </a:p>
        </p:txBody>
      </p:sp>
      <p:pic>
        <p:nvPicPr>
          <p:cNvPr id="25" name="Picture 2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4746128"/>
            <a:ext cx="739687" cy="576064"/>
          </a:xfrm>
          <a:prstGeom prst="rect">
            <a:avLst/>
          </a:prstGeom>
        </p:spPr>
      </p:pic>
      <p:sp>
        <p:nvSpPr>
          <p:cNvPr id="26" name="TextBox 25"/>
          <p:cNvSpPr txBox="1"/>
          <p:nvPr/>
        </p:nvSpPr>
        <p:spPr>
          <a:xfrm>
            <a:off x="8244408" y="4737417"/>
            <a:ext cx="899592"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12</a:t>
            </a:r>
            <a:endParaRPr lang="ar-EG" sz="3200" b="1" dirty="0">
              <a:solidFill>
                <a:srgbClr val="C00000"/>
              </a:solidFill>
              <a:latin typeface="Calibri"/>
              <a:cs typeface="Arial" panose="020B0604020202020204" pitchFamily="34" charset="0"/>
            </a:endParaRPr>
          </a:p>
        </p:txBody>
      </p:sp>
      <p:sp>
        <p:nvSpPr>
          <p:cNvPr id="27" name="Freeform 26"/>
          <p:cNvSpPr/>
          <p:nvPr/>
        </p:nvSpPr>
        <p:spPr>
          <a:xfrm>
            <a:off x="1187624" y="4602112"/>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انتاج سلع ذات عيوب</a:t>
            </a:r>
            <a:endParaRPr lang="ar-EG" sz="2400" b="1" kern="0" dirty="0">
              <a:solidFill>
                <a:schemeClr val="bg1"/>
              </a:solidFill>
              <a:latin typeface="Calibri"/>
              <a:cs typeface="Arial" panose="020B0604020202020204" pitchFamily="34" charset="0"/>
            </a:endParaRP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40309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animBg="1"/>
      <p:bldP spid="23" grpId="0"/>
      <p:bldP spid="24" grpId="0" animBg="1"/>
      <p:bldP spid="26" grpId="0"/>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47800" y="762000"/>
            <a:ext cx="5158548" cy="596703"/>
          </a:xfrm>
        </p:spPr>
        <p:txBody>
          <a:bodyPr>
            <a:noAutofit/>
          </a:bodyPr>
          <a:lstStyle/>
          <a:p>
            <a:pPr algn="ctr" rtl="1"/>
            <a:r>
              <a:rPr lang="ar-EG" b="1" dirty="0">
                <a:solidFill>
                  <a:srgbClr val="C00000"/>
                </a:solidFill>
              </a:rPr>
              <a:t>مسببات الفاقد </a:t>
            </a:r>
            <a:endParaRPr lang="en-US" b="1" dirty="0">
              <a:solidFill>
                <a:srgbClr val="C00000"/>
              </a:solidFill>
            </a:endParaRPr>
          </a:p>
        </p:txBody>
      </p:sp>
      <p:pic>
        <p:nvPicPr>
          <p:cNvPr id="13" name="Picture 12"/>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1865808"/>
            <a:ext cx="739687" cy="576064"/>
          </a:xfrm>
          <a:prstGeom prst="rect">
            <a:avLst/>
          </a:prstGeom>
        </p:spPr>
      </p:pic>
      <p:sp>
        <p:nvSpPr>
          <p:cNvPr id="20" name="TextBox 19"/>
          <p:cNvSpPr txBox="1"/>
          <p:nvPr/>
        </p:nvSpPr>
        <p:spPr>
          <a:xfrm>
            <a:off x="8244407" y="1857097"/>
            <a:ext cx="899593"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13</a:t>
            </a:r>
            <a:endParaRPr lang="ar-EG" sz="3200" b="1" dirty="0">
              <a:solidFill>
                <a:srgbClr val="C00000"/>
              </a:solidFill>
              <a:latin typeface="Calibri"/>
              <a:cs typeface="Arial" panose="020B0604020202020204" pitchFamily="34" charset="0"/>
            </a:endParaRPr>
          </a:p>
        </p:txBody>
      </p:sp>
      <p:sp>
        <p:nvSpPr>
          <p:cNvPr id="21" name="Freeform 20"/>
          <p:cNvSpPr/>
          <p:nvPr/>
        </p:nvSpPr>
        <p:spPr>
          <a:xfrm>
            <a:off x="1187624" y="1718290"/>
            <a:ext cx="6840760"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0"/>
              <a:satOff val="0"/>
              <a:lumOff val="0"/>
              <a:alpha val="7100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التصميم غير الجيد للمنتج</a:t>
            </a:r>
            <a:endParaRPr lang="ar-EG" sz="2400" b="1" kern="0" dirty="0">
              <a:solidFill>
                <a:schemeClr val="bg1"/>
              </a:solidFill>
              <a:latin typeface="Calibri"/>
              <a:cs typeface="Arial" panose="020B0604020202020204" pitchFamily="34" charset="0"/>
            </a:endParaRPr>
          </a:p>
        </p:txBody>
      </p:sp>
      <p:pic>
        <p:nvPicPr>
          <p:cNvPr id="22" name="Picture 21"/>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3305968"/>
            <a:ext cx="786433" cy="576064"/>
          </a:xfrm>
          <a:prstGeom prst="rect">
            <a:avLst/>
          </a:prstGeom>
        </p:spPr>
      </p:pic>
      <p:sp>
        <p:nvSpPr>
          <p:cNvPr id="23" name="TextBox 22"/>
          <p:cNvSpPr txBox="1"/>
          <p:nvPr/>
        </p:nvSpPr>
        <p:spPr>
          <a:xfrm>
            <a:off x="8244408" y="3297257"/>
            <a:ext cx="899592"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14</a:t>
            </a:r>
            <a:endParaRPr lang="ar-EG" sz="3200" b="1" dirty="0">
              <a:solidFill>
                <a:srgbClr val="C00000"/>
              </a:solidFill>
              <a:latin typeface="Calibri"/>
              <a:cs typeface="Arial" panose="020B0604020202020204" pitchFamily="34" charset="0"/>
            </a:endParaRPr>
          </a:p>
        </p:txBody>
      </p:sp>
      <p:sp>
        <p:nvSpPr>
          <p:cNvPr id="24" name="Freeform 23"/>
          <p:cNvSpPr/>
          <p:nvPr/>
        </p:nvSpPr>
        <p:spPr>
          <a:xfrm>
            <a:off x="1204021" y="3160201"/>
            <a:ext cx="6804756"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طرق الانتاج غير السليمة</a:t>
            </a:r>
            <a:endParaRPr lang="ar-EG" sz="2400" b="1" kern="0" dirty="0">
              <a:solidFill>
                <a:schemeClr val="bg1"/>
              </a:solidFill>
              <a:latin typeface="Calibri"/>
              <a:cs typeface="Arial" panose="020B0604020202020204" pitchFamily="34" charset="0"/>
            </a:endParaRPr>
          </a:p>
        </p:txBody>
      </p:sp>
      <p:pic>
        <p:nvPicPr>
          <p:cNvPr id="25" name="Picture 24"/>
          <p:cNvPicPr>
            <a:picLocks noChangeAspect="1"/>
          </p:cNvPicPr>
          <p:nvPr/>
        </p:nvPicPr>
        <p:blipFill>
          <a:blip r:embed="rId2" cstate="print">
            <a:duotone>
              <a:srgbClr val="C0504D">
                <a:shade val="45000"/>
                <a:satMod val="135000"/>
              </a:srgbClr>
              <a:prstClr val="white"/>
            </a:duotone>
            <a:extLst>
              <a:ext uri="{28A0092B-C50C-407E-A947-70E740481C1C}">
                <a14:useLocalDpi xmlns:a14="http://schemas.microsoft.com/office/drawing/2010/main" val="0"/>
              </a:ext>
            </a:extLst>
          </a:blip>
          <a:stretch>
            <a:fillRect/>
          </a:stretch>
        </p:blipFill>
        <p:spPr>
          <a:xfrm>
            <a:off x="8100392" y="4746128"/>
            <a:ext cx="739687" cy="576064"/>
          </a:xfrm>
          <a:prstGeom prst="rect">
            <a:avLst/>
          </a:prstGeom>
        </p:spPr>
      </p:pic>
      <p:sp>
        <p:nvSpPr>
          <p:cNvPr id="26" name="TextBox 25"/>
          <p:cNvSpPr txBox="1"/>
          <p:nvPr/>
        </p:nvSpPr>
        <p:spPr>
          <a:xfrm>
            <a:off x="8244408" y="4737417"/>
            <a:ext cx="899592" cy="584775"/>
          </a:xfrm>
          <a:prstGeom prst="rect">
            <a:avLst/>
          </a:prstGeom>
          <a:noFill/>
        </p:spPr>
        <p:txBody>
          <a:bodyPr wrap="square" rtlCol="1">
            <a:spAutoFit/>
          </a:bodyPr>
          <a:lstStyle/>
          <a:p>
            <a:pPr fontAlgn="auto">
              <a:spcBef>
                <a:spcPts val="0"/>
              </a:spcBef>
              <a:spcAft>
                <a:spcPts val="0"/>
              </a:spcAft>
            </a:pPr>
            <a:r>
              <a:rPr lang="ar-EG" sz="3200" b="1" dirty="0" smtClean="0">
                <a:solidFill>
                  <a:srgbClr val="C00000"/>
                </a:solidFill>
                <a:latin typeface="Calibri"/>
                <a:cs typeface="Arial" panose="020B0604020202020204" pitchFamily="34" charset="0"/>
              </a:rPr>
              <a:t>15</a:t>
            </a:r>
            <a:endParaRPr lang="ar-EG" sz="3200" b="1" dirty="0">
              <a:solidFill>
                <a:srgbClr val="C00000"/>
              </a:solidFill>
              <a:latin typeface="Calibri"/>
              <a:cs typeface="Arial" panose="020B0604020202020204" pitchFamily="34" charset="0"/>
            </a:endParaRPr>
          </a:p>
        </p:txBody>
      </p:sp>
      <p:sp>
        <p:nvSpPr>
          <p:cNvPr id="27" name="Freeform 26"/>
          <p:cNvSpPr/>
          <p:nvPr/>
        </p:nvSpPr>
        <p:spPr>
          <a:xfrm>
            <a:off x="1187624" y="4602112"/>
            <a:ext cx="6786754" cy="915120"/>
          </a:xfrm>
          <a:custGeom>
            <a:avLst/>
            <a:gdLst>
              <a:gd name="connsiteX0" fmla="*/ 0 w 4267200"/>
              <a:gd name="connsiteY0" fmla="*/ 152523 h 915120"/>
              <a:gd name="connsiteX1" fmla="*/ 152523 w 4267200"/>
              <a:gd name="connsiteY1" fmla="*/ 0 h 915120"/>
              <a:gd name="connsiteX2" fmla="*/ 4114677 w 4267200"/>
              <a:gd name="connsiteY2" fmla="*/ 0 h 915120"/>
              <a:gd name="connsiteX3" fmla="*/ 4267200 w 4267200"/>
              <a:gd name="connsiteY3" fmla="*/ 152523 h 915120"/>
              <a:gd name="connsiteX4" fmla="*/ 4267200 w 4267200"/>
              <a:gd name="connsiteY4" fmla="*/ 762597 h 915120"/>
              <a:gd name="connsiteX5" fmla="*/ 4114677 w 4267200"/>
              <a:gd name="connsiteY5" fmla="*/ 915120 h 915120"/>
              <a:gd name="connsiteX6" fmla="*/ 152523 w 4267200"/>
              <a:gd name="connsiteY6" fmla="*/ 915120 h 915120"/>
              <a:gd name="connsiteX7" fmla="*/ 0 w 4267200"/>
              <a:gd name="connsiteY7" fmla="*/ 762597 h 915120"/>
              <a:gd name="connsiteX8" fmla="*/ 0 w 4267200"/>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200" h="915120">
                <a:moveTo>
                  <a:pt x="0" y="152523"/>
                </a:moveTo>
                <a:cubicBezTo>
                  <a:pt x="0" y="68287"/>
                  <a:pt x="68287" y="0"/>
                  <a:pt x="152523" y="0"/>
                </a:cubicBezTo>
                <a:lnTo>
                  <a:pt x="4114677" y="0"/>
                </a:lnTo>
                <a:cubicBezTo>
                  <a:pt x="4198913" y="0"/>
                  <a:pt x="4267200" y="68287"/>
                  <a:pt x="4267200" y="152523"/>
                </a:cubicBezTo>
                <a:lnTo>
                  <a:pt x="4267200" y="762597"/>
                </a:lnTo>
                <a:cubicBezTo>
                  <a:pt x="4267200" y="846833"/>
                  <a:pt x="4198913" y="915120"/>
                  <a:pt x="4114677" y="915120"/>
                </a:cubicBezTo>
                <a:lnTo>
                  <a:pt x="152523" y="915120"/>
                </a:lnTo>
                <a:cubicBezTo>
                  <a:pt x="68287" y="915120"/>
                  <a:pt x="0" y="846833"/>
                  <a:pt x="0" y="762597"/>
                </a:cubicBezTo>
                <a:lnTo>
                  <a:pt x="0" y="152523"/>
                </a:lnTo>
                <a:close/>
              </a:path>
            </a:pathLst>
          </a:cu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205962" tIns="44672" rIns="205962" bIns="44672" numCol="1" spcCol="1270" anchor="ctr" anchorCtr="0">
            <a:noAutofit/>
          </a:bodyPr>
          <a:lstStyle/>
          <a:p>
            <a:pPr algn="ctr" defTabSz="1377950" rtl="1" fontAlgn="auto">
              <a:lnSpc>
                <a:spcPct val="90000"/>
              </a:lnSpc>
              <a:spcBef>
                <a:spcPts val="0"/>
              </a:spcBef>
              <a:spcAft>
                <a:spcPct val="35000"/>
              </a:spcAft>
              <a:defRPr/>
            </a:pPr>
            <a:r>
              <a:rPr lang="ar-SA" sz="2400" b="1" kern="0" dirty="0">
                <a:solidFill>
                  <a:schemeClr val="bg1"/>
                </a:solidFill>
                <a:latin typeface="Calibri"/>
                <a:cs typeface="Arial" panose="020B0604020202020204" pitchFamily="34" charset="0"/>
              </a:rPr>
              <a:t>اعمال لا تضيف أي قيمة للمنتج، وانما تزيد التكلفة فقط</a:t>
            </a:r>
            <a:endParaRPr lang="ar-EG" sz="2400" b="1" kern="0" dirty="0">
              <a:solidFill>
                <a:schemeClr val="bg1"/>
              </a:solidFill>
              <a:latin typeface="Calibri"/>
              <a:cs typeface="Arial" panose="020B0604020202020204" pitchFamily="34" charset="0"/>
            </a:endParaRPr>
          </a:p>
        </p:txBody>
      </p:sp>
      <p:sp>
        <p:nvSpPr>
          <p:cNvPr id="1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28207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circle(in)">
                                      <p:cBhvr>
                                        <p:cTn id="26" dur="2000"/>
                                        <p:tgtEl>
                                          <p:spTgt spid="23"/>
                                        </p:tgtEl>
                                      </p:cBhvr>
                                    </p:animEffect>
                                  </p:childTnLst>
                                </p:cTn>
                              </p:par>
                              <p:par>
                                <p:cTn id="27" presetID="6"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2000"/>
                                        <p:tgtEl>
                                          <p:spTgt spid="2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animBg="1"/>
      <p:bldP spid="23" grpId="0"/>
      <p:bldP spid="24" grpId="0" animBg="1"/>
      <p:bldP spid="26" grpId="0"/>
      <p:bldP spid="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b="1" dirty="0">
                <a:solidFill>
                  <a:prstClr val="white"/>
                </a:solidFill>
              </a:rPr>
              <a:t>الفواقد </a:t>
            </a:r>
            <a:r>
              <a:rPr lang="ar-SA" sz="2800" b="1" dirty="0" smtClean="0">
                <a:solidFill>
                  <a:prstClr val="white"/>
                </a:solidFill>
              </a:rPr>
              <a:t>السبعة</a:t>
            </a:r>
            <a:endParaRPr lang="en-US" sz="2800" dirty="0">
              <a:solidFill>
                <a:prstClr val="white"/>
              </a:solidFill>
            </a:endParaRP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2856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24013" y="566955"/>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0" name="Rounded Rectangle 9"/>
          <p:cNvSpPr/>
          <p:nvPr/>
        </p:nvSpPr>
        <p:spPr>
          <a:xfrm>
            <a:off x="457200" y="2449519"/>
            <a:ext cx="7903039" cy="3382535"/>
          </a:xfrm>
          <a:prstGeom prst="roundRect">
            <a:avLst/>
          </a:prstGeom>
          <a:solidFill>
            <a:sysClr val="window" lastClr="FFFFFF">
              <a:alpha val="79000"/>
            </a:sysClr>
          </a:solidFill>
          <a:ln w="25400" cap="flat" cmpd="sng" algn="ctr">
            <a:solidFill>
              <a:srgbClr val="F79646"/>
            </a:solidFill>
            <a:prstDash val="solid"/>
          </a:ln>
          <a:effectLst/>
        </p:spPr>
        <p:txBody>
          <a:bodyPr rtlCol="1" anchor="ctr"/>
          <a:lstStyle/>
          <a:p>
            <a:pPr algn="ctr" fontAlgn="auto">
              <a:spcBef>
                <a:spcPts val="0"/>
              </a:spcBef>
              <a:spcAft>
                <a:spcPts val="0"/>
              </a:spcAft>
              <a:defRPr/>
            </a:pPr>
            <a:endParaRPr lang="ar-EG" kern="0" smtClean="0">
              <a:solidFill>
                <a:prstClr val="black"/>
              </a:solidFill>
              <a:latin typeface="Calibri"/>
              <a:cs typeface="Arial" panose="020B0604020202020204" pitchFamily="34" charset="0"/>
            </a:endParaRPr>
          </a:p>
        </p:txBody>
      </p:sp>
      <p:sp>
        <p:nvSpPr>
          <p:cNvPr id="12" name="TextBox 11"/>
          <p:cNvSpPr txBox="1"/>
          <p:nvPr/>
        </p:nvSpPr>
        <p:spPr>
          <a:xfrm>
            <a:off x="748652" y="3269616"/>
            <a:ext cx="3660067" cy="1938992"/>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الإنتاج أكثر من الكميات المجدولة (او المطلوبة). فإنتاج سلع لم تقدَّم طلبيات ٌ لها يستدعي زيادةَ عدد العاملين وتكلفة  التخزين والنقل</a:t>
            </a:r>
            <a:endParaRPr lang="ar-EG"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3276600" y="1444956"/>
            <a:ext cx="274320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بسبب فرط </a:t>
            </a:r>
            <a:r>
              <a:rPr lang="ar-EG" sz="2400" b="1" dirty="0" smtClean="0">
                <a:solidFill>
                  <a:prstClr val="white"/>
                </a:solidFill>
              </a:rPr>
              <a:t>الإنتاج</a:t>
            </a:r>
            <a:endParaRPr lang="ar-EG" sz="2400" b="1" dirty="0">
              <a:solidFill>
                <a:prstClr val="white"/>
              </a:solidFill>
            </a:endParaRPr>
          </a:p>
        </p:txBody>
      </p:sp>
      <p:pic>
        <p:nvPicPr>
          <p:cNvPr id="3" name="Picture 2"/>
          <p:cNvPicPr>
            <a:picLocks noChangeAspect="1"/>
          </p:cNvPicPr>
          <p:nvPr/>
        </p:nvPicPr>
        <p:blipFill>
          <a:blip r:embed="rId2"/>
          <a:stretch>
            <a:fillRect/>
          </a:stretch>
        </p:blipFill>
        <p:spPr>
          <a:xfrm>
            <a:off x="5486400" y="3161063"/>
            <a:ext cx="2406402" cy="2156098"/>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68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1372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609600" y="2055541"/>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انتاج كميات كبيرة واكثر من المطلوب او حجم الطلب المتوقع</a:t>
            </a:r>
            <a:endParaRPr lang="en-US" sz="2400" b="1" kern="0" dirty="0" smtClean="0">
              <a:solidFill>
                <a:srgbClr val="002060"/>
              </a:solidFill>
              <a:latin typeface="Calibri"/>
            </a:endParaRPr>
          </a:p>
        </p:txBody>
      </p:sp>
      <p:sp>
        <p:nvSpPr>
          <p:cNvPr id="18" name="Round Diagonal Corner Rectangle 17"/>
          <p:cNvSpPr/>
          <p:nvPr/>
        </p:nvSpPr>
        <p:spPr>
          <a:xfrm>
            <a:off x="609600" y="2631605"/>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المخزون من السلع الجاهزة، المناولة والتخزين، ضياع المكان</a:t>
            </a:r>
            <a:endParaRPr lang="en-US" sz="2400" b="1" kern="0" dirty="0" smtClean="0">
              <a:solidFill>
                <a:srgbClr val="002060"/>
              </a:solidFill>
              <a:latin typeface="Calibri"/>
            </a:endParaRPr>
          </a:p>
        </p:txBody>
      </p:sp>
      <p:sp>
        <p:nvSpPr>
          <p:cNvPr id="19" name="Round Diagonal Corner Rectangle 18"/>
          <p:cNvSpPr/>
          <p:nvPr/>
        </p:nvSpPr>
        <p:spPr>
          <a:xfrm>
            <a:off x="609600" y="3207669"/>
            <a:ext cx="7848872"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جعل الماكينات تنتج اكثر من اللازم، لان لديها طاقات انتاجية فائضة </a:t>
            </a:r>
            <a:endParaRPr lang="en-US" sz="2400" b="1" kern="0" dirty="0" smtClean="0">
              <a:solidFill>
                <a:srgbClr val="002060"/>
              </a:solidFill>
              <a:latin typeface="Calibri"/>
            </a:endParaRPr>
          </a:p>
        </p:txBody>
      </p:sp>
      <p:sp>
        <p:nvSpPr>
          <p:cNvPr id="20" name="Round Diagonal Corner Rectangle 19"/>
          <p:cNvSpPr/>
          <p:nvPr/>
        </p:nvSpPr>
        <p:spPr>
          <a:xfrm>
            <a:off x="609600" y="3796586"/>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التخطيط السيئ، والتنبؤ غير السليم بحجم الطلب </a:t>
            </a:r>
            <a:r>
              <a:rPr lang="ar-SA" sz="2400" b="1" kern="0" dirty="0" smtClean="0">
                <a:solidFill>
                  <a:srgbClr val="002060"/>
                </a:solidFill>
                <a:latin typeface="Calibri"/>
                <a:cs typeface="Arial" panose="020B0604020202020204" pitchFamily="34" charset="0"/>
              </a:rPr>
              <a:t>المتوقع</a:t>
            </a:r>
          </a:p>
        </p:txBody>
      </p:sp>
      <p:sp>
        <p:nvSpPr>
          <p:cNvPr id="21" name="Round Diagonal Corner Rectangle 20"/>
          <p:cNvSpPr/>
          <p:nvPr/>
        </p:nvSpPr>
        <p:spPr>
          <a:xfrm>
            <a:off x="609600" y="4371933"/>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انتاج كميات كبيرة على احد خطوط الانتاج او في إحدى العمليات الانتاجية</a:t>
            </a:r>
            <a:endParaRPr lang="en-US" sz="2400" b="1" kern="0" dirty="0" smtClean="0">
              <a:solidFill>
                <a:srgbClr val="002060"/>
              </a:solidFill>
              <a:latin typeface="Calibri"/>
            </a:endParaRPr>
          </a:p>
        </p:txBody>
      </p:sp>
      <p:sp>
        <p:nvSpPr>
          <p:cNvPr id="2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710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5257800" cy="685800"/>
          </a:xfrm>
        </p:spPr>
        <p:txBody>
          <a:bodyPr>
            <a:noAutofit/>
          </a:bodyPr>
          <a:lstStyle/>
          <a:p>
            <a:pPr algn="ctr" rtl="1"/>
            <a:r>
              <a:rPr lang="ar-EG" b="1" dirty="0"/>
              <a:t>يقول ماساكي إماي هذا الصدد</a:t>
            </a:r>
            <a:endParaRPr lang="en-US" b="1" dirty="0"/>
          </a:p>
        </p:txBody>
      </p:sp>
      <p:sp>
        <p:nvSpPr>
          <p:cNvPr id="2" name="Rectangle 1"/>
          <p:cNvSpPr/>
          <p:nvPr/>
        </p:nvSpPr>
        <p:spPr>
          <a:xfrm>
            <a:off x="4649147" y="1338169"/>
            <a:ext cx="4109090" cy="52322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r" rtl="1"/>
            <a:r>
              <a:rPr lang="ar-EG" sz="2800" dirty="0">
                <a:solidFill>
                  <a:schemeClr val="bg1"/>
                </a:solidFill>
                <a:latin typeface="Sakkal Majalla" panose="02000000000000000000" pitchFamily="2" charset="-78"/>
                <a:cs typeface="Sakkal Majalla" panose="02000000000000000000" pitchFamily="2" charset="-78"/>
              </a:rPr>
              <a:t>يعني كايزن التحسين، واكثر من </a:t>
            </a:r>
            <a:r>
              <a:rPr lang="ar-EG" sz="2800" dirty="0" smtClean="0">
                <a:solidFill>
                  <a:schemeClr val="bg1"/>
                </a:solidFill>
                <a:latin typeface="Sakkal Majalla" panose="02000000000000000000" pitchFamily="2" charset="-78"/>
                <a:cs typeface="Sakkal Majalla" panose="02000000000000000000" pitchFamily="2" charset="-78"/>
              </a:rPr>
              <a:t>ذلك في</a:t>
            </a:r>
            <a:endParaRPr lang="ar-EG" sz="2800" dirty="0">
              <a:solidFill>
                <a:schemeClr val="bg1"/>
              </a:solidFill>
              <a:latin typeface="Sakkal Majalla" panose="02000000000000000000" pitchFamily="2" charset="-78"/>
              <a:cs typeface="Sakkal Majalla" panose="02000000000000000000" pitchFamily="2" charset="-78"/>
            </a:endParaRPr>
          </a:p>
        </p:txBody>
      </p:sp>
      <p:graphicFrame>
        <p:nvGraphicFramePr>
          <p:cNvPr id="3" name="Diagram 2"/>
          <p:cNvGraphicFramePr/>
          <p:nvPr>
            <p:extLst>
              <p:ext uri="{D42A27DB-BD31-4B8C-83A1-F6EECF244321}">
                <p14:modId xmlns:p14="http://schemas.microsoft.com/office/powerpoint/2010/main" val="3597653323"/>
              </p:ext>
            </p:extLst>
          </p:nvPr>
        </p:nvGraphicFramePr>
        <p:xfrm>
          <a:off x="685800" y="1977371"/>
          <a:ext cx="7543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2217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Graphic spid="3"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18440" y="607422"/>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0" name="Rounded Rectangle 9"/>
          <p:cNvSpPr/>
          <p:nvPr/>
        </p:nvSpPr>
        <p:spPr>
          <a:xfrm>
            <a:off x="457200" y="2449519"/>
            <a:ext cx="7903039" cy="3382535"/>
          </a:xfrm>
          <a:prstGeom prst="roundRect">
            <a:avLst/>
          </a:prstGeom>
          <a:solidFill>
            <a:sysClr val="window" lastClr="FFFFFF">
              <a:alpha val="79000"/>
            </a:sysClr>
          </a:solidFill>
          <a:ln w="25400" cap="flat" cmpd="sng" algn="ctr">
            <a:solidFill>
              <a:srgbClr val="F79646"/>
            </a:solidFill>
            <a:prstDash val="solid"/>
          </a:ln>
          <a:effectLst/>
        </p:spPr>
        <p:txBody>
          <a:bodyPr rtlCol="1" anchor="ctr"/>
          <a:lstStyle/>
          <a:p>
            <a:pPr algn="ctr" fontAlgn="auto">
              <a:spcBef>
                <a:spcPts val="0"/>
              </a:spcBef>
              <a:spcAft>
                <a:spcPts val="0"/>
              </a:spcAft>
              <a:defRPr/>
            </a:pPr>
            <a:endParaRPr lang="ar-EG" kern="0" smtClean="0">
              <a:solidFill>
                <a:prstClr val="black"/>
              </a:solidFill>
              <a:latin typeface="Calibri"/>
              <a:cs typeface="Arial" panose="020B0604020202020204" pitchFamily="34" charset="0"/>
            </a:endParaRPr>
          </a:p>
        </p:txBody>
      </p:sp>
      <p:sp>
        <p:nvSpPr>
          <p:cNvPr id="12" name="TextBox 11"/>
          <p:cNvSpPr txBox="1"/>
          <p:nvPr/>
        </p:nvSpPr>
        <p:spPr>
          <a:xfrm>
            <a:off x="777227" y="2986624"/>
            <a:ext cx="3660067" cy="2308324"/>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وهذا يعني الزيادةَ في المواد الأولية أو في السّلع، المصنّعة التي لم تستهلك في الحال إذ إن ذلك قد يؤدي إلى طول بقائها الى تعطلها وتلفها او تعرضها لبعض العيوب</a:t>
            </a:r>
            <a:endParaRPr lang="ar-EG"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1828801" y="1517232"/>
            <a:ext cx="5053012" cy="7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بسبب المخزون الكبير الزائد عن الحاجة</a:t>
            </a:r>
          </a:p>
        </p:txBody>
      </p:sp>
      <p:pic>
        <p:nvPicPr>
          <p:cNvPr id="3" name="Picture 2"/>
          <p:cNvPicPr>
            <a:picLocks noChangeAspect="1"/>
          </p:cNvPicPr>
          <p:nvPr/>
        </p:nvPicPr>
        <p:blipFill>
          <a:blip r:embed="rId2"/>
          <a:stretch>
            <a:fillRect/>
          </a:stretch>
        </p:blipFill>
        <p:spPr>
          <a:xfrm>
            <a:off x="5377683" y="2898972"/>
            <a:ext cx="2333625" cy="2276793"/>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92633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609600" y="2055541"/>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الاحتفاظ بكميات كبيرة من المنتجات الجاهزة، والمواد الخام</a:t>
            </a:r>
            <a:endParaRPr lang="en-US" sz="2400" b="1" kern="0" dirty="0" smtClean="0">
              <a:solidFill>
                <a:srgbClr val="002060"/>
              </a:solidFill>
              <a:latin typeface="Calibri"/>
            </a:endParaRPr>
          </a:p>
        </p:txBody>
      </p:sp>
      <p:sp>
        <p:nvSpPr>
          <p:cNvPr id="18" name="Round Diagonal Corner Rectangle 17"/>
          <p:cNvSpPr/>
          <p:nvPr/>
        </p:nvSpPr>
        <p:spPr>
          <a:xfrm>
            <a:off x="609600" y="2631605"/>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تعطل راس المال المستثمر في المواد والسلع الجاهزة </a:t>
            </a:r>
            <a:endParaRPr lang="en-US" sz="2400" b="1" kern="0" dirty="0" smtClean="0">
              <a:solidFill>
                <a:srgbClr val="002060"/>
              </a:solidFill>
              <a:latin typeface="Calibri"/>
            </a:endParaRPr>
          </a:p>
        </p:txBody>
      </p:sp>
      <p:sp>
        <p:nvSpPr>
          <p:cNvPr id="19" name="Round Diagonal Corner Rectangle 18"/>
          <p:cNvSpPr/>
          <p:nvPr/>
        </p:nvSpPr>
        <p:spPr>
          <a:xfrm>
            <a:off x="609600" y="3207669"/>
            <a:ext cx="7848872"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تلف السلع والمواد بسبب سوء التخزين </a:t>
            </a:r>
            <a:endParaRPr lang="en-US" sz="2400" b="1" kern="0" dirty="0" smtClean="0">
              <a:solidFill>
                <a:srgbClr val="002060"/>
              </a:solidFill>
              <a:latin typeface="Calibri"/>
            </a:endParaRPr>
          </a:p>
        </p:txBody>
      </p:sp>
      <p:sp>
        <p:nvSpPr>
          <p:cNvPr id="20" name="Round Diagonal Corner Rectangle 19"/>
          <p:cNvSpPr/>
          <p:nvPr/>
        </p:nvSpPr>
        <p:spPr>
          <a:xfrm>
            <a:off x="609600" y="3796586"/>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يحتل المخزون الزائد مساحة كبيرة من المصنع </a:t>
            </a:r>
            <a:endParaRPr lang="ar-SA" sz="2400" b="1" kern="0" dirty="0" smtClean="0">
              <a:solidFill>
                <a:srgbClr val="002060"/>
              </a:solidFill>
              <a:latin typeface="Calibri"/>
              <a:cs typeface="Arial" panose="020B0604020202020204" pitchFamily="34" charset="0"/>
            </a:endParaRPr>
          </a:p>
        </p:txBody>
      </p:sp>
      <p:sp>
        <p:nvSpPr>
          <p:cNvPr id="21" name="Round Diagonal Corner Rectangle 20"/>
          <p:cNvSpPr/>
          <p:nvPr/>
        </p:nvSpPr>
        <p:spPr>
          <a:xfrm>
            <a:off x="609600" y="4371933"/>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السلع والمواد تحتاج إلى مناولة اضافية </a:t>
            </a:r>
            <a:endParaRPr lang="en-US" sz="2400" b="1" kern="0" dirty="0" smtClean="0">
              <a:solidFill>
                <a:srgbClr val="002060"/>
              </a:solidFill>
              <a:latin typeface="Calibri"/>
            </a:endParaRPr>
          </a:p>
        </p:txBody>
      </p:sp>
      <p:sp>
        <p:nvSpPr>
          <p:cNvPr id="22" name="Round Diagonal Corner Rectangle 21"/>
          <p:cNvSpPr/>
          <p:nvPr/>
        </p:nvSpPr>
        <p:spPr>
          <a:xfrm>
            <a:off x="614362" y="4900188"/>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يحتاج المخزون الكبير إلى معدات وتسهيلات اضافية، مثل المخازن</a:t>
            </a:r>
            <a:endParaRPr lang="en-US" sz="2400" b="1" kern="0" dirty="0" smtClean="0">
              <a:solidFill>
                <a:srgbClr val="002060"/>
              </a:solidFill>
              <a:latin typeface="Calibri"/>
            </a:endParaRPr>
          </a:p>
        </p:txBody>
      </p:sp>
      <p:sp>
        <p:nvSpPr>
          <p:cNvPr id="2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2162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92482" y="457200"/>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0" name="Rounded Rectangle 9"/>
          <p:cNvSpPr/>
          <p:nvPr/>
        </p:nvSpPr>
        <p:spPr>
          <a:xfrm>
            <a:off x="457200" y="2449519"/>
            <a:ext cx="7903039" cy="3382535"/>
          </a:xfrm>
          <a:prstGeom prst="roundRect">
            <a:avLst/>
          </a:prstGeom>
          <a:solidFill>
            <a:sysClr val="window" lastClr="FFFFFF">
              <a:alpha val="79000"/>
            </a:sysClr>
          </a:solidFill>
          <a:ln w="25400" cap="flat" cmpd="sng" algn="ctr">
            <a:solidFill>
              <a:srgbClr val="F79646"/>
            </a:solidFill>
            <a:prstDash val="solid"/>
          </a:ln>
          <a:effectLst/>
        </p:spPr>
        <p:txBody>
          <a:bodyPr rtlCol="1" anchor="ctr"/>
          <a:lstStyle/>
          <a:p>
            <a:pPr algn="ctr" fontAlgn="auto">
              <a:spcBef>
                <a:spcPts val="0"/>
              </a:spcBef>
              <a:spcAft>
                <a:spcPts val="0"/>
              </a:spcAft>
              <a:defRPr/>
            </a:pPr>
            <a:endParaRPr lang="ar-EG" kern="0" smtClean="0">
              <a:solidFill>
                <a:prstClr val="black"/>
              </a:solidFill>
              <a:latin typeface="Calibri"/>
              <a:cs typeface="Arial" panose="020B0604020202020204" pitchFamily="34" charset="0"/>
            </a:endParaRPr>
          </a:p>
        </p:txBody>
      </p:sp>
      <p:sp>
        <p:nvSpPr>
          <p:cNvPr id="12" name="TextBox 11"/>
          <p:cNvSpPr txBox="1"/>
          <p:nvPr/>
        </p:nvSpPr>
        <p:spPr>
          <a:xfrm>
            <a:off x="704765" y="3200400"/>
            <a:ext cx="3660067" cy="1569660"/>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وهي المنتجات التي لا تتطابق مع المواصفات الموضوعة، حيث ينتج عن ذلك ضياع المواد والعمل المبذول فيها</a:t>
            </a:r>
            <a:endParaRPr lang="ar-EG"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1828801" y="1517232"/>
            <a:ext cx="5053012" cy="7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بسبب عيوب في المنتج </a:t>
            </a:r>
          </a:p>
        </p:txBody>
      </p:sp>
      <p:pic>
        <p:nvPicPr>
          <p:cNvPr id="3" name="Picture 2"/>
          <p:cNvPicPr>
            <a:picLocks noChangeAspect="1"/>
          </p:cNvPicPr>
          <p:nvPr/>
        </p:nvPicPr>
        <p:blipFill>
          <a:blip r:embed="rId2"/>
          <a:stretch>
            <a:fillRect/>
          </a:stretch>
        </p:blipFill>
        <p:spPr>
          <a:xfrm>
            <a:off x="4537635" y="3035486"/>
            <a:ext cx="3602832" cy="2476500"/>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7441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698968" y="1433327"/>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عدم مطابقة السلع المنتجة لمواصفات ومتطلبات المستهلك </a:t>
            </a:r>
            <a:endParaRPr lang="en-US" sz="2400" b="1" kern="0" dirty="0" smtClean="0">
              <a:solidFill>
                <a:srgbClr val="002060"/>
              </a:solidFill>
              <a:latin typeface="Calibri"/>
            </a:endParaRPr>
          </a:p>
        </p:txBody>
      </p:sp>
      <p:sp>
        <p:nvSpPr>
          <p:cNvPr id="18" name="Round Diagonal Corner Rectangle 17"/>
          <p:cNvSpPr/>
          <p:nvPr/>
        </p:nvSpPr>
        <p:spPr>
          <a:xfrm>
            <a:off x="698968" y="2009391"/>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اصابة المنتجات باضرار (كالكسر او العطب) اثناء العمليات التصنيعية</a:t>
            </a:r>
            <a:endParaRPr lang="en-US" sz="2400" b="1" kern="0" dirty="0" smtClean="0">
              <a:solidFill>
                <a:srgbClr val="002060"/>
              </a:solidFill>
              <a:latin typeface="Calibri"/>
            </a:endParaRPr>
          </a:p>
        </p:txBody>
      </p:sp>
      <p:sp>
        <p:nvSpPr>
          <p:cNvPr id="19" name="Round Diagonal Corner Rectangle 18"/>
          <p:cNvSpPr/>
          <p:nvPr/>
        </p:nvSpPr>
        <p:spPr>
          <a:xfrm>
            <a:off x="698968" y="2585455"/>
            <a:ext cx="7848872"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اعادة تصنيع او تصويب العيوب في السلعة المنتجة </a:t>
            </a:r>
            <a:endParaRPr lang="en-US" sz="2400" b="1" kern="0" dirty="0" smtClean="0">
              <a:solidFill>
                <a:srgbClr val="002060"/>
              </a:solidFill>
              <a:latin typeface="Calibri"/>
            </a:endParaRPr>
          </a:p>
        </p:txBody>
      </p:sp>
      <p:sp>
        <p:nvSpPr>
          <p:cNvPr id="20" name="Round Diagonal Corner Rectangle 19"/>
          <p:cNvSpPr/>
          <p:nvPr/>
        </p:nvSpPr>
        <p:spPr>
          <a:xfrm>
            <a:off x="698968" y="3174372"/>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التأخير في تسليم الطلبيات للزبائن</a:t>
            </a:r>
            <a:endParaRPr lang="ar-SA" sz="2400" b="1" kern="0" dirty="0" smtClean="0">
              <a:solidFill>
                <a:srgbClr val="002060"/>
              </a:solidFill>
              <a:latin typeface="Calibri"/>
              <a:cs typeface="Arial" panose="020B0604020202020204" pitchFamily="34" charset="0"/>
            </a:endParaRPr>
          </a:p>
        </p:txBody>
      </p:sp>
      <p:sp>
        <p:nvSpPr>
          <p:cNvPr id="21" name="Round Diagonal Corner Rectangle 20"/>
          <p:cNvSpPr/>
          <p:nvPr/>
        </p:nvSpPr>
        <p:spPr>
          <a:xfrm>
            <a:off x="698968" y="3749719"/>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زيادة تكاليف الانتاج</a:t>
            </a:r>
            <a:endParaRPr lang="en-US" sz="2400" b="1" kern="0" dirty="0" smtClean="0">
              <a:solidFill>
                <a:srgbClr val="002060"/>
              </a:solidFill>
              <a:latin typeface="Calibri"/>
            </a:endParaRPr>
          </a:p>
        </p:txBody>
      </p:sp>
      <p:sp>
        <p:nvSpPr>
          <p:cNvPr id="22" name="Round Diagonal Corner Rectangle 21"/>
          <p:cNvSpPr/>
          <p:nvPr/>
        </p:nvSpPr>
        <p:spPr>
          <a:xfrm>
            <a:off x="703730" y="4277974"/>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تغيير او تعديل تصميم المنتج بناءً على طلب المستهلك</a:t>
            </a:r>
            <a:endParaRPr lang="en-US" sz="2400" b="1" kern="0" dirty="0" smtClean="0">
              <a:solidFill>
                <a:srgbClr val="002060"/>
              </a:solidFill>
              <a:latin typeface="Calibri"/>
            </a:endParaRPr>
          </a:p>
        </p:txBody>
      </p:sp>
      <p:sp>
        <p:nvSpPr>
          <p:cNvPr id="23" name="Round Diagonal Corner Rectangle 22"/>
          <p:cNvSpPr/>
          <p:nvPr/>
        </p:nvSpPr>
        <p:spPr>
          <a:xfrm>
            <a:off x="698968" y="4882860"/>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وجود خلل في عمليات وطرائق الانتاج، وفي مناولة المواد والمنتجات</a:t>
            </a:r>
            <a:endParaRPr lang="en-US" sz="2400" b="1" kern="0" dirty="0" smtClean="0">
              <a:solidFill>
                <a:srgbClr val="002060"/>
              </a:solidFill>
              <a:latin typeface="Calibri"/>
            </a:endParaRPr>
          </a:p>
        </p:txBody>
      </p:sp>
      <p:sp>
        <p:nvSpPr>
          <p:cNvPr id="24" name="Round Diagonal Corner Rectangle 23"/>
          <p:cNvSpPr/>
          <p:nvPr/>
        </p:nvSpPr>
        <p:spPr>
          <a:xfrm>
            <a:off x="703730" y="5411115"/>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عدم جودة المواد المستخدمة في الانتاج</a:t>
            </a:r>
            <a:endParaRPr lang="en-US" sz="2400" b="1" kern="0" dirty="0" smtClean="0">
              <a:solidFill>
                <a:srgbClr val="002060"/>
              </a:solidFill>
              <a:latin typeface="Calibri"/>
            </a:endParaRPr>
          </a:p>
        </p:txBody>
      </p:sp>
      <p:sp>
        <p:nvSpPr>
          <p:cNvPr id="2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96693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2590800" y="1433327"/>
            <a:ext cx="5957040"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التفتيش والرقابة العشوائية على المواد </a:t>
            </a:r>
            <a:r>
              <a:rPr lang="ar-SA" sz="2400" b="1" kern="0" dirty="0" smtClean="0">
                <a:solidFill>
                  <a:srgbClr val="002060"/>
                </a:solidFill>
                <a:latin typeface="Calibri"/>
                <a:cs typeface="Arial" panose="020B0604020202020204" pitchFamily="34" charset="0"/>
              </a:rPr>
              <a:t>والمنتجات</a:t>
            </a:r>
            <a:endParaRPr lang="en-US" sz="2400" b="1" kern="0" dirty="0" smtClean="0">
              <a:solidFill>
                <a:srgbClr val="002060"/>
              </a:solidFill>
              <a:latin typeface="Calibri"/>
            </a:endParaRPr>
          </a:p>
        </p:txBody>
      </p:sp>
      <p:sp>
        <p:nvSpPr>
          <p:cNvPr id="18" name="Round Diagonal Corner Rectangle 17"/>
          <p:cNvSpPr/>
          <p:nvPr/>
        </p:nvSpPr>
        <p:spPr>
          <a:xfrm>
            <a:off x="2590800" y="2009391"/>
            <a:ext cx="5957040"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التدريب غير الكافي </a:t>
            </a:r>
            <a:r>
              <a:rPr lang="ar-SA" sz="2400" b="1" kern="0" dirty="0" smtClean="0">
                <a:solidFill>
                  <a:srgbClr val="002060"/>
                </a:solidFill>
                <a:latin typeface="Calibri"/>
                <a:cs typeface="Arial" panose="020B0604020202020204" pitchFamily="34" charset="0"/>
              </a:rPr>
              <a:t>للعاملين</a:t>
            </a:r>
            <a:endParaRPr lang="en-US" sz="2400" b="1" kern="0" dirty="0" smtClean="0">
              <a:solidFill>
                <a:srgbClr val="002060"/>
              </a:solidFill>
              <a:latin typeface="Calibri"/>
            </a:endParaRPr>
          </a:p>
        </p:txBody>
      </p:sp>
      <p:sp>
        <p:nvSpPr>
          <p:cNvPr id="19" name="Round Diagonal Corner Rectangle 18"/>
          <p:cNvSpPr/>
          <p:nvPr/>
        </p:nvSpPr>
        <p:spPr>
          <a:xfrm>
            <a:off x="2590800" y="2585455"/>
            <a:ext cx="5957040"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خسارة المواد </a:t>
            </a:r>
            <a:r>
              <a:rPr lang="ar-SA" sz="2400" b="1" kern="0" dirty="0" smtClean="0">
                <a:solidFill>
                  <a:srgbClr val="002060"/>
                </a:solidFill>
                <a:latin typeface="Calibri"/>
                <a:cs typeface="Arial" panose="020B0604020202020204" pitchFamily="34" charset="0"/>
              </a:rPr>
              <a:t>والاجزاء</a:t>
            </a:r>
            <a:endParaRPr lang="en-US" sz="2400" b="1" kern="0" dirty="0" smtClean="0">
              <a:solidFill>
                <a:srgbClr val="002060"/>
              </a:solidFill>
              <a:latin typeface="Calibri"/>
            </a:endParaRPr>
          </a:p>
        </p:txBody>
      </p:sp>
      <p:sp>
        <p:nvSpPr>
          <p:cNvPr id="20" name="Round Diagonal Corner Rectangle 19"/>
          <p:cNvSpPr/>
          <p:nvPr/>
        </p:nvSpPr>
        <p:spPr>
          <a:xfrm>
            <a:off x="2590800" y="3174372"/>
            <a:ext cx="5957040"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عدم اهلية او كفاءة </a:t>
            </a:r>
            <a:r>
              <a:rPr lang="ar-SA" sz="2400" b="1" kern="0" dirty="0" smtClean="0">
                <a:solidFill>
                  <a:srgbClr val="002060"/>
                </a:solidFill>
                <a:latin typeface="Calibri"/>
                <a:cs typeface="Arial" panose="020B0604020202020204" pitchFamily="34" charset="0"/>
              </a:rPr>
              <a:t>الماكينات</a:t>
            </a:r>
          </a:p>
        </p:txBody>
      </p:sp>
      <p:pic>
        <p:nvPicPr>
          <p:cNvPr id="3" name="Picture 2"/>
          <p:cNvPicPr>
            <a:picLocks noChangeAspect="1"/>
          </p:cNvPicPr>
          <p:nvPr/>
        </p:nvPicPr>
        <p:blipFill>
          <a:blip r:embed="rId2"/>
          <a:stretch>
            <a:fillRect/>
          </a:stretch>
        </p:blipFill>
        <p:spPr>
          <a:xfrm>
            <a:off x="141890" y="847679"/>
            <a:ext cx="2448910" cy="61784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1"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2"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73751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00365" y="457200"/>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0" name="Rounded Rectangle 9"/>
          <p:cNvSpPr/>
          <p:nvPr/>
        </p:nvSpPr>
        <p:spPr>
          <a:xfrm>
            <a:off x="457200" y="2449519"/>
            <a:ext cx="7903039" cy="3382535"/>
          </a:xfrm>
          <a:prstGeom prst="roundRect">
            <a:avLst/>
          </a:prstGeom>
          <a:solidFill>
            <a:sysClr val="window" lastClr="FFFFFF">
              <a:alpha val="79000"/>
            </a:sysClr>
          </a:solidFill>
          <a:ln w="25400" cap="flat" cmpd="sng" algn="ctr">
            <a:solidFill>
              <a:srgbClr val="F79646"/>
            </a:solidFill>
            <a:prstDash val="solid"/>
          </a:ln>
          <a:effectLst/>
        </p:spPr>
        <p:txBody>
          <a:bodyPr rtlCol="1" anchor="ctr"/>
          <a:lstStyle/>
          <a:p>
            <a:pPr algn="ctr" fontAlgn="auto">
              <a:spcBef>
                <a:spcPts val="0"/>
              </a:spcBef>
              <a:spcAft>
                <a:spcPts val="0"/>
              </a:spcAft>
              <a:defRPr/>
            </a:pPr>
            <a:endParaRPr lang="ar-EG" kern="0" smtClean="0">
              <a:solidFill>
                <a:prstClr val="black"/>
              </a:solidFill>
              <a:latin typeface="Calibri"/>
              <a:cs typeface="Arial" panose="020B0604020202020204" pitchFamily="34" charset="0"/>
            </a:endParaRPr>
          </a:p>
        </p:txBody>
      </p:sp>
      <p:sp>
        <p:nvSpPr>
          <p:cNvPr id="12" name="TextBox 11"/>
          <p:cNvSpPr txBox="1"/>
          <p:nvPr/>
        </p:nvSpPr>
        <p:spPr>
          <a:xfrm>
            <a:off x="695240" y="3725287"/>
            <a:ext cx="3660067" cy="830997"/>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كذهاب العامل الى دورة مياه تقع في مكان بعيد </a:t>
            </a:r>
            <a:endParaRPr lang="ar-EG"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1828801" y="1517232"/>
            <a:ext cx="5053012" cy="7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في حركة العاملين غير الضرورية داخل المنشاة </a:t>
            </a:r>
          </a:p>
        </p:txBody>
      </p:sp>
      <p:pic>
        <p:nvPicPr>
          <p:cNvPr id="3" name="Picture 2"/>
          <p:cNvPicPr>
            <a:picLocks noChangeAspect="1"/>
          </p:cNvPicPr>
          <p:nvPr/>
        </p:nvPicPr>
        <p:blipFill>
          <a:blip r:embed="rId2"/>
          <a:stretch>
            <a:fillRect/>
          </a:stretch>
        </p:blipFill>
        <p:spPr>
          <a:xfrm>
            <a:off x="5421351" y="3077586"/>
            <a:ext cx="2503449" cy="2485013"/>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7603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698968" y="2119045"/>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الترتيب الداخلي السيء للماكينات والمعدات والتسهيلات في المصنع</a:t>
            </a:r>
            <a:endParaRPr lang="en-US" sz="2400" b="1" kern="0" dirty="0" smtClean="0">
              <a:solidFill>
                <a:srgbClr val="002060"/>
              </a:solidFill>
              <a:latin typeface="Calibri"/>
            </a:endParaRPr>
          </a:p>
        </p:txBody>
      </p:sp>
      <p:sp>
        <p:nvSpPr>
          <p:cNvPr id="18" name="Round Diagonal Corner Rectangle 17"/>
          <p:cNvSpPr/>
          <p:nvPr/>
        </p:nvSpPr>
        <p:spPr>
          <a:xfrm>
            <a:off x="698968" y="2695109"/>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حركات غير ضرورية او غير فعالة للايدي او اية اجزاء اخرى من </a:t>
            </a:r>
            <a:r>
              <a:rPr lang="ar-SA" sz="2400" b="1" kern="0" dirty="0" smtClean="0">
                <a:solidFill>
                  <a:srgbClr val="002060"/>
                </a:solidFill>
                <a:latin typeface="Calibri"/>
                <a:cs typeface="Arial" panose="020B0604020202020204" pitchFamily="34" charset="0"/>
              </a:rPr>
              <a:t>الجسم</a:t>
            </a:r>
            <a:endParaRPr lang="en-US" sz="2400" b="1" kern="0" dirty="0" smtClean="0">
              <a:solidFill>
                <a:srgbClr val="002060"/>
              </a:solidFill>
              <a:latin typeface="Calibri"/>
            </a:endParaRPr>
          </a:p>
        </p:txBody>
      </p:sp>
      <p:sp>
        <p:nvSpPr>
          <p:cNvPr id="19" name="Round Diagonal Corner Rectangle 18"/>
          <p:cNvSpPr/>
          <p:nvPr/>
        </p:nvSpPr>
        <p:spPr>
          <a:xfrm>
            <a:off x="698968" y="3271173"/>
            <a:ext cx="7848872"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ان اعمال البحث، والاختيار، والوضع، </a:t>
            </a:r>
            <a:r>
              <a:rPr lang="ar-SA" sz="2400" b="1" kern="0" dirty="0" smtClean="0">
                <a:solidFill>
                  <a:srgbClr val="002060"/>
                </a:solidFill>
                <a:latin typeface="Calibri"/>
                <a:cs typeface="Arial" panose="020B0604020202020204" pitchFamily="34" charset="0"/>
              </a:rPr>
              <a:t>…</a:t>
            </a:r>
            <a:r>
              <a:rPr lang="ar-SA" sz="2400" b="1" kern="0" dirty="0">
                <a:solidFill>
                  <a:srgbClr val="002060"/>
                </a:solidFill>
                <a:latin typeface="Calibri"/>
                <a:cs typeface="Arial" panose="020B0604020202020204" pitchFamily="34" charset="0"/>
              </a:rPr>
              <a:t>الخ اثناء العمل تضيع الوقت</a:t>
            </a:r>
            <a:endParaRPr lang="en-US" sz="2400" b="1" kern="0" dirty="0" smtClean="0">
              <a:solidFill>
                <a:srgbClr val="002060"/>
              </a:solidFill>
              <a:latin typeface="Calibri"/>
            </a:endParaRPr>
          </a:p>
        </p:txBody>
      </p:sp>
      <p:sp>
        <p:nvSpPr>
          <p:cNvPr id="20" name="Round Diagonal Corner Rectangle 19"/>
          <p:cNvSpPr/>
          <p:nvPr/>
        </p:nvSpPr>
        <p:spPr>
          <a:xfrm>
            <a:off x="698968" y="3860090"/>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العمال يعملون بمستوى اقل من معدل الاداء اليومي المفروض </a:t>
            </a:r>
            <a:endParaRPr lang="ar-SA" sz="2400" b="1" kern="0" dirty="0" smtClean="0">
              <a:solidFill>
                <a:srgbClr val="002060"/>
              </a:solidFill>
              <a:latin typeface="Calibri"/>
              <a:cs typeface="Arial" panose="020B0604020202020204" pitchFamily="34" charset="0"/>
            </a:endParaRPr>
          </a:p>
        </p:txBody>
      </p:sp>
      <p:sp>
        <p:nvSpPr>
          <p:cNvPr id="21" name="Round Diagonal Corner Rectangle 20"/>
          <p:cNvSpPr/>
          <p:nvPr/>
        </p:nvSpPr>
        <p:spPr>
          <a:xfrm>
            <a:off x="698968" y="4435437"/>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عدم وضع المواد والاجزاء خلال عملها نقلها في الاماكن المخصصة لها </a:t>
            </a:r>
            <a:endParaRPr lang="en-US" sz="2400" b="1" kern="0" dirty="0" smtClean="0">
              <a:solidFill>
                <a:srgbClr val="002060"/>
              </a:solidFill>
              <a:latin typeface="Calibri"/>
            </a:endParaRPr>
          </a:p>
        </p:txBody>
      </p:sp>
      <p:sp>
        <p:nvSpPr>
          <p:cNvPr id="22"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3"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60392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00365" y="652369"/>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0" name="Rounded Rectangle 9"/>
          <p:cNvSpPr/>
          <p:nvPr/>
        </p:nvSpPr>
        <p:spPr>
          <a:xfrm>
            <a:off x="457200" y="2449519"/>
            <a:ext cx="7903039" cy="3382535"/>
          </a:xfrm>
          <a:prstGeom prst="roundRect">
            <a:avLst/>
          </a:prstGeom>
          <a:solidFill>
            <a:sysClr val="window" lastClr="FFFFFF">
              <a:alpha val="79000"/>
            </a:sysClr>
          </a:solidFill>
          <a:ln w="25400" cap="flat" cmpd="sng" algn="ctr">
            <a:solidFill>
              <a:srgbClr val="F79646"/>
            </a:solidFill>
            <a:prstDash val="solid"/>
          </a:ln>
          <a:effectLst/>
        </p:spPr>
        <p:txBody>
          <a:bodyPr rtlCol="1" anchor="ctr"/>
          <a:lstStyle/>
          <a:p>
            <a:pPr algn="ctr" fontAlgn="auto">
              <a:spcBef>
                <a:spcPts val="0"/>
              </a:spcBef>
              <a:spcAft>
                <a:spcPts val="0"/>
              </a:spcAft>
              <a:defRPr/>
            </a:pPr>
            <a:endParaRPr lang="ar-EG" kern="0" smtClean="0">
              <a:solidFill>
                <a:prstClr val="black"/>
              </a:solidFill>
              <a:latin typeface="Calibri"/>
              <a:cs typeface="Arial" panose="020B0604020202020204" pitchFamily="34" charset="0"/>
            </a:endParaRPr>
          </a:p>
        </p:txBody>
      </p:sp>
      <p:sp>
        <p:nvSpPr>
          <p:cNvPr id="12" name="TextBox 11"/>
          <p:cNvSpPr txBox="1"/>
          <p:nvPr/>
        </p:nvSpPr>
        <p:spPr>
          <a:xfrm>
            <a:off x="748652" y="2986624"/>
            <a:ext cx="3660067" cy="2308324"/>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القيام بخطوات غير ضرورية، او القيام بأعمال غير منتجة </a:t>
            </a:r>
            <a:r>
              <a:rPr lang="ar-SA" sz="2400" b="1" dirty="0" smtClean="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وهذه </a:t>
            </a: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تتجلى في اتخاذ خطوات غير ضرورية في تصنيع المنتَج، وفي المعالجات غير الفعالة</a:t>
            </a:r>
            <a:endParaRPr lang="ar-EG"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1828801" y="1517232"/>
            <a:ext cx="5053012" cy="7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بسبب المعالجة الزائدة عن الحاجة أو العمليات غير السليمة </a:t>
            </a:r>
          </a:p>
        </p:txBody>
      </p:sp>
      <p:pic>
        <p:nvPicPr>
          <p:cNvPr id="3" name="Picture 2"/>
          <p:cNvPicPr>
            <a:picLocks noChangeAspect="1"/>
          </p:cNvPicPr>
          <p:nvPr/>
        </p:nvPicPr>
        <p:blipFill>
          <a:blip r:embed="rId2"/>
          <a:stretch>
            <a:fillRect/>
          </a:stretch>
        </p:blipFill>
        <p:spPr>
          <a:xfrm>
            <a:off x="4638675" y="2986624"/>
            <a:ext cx="2857500" cy="2308323"/>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97546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3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698968" y="2119045"/>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العمليات الزائدة </a:t>
            </a:r>
            <a:r>
              <a:rPr lang="en-US" sz="2400" b="1" kern="0" dirty="0" smtClean="0">
                <a:solidFill>
                  <a:srgbClr val="002060"/>
                </a:solidFill>
                <a:latin typeface="Calibri"/>
                <a:cs typeface="Arial" panose="020B0604020202020204" pitchFamily="34" charset="0"/>
              </a:rPr>
              <a:t>، </a:t>
            </a:r>
            <a:r>
              <a:rPr lang="ar-SA" sz="2400" b="1" kern="0" dirty="0">
                <a:solidFill>
                  <a:srgbClr val="002060"/>
                </a:solidFill>
                <a:latin typeface="Calibri"/>
                <a:cs typeface="Arial" panose="020B0604020202020204" pitchFamily="34" charset="0"/>
              </a:rPr>
              <a:t>او غير </a:t>
            </a:r>
            <a:r>
              <a:rPr lang="ar-SA" sz="2400" b="1" kern="0" dirty="0" smtClean="0">
                <a:solidFill>
                  <a:srgbClr val="002060"/>
                </a:solidFill>
                <a:latin typeface="Calibri"/>
                <a:cs typeface="Arial" panose="020B0604020202020204" pitchFamily="34" charset="0"/>
              </a:rPr>
              <a:t>الملائمة</a:t>
            </a:r>
            <a:r>
              <a:rPr lang="en-US" sz="2400" b="1" kern="0" dirty="0" smtClean="0">
                <a:solidFill>
                  <a:srgbClr val="002060"/>
                </a:solidFill>
                <a:latin typeface="Calibri"/>
                <a:cs typeface="Arial" panose="020B0604020202020204" pitchFamily="34" charset="0"/>
              </a:rPr>
              <a:t>: </a:t>
            </a:r>
            <a:r>
              <a:rPr lang="ar-SA" sz="2400" b="1" kern="0" dirty="0">
                <a:solidFill>
                  <a:srgbClr val="002060"/>
                </a:solidFill>
                <a:latin typeface="Calibri"/>
                <a:cs typeface="Arial" panose="020B0604020202020204" pitchFamily="34" charset="0"/>
              </a:rPr>
              <a:t>غير ضرورية، ولا تضيف أية قيمة للمنتج</a:t>
            </a:r>
            <a:endParaRPr lang="en-US" sz="2400" b="1" kern="0" dirty="0" smtClean="0">
              <a:solidFill>
                <a:srgbClr val="002060"/>
              </a:solidFill>
              <a:latin typeface="Calibri"/>
            </a:endParaRPr>
          </a:p>
        </p:txBody>
      </p:sp>
      <p:sp>
        <p:nvSpPr>
          <p:cNvPr id="18" name="Round Diagonal Corner Rectangle 17"/>
          <p:cNvSpPr/>
          <p:nvPr/>
        </p:nvSpPr>
        <p:spPr>
          <a:xfrm>
            <a:off x="698968" y="2695109"/>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رداءة التصميم او طريقة الانتاج غير السليمة تؤدي إلى فقدان ساعات </a:t>
            </a:r>
            <a:r>
              <a:rPr lang="ar-SA" sz="2400" b="1" kern="0" dirty="0" smtClean="0">
                <a:solidFill>
                  <a:srgbClr val="002060"/>
                </a:solidFill>
                <a:latin typeface="Calibri"/>
                <a:cs typeface="Arial" panose="020B0604020202020204" pitchFamily="34" charset="0"/>
              </a:rPr>
              <a:t>العمل</a:t>
            </a:r>
            <a:endParaRPr lang="en-US" sz="2400" b="1" kern="0" dirty="0" smtClean="0">
              <a:solidFill>
                <a:srgbClr val="002060"/>
              </a:solidFill>
              <a:latin typeface="Calibri"/>
            </a:endParaRPr>
          </a:p>
        </p:txBody>
      </p:sp>
      <p:sp>
        <p:nvSpPr>
          <p:cNvPr id="19" name="Round Diagonal Corner Rectangle 18"/>
          <p:cNvSpPr/>
          <p:nvPr/>
        </p:nvSpPr>
        <p:spPr>
          <a:xfrm>
            <a:off x="698968" y="3271173"/>
            <a:ext cx="7848872"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الخطوات غير الضرورية في العملية التصنيعية سيتطلب مهل زمنية اطول </a:t>
            </a:r>
            <a:endParaRPr lang="en-US" sz="2400" b="1" kern="0" dirty="0" smtClean="0">
              <a:solidFill>
                <a:srgbClr val="002060"/>
              </a:solidFill>
              <a:latin typeface="Calibri"/>
            </a:endParaRPr>
          </a:p>
        </p:txBody>
      </p:sp>
      <p:sp>
        <p:nvSpPr>
          <p:cNvPr id="20" name="Round Diagonal Corner Rectangle 19"/>
          <p:cNvSpPr/>
          <p:nvPr/>
        </p:nvSpPr>
        <p:spPr>
          <a:xfrm>
            <a:off x="698968" y="3860090"/>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عدم المحافظة على الماكينات ومتابعة اجراءات الصيانة عليها</a:t>
            </a:r>
            <a:endParaRPr lang="ar-SA" sz="2400" b="1" kern="0" dirty="0" smtClean="0">
              <a:solidFill>
                <a:srgbClr val="002060"/>
              </a:solidFill>
              <a:latin typeface="Calibri"/>
              <a:cs typeface="Arial" panose="020B0604020202020204" pitchFamily="34" charset="0"/>
            </a:endParaRPr>
          </a:p>
        </p:txBody>
      </p:sp>
      <p:sp>
        <p:nvSpPr>
          <p:cNvPr id="21" name="Round Diagonal Corner Rectangle 20"/>
          <p:cNvSpPr/>
          <p:nvPr/>
        </p:nvSpPr>
        <p:spPr>
          <a:xfrm>
            <a:off x="698968" y="4435437"/>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فشل عملية التناسق او التزامن في العمليات </a:t>
            </a:r>
            <a:endParaRPr lang="en-US" sz="2400" b="1" kern="0" dirty="0" smtClean="0">
              <a:solidFill>
                <a:srgbClr val="002060"/>
              </a:solidFill>
              <a:latin typeface="Calibri"/>
            </a:endParaRPr>
          </a:p>
        </p:txBody>
      </p:sp>
      <p:sp>
        <p:nvSpPr>
          <p:cNvPr id="22" name="Round Diagonal Corner Rectangle 21"/>
          <p:cNvSpPr/>
          <p:nvPr/>
        </p:nvSpPr>
        <p:spPr>
          <a:xfrm>
            <a:off x="698968" y="5062654"/>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en-US" sz="2400" b="1" kern="0" dirty="0">
                <a:solidFill>
                  <a:srgbClr val="002060"/>
                </a:solidFill>
                <a:latin typeface="Calibri"/>
                <a:cs typeface="Arial" panose="020B0604020202020204" pitchFamily="34" charset="0"/>
              </a:rPr>
              <a:t>Highly rework involved in process</a:t>
            </a:r>
            <a:endParaRPr lang="en-US" sz="2400" b="1" kern="0" dirty="0" smtClean="0">
              <a:solidFill>
                <a:srgbClr val="002060"/>
              </a:solidFill>
              <a:latin typeface="Calibri"/>
            </a:endParaRPr>
          </a:p>
        </p:txBody>
      </p:sp>
      <p:sp>
        <p:nvSpPr>
          <p:cNvPr id="2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8801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7661" y="652369"/>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0" name="Rounded Rectangle 9"/>
          <p:cNvSpPr/>
          <p:nvPr/>
        </p:nvSpPr>
        <p:spPr>
          <a:xfrm>
            <a:off x="457200" y="2449519"/>
            <a:ext cx="7903039" cy="3382535"/>
          </a:xfrm>
          <a:prstGeom prst="roundRect">
            <a:avLst/>
          </a:prstGeom>
          <a:solidFill>
            <a:sysClr val="window" lastClr="FFFFFF">
              <a:alpha val="79000"/>
            </a:sysClr>
          </a:solidFill>
          <a:ln w="25400" cap="flat" cmpd="sng" algn="ctr">
            <a:solidFill>
              <a:srgbClr val="F79646"/>
            </a:solidFill>
            <a:prstDash val="solid"/>
          </a:ln>
          <a:effectLst/>
        </p:spPr>
        <p:txBody>
          <a:bodyPr rtlCol="1" anchor="ctr"/>
          <a:lstStyle/>
          <a:p>
            <a:pPr algn="ctr" fontAlgn="auto">
              <a:spcBef>
                <a:spcPts val="0"/>
              </a:spcBef>
              <a:spcAft>
                <a:spcPts val="0"/>
              </a:spcAft>
              <a:defRPr/>
            </a:pPr>
            <a:endParaRPr lang="ar-EG" kern="0" smtClean="0">
              <a:solidFill>
                <a:prstClr val="black"/>
              </a:solidFill>
              <a:latin typeface="Calibri"/>
              <a:cs typeface="Arial" panose="020B0604020202020204" pitchFamily="34" charset="0"/>
            </a:endParaRPr>
          </a:p>
        </p:txBody>
      </p:sp>
      <p:sp>
        <p:nvSpPr>
          <p:cNvPr id="12" name="TextBox 11"/>
          <p:cNvSpPr txBox="1"/>
          <p:nvPr/>
        </p:nvSpPr>
        <p:spPr>
          <a:xfrm>
            <a:off x="748652" y="2986624"/>
            <a:ext cx="3660067" cy="1938992"/>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وهذا يحدث عندما تكون مهمة العامل مجرد مراقبة آلة مؤتمتة، أو الوقوف جانباً بانتظار عُدّةٍ أو قطعة غيار أو غيرها</a:t>
            </a:r>
            <a:endParaRPr lang="ar-EG"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1828801" y="1517232"/>
            <a:ext cx="5053012" cy="7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بسبب الانتظار او التأخير وإضاعة الوقت </a:t>
            </a:r>
          </a:p>
        </p:txBody>
      </p:sp>
      <p:pic>
        <p:nvPicPr>
          <p:cNvPr id="3" name="Picture 2"/>
          <p:cNvPicPr>
            <a:picLocks noChangeAspect="1"/>
          </p:cNvPicPr>
          <p:nvPr/>
        </p:nvPicPr>
        <p:blipFill rotWithShape="1">
          <a:blip r:embed="rId2"/>
          <a:srcRect l="-2356" t="9749" r="2356" b="11920"/>
          <a:stretch/>
        </p:blipFill>
        <p:spPr>
          <a:xfrm>
            <a:off x="4798548" y="3429000"/>
            <a:ext cx="3321842" cy="1836714"/>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79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62927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600" y="9144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b="1" dirty="0"/>
              <a:t>العناصر الأساسية لبرنامج "كايزن"</a:t>
            </a: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128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698968" y="1524000"/>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ايدي العامل متوقفة لا تعمل (خلال اداء العمل)</a:t>
            </a:r>
            <a:endParaRPr lang="en-US" sz="2400" b="1" kern="0" dirty="0" smtClean="0">
              <a:solidFill>
                <a:srgbClr val="002060"/>
              </a:solidFill>
              <a:latin typeface="Calibri"/>
            </a:endParaRPr>
          </a:p>
        </p:txBody>
      </p:sp>
      <p:sp>
        <p:nvSpPr>
          <p:cNvPr id="18" name="Round Diagonal Corner Rectangle 17"/>
          <p:cNvSpPr/>
          <p:nvPr/>
        </p:nvSpPr>
        <p:spPr>
          <a:xfrm>
            <a:off x="698968" y="2100064"/>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000" b="1" kern="0" dirty="0">
                <a:solidFill>
                  <a:srgbClr val="002060"/>
                </a:solidFill>
                <a:latin typeface="Calibri"/>
                <a:cs typeface="Arial" panose="020B0604020202020204" pitchFamily="34" charset="0"/>
              </a:rPr>
              <a:t>اختناقات في العمل والناجمة عن انتظار تحرر الماكينة لاتمام العمليات التصنيعية </a:t>
            </a:r>
            <a:endParaRPr lang="en-US" sz="2000" b="1" kern="0" dirty="0" smtClean="0">
              <a:solidFill>
                <a:srgbClr val="002060"/>
              </a:solidFill>
              <a:latin typeface="Calibri"/>
            </a:endParaRPr>
          </a:p>
        </p:txBody>
      </p:sp>
      <p:sp>
        <p:nvSpPr>
          <p:cNvPr id="19" name="Round Diagonal Corner Rectangle 18"/>
          <p:cNvSpPr/>
          <p:nvPr/>
        </p:nvSpPr>
        <p:spPr>
          <a:xfrm>
            <a:off x="698968" y="2676128"/>
            <a:ext cx="7848872"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النقص في المواد والاجزاء</a:t>
            </a:r>
            <a:endParaRPr lang="en-US" sz="2400" b="1" kern="0" dirty="0" smtClean="0">
              <a:solidFill>
                <a:srgbClr val="002060"/>
              </a:solidFill>
              <a:latin typeface="Calibri"/>
            </a:endParaRPr>
          </a:p>
        </p:txBody>
      </p:sp>
      <p:sp>
        <p:nvSpPr>
          <p:cNvPr id="20" name="Round Diagonal Corner Rectangle 19"/>
          <p:cNvSpPr/>
          <p:nvPr/>
        </p:nvSpPr>
        <p:spPr>
          <a:xfrm>
            <a:off x="698968" y="3265045"/>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عدم انتظام تدفق المواد من المخازن إلى خطوط الانتاج</a:t>
            </a:r>
            <a:endParaRPr lang="ar-SA" sz="2400" b="1" kern="0" dirty="0" smtClean="0">
              <a:solidFill>
                <a:srgbClr val="002060"/>
              </a:solidFill>
              <a:latin typeface="Calibri"/>
              <a:cs typeface="Arial" panose="020B0604020202020204" pitchFamily="34" charset="0"/>
            </a:endParaRPr>
          </a:p>
        </p:txBody>
      </p:sp>
      <p:sp>
        <p:nvSpPr>
          <p:cNvPr id="21" name="Round Diagonal Corner Rectangle 20"/>
          <p:cNvSpPr/>
          <p:nvPr/>
        </p:nvSpPr>
        <p:spPr>
          <a:xfrm>
            <a:off x="698968" y="3840392"/>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تكرر تعطل الماكينات والمعدات والاجهزة، بسبب الاهمال </a:t>
            </a:r>
            <a:endParaRPr lang="en-US" sz="2400" b="1" kern="0" dirty="0" smtClean="0">
              <a:solidFill>
                <a:srgbClr val="002060"/>
              </a:solidFill>
              <a:latin typeface="Calibri"/>
            </a:endParaRPr>
          </a:p>
        </p:txBody>
      </p:sp>
      <p:sp>
        <p:nvSpPr>
          <p:cNvPr id="22" name="Round Diagonal Corner Rectangle 21"/>
          <p:cNvSpPr/>
          <p:nvPr/>
        </p:nvSpPr>
        <p:spPr>
          <a:xfrm>
            <a:off x="698968" y="4374325"/>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الحاجة إلى وقت طويل لتهيئة الماكينات واعدادها للعمل </a:t>
            </a:r>
            <a:endParaRPr lang="ar-SA" sz="2400" b="1" kern="0" dirty="0" smtClean="0">
              <a:solidFill>
                <a:srgbClr val="002060"/>
              </a:solidFill>
              <a:latin typeface="Calibri"/>
              <a:cs typeface="Arial" panose="020B0604020202020204" pitchFamily="34" charset="0"/>
            </a:endParaRPr>
          </a:p>
        </p:txBody>
      </p:sp>
      <p:sp>
        <p:nvSpPr>
          <p:cNvPr id="23" name="Round Diagonal Corner Rectangle 22"/>
          <p:cNvSpPr/>
          <p:nvPr/>
        </p:nvSpPr>
        <p:spPr>
          <a:xfrm>
            <a:off x="698968" y="4949672"/>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العامل يقوم باعمال رقابة لا داعي لها </a:t>
            </a:r>
            <a:endParaRPr lang="en-US" sz="2400" b="1" kern="0" dirty="0" smtClean="0">
              <a:solidFill>
                <a:srgbClr val="002060"/>
              </a:solidFill>
              <a:latin typeface="Calibri"/>
            </a:endParaRPr>
          </a:p>
        </p:txBody>
      </p:sp>
      <p:sp>
        <p:nvSpPr>
          <p:cNvPr id="24"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5"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139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P spid="2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3124200" y="1512878"/>
            <a:ext cx="5423640"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التأخر في وصول او استلام المواد</a:t>
            </a:r>
            <a:endParaRPr lang="en-US" sz="2400" b="1" kern="0" dirty="0" smtClean="0">
              <a:solidFill>
                <a:srgbClr val="002060"/>
              </a:solidFill>
              <a:latin typeface="Calibri"/>
            </a:endParaRPr>
          </a:p>
        </p:txBody>
      </p:sp>
      <p:sp>
        <p:nvSpPr>
          <p:cNvPr id="18" name="Round Diagonal Corner Rectangle 17"/>
          <p:cNvSpPr/>
          <p:nvPr/>
        </p:nvSpPr>
        <p:spPr>
          <a:xfrm>
            <a:off x="3202323" y="2548762"/>
            <a:ext cx="5423640"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عدم التوازن في خطوط </a:t>
            </a:r>
            <a:r>
              <a:rPr lang="ar-SA" sz="2400" b="1" kern="0" dirty="0" smtClean="0">
                <a:solidFill>
                  <a:srgbClr val="002060"/>
                </a:solidFill>
                <a:latin typeface="Calibri"/>
                <a:cs typeface="Arial" panose="020B0604020202020204" pitchFamily="34" charset="0"/>
              </a:rPr>
              <a:t>التحميل</a:t>
            </a:r>
            <a:endParaRPr lang="en-US" sz="2400" b="1" kern="0" dirty="0" smtClean="0">
              <a:solidFill>
                <a:srgbClr val="002060"/>
              </a:solidFill>
              <a:latin typeface="Calibri"/>
            </a:endParaRPr>
          </a:p>
        </p:txBody>
      </p:sp>
      <p:sp>
        <p:nvSpPr>
          <p:cNvPr id="19" name="Round Diagonal Corner Rectangle 18"/>
          <p:cNvSpPr/>
          <p:nvPr/>
        </p:nvSpPr>
        <p:spPr>
          <a:xfrm>
            <a:off x="3202323" y="3453508"/>
            <a:ext cx="5423640"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رفض المنتجات من قبل </a:t>
            </a:r>
            <a:r>
              <a:rPr lang="ar-SA" sz="2400" b="1" kern="0" dirty="0" smtClean="0">
                <a:solidFill>
                  <a:srgbClr val="002060"/>
                </a:solidFill>
                <a:latin typeface="Calibri"/>
                <a:cs typeface="Arial" panose="020B0604020202020204" pitchFamily="34" charset="0"/>
              </a:rPr>
              <a:t>الزبائن</a:t>
            </a:r>
            <a:endParaRPr lang="en-US" sz="2400" b="1" kern="0" dirty="0" smtClean="0">
              <a:solidFill>
                <a:srgbClr val="002060"/>
              </a:solidFill>
              <a:latin typeface="Calibri"/>
            </a:endParaRPr>
          </a:p>
        </p:txBody>
      </p:sp>
      <p:pic>
        <p:nvPicPr>
          <p:cNvPr id="3" name="Picture 2"/>
          <p:cNvPicPr>
            <a:picLocks noChangeAspect="1"/>
          </p:cNvPicPr>
          <p:nvPr/>
        </p:nvPicPr>
        <p:blipFill>
          <a:blip r:embed="rId2"/>
          <a:stretch>
            <a:fillRect/>
          </a:stretch>
        </p:blipFill>
        <p:spPr>
          <a:xfrm>
            <a:off x="0" y="1238158"/>
            <a:ext cx="2819400" cy="3410042"/>
          </a:xfrm>
          <a:prstGeom prst="rect">
            <a:avLst/>
          </a:prstGeom>
        </p:spPr>
      </p:pic>
      <p:sp>
        <p:nvSpPr>
          <p:cNvPr id="20"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1"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1482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24013" y="549605"/>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0" name="Rounded Rectangle 9"/>
          <p:cNvSpPr/>
          <p:nvPr/>
        </p:nvSpPr>
        <p:spPr>
          <a:xfrm>
            <a:off x="457200" y="2449519"/>
            <a:ext cx="7903039" cy="3382535"/>
          </a:xfrm>
          <a:prstGeom prst="roundRect">
            <a:avLst/>
          </a:prstGeom>
          <a:solidFill>
            <a:sysClr val="window" lastClr="FFFFFF">
              <a:alpha val="79000"/>
            </a:sysClr>
          </a:solidFill>
          <a:ln w="25400" cap="flat" cmpd="sng" algn="ctr">
            <a:solidFill>
              <a:srgbClr val="F79646"/>
            </a:solidFill>
            <a:prstDash val="solid"/>
          </a:ln>
          <a:effectLst/>
        </p:spPr>
        <p:txBody>
          <a:bodyPr rtlCol="1" anchor="ctr"/>
          <a:lstStyle/>
          <a:p>
            <a:pPr algn="ctr" fontAlgn="auto">
              <a:spcBef>
                <a:spcPts val="0"/>
              </a:spcBef>
              <a:spcAft>
                <a:spcPts val="0"/>
              </a:spcAft>
              <a:defRPr/>
            </a:pPr>
            <a:endParaRPr lang="ar-EG" kern="0" smtClean="0">
              <a:solidFill>
                <a:prstClr val="black"/>
              </a:solidFill>
              <a:latin typeface="Calibri"/>
              <a:cs typeface="Arial" panose="020B0604020202020204" pitchFamily="34" charset="0"/>
            </a:endParaRPr>
          </a:p>
        </p:txBody>
      </p:sp>
      <p:sp>
        <p:nvSpPr>
          <p:cNvPr id="12" name="TextBox 11"/>
          <p:cNvSpPr txBox="1"/>
          <p:nvPr/>
        </p:nvSpPr>
        <p:spPr>
          <a:xfrm>
            <a:off x="671427" y="3693408"/>
            <a:ext cx="3660067" cy="461665"/>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النقل أو التفريغ غير الضروري </a:t>
            </a:r>
            <a:endParaRPr lang="ar-EG" sz="2400" b="1"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1882213" y="1490847"/>
            <a:ext cx="5053012" cy="7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بسبب نقل ومناولة المواد والمنتجات </a:t>
            </a:r>
          </a:p>
        </p:txBody>
      </p:sp>
      <p:pic>
        <p:nvPicPr>
          <p:cNvPr id="3" name="Picture 2"/>
          <p:cNvPicPr>
            <a:picLocks noChangeAspect="1"/>
          </p:cNvPicPr>
          <p:nvPr/>
        </p:nvPicPr>
        <p:blipFill>
          <a:blip r:embed="rId2"/>
          <a:stretch>
            <a:fillRect/>
          </a:stretch>
        </p:blipFill>
        <p:spPr>
          <a:xfrm>
            <a:off x="5178381" y="2763257"/>
            <a:ext cx="2334970" cy="2274005"/>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3093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15000" y="457200"/>
            <a:ext cx="2832840" cy="7809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الأسباب والنتائج</a:t>
            </a:r>
          </a:p>
        </p:txBody>
      </p:sp>
      <p:sp>
        <p:nvSpPr>
          <p:cNvPr id="17" name="Round Diagonal Corner Rectangle 16"/>
          <p:cNvSpPr/>
          <p:nvPr/>
        </p:nvSpPr>
        <p:spPr>
          <a:xfrm>
            <a:off x="698968" y="2178384"/>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النقص في اعداد الناقلات، الرافعات الشوكية</a:t>
            </a:r>
            <a:endParaRPr lang="en-US" sz="2400" b="1" kern="0" dirty="0" smtClean="0">
              <a:solidFill>
                <a:srgbClr val="002060"/>
              </a:solidFill>
              <a:latin typeface="Calibri"/>
            </a:endParaRPr>
          </a:p>
        </p:txBody>
      </p:sp>
      <p:sp>
        <p:nvSpPr>
          <p:cNvPr id="18" name="Round Diagonal Corner Rectangle 17"/>
          <p:cNvSpPr/>
          <p:nvPr/>
        </p:nvSpPr>
        <p:spPr>
          <a:xfrm>
            <a:off x="698968" y="2754448"/>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رداءة التخطيط الداخلي للمصنع يجعل الاشياء تنقل عدة مرات</a:t>
            </a:r>
            <a:endParaRPr lang="en-US" sz="2400" b="1" kern="0" dirty="0" smtClean="0">
              <a:solidFill>
                <a:srgbClr val="002060"/>
              </a:solidFill>
              <a:latin typeface="Calibri"/>
            </a:endParaRPr>
          </a:p>
        </p:txBody>
      </p:sp>
      <p:sp>
        <p:nvSpPr>
          <p:cNvPr id="19" name="Round Diagonal Corner Rectangle 18"/>
          <p:cNvSpPr/>
          <p:nvPr/>
        </p:nvSpPr>
        <p:spPr>
          <a:xfrm>
            <a:off x="698968" y="3330512"/>
            <a:ext cx="7848872" cy="469685"/>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تعطل في وسائل النقل، او انها ليست في حالة جيدة</a:t>
            </a:r>
            <a:endParaRPr lang="en-US" sz="2400" b="1" kern="0" dirty="0" smtClean="0">
              <a:solidFill>
                <a:srgbClr val="002060"/>
              </a:solidFill>
              <a:latin typeface="Calibri"/>
            </a:endParaRPr>
          </a:p>
        </p:txBody>
      </p:sp>
      <p:sp>
        <p:nvSpPr>
          <p:cNvPr id="20" name="Round Diagonal Corner Rectangle 19"/>
          <p:cNvSpPr/>
          <p:nvPr/>
        </p:nvSpPr>
        <p:spPr>
          <a:xfrm>
            <a:off x="698968" y="3919429"/>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انظمة النقل ومناولة المواد غير المناسبة</a:t>
            </a:r>
            <a:endParaRPr lang="ar-SA" sz="2400" b="1" kern="0" dirty="0" smtClean="0">
              <a:solidFill>
                <a:srgbClr val="002060"/>
              </a:solidFill>
              <a:latin typeface="Calibri"/>
              <a:cs typeface="Arial" panose="020B0604020202020204" pitchFamily="34" charset="0"/>
            </a:endParaRPr>
          </a:p>
        </p:txBody>
      </p:sp>
      <p:sp>
        <p:nvSpPr>
          <p:cNvPr id="21" name="Round Diagonal Corner Rectangle 20"/>
          <p:cNvSpPr/>
          <p:nvPr/>
        </p:nvSpPr>
        <p:spPr>
          <a:xfrm>
            <a:off x="698968" y="4494776"/>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النقص في اعمال الصيانة لتسهيلات </a:t>
            </a:r>
            <a:r>
              <a:rPr lang="ar-SA" sz="2400" b="1" kern="0" dirty="0" smtClean="0">
                <a:solidFill>
                  <a:srgbClr val="002060"/>
                </a:solidFill>
                <a:latin typeface="Calibri"/>
                <a:cs typeface="Arial" panose="020B0604020202020204" pitchFamily="34" charset="0"/>
              </a:rPr>
              <a:t>المواصلات</a:t>
            </a:r>
            <a:endParaRPr lang="en-US" sz="2400" b="1" kern="0" dirty="0" smtClean="0">
              <a:solidFill>
                <a:srgbClr val="002060"/>
              </a:solidFill>
              <a:latin typeface="Calibri"/>
            </a:endParaRPr>
          </a:p>
        </p:txBody>
      </p:sp>
      <p:sp>
        <p:nvSpPr>
          <p:cNvPr id="22" name="Round Diagonal Corner Rectangle 21"/>
          <p:cNvSpPr/>
          <p:nvPr/>
        </p:nvSpPr>
        <p:spPr>
          <a:xfrm>
            <a:off x="698968" y="5028709"/>
            <a:ext cx="7848872" cy="432048"/>
          </a:xfrm>
          <a:prstGeom prst="round2DiagRect">
            <a:avLst/>
          </a:prstGeom>
          <a:solidFill>
            <a:srgbClr val="00FF00">
              <a:alpha val="59000"/>
            </a:srgbClr>
          </a:solidFill>
          <a:ln w="25400" cap="flat" cmpd="sng" algn="ctr">
            <a:solidFill>
              <a:srgbClr val="92D050"/>
            </a:solidFill>
            <a:prstDash val="solid"/>
          </a:ln>
          <a:effectLst/>
        </p:spPr>
        <p:txBody>
          <a:bodyPr rtlCol="1" anchor="ctr"/>
          <a:lstStyle/>
          <a:p>
            <a:pPr algn="ctr" rtl="1" fontAlgn="auto">
              <a:spcBef>
                <a:spcPts val="0"/>
              </a:spcBef>
              <a:spcAft>
                <a:spcPts val="0"/>
              </a:spcAft>
              <a:defRPr/>
            </a:pPr>
            <a:r>
              <a:rPr lang="ar-SA" sz="2400" b="1" kern="0" dirty="0">
                <a:solidFill>
                  <a:srgbClr val="002060"/>
                </a:solidFill>
                <a:latin typeface="Calibri"/>
                <a:cs typeface="Arial" panose="020B0604020202020204" pitchFamily="34" charset="0"/>
              </a:rPr>
              <a:t>تحريك او نقل المنتجات والاشياء من مكان إلى اخر بصورة متفرقة </a:t>
            </a:r>
            <a:endParaRPr lang="ar-SA" sz="2400" b="1" kern="0" dirty="0" smtClean="0">
              <a:solidFill>
                <a:srgbClr val="002060"/>
              </a:solidFill>
              <a:latin typeface="Calibri"/>
              <a:cs typeface="Arial" panose="020B0604020202020204" pitchFamily="34" charset="0"/>
            </a:endParaRPr>
          </a:p>
        </p:txBody>
      </p:sp>
      <p:sp>
        <p:nvSpPr>
          <p:cNvPr id="2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73960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P spid="20" grpId="0" animBg="1"/>
      <p:bldP spid="21"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19212" y="529365"/>
            <a:ext cx="5257800" cy="641258"/>
          </a:xfrm>
        </p:spPr>
        <p:txBody>
          <a:bodyPr>
            <a:noAutofit/>
          </a:bodyPr>
          <a:lstStyle/>
          <a:p>
            <a:pPr algn="ctr"/>
            <a:r>
              <a:rPr lang="ar-EG" sz="3200" b="1" dirty="0">
                <a:solidFill>
                  <a:schemeClr val="accent1">
                    <a:lumMod val="75000"/>
                  </a:schemeClr>
                </a:solidFill>
              </a:rPr>
              <a:t>الفواقد السبعة</a:t>
            </a:r>
            <a:endParaRPr lang="en-US" sz="3200" b="1" dirty="0">
              <a:solidFill>
                <a:schemeClr val="accent1">
                  <a:lumMod val="75000"/>
                </a:schemeClr>
              </a:solidFill>
            </a:endParaRPr>
          </a:p>
        </p:txBody>
      </p:sp>
      <p:sp>
        <p:nvSpPr>
          <p:cNvPr id="12" name="TextBox 11"/>
          <p:cNvSpPr txBox="1"/>
          <p:nvPr/>
        </p:nvSpPr>
        <p:spPr>
          <a:xfrm>
            <a:off x="2286000" y="2172058"/>
            <a:ext cx="6629400" cy="3416320"/>
          </a:xfrm>
          <a:prstGeom prst="rect">
            <a:avLst/>
          </a:prstGeom>
          <a:noFill/>
        </p:spPr>
        <p:txBody>
          <a:bodyPr wrap="square" rtlCol="1">
            <a:spAutoFit/>
          </a:bodyPr>
          <a:lstStyle/>
          <a:p>
            <a:pPr algn="justLow" rtl="1" fontAlgn="auto">
              <a:spcBef>
                <a:spcPts val="0"/>
              </a:spcBef>
              <a:spcAft>
                <a:spcPts val="0"/>
              </a:spcAft>
            </a:pPr>
            <a:r>
              <a:rPr lang="ar-SA"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كما يمكن ان يضاف الى قائمة الفواقد، الفاقد في "عدم استغلال الأفكار الإبداعية للعاملين  </a:t>
            </a:r>
            <a:r>
              <a:rPr lang="en-US"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The  waste of not utilizing the creative talents of </a:t>
            </a:r>
            <a:r>
              <a:rPr lang="en-US" sz="2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people  </a:t>
            </a:r>
            <a:r>
              <a:rPr lang="ar-SA"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فإن عدم الإنصات للعاملين، والاستماع الى آرائهم، وعدم إشراكهم في أنشطة المؤسسة</a:t>
            </a:r>
            <a:r>
              <a:rPr lang="en-US"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Lack of </a:t>
            </a:r>
            <a:r>
              <a:rPr lang="en-US" sz="2400" b="1" dirty="0" smtClean="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employee </a:t>
            </a:r>
            <a:r>
              <a:rPr lang="en-US"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involvement ، </a:t>
            </a:r>
            <a:r>
              <a:rPr lang="ar-SA"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قد  يفوّت على المؤسسة فرصة تزويدها بالأفكار والمبادرات الإبداعية لهؤلاء العاملين، والتي من الممكن أن تساهم في نمو تطور المؤسسة، وهذا بحد ذاته يعتبر من الفواقد الكبيرة للمؤسسة</a:t>
            </a:r>
            <a:endParaRPr lang="ar-EG" sz="2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Rounded Rectangle 1"/>
          <p:cNvSpPr/>
          <p:nvPr/>
        </p:nvSpPr>
        <p:spPr>
          <a:xfrm>
            <a:off x="1524000" y="1268207"/>
            <a:ext cx="5053012" cy="7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solidFill>
                  <a:prstClr val="white"/>
                </a:solidFill>
              </a:rPr>
              <a:t>الفاقد بسبب نقل ومناولة المواد والمنتجات </a:t>
            </a:r>
          </a:p>
        </p:txBody>
      </p:sp>
      <p:pic>
        <p:nvPicPr>
          <p:cNvPr id="4" name="Picture 3"/>
          <p:cNvPicPr>
            <a:picLocks noChangeAspect="1"/>
          </p:cNvPicPr>
          <p:nvPr/>
        </p:nvPicPr>
        <p:blipFill>
          <a:blip r:embed="rId2"/>
          <a:stretch>
            <a:fillRect/>
          </a:stretch>
        </p:blipFill>
        <p:spPr>
          <a:xfrm>
            <a:off x="526707" y="2584061"/>
            <a:ext cx="1499283" cy="4273939"/>
          </a:xfrm>
          <a:prstGeom prst="rect">
            <a:avLst/>
          </a:prstGeom>
        </p:spPr>
      </p:pic>
      <p:sp>
        <p:nvSpPr>
          <p:cNvPr id="17"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18"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99082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400" y="990600"/>
            <a:ext cx="4419600" cy="1828800"/>
          </a:xfrm>
          <a:prstGeom prst="wedgeRoundRectCallout">
            <a:avLst/>
          </a:prstGeom>
          <a:solidFill>
            <a:schemeClr val="accent1">
              <a:lumMod val="60000"/>
              <a:lumOff val="40000"/>
            </a:schemeClr>
          </a:solidFill>
          <a:ln w="38100">
            <a:solidFill>
              <a:schemeClr val="accent1">
                <a:lumMod val="75000"/>
              </a:schemeClr>
            </a:solidFill>
            <a:prstDash val="sysDash"/>
          </a:ln>
          <a:effectLst>
            <a:glow rad="139700">
              <a:schemeClr val="accent3">
                <a:satMod val="175000"/>
                <a:alpha val="40000"/>
              </a:schemeClr>
            </a:glow>
            <a:reflection blurRad="6350" stA="50000" endA="300" endPos="55000" dir="5400000" sy="-100000" algn="bl" rotWithShape="0"/>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800" b="1" dirty="0">
                <a:solidFill>
                  <a:prstClr val="white"/>
                </a:solidFill>
              </a:rPr>
              <a:t>آليات التخلص من الفاقد</a:t>
            </a:r>
            <a:endParaRPr lang="en-US" sz="2800" dirty="0">
              <a:solidFill>
                <a:prstClr val="white"/>
              </a:solidFill>
            </a:endParaRPr>
          </a:p>
        </p:txBody>
      </p:sp>
      <p:sp>
        <p:nvSpPr>
          <p:cNvPr id="3"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4"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61739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118472758"/>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69135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68393263"/>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92374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099793702"/>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01926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87685312"/>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89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10182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4876800" y="3783976"/>
            <a:ext cx="3810000" cy="471928"/>
          </a:xfrm>
          <a:prstGeom prst="rect">
            <a:avLst/>
          </a:prstGeom>
          <a:solidFill>
            <a:schemeClr val="accent2"/>
          </a:solidFill>
          <a:ln>
            <a:noFill/>
          </a:ln>
          <a:effectLst/>
        </p:spPr>
        <p:txBody>
          <a:bodyPr vert="horz" wrap="square" lIns="36576" tIns="36576" rIns="36576" bIns="36576" numCol="1" anchor="t" anchorCtr="0" compatLnSpc="1">
            <a:prstTxWarp prst="textNoShape">
              <a:avLst/>
            </a:prstTxWarp>
          </a:bodyPr>
          <a:lstStyle/>
          <a:p>
            <a:pPr algn="ctr"/>
            <a:r>
              <a:rPr lang="ar-EG" sz="2800" b="1" dirty="0">
                <a:solidFill>
                  <a:schemeClr val="bg1"/>
                </a:solidFill>
              </a:rPr>
              <a:t>تحسين المعنويات </a:t>
            </a:r>
            <a:endParaRPr lang="en-US" sz="2800" b="1" dirty="0">
              <a:solidFill>
                <a:schemeClr val="bg1"/>
              </a:solidFill>
            </a:endParaRPr>
          </a:p>
        </p:txBody>
      </p:sp>
      <p:sp>
        <p:nvSpPr>
          <p:cNvPr id="11" name="Rectangle 5"/>
          <p:cNvSpPr>
            <a:spLocks noChangeArrowheads="1"/>
          </p:cNvSpPr>
          <p:nvPr/>
        </p:nvSpPr>
        <p:spPr bwMode="auto">
          <a:xfrm>
            <a:off x="4876800" y="3110566"/>
            <a:ext cx="3810000" cy="533399"/>
          </a:xfrm>
          <a:prstGeom prst="rect">
            <a:avLst/>
          </a:prstGeom>
          <a:solidFill>
            <a:schemeClr val="accent5"/>
          </a:solidFill>
          <a:ln>
            <a:no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حلقات الجودة </a:t>
            </a:r>
            <a:endParaRPr lang="en-US" sz="2400" b="1" dirty="0">
              <a:solidFill>
                <a:schemeClr val="bg1"/>
              </a:solidFill>
            </a:endParaRPr>
          </a:p>
        </p:txBody>
      </p:sp>
      <p:sp>
        <p:nvSpPr>
          <p:cNvPr id="10" name="Rectangle 5"/>
          <p:cNvSpPr>
            <a:spLocks noChangeArrowheads="1"/>
          </p:cNvSpPr>
          <p:nvPr/>
        </p:nvSpPr>
        <p:spPr bwMode="auto">
          <a:xfrm>
            <a:off x="4876800" y="2527165"/>
            <a:ext cx="3810000" cy="443390"/>
          </a:xfrm>
          <a:prstGeom prst="rect">
            <a:avLst/>
          </a:prstGeom>
          <a:solidFill>
            <a:schemeClr val="accent4"/>
          </a:solidFill>
          <a:ln>
            <a:no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انخراط أو مشاركة جميع العاملين </a:t>
            </a:r>
            <a:endParaRPr lang="en-US" sz="2400" b="1" dirty="0">
              <a:solidFill>
                <a:schemeClr val="bg1"/>
              </a:solidFill>
            </a:endParaRPr>
          </a:p>
        </p:txBody>
      </p:sp>
      <p:sp>
        <p:nvSpPr>
          <p:cNvPr id="5" name="Rectangle 5"/>
          <p:cNvSpPr>
            <a:spLocks noChangeArrowheads="1"/>
          </p:cNvSpPr>
          <p:nvPr/>
        </p:nvSpPr>
        <p:spPr bwMode="auto">
          <a:xfrm>
            <a:off x="4876800" y="1967566"/>
            <a:ext cx="3810000" cy="419588"/>
          </a:xfrm>
          <a:prstGeom prst="rect">
            <a:avLst/>
          </a:prstGeom>
          <a:solidFill>
            <a:schemeClr val="accent1">
              <a:lumMod val="40000"/>
              <a:lumOff val="60000"/>
            </a:schemeClr>
          </a:solidFill>
          <a:ln>
            <a:noFill/>
          </a:ln>
          <a:effectLst/>
        </p:spPr>
        <p:txBody>
          <a:bodyPr vert="horz" wrap="square" lIns="36576" tIns="36576" rIns="36576" bIns="36576" numCol="1" anchor="t" anchorCtr="0" compatLnSpc="1">
            <a:prstTxWarp prst="textNoShape">
              <a:avLst/>
            </a:prstTxWarp>
          </a:bodyPr>
          <a:lstStyle/>
          <a:p>
            <a:pPr algn="ctr"/>
            <a:r>
              <a:rPr lang="ar-EG" sz="2400" b="1" dirty="0" smtClean="0">
                <a:solidFill>
                  <a:schemeClr val="bg1"/>
                </a:solidFill>
              </a:rPr>
              <a:t>الجودة</a:t>
            </a:r>
            <a:endParaRPr lang="en-US" sz="2800" b="1" dirty="0">
              <a:solidFill>
                <a:schemeClr val="bg1"/>
              </a:solidFill>
            </a:endParaRPr>
          </a:p>
        </p:txBody>
      </p:sp>
      <p:sp>
        <p:nvSpPr>
          <p:cNvPr id="6" name="Title 5"/>
          <p:cNvSpPr>
            <a:spLocks noGrp="1"/>
          </p:cNvSpPr>
          <p:nvPr>
            <p:ph type="title"/>
          </p:nvPr>
        </p:nvSpPr>
        <p:spPr>
          <a:xfrm>
            <a:off x="457200" y="457200"/>
            <a:ext cx="5257800" cy="609600"/>
          </a:xfrm>
        </p:spPr>
        <p:txBody>
          <a:bodyPr>
            <a:noAutofit/>
          </a:bodyPr>
          <a:lstStyle/>
          <a:p>
            <a:pPr algn="ctr" rtl="1"/>
            <a:r>
              <a:rPr lang="ar-EG" dirty="0"/>
              <a:t>العناصر الأساسية لبرنامج "كايزن</a:t>
            </a:r>
            <a:r>
              <a:rPr lang="ar-EG" dirty="0" smtClean="0"/>
              <a:t>"</a:t>
            </a:r>
            <a:endParaRPr lang="en-US" dirty="0"/>
          </a:p>
        </p:txBody>
      </p:sp>
      <p:sp>
        <p:nvSpPr>
          <p:cNvPr id="20" name="Rectangle 5"/>
          <p:cNvSpPr>
            <a:spLocks noChangeArrowheads="1"/>
          </p:cNvSpPr>
          <p:nvPr/>
        </p:nvSpPr>
        <p:spPr bwMode="auto">
          <a:xfrm>
            <a:off x="457200" y="3783976"/>
            <a:ext cx="3810000" cy="471928"/>
          </a:xfrm>
          <a:prstGeom prst="rect">
            <a:avLst/>
          </a:prstGeom>
          <a:solidFill>
            <a:schemeClr val="accent2"/>
          </a:solidFill>
          <a:ln>
            <a:no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العمل الجماعي (بروح الفريق الواحد)</a:t>
            </a:r>
            <a:endParaRPr lang="en-US" sz="2400" b="1" dirty="0">
              <a:solidFill>
                <a:schemeClr val="bg1"/>
              </a:solidFill>
            </a:endParaRPr>
          </a:p>
        </p:txBody>
      </p:sp>
      <p:sp>
        <p:nvSpPr>
          <p:cNvPr id="21" name="Rectangle 5"/>
          <p:cNvSpPr>
            <a:spLocks noChangeArrowheads="1"/>
          </p:cNvSpPr>
          <p:nvPr/>
        </p:nvSpPr>
        <p:spPr bwMode="auto">
          <a:xfrm>
            <a:off x="457200" y="3110566"/>
            <a:ext cx="3810000" cy="533399"/>
          </a:xfrm>
          <a:prstGeom prst="rect">
            <a:avLst/>
          </a:prstGeom>
          <a:solidFill>
            <a:schemeClr val="accent5"/>
          </a:solidFill>
          <a:ln>
            <a:no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الانضباط الشخصي </a:t>
            </a:r>
            <a:endParaRPr lang="en-US" sz="2400" b="1" dirty="0">
              <a:solidFill>
                <a:schemeClr val="bg1"/>
              </a:solidFill>
            </a:endParaRPr>
          </a:p>
        </p:txBody>
      </p:sp>
      <p:sp>
        <p:nvSpPr>
          <p:cNvPr id="22" name="Rectangle 5"/>
          <p:cNvSpPr>
            <a:spLocks noChangeArrowheads="1"/>
          </p:cNvSpPr>
          <p:nvPr/>
        </p:nvSpPr>
        <p:spPr bwMode="auto">
          <a:xfrm>
            <a:off x="457200" y="2527165"/>
            <a:ext cx="3810000" cy="443390"/>
          </a:xfrm>
          <a:prstGeom prst="rect">
            <a:avLst/>
          </a:prstGeom>
          <a:solidFill>
            <a:schemeClr val="accent4"/>
          </a:solidFill>
          <a:ln>
            <a:no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الرغبة في التغيير </a:t>
            </a:r>
            <a:endParaRPr lang="en-US" sz="2400" b="1" dirty="0">
              <a:solidFill>
                <a:schemeClr val="bg1"/>
              </a:solidFill>
            </a:endParaRPr>
          </a:p>
        </p:txBody>
      </p:sp>
      <p:sp>
        <p:nvSpPr>
          <p:cNvPr id="23" name="Rectangle 5"/>
          <p:cNvSpPr>
            <a:spLocks noChangeArrowheads="1"/>
          </p:cNvSpPr>
          <p:nvPr/>
        </p:nvSpPr>
        <p:spPr bwMode="auto">
          <a:xfrm>
            <a:off x="457200" y="1967566"/>
            <a:ext cx="3810000" cy="419588"/>
          </a:xfrm>
          <a:prstGeom prst="rect">
            <a:avLst/>
          </a:prstGeom>
          <a:solidFill>
            <a:schemeClr val="accent1">
              <a:lumMod val="40000"/>
              <a:lumOff val="60000"/>
            </a:schemeClr>
          </a:solidFill>
          <a:ln>
            <a:no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تضافر الجهود </a:t>
            </a:r>
            <a:endParaRPr lang="en-US" sz="2800" b="1" dirty="0">
              <a:solidFill>
                <a:schemeClr val="bg1"/>
              </a:solidFill>
            </a:endParaRPr>
          </a:p>
        </p:txBody>
      </p:sp>
      <p:sp>
        <p:nvSpPr>
          <p:cNvPr id="24" name="Rectangle 5"/>
          <p:cNvSpPr>
            <a:spLocks noChangeArrowheads="1"/>
          </p:cNvSpPr>
          <p:nvPr/>
        </p:nvSpPr>
        <p:spPr bwMode="auto">
          <a:xfrm>
            <a:off x="2514600" y="4774621"/>
            <a:ext cx="3810000" cy="471928"/>
          </a:xfrm>
          <a:prstGeom prst="rect">
            <a:avLst/>
          </a:prstGeom>
          <a:solidFill>
            <a:srgbClr val="00B0F0"/>
          </a:solidFill>
          <a:ln>
            <a:noFill/>
          </a:ln>
          <a:effectLst/>
        </p:spPr>
        <p:txBody>
          <a:bodyPr vert="horz" wrap="square" lIns="36576" tIns="36576" rIns="36576" bIns="36576" numCol="1" anchor="t" anchorCtr="0" compatLnSpc="1">
            <a:prstTxWarp prst="textNoShape">
              <a:avLst/>
            </a:prstTxWarp>
          </a:bodyPr>
          <a:lstStyle/>
          <a:p>
            <a:pPr algn="ctr"/>
            <a:r>
              <a:rPr lang="ar-EG" sz="2400" b="1" dirty="0">
                <a:solidFill>
                  <a:schemeClr val="bg1"/>
                </a:solidFill>
              </a:rPr>
              <a:t>اقتراحات من اجل التحسينات </a:t>
            </a:r>
            <a:endParaRPr lang="en-US" sz="2400" b="1" dirty="0">
              <a:solidFill>
                <a:schemeClr val="bg1"/>
              </a:solidFill>
            </a:endParaRPr>
          </a:p>
        </p:txBody>
      </p:sp>
      <p:sp>
        <p:nvSpPr>
          <p:cNvPr id="2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2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7313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fltVal val="0"/>
                                          </p:val>
                                        </p:tav>
                                        <p:tav tm="100000">
                                          <p:val>
                                            <p:strVal val="#ppt_w"/>
                                          </p:val>
                                        </p:tav>
                                      </p:tavLst>
                                    </p:anim>
                                    <p:anim calcmode="lin" valueType="num">
                                      <p:cBhvr>
                                        <p:cTn id="19" dur="1000" fill="hold"/>
                                        <p:tgtEl>
                                          <p:spTgt spid="23"/>
                                        </p:tgtEl>
                                        <p:attrNameLst>
                                          <p:attrName>ppt_h</p:attrName>
                                        </p:attrNameLst>
                                      </p:cBhvr>
                                      <p:tavLst>
                                        <p:tav tm="0">
                                          <p:val>
                                            <p:fltVal val="0"/>
                                          </p:val>
                                        </p:tav>
                                        <p:tav tm="100000">
                                          <p:val>
                                            <p:strVal val="#ppt_h"/>
                                          </p:val>
                                        </p:tav>
                                      </p:tavLst>
                                    </p:anim>
                                    <p:anim calcmode="lin" valueType="num">
                                      <p:cBhvr>
                                        <p:cTn id="20" dur="1000" fill="hold"/>
                                        <p:tgtEl>
                                          <p:spTgt spid="23"/>
                                        </p:tgtEl>
                                        <p:attrNameLst>
                                          <p:attrName>style.rotation</p:attrName>
                                        </p:attrNameLst>
                                      </p:cBhvr>
                                      <p:tavLst>
                                        <p:tav tm="0">
                                          <p:val>
                                            <p:fltVal val="90"/>
                                          </p:val>
                                        </p:tav>
                                        <p:tav tm="100000">
                                          <p:val>
                                            <p:fltVal val="0"/>
                                          </p:val>
                                        </p:tav>
                                      </p:tavLst>
                                    </p:anim>
                                    <p:animEffect transition="in" filter="fade">
                                      <p:cBhvr>
                                        <p:cTn id="21" dur="1000"/>
                                        <p:tgtEl>
                                          <p:spTgt spid="23"/>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fltVal val="0"/>
                                          </p:val>
                                        </p:tav>
                                        <p:tav tm="100000">
                                          <p:val>
                                            <p:strVal val="#ppt_w"/>
                                          </p:val>
                                        </p:tav>
                                      </p:tavLst>
                                    </p:anim>
                                    <p:anim calcmode="lin" valueType="num">
                                      <p:cBhvr>
                                        <p:cTn id="31" dur="1000" fill="hold"/>
                                        <p:tgtEl>
                                          <p:spTgt spid="22"/>
                                        </p:tgtEl>
                                        <p:attrNameLst>
                                          <p:attrName>ppt_h</p:attrName>
                                        </p:attrNameLst>
                                      </p:cBhvr>
                                      <p:tavLst>
                                        <p:tav tm="0">
                                          <p:val>
                                            <p:fltVal val="0"/>
                                          </p:val>
                                        </p:tav>
                                        <p:tav tm="100000">
                                          <p:val>
                                            <p:strVal val="#ppt_h"/>
                                          </p:val>
                                        </p:tav>
                                      </p:tavLst>
                                    </p:anim>
                                    <p:anim calcmode="lin" valueType="num">
                                      <p:cBhvr>
                                        <p:cTn id="32" dur="1000" fill="hold"/>
                                        <p:tgtEl>
                                          <p:spTgt spid="22"/>
                                        </p:tgtEl>
                                        <p:attrNameLst>
                                          <p:attrName>style.rotation</p:attrName>
                                        </p:attrNameLst>
                                      </p:cBhvr>
                                      <p:tavLst>
                                        <p:tav tm="0">
                                          <p:val>
                                            <p:fltVal val="90"/>
                                          </p:val>
                                        </p:tav>
                                        <p:tav tm="100000">
                                          <p:val>
                                            <p:fltVal val="0"/>
                                          </p:val>
                                        </p:tav>
                                      </p:tavLst>
                                    </p:anim>
                                    <p:animEffect transition="in" filter="fade">
                                      <p:cBhvr>
                                        <p:cTn id="33" dur="1000"/>
                                        <p:tgtEl>
                                          <p:spTgt spid="22"/>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style.rotation</p:attrName>
                                        </p:attrNameLst>
                                      </p:cBhvr>
                                      <p:tavLst>
                                        <p:tav tm="0">
                                          <p:val>
                                            <p:fltVal val="90"/>
                                          </p:val>
                                        </p:tav>
                                        <p:tav tm="100000">
                                          <p:val>
                                            <p:fltVal val="0"/>
                                          </p:val>
                                        </p:tav>
                                      </p:tavLst>
                                    </p:anim>
                                    <p:animEffect transition="in" filter="fade">
                                      <p:cBhvr>
                                        <p:cTn id="45" dur="1000"/>
                                        <p:tgtEl>
                                          <p:spTgt spid="21"/>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 calcmode="lin" valueType="num">
                                      <p:cBhvr>
                                        <p:cTn id="50" dur="1000" fill="hold"/>
                                        <p:tgtEl>
                                          <p:spTgt spid="12"/>
                                        </p:tgtEl>
                                        <p:attrNameLst>
                                          <p:attrName>style.rotation</p:attrName>
                                        </p:attrNameLst>
                                      </p:cBhvr>
                                      <p:tavLst>
                                        <p:tav tm="0">
                                          <p:val>
                                            <p:fltVal val="90"/>
                                          </p:val>
                                        </p:tav>
                                        <p:tav tm="100000">
                                          <p:val>
                                            <p:fltVal val="0"/>
                                          </p:val>
                                        </p:tav>
                                      </p:tavLst>
                                    </p:anim>
                                    <p:animEffect transition="in" filter="fade">
                                      <p:cBhvr>
                                        <p:cTn id="51" dur="1000"/>
                                        <p:tgtEl>
                                          <p:spTgt spid="12"/>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style.rotation</p:attrName>
                                        </p:attrNameLst>
                                      </p:cBhvr>
                                      <p:tavLst>
                                        <p:tav tm="0">
                                          <p:val>
                                            <p:fltVal val="90"/>
                                          </p:val>
                                        </p:tav>
                                        <p:tav tm="100000">
                                          <p:val>
                                            <p:fltVal val="0"/>
                                          </p:val>
                                        </p:tav>
                                      </p:tavLst>
                                    </p:anim>
                                    <p:animEffect transition="in" filter="fade">
                                      <p:cBhvr>
                                        <p:cTn id="57" dur="1000"/>
                                        <p:tgtEl>
                                          <p:spTgt spid="20"/>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5" grpId="0" animBg="1"/>
      <p:bldP spid="6" grpId="0"/>
      <p:bldP spid="20" grpId="0" animBg="1"/>
      <p:bldP spid="21" grpId="0" animBg="1"/>
      <p:bldP spid="22" grpId="0" animBg="1"/>
      <p:bldP spid="23" grpId="0" animBg="1"/>
      <p:bldP spid="2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958732680"/>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1336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90</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7938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87712169"/>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91</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96223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3890929"/>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92</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8119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59559262"/>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93</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04244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889706666"/>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94</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28338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73658538"/>
              </p:ext>
            </p:extLst>
          </p:nvPr>
        </p:nvGraphicFramePr>
        <p:xfrm>
          <a:off x="1524000" y="1397000"/>
          <a:ext cx="6705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95</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8307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35211570"/>
              </p:ext>
            </p:extLst>
          </p:nvPr>
        </p:nvGraphicFramePr>
        <p:xfrm>
          <a:off x="128752" y="1447800"/>
          <a:ext cx="89916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96</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17897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864319548"/>
              </p:ext>
            </p:extLst>
          </p:nvPr>
        </p:nvGraphicFramePr>
        <p:xfrm>
          <a:off x="0" y="1447800"/>
          <a:ext cx="9144000"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97</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96876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795720437"/>
              </p:ext>
            </p:extLst>
          </p:nvPr>
        </p:nvGraphicFramePr>
        <p:xfrm>
          <a:off x="7882" y="1447800"/>
          <a:ext cx="9059917"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98</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275452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401271021"/>
              </p:ext>
            </p:extLst>
          </p:nvPr>
        </p:nvGraphicFramePr>
        <p:xfrm>
          <a:off x="34158" y="1524000"/>
          <a:ext cx="9109841"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2209800" y="304800"/>
            <a:ext cx="4191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800" dirty="0">
                <a:latin typeface="Simplified Arabic" panose="02020603050405020304" pitchFamily="18" charset="-78"/>
                <a:cs typeface="Simplified Arabic" panose="02020603050405020304" pitchFamily="18" charset="-78"/>
              </a:rPr>
              <a:t>آليات التخلص من الفاقد</a:t>
            </a:r>
          </a:p>
        </p:txBody>
      </p:sp>
      <p:sp>
        <p:nvSpPr>
          <p:cNvPr id="5" name="Text Box 8"/>
          <p:cNvSpPr txBox="1">
            <a:spLocks noChangeArrowheads="1"/>
          </p:cNvSpPr>
          <p:nvPr/>
        </p:nvSpPr>
        <p:spPr bwMode="auto">
          <a:xfrm>
            <a:off x="7496175" y="6127095"/>
            <a:ext cx="1190625"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fld id="{D8CE256F-6C6D-4075-BB17-5A998CD77390}" type="slidenum">
              <a:rPr kumimoji="0" lang="en-GB" sz="3200" b="0" u="none" strike="noStrike" cap="none" normalizeH="0" baseline="0" smtClean="0">
                <a:ln>
                  <a:noFill/>
                </a:ln>
                <a:solidFill>
                  <a:srgbClr val="FF0000"/>
                </a:solidFill>
                <a:effectLst/>
                <a:latin typeface="Arial" pitchFamily="34" charset="0"/>
                <a:cs typeface="Arial" pitchFamily="34" charset="0"/>
              </a:rPr>
              <a:t>99</a:t>
            </a:fld>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
        <p:nvSpPr>
          <p:cNvPr id="6" name="Text Box 8"/>
          <p:cNvSpPr txBox="1">
            <a:spLocks noChangeArrowheads="1"/>
          </p:cNvSpPr>
          <p:nvPr/>
        </p:nvSpPr>
        <p:spPr bwMode="auto">
          <a:xfrm>
            <a:off x="1828800" y="5975115"/>
            <a:ext cx="3676322" cy="425685"/>
          </a:xfrm>
          <a:prstGeom prst="rect">
            <a:avLst/>
          </a:prstGeom>
          <a:noFill/>
          <a:ln>
            <a:noFill/>
          </a:ln>
          <a:effectLst/>
          <a:extLst>
            <a:ext uri="{909E8E84-426E-40DD-AFC4-6F175D3DCCD1}">
              <a14:hiddenFill xmlns:a14="http://schemas.microsoft.com/office/drawing/2010/main">
                <a:solidFill>
                  <a:srgbClr val="FFFFFE"/>
                </a:solidFill>
              </a14:hiddenFill>
            </a:ext>
            <a:ext uri="{91240B29-F687-4F45-9708-019B960494DF}">
              <a14:hiddenLine xmlns:a14="http://schemas.microsoft.com/office/drawing/2010/main" w="9525" algn="in">
                <a:solidFill>
                  <a:srgbClr val="212120"/>
                </a:solidFill>
                <a:miter lim="800000"/>
                <a:headEnd/>
                <a:tailEnd/>
              </a14:hiddenLine>
            </a:ext>
            <a:ext uri="{AF507438-7753-43E0-B8FC-AC1667EBCBE1}">
              <a14:hiddenEffects xmlns:a14="http://schemas.microsoft.com/office/drawing/2010/main">
                <a:effectLst>
                  <a:outerShdw dist="35921" dir="2700000" algn="ctr" rotWithShape="0">
                    <a:srgbClr val="DCD6D4"/>
                  </a:outerShdw>
                </a:effectLst>
              </a14:hiddenEffects>
            </a:ext>
          </a:extLst>
        </p:spPr>
        <p:txBody>
          <a:bodyPr vert="horz" wrap="square" lIns="36576" tIns="36576" rIns="36576" bIns="36576" numCol="1" anchor="t" anchorCtr="0" compatLnSpc="1">
            <a:prstTxWarp prst="textNoShape">
              <a:avLst/>
            </a:prstTxWarp>
          </a:bodyPr>
          <a:lstStyle/>
          <a:p>
            <a:pPr marR="0" lvl="0" algn="ctr" defTabSz="914400" rtl="0" eaLnBrk="1" fontAlgn="base" latinLnBrk="0" hangingPunct="1">
              <a:lnSpc>
                <a:spcPct val="100000"/>
              </a:lnSpc>
              <a:spcBef>
                <a:spcPct val="0"/>
              </a:spcBef>
              <a:spcAft>
                <a:spcPct val="0"/>
              </a:spcAft>
              <a:buClrTx/>
              <a:buSzTx/>
              <a:tabLst/>
            </a:pPr>
            <a:r>
              <a:rPr lang="ar-EG" sz="3200" dirty="0" smtClean="0">
                <a:solidFill>
                  <a:srgbClr val="FF0000"/>
                </a:solidFill>
                <a:latin typeface="Arial" pitchFamily="34" charset="0"/>
                <a:cs typeface="Arial" pitchFamily="34" charset="0"/>
              </a:rPr>
              <a:t>كايزين – التحسين المستمر</a:t>
            </a:r>
            <a:endParaRPr kumimoji="0" lang="en-US" sz="3200" b="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40010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Lst>
  </p:timing>
</p:sld>
</file>

<file path=ppt/theme/theme1.xml><?xml version="1.0" encoding="utf-8"?>
<a:theme xmlns:a="http://schemas.openxmlformats.org/drawingml/2006/main" name="StockLayouts Computer &amp; Information Technology TC998">
  <a:themeElements>
    <a:clrScheme name="Custom 1">
      <a:dk1>
        <a:sysClr val="windowText" lastClr="000000"/>
      </a:dk1>
      <a:lt1>
        <a:sysClr val="window" lastClr="FFFFFF"/>
      </a:lt1>
      <a:dk2>
        <a:srgbClr val="3F3F42"/>
      </a:dk2>
      <a:lt2>
        <a:srgbClr val="DEDDDC"/>
      </a:lt2>
      <a:accent1>
        <a:srgbClr val="E82683"/>
      </a:accent1>
      <a:accent2>
        <a:srgbClr val="EB632D"/>
      </a:accent2>
      <a:accent3>
        <a:srgbClr val="E5322C"/>
      </a:accent3>
      <a:accent4>
        <a:srgbClr val="009ED6"/>
      </a:accent4>
      <a:accent5>
        <a:srgbClr val="374B8C"/>
      </a:accent5>
      <a:accent6>
        <a:srgbClr val="6D2D7A"/>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2337</TotalTime>
  <Words>6758</Words>
  <Application>Microsoft Office PowerPoint</Application>
  <PresentationFormat>عرض على الشاشة (3:4)‏</PresentationFormat>
  <Paragraphs>1247</Paragraphs>
  <Slides>189</Slides>
  <Notes>85</Notes>
  <HiddenSlides>0</HiddenSlides>
  <MMClips>0</MMClips>
  <ScaleCrop>false</ScaleCrop>
  <HeadingPairs>
    <vt:vector size="4" baseType="variant">
      <vt:variant>
        <vt:lpstr>نسق</vt:lpstr>
      </vt:variant>
      <vt:variant>
        <vt:i4>1</vt:i4>
      </vt:variant>
      <vt:variant>
        <vt:lpstr>عناوين الشرائح</vt:lpstr>
      </vt:variant>
      <vt:variant>
        <vt:i4>189</vt:i4>
      </vt:variant>
    </vt:vector>
  </HeadingPairs>
  <TitlesOfParts>
    <vt:vector size="190" baseType="lpstr">
      <vt:lpstr>StockLayouts Computer &amp; Information Technology TC998</vt:lpstr>
      <vt:lpstr>الكايزن Kaizen التحسين المستمر</vt:lpstr>
      <vt:lpstr>عرض تقديمي في PowerPoint</vt:lpstr>
      <vt:lpstr>عرض تقديمي في PowerPoint</vt:lpstr>
      <vt:lpstr>عرض تقديمي في PowerPoint</vt:lpstr>
      <vt:lpstr>عرض تقديمي في PowerPoint</vt:lpstr>
      <vt:lpstr>المقصود بكايزن</vt:lpstr>
      <vt:lpstr>يقول ماساكي إماي هذا الصدد</vt:lpstr>
      <vt:lpstr>عرض تقديمي في PowerPoint</vt:lpstr>
      <vt:lpstr>العناصر الأساسية لبرنامج "كايزن"</vt:lpstr>
      <vt:lpstr>عرض تقديمي في PowerPoint</vt:lpstr>
      <vt:lpstr>ويكمُن مفهوم كايزن فيما يلي</vt:lpstr>
      <vt:lpstr>ويكمُن مفهوم كايزن فيما يلي</vt:lpstr>
      <vt:lpstr>عرض تقديمي في PowerPoint</vt:lpstr>
      <vt:lpstr>منهجية التغيير باستخدام كايزن</vt:lpstr>
      <vt:lpstr>منهجية التغيير باستخدام كايزن</vt:lpstr>
      <vt:lpstr>منهجية التغيير باستخدام كايزن</vt:lpstr>
      <vt:lpstr>منهجية التغيير باستخدام كايزن</vt:lpstr>
      <vt:lpstr>منهجية التغيير باستخدام كايزن</vt:lpstr>
      <vt:lpstr>عرض تقديمي في PowerPoint</vt:lpstr>
      <vt:lpstr>ويتميز كايزن بما يلي</vt:lpstr>
      <vt:lpstr>عرض تقديمي في PowerPoint</vt:lpstr>
      <vt:lpstr>عرض تقديمي في PowerPoint</vt:lpstr>
      <vt:lpstr>ينطلق كايزن من الأسس التالية</vt:lpstr>
      <vt:lpstr>ينطلق كايزن من الأسس التالية</vt:lpstr>
      <vt:lpstr>عرض تقديمي في PowerPoint</vt:lpstr>
      <vt:lpstr>التحسين المستمر</vt:lpstr>
      <vt:lpstr>عرض تقديمي في PowerPoint</vt:lpstr>
      <vt:lpstr>بعض أوجه التحسين المقترحة</vt:lpstr>
      <vt:lpstr>عرض تقديمي في PowerPoint</vt:lpstr>
      <vt:lpstr>أنواع التحسين المستمر </vt:lpstr>
      <vt:lpstr>ويركز كايزن على نوعين من التحسينات</vt:lpstr>
      <vt:lpstr>عرض تقديمي في PowerPoint</vt:lpstr>
      <vt:lpstr>المفاهيم الأساسية لبرنامج كايزن </vt:lpstr>
      <vt:lpstr>المفاهيم الأساسية لبرنامج كايزن </vt:lpstr>
      <vt:lpstr>عرض تقديمي في PowerPoint</vt:lpstr>
      <vt:lpstr>عرض تقديمي في PowerPoint</vt:lpstr>
      <vt:lpstr>عرض تقديمي في PowerPoint</vt:lpstr>
      <vt:lpstr>كايزن: العمل المُنمَّط </vt:lpstr>
      <vt:lpstr>مكونات العمل المنمط هي ما يلي</vt:lpstr>
      <vt:lpstr>عرض تقديمي في PowerPoint</vt:lpstr>
      <vt:lpstr>بعض المفاهيم الخاطئة عن كايزن</vt:lpstr>
      <vt:lpstr>عرض تقديمي في PowerPoint</vt:lpstr>
      <vt:lpstr>متى نقول اننا قد نفذنا برنامج كايزن</vt:lpstr>
      <vt:lpstr>عرض تقديمي في PowerPoint</vt:lpstr>
      <vt:lpstr>نظام اقتراحات كايزن </vt:lpstr>
      <vt:lpstr>عرض تقديمي في PowerPoint</vt:lpstr>
      <vt:lpstr>التصنيع المرن </vt:lpstr>
      <vt:lpstr>التصنيع المرن </vt:lpstr>
      <vt:lpstr>مبادئ التصنيع المرن</vt:lpstr>
      <vt:lpstr>مبادئ التصنيع المرن</vt:lpstr>
      <vt:lpstr>عرض تقديمي في PowerPoint</vt:lpstr>
      <vt:lpstr>التحسين الجذري للعمليات كايكاكو </vt:lpstr>
      <vt:lpstr>عرض تقديمي في PowerPoint</vt:lpstr>
      <vt:lpstr>التحسين فى موقع العمل</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مسببات الفاقد </vt:lpstr>
      <vt:lpstr>مسببات الفاقد </vt:lpstr>
      <vt:lpstr>مسببات الفاقد </vt:lpstr>
      <vt:lpstr>مسببات الفاقد </vt:lpstr>
      <vt:lpstr>مسببات الفاقد </vt:lpstr>
      <vt:lpstr>عرض تقديمي في PowerPoint</vt:lpstr>
      <vt:lpstr>الفواقد السبعة</vt:lpstr>
      <vt:lpstr>عرض تقديمي في PowerPoint</vt:lpstr>
      <vt:lpstr>الفواقد السبعة</vt:lpstr>
      <vt:lpstr>عرض تقديمي في PowerPoint</vt:lpstr>
      <vt:lpstr>الفواقد السبعة</vt:lpstr>
      <vt:lpstr>عرض تقديمي في PowerPoint</vt:lpstr>
      <vt:lpstr>عرض تقديمي في PowerPoint</vt:lpstr>
      <vt:lpstr>الفواقد السبعة</vt:lpstr>
      <vt:lpstr>عرض تقديمي في PowerPoint</vt:lpstr>
      <vt:lpstr>الفواقد السبعة</vt:lpstr>
      <vt:lpstr>عرض تقديمي في PowerPoint</vt:lpstr>
      <vt:lpstr>الفواقد السبعة</vt:lpstr>
      <vt:lpstr>عرض تقديمي في PowerPoint</vt:lpstr>
      <vt:lpstr>عرض تقديمي في PowerPoint</vt:lpstr>
      <vt:lpstr>الفواقد السبعة</vt:lpstr>
      <vt:lpstr>عرض تقديمي في PowerPoint</vt:lpstr>
      <vt:lpstr>الفواقد السبعة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فوائد تقليل الفاقد</vt:lpstr>
      <vt:lpstr>فوائد تقليل الفاقد</vt:lpstr>
      <vt:lpstr>فوائد تقليل الفاقد</vt:lpstr>
      <vt:lpstr>عرض تقديمي في PowerPoint</vt:lpstr>
      <vt:lpstr>خطوات كايزن </vt:lpstr>
      <vt:lpstr>عرض تقديمي في PowerPoint</vt:lpstr>
      <vt:lpstr>أدوات كايزن لحل المشاكل </vt:lpstr>
      <vt:lpstr>عرض تقديمي في PowerPoint</vt:lpstr>
      <vt:lpstr>عرض تقديمي في PowerPoint</vt:lpstr>
      <vt:lpstr>عرض تقديمي في PowerPoint</vt:lpstr>
      <vt:lpstr>أدوات كايزن لحل المشاكل </vt:lpstr>
      <vt:lpstr>أدوات كايزن لحل المشاكل </vt:lpstr>
      <vt:lpstr>أدوات كايزن لحل المشاكل </vt:lpstr>
      <vt:lpstr>عرض تقديمي في PowerPoint</vt:lpstr>
      <vt:lpstr>عرض تقديمي في PowerPoint</vt:lpstr>
      <vt:lpstr>عرض تقديمي في PowerPoint</vt:lpstr>
      <vt:lpstr>عرض تقديمي في PowerPoint</vt:lpstr>
      <vt:lpstr>ويمكن ألان تعريف جمبا كايزن بانه عملية مستمرة لـ</vt:lpstr>
      <vt:lpstr>عرض تقديمي في PowerPoint</vt:lpstr>
      <vt:lpstr>مميزات الشركات الرائدة في العالم </vt:lpstr>
      <vt:lpstr>مميزات الشركات الرائدة في العالم </vt:lpstr>
      <vt:lpstr>مميزات الشركات الرائدة في العالم </vt:lpstr>
      <vt:lpstr>عرض تقديمي في PowerPoint</vt:lpstr>
      <vt:lpstr>تنفيذ برنامج "جمبا كايزن" يتضمن</vt:lpstr>
      <vt:lpstr>جمبا تشو</vt:lpstr>
      <vt:lpstr>كايزن الحدث </vt:lpstr>
      <vt:lpstr>ميني كايزن </vt:lpstr>
      <vt:lpstr>عرض تقديمي في PowerPoint</vt:lpstr>
      <vt:lpstr>للإدارة مكونان أساسيان</vt:lpstr>
      <vt:lpstr>عرض تقديمي في PowerPoint</vt:lpstr>
      <vt:lpstr>نتائج تطبيق كايزن</vt:lpstr>
      <vt:lpstr>نتائج تطبيق كايزن</vt:lpstr>
      <vt:lpstr>نتائج تطبيق كايزن</vt:lpstr>
      <vt:lpstr>عرض تقديمي في PowerPoint</vt:lpstr>
      <vt:lpstr>الوصايا العشرة لتطبيق برنامج كايزن </vt:lpstr>
      <vt:lpstr>الوصايا العشرة لتطبيق برنامج كايزن </vt:lpstr>
      <vt:lpstr>الوصايا العشرة لتطبيق برنامج كايزن </vt:lpstr>
      <vt:lpstr>عرض تقديمي في PowerPoint</vt:lpstr>
      <vt:lpstr>عرض تقديمي في PowerPoint</vt:lpstr>
      <vt:lpstr>  إعادة هندسة العمليات</vt:lpstr>
      <vt:lpstr>عرض تقديمي في PowerPoint</vt:lpstr>
      <vt:lpstr>عرض تقديمي في PowerPoint</vt:lpstr>
      <vt:lpstr>تعريف هندسة العمليات</vt:lpstr>
      <vt:lpstr>ويرتكز تعريف إعادة الهندسة على أربعة ركائز أساسية</vt:lpstr>
      <vt:lpstr>ويوجد العديد من التعريفات المختلفة التي وردت بخصوص مفهوم العملية</vt:lpstr>
      <vt:lpstr>عرض تقديمي في PowerPoint</vt:lpstr>
      <vt:lpstr>بيّن مايكل هامر أن هناك ثلاثة أنواع من هذه المنظمات</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StockLayouts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StockLayouts</dc:creator>
  <cp:lastModifiedBy>Toshiba</cp:lastModifiedBy>
  <cp:revision>333</cp:revision>
  <dcterms:created xsi:type="dcterms:W3CDTF">2010-07-09T22:21:36Z</dcterms:created>
  <dcterms:modified xsi:type="dcterms:W3CDTF">2015-01-14T07:04:03Z</dcterms:modified>
</cp:coreProperties>
</file>