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6" r:id="rId2"/>
    <p:sldId id="259" r:id="rId3"/>
    <p:sldId id="260" r:id="rId4"/>
    <p:sldId id="371" r:id="rId5"/>
    <p:sldId id="261" r:id="rId6"/>
    <p:sldId id="266" r:id="rId7"/>
    <p:sldId id="267" r:id="rId8"/>
    <p:sldId id="268" r:id="rId9"/>
    <p:sldId id="25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1" r:id="rId92"/>
    <p:sldId id="350"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3" r:id="rId113"/>
    <p:sldId id="372" r:id="rId11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C7CD2"/>
    <a:srgbClr val="1F7EE7"/>
    <a:srgbClr val="000066"/>
    <a:srgbClr val="344B74"/>
    <a:srgbClr val="7DD330"/>
    <a:srgbClr val="00CC00"/>
    <a:srgbClr val="AE1517"/>
    <a:srgbClr val="CC0000"/>
    <a:srgbClr val="758C3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69"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colorful1#1" csCatId="colorful" phldr="1"/>
      <dgm:spPr/>
      <dgm:t>
        <a:bodyPr/>
        <a:lstStyle/>
        <a:p>
          <a:pPr rtl="1"/>
          <a:endParaRPr lang="ar-SA"/>
        </a:p>
      </dgm:t>
    </dgm:pt>
    <dgm:pt modelId="{7D156077-FC48-4E00-9279-C0DCC50C887C}">
      <dgm:prSet custT="1"/>
      <dgm:spPr/>
      <dgm:t>
        <a:bodyPr/>
        <a:lstStyle/>
        <a:p>
          <a:pPr rtl="1"/>
          <a:r>
            <a:rPr lang="ar-EG" altLang="zh-CN" sz="2000" b="1" dirty="0" smtClean="0">
              <a:solidFill>
                <a:schemeClr val="bg1"/>
              </a:solidFill>
              <a:ea typeface="Microsoft YaHei" pitchFamily="34" charset="-122"/>
            </a:rPr>
            <a:t>تعريف التخطيط </a:t>
          </a:r>
          <a:endParaRPr lang="ar-SA" sz="20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dgm:spPr>
      <dgm:t>
        <a:bodyPr/>
        <a:lstStyle/>
        <a:p>
          <a:pPr rtl="1"/>
          <a:r>
            <a:rPr lang="ar-EG" altLang="zh-CN" sz="2000" b="1" dirty="0" smtClean="0">
              <a:solidFill>
                <a:schemeClr val="bg1"/>
              </a:solidFill>
            </a:rPr>
            <a:t>الخطوات العملية للتخطيط </a:t>
          </a:r>
          <a:endParaRPr lang="ar-SA" sz="20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a:stretch>
        </a:blipFill>
      </dgm:spPr>
      <dgm:t>
        <a:bodyPr/>
        <a:lstStyle/>
        <a:p>
          <a:pPr rtl="1"/>
          <a:r>
            <a:rPr lang="ar-EG" sz="2000" b="1" smtClean="0">
              <a:solidFill>
                <a:schemeClr val="accent2"/>
              </a:solidFill>
            </a:rPr>
            <a:t>نظم المعلومات الإدارية </a:t>
          </a:r>
          <a:endParaRPr lang="ar-SA" sz="2000" b="1" dirty="0"/>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t>
        <a:bodyPr/>
        <a:lstStyle/>
        <a:p>
          <a:pPr rtl="1"/>
          <a:r>
            <a:rPr lang="ar-EG" sz="2000" b="1" smtClean="0">
              <a:latin typeface="Times New Roman" pitchFamily="18" charset="0"/>
              <a:cs typeface="Arial"/>
            </a:rPr>
            <a:t>مشاكل فى التخطيط</a:t>
          </a:r>
          <a:endParaRPr lang="ar-SA" sz="20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B4C1FC7B-1030-4A4A-A843-A232DEE4482A}">
      <dgm:prSet custT="1"/>
      <dgm:spPr/>
      <dgm:t>
        <a:bodyPr/>
        <a:lstStyle/>
        <a:p>
          <a:pPr rtl="1"/>
          <a:r>
            <a:rPr lang="ar-EG" altLang="zh-CN" sz="2000" b="1" dirty="0" smtClean="0">
              <a:solidFill>
                <a:schemeClr val="bg1"/>
              </a:solidFill>
            </a:rPr>
            <a:t>التخطيط الإستراتيجي </a:t>
          </a:r>
          <a:endParaRPr lang="ar-EG" sz="2000" b="1" dirty="0" smtClean="0">
            <a:latin typeface="Times New Roman" pitchFamily="18" charset="0"/>
            <a:cs typeface="Arial"/>
          </a:endParaRPr>
        </a:p>
      </dgm:t>
    </dgm:pt>
    <dgm:pt modelId="{6CF6D5BD-EF02-438C-B8A0-0298FB86347A}" type="parTrans" cxnId="{03EC4261-887A-4C3F-A902-7663E8391082}">
      <dgm:prSet/>
      <dgm:spPr/>
      <dgm:t>
        <a:bodyPr/>
        <a:lstStyle/>
        <a:p>
          <a:pPr rtl="1"/>
          <a:endParaRPr lang="ar-EG"/>
        </a:p>
      </dgm:t>
    </dgm:pt>
    <dgm:pt modelId="{C1F68B70-CA4D-4E0F-AB84-A56CE3161B6D}" type="sibTrans" cxnId="{03EC4261-887A-4C3F-A902-7663E8391082}">
      <dgm:prSet/>
      <dgm:spPr/>
      <dgm:t>
        <a:bodyPr/>
        <a:lstStyle/>
        <a:p>
          <a:pPr rtl="1"/>
          <a:endParaRPr lang="ar-EG"/>
        </a:p>
      </dgm:t>
    </dgm:pt>
    <dgm:pt modelId="{E64C316E-ECD4-4CD6-AE16-F3A2BB678232}">
      <dgm:prSet custT="1"/>
      <dgm:spPr/>
      <dgm:t>
        <a:bodyPr/>
        <a:lstStyle/>
        <a:p>
          <a:pPr rtl="1"/>
          <a:r>
            <a:rPr lang="ar-EG" altLang="zh-CN" sz="2000" b="1" dirty="0" smtClean="0">
              <a:solidFill>
                <a:schemeClr val="bg1"/>
              </a:solidFill>
            </a:rPr>
            <a:t>التخطيط الناجح</a:t>
          </a:r>
          <a:endParaRPr lang="ar-EG" sz="2000" b="1" dirty="0" smtClean="0">
            <a:latin typeface="Times New Roman" pitchFamily="18" charset="0"/>
            <a:cs typeface="Arial"/>
          </a:endParaRPr>
        </a:p>
      </dgm:t>
    </dgm:pt>
    <dgm:pt modelId="{8ABAC325-9DBA-42EF-9303-3151D5D9FCEE}" type="parTrans" cxnId="{FC58899B-8008-4625-B129-84805FF18275}">
      <dgm:prSet/>
      <dgm:spPr/>
      <dgm:t>
        <a:bodyPr/>
        <a:lstStyle/>
        <a:p>
          <a:pPr rtl="1"/>
          <a:endParaRPr lang="ar-EG"/>
        </a:p>
      </dgm:t>
    </dgm:pt>
    <dgm:pt modelId="{D21FFC28-35D9-4063-A7E4-AEA6585C883B}" type="sibTrans" cxnId="{FC58899B-8008-4625-B129-84805FF18275}">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6">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6"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6">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6">
        <dgm:presLayoutVars>
          <dgm:bulletEnabled val="1"/>
        </dgm:presLayoutVars>
      </dgm:prSet>
      <dgm:spPr/>
      <dgm:t>
        <a:bodyPr/>
        <a:lstStyle/>
        <a:p>
          <a:pPr rtl="1"/>
          <a:endParaRPr lang="ar-SA"/>
        </a:p>
      </dgm:t>
    </dgm:pt>
    <dgm:pt modelId="{964DEFAC-4396-46E5-B4A7-AD2513FF3685}" type="pres">
      <dgm:prSet presAssocID="{B4C1FC7B-1030-4A4A-A843-A232DEE4482A}" presName="nodeFollowingNodes" presStyleLbl="node1" presStyleIdx="4" presStyleCnt="6">
        <dgm:presLayoutVars>
          <dgm:bulletEnabled val="1"/>
        </dgm:presLayoutVars>
      </dgm:prSet>
      <dgm:spPr/>
      <dgm:t>
        <a:bodyPr/>
        <a:lstStyle/>
        <a:p>
          <a:pPr rtl="1"/>
          <a:endParaRPr lang="ar-EG"/>
        </a:p>
      </dgm:t>
    </dgm:pt>
    <dgm:pt modelId="{1E27959E-0D30-4261-8654-ED72416B72EA}" type="pres">
      <dgm:prSet presAssocID="{E64C316E-ECD4-4CD6-AE16-F3A2BB678232}" presName="nodeFollowingNodes" presStyleLbl="node1" presStyleIdx="5" presStyleCnt="6">
        <dgm:presLayoutVars>
          <dgm:bulletEnabled val="1"/>
        </dgm:presLayoutVars>
      </dgm:prSet>
      <dgm:spPr/>
      <dgm:t>
        <a:bodyPr/>
        <a:lstStyle/>
        <a:p>
          <a:pPr rtl="1"/>
          <a:endParaRPr lang="ar-EG"/>
        </a:p>
      </dgm:t>
    </dgm:pt>
  </dgm:ptLst>
  <dgm:cxnLst>
    <dgm:cxn modelId="{156DDDB5-1135-4944-A650-47E59C3B78F7}" type="presOf" srcId="{7D156077-FC48-4E00-9279-C0DCC50C887C}" destId="{E23CECA5-6803-41F7-B47F-C091F357DDED}" srcOrd="0" destOrd="0" presId="urn:microsoft.com/office/officeart/2005/8/layout/cycle3"/>
    <dgm:cxn modelId="{6905999D-F79E-45FB-9253-F75674281729}" srcId="{683FD8ED-3092-40E8-BB3C-F36A310A3877}" destId="{D29E24FC-05D5-4E97-98C7-54323AD0F0B5}" srcOrd="3" destOrd="0" parTransId="{7D0F9F06-850F-4690-AA3C-60913BB36118}" sibTransId="{75A502E1-7EE8-4F8E-9976-255DDCA81AE7}"/>
    <dgm:cxn modelId="{0A0628E0-8C49-47D8-BCFC-DE6A69668C63}" type="presOf" srcId="{F611D78A-9E2D-4971-9E73-7AC2581DFC51}" destId="{626E7E74-A943-41F9-92A5-6B86187D0915}" srcOrd="0" destOrd="0" presId="urn:microsoft.com/office/officeart/2005/8/layout/cycle3"/>
    <dgm:cxn modelId="{29D0E8BF-18DE-4EB0-BAD8-524D5D5E41BA}" type="presOf" srcId="{E64C316E-ECD4-4CD6-AE16-F3A2BB678232}" destId="{1E27959E-0D30-4261-8654-ED72416B72EA}" srcOrd="0" destOrd="0" presId="urn:microsoft.com/office/officeart/2005/8/layout/cycle3"/>
    <dgm:cxn modelId="{C65D0C6D-25BA-4B6C-91C0-F699CE527CCF}" type="presOf" srcId="{B4C1FC7B-1030-4A4A-A843-A232DEE4482A}" destId="{964DEFAC-4396-46E5-B4A7-AD2513FF3685}"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690DCC65-6DD0-453E-9223-837CC72FA5BA}" type="presOf" srcId="{D29E24FC-05D5-4E97-98C7-54323AD0F0B5}" destId="{EF6DE290-021F-4F3C-B173-582D126FA912}" srcOrd="0" destOrd="0" presId="urn:microsoft.com/office/officeart/2005/8/layout/cycle3"/>
    <dgm:cxn modelId="{402191C2-E456-496B-AE55-055AC3E20C21}" srcId="{683FD8ED-3092-40E8-BB3C-F36A310A3877}" destId="{7D156077-FC48-4E00-9279-C0DCC50C887C}" srcOrd="0" destOrd="0" parTransId="{AB191B58-97BE-4E0F-8C9F-3EE229426A50}" sibTransId="{E2F200B1-BFB1-4055-BB5F-BAE852DBF4F3}"/>
    <dgm:cxn modelId="{13B229D2-24BE-4AD7-B46F-442FE748804D}" type="presOf" srcId="{683FD8ED-3092-40E8-BB3C-F36A310A3877}" destId="{63FC5469-9CCB-4523-AE5E-3D72808BB6D2}" srcOrd="0" destOrd="0" presId="urn:microsoft.com/office/officeart/2005/8/layout/cycle3"/>
    <dgm:cxn modelId="{FE360D0B-5B49-4A2B-8020-785F62838C9E}" type="presOf" srcId="{E2F200B1-BFB1-4055-BB5F-BAE852DBF4F3}" destId="{823B69D6-EABD-44B8-B557-A4445BE9D858}" srcOrd="0" destOrd="0" presId="urn:microsoft.com/office/officeart/2005/8/layout/cycle3"/>
    <dgm:cxn modelId="{03EC4261-887A-4C3F-A902-7663E8391082}" srcId="{683FD8ED-3092-40E8-BB3C-F36A310A3877}" destId="{B4C1FC7B-1030-4A4A-A843-A232DEE4482A}" srcOrd="4" destOrd="0" parTransId="{6CF6D5BD-EF02-438C-B8A0-0298FB86347A}" sibTransId="{C1F68B70-CA4D-4E0F-AB84-A56CE3161B6D}"/>
    <dgm:cxn modelId="{73239622-025F-43ED-8EDE-065A8B6A2852}" srcId="{683FD8ED-3092-40E8-BB3C-F36A310A3877}" destId="{4299C8C0-9EFE-4B56-B3A8-6441731A43E1}" srcOrd="1" destOrd="0" parTransId="{129111F7-8952-43A1-9F45-8BD51B0F9F58}" sibTransId="{0FBAECD9-1187-40F4-BF67-7069C9A20415}"/>
    <dgm:cxn modelId="{B4483117-2D93-4A3B-94E7-EB4E9E442FDD}" type="presOf" srcId="{4299C8C0-9EFE-4B56-B3A8-6441731A43E1}" destId="{E4FC657D-04EC-4527-ACE7-2542C82D4137}" srcOrd="0" destOrd="0" presId="urn:microsoft.com/office/officeart/2005/8/layout/cycle3"/>
    <dgm:cxn modelId="{FC58899B-8008-4625-B129-84805FF18275}" srcId="{683FD8ED-3092-40E8-BB3C-F36A310A3877}" destId="{E64C316E-ECD4-4CD6-AE16-F3A2BB678232}" srcOrd="5" destOrd="0" parTransId="{8ABAC325-9DBA-42EF-9303-3151D5D9FCEE}" sibTransId="{D21FFC28-35D9-4063-A7E4-AEA6585C883B}"/>
    <dgm:cxn modelId="{E85E831F-6F56-4447-B959-E339D25C03F2}" type="presParOf" srcId="{63FC5469-9CCB-4523-AE5E-3D72808BB6D2}" destId="{14351B7A-7FA0-4103-8B91-E9F1416A4BDE}" srcOrd="0" destOrd="0" presId="urn:microsoft.com/office/officeart/2005/8/layout/cycle3"/>
    <dgm:cxn modelId="{7AF23993-0FA6-4DFE-80FB-8B5EA6805103}" type="presParOf" srcId="{14351B7A-7FA0-4103-8B91-E9F1416A4BDE}" destId="{E23CECA5-6803-41F7-B47F-C091F357DDED}" srcOrd="0" destOrd="0" presId="urn:microsoft.com/office/officeart/2005/8/layout/cycle3"/>
    <dgm:cxn modelId="{6FBF21ED-785B-49EC-A4BA-221F811299F8}" type="presParOf" srcId="{14351B7A-7FA0-4103-8B91-E9F1416A4BDE}" destId="{823B69D6-EABD-44B8-B557-A4445BE9D858}" srcOrd="1" destOrd="0" presId="urn:microsoft.com/office/officeart/2005/8/layout/cycle3"/>
    <dgm:cxn modelId="{E20F1931-F35B-4696-85FB-12C9D9068BEC}" type="presParOf" srcId="{14351B7A-7FA0-4103-8B91-E9F1416A4BDE}" destId="{E4FC657D-04EC-4527-ACE7-2542C82D4137}" srcOrd="2" destOrd="0" presId="urn:microsoft.com/office/officeart/2005/8/layout/cycle3"/>
    <dgm:cxn modelId="{5340049D-BC8B-4B9E-857E-2870F1EE949F}" type="presParOf" srcId="{14351B7A-7FA0-4103-8B91-E9F1416A4BDE}" destId="{626E7E74-A943-41F9-92A5-6B86187D0915}" srcOrd="3" destOrd="0" presId="urn:microsoft.com/office/officeart/2005/8/layout/cycle3"/>
    <dgm:cxn modelId="{28C55942-0ECC-4C9E-BEEC-E0224D72B01D}" type="presParOf" srcId="{14351B7A-7FA0-4103-8B91-E9F1416A4BDE}" destId="{EF6DE290-021F-4F3C-B173-582D126FA912}" srcOrd="4" destOrd="0" presId="urn:microsoft.com/office/officeart/2005/8/layout/cycle3"/>
    <dgm:cxn modelId="{F2E5C4D7-0A71-4549-8033-C3950908887A}" type="presParOf" srcId="{14351B7A-7FA0-4103-8B91-E9F1416A4BDE}" destId="{964DEFAC-4396-46E5-B4A7-AD2513FF3685}" srcOrd="5" destOrd="0" presId="urn:microsoft.com/office/officeart/2005/8/layout/cycle3"/>
    <dgm:cxn modelId="{B3685986-9530-4194-801C-6080F1AA9CE6}" type="presParOf" srcId="{14351B7A-7FA0-4103-8B91-E9F1416A4BDE}" destId="{1E27959E-0D30-4261-8654-ED72416B72EA}"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5763DC-5831-454C-A82D-E4844D621E99}" type="datetimeFigureOut">
              <a:rPr lang="ar-EG" smtClean="0"/>
              <a:pPr/>
              <a:t>28/05/1436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9148C0C-E07C-4C30-BC04-88A131D06E3E}" type="slidenum">
              <a:rPr lang="ar-EG" smtClean="0"/>
              <a:pPr/>
              <a:t>‹#›</a:t>
            </a:fld>
            <a:endParaRPr lang="ar-EG"/>
          </a:p>
        </p:txBody>
      </p:sp>
    </p:spTree>
    <p:extLst>
      <p:ext uri="{BB962C8B-B14F-4D97-AF65-F5344CB8AC3E}">
        <p14:creationId xmlns:p14="http://schemas.microsoft.com/office/powerpoint/2010/main" xmlns="" val="41342886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395439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398633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67062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98421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89288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51749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1102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Tree>
    <p:extLst>
      <p:ext uri="{BB962C8B-B14F-4D97-AF65-F5344CB8AC3E}">
        <p14:creationId xmlns:p14="http://schemas.microsoft.com/office/powerpoint/2010/main" xmlns="" val="255330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5273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4005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6062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Text Box 29"/>
          <p:cNvSpPr txBox="1">
            <a:spLocks noChangeArrowheads="1"/>
          </p:cNvSpPr>
          <p:nvPr userDrawn="1"/>
        </p:nvSpPr>
        <p:spPr bwMode="auto">
          <a:xfrm>
            <a:off x="3348038" y="6237288"/>
            <a:ext cx="2457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hlinkClick r:id="rId13"/>
              </a:rPr>
              <a:t>Powerpoint Templates</a:t>
            </a:r>
            <a:endParaRPr lang="fr-FR"/>
          </a:p>
        </p:txBody>
      </p:sp>
      <p:pic>
        <p:nvPicPr>
          <p:cNvPr id="1052" name="Picture 28" descr=" ghfggh uyrtfgh"/>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32" name="Text Box 8"/>
          <p:cNvSpPr txBox="1">
            <a:spLocks noChangeArrowheads="1"/>
          </p:cNvSpPr>
          <p:nvPr userDrawn="1"/>
        </p:nvSpPr>
        <p:spPr bwMode="auto">
          <a:xfrm>
            <a:off x="7962900" y="6375400"/>
            <a:ext cx="1073150"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b="1">
                <a:solidFill>
                  <a:schemeClr val="bg1"/>
                </a:solidFill>
              </a:rPr>
              <a:t>Page </a:t>
            </a:r>
            <a:fld id="{CA9E8D82-C8D9-42C8-8B41-8015A8F7C19D}" type="slidenum">
              <a:rPr lang="fr-FR" b="1">
                <a:solidFill>
                  <a:schemeClr val="bg1"/>
                </a:solidFill>
              </a:rPr>
              <a:pPr/>
              <a:t>‹#›</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 Box 24"/>
          <p:cNvSpPr txBox="1">
            <a:spLocks noChangeArrowheads="1"/>
          </p:cNvSpPr>
          <p:nvPr/>
        </p:nvSpPr>
        <p:spPr bwMode="auto">
          <a:xfrm>
            <a:off x="3348038" y="6237288"/>
            <a:ext cx="2457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hlinkClick r:id="rId2"/>
              </a:rPr>
              <a:t>Powerpoint Templates</a:t>
            </a:r>
            <a:endParaRPr lang="fr-FR"/>
          </a:p>
        </p:txBody>
      </p:sp>
      <p:pic>
        <p:nvPicPr>
          <p:cNvPr id="2071" name="Picture 23" descr="gf dg yuj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054" name="Text Box 6"/>
          <p:cNvSpPr txBox="1">
            <a:spLocks noChangeArrowheads="1"/>
          </p:cNvSpPr>
          <p:nvPr/>
        </p:nvSpPr>
        <p:spPr bwMode="auto">
          <a:xfrm>
            <a:off x="395288" y="476250"/>
            <a:ext cx="6877050" cy="97906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80000" tIns="180000" rIns="180000" bIns="180000">
            <a:spAutoFit/>
          </a:bodyPr>
          <a:lstStyle/>
          <a:p>
            <a:r>
              <a:rPr lang="ar-EG" sz="4000" b="1" dirty="0" smtClean="0">
                <a:solidFill>
                  <a:schemeClr val="bg1"/>
                </a:solidFill>
                <a:latin typeface="Verdana" pitchFamily="34" charset="0"/>
              </a:rPr>
              <a:t>فن التخطيط الادارى وتحديد الاهداف</a:t>
            </a:r>
            <a:endParaRPr lang="fr-FR" sz="4000" b="1" dirty="0">
              <a:solidFill>
                <a:schemeClr val="bg1"/>
              </a:solidFill>
              <a:latin typeface="Verdan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547664" y="188913"/>
            <a:ext cx="757290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a:r>
              <a:rPr lang="ar-EG" sz="3200" b="1" dirty="0">
                <a:solidFill>
                  <a:schemeClr val="bg1"/>
                </a:solidFill>
                <a:latin typeface="Verdana" pitchFamily="34" charset="0"/>
              </a:rPr>
              <a:t>وبناء على ذلك فإن التخطيط الحقيقي لابد أن يشتمل </a:t>
            </a:r>
            <a:r>
              <a:rPr lang="ar-EG" sz="3200" b="1" dirty="0" smtClean="0">
                <a:solidFill>
                  <a:schemeClr val="bg1"/>
                </a:solidFill>
                <a:latin typeface="Verdana" pitchFamily="34" charset="0"/>
              </a:rPr>
              <a:t>على</a:t>
            </a:r>
            <a:endParaRPr lang="fr-FR" sz="3200" dirty="0">
              <a:solidFill>
                <a:schemeClr val="bg1"/>
              </a:solidFill>
            </a:endParaRPr>
          </a:p>
        </p:txBody>
      </p:sp>
      <p:grpSp>
        <p:nvGrpSpPr>
          <p:cNvPr id="4" name="Group 2"/>
          <p:cNvGrpSpPr>
            <a:grpSpLocks/>
          </p:cNvGrpSpPr>
          <p:nvPr/>
        </p:nvGrpSpPr>
        <p:grpSpPr bwMode="auto">
          <a:xfrm>
            <a:off x="467548" y="1866106"/>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تعبئة و استخدام الموارد الطبيعية و البشرية و الفنية إلى أقصى حد ممكن</a:t>
              </a:r>
              <a:endParaRPr lang="zh-CN" altLang="en-US" sz="2400" b="1" dirty="0">
                <a:solidFill>
                  <a:schemeClr val="bg1"/>
                </a:solidFill>
              </a:endParaRPr>
            </a:p>
          </p:txBody>
        </p:sp>
      </p:grpSp>
      <p:grpSp>
        <p:nvGrpSpPr>
          <p:cNvPr id="8" name="Group 6"/>
          <p:cNvGrpSpPr>
            <a:grpSpLocks/>
          </p:cNvGrpSpPr>
          <p:nvPr/>
        </p:nvGrpSpPr>
        <p:grpSpPr bwMode="auto">
          <a:xfrm>
            <a:off x="467548" y="2913856"/>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الاتسام بالواقعية و الشمول و التنسيق و المرونة و الاستمرارية</a:t>
              </a:r>
              <a:endParaRPr lang="zh-CN" altLang="en-US" sz="2400" b="1" dirty="0">
                <a:solidFill>
                  <a:schemeClr val="bg1"/>
                </a:solidFill>
              </a:endParaRPr>
            </a:p>
          </p:txBody>
        </p:sp>
      </p:grpSp>
      <p:grpSp>
        <p:nvGrpSpPr>
          <p:cNvPr id="13" name="Group 2"/>
          <p:cNvGrpSpPr>
            <a:grpSpLocks/>
          </p:cNvGrpSpPr>
          <p:nvPr/>
        </p:nvGrpSpPr>
        <p:grpSpPr bwMode="auto">
          <a:xfrm>
            <a:off x="436541" y="4007629"/>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وجود خطة وضع التخطيط في صورة برنامج محدد المعالم و الآجال</a:t>
              </a:r>
              <a:endParaRPr lang="zh-CN" altLang="en-US" sz="2400" b="1" dirty="0">
                <a:solidFill>
                  <a:schemeClr val="bg1"/>
                </a:solidFill>
              </a:endParaRPr>
            </a:p>
          </p:txBody>
        </p:sp>
      </p:grpSp>
    </p:spTree>
    <p:extLst>
      <p:ext uri="{BB962C8B-B14F-4D97-AF65-F5344CB8AC3E}">
        <p14:creationId xmlns:p14="http://schemas.microsoft.com/office/powerpoint/2010/main" xmlns="" val="178581436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واقعية الخطة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7</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600" b="1" dirty="0" smtClean="0">
              <a:solidFill>
                <a:schemeClr val="tx1"/>
              </a:solidFill>
              <a:latin typeface="Arial" pitchFamily="34" charset="0"/>
              <a:cs typeface="Arial" pitchFamily="34" charset="0"/>
            </a:endParaRPr>
          </a:p>
          <a:p>
            <a:pPr algn="ctr" rtl="1"/>
            <a:endParaRPr lang="ar-EG" sz="28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إذا </a:t>
            </a:r>
            <a:r>
              <a:rPr lang="ar-EG" sz="2800" b="1" dirty="0">
                <a:solidFill>
                  <a:schemeClr val="tx1"/>
                </a:solidFill>
                <a:latin typeface="Arial" pitchFamily="34" charset="0"/>
                <a:cs typeface="Arial" pitchFamily="34" charset="0"/>
              </a:rPr>
              <a:t>لا تكون أهداف الخطة حالمة وأن تتناسب مع إمكانية المنظمة </a:t>
            </a:r>
          </a:p>
        </p:txBody>
      </p:sp>
    </p:spTree>
    <p:extLst>
      <p:ext uri="{BB962C8B-B14F-4D97-AF65-F5344CB8AC3E}">
        <p14:creationId xmlns:p14="http://schemas.microsoft.com/office/powerpoint/2010/main" xmlns="" val="201984315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2699792" y="260648"/>
            <a:ext cx="5688632"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قياس السوق وحصة المنظمة فيه بدقة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8</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إن دراسة السوق ومتغيراته ودراسة حصة المنظمة من السوق ومعرفة مركزها التنافسي وبدقة هي من مستلزمات نجاح الخطة </a:t>
            </a:r>
          </a:p>
        </p:txBody>
      </p:sp>
    </p:spTree>
    <p:extLst>
      <p:ext uri="{BB962C8B-B14F-4D97-AF65-F5344CB8AC3E}">
        <p14:creationId xmlns:p14="http://schemas.microsoft.com/office/powerpoint/2010/main" xmlns="" val="24137426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المرونة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9</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600" b="1" dirty="0" smtClean="0">
              <a:solidFill>
                <a:schemeClr val="tx1"/>
              </a:solidFill>
              <a:latin typeface="Arial" pitchFamily="34" charset="0"/>
              <a:cs typeface="Arial" pitchFamily="34" charset="0"/>
            </a:endParaRPr>
          </a:p>
          <a:p>
            <a:pPr algn="ctr" rtl="1"/>
            <a:endParaRPr lang="ar-EG" sz="14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كما </a:t>
            </a:r>
            <a:r>
              <a:rPr lang="ar-EG" sz="2800" b="1" dirty="0">
                <a:solidFill>
                  <a:schemeClr val="tx1"/>
                </a:solidFill>
                <a:latin typeface="Arial" pitchFamily="34" charset="0"/>
                <a:cs typeface="Arial" pitchFamily="34" charset="0"/>
              </a:rPr>
              <a:t>يجب أن تتصف الخطة بالمرونة ,وإلا تعرضت للإنهيار نتيجة جمودها أو فقدان تكيفها للتغير الذي يطرأ على ظروف المستقبل </a:t>
            </a:r>
          </a:p>
        </p:txBody>
      </p:sp>
    </p:spTree>
    <p:extLst>
      <p:ext uri="{BB962C8B-B14F-4D97-AF65-F5344CB8AC3E}">
        <p14:creationId xmlns:p14="http://schemas.microsoft.com/office/powerpoint/2010/main" xmlns="" val="258884435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الثبات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lang="ar-EG" sz="2800" b="1" dirty="0" smtClean="0">
                <a:solidFill>
                  <a:schemeClr val="tx1"/>
                </a:solidFill>
                <a:latin typeface="Arial" pitchFamily="34" charset="0"/>
                <a:cs typeface="Arial" pitchFamily="34" charset="0"/>
              </a:rPr>
              <a:t>10</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وخاصية أخرى لابد من توفرها بالخطة هي الثبات أي أن لا تكون عرضة للتغيير المستمر فتفقد جوهرها ولأن التغييرات المستمرة والمفاجئة تثير الكثير من ردود الفعل في نفوس منفذيها </a:t>
            </a:r>
          </a:p>
        </p:txBody>
      </p:sp>
    </p:spTree>
    <p:extLst>
      <p:ext uri="{BB962C8B-B14F-4D97-AF65-F5344CB8AC3E}">
        <p14:creationId xmlns:p14="http://schemas.microsoft.com/office/powerpoint/2010/main" xmlns="" val="341697708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الوضوح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lang="ar-EG" sz="2800" b="1" dirty="0" smtClean="0">
                <a:solidFill>
                  <a:schemeClr val="tx1"/>
                </a:solidFill>
                <a:latin typeface="Arial" pitchFamily="34" charset="0"/>
                <a:cs typeface="Arial" pitchFamily="34" charset="0"/>
              </a:rPr>
              <a:t>11</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وخاصية أخرى لابد من توفرها بالخطة هي الثبات أي أن لا تكون عرضة للتغيير المستمر فتفقد جوهرها ولأن التغييرات المستمرة والمفاجئة تثير الكثير من ردود الفعل في نفوس منفذيها </a:t>
            </a:r>
          </a:p>
        </p:txBody>
      </p:sp>
    </p:spTree>
    <p:extLst>
      <p:ext uri="{BB962C8B-B14F-4D97-AF65-F5344CB8AC3E}">
        <p14:creationId xmlns:p14="http://schemas.microsoft.com/office/powerpoint/2010/main" xmlns="" val="309540372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عشر خطوات لعمل خطة </a:t>
            </a:r>
            <a:r>
              <a:rPr lang="ar-EG" altLang="zh-CN" sz="5000" b="1" dirty="0" smtClean="0">
                <a:solidFill>
                  <a:schemeClr val="bg1"/>
                </a:solidFill>
                <a:ea typeface="Microsoft YaHei" pitchFamily="34" charset="-122"/>
              </a:rPr>
              <a:t>إستراتيجية</a:t>
            </a:r>
            <a:endParaRPr lang="ar-EG" altLang="zh-CN" sz="4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32376217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67548" y="764704"/>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حدد الدفاع للتخطيط </a:t>
              </a:r>
              <a:endParaRPr lang="zh-CN" altLang="en-US" sz="2400" b="1" dirty="0">
                <a:solidFill>
                  <a:schemeClr val="bg1"/>
                </a:solidFill>
              </a:endParaRPr>
            </a:p>
          </p:txBody>
        </p:sp>
      </p:grpSp>
      <p:grpSp>
        <p:nvGrpSpPr>
          <p:cNvPr id="8" name="Group 6"/>
          <p:cNvGrpSpPr>
            <a:grpSpLocks/>
          </p:cNvGrpSpPr>
          <p:nvPr/>
        </p:nvGrpSpPr>
        <p:grpSpPr bwMode="auto">
          <a:xfrm>
            <a:off x="467548" y="1812454"/>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حدد المهمة المنوط بمؤسستك أو شركتك </a:t>
              </a:r>
              <a:endParaRPr lang="zh-CN" altLang="en-US" sz="2400" b="1" dirty="0">
                <a:solidFill>
                  <a:schemeClr val="bg1"/>
                </a:solidFill>
              </a:endParaRPr>
            </a:p>
          </p:txBody>
        </p:sp>
      </p:grpSp>
      <p:grpSp>
        <p:nvGrpSpPr>
          <p:cNvPr id="13" name="Group 2"/>
          <p:cNvGrpSpPr>
            <a:grpSpLocks/>
          </p:cNvGrpSpPr>
          <p:nvPr/>
        </p:nvGrpSpPr>
        <p:grpSpPr bwMode="auto">
          <a:xfrm>
            <a:off x="436541" y="2906227"/>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قم بعمل تقييم للبيئة الخارجية </a:t>
              </a:r>
              <a:endParaRPr lang="zh-CN" altLang="en-US" sz="2400" b="1" dirty="0">
                <a:solidFill>
                  <a:schemeClr val="bg1"/>
                </a:solidFill>
              </a:endParaRPr>
            </a:p>
          </p:txBody>
        </p:sp>
      </p:grpSp>
      <p:grpSp>
        <p:nvGrpSpPr>
          <p:cNvPr id="22" name="Group 6"/>
          <p:cNvGrpSpPr>
            <a:grpSpLocks/>
          </p:cNvGrpSpPr>
          <p:nvPr/>
        </p:nvGrpSpPr>
        <p:grpSpPr bwMode="auto">
          <a:xfrm>
            <a:off x="467544" y="4058355"/>
            <a:ext cx="8208908" cy="656133"/>
            <a:chOff x="0" y="0"/>
            <a:chExt cx="6561756" cy="546060"/>
          </a:xfrm>
        </p:grpSpPr>
        <p:grpSp>
          <p:nvGrpSpPr>
            <p:cNvPr id="23" name="Group 7"/>
            <p:cNvGrpSpPr>
              <a:grpSpLocks/>
            </p:cNvGrpSpPr>
            <p:nvPr/>
          </p:nvGrpSpPr>
          <p:grpSpPr bwMode="auto">
            <a:xfrm>
              <a:off x="0" y="0"/>
              <a:ext cx="6561756" cy="546060"/>
              <a:chOff x="0" y="0"/>
              <a:chExt cx="6561756" cy="546060"/>
            </a:xfrm>
          </p:grpSpPr>
          <p:sp>
            <p:nvSpPr>
              <p:cNvPr id="2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قم بإجراء تقييم داخلي للشركة أو المنظمة </a:t>
              </a:r>
              <a:endParaRPr lang="zh-CN" altLang="en-US" sz="2400" b="1" dirty="0">
                <a:solidFill>
                  <a:schemeClr val="bg1"/>
                </a:solidFill>
              </a:endParaRPr>
            </a:p>
          </p:txBody>
        </p:sp>
      </p:grpSp>
      <p:grpSp>
        <p:nvGrpSpPr>
          <p:cNvPr id="31" name="Group 2"/>
          <p:cNvGrpSpPr>
            <a:grpSpLocks/>
          </p:cNvGrpSpPr>
          <p:nvPr/>
        </p:nvGrpSpPr>
        <p:grpSpPr bwMode="auto">
          <a:xfrm>
            <a:off x="467548" y="5149131"/>
            <a:ext cx="8208908" cy="656133"/>
            <a:chOff x="0" y="0"/>
            <a:chExt cx="6561756" cy="546060"/>
          </a:xfrm>
        </p:grpSpPr>
        <p:sp>
          <p:nvSpPr>
            <p:cNvPr id="32"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3"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3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ضع أهدافاً قصيرة الأجل بناء على هذه التقييمات </a:t>
              </a:r>
              <a:endParaRPr lang="zh-CN" altLang="en-US" sz="2400" b="1" dirty="0">
                <a:solidFill>
                  <a:schemeClr val="bg1"/>
                </a:solidFill>
              </a:endParaRPr>
            </a:p>
          </p:txBody>
        </p:sp>
      </p:grpSp>
    </p:spTree>
    <p:extLst>
      <p:ext uri="{BB962C8B-B14F-4D97-AF65-F5344CB8AC3E}">
        <p14:creationId xmlns:p14="http://schemas.microsoft.com/office/powerpoint/2010/main" xmlns="" val="290742612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 presetClass="entr" presetSubtype="4" fill="hold" nodeType="withEffect">
                                  <p:stCondLst>
                                    <p:cond delay="1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childTnLst>
                                </p:cTn>
                              </p:par>
                              <p:par>
                                <p:cTn id="49" presetID="2" presetClass="entr" presetSubtype="4" fill="hold" nodeType="withEffect">
                                  <p:stCondLst>
                                    <p:cond delay="1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0" fill="hold"/>
                                        <p:tgtEl>
                                          <p:spTgt spid="31"/>
                                        </p:tgtEl>
                                        <p:attrNameLst>
                                          <p:attrName>ppt_x</p:attrName>
                                        </p:attrNameLst>
                                      </p:cBhvr>
                                      <p:tavLst>
                                        <p:tav tm="0">
                                          <p:val>
                                            <p:strVal val="#ppt_x"/>
                                          </p:val>
                                        </p:tav>
                                        <p:tav tm="100000">
                                          <p:val>
                                            <p:strVal val="#ppt_x"/>
                                          </p:val>
                                        </p:tav>
                                      </p:tavLst>
                                    </p:anim>
                                    <p:anim calcmode="lin" valueType="num">
                                      <p:cBhvr additive="base">
                                        <p:cTn id="5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67548" y="764704"/>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ضع أهدافاً طويلة الأجل مبينة على النشاط </a:t>
              </a:r>
              <a:endParaRPr lang="zh-CN" altLang="en-US" sz="2400" b="1" dirty="0">
                <a:solidFill>
                  <a:schemeClr val="bg1"/>
                </a:solidFill>
              </a:endParaRPr>
            </a:p>
          </p:txBody>
        </p:sp>
      </p:grpSp>
      <p:grpSp>
        <p:nvGrpSpPr>
          <p:cNvPr id="8" name="Group 6"/>
          <p:cNvGrpSpPr>
            <a:grpSpLocks/>
          </p:cNvGrpSpPr>
          <p:nvPr/>
        </p:nvGrpSpPr>
        <p:grpSpPr bwMode="auto">
          <a:xfrm>
            <a:off x="467548" y="1812454"/>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ضع الأهداف حسب أولويتها </a:t>
              </a:r>
              <a:endParaRPr lang="zh-CN" altLang="en-US" sz="2400" b="1" dirty="0">
                <a:solidFill>
                  <a:schemeClr val="bg1"/>
                </a:solidFill>
              </a:endParaRPr>
            </a:p>
          </p:txBody>
        </p:sp>
      </p:grpSp>
      <p:grpSp>
        <p:nvGrpSpPr>
          <p:cNvPr id="13" name="Group 2"/>
          <p:cNvGrpSpPr>
            <a:grpSpLocks/>
          </p:cNvGrpSpPr>
          <p:nvPr/>
        </p:nvGrpSpPr>
        <p:grpSpPr bwMode="auto">
          <a:xfrm>
            <a:off x="436541" y="2906227"/>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قم بتحليل القوى المؤثرة على كل هدف من أهدافك </a:t>
              </a:r>
              <a:endParaRPr lang="zh-CN" altLang="en-US" sz="2400" b="1" dirty="0">
                <a:solidFill>
                  <a:schemeClr val="bg1"/>
                </a:solidFill>
              </a:endParaRPr>
            </a:p>
          </p:txBody>
        </p:sp>
      </p:grpSp>
      <p:grpSp>
        <p:nvGrpSpPr>
          <p:cNvPr id="22" name="Group 6"/>
          <p:cNvGrpSpPr>
            <a:grpSpLocks/>
          </p:cNvGrpSpPr>
          <p:nvPr/>
        </p:nvGrpSpPr>
        <p:grpSpPr bwMode="auto">
          <a:xfrm>
            <a:off x="467544" y="4058355"/>
            <a:ext cx="8208908" cy="656133"/>
            <a:chOff x="0" y="0"/>
            <a:chExt cx="6561756" cy="546060"/>
          </a:xfrm>
        </p:grpSpPr>
        <p:grpSp>
          <p:nvGrpSpPr>
            <p:cNvPr id="23" name="Group 7"/>
            <p:cNvGrpSpPr>
              <a:grpSpLocks/>
            </p:cNvGrpSpPr>
            <p:nvPr/>
          </p:nvGrpSpPr>
          <p:grpSpPr bwMode="auto">
            <a:xfrm>
              <a:off x="0" y="0"/>
              <a:ext cx="6561756" cy="546060"/>
              <a:chOff x="0" y="0"/>
              <a:chExt cx="6561756" cy="546060"/>
            </a:xfrm>
          </p:grpSpPr>
          <p:sp>
            <p:nvSpPr>
              <p:cNvPr id="2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ضع خطة لكل هدف من اهدافك </a:t>
              </a:r>
              <a:endParaRPr lang="zh-CN" altLang="en-US" sz="2400" b="1" dirty="0">
                <a:solidFill>
                  <a:schemeClr val="bg1"/>
                </a:solidFill>
              </a:endParaRPr>
            </a:p>
          </p:txBody>
        </p:sp>
      </p:grpSp>
      <p:grpSp>
        <p:nvGrpSpPr>
          <p:cNvPr id="31" name="Group 2"/>
          <p:cNvGrpSpPr>
            <a:grpSpLocks/>
          </p:cNvGrpSpPr>
          <p:nvPr/>
        </p:nvGrpSpPr>
        <p:grpSpPr bwMode="auto">
          <a:xfrm>
            <a:off x="467548" y="5149131"/>
            <a:ext cx="8208908" cy="656133"/>
            <a:chOff x="0" y="0"/>
            <a:chExt cx="6561756" cy="546060"/>
          </a:xfrm>
        </p:grpSpPr>
        <p:sp>
          <p:nvSpPr>
            <p:cNvPr id="32"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3"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3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مراجعة الخطة بصفة دورية كل ثلاثة أشهر لقياس مدى تقدمها </a:t>
              </a:r>
              <a:endParaRPr lang="zh-CN" altLang="en-US" sz="2400" b="1" dirty="0">
                <a:solidFill>
                  <a:schemeClr val="bg1"/>
                </a:solidFill>
              </a:endParaRPr>
            </a:p>
          </p:txBody>
        </p:sp>
      </p:grpSp>
    </p:spTree>
    <p:extLst>
      <p:ext uri="{BB962C8B-B14F-4D97-AF65-F5344CB8AC3E}">
        <p14:creationId xmlns:p14="http://schemas.microsoft.com/office/powerpoint/2010/main" xmlns="" val="31547566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 presetClass="entr" presetSubtype="4" fill="hold" nodeType="withEffect">
                                  <p:stCondLst>
                                    <p:cond delay="1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childTnLst>
                                </p:cTn>
                              </p:par>
                              <p:par>
                                <p:cTn id="49" presetID="2" presetClass="entr" presetSubtype="4" fill="hold" nodeType="withEffect">
                                  <p:stCondLst>
                                    <p:cond delay="1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0" fill="hold"/>
                                        <p:tgtEl>
                                          <p:spTgt spid="31"/>
                                        </p:tgtEl>
                                        <p:attrNameLst>
                                          <p:attrName>ppt_x</p:attrName>
                                        </p:attrNameLst>
                                      </p:cBhvr>
                                      <p:tavLst>
                                        <p:tav tm="0">
                                          <p:val>
                                            <p:strVal val="#ppt_x"/>
                                          </p:val>
                                        </p:tav>
                                        <p:tav tm="100000">
                                          <p:val>
                                            <p:strVal val="#ppt_x"/>
                                          </p:val>
                                        </p:tav>
                                      </p:tavLst>
                                    </p:anim>
                                    <p:anim calcmode="lin" valueType="num">
                                      <p:cBhvr additive="base">
                                        <p:cTn id="5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احدى عشر صفة للتخطيط الفعال </a:t>
            </a:r>
            <a:endParaRPr lang="ar-EG" altLang="zh-CN" sz="4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1311807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67548" y="1423432"/>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أن الخطة قد وضعت بناء على النتائج المراد تحقيقها </a:t>
              </a:r>
              <a:endParaRPr lang="zh-CN" altLang="en-US" sz="2400" b="1" dirty="0">
                <a:solidFill>
                  <a:schemeClr val="bg1"/>
                </a:solidFill>
              </a:endParaRPr>
            </a:p>
          </p:txBody>
        </p:sp>
      </p:grpSp>
      <p:grpSp>
        <p:nvGrpSpPr>
          <p:cNvPr id="8" name="Group 6"/>
          <p:cNvGrpSpPr>
            <a:grpSpLocks/>
          </p:cNvGrpSpPr>
          <p:nvPr/>
        </p:nvGrpSpPr>
        <p:grpSpPr bwMode="auto">
          <a:xfrm>
            <a:off x="467548" y="2471182"/>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ان الخطة قد تم وضعها على الورق </a:t>
              </a:r>
              <a:endParaRPr lang="zh-CN" altLang="en-US" sz="2400" b="1" dirty="0">
                <a:solidFill>
                  <a:schemeClr val="bg1"/>
                </a:solidFill>
              </a:endParaRPr>
            </a:p>
          </p:txBody>
        </p:sp>
      </p:grpSp>
      <p:grpSp>
        <p:nvGrpSpPr>
          <p:cNvPr id="13" name="Group 2"/>
          <p:cNvGrpSpPr>
            <a:grpSpLocks/>
          </p:cNvGrpSpPr>
          <p:nvPr/>
        </p:nvGrpSpPr>
        <p:grpSpPr bwMode="auto">
          <a:xfrm>
            <a:off x="436541" y="3564955"/>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أن الذين وضعوا الخطة هم أيضاً الذي سوف يكونون مسؤولين عن تنفيذها </a:t>
              </a:r>
              <a:endParaRPr lang="zh-CN" altLang="en-US" sz="2400" b="1" dirty="0">
                <a:solidFill>
                  <a:schemeClr val="bg1"/>
                </a:solidFill>
              </a:endParaRPr>
            </a:p>
          </p:txBody>
        </p:sp>
      </p:grpSp>
      <p:grpSp>
        <p:nvGrpSpPr>
          <p:cNvPr id="22" name="Group 6"/>
          <p:cNvGrpSpPr>
            <a:grpSpLocks/>
          </p:cNvGrpSpPr>
          <p:nvPr/>
        </p:nvGrpSpPr>
        <p:grpSpPr bwMode="auto">
          <a:xfrm>
            <a:off x="467544" y="4717083"/>
            <a:ext cx="8208908" cy="656133"/>
            <a:chOff x="0" y="0"/>
            <a:chExt cx="6561756" cy="546060"/>
          </a:xfrm>
        </p:grpSpPr>
        <p:grpSp>
          <p:nvGrpSpPr>
            <p:cNvPr id="23" name="Group 7"/>
            <p:cNvGrpSpPr>
              <a:grpSpLocks/>
            </p:cNvGrpSpPr>
            <p:nvPr/>
          </p:nvGrpSpPr>
          <p:grpSpPr bwMode="auto">
            <a:xfrm>
              <a:off x="0" y="0"/>
              <a:ext cx="6561756" cy="546060"/>
              <a:chOff x="0" y="0"/>
              <a:chExt cx="6561756" cy="546060"/>
            </a:xfrm>
          </p:grpSpPr>
          <p:sp>
            <p:nvSpPr>
              <p:cNvPr id="2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65079" y="85339"/>
              <a:ext cx="6431598" cy="371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300" b="1" dirty="0">
                  <a:solidFill>
                    <a:schemeClr val="bg1"/>
                  </a:solidFill>
                </a:rPr>
                <a:t>أنه تم إبلاغ الخطة إلى كل أولئك الذي سيتأثرون بها من أجل الحصول على آرائهم </a:t>
              </a:r>
              <a:endParaRPr lang="zh-CN" altLang="en-US" sz="2300" b="1" dirty="0">
                <a:solidFill>
                  <a:schemeClr val="bg1"/>
                </a:solidFill>
              </a:endParaRPr>
            </a:p>
          </p:txBody>
        </p:sp>
      </p:grpSp>
    </p:spTree>
    <p:extLst>
      <p:ext uri="{BB962C8B-B14F-4D97-AF65-F5344CB8AC3E}">
        <p14:creationId xmlns:p14="http://schemas.microsoft.com/office/powerpoint/2010/main" xmlns="" val="329655810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 presetClass="entr" presetSubtype="4" fill="hold" nodeType="withEffect">
                                  <p:stCondLst>
                                    <p:cond delay="1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753691" y="404664"/>
            <a:ext cx="5554614" cy="1009449"/>
            <a:chOff x="0" y="0"/>
            <a:chExt cx="6561756" cy="546060"/>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9" cy="34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a:solidFill>
                    <a:schemeClr val="bg1"/>
                  </a:solidFill>
                </a:rPr>
                <a:t>تعريف التخطيط الادارى</a:t>
              </a:r>
              <a:endParaRPr lang="zh-CN" altLang="en-US" sz="3600" b="1" dirty="0">
                <a:solidFill>
                  <a:schemeClr val="bg1"/>
                </a:solidFill>
              </a:endParaRPr>
            </a:p>
          </p:txBody>
        </p:sp>
      </p:grpSp>
      <p:sp>
        <p:nvSpPr>
          <p:cNvPr id="7" name="Rectangle 6"/>
          <p:cNvSpPr/>
          <p:nvPr/>
        </p:nvSpPr>
        <p:spPr bwMode="auto">
          <a:xfrm>
            <a:off x="462545" y="3356992"/>
            <a:ext cx="8136904" cy="2808312"/>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accent2"/>
                </a:solidFill>
              </a:rPr>
              <a:t>التخطيط الإداري هو الوظيفة الأولى للمديرين ضمن منظومة الوظائف الأساسية للإدارة، </a:t>
            </a:r>
            <a:r>
              <a:rPr lang="ar-EG" sz="2800" b="1" dirty="0" smtClean="0">
                <a:solidFill>
                  <a:schemeClr val="accent2"/>
                </a:solidFill>
              </a:rPr>
              <a:t>وهو </a:t>
            </a:r>
            <a:r>
              <a:rPr lang="ar-EG" sz="2800" b="1" dirty="0">
                <a:solidFill>
                  <a:schemeClr val="accent2"/>
                </a:solidFill>
              </a:rPr>
              <a:t>التفكير المنظم اللازم لتنفيذ أي عمل مستقبلي والذي ينتهي دائماً باتخاذ القرارات المتعلقة بما يُرغب تحقيقه </a:t>
            </a:r>
            <a:r>
              <a:rPr lang="ar-EG" sz="2800" b="1" dirty="0" smtClean="0">
                <a:solidFill>
                  <a:schemeClr val="accent2"/>
                </a:solidFill>
              </a:rPr>
              <a:t>      (</a:t>
            </a:r>
            <a:r>
              <a:rPr lang="ar-EG" sz="2800" b="1" dirty="0">
                <a:solidFill>
                  <a:schemeClr val="accent2"/>
                </a:solidFill>
              </a:rPr>
              <a:t>أي : الأهداف) وكيف تتحقق ؟ (أي : نوعية الإجراءات أو الطريقة الإجرائية أو أساليب التنفيذ)، وبواسطة من ؟ (أي : المنفذون) ومتى ؟ (أي : تاريخ التنفيذ </a:t>
            </a:r>
            <a:r>
              <a:rPr lang="ar-EG" sz="2800" b="1" dirty="0" smtClean="0">
                <a:solidFill>
                  <a:schemeClr val="accent2"/>
                </a:solidFill>
              </a:rPr>
              <a:t>أو </a:t>
            </a:r>
            <a:r>
              <a:rPr lang="ar-EG" sz="2800" b="1" dirty="0">
                <a:solidFill>
                  <a:schemeClr val="accent2"/>
                </a:solidFill>
              </a:rPr>
              <a:t>الزمن المخصص) وفق الموارد المتاحة</a:t>
            </a:r>
          </a:p>
        </p:txBody>
      </p:sp>
    </p:spTree>
    <p:extLst>
      <p:ext uri="{BB962C8B-B14F-4D97-AF65-F5344CB8AC3E}">
        <p14:creationId xmlns:p14="http://schemas.microsoft.com/office/powerpoint/2010/main" xmlns="" val="419950853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67548" y="1423432"/>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أن يكون شخصاً واحداً قد عين مسؤولاً عن تنفيذها </a:t>
              </a:r>
              <a:endParaRPr lang="zh-CN" altLang="en-US" sz="2400" b="1" dirty="0">
                <a:solidFill>
                  <a:schemeClr val="bg1"/>
                </a:solidFill>
              </a:endParaRPr>
            </a:p>
          </p:txBody>
        </p:sp>
      </p:grpSp>
      <p:grpSp>
        <p:nvGrpSpPr>
          <p:cNvPr id="8" name="Group 6"/>
          <p:cNvGrpSpPr>
            <a:grpSpLocks/>
          </p:cNvGrpSpPr>
          <p:nvPr/>
        </p:nvGrpSpPr>
        <p:grpSpPr bwMode="auto">
          <a:xfrm>
            <a:off x="467548" y="2471182"/>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أن تاريخاً معيناً قد حدد لتنفيذها </a:t>
              </a:r>
              <a:endParaRPr lang="zh-CN" altLang="en-US" sz="2400" b="1" dirty="0">
                <a:solidFill>
                  <a:schemeClr val="bg1"/>
                </a:solidFill>
              </a:endParaRPr>
            </a:p>
          </p:txBody>
        </p:sp>
      </p:grpSp>
      <p:grpSp>
        <p:nvGrpSpPr>
          <p:cNvPr id="13" name="Group 2"/>
          <p:cNvGrpSpPr>
            <a:grpSpLocks/>
          </p:cNvGrpSpPr>
          <p:nvPr/>
        </p:nvGrpSpPr>
        <p:grpSpPr bwMode="auto">
          <a:xfrm>
            <a:off x="436541" y="3564955"/>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أن يكون قد تم تحديد معايير نجاح هذه الخطة وكيف يمكن تطبيق هذه المعايير </a:t>
              </a:r>
              <a:endParaRPr lang="zh-CN" altLang="en-US" sz="2400" b="1" dirty="0">
                <a:solidFill>
                  <a:schemeClr val="bg1"/>
                </a:solidFill>
              </a:endParaRPr>
            </a:p>
          </p:txBody>
        </p:sp>
      </p:grpSp>
      <p:grpSp>
        <p:nvGrpSpPr>
          <p:cNvPr id="22" name="Group 6"/>
          <p:cNvGrpSpPr>
            <a:grpSpLocks/>
          </p:cNvGrpSpPr>
          <p:nvPr/>
        </p:nvGrpSpPr>
        <p:grpSpPr bwMode="auto">
          <a:xfrm>
            <a:off x="467544" y="4717083"/>
            <a:ext cx="8208908" cy="656133"/>
            <a:chOff x="0" y="0"/>
            <a:chExt cx="6561756" cy="546060"/>
          </a:xfrm>
        </p:grpSpPr>
        <p:grpSp>
          <p:nvGrpSpPr>
            <p:cNvPr id="23" name="Group 7"/>
            <p:cNvGrpSpPr>
              <a:grpSpLocks/>
            </p:cNvGrpSpPr>
            <p:nvPr/>
          </p:nvGrpSpPr>
          <p:grpSpPr bwMode="auto">
            <a:xfrm>
              <a:off x="0" y="0"/>
              <a:ext cx="6561756" cy="546060"/>
              <a:chOff x="0" y="0"/>
              <a:chExt cx="6561756" cy="546060"/>
            </a:xfrm>
          </p:grpSpPr>
          <p:sp>
            <p:nvSpPr>
              <p:cNvPr id="2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65079" y="85339"/>
              <a:ext cx="6431598" cy="371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300" b="1" dirty="0">
                  <a:solidFill>
                    <a:schemeClr val="bg1"/>
                  </a:solidFill>
                </a:rPr>
                <a:t>أن يكون قد تم وضع برنامج لمراجعة خطوات ما يمت إنجازه أولاً بأول </a:t>
              </a:r>
              <a:endParaRPr lang="zh-CN" altLang="en-US" sz="2300" b="1" dirty="0">
                <a:solidFill>
                  <a:schemeClr val="bg1"/>
                </a:solidFill>
              </a:endParaRPr>
            </a:p>
          </p:txBody>
        </p:sp>
      </p:grpSp>
    </p:spTree>
    <p:extLst>
      <p:ext uri="{BB962C8B-B14F-4D97-AF65-F5344CB8AC3E}">
        <p14:creationId xmlns:p14="http://schemas.microsoft.com/office/powerpoint/2010/main" xmlns="" val="315112419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 presetClass="entr" presetSubtype="4" fill="hold" nodeType="withEffect">
                                  <p:stCondLst>
                                    <p:cond delay="1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67548" y="1855480"/>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أن يكون قد تم إتخاذ الإجراءات الوقائية لمواجهة المشاكل الكامنة </a:t>
              </a:r>
              <a:endParaRPr lang="zh-CN" altLang="en-US" sz="2400" b="1" dirty="0">
                <a:solidFill>
                  <a:schemeClr val="bg1"/>
                </a:solidFill>
              </a:endParaRPr>
            </a:p>
          </p:txBody>
        </p:sp>
      </p:grpSp>
      <p:grpSp>
        <p:nvGrpSpPr>
          <p:cNvPr id="8" name="Group 6"/>
          <p:cNvGrpSpPr>
            <a:grpSpLocks/>
          </p:cNvGrpSpPr>
          <p:nvPr/>
        </p:nvGrpSpPr>
        <p:grpSpPr bwMode="auto">
          <a:xfrm>
            <a:off x="467548" y="2903230"/>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أن يكون قد تم التعرف على الفرص السائحة عند تنفيذ الخطة بغرض </a:t>
              </a:r>
              <a:r>
                <a:rPr lang="ar-EG" altLang="zh-CN" sz="2400" b="1" dirty="0" smtClean="0">
                  <a:solidFill>
                    <a:schemeClr val="bg1"/>
                  </a:solidFill>
                </a:rPr>
                <a:t>الإستفادة</a:t>
              </a:r>
              <a:endParaRPr lang="zh-CN" altLang="en-US" sz="2400" b="1" dirty="0">
                <a:solidFill>
                  <a:schemeClr val="bg1"/>
                </a:solidFill>
              </a:endParaRPr>
            </a:p>
          </p:txBody>
        </p:sp>
      </p:grpSp>
      <p:grpSp>
        <p:nvGrpSpPr>
          <p:cNvPr id="13" name="Group 2"/>
          <p:cNvGrpSpPr>
            <a:grpSpLocks/>
          </p:cNvGrpSpPr>
          <p:nvPr/>
        </p:nvGrpSpPr>
        <p:grpSpPr bwMode="auto">
          <a:xfrm>
            <a:off x="436541" y="3997003"/>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أن يكون المشرف على تنفيذ الخطة مسؤولاً عن تقديم التقارير حول </a:t>
              </a:r>
              <a:r>
                <a:rPr lang="ar-EG" altLang="zh-CN" sz="2400" b="1">
                  <a:solidFill>
                    <a:schemeClr val="bg1"/>
                  </a:solidFill>
                </a:rPr>
                <a:t>سير </a:t>
              </a:r>
              <a:r>
                <a:rPr lang="ar-EG" altLang="zh-CN" sz="2400" b="1" smtClean="0">
                  <a:solidFill>
                    <a:schemeClr val="bg1"/>
                  </a:solidFill>
                </a:rPr>
                <a:t>الخطة</a:t>
              </a:r>
              <a:endParaRPr lang="zh-CN" altLang="en-US" sz="2400" b="1" dirty="0">
                <a:solidFill>
                  <a:schemeClr val="bg1"/>
                </a:solidFill>
              </a:endParaRPr>
            </a:p>
          </p:txBody>
        </p:sp>
      </p:grpSp>
    </p:spTree>
    <p:extLst>
      <p:ext uri="{BB962C8B-B14F-4D97-AF65-F5344CB8AC3E}">
        <p14:creationId xmlns:p14="http://schemas.microsoft.com/office/powerpoint/2010/main" xmlns="" val="172387243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58888" y="1773238"/>
            <a:ext cx="7273925"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buFontTx/>
              <a:buBlip>
                <a:blip r:embed="rId2"/>
              </a:buBlip>
            </a:pPr>
            <a:r>
              <a:rPr lang="ar-SA" sz="2800" b="1" dirty="0">
                <a:cs typeface="MCS Taybah S_U normal." pitchFamily="2" charset="-78"/>
              </a:rPr>
              <a:t>اختر هدفا تعمل من أجله.</a:t>
            </a:r>
          </a:p>
          <a:p>
            <a:pPr algn="r" rtl="1" eaLnBrk="1" hangingPunct="1">
              <a:buFontTx/>
              <a:buBlip>
                <a:blip r:embed="rId2"/>
              </a:buBlip>
            </a:pPr>
            <a:r>
              <a:rPr lang="ar-SA" sz="2800" b="1" dirty="0">
                <a:cs typeface="MCS Taybah S_U normal." pitchFamily="2" charset="-78"/>
              </a:rPr>
              <a:t>قم بكتابة </a:t>
            </a:r>
            <a:r>
              <a:rPr lang="ar-SA" sz="2800" b="1" dirty="0" smtClean="0">
                <a:cs typeface="MCS Taybah S_U normal." pitchFamily="2" charset="-78"/>
              </a:rPr>
              <a:t>هدف</a:t>
            </a:r>
            <a:r>
              <a:rPr lang="ar-EG" sz="2800" b="1" dirty="0" smtClean="0">
                <a:cs typeface="MCS Taybah S_U normal." pitchFamily="2" charset="-78"/>
              </a:rPr>
              <a:t> الشركة</a:t>
            </a:r>
            <a:r>
              <a:rPr lang="ar-SA" sz="2800" b="1" dirty="0" smtClean="0">
                <a:cs typeface="MCS Taybah S_U normal." pitchFamily="2" charset="-78"/>
              </a:rPr>
              <a:t> </a:t>
            </a:r>
            <a:r>
              <a:rPr lang="ar-SA" sz="2800" b="1" dirty="0">
                <a:cs typeface="MCS Taybah S_U normal." pitchFamily="2" charset="-78"/>
              </a:rPr>
              <a:t>بأسلوب إيجابي.</a:t>
            </a:r>
          </a:p>
          <a:p>
            <a:pPr algn="r" rtl="1" eaLnBrk="1" hangingPunct="1">
              <a:buFontTx/>
              <a:buBlip>
                <a:blip r:embed="rId2"/>
              </a:buBlip>
            </a:pPr>
            <a:r>
              <a:rPr lang="ar-SA" sz="2800" b="1" dirty="0">
                <a:cs typeface="MCS Taybah S_U normal." pitchFamily="2" charset="-78"/>
              </a:rPr>
              <a:t> ضع </a:t>
            </a:r>
            <a:r>
              <a:rPr lang="ar-SA" sz="2800" b="1" dirty="0" smtClean="0">
                <a:cs typeface="MCS Taybah S_U normal." pitchFamily="2" charset="-78"/>
              </a:rPr>
              <a:t>هدف</a:t>
            </a:r>
            <a:r>
              <a:rPr lang="ar-EG" sz="2800" b="1" dirty="0" smtClean="0">
                <a:cs typeface="MCS Taybah S_U normal." pitchFamily="2" charset="-78"/>
              </a:rPr>
              <a:t> الشركة</a:t>
            </a:r>
            <a:r>
              <a:rPr lang="ar-SA" sz="2800" b="1" dirty="0" smtClean="0">
                <a:cs typeface="MCS Taybah S_U normal." pitchFamily="2" charset="-78"/>
              </a:rPr>
              <a:t> </a:t>
            </a:r>
            <a:r>
              <a:rPr lang="ar-SA" sz="2800" b="1" dirty="0">
                <a:cs typeface="MCS Taybah S_U normal." pitchFamily="2" charset="-78"/>
              </a:rPr>
              <a:t>في سياق.</a:t>
            </a:r>
          </a:p>
          <a:p>
            <a:pPr algn="r" rtl="1" eaLnBrk="1" hangingPunct="1">
              <a:buFontTx/>
              <a:buBlip>
                <a:blip r:embed="rId2"/>
              </a:buBlip>
            </a:pPr>
            <a:r>
              <a:rPr lang="ar-SA" sz="2800" b="1" dirty="0">
                <a:cs typeface="MCS Taybah S_U normal." pitchFamily="2" charset="-78"/>
              </a:rPr>
              <a:t> عبر عن </a:t>
            </a:r>
            <a:r>
              <a:rPr lang="ar-SA" sz="2800" b="1" dirty="0" smtClean="0">
                <a:cs typeface="MCS Taybah S_U normal." pitchFamily="2" charset="-78"/>
              </a:rPr>
              <a:t>هدف</a:t>
            </a:r>
            <a:r>
              <a:rPr lang="ar-EG" sz="2800" b="1" dirty="0" smtClean="0">
                <a:cs typeface="MCS Taybah S_U normal." pitchFamily="2" charset="-78"/>
              </a:rPr>
              <a:t> الشركة</a:t>
            </a:r>
            <a:r>
              <a:rPr lang="ar-SA" sz="2800" b="1" dirty="0" smtClean="0">
                <a:cs typeface="MCS Taybah S_U normal." pitchFamily="2" charset="-78"/>
              </a:rPr>
              <a:t> </a:t>
            </a:r>
            <a:r>
              <a:rPr lang="ar-SA" sz="2800" b="1" dirty="0">
                <a:cs typeface="MCS Taybah S_U normal." pitchFamily="2" charset="-78"/>
              </a:rPr>
              <a:t>في شكل محدد </a:t>
            </a:r>
            <a:endParaRPr lang="ar-EG" sz="2800" b="1" dirty="0" smtClean="0">
              <a:cs typeface="MCS Taybah S_U normal." pitchFamily="2" charset="-78"/>
            </a:endParaRPr>
          </a:p>
          <a:p>
            <a:pPr algn="r" rtl="1" eaLnBrk="1" hangingPunct="1">
              <a:buFontTx/>
              <a:buBlip>
                <a:blip r:embed="rId2"/>
              </a:buBlip>
            </a:pPr>
            <a:r>
              <a:rPr lang="ar-SA" sz="2800" b="1" dirty="0" smtClean="0">
                <a:cs typeface="MCS Taybah S_U normal." pitchFamily="2" charset="-78"/>
              </a:rPr>
              <a:t>أكتب </a:t>
            </a:r>
            <a:r>
              <a:rPr lang="ar-SA" sz="2800" b="1" dirty="0">
                <a:cs typeface="MCS Taybah S_U normal." pitchFamily="2" charset="-78"/>
              </a:rPr>
              <a:t>أكبر قدر من الأسباب القوية التي جعلتك تختار هذا الهدف.</a:t>
            </a:r>
          </a:p>
          <a:p>
            <a:pPr algn="r" rtl="1" eaLnBrk="1" hangingPunct="1">
              <a:buFontTx/>
              <a:buBlip>
                <a:blip r:embed="rId2"/>
              </a:buBlip>
            </a:pPr>
            <a:r>
              <a:rPr lang="ar-SA" sz="2800" b="1" dirty="0">
                <a:cs typeface="MCS Taybah S_U normal." pitchFamily="2" charset="-78"/>
              </a:rPr>
              <a:t>اكتب أهم القدرات والموارد التي تملكها لتحقيق هدفك</a:t>
            </a:r>
          </a:p>
          <a:p>
            <a:pPr algn="r" rtl="1" eaLnBrk="1" hangingPunct="1">
              <a:buFontTx/>
              <a:buBlip>
                <a:blip r:embed="rId2"/>
              </a:buBlip>
            </a:pPr>
            <a:r>
              <a:rPr lang="ar-SA" sz="2800" b="1" dirty="0">
                <a:cs typeface="MCS Taybah S_U normal." pitchFamily="2" charset="-78"/>
              </a:rPr>
              <a:t>راجع هذا التمرين يومياَ.</a:t>
            </a:r>
            <a:endParaRPr lang="en-US" sz="2800" b="1" dirty="0">
              <a:cs typeface="MCS Taybah S_U normal." pitchFamily="2" charset="-78"/>
            </a:endParaRPr>
          </a:p>
        </p:txBody>
      </p:sp>
      <p:sp>
        <p:nvSpPr>
          <p:cNvPr id="10243" name="AutoShape 3"/>
          <p:cNvSpPr>
            <a:spLocks noChangeArrowheads="1"/>
          </p:cNvSpPr>
          <p:nvPr/>
        </p:nvSpPr>
        <p:spPr bwMode="auto">
          <a:xfrm>
            <a:off x="3635896" y="260349"/>
            <a:ext cx="2233613" cy="936625"/>
          </a:xfrm>
          <a:prstGeom prst="bevel">
            <a:avLst>
              <a:gd name="adj" fmla="val 12500"/>
            </a:avLst>
          </a:prstGeom>
          <a:solidFill>
            <a:srgbClr val="CCFF99"/>
          </a:solidFill>
          <a:ln w="38100">
            <a:solidFill>
              <a:schemeClr val="tx1"/>
            </a:solidFill>
            <a:miter lim="800000"/>
            <a:headEnd/>
            <a:tailEnd/>
          </a:ln>
          <a:effectLst>
            <a:prstShdw prst="shdw17" dist="17961" dir="2700000">
              <a:schemeClr val="tx1">
                <a:gamma/>
                <a:shade val="60000"/>
                <a:invGamma/>
              </a:schemeClr>
            </a:prstShdw>
          </a:effectLst>
        </p:spPr>
        <p:txBody>
          <a:bodyPr anchor="ctr"/>
          <a:lstStyle/>
          <a:p>
            <a:pPr algn="ctr" rtl="1">
              <a:defRPr/>
            </a:pPr>
            <a:r>
              <a:rPr lang="ar-SA" sz="4000" u="sng" dirty="0" smtClean="0">
                <a:solidFill>
                  <a:schemeClr val="tx2"/>
                </a:solidFill>
                <a:cs typeface="MCS Jeddah S_U 3d." pitchFamily="2" charset="-78"/>
              </a:rPr>
              <a:t>تمرين</a:t>
            </a:r>
            <a:endParaRPr lang="en-US" sz="4000" u="sng" dirty="0">
              <a:solidFill>
                <a:schemeClr val="tx2"/>
              </a:solidFill>
              <a:cs typeface="MCS Jeddah S_U 3d." pitchFamily="2" charset="-78"/>
            </a:endParaRPr>
          </a:p>
        </p:txBody>
      </p:sp>
    </p:spTree>
    <p:extLst>
      <p:ext uri="{BB962C8B-B14F-4D97-AF65-F5344CB8AC3E}">
        <p14:creationId xmlns:p14="http://schemas.microsoft.com/office/powerpoint/2010/main" xmlns="" val="2283382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42">
                                            <p:txEl>
                                              <p:pRg st="0" end="0"/>
                                            </p:txEl>
                                          </p:spTgt>
                                        </p:tgtEl>
                                        <p:attrNameLst>
                                          <p:attrName>style.visibility</p:attrName>
                                        </p:attrNameLst>
                                      </p:cBhvr>
                                      <p:to>
                                        <p:strVal val="visible"/>
                                      </p:to>
                                    </p:set>
                                    <p:animEffect transition="in" filter="wipe(down)">
                                      <p:cBhvr>
                                        <p:cTn id="13" dur="500"/>
                                        <p:tgtEl>
                                          <p:spTgt spid="1024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42">
                                            <p:txEl>
                                              <p:pRg st="1" end="1"/>
                                            </p:txEl>
                                          </p:spTgt>
                                        </p:tgtEl>
                                        <p:attrNameLst>
                                          <p:attrName>style.visibility</p:attrName>
                                        </p:attrNameLst>
                                      </p:cBhvr>
                                      <p:to>
                                        <p:strVal val="visible"/>
                                      </p:to>
                                    </p:set>
                                    <p:animEffect transition="in" filter="wipe(down)">
                                      <p:cBhvr>
                                        <p:cTn id="18" dur="500"/>
                                        <p:tgtEl>
                                          <p:spTgt spid="1024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42">
                                            <p:txEl>
                                              <p:pRg st="2" end="2"/>
                                            </p:txEl>
                                          </p:spTgt>
                                        </p:tgtEl>
                                        <p:attrNameLst>
                                          <p:attrName>style.visibility</p:attrName>
                                        </p:attrNameLst>
                                      </p:cBhvr>
                                      <p:to>
                                        <p:strVal val="visible"/>
                                      </p:to>
                                    </p:set>
                                    <p:animEffect transition="in" filter="wipe(down)">
                                      <p:cBhvr>
                                        <p:cTn id="23" dur="500"/>
                                        <p:tgtEl>
                                          <p:spTgt spid="1024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2">
                                            <p:txEl>
                                              <p:pRg st="3" end="3"/>
                                            </p:txEl>
                                          </p:spTgt>
                                        </p:tgtEl>
                                        <p:attrNameLst>
                                          <p:attrName>style.visibility</p:attrName>
                                        </p:attrNameLst>
                                      </p:cBhvr>
                                      <p:to>
                                        <p:strVal val="visible"/>
                                      </p:to>
                                    </p:set>
                                    <p:animEffect transition="in" filter="wipe(down)">
                                      <p:cBhvr>
                                        <p:cTn id="28" dur="500"/>
                                        <p:tgtEl>
                                          <p:spTgt spid="1024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242">
                                            <p:txEl>
                                              <p:pRg st="4" end="4"/>
                                            </p:txEl>
                                          </p:spTgt>
                                        </p:tgtEl>
                                        <p:attrNameLst>
                                          <p:attrName>style.visibility</p:attrName>
                                        </p:attrNameLst>
                                      </p:cBhvr>
                                      <p:to>
                                        <p:strVal val="visible"/>
                                      </p:to>
                                    </p:set>
                                    <p:animEffect transition="in" filter="wipe(down)">
                                      <p:cBhvr>
                                        <p:cTn id="33" dur="500"/>
                                        <p:tgtEl>
                                          <p:spTgt spid="1024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242">
                                            <p:txEl>
                                              <p:pRg st="5" end="5"/>
                                            </p:txEl>
                                          </p:spTgt>
                                        </p:tgtEl>
                                        <p:attrNameLst>
                                          <p:attrName>style.visibility</p:attrName>
                                        </p:attrNameLst>
                                      </p:cBhvr>
                                      <p:to>
                                        <p:strVal val="visible"/>
                                      </p:to>
                                    </p:set>
                                    <p:animEffect transition="in" filter="wipe(down)">
                                      <p:cBhvr>
                                        <p:cTn id="38" dur="500"/>
                                        <p:tgtEl>
                                          <p:spTgt spid="1024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242">
                                            <p:txEl>
                                              <p:pRg st="6" end="6"/>
                                            </p:txEl>
                                          </p:spTgt>
                                        </p:tgtEl>
                                        <p:attrNameLst>
                                          <p:attrName>style.visibility</p:attrName>
                                        </p:attrNameLst>
                                      </p:cBhvr>
                                      <p:to>
                                        <p:strVal val="visible"/>
                                      </p:to>
                                    </p:set>
                                    <p:animEffect transition="in" filter="wipe(down)">
                                      <p:cBhvr>
                                        <p:cTn id="43" dur="500"/>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 Box 24"/>
          <p:cNvSpPr txBox="1">
            <a:spLocks noChangeArrowheads="1"/>
          </p:cNvSpPr>
          <p:nvPr/>
        </p:nvSpPr>
        <p:spPr bwMode="auto">
          <a:xfrm>
            <a:off x="3348038" y="6237288"/>
            <a:ext cx="2457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hlinkClick r:id="rId2"/>
              </a:rPr>
              <a:t>Powerpoint Templates</a:t>
            </a:r>
            <a:endParaRPr lang="fr-FR"/>
          </a:p>
        </p:txBody>
      </p:sp>
      <p:pic>
        <p:nvPicPr>
          <p:cNvPr id="2071" name="Picture 23" descr="gf dg yuj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054" name="Text Box 6"/>
          <p:cNvSpPr txBox="1">
            <a:spLocks noChangeArrowheads="1"/>
          </p:cNvSpPr>
          <p:nvPr/>
        </p:nvSpPr>
        <p:spPr bwMode="auto">
          <a:xfrm>
            <a:off x="395288" y="476250"/>
            <a:ext cx="6877050" cy="97906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80000" tIns="180000" rIns="180000" bIns="180000">
            <a:spAutoFit/>
          </a:bodyPr>
          <a:lstStyle/>
          <a:p>
            <a:r>
              <a:rPr lang="ar-EG" sz="4000" b="1" dirty="0" smtClean="0">
                <a:solidFill>
                  <a:schemeClr val="bg1"/>
                </a:solidFill>
                <a:latin typeface="Verdana" pitchFamily="34" charset="0"/>
              </a:rPr>
              <a:t>نلقاكم فى دورات اخرى</a:t>
            </a:r>
          </a:p>
        </p:txBody>
      </p:sp>
    </p:spTree>
    <p:extLst>
      <p:ext uri="{BB962C8B-B14F-4D97-AF65-F5344CB8AC3E}">
        <p14:creationId xmlns:p14="http://schemas.microsoft.com/office/powerpoint/2010/main" xmlns="" val="180406195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45720"/>
            <a:ext cx="24765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6"/>
          <p:cNvGrpSpPr>
            <a:grpSpLocks/>
          </p:cNvGrpSpPr>
          <p:nvPr/>
        </p:nvGrpSpPr>
        <p:grpSpPr bwMode="auto">
          <a:xfrm>
            <a:off x="3409874" y="187303"/>
            <a:ext cx="5554614" cy="1009449"/>
            <a:chOff x="0" y="0"/>
            <a:chExt cx="6561756" cy="546060"/>
          </a:xfrm>
        </p:grpSpPr>
        <p:grpSp>
          <p:nvGrpSpPr>
            <p:cNvPr id="5" name="Group 7"/>
            <p:cNvGrpSpPr>
              <a:grpSpLocks/>
            </p:cNvGrpSpPr>
            <p:nvPr/>
          </p:nvGrpSpPr>
          <p:grpSpPr bwMode="auto">
            <a:xfrm>
              <a:off x="0" y="0"/>
              <a:ext cx="6561756" cy="546060"/>
              <a:chOff x="0" y="0"/>
              <a:chExt cx="6561756" cy="546060"/>
            </a:xfrm>
          </p:grpSpPr>
          <p:sp>
            <p:nvSpPr>
              <p:cNvPr id="7"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8"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6" name="Rectangle 13"/>
            <p:cNvSpPr>
              <a:spLocks noChangeArrowheads="1"/>
            </p:cNvSpPr>
            <p:nvPr/>
          </p:nvSpPr>
          <p:spPr bwMode="auto">
            <a:xfrm>
              <a:off x="65079" y="85339"/>
              <a:ext cx="6431599" cy="34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a:solidFill>
                    <a:schemeClr val="bg1"/>
                  </a:solidFill>
                </a:rPr>
                <a:t>الخطوات العملية للتخطيط </a:t>
              </a:r>
              <a:endParaRPr lang="zh-CN" altLang="en-US" sz="3600" b="1" dirty="0">
                <a:solidFill>
                  <a:schemeClr val="bg1"/>
                </a:solidFill>
              </a:endParaRPr>
            </a:p>
          </p:txBody>
        </p:sp>
      </p:grpSp>
      <p:sp>
        <p:nvSpPr>
          <p:cNvPr id="3" name="Rectangle 2"/>
          <p:cNvSpPr/>
          <p:nvPr/>
        </p:nvSpPr>
        <p:spPr>
          <a:xfrm>
            <a:off x="2267744" y="1704320"/>
            <a:ext cx="6853768" cy="3970318"/>
          </a:xfrm>
          <a:prstGeom prst="rect">
            <a:avLst/>
          </a:prstGeom>
        </p:spPr>
        <p:txBody>
          <a:bodyPr wrap="square">
            <a:spAutoFit/>
          </a:bodyPr>
          <a:lstStyle/>
          <a:p>
            <a:pPr algn="r" rtl="1"/>
            <a:r>
              <a:rPr lang="ar-EG" sz="2800" b="1" dirty="0" smtClean="0">
                <a:solidFill>
                  <a:schemeClr val="accent2"/>
                </a:solidFill>
              </a:rPr>
              <a:t>1-التعرف </a:t>
            </a:r>
            <a:r>
              <a:rPr lang="ar-EG" sz="2800" b="1" dirty="0">
                <a:solidFill>
                  <a:schemeClr val="accent2"/>
                </a:solidFill>
              </a:rPr>
              <a:t>على المشكلة .</a:t>
            </a:r>
          </a:p>
          <a:p>
            <a:pPr algn="r" rtl="1"/>
            <a:r>
              <a:rPr lang="ar-EG" sz="2800" b="1" dirty="0" smtClean="0">
                <a:solidFill>
                  <a:schemeClr val="accent2"/>
                </a:solidFill>
              </a:rPr>
              <a:t>2-وضع </a:t>
            </a:r>
            <a:r>
              <a:rPr lang="ar-EG" sz="2800" b="1" dirty="0">
                <a:solidFill>
                  <a:schemeClr val="accent2"/>
                </a:solidFill>
              </a:rPr>
              <a:t>الأهداف .</a:t>
            </a:r>
          </a:p>
          <a:p>
            <a:pPr algn="r" rtl="1"/>
            <a:r>
              <a:rPr lang="ar-EG" sz="2800" b="1" dirty="0" smtClean="0">
                <a:solidFill>
                  <a:schemeClr val="accent2"/>
                </a:solidFill>
              </a:rPr>
              <a:t>3-تحليل </a:t>
            </a:r>
            <a:r>
              <a:rPr lang="ar-EG" sz="2800" b="1" dirty="0">
                <a:solidFill>
                  <a:schemeClr val="accent2"/>
                </a:solidFill>
              </a:rPr>
              <a:t>المشكلة .</a:t>
            </a:r>
          </a:p>
          <a:p>
            <a:pPr algn="r" rtl="1"/>
            <a:r>
              <a:rPr lang="ar-EG" sz="2800" b="1" dirty="0" smtClean="0">
                <a:solidFill>
                  <a:schemeClr val="accent2"/>
                </a:solidFill>
              </a:rPr>
              <a:t>4-تقرير </a:t>
            </a:r>
            <a:r>
              <a:rPr lang="ar-EG" sz="2800" b="1" dirty="0">
                <a:solidFill>
                  <a:schemeClr val="accent2"/>
                </a:solidFill>
              </a:rPr>
              <a:t>أفضل الحلول .</a:t>
            </a:r>
          </a:p>
          <a:p>
            <a:pPr algn="r" rtl="1"/>
            <a:r>
              <a:rPr lang="ar-EG" sz="2800" b="1" dirty="0" smtClean="0">
                <a:solidFill>
                  <a:schemeClr val="accent2"/>
                </a:solidFill>
              </a:rPr>
              <a:t>5-وضع </a:t>
            </a:r>
            <a:r>
              <a:rPr lang="ar-EG" sz="2800" b="1" dirty="0">
                <a:solidFill>
                  <a:schemeClr val="accent2"/>
                </a:solidFill>
              </a:rPr>
              <a:t>برنامج للتحرك وبرامج بديلة مع تحديد الموعد .</a:t>
            </a:r>
          </a:p>
          <a:p>
            <a:pPr algn="r" rtl="1"/>
            <a:r>
              <a:rPr lang="ar-EG" sz="2800" b="1" dirty="0" smtClean="0">
                <a:solidFill>
                  <a:schemeClr val="accent2"/>
                </a:solidFill>
              </a:rPr>
              <a:t>6-تقرير </a:t>
            </a:r>
            <a:r>
              <a:rPr lang="ar-EG" sz="2800" b="1" dirty="0">
                <a:solidFill>
                  <a:schemeClr val="accent2"/>
                </a:solidFill>
              </a:rPr>
              <a:t>التوضيحات والتوقعات .</a:t>
            </a:r>
          </a:p>
          <a:p>
            <a:pPr algn="r" rtl="1"/>
            <a:r>
              <a:rPr lang="ar-EG" sz="2800" b="1" dirty="0" smtClean="0">
                <a:solidFill>
                  <a:schemeClr val="accent2"/>
                </a:solidFill>
              </a:rPr>
              <a:t>7-الحصول </a:t>
            </a:r>
            <a:r>
              <a:rPr lang="ar-EG" sz="2800" b="1" dirty="0">
                <a:solidFill>
                  <a:schemeClr val="accent2"/>
                </a:solidFill>
              </a:rPr>
              <a:t>على موافقة الرئيس إن كان ذلك ضرورياً .</a:t>
            </a:r>
          </a:p>
          <a:p>
            <a:pPr algn="r" rtl="1"/>
            <a:r>
              <a:rPr lang="ar-EG" sz="2800" b="1" dirty="0" smtClean="0">
                <a:solidFill>
                  <a:schemeClr val="accent2"/>
                </a:solidFill>
              </a:rPr>
              <a:t>8-وضع </a:t>
            </a:r>
            <a:r>
              <a:rPr lang="ar-EG" sz="2800" b="1" dirty="0">
                <a:solidFill>
                  <a:schemeClr val="accent2"/>
                </a:solidFill>
              </a:rPr>
              <a:t>الخطة موضع التنفيذ .</a:t>
            </a:r>
          </a:p>
          <a:p>
            <a:pPr algn="r" rtl="1"/>
            <a:r>
              <a:rPr lang="ar-EG" sz="2800" b="1" dirty="0" smtClean="0">
                <a:solidFill>
                  <a:schemeClr val="accent2"/>
                </a:solidFill>
              </a:rPr>
              <a:t>9-المتابعة </a:t>
            </a:r>
            <a:r>
              <a:rPr lang="ar-EG" sz="2800" b="1" dirty="0">
                <a:solidFill>
                  <a:schemeClr val="accent2"/>
                </a:solidFill>
              </a:rPr>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12" y="-45720"/>
            <a:ext cx="24803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174432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arn(inVertic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arn(inVertical)">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الأولى </a:t>
            </a:r>
            <a:endParaRPr lang="ar-EG" altLang="zh-CN" sz="5000" b="1" dirty="0" smtClean="0">
              <a:solidFill>
                <a:schemeClr val="bg1"/>
              </a:solidFill>
              <a:ea typeface="Microsoft YaHei" pitchFamily="34" charset="-122"/>
            </a:endParaRPr>
          </a:p>
          <a:p>
            <a:pPr algn="ctr" rtl="1" eaLnBrk="0" hangingPunct="0"/>
            <a:r>
              <a:rPr lang="ar-EG" altLang="zh-CN" sz="5000" b="1" dirty="0" smtClean="0">
                <a:solidFill>
                  <a:schemeClr val="bg1"/>
                </a:solidFill>
                <a:ea typeface="Microsoft YaHei" pitchFamily="34" charset="-122"/>
              </a:rPr>
              <a:t>التعرف </a:t>
            </a:r>
            <a:r>
              <a:rPr lang="ar-EG" altLang="zh-CN" sz="5000" b="1" dirty="0">
                <a:solidFill>
                  <a:schemeClr val="bg1"/>
                </a:solidFill>
                <a:ea typeface="Microsoft YaHei" pitchFamily="34" charset="-122"/>
              </a:rPr>
              <a:t>على المشكلة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55485512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901164"/>
            <a:ext cx="4572000" cy="4832092"/>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حصر مكان المشكلة ومنبعها وليس التعرف عليها بعد فيجب الحذر من إستخدام اللفظ فكل ما يدركه المدير في هذه المرحلة أنه يعرف أن هناك نوعياً من المشكلات في ناحية من النواحي في العمل ، فهو في هذه المرحلة </a:t>
            </a:r>
            <a:r>
              <a:rPr lang="ar-EG" sz="2800" b="1" dirty="0" smtClean="0">
                <a:solidFill>
                  <a:schemeClr val="accent6">
                    <a:lumMod val="50000"/>
                  </a:schemeClr>
                </a:solidFill>
              </a:rPr>
              <a:t/>
            </a:r>
            <a:br>
              <a:rPr lang="ar-EG" sz="2800" b="1" dirty="0" smtClean="0">
                <a:solidFill>
                  <a:schemeClr val="accent6">
                    <a:lumMod val="50000"/>
                  </a:schemeClr>
                </a:solidFill>
              </a:rPr>
            </a:br>
            <a:r>
              <a:rPr lang="ar-EG" sz="2800" b="1" dirty="0" smtClean="0">
                <a:solidFill>
                  <a:schemeClr val="accent6">
                    <a:lumMod val="50000"/>
                  </a:schemeClr>
                </a:solidFill>
              </a:rPr>
              <a:t>لا </a:t>
            </a:r>
            <a:r>
              <a:rPr lang="ar-EG" sz="2800" b="1" dirty="0">
                <a:solidFill>
                  <a:schemeClr val="accent6">
                    <a:lumMod val="50000"/>
                  </a:schemeClr>
                </a:solidFill>
              </a:rPr>
              <a:t>يعرف الأسباب التي يمكن أن تكون العوامل الحقيقة التي تسبب الظرف غير المرغوب فيه،فإذا أمكن على ذلك فإن ذلك يدل على المشكلة التي تستوجب الحل </a:t>
            </a: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9552" y="1124744"/>
            <a:ext cx="3664208"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365648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a:t>
            </a:r>
            <a:r>
              <a:rPr lang="ar-EG" altLang="zh-CN" sz="5000" b="1" dirty="0" smtClean="0">
                <a:solidFill>
                  <a:schemeClr val="bg1"/>
                </a:solidFill>
                <a:ea typeface="Microsoft YaHei" pitchFamily="34" charset="-122"/>
              </a:rPr>
              <a:t>الثانية</a:t>
            </a:r>
          </a:p>
          <a:p>
            <a:pPr algn="ctr" rtl="1" eaLnBrk="0" hangingPunct="0"/>
            <a:r>
              <a:rPr lang="ar-EG" altLang="zh-CN" sz="5000" b="1" dirty="0" smtClean="0">
                <a:solidFill>
                  <a:schemeClr val="bg1"/>
                </a:solidFill>
                <a:ea typeface="Microsoft YaHei" pitchFamily="34" charset="-122"/>
              </a:rPr>
              <a:t>وضع </a:t>
            </a:r>
            <a:r>
              <a:rPr lang="ar-EG" altLang="zh-CN" sz="5000" b="1" dirty="0">
                <a:solidFill>
                  <a:schemeClr val="bg1"/>
                </a:solidFill>
                <a:ea typeface="Microsoft YaHei" pitchFamily="34" charset="-122"/>
              </a:rPr>
              <a:t>الأهداف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78217949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901164"/>
            <a:ext cx="4572000" cy="4401205"/>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 </a:t>
            </a:r>
            <a:r>
              <a:rPr lang="ar-EG" sz="2800" b="1" dirty="0" smtClean="0">
                <a:solidFill>
                  <a:schemeClr val="accent6">
                    <a:lumMod val="50000"/>
                  </a:schemeClr>
                </a:solidFill>
              </a:rPr>
              <a:t>متى </a:t>
            </a:r>
            <a:r>
              <a:rPr lang="ar-EG" sz="2800" b="1" dirty="0">
                <a:solidFill>
                  <a:schemeClr val="accent6">
                    <a:lumMod val="50000"/>
                  </a:schemeClr>
                </a:solidFill>
              </a:rPr>
              <a:t>عرف مكان المشكلة وموقعها ، فإن المهمة التالية للمدير هي أن يقرر ما يريده من حل هذه المشكلة كأن يتعلق الأمر بأن يكون كل عامل في مكانه من العمل دون غياب أو أن الأمر يتعلق بإنجاز شئ في موعده مثلاً وعلى كل حال فإن من خواص الهدف السليم ، أن يتميز بالواقعية وإمكانية التحقيق والقابلية للقياس وأن يثير الهمة لدي العاملين على تحقيقه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052736"/>
            <a:ext cx="3572172" cy="4616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848335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a:t>
            </a:r>
            <a:r>
              <a:rPr lang="ar-EG" altLang="zh-CN" sz="5000" b="1" dirty="0" smtClean="0">
                <a:solidFill>
                  <a:schemeClr val="bg1"/>
                </a:solidFill>
                <a:ea typeface="Microsoft YaHei" pitchFamily="34" charset="-122"/>
              </a:rPr>
              <a:t>الثالثة</a:t>
            </a:r>
          </a:p>
          <a:p>
            <a:pPr algn="ctr" rtl="1" eaLnBrk="0" hangingPunct="0"/>
            <a:r>
              <a:rPr lang="ar-EG" altLang="zh-CN" sz="5000" b="1" dirty="0" smtClean="0">
                <a:solidFill>
                  <a:schemeClr val="bg1"/>
                </a:solidFill>
                <a:ea typeface="Microsoft YaHei" pitchFamily="34" charset="-122"/>
              </a:rPr>
              <a:t>تحليل </a:t>
            </a:r>
            <a:r>
              <a:rPr lang="ar-EG" altLang="zh-CN" sz="5000" b="1" dirty="0">
                <a:solidFill>
                  <a:schemeClr val="bg1"/>
                </a:solidFill>
                <a:ea typeface="Microsoft YaHei" pitchFamily="34" charset="-122"/>
              </a:rPr>
              <a:t>المشكلة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52592677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260648"/>
            <a:ext cx="4572000" cy="6124754"/>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هناك أممران هامان </a:t>
            </a:r>
            <a:r>
              <a:rPr lang="ar-EG" sz="2800" b="1" dirty="0" smtClean="0">
                <a:solidFill>
                  <a:schemeClr val="accent6">
                    <a:lumMod val="50000"/>
                  </a:schemeClr>
                </a:solidFill>
              </a:rPr>
              <a:t>:</a:t>
            </a:r>
            <a:endParaRPr lang="ar-EG" sz="2800" b="1" dirty="0">
              <a:solidFill>
                <a:schemeClr val="accent6">
                  <a:lumMod val="50000"/>
                </a:schemeClr>
              </a:solidFill>
            </a:endParaRPr>
          </a:p>
          <a:p>
            <a:pPr marL="457200" indent="-457200" algn="justLow" rtl="1">
              <a:buFont typeface="Wingdings" pitchFamily="2" charset="2"/>
              <a:buChar char="ü"/>
            </a:pPr>
            <a:r>
              <a:rPr lang="ar-EG" sz="2800" b="1" dirty="0">
                <a:solidFill>
                  <a:schemeClr val="accent6">
                    <a:lumMod val="50000"/>
                  </a:schemeClr>
                </a:solidFill>
              </a:rPr>
              <a:t> </a:t>
            </a:r>
            <a:r>
              <a:rPr lang="ar-EG" sz="2800" b="1" dirty="0" smtClean="0">
                <a:solidFill>
                  <a:schemeClr val="accent6">
                    <a:lumMod val="50000"/>
                  </a:schemeClr>
                </a:solidFill>
              </a:rPr>
              <a:t>أولهما </a:t>
            </a:r>
            <a:r>
              <a:rPr lang="ar-EG" sz="2800" b="1" dirty="0">
                <a:solidFill>
                  <a:schemeClr val="accent6">
                    <a:lumMod val="50000"/>
                  </a:schemeClr>
                </a:solidFill>
              </a:rPr>
              <a:t>هو البدء بالظروف التي يمكن ملاحظتها على التو ، ومعرفة الأسباب الحقيقة أو التي يمكن التوصل إليها وبيان الخسائر الحقيقية الناجمة عن وجود المشكلة .</a:t>
            </a:r>
          </a:p>
          <a:p>
            <a:pPr marL="457200" indent="-457200" algn="justLow" rtl="1">
              <a:buFont typeface="Wingdings" pitchFamily="2" charset="2"/>
              <a:buChar char="ü"/>
            </a:pPr>
            <a:r>
              <a:rPr lang="ar-EG" sz="2800" b="1" dirty="0" smtClean="0">
                <a:solidFill>
                  <a:schemeClr val="accent6">
                    <a:lumMod val="50000"/>
                  </a:schemeClr>
                </a:solidFill>
              </a:rPr>
              <a:t> أما </a:t>
            </a:r>
            <a:r>
              <a:rPr lang="ar-EG" sz="2800" b="1" dirty="0">
                <a:solidFill>
                  <a:schemeClr val="accent6">
                    <a:lumMod val="50000"/>
                  </a:schemeClr>
                </a:solidFill>
              </a:rPr>
              <a:t>الأمر الثاني فإنه يتمثل في إتخاذ القرار ، ويتوقف ذلك على نتيجة التحليل فالمدير يستعرض الحلول الممكنة ثم يختار من بينها ما يكون أفضلها ثم يضع البرنامج الذي من شأنه أن يضع ذلك الحل موضوع التطبيق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9200" y="1196752"/>
            <a:ext cx="3576736" cy="4402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563491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a:t>
            </a:r>
            <a:r>
              <a:rPr lang="ar-EG" altLang="zh-CN" sz="5000" b="1" dirty="0" smtClean="0">
                <a:solidFill>
                  <a:schemeClr val="bg1"/>
                </a:solidFill>
                <a:ea typeface="Microsoft YaHei" pitchFamily="34" charset="-122"/>
              </a:rPr>
              <a:t>الرابعة</a:t>
            </a:r>
          </a:p>
          <a:p>
            <a:pPr algn="ctr" rtl="1" eaLnBrk="0" hangingPunct="0"/>
            <a:r>
              <a:rPr lang="ar-EG" altLang="zh-CN" sz="5000" b="1" dirty="0" smtClean="0">
                <a:solidFill>
                  <a:schemeClr val="bg1"/>
                </a:solidFill>
                <a:ea typeface="Microsoft YaHei" pitchFamily="34" charset="-122"/>
              </a:rPr>
              <a:t>تقرير </a:t>
            </a:r>
            <a:r>
              <a:rPr lang="ar-EG" altLang="zh-CN" sz="5000" b="1" dirty="0">
                <a:solidFill>
                  <a:schemeClr val="bg1"/>
                </a:solidFill>
                <a:ea typeface="Microsoft YaHei" pitchFamily="34" charset="-122"/>
              </a:rPr>
              <a:t>أفضل الحلول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0078549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286000" y="228600"/>
            <a:ext cx="4572000" cy="722334"/>
          </a:xfrm>
          <a:prstGeom prst="roundRect">
            <a:avLst/>
          </a:prstGeom>
          <a:solidFill>
            <a:srgbClr val="00B0F0"/>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43" name="AutoShape 7"/>
          <p:cNvSpPr>
            <a:spLocks noChangeArrowheads="1"/>
          </p:cNvSpPr>
          <p:nvPr/>
        </p:nvSpPr>
        <p:spPr bwMode="auto">
          <a:xfrm>
            <a:off x="6621810" y="1247657"/>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الحضور </a:t>
            </a:r>
            <a:r>
              <a:rPr lang="ar-EG" sz="2400" b="1" dirty="0" smtClean="0">
                <a:latin typeface="Verdana" panose="020B0604030504040204" pitchFamily="34" charset="0"/>
                <a:ea typeface="HY헤드라인M" pitchFamily="2" charset="-127"/>
              </a:rPr>
              <a:t>والانصراف</a:t>
            </a:r>
          </a:p>
          <a:p>
            <a:pPr algn="ctr"/>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في الوقت المحدد</a:t>
            </a:r>
            <a:endParaRPr lang="ar-SA" sz="24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4"/>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rtl="1"/>
            <a:r>
              <a:rPr lang="ar-EG" sz="2400" b="1" dirty="0" smtClean="0">
                <a:latin typeface="Verdana" panose="020B0604030504040204" pitchFamily="34" charset="0"/>
                <a:ea typeface="HY헤드라인M" pitchFamily="2" charset="-127"/>
              </a:rPr>
              <a:t>تقبل جميع </a:t>
            </a:r>
          </a:p>
          <a:p>
            <a:pPr algn="ctr" rtl="1"/>
            <a:r>
              <a:rPr lang="ar-EG" sz="2400" b="1" dirty="0" smtClean="0">
                <a:latin typeface="Verdana" panose="020B0604030504040204" pitchFamily="34" charset="0"/>
                <a:ea typeface="HY헤드라인M" pitchFamily="2" charset="-127"/>
              </a:rPr>
              <a:t>الآراء </a:t>
            </a:r>
            <a:r>
              <a:rPr lang="ar-EG" sz="2400" b="1" dirty="0">
                <a:latin typeface="Verdana" panose="020B0604030504040204" pitchFamily="34" charset="0"/>
                <a:ea typeface="HY헤드라인M" pitchFamily="2" charset="-127"/>
              </a:rPr>
              <a:t>بصدر رحب</a:t>
            </a:r>
            <a:endParaRPr lang="ar-SA" sz="24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4"/>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8"/>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8"/>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حسن الظن </a:t>
            </a:r>
            <a:endParaRPr lang="ar-EG" sz="2400" b="1" dirty="0" smtClean="0">
              <a:latin typeface="Verdana" panose="020B0604030504040204" pitchFamily="34" charset="0"/>
              <a:ea typeface="HY헤드라인M" pitchFamily="2" charset="-127"/>
            </a:endParaRPr>
          </a:p>
          <a:p>
            <a:pPr algn="ctr"/>
            <a:r>
              <a:rPr lang="ar-EG" sz="2400" b="1" dirty="0" smtClean="0">
                <a:latin typeface="Verdana" panose="020B0604030504040204" pitchFamily="34" charset="0"/>
                <a:ea typeface="HY헤드라인M" pitchFamily="2" charset="-127"/>
              </a:rPr>
              <a:t>والثقة </a:t>
            </a:r>
            <a:r>
              <a:rPr lang="ar-EG" sz="2400" b="1" dirty="0">
                <a:latin typeface="Verdana" panose="020B0604030504040204" pitchFamily="34" charset="0"/>
                <a:ea typeface="HY헤드라인M" pitchFamily="2" charset="-127"/>
              </a:rPr>
              <a:t>المتبادلة</a:t>
            </a:r>
            <a:endParaRPr lang="ar-SA" sz="24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4" name="Picture 3" descr="F:\دينى\work\صور\إدارة الوقت.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6" name="Picture 5" descr="F:\دينى\work\صور\اختلاف مشارب.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7" name="Picture 6" descr="F:\دينى\work\صور\15460_IPhone_Locked.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8" name="Picture 7" descr="F:\دينى\work\صور\larg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9" name="Picture 8" descr="F:\دينى\work\صور\imagتes.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0" name="Picture 9" descr="F:\دينى\work\صور\848484.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1" name="Picture 10" descr="F:\دينى\work\صور\zan 2.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2" name="Picture 11" descr="F:\دينى\work\صور\Love-Is-Love_6.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616380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1000" fill="hold"/>
                                        <p:tgtEl>
                                          <p:spTgt spid="54"/>
                                        </p:tgtEl>
                                        <p:attrNameLst>
                                          <p:attrName>ppt_w</p:attrName>
                                        </p:attrNameLst>
                                      </p:cBhvr>
                                      <p:tavLst>
                                        <p:tav tm="0">
                                          <p:val>
                                            <p:fltVal val="0"/>
                                          </p:val>
                                        </p:tav>
                                        <p:tav tm="100000">
                                          <p:val>
                                            <p:strVal val="#ppt_w"/>
                                          </p:val>
                                        </p:tav>
                                      </p:tavLst>
                                    </p:anim>
                                    <p:anim calcmode="lin" valueType="num">
                                      <p:cBhvr>
                                        <p:cTn id="28" dur="1000" fill="hold"/>
                                        <p:tgtEl>
                                          <p:spTgt spid="54"/>
                                        </p:tgtEl>
                                        <p:attrNameLst>
                                          <p:attrName>ppt_h</p:attrName>
                                        </p:attrNameLst>
                                      </p:cBhvr>
                                      <p:tavLst>
                                        <p:tav tm="0">
                                          <p:val>
                                            <p:fltVal val="0"/>
                                          </p:val>
                                        </p:tav>
                                        <p:tav tm="100000">
                                          <p:val>
                                            <p:strVal val="#ppt_h"/>
                                          </p:val>
                                        </p:tav>
                                      </p:tavLst>
                                    </p:anim>
                                    <p:anim calcmode="lin" valueType="num">
                                      <p:cBhvr>
                                        <p:cTn id="29" dur="1000" fill="hold"/>
                                        <p:tgtEl>
                                          <p:spTgt spid="54"/>
                                        </p:tgtEl>
                                        <p:attrNameLst>
                                          <p:attrName>style.rotation</p:attrName>
                                        </p:attrNameLst>
                                      </p:cBhvr>
                                      <p:tavLst>
                                        <p:tav tm="0">
                                          <p:val>
                                            <p:fltVal val="90"/>
                                          </p:val>
                                        </p:tav>
                                        <p:tav tm="100000">
                                          <p:val>
                                            <p:fltVal val="0"/>
                                          </p:val>
                                        </p:tav>
                                      </p:tavLst>
                                    </p:anim>
                                    <p:animEffect transition="in" filter="fade">
                                      <p:cBhvr>
                                        <p:cTn id="30" dur="1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 calcmode="lin" valueType="num">
                                      <p:cBhvr>
                                        <p:cTn id="37" dur="1000" fill="hold"/>
                                        <p:tgtEl>
                                          <p:spTgt spid="45"/>
                                        </p:tgtEl>
                                        <p:attrNameLst>
                                          <p:attrName>style.rotation</p:attrName>
                                        </p:attrNameLst>
                                      </p:cBhvr>
                                      <p:tavLst>
                                        <p:tav tm="0">
                                          <p:val>
                                            <p:fltVal val="90"/>
                                          </p:val>
                                        </p:tav>
                                        <p:tav tm="100000">
                                          <p:val>
                                            <p:fltVal val="0"/>
                                          </p:val>
                                        </p:tav>
                                      </p:tavLst>
                                    </p:anim>
                                    <p:animEffect transition="in" filter="fade">
                                      <p:cBhvr>
                                        <p:cTn id="38" dur="1000"/>
                                        <p:tgtEl>
                                          <p:spTgt spid="45"/>
                                        </p:tgtEl>
                                      </p:cBhvr>
                                    </p:animEffect>
                                  </p:childTnLst>
                                </p:cTn>
                              </p:par>
                              <p:par>
                                <p:cTn id="39" presetID="3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 calcmode="lin" valueType="num">
                                      <p:cBhvr>
                                        <p:cTn id="43" dur="1000" fill="hold"/>
                                        <p:tgtEl>
                                          <p:spTgt spid="55"/>
                                        </p:tgtEl>
                                        <p:attrNameLst>
                                          <p:attrName>style.rotation</p:attrName>
                                        </p:attrNameLst>
                                      </p:cBhvr>
                                      <p:tavLst>
                                        <p:tav tm="0">
                                          <p:val>
                                            <p:fltVal val="90"/>
                                          </p:val>
                                        </p:tav>
                                        <p:tav tm="100000">
                                          <p:val>
                                            <p:fltVal val="0"/>
                                          </p:val>
                                        </p:tav>
                                      </p:tavLst>
                                    </p:anim>
                                    <p:animEffect transition="in" filter="fade">
                                      <p:cBhvr>
                                        <p:cTn id="44" dur="1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1000" fill="hold"/>
                                        <p:tgtEl>
                                          <p:spTgt spid="47"/>
                                        </p:tgtEl>
                                        <p:attrNameLst>
                                          <p:attrName>ppt_w</p:attrName>
                                        </p:attrNameLst>
                                      </p:cBhvr>
                                      <p:tavLst>
                                        <p:tav tm="0">
                                          <p:val>
                                            <p:fltVal val="0"/>
                                          </p:val>
                                        </p:tav>
                                        <p:tav tm="100000">
                                          <p:val>
                                            <p:strVal val="#ppt_w"/>
                                          </p:val>
                                        </p:tav>
                                      </p:tavLst>
                                    </p:anim>
                                    <p:anim calcmode="lin" valueType="num">
                                      <p:cBhvr>
                                        <p:cTn id="64" dur="1000" fill="hold"/>
                                        <p:tgtEl>
                                          <p:spTgt spid="47"/>
                                        </p:tgtEl>
                                        <p:attrNameLst>
                                          <p:attrName>ppt_h</p:attrName>
                                        </p:attrNameLst>
                                      </p:cBhvr>
                                      <p:tavLst>
                                        <p:tav tm="0">
                                          <p:val>
                                            <p:fltVal val="0"/>
                                          </p:val>
                                        </p:tav>
                                        <p:tav tm="100000">
                                          <p:val>
                                            <p:strVal val="#ppt_h"/>
                                          </p:val>
                                        </p:tav>
                                      </p:tavLst>
                                    </p:anim>
                                    <p:anim calcmode="lin" valueType="num">
                                      <p:cBhvr>
                                        <p:cTn id="65" dur="1000" fill="hold"/>
                                        <p:tgtEl>
                                          <p:spTgt spid="47"/>
                                        </p:tgtEl>
                                        <p:attrNameLst>
                                          <p:attrName>style.rotation</p:attrName>
                                        </p:attrNameLst>
                                      </p:cBhvr>
                                      <p:tavLst>
                                        <p:tav tm="0">
                                          <p:val>
                                            <p:fltVal val="90"/>
                                          </p:val>
                                        </p:tav>
                                        <p:tav tm="100000">
                                          <p:val>
                                            <p:fltVal val="0"/>
                                          </p:val>
                                        </p:tav>
                                      </p:tavLst>
                                    </p:anim>
                                    <p:animEffect transition="in" filter="fade">
                                      <p:cBhvr>
                                        <p:cTn id="66" dur="1000"/>
                                        <p:tgtEl>
                                          <p:spTgt spid="47"/>
                                        </p:tgtEl>
                                      </p:cBhvr>
                                    </p:animEffect>
                                  </p:childTnLst>
                                </p:cTn>
                              </p:par>
                              <p:par>
                                <p:cTn id="67" presetID="3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1000" fill="hold"/>
                                        <p:tgtEl>
                                          <p:spTgt spid="57"/>
                                        </p:tgtEl>
                                        <p:attrNameLst>
                                          <p:attrName>ppt_w</p:attrName>
                                        </p:attrNameLst>
                                      </p:cBhvr>
                                      <p:tavLst>
                                        <p:tav tm="0">
                                          <p:val>
                                            <p:fltVal val="0"/>
                                          </p:val>
                                        </p:tav>
                                        <p:tav tm="100000">
                                          <p:val>
                                            <p:strVal val="#ppt_w"/>
                                          </p:val>
                                        </p:tav>
                                      </p:tavLst>
                                    </p:anim>
                                    <p:anim calcmode="lin" valueType="num">
                                      <p:cBhvr>
                                        <p:cTn id="70" dur="1000" fill="hold"/>
                                        <p:tgtEl>
                                          <p:spTgt spid="57"/>
                                        </p:tgtEl>
                                        <p:attrNameLst>
                                          <p:attrName>ppt_h</p:attrName>
                                        </p:attrNameLst>
                                      </p:cBhvr>
                                      <p:tavLst>
                                        <p:tav tm="0">
                                          <p:val>
                                            <p:fltVal val="0"/>
                                          </p:val>
                                        </p:tav>
                                        <p:tav tm="100000">
                                          <p:val>
                                            <p:strVal val="#ppt_h"/>
                                          </p:val>
                                        </p:tav>
                                      </p:tavLst>
                                    </p:anim>
                                    <p:anim calcmode="lin" valueType="num">
                                      <p:cBhvr>
                                        <p:cTn id="71" dur="1000" fill="hold"/>
                                        <p:tgtEl>
                                          <p:spTgt spid="57"/>
                                        </p:tgtEl>
                                        <p:attrNameLst>
                                          <p:attrName>style.rotation</p:attrName>
                                        </p:attrNameLst>
                                      </p:cBhvr>
                                      <p:tavLst>
                                        <p:tav tm="0">
                                          <p:val>
                                            <p:fltVal val="90"/>
                                          </p:val>
                                        </p:tav>
                                        <p:tav tm="100000">
                                          <p:val>
                                            <p:fltVal val="0"/>
                                          </p:val>
                                        </p:tav>
                                      </p:tavLst>
                                    </p:anim>
                                    <p:animEffect transition="in" filter="fade">
                                      <p:cBhvr>
                                        <p:cTn id="72" dur="10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3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p:cTn id="125" dur="1000" fill="hold"/>
                                        <p:tgtEl>
                                          <p:spTgt spid="61"/>
                                        </p:tgtEl>
                                        <p:attrNameLst>
                                          <p:attrName>ppt_w</p:attrName>
                                        </p:attrNameLst>
                                      </p:cBhvr>
                                      <p:tavLst>
                                        <p:tav tm="0">
                                          <p:val>
                                            <p:fltVal val="0"/>
                                          </p:val>
                                        </p:tav>
                                        <p:tav tm="100000">
                                          <p:val>
                                            <p:strVal val="#ppt_w"/>
                                          </p:val>
                                        </p:tav>
                                      </p:tavLst>
                                    </p:anim>
                                    <p:anim calcmode="lin" valueType="num">
                                      <p:cBhvr>
                                        <p:cTn id="126" dur="1000" fill="hold"/>
                                        <p:tgtEl>
                                          <p:spTgt spid="61"/>
                                        </p:tgtEl>
                                        <p:attrNameLst>
                                          <p:attrName>ppt_h</p:attrName>
                                        </p:attrNameLst>
                                      </p:cBhvr>
                                      <p:tavLst>
                                        <p:tav tm="0">
                                          <p:val>
                                            <p:fltVal val="0"/>
                                          </p:val>
                                        </p:tav>
                                        <p:tav tm="100000">
                                          <p:val>
                                            <p:strVal val="#ppt_h"/>
                                          </p:val>
                                        </p:tav>
                                      </p:tavLst>
                                    </p:anim>
                                    <p:anim calcmode="lin" valueType="num">
                                      <p:cBhvr>
                                        <p:cTn id="127" dur="1000" fill="hold"/>
                                        <p:tgtEl>
                                          <p:spTgt spid="61"/>
                                        </p:tgtEl>
                                        <p:attrNameLst>
                                          <p:attrName>style.rotation</p:attrName>
                                        </p:attrNameLst>
                                      </p:cBhvr>
                                      <p:tavLst>
                                        <p:tav tm="0">
                                          <p:val>
                                            <p:fltVal val="90"/>
                                          </p:val>
                                        </p:tav>
                                        <p:tav tm="100000">
                                          <p:val>
                                            <p:fltVal val="0"/>
                                          </p:val>
                                        </p:tav>
                                      </p:tavLst>
                                    </p:anim>
                                    <p:animEffect transition="in" filter="fade">
                                      <p:cBhvr>
                                        <p:cTn id="128" dur="1000"/>
                                        <p:tgtEl>
                                          <p:spTgt spid="6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1000" fill="hold"/>
                                        <p:tgtEl>
                                          <p:spTgt spid="52"/>
                                        </p:tgtEl>
                                        <p:attrNameLst>
                                          <p:attrName>ppt_w</p:attrName>
                                        </p:attrNameLst>
                                      </p:cBhvr>
                                      <p:tavLst>
                                        <p:tav tm="0">
                                          <p:val>
                                            <p:fltVal val="0"/>
                                          </p:val>
                                        </p:tav>
                                        <p:tav tm="100000">
                                          <p:val>
                                            <p:strVal val="#ppt_w"/>
                                          </p:val>
                                        </p:tav>
                                      </p:tavLst>
                                    </p:anim>
                                    <p:anim calcmode="lin" valueType="num">
                                      <p:cBhvr>
                                        <p:cTn id="134" dur="1000" fill="hold"/>
                                        <p:tgtEl>
                                          <p:spTgt spid="52"/>
                                        </p:tgtEl>
                                        <p:attrNameLst>
                                          <p:attrName>ppt_h</p:attrName>
                                        </p:attrNameLst>
                                      </p:cBhvr>
                                      <p:tavLst>
                                        <p:tav tm="0">
                                          <p:val>
                                            <p:fltVal val="0"/>
                                          </p:val>
                                        </p:tav>
                                        <p:tav tm="100000">
                                          <p:val>
                                            <p:strVal val="#ppt_h"/>
                                          </p:val>
                                        </p:tav>
                                      </p:tavLst>
                                    </p:anim>
                                    <p:anim calcmode="lin" valueType="num">
                                      <p:cBhvr>
                                        <p:cTn id="135" dur="1000" fill="hold"/>
                                        <p:tgtEl>
                                          <p:spTgt spid="52"/>
                                        </p:tgtEl>
                                        <p:attrNameLst>
                                          <p:attrName>style.rotation</p:attrName>
                                        </p:attrNameLst>
                                      </p:cBhvr>
                                      <p:tavLst>
                                        <p:tav tm="0">
                                          <p:val>
                                            <p:fltVal val="90"/>
                                          </p:val>
                                        </p:tav>
                                        <p:tav tm="100000">
                                          <p:val>
                                            <p:fltVal val="0"/>
                                          </p:val>
                                        </p:tav>
                                      </p:tavLst>
                                    </p:anim>
                                    <p:animEffect transition="in" filter="fade">
                                      <p:cBhvr>
                                        <p:cTn id="136" dur="1000"/>
                                        <p:tgtEl>
                                          <p:spTgt spid="52"/>
                                        </p:tgtEl>
                                      </p:cBhvr>
                                    </p:animEffect>
                                  </p:childTnLst>
                                </p:cTn>
                              </p:par>
                              <p:par>
                                <p:cTn id="137" presetID="31" presetClass="entr" presetSubtype="0" fill="hold" nodeType="with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1000" fill="hold"/>
                                        <p:tgtEl>
                                          <p:spTgt spid="62"/>
                                        </p:tgtEl>
                                        <p:attrNameLst>
                                          <p:attrName>ppt_w</p:attrName>
                                        </p:attrNameLst>
                                      </p:cBhvr>
                                      <p:tavLst>
                                        <p:tav tm="0">
                                          <p:val>
                                            <p:fltVal val="0"/>
                                          </p:val>
                                        </p:tav>
                                        <p:tav tm="100000">
                                          <p:val>
                                            <p:strVal val="#ppt_w"/>
                                          </p:val>
                                        </p:tav>
                                      </p:tavLst>
                                    </p:anim>
                                    <p:anim calcmode="lin" valueType="num">
                                      <p:cBhvr>
                                        <p:cTn id="140" dur="1000" fill="hold"/>
                                        <p:tgtEl>
                                          <p:spTgt spid="62"/>
                                        </p:tgtEl>
                                        <p:attrNameLst>
                                          <p:attrName>ppt_h</p:attrName>
                                        </p:attrNameLst>
                                      </p:cBhvr>
                                      <p:tavLst>
                                        <p:tav tm="0">
                                          <p:val>
                                            <p:fltVal val="0"/>
                                          </p:val>
                                        </p:tav>
                                        <p:tav tm="100000">
                                          <p:val>
                                            <p:strVal val="#ppt_h"/>
                                          </p:val>
                                        </p:tav>
                                      </p:tavLst>
                                    </p:anim>
                                    <p:anim calcmode="lin" valueType="num">
                                      <p:cBhvr>
                                        <p:cTn id="141" dur="1000" fill="hold"/>
                                        <p:tgtEl>
                                          <p:spTgt spid="62"/>
                                        </p:tgtEl>
                                        <p:attrNameLst>
                                          <p:attrName>style.rotation</p:attrName>
                                        </p:attrNameLst>
                                      </p:cBhvr>
                                      <p:tavLst>
                                        <p:tav tm="0">
                                          <p:val>
                                            <p:fltVal val="90"/>
                                          </p:val>
                                        </p:tav>
                                        <p:tav tm="100000">
                                          <p:val>
                                            <p:fltVal val="0"/>
                                          </p:val>
                                        </p:tav>
                                      </p:tavLst>
                                    </p:anim>
                                    <p:animEffect transition="in" filter="fade">
                                      <p:cBhvr>
                                        <p:cTn id="1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260648"/>
            <a:ext cx="4572000" cy="6124754"/>
          </a:xfrm>
          <a:prstGeom prst="rect">
            <a:avLst/>
          </a:prstGeom>
          <a:solidFill>
            <a:schemeClr val="accent5">
              <a:lumMod val="75000"/>
            </a:schemeClr>
          </a:solidFill>
        </p:spPr>
        <p:txBody>
          <a:bodyPr>
            <a:spAutoFit/>
          </a:bodyPr>
          <a:lstStyle/>
          <a:p>
            <a:pPr marL="457200" indent="-457200" algn="justLow" rtl="1">
              <a:buFont typeface="Wingdings" pitchFamily="2" charset="2"/>
              <a:buChar char="ü"/>
            </a:pPr>
            <a:r>
              <a:rPr lang="ar-EG" sz="2800" b="1" dirty="0" smtClean="0">
                <a:solidFill>
                  <a:schemeClr val="accent6">
                    <a:lumMod val="50000"/>
                  </a:schemeClr>
                </a:solidFill>
              </a:rPr>
              <a:t>تبدأ خطوات إتخاذ القرار بحل المشكلة بوضع قائمة بكل الحلول التي تستطيع أن تتغلب أو تصحح أو تقضي على أسباب المشكلة وتستأصلها من جذورها ، </a:t>
            </a:r>
            <a:br>
              <a:rPr lang="ar-EG" sz="2800" b="1" dirty="0" smtClean="0">
                <a:solidFill>
                  <a:schemeClr val="accent6">
                    <a:lumMod val="50000"/>
                  </a:schemeClr>
                </a:solidFill>
              </a:rPr>
            </a:br>
            <a:r>
              <a:rPr lang="ar-EG" sz="2800" b="1" dirty="0" smtClean="0">
                <a:solidFill>
                  <a:schemeClr val="accent6">
                    <a:lumMod val="50000"/>
                  </a:schemeClr>
                </a:solidFill>
              </a:rPr>
              <a:t>أو تصحيح مسارها ويجب أن يسجل كل حل يرد على الخاطر مهما كان شأنه .  </a:t>
            </a:r>
          </a:p>
          <a:p>
            <a:pPr marL="457200" indent="-457200" algn="justLow" rtl="1">
              <a:buFont typeface="Wingdings" pitchFamily="2" charset="2"/>
              <a:buChar char="ü"/>
            </a:pPr>
            <a:r>
              <a:rPr lang="ar-EG" sz="2800" b="1" dirty="0" smtClean="0">
                <a:solidFill>
                  <a:schemeClr val="accent6">
                    <a:lumMod val="50000"/>
                  </a:schemeClr>
                </a:solidFill>
              </a:rPr>
              <a:t>يولد أراء أخرى نيرة ، كما أن فيه شحذاً وأعمالاً لوسائل الفكر .</a:t>
            </a:r>
          </a:p>
          <a:p>
            <a:pPr marL="457200" indent="-457200" algn="justLow" rtl="1">
              <a:buFont typeface="Wingdings" pitchFamily="2" charset="2"/>
              <a:buChar char="ü"/>
            </a:pPr>
            <a:r>
              <a:rPr lang="ar-EG" sz="2800" b="1" dirty="0" smtClean="0">
                <a:solidFill>
                  <a:schemeClr val="accent6">
                    <a:lumMod val="50000"/>
                  </a:schemeClr>
                </a:solidFill>
              </a:rPr>
              <a:t>ولا </a:t>
            </a:r>
            <a:r>
              <a:rPr lang="ar-EG" sz="2800" b="1" dirty="0">
                <a:solidFill>
                  <a:schemeClr val="accent6">
                    <a:lumMod val="50000"/>
                  </a:schemeClr>
                </a:solidFill>
              </a:rPr>
              <a:t>شك أن الأفكار حتى ولو كانت غير ناضجة فإنها تساعد على توجيه التفكير إلى حل عملي مناسب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896376"/>
            <a:ext cx="3744416" cy="4332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006192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a:t>
            </a:r>
            <a:r>
              <a:rPr lang="ar-EG" altLang="zh-CN" sz="5000" b="1" dirty="0" smtClean="0">
                <a:solidFill>
                  <a:schemeClr val="bg1"/>
                </a:solidFill>
                <a:ea typeface="Microsoft YaHei" pitchFamily="34" charset="-122"/>
              </a:rPr>
              <a:t>الخامسة</a:t>
            </a:r>
          </a:p>
          <a:p>
            <a:pPr algn="ctr" rtl="1" eaLnBrk="0" hangingPunct="0"/>
            <a:r>
              <a:rPr lang="ar-EG" altLang="zh-CN" sz="3200" b="1" dirty="0" smtClean="0">
                <a:solidFill>
                  <a:schemeClr val="bg1"/>
                </a:solidFill>
                <a:ea typeface="Microsoft YaHei" pitchFamily="34" charset="-122"/>
              </a:rPr>
              <a:t>وضع </a:t>
            </a:r>
            <a:r>
              <a:rPr lang="ar-EG" altLang="zh-CN" sz="3200" b="1" dirty="0">
                <a:solidFill>
                  <a:schemeClr val="bg1"/>
                </a:solidFill>
                <a:ea typeface="Microsoft YaHei" pitchFamily="34" charset="-122"/>
              </a:rPr>
              <a:t>برنامج للتحرك وبرامج بديلة مع تحديد المواعيد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34794511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830317"/>
            <a:ext cx="4572000" cy="4832092"/>
          </a:xfrm>
          <a:prstGeom prst="rect">
            <a:avLst/>
          </a:prstGeom>
          <a:solidFill>
            <a:schemeClr val="accent5">
              <a:lumMod val="75000"/>
            </a:schemeClr>
          </a:solidFill>
        </p:spPr>
        <p:txBody>
          <a:bodyPr>
            <a:spAutoFit/>
          </a:bodyPr>
          <a:lstStyle/>
          <a:p>
            <a:pPr algn="justLow" rtl="1"/>
            <a:r>
              <a:rPr lang="ar-EG" sz="2800" b="1" dirty="0">
                <a:solidFill>
                  <a:srgbClr val="C00000"/>
                </a:solidFill>
              </a:rPr>
              <a:t>والمدير يجد نفسه هنا أمام خيارين : </a:t>
            </a:r>
            <a:endParaRPr lang="ar-EG" sz="2800" b="1" dirty="0" smtClean="0">
              <a:solidFill>
                <a:srgbClr val="C00000"/>
              </a:solidFill>
            </a:endParaRPr>
          </a:p>
          <a:p>
            <a:pPr marL="457200" indent="-457200" algn="justLow" rtl="1">
              <a:buFont typeface="Wingdings" pitchFamily="2" charset="2"/>
              <a:buChar char="ü"/>
            </a:pPr>
            <a:endParaRPr lang="ar-EG" sz="2800" b="1" dirty="0">
              <a:solidFill>
                <a:schemeClr val="accent6">
                  <a:lumMod val="50000"/>
                </a:schemeClr>
              </a:solidFill>
            </a:endParaRPr>
          </a:p>
          <a:p>
            <a:pPr marL="457200" indent="-457200" algn="justLow" rtl="1">
              <a:buFont typeface="Wingdings" pitchFamily="2" charset="2"/>
              <a:buChar char="ü"/>
            </a:pPr>
            <a:r>
              <a:rPr lang="ar-EG" sz="2800" b="1" dirty="0" smtClean="0">
                <a:solidFill>
                  <a:schemeClr val="accent6">
                    <a:lumMod val="50000"/>
                  </a:schemeClr>
                </a:solidFill>
              </a:rPr>
              <a:t>أما </a:t>
            </a:r>
            <a:r>
              <a:rPr lang="ar-EG" sz="2800" b="1" dirty="0">
                <a:solidFill>
                  <a:schemeClr val="accent6">
                    <a:lumMod val="50000"/>
                  </a:schemeClr>
                </a:solidFill>
              </a:rPr>
              <a:t>أن يطو تحركه وفق ما أسفر عنه تحليل المشكلة </a:t>
            </a:r>
          </a:p>
          <a:p>
            <a:pPr marL="457200" indent="-457200" algn="justLow" rtl="1">
              <a:buFont typeface="Wingdings" pitchFamily="2" charset="2"/>
              <a:buChar char="ü"/>
            </a:pPr>
            <a:r>
              <a:rPr lang="ar-EG" sz="2800" b="1" dirty="0" smtClean="0">
                <a:solidFill>
                  <a:schemeClr val="accent6">
                    <a:lumMod val="50000"/>
                  </a:schemeClr>
                </a:solidFill>
              </a:rPr>
              <a:t> أو </a:t>
            </a:r>
            <a:r>
              <a:rPr lang="ar-EG" sz="2800" b="1" dirty="0">
                <a:solidFill>
                  <a:schemeClr val="accent6">
                    <a:lumMod val="50000"/>
                  </a:schemeClr>
                </a:solidFill>
              </a:rPr>
              <a:t>أنه ينتقل إلى الأداء ويستخدمه لإستكمال التخطيط عن طريق وضع برنامج لوضع الحل الذي أختير موضع التنفيذ ، مع وضع برامج بديلة قابلة للتطبيق إذا ما تعثر البرنامج الأول أو قامت في وجهة عقبات لم تكن في الحسبان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196752"/>
            <a:ext cx="3600400"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574418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a:t>
            </a:r>
            <a:r>
              <a:rPr lang="ar-EG" altLang="zh-CN" sz="5000" b="1" dirty="0" smtClean="0">
                <a:solidFill>
                  <a:schemeClr val="bg1"/>
                </a:solidFill>
                <a:ea typeface="Microsoft YaHei" pitchFamily="34" charset="-122"/>
              </a:rPr>
              <a:t>السادسة</a:t>
            </a:r>
          </a:p>
          <a:p>
            <a:pPr algn="ctr" rtl="1" eaLnBrk="0" hangingPunct="0"/>
            <a:r>
              <a:rPr lang="ar-EG" altLang="zh-CN" sz="5000" b="1" dirty="0" smtClean="0">
                <a:solidFill>
                  <a:schemeClr val="bg1"/>
                </a:solidFill>
                <a:ea typeface="Microsoft YaHei" pitchFamily="34" charset="-122"/>
              </a:rPr>
              <a:t>التوضيحات </a:t>
            </a:r>
            <a:r>
              <a:rPr lang="ar-EG" altLang="zh-CN" sz="5000" b="1" dirty="0">
                <a:solidFill>
                  <a:schemeClr val="bg1"/>
                </a:solidFill>
                <a:ea typeface="Microsoft YaHei" pitchFamily="34" charset="-122"/>
              </a:rPr>
              <a:t>والتوقعات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64103038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1188035"/>
            <a:ext cx="4572000" cy="4401205"/>
          </a:xfrm>
          <a:prstGeom prst="rect">
            <a:avLst/>
          </a:prstGeom>
          <a:solidFill>
            <a:schemeClr val="accent5">
              <a:lumMod val="75000"/>
            </a:schemeClr>
          </a:solidFill>
        </p:spPr>
        <p:txBody>
          <a:bodyPr>
            <a:spAutoFit/>
          </a:bodyPr>
          <a:lstStyle/>
          <a:p>
            <a:pPr algn="justLow" rtl="1"/>
            <a:r>
              <a:rPr lang="ar-EG" sz="2800" b="1" dirty="0" smtClean="0">
                <a:solidFill>
                  <a:schemeClr val="accent6">
                    <a:lumMod val="50000"/>
                  </a:schemeClr>
                </a:solidFill>
              </a:rPr>
              <a:t>وقد </a:t>
            </a:r>
            <a:r>
              <a:rPr lang="ar-EG" sz="2800" b="1" dirty="0">
                <a:solidFill>
                  <a:schemeClr val="accent6">
                    <a:lumMod val="50000"/>
                  </a:schemeClr>
                </a:solidFill>
              </a:rPr>
              <a:t>تتطلب بعض الخطوات إيضاحاً فمثلاً فيما يتعلق بالموظفين وإلحاقهم بالعمل وحاجاتهم إلى التدريب المسبق وفترته الزمنية ، ونوعية التوعية بخصائص العمل وما إلى ذلك فإنه كقاعدة عامة إذا كانت فإذا الأمور تثير بعض التساؤلات أو الشكوك عند الرئيس فمن الأصوب أن تكون مستوفاة الشرح ولكن بإختصار </a:t>
            </a:r>
            <a:r>
              <a:rPr lang="ar-EG" sz="2800" b="1" dirty="0" smtClean="0">
                <a:solidFill>
                  <a:schemeClr val="accent6">
                    <a:lumMod val="50000"/>
                  </a:schemeClr>
                </a:solidFill>
              </a:rPr>
              <a:t/>
            </a:r>
            <a:br>
              <a:rPr lang="ar-EG" sz="2800" b="1" dirty="0" smtClean="0">
                <a:solidFill>
                  <a:schemeClr val="accent6">
                    <a:lumMod val="50000"/>
                  </a:schemeClr>
                </a:solidFill>
              </a:rPr>
            </a:br>
            <a:r>
              <a:rPr lang="ar-EG" sz="2800" b="1" dirty="0" smtClean="0">
                <a:solidFill>
                  <a:schemeClr val="accent6">
                    <a:lumMod val="50000"/>
                  </a:schemeClr>
                </a:solidFill>
              </a:rPr>
              <a:t>غير </a:t>
            </a:r>
            <a:r>
              <a:rPr lang="ar-EG" sz="2800" b="1" dirty="0">
                <a:solidFill>
                  <a:schemeClr val="accent6">
                    <a:lumMod val="50000"/>
                  </a:schemeClr>
                </a:solidFill>
              </a:rPr>
              <a:t>مخل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321712"/>
            <a:ext cx="3384376" cy="413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597930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السابعة </a:t>
            </a:r>
            <a:endParaRPr lang="ar-EG" altLang="zh-CN" sz="5000" b="1" dirty="0" smtClean="0">
              <a:solidFill>
                <a:schemeClr val="bg1"/>
              </a:solidFill>
              <a:ea typeface="Microsoft YaHei" pitchFamily="34" charset="-122"/>
            </a:endParaRPr>
          </a:p>
          <a:p>
            <a:pPr algn="ctr" rtl="1" eaLnBrk="0" hangingPunct="0"/>
            <a:r>
              <a:rPr lang="ar-EG" altLang="zh-CN" sz="3500" b="1" dirty="0" smtClean="0">
                <a:solidFill>
                  <a:schemeClr val="bg1"/>
                </a:solidFill>
                <a:ea typeface="Microsoft YaHei" pitchFamily="34" charset="-122"/>
              </a:rPr>
              <a:t>الحصول </a:t>
            </a:r>
            <a:r>
              <a:rPr lang="ar-EG" altLang="zh-CN" sz="3500" b="1" dirty="0">
                <a:solidFill>
                  <a:schemeClr val="bg1"/>
                </a:solidFill>
                <a:ea typeface="Microsoft YaHei" pitchFamily="34" charset="-122"/>
              </a:rPr>
              <a:t>على موافقة الرئيس إن كان ذلك ضرورياً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72348860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1400577"/>
            <a:ext cx="4572000" cy="3108543"/>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 </a:t>
            </a:r>
            <a:r>
              <a:rPr lang="ar-EG" sz="2800" b="1" dirty="0" smtClean="0">
                <a:solidFill>
                  <a:schemeClr val="accent6">
                    <a:lumMod val="50000"/>
                  </a:schemeClr>
                </a:solidFill>
              </a:rPr>
              <a:t>في </a:t>
            </a:r>
            <a:r>
              <a:rPr lang="ar-EG" sz="2800" b="1" dirty="0">
                <a:solidFill>
                  <a:schemeClr val="accent6">
                    <a:lumMod val="50000"/>
                  </a:schemeClr>
                </a:solidFill>
              </a:rPr>
              <a:t>معظم الأحوال تتطلب الخطط تأمين الموافقة من سلطة أعلى ، </a:t>
            </a:r>
            <a:r>
              <a:rPr lang="ar-EG" sz="2800" b="1" dirty="0" smtClean="0">
                <a:solidFill>
                  <a:schemeClr val="accent6">
                    <a:lumMod val="50000"/>
                  </a:schemeClr>
                </a:solidFill>
              </a:rPr>
              <a:t>ومعنى </a:t>
            </a:r>
            <a:r>
              <a:rPr lang="ar-EG" sz="2800" b="1" dirty="0">
                <a:solidFill>
                  <a:schemeClr val="accent6">
                    <a:lumMod val="50000"/>
                  </a:schemeClr>
                </a:solidFill>
              </a:rPr>
              <a:t>ذلك أن </a:t>
            </a:r>
            <a:r>
              <a:rPr lang="ar-EG" sz="2800" b="1" dirty="0" smtClean="0">
                <a:solidFill>
                  <a:schemeClr val="accent6">
                    <a:lumMod val="50000"/>
                  </a:schemeClr>
                </a:solidFill>
              </a:rPr>
              <a:t>يكون </a:t>
            </a:r>
            <a:r>
              <a:rPr lang="ar-EG" sz="2800" b="1" dirty="0">
                <a:solidFill>
                  <a:schemeClr val="accent6">
                    <a:lumMod val="50000"/>
                  </a:schemeClr>
                </a:solidFill>
              </a:rPr>
              <a:t>المدير على إستعداد تام لشرح ما ينوى عمله تفصيلاً </a:t>
            </a:r>
            <a:r>
              <a:rPr lang="ar-EG" sz="2800" b="1" dirty="0" smtClean="0">
                <a:solidFill>
                  <a:schemeClr val="accent6">
                    <a:lumMod val="50000"/>
                  </a:schemeClr>
                </a:solidFill>
              </a:rPr>
              <a:t>، </a:t>
            </a:r>
            <a:r>
              <a:rPr lang="ar-EG" sz="2800" b="1" dirty="0">
                <a:solidFill>
                  <a:schemeClr val="accent6">
                    <a:lumMod val="50000"/>
                  </a:schemeClr>
                </a:solidFill>
              </a:rPr>
              <a:t>فإذا تمت الموافقة من المدير فعليه أن يتساءل فيما بينه وبين نفسه عن المعاني الآتية </a:t>
            </a:r>
          </a:p>
        </p:txBody>
      </p:sp>
      <p:pic>
        <p:nvPicPr>
          <p:cNvPr id="7170" name="Picture 2" descr="http://www.traidnt.net/vb/attachments/666844d1349019532-%D8%B7%C2%AE%D8%B7%C2%A7%D8%B8%E2%80%9E%D8%B8%D9%B9%D8%B7%C2%A9.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1735648"/>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570097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547664" y="188913"/>
            <a:ext cx="757290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a:r>
              <a:rPr lang="ar-EG" sz="3200" b="1" dirty="0">
                <a:solidFill>
                  <a:schemeClr val="bg1"/>
                </a:solidFill>
                <a:latin typeface="Verdana" pitchFamily="34" charset="0"/>
              </a:rPr>
              <a:t>وبناء على ذلك فإن التخطيط الحقيقي لابد أن يشتمل </a:t>
            </a:r>
            <a:r>
              <a:rPr lang="ar-EG" sz="3200" b="1" dirty="0" smtClean="0">
                <a:solidFill>
                  <a:schemeClr val="bg1"/>
                </a:solidFill>
                <a:latin typeface="Verdana" pitchFamily="34" charset="0"/>
              </a:rPr>
              <a:t>على</a:t>
            </a:r>
            <a:endParaRPr lang="fr-FR" sz="3200" dirty="0">
              <a:solidFill>
                <a:schemeClr val="bg1"/>
              </a:solidFill>
            </a:endParaRPr>
          </a:p>
        </p:txBody>
      </p:sp>
      <p:grpSp>
        <p:nvGrpSpPr>
          <p:cNvPr id="4" name="Group 2"/>
          <p:cNvGrpSpPr>
            <a:grpSpLocks/>
          </p:cNvGrpSpPr>
          <p:nvPr/>
        </p:nvGrpSpPr>
        <p:grpSpPr bwMode="auto">
          <a:xfrm>
            <a:off x="467548" y="1866106"/>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هل </a:t>
              </a:r>
              <a:r>
                <a:rPr lang="ar-EG" altLang="zh-CN" sz="2400" b="1" dirty="0">
                  <a:solidFill>
                    <a:schemeClr val="bg1"/>
                  </a:solidFill>
                </a:rPr>
                <a:t>ما يسعى إلى أمر عملي ؟</a:t>
              </a:r>
              <a:endParaRPr lang="zh-CN" altLang="en-US" sz="2400" b="1" dirty="0">
                <a:solidFill>
                  <a:schemeClr val="bg1"/>
                </a:solidFill>
              </a:endParaRPr>
            </a:p>
          </p:txBody>
        </p:sp>
      </p:grpSp>
      <p:grpSp>
        <p:nvGrpSpPr>
          <p:cNvPr id="8" name="Group 6"/>
          <p:cNvGrpSpPr>
            <a:grpSpLocks/>
          </p:cNvGrpSpPr>
          <p:nvPr/>
        </p:nvGrpSpPr>
        <p:grpSpPr bwMode="auto">
          <a:xfrm>
            <a:off x="467548" y="2913856"/>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هل </a:t>
              </a:r>
              <a:r>
                <a:rPr lang="ar-EG" altLang="zh-CN" sz="2400" b="1" dirty="0">
                  <a:solidFill>
                    <a:schemeClr val="bg1"/>
                  </a:solidFill>
                </a:rPr>
                <a:t>تستحق </a:t>
              </a:r>
              <a:r>
                <a:rPr lang="ar-EG" altLang="zh-CN" sz="2400" b="1" dirty="0" smtClean="0">
                  <a:solidFill>
                    <a:schemeClr val="bg1"/>
                  </a:solidFill>
                </a:rPr>
                <a:t>النتائج </a:t>
              </a:r>
              <a:r>
                <a:rPr lang="ar-EG" altLang="zh-CN" sz="2400" b="1" dirty="0">
                  <a:solidFill>
                    <a:schemeClr val="bg1"/>
                  </a:solidFill>
                </a:rPr>
                <a:t>التي سوف تحقق التكاليف التي تدفع في سبيلها ؟</a:t>
              </a:r>
              <a:endParaRPr lang="zh-CN" altLang="en-US" sz="2400" b="1" dirty="0">
                <a:solidFill>
                  <a:schemeClr val="bg1"/>
                </a:solidFill>
              </a:endParaRPr>
            </a:p>
          </p:txBody>
        </p:sp>
      </p:grpSp>
      <p:grpSp>
        <p:nvGrpSpPr>
          <p:cNvPr id="13" name="Group 2"/>
          <p:cNvGrpSpPr>
            <a:grpSpLocks/>
          </p:cNvGrpSpPr>
          <p:nvPr/>
        </p:nvGrpSpPr>
        <p:grpSpPr bwMode="auto">
          <a:xfrm>
            <a:off x="436541" y="4007629"/>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هل </a:t>
              </a:r>
              <a:r>
                <a:rPr lang="ar-EG" altLang="zh-CN" sz="2400" b="1" dirty="0">
                  <a:solidFill>
                    <a:schemeClr val="bg1"/>
                  </a:solidFill>
                </a:rPr>
                <a:t>من شأن هذا العمل أو الجهاز الجديد أن يهدم أجزاء أخرى في المنشأة </a:t>
              </a:r>
              <a:r>
                <a:rPr lang="ar-EG" altLang="zh-CN" sz="2400" b="1" dirty="0" smtClean="0">
                  <a:solidFill>
                    <a:schemeClr val="bg1"/>
                  </a:solidFill>
                </a:rPr>
                <a:t>؟</a:t>
              </a:r>
              <a:endParaRPr lang="zh-CN" altLang="en-US" sz="2400" b="1" dirty="0">
                <a:solidFill>
                  <a:schemeClr val="bg1"/>
                </a:solidFill>
              </a:endParaRPr>
            </a:p>
          </p:txBody>
        </p:sp>
      </p:grpSp>
    </p:spTree>
    <p:extLst>
      <p:ext uri="{BB962C8B-B14F-4D97-AF65-F5344CB8AC3E}">
        <p14:creationId xmlns:p14="http://schemas.microsoft.com/office/powerpoint/2010/main" xmlns="" val="236629789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547664" y="188913"/>
            <a:ext cx="757290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a:r>
              <a:rPr lang="ar-EG" sz="3200" b="1" dirty="0">
                <a:solidFill>
                  <a:schemeClr val="bg1"/>
                </a:solidFill>
                <a:latin typeface="Verdana" pitchFamily="34" charset="0"/>
              </a:rPr>
              <a:t>وبناء على ذلك فإن التخطيط الحقيقي لابد أن يشتمل </a:t>
            </a:r>
            <a:r>
              <a:rPr lang="ar-EG" sz="3200" b="1" dirty="0" smtClean="0">
                <a:solidFill>
                  <a:schemeClr val="bg1"/>
                </a:solidFill>
                <a:latin typeface="Verdana" pitchFamily="34" charset="0"/>
              </a:rPr>
              <a:t>على</a:t>
            </a:r>
            <a:endParaRPr lang="fr-FR" sz="3200" dirty="0">
              <a:solidFill>
                <a:schemeClr val="bg1"/>
              </a:solidFill>
            </a:endParaRPr>
          </a:p>
        </p:txBody>
      </p:sp>
      <p:grpSp>
        <p:nvGrpSpPr>
          <p:cNvPr id="4" name="Group 2"/>
          <p:cNvGrpSpPr>
            <a:grpSpLocks/>
          </p:cNvGrpSpPr>
          <p:nvPr/>
        </p:nvGrpSpPr>
        <p:grpSpPr bwMode="auto">
          <a:xfrm>
            <a:off x="467548" y="1866105"/>
            <a:ext cx="8208908" cy="1357176"/>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34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هل من المستطاع تركيب الآلات الرأسمالية بيسر دون أضرار بالإنتاج </a:t>
              </a:r>
            </a:p>
            <a:p>
              <a:pPr algn="ctr" rtl="1"/>
              <a:r>
                <a:rPr lang="ar-EG" altLang="zh-CN" sz="2400" b="1" dirty="0">
                  <a:solidFill>
                    <a:schemeClr val="bg1"/>
                  </a:solidFill>
                </a:rPr>
                <a:t>أو الخدمة الجارية ؟</a:t>
              </a:r>
            </a:p>
          </p:txBody>
        </p:sp>
      </p:grpSp>
      <p:grpSp>
        <p:nvGrpSpPr>
          <p:cNvPr id="8" name="Group 6"/>
          <p:cNvGrpSpPr>
            <a:grpSpLocks/>
          </p:cNvGrpSpPr>
          <p:nvPr/>
        </p:nvGrpSpPr>
        <p:grpSpPr bwMode="auto">
          <a:xfrm>
            <a:off x="467548" y="3566288"/>
            <a:ext cx="8208908" cy="1716028"/>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62426"/>
              <a:ext cx="6431598" cy="381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هذا </a:t>
              </a:r>
              <a:r>
                <a:rPr lang="ar-EG" altLang="zh-CN" sz="2400" b="1" dirty="0">
                  <a:solidFill>
                    <a:schemeClr val="bg1"/>
                  </a:solidFill>
                </a:rPr>
                <a:t>فضلاً عن البحث في ذهنة عن أي أسئلة أخرى يمكن أن يثيرها الرئيس الأعلى يكون المدير قد أغفلها ولعله هنا وهو يسأل نفسه يلعب الدورين ، دوره ودور الرئيس المطلوب منه إقرار الخطة أو رفضها </a:t>
              </a:r>
              <a:endParaRPr lang="zh-CN" altLang="en-US" sz="2400" b="1" dirty="0">
                <a:solidFill>
                  <a:schemeClr val="bg1"/>
                </a:solidFill>
              </a:endParaRPr>
            </a:p>
          </p:txBody>
        </p:sp>
      </p:grpSp>
    </p:spTree>
    <p:extLst>
      <p:ext uri="{BB962C8B-B14F-4D97-AF65-F5344CB8AC3E}">
        <p14:creationId xmlns:p14="http://schemas.microsoft.com/office/powerpoint/2010/main" xmlns="" val="117668579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a:t>
            </a:r>
            <a:r>
              <a:rPr lang="ar-EG" altLang="zh-CN" sz="5000" b="1" dirty="0" smtClean="0">
                <a:solidFill>
                  <a:schemeClr val="bg1"/>
                </a:solidFill>
                <a:ea typeface="Microsoft YaHei" pitchFamily="34" charset="-122"/>
              </a:rPr>
              <a:t>الثامنة</a:t>
            </a:r>
          </a:p>
          <a:p>
            <a:pPr algn="ctr" rtl="1" eaLnBrk="0" hangingPunct="0"/>
            <a:r>
              <a:rPr lang="ar-EG" altLang="zh-CN" sz="5000" b="1" dirty="0" smtClean="0">
                <a:solidFill>
                  <a:schemeClr val="bg1"/>
                </a:solidFill>
                <a:ea typeface="Microsoft YaHei" pitchFamily="34" charset="-122"/>
              </a:rPr>
              <a:t>وضع </a:t>
            </a:r>
            <a:r>
              <a:rPr lang="ar-EG" altLang="zh-CN" sz="5000" b="1" dirty="0">
                <a:solidFill>
                  <a:schemeClr val="bg1"/>
                </a:solidFill>
                <a:ea typeface="Microsoft YaHei" pitchFamily="34" charset="-122"/>
              </a:rPr>
              <a:t>الخطة موضع التنفيذ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69045918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57200"/>
            <a:ext cx="7010400" cy="2308324"/>
          </a:xfrm>
          <a:prstGeom prst="rect">
            <a:avLst/>
          </a:prstGeom>
          <a:noFill/>
        </p:spPr>
        <p:txBody>
          <a:bodyPr wrap="square" rtlCol="1">
            <a:spAutoFit/>
          </a:bodyPr>
          <a:lstStyle/>
          <a:p>
            <a:pPr algn="ctr" rtl="1"/>
            <a:r>
              <a:rPr lang="ar-EG" sz="7200" dirty="0" smtClean="0">
                <a:solidFill>
                  <a:schemeClr val="bg1"/>
                </a:solidFill>
              </a:rPr>
              <a:t>لماذا</a:t>
            </a:r>
          </a:p>
          <a:p>
            <a:pPr algn="ctr" rtl="1"/>
            <a:r>
              <a:rPr lang="ar-EG" sz="7200" dirty="0" smtClean="0">
                <a:solidFill>
                  <a:schemeClr val="bg1"/>
                </a:solidFill>
              </a:rPr>
              <a:t>نحتاج الى التخطيط</a:t>
            </a:r>
          </a:p>
        </p:txBody>
      </p:sp>
    </p:spTree>
    <p:extLst>
      <p:ext uri="{BB962C8B-B14F-4D97-AF65-F5344CB8AC3E}">
        <p14:creationId xmlns:p14="http://schemas.microsoft.com/office/powerpoint/2010/main" xmlns="" val="35061928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1188035"/>
            <a:ext cx="4572000" cy="3970318"/>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لا يتطلب الأمر هنا الكثير من الشرح ، فحيث تتم الموافقة يجب أن تكون هناك إنطلاقة فورية نحو التنفيذ فيتحرك العمل مع مراقبة الإنضباط مع الخطة أو إدخال البدائل ، فإذا كان التخطيط سليماَ فلابد للمدير من أن يكون مستعداً لمثل هذه المواقف وعندئذ نجده يتقدم بالتطبيق دون </a:t>
            </a:r>
            <a:r>
              <a:rPr lang="ar-EG" sz="2800" b="1" dirty="0" smtClean="0">
                <a:solidFill>
                  <a:schemeClr val="accent6">
                    <a:lumMod val="50000"/>
                  </a:schemeClr>
                </a:solidFill>
              </a:rPr>
              <a:t>تخوف </a:t>
            </a:r>
            <a:br>
              <a:rPr lang="ar-EG" sz="2800" b="1" dirty="0" smtClean="0">
                <a:solidFill>
                  <a:schemeClr val="accent6">
                    <a:lumMod val="50000"/>
                  </a:schemeClr>
                </a:solidFill>
              </a:rPr>
            </a:br>
            <a:r>
              <a:rPr lang="ar-EG" sz="2800" b="1" dirty="0" smtClean="0">
                <a:solidFill>
                  <a:schemeClr val="accent6">
                    <a:lumMod val="50000"/>
                  </a:schemeClr>
                </a:solidFill>
              </a:rPr>
              <a:t>أو </a:t>
            </a:r>
            <a:r>
              <a:rPr lang="ar-EG" sz="2800" b="1" dirty="0">
                <a:solidFill>
                  <a:schemeClr val="accent6">
                    <a:lumMod val="50000"/>
                  </a:schemeClr>
                </a:solidFill>
              </a:rPr>
              <a:t>تردد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588" y="1188035"/>
            <a:ext cx="3941364"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522784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a:t>
            </a:r>
            <a:r>
              <a:rPr lang="ar-EG" altLang="zh-CN" sz="5000" b="1" dirty="0" smtClean="0">
                <a:solidFill>
                  <a:schemeClr val="bg1"/>
                </a:solidFill>
                <a:ea typeface="Microsoft YaHei" pitchFamily="34" charset="-122"/>
              </a:rPr>
              <a:t>التاسعة</a:t>
            </a:r>
          </a:p>
          <a:p>
            <a:pPr algn="ctr" rtl="1" eaLnBrk="0" hangingPunct="0"/>
            <a:r>
              <a:rPr lang="ar-EG" altLang="zh-CN" sz="5000" b="1" dirty="0" smtClean="0">
                <a:solidFill>
                  <a:schemeClr val="bg1"/>
                </a:solidFill>
                <a:ea typeface="Microsoft YaHei" pitchFamily="34" charset="-122"/>
              </a:rPr>
              <a:t>المتابعة </a:t>
            </a:r>
            <a:endParaRPr lang="ar-EG" altLang="zh-CN" sz="5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15966989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1188035"/>
            <a:ext cx="4572000" cy="3970318"/>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 </a:t>
            </a:r>
            <a:r>
              <a:rPr lang="ar-EG" sz="2800" b="1" dirty="0" smtClean="0">
                <a:solidFill>
                  <a:schemeClr val="accent6">
                    <a:lumMod val="50000"/>
                  </a:schemeClr>
                </a:solidFill>
              </a:rPr>
              <a:t>من </a:t>
            </a:r>
            <a:r>
              <a:rPr lang="ar-EG" sz="2800" b="1" dirty="0">
                <a:solidFill>
                  <a:schemeClr val="accent6">
                    <a:lumMod val="50000"/>
                  </a:schemeClr>
                </a:solidFill>
              </a:rPr>
              <a:t>الجدير بالذكر أن ننبه إلى أهمية هذه الخطوة فهي خطوة أساسية بالنسبة لكامل العملية التخطيطية ، ففي أي إنجاز جديد تأخذ عمليات كثيرة طريقها معاً وفي وقت واحد ، وينشغل كثيرون بوضع الخطة وما تشمله من برامج موضع التنفيذ وعند هذه النقطة يصبح المدير منسقاً ومرشداً </a:t>
            </a:r>
            <a:r>
              <a:rPr lang="ar-EG" sz="2800" b="1" dirty="0" smtClean="0">
                <a:solidFill>
                  <a:schemeClr val="accent6">
                    <a:lumMod val="50000"/>
                  </a:schemeClr>
                </a:solidFill>
              </a:rPr>
              <a:t/>
            </a:r>
            <a:br>
              <a:rPr lang="ar-EG" sz="2800" b="1" dirty="0" smtClean="0">
                <a:solidFill>
                  <a:schemeClr val="accent6">
                    <a:lumMod val="50000"/>
                  </a:schemeClr>
                </a:solidFill>
              </a:rPr>
            </a:br>
            <a:r>
              <a:rPr lang="ar-EG" sz="2800" b="1" dirty="0" smtClean="0">
                <a:solidFill>
                  <a:schemeClr val="accent6">
                    <a:lumMod val="50000"/>
                  </a:schemeClr>
                </a:solidFill>
              </a:rPr>
              <a:t>لجهود </a:t>
            </a:r>
            <a:r>
              <a:rPr lang="ar-EG" sz="2800" b="1" dirty="0">
                <a:solidFill>
                  <a:schemeClr val="accent6">
                    <a:lumMod val="50000"/>
                  </a:schemeClr>
                </a:solidFill>
              </a:rPr>
              <a:t>المنفذين </a:t>
            </a:r>
          </a:p>
        </p:txBody>
      </p:sp>
      <p:pic>
        <p:nvPicPr>
          <p:cNvPr id="9218" name="Picture 2" descr="http://www.jazanu.edu.sa/Administrations/Cp-admin/PublishingImages/%D8%A7%D9%84%D9%85%D8%AA%D8%A7%D8%A8%D8%B9%D8%A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420594"/>
            <a:ext cx="379095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149202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45720"/>
            <a:ext cx="24765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6"/>
          <p:cNvGrpSpPr>
            <a:grpSpLocks/>
          </p:cNvGrpSpPr>
          <p:nvPr/>
        </p:nvGrpSpPr>
        <p:grpSpPr bwMode="auto">
          <a:xfrm>
            <a:off x="3409874" y="187303"/>
            <a:ext cx="5554614" cy="1009449"/>
            <a:chOff x="0" y="0"/>
            <a:chExt cx="6561756" cy="546060"/>
          </a:xfrm>
        </p:grpSpPr>
        <p:grpSp>
          <p:nvGrpSpPr>
            <p:cNvPr id="5" name="Group 7"/>
            <p:cNvGrpSpPr>
              <a:grpSpLocks/>
            </p:cNvGrpSpPr>
            <p:nvPr/>
          </p:nvGrpSpPr>
          <p:grpSpPr bwMode="auto">
            <a:xfrm>
              <a:off x="0" y="0"/>
              <a:ext cx="6561756" cy="546060"/>
              <a:chOff x="0" y="0"/>
              <a:chExt cx="6561756" cy="546060"/>
            </a:xfrm>
          </p:grpSpPr>
          <p:sp>
            <p:nvSpPr>
              <p:cNvPr id="7"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8"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6" name="Rectangle 13"/>
            <p:cNvSpPr>
              <a:spLocks noChangeArrowheads="1"/>
            </p:cNvSpPr>
            <p:nvPr/>
          </p:nvSpPr>
          <p:spPr bwMode="auto">
            <a:xfrm>
              <a:off x="65079" y="85339"/>
              <a:ext cx="6431599" cy="34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a:solidFill>
                    <a:schemeClr val="bg1"/>
                  </a:solidFill>
                </a:rPr>
                <a:t>نظم </a:t>
              </a:r>
              <a:r>
                <a:rPr lang="ar-EG" altLang="zh-CN" sz="3600" b="1" dirty="0" smtClean="0">
                  <a:solidFill>
                    <a:schemeClr val="bg1"/>
                  </a:solidFill>
                </a:rPr>
                <a:t>المعلومات</a:t>
              </a:r>
              <a:endParaRPr lang="zh-CN" altLang="en-US" sz="3600" b="1" dirty="0">
                <a:solidFill>
                  <a:schemeClr val="bg1"/>
                </a:solidFill>
              </a:endParaRPr>
            </a:p>
          </p:txBody>
        </p:sp>
      </p:grpSp>
      <p:sp>
        <p:nvSpPr>
          <p:cNvPr id="3" name="Rectangle 2"/>
          <p:cNvSpPr/>
          <p:nvPr/>
        </p:nvSpPr>
        <p:spPr>
          <a:xfrm>
            <a:off x="2267744" y="1704320"/>
            <a:ext cx="6853768" cy="954107"/>
          </a:xfrm>
          <a:prstGeom prst="rect">
            <a:avLst/>
          </a:prstGeom>
        </p:spPr>
        <p:txBody>
          <a:bodyPr wrap="square">
            <a:spAutoFit/>
          </a:bodyPr>
          <a:lstStyle/>
          <a:p>
            <a:pPr marL="457200" indent="-457200" algn="r" rtl="1">
              <a:buFont typeface="Wingdings" pitchFamily="2" charset="2"/>
              <a:buChar char="Ø"/>
            </a:pPr>
            <a:r>
              <a:rPr lang="ar-EG" sz="2800" b="1" dirty="0">
                <a:solidFill>
                  <a:schemeClr val="accent2"/>
                </a:solidFill>
              </a:rPr>
              <a:t>نظم المعلومات الإدارية ووظيفة التخطيط </a:t>
            </a:r>
          </a:p>
          <a:p>
            <a:pPr marL="457200" indent="-457200" algn="r" rtl="1">
              <a:buFont typeface="Wingdings" pitchFamily="2" charset="2"/>
              <a:buChar char="Ø"/>
            </a:pPr>
            <a:r>
              <a:rPr lang="ar-EG" sz="2800" b="1" dirty="0">
                <a:solidFill>
                  <a:schemeClr val="accent2"/>
                </a:solidFill>
              </a:rPr>
              <a:t>تتم عملية التخطيط من خلال خمس خطوات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12" y="-45720"/>
            <a:ext cx="24803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823526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نظم المعلومات </a:t>
            </a:r>
            <a:r>
              <a:rPr lang="ar-EG" altLang="zh-CN" sz="5000" b="1" dirty="0" smtClean="0">
                <a:solidFill>
                  <a:schemeClr val="bg1"/>
                </a:solidFill>
                <a:ea typeface="Microsoft YaHei" pitchFamily="34" charset="-122"/>
              </a:rPr>
              <a:t>الإدارية</a:t>
            </a:r>
          </a:p>
          <a:p>
            <a:pPr algn="ctr" rtl="1" eaLnBrk="0" hangingPunct="0"/>
            <a:r>
              <a:rPr lang="ar-EG" altLang="zh-CN" sz="5000" b="1" dirty="0" smtClean="0">
                <a:solidFill>
                  <a:schemeClr val="bg1"/>
                </a:solidFill>
                <a:ea typeface="Microsoft YaHei" pitchFamily="34" charset="-122"/>
              </a:rPr>
              <a:t>ووظيفة </a:t>
            </a:r>
            <a:r>
              <a:rPr lang="ar-EG" altLang="zh-CN" sz="5000" b="1" dirty="0">
                <a:solidFill>
                  <a:schemeClr val="bg1"/>
                </a:solidFill>
                <a:ea typeface="Microsoft YaHei" pitchFamily="34" charset="-122"/>
              </a:rPr>
              <a:t>التخطيط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88007808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321644" y="404664"/>
            <a:ext cx="6418708" cy="1358087"/>
            <a:chOff x="0" y="0"/>
            <a:chExt cx="6561756" cy="734655"/>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9" cy="649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a:solidFill>
                    <a:schemeClr val="bg1"/>
                  </a:solidFill>
                </a:rPr>
                <a:t>نظم المعلومات الإدارية ووظيفة التخطيط </a:t>
              </a:r>
              <a:endParaRPr lang="zh-CN" altLang="en-US" sz="3600" b="1" dirty="0">
                <a:solidFill>
                  <a:schemeClr val="bg1"/>
                </a:solidFill>
              </a:endParaRPr>
            </a:p>
          </p:txBody>
        </p:sp>
      </p:grpSp>
      <p:sp>
        <p:nvSpPr>
          <p:cNvPr id="7" name="Rectangle 6"/>
          <p:cNvSpPr/>
          <p:nvPr/>
        </p:nvSpPr>
        <p:spPr bwMode="auto">
          <a:xfrm>
            <a:off x="462545" y="3356992"/>
            <a:ext cx="8136904" cy="2808312"/>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accent2"/>
                </a:solidFill>
              </a:rPr>
              <a:t>يعتبر التخطيط أحد الوظائف الإدارية الأساسية المطلوبة بإستمرار في جميع المستويات الإدارية بالمنظمات على إختلاف أنواعها </a:t>
            </a:r>
            <a:r>
              <a:rPr lang="ar-EG" sz="2800" b="1" dirty="0" smtClean="0">
                <a:solidFill>
                  <a:schemeClr val="accent2"/>
                </a:solidFill>
              </a:rPr>
              <a:t>              ( </a:t>
            </a:r>
            <a:r>
              <a:rPr lang="ar-EG" sz="2800" b="1" dirty="0">
                <a:solidFill>
                  <a:schemeClr val="accent2"/>
                </a:solidFill>
              </a:rPr>
              <a:t>صناعية ،خدمية ، تجارية ، خيرية ، إلخ ) وترتبط عملية التخطيط بالمستقبل وبالتالي فيه تحتاج إلى معلومات كثيرة تتعلق بالماضي والحاضر وتنتهي عملية التخطيط بإعداد خطة يمكن إعتبارها معلومات هامة بالنسبة لجميع المستويات الإدارية بالمنظمة </a:t>
            </a:r>
          </a:p>
        </p:txBody>
      </p:sp>
    </p:spTree>
    <p:extLst>
      <p:ext uri="{BB962C8B-B14F-4D97-AF65-F5344CB8AC3E}">
        <p14:creationId xmlns:p14="http://schemas.microsoft.com/office/powerpoint/2010/main" xmlns="" val="125542221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1564" y="404665"/>
            <a:ext cx="7858868" cy="892072"/>
            <a:chOff x="0" y="0"/>
            <a:chExt cx="6561756" cy="546060"/>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44077"/>
              <a:ext cx="6431599" cy="316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200" b="1" dirty="0">
                  <a:solidFill>
                    <a:schemeClr val="bg1"/>
                  </a:solidFill>
                </a:rPr>
                <a:t>تتم عملية التخطيط من خلال خمس خطوات مرتبطة </a:t>
              </a:r>
              <a:endParaRPr lang="zh-CN" altLang="en-US" sz="3200" b="1" dirty="0">
                <a:solidFill>
                  <a:schemeClr val="bg1"/>
                </a:solidFill>
              </a:endParaRPr>
            </a:p>
          </p:txBody>
        </p:sp>
      </p:grpSp>
      <p:sp>
        <p:nvSpPr>
          <p:cNvPr id="8" name="Vertical Scroll 7"/>
          <p:cNvSpPr/>
          <p:nvPr/>
        </p:nvSpPr>
        <p:spPr bwMode="auto">
          <a:xfrm>
            <a:off x="6155160" y="198884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r>
              <a:rPr lang="ar-EG" sz="2000" b="1" dirty="0" smtClean="0">
                <a:solidFill>
                  <a:schemeClr val="tx1"/>
                </a:solidFill>
                <a:latin typeface="Arial" pitchFamily="34" charset="0"/>
                <a:cs typeface="Arial" pitchFamily="34" charset="0"/>
              </a:rPr>
              <a:t>تبدأ </a:t>
            </a:r>
            <a:r>
              <a:rPr lang="ar-EG" sz="2000" b="1" dirty="0">
                <a:solidFill>
                  <a:schemeClr val="tx1"/>
                </a:solidFill>
                <a:latin typeface="Arial" pitchFamily="34" charset="0"/>
                <a:cs typeface="Arial" pitchFamily="34" charset="0"/>
              </a:rPr>
              <a:t>وظيفة التخطيط بتحديد الأهداف المرجوة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Vertical Scroll 8"/>
          <p:cNvSpPr/>
          <p:nvPr/>
        </p:nvSpPr>
        <p:spPr bwMode="auto">
          <a:xfrm>
            <a:off x="3671392" y="198884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r>
              <a:rPr lang="ar-EG" sz="2000" b="1" dirty="0" smtClean="0">
                <a:solidFill>
                  <a:schemeClr val="tx1"/>
                </a:solidFill>
                <a:latin typeface="Arial" pitchFamily="34" charset="0"/>
                <a:cs typeface="Arial" pitchFamily="34" charset="0"/>
              </a:rPr>
              <a:t>تحديد </a:t>
            </a:r>
            <a:r>
              <a:rPr lang="ar-EG" sz="2000" b="1" dirty="0">
                <a:solidFill>
                  <a:schemeClr val="tx1"/>
                </a:solidFill>
                <a:latin typeface="Arial" pitchFamily="34" charset="0"/>
                <a:cs typeface="Arial" pitchFamily="34" charset="0"/>
              </a:rPr>
              <a:t>الأنشطة اللازمة لتحقيق الأهداف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Vertical Scroll 9"/>
          <p:cNvSpPr/>
          <p:nvPr/>
        </p:nvSpPr>
        <p:spPr bwMode="auto">
          <a:xfrm>
            <a:off x="1187624" y="198884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r>
              <a:rPr lang="ar-EG" sz="2000" b="1" dirty="0" smtClean="0">
                <a:solidFill>
                  <a:schemeClr val="tx1"/>
                </a:solidFill>
                <a:latin typeface="Arial" pitchFamily="34" charset="0"/>
                <a:cs typeface="Arial" pitchFamily="34" charset="0"/>
              </a:rPr>
              <a:t>وصف </a:t>
            </a:r>
            <a:r>
              <a:rPr lang="ar-EG" sz="2000" b="1" dirty="0">
                <a:solidFill>
                  <a:schemeClr val="tx1"/>
                </a:solidFill>
                <a:latin typeface="Arial" pitchFamily="34" charset="0"/>
                <a:cs typeface="Arial" pitchFamily="34" charset="0"/>
              </a:rPr>
              <a:t>الموارد اللازمة لتأدية الأنشطة المختلفة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Vertical Scroll 10"/>
          <p:cNvSpPr/>
          <p:nvPr/>
        </p:nvSpPr>
        <p:spPr bwMode="auto">
          <a:xfrm>
            <a:off x="4788024" y="414908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r>
              <a:rPr lang="ar-EG" sz="2000" b="1" dirty="0" smtClean="0">
                <a:solidFill>
                  <a:schemeClr val="tx1"/>
                </a:solidFill>
                <a:latin typeface="Arial" pitchFamily="34" charset="0"/>
                <a:cs typeface="Arial" pitchFamily="34" charset="0"/>
              </a:rPr>
              <a:t>تحديد </a:t>
            </a:r>
            <a:r>
              <a:rPr lang="ar-EG" sz="2000" b="1" dirty="0">
                <a:solidFill>
                  <a:schemeClr val="tx1"/>
                </a:solidFill>
                <a:latin typeface="Arial" pitchFamily="34" charset="0"/>
                <a:cs typeface="Arial" pitchFamily="34" charset="0"/>
              </a:rPr>
              <a:t>الفترة الزمنية اللازمة لإنجاز كل نشاط على حدة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Vertical Scroll 11"/>
          <p:cNvSpPr/>
          <p:nvPr/>
        </p:nvSpPr>
        <p:spPr bwMode="auto">
          <a:xfrm>
            <a:off x="2304256" y="414908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r>
              <a:rPr lang="ar-EG" sz="2000" b="1" dirty="0" smtClean="0">
                <a:solidFill>
                  <a:schemeClr val="tx1"/>
                </a:solidFill>
                <a:latin typeface="Arial" pitchFamily="34" charset="0"/>
                <a:cs typeface="Arial" pitchFamily="34" charset="0"/>
              </a:rPr>
              <a:t>ترتيب </a:t>
            </a:r>
            <a:r>
              <a:rPr lang="ar-EG" sz="2000" b="1" dirty="0">
                <a:solidFill>
                  <a:schemeClr val="tx1"/>
                </a:solidFill>
                <a:latin typeface="Arial" pitchFamily="34" charset="0"/>
                <a:cs typeface="Arial" pitchFamily="34" charset="0"/>
              </a:rPr>
              <a:t>تنفيذ الأنشطة طبقاً لتسلسلها بالخطة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9066638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45720"/>
            <a:ext cx="24765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6"/>
          <p:cNvGrpSpPr>
            <a:grpSpLocks/>
          </p:cNvGrpSpPr>
          <p:nvPr/>
        </p:nvGrpSpPr>
        <p:grpSpPr bwMode="auto">
          <a:xfrm>
            <a:off x="3409874" y="187303"/>
            <a:ext cx="5554614" cy="1009449"/>
            <a:chOff x="0" y="0"/>
            <a:chExt cx="6561756" cy="546060"/>
          </a:xfrm>
        </p:grpSpPr>
        <p:grpSp>
          <p:nvGrpSpPr>
            <p:cNvPr id="5" name="Group 7"/>
            <p:cNvGrpSpPr>
              <a:grpSpLocks/>
            </p:cNvGrpSpPr>
            <p:nvPr/>
          </p:nvGrpSpPr>
          <p:grpSpPr bwMode="auto">
            <a:xfrm>
              <a:off x="0" y="0"/>
              <a:ext cx="6561756" cy="546060"/>
              <a:chOff x="0" y="0"/>
              <a:chExt cx="6561756" cy="546060"/>
            </a:xfrm>
          </p:grpSpPr>
          <p:sp>
            <p:nvSpPr>
              <p:cNvPr id="7"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8"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6" name="Rectangle 13"/>
            <p:cNvSpPr>
              <a:spLocks noChangeArrowheads="1"/>
            </p:cNvSpPr>
            <p:nvPr/>
          </p:nvSpPr>
          <p:spPr bwMode="auto">
            <a:xfrm>
              <a:off x="65079" y="85339"/>
              <a:ext cx="6431599" cy="34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smtClean="0">
                  <a:solidFill>
                    <a:schemeClr val="bg1"/>
                  </a:solidFill>
                </a:rPr>
                <a:t>مشاكل فى التخطيط</a:t>
              </a:r>
              <a:endParaRPr lang="zh-CN" altLang="en-US" sz="3600" b="1" dirty="0">
                <a:solidFill>
                  <a:schemeClr val="bg1"/>
                </a:solidFill>
              </a:endParaRPr>
            </a:p>
          </p:txBody>
        </p:sp>
      </p:grpSp>
      <p:sp>
        <p:nvSpPr>
          <p:cNvPr id="3" name="Rectangle 2"/>
          <p:cNvSpPr/>
          <p:nvPr/>
        </p:nvSpPr>
        <p:spPr>
          <a:xfrm>
            <a:off x="2267744" y="1704320"/>
            <a:ext cx="6853768" cy="954107"/>
          </a:xfrm>
          <a:prstGeom prst="rect">
            <a:avLst/>
          </a:prstGeom>
        </p:spPr>
        <p:txBody>
          <a:bodyPr wrap="square">
            <a:spAutoFit/>
          </a:bodyPr>
          <a:lstStyle/>
          <a:p>
            <a:pPr marL="457200" indent="-457200" algn="r" rtl="1">
              <a:buFont typeface="Wingdings" pitchFamily="2" charset="2"/>
              <a:buChar char="Ø"/>
            </a:pPr>
            <a:r>
              <a:rPr lang="ar-EG" sz="2800" b="1" dirty="0">
                <a:solidFill>
                  <a:schemeClr val="accent2"/>
                </a:solidFill>
              </a:rPr>
              <a:t>صعوبات التخطيط </a:t>
            </a:r>
            <a:endParaRPr lang="ar-EG" sz="2800" b="1" dirty="0" smtClean="0">
              <a:solidFill>
                <a:schemeClr val="accent2"/>
              </a:solidFill>
            </a:endParaRPr>
          </a:p>
          <a:p>
            <a:pPr marL="457200" indent="-457200" algn="r" rtl="1">
              <a:buFont typeface="Wingdings" pitchFamily="2" charset="2"/>
              <a:buChar char="Ø"/>
            </a:pPr>
            <a:r>
              <a:rPr lang="ar-EG" sz="2800" b="1" dirty="0">
                <a:solidFill>
                  <a:schemeClr val="accent2"/>
                </a:solidFill>
              </a:rPr>
              <a:t>معرفة أسباب الإنحراف في التخطيط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12" y="-45720"/>
            <a:ext cx="24803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282634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صعوبات التخطيط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86776727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62545" y="4221088"/>
            <a:ext cx="8136904" cy="1512168"/>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accent2"/>
                </a:solidFill>
              </a:rPr>
              <a:t>يواجه المخطط لأي عمل صعوبات كثيرة منها ما يعود إلى العاملين في التخطيط نفسه ، </a:t>
            </a:r>
            <a:r>
              <a:rPr lang="ar-EG" sz="2800" b="1" dirty="0" smtClean="0">
                <a:solidFill>
                  <a:schemeClr val="accent2"/>
                </a:solidFill>
              </a:rPr>
              <a:t>أو </a:t>
            </a:r>
            <a:r>
              <a:rPr lang="ar-EG" sz="2800" b="1" dirty="0">
                <a:solidFill>
                  <a:schemeClr val="accent2"/>
                </a:solidFill>
              </a:rPr>
              <a:t>المطبقين لهذه الخطة ، ومنها ما يعود إلى تعقيدات في الخطة نفسها ويمكن إجمال صعوبات التخطيط فيما يلي </a:t>
            </a:r>
          </a:p>
        </p:txBody>
      </p:sp>
      <p:sp>
        <p:nvSpPr>
          <p:cNvPr id="8" name="Rectangle 7"/>
          <p:cNvSpPr/>
          <p:nvPr/>
        </p:nvSpPr>
        <p:spPr bwMode="auto">
          <a:xfrm>
            <a:off x="6300192" y="116632"/>
            <a:ext cx="2843808" cy="648072"/>
          </a:xfrm>
          <a:prstGeom prst="rect">
            <a:avLst/>
          </a:prstGeom>
          <a:solidFill>
            <a:schemeClr val="accent2">
              <a:alpha val="27000"/>
            </a:scheme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chemeClr val="tx1"/>
                </a:solidFill>
                <a:effectLst/>
                <a:latin typeface="Arial" pitchFamily="34" charset="0"/>
                <a:cs typeface="Arial" pitchFamily="34" charset="0"/>
              </a:rPr>
              <a:t>مقدمة</a:t>
            </a:r>
          </a:p>
        </p:txBody>
      </p:sp>
    </p:spTree>
    <p:extLst>
      <p:ext uri="{BB962C8B-B14F-4D97-AF65-F5344CB8AC3E}">
        <p14:creationId xmlns:p14="http://schemas.microsoft.com/office/powerpoint/2010/main" xmlns="" val="290437125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188640"/>
            <a:ext cx="6659562" cy="533400"/>
          </a:xfrm>
        </p:spPr>
        <p:txBody>
          <a:bodyPr/>
          <a:lstStyle/>
          <a:p>
            <a:pPr algn="ctr" rtl="1"/>
            <a:r>
              <a:rPr lang="ar-EG" altLang="zh-CN" sz="4000" dirty="0">
                <a:ea typeface="SimSun" pitchFamily="2" charset="-122"/>
              </a:rPr>
              <a:t>صورة وتعليق</a:t>
            </a:r>
            <a:endParaRPr lang="ar-EG" altLang="en-US" sz="4000" dirty="0">
              <a:ea typeface="SimSun" pitchFamily="2" charset="-122"/>
            </a:endParaRPr>
          </a:p>
        </p:txBody>
      </p:sp>
      <p:pic>
        <p:nvPicPr>
          <p:cNvPr id="5" name="Picture 2" descr="http://www.touchesvelvet.com/wp-content/uploads/2011/09/1752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1391097"/>
            <a:ext cx="3574554" cy="340995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1391096"/>
            <a:ext cx="3600400" cy="3409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3"/>
          <p:cNvSpPr txBox="1">
            <a:spLocks noChangeArrowheads="1"/>
          </p:cNvSpPr>
          <p:nvPr/>
        </p:nvSpPr>
        <p:spPr>
          <a:xfrm>
            <a:off x="2461097" y="5037138"/>
            <a:ext cx="4055120" cy="818455"/>
          </a:xfrm>
          <a:prstGeom prst="rect">
            <a:avLst/>
          </a:prstGeom>
        </p:spPr>
        <p:txBody>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lnSpc>
                <a:spcPct val="90000"/>
              </a:lnSpc>
              <a:buFont typeface="Wingdings 2" pitchFamily="18" charset="2"/>
              <a:buNone/>
            </a:pPr>
            <a:r>
              <a:rPr lang="ar-SA" sz="5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قارن وحلل</a:t>
            </a:r>
            <a:endParaRPr lang="en-US" sz="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59245816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50996" y="908720"/>
            <a:ext cx="7223408" cy="685800"/>
            <a:chOff x="240" y="0"/>
            <a:chExt cx="2982" cy="432"/>
          </a:xfrm>
        </p:grpSpPr>
        <p:sp>
          <p:nvSpPr>
            <p:cNvPr id="3"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4" name="AutoShape 5"/>
            <p:cNvSpPr>
              <a:spLocks noChangeArrowheads="1"/>
            </p:cNvSpPr>
            <p:nvPr/>
          </p:nvSpPr>
          <p:spPr bwMode="auto">
            <a:xfrm>
              <a:off x="2790" y="0"/>
              <a:ext cx="432" cy="432"/>
            </a:xfrm>
            <a:prstGeom prst="diamond">
              <a:avLst/>
            </a:prstGeom>
            <a:solidFill>
              <a:schemeClr val="accent2"/>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5" name="Text Box 6"/>
            <p:cNvSpPr txBox="1">
              <a:spLocks noChangeArrowheads="1"/>
            </p:cNvSpPr>
            <p:nvPr/>
          </p:nvSpPr>
          <p:spPr bwMode="auto">
            <a:xfrm>
              <a:off x="240" y="91"/>
              <a:ext cx="262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a:solidFill>
                    <a:srgbClr val="003366"/>
                  </a:solidFill>
                </a:rPr>
                <a:t>عدم توفر خبرة النظرة الثاقبة </a:t>
              </a:r>
              <a:endParaRPr lang="en-US" sz="2400" b="1" dirty="0">
                <a:solidFill>
                  <a:srgbClr val="003366"/>
                </a:solidFill>
                <a:latin typeface="Arial" panose="020B0604020202020204" pitchFamily="34" charset="0"/>
              </a:endParaRPr>
            </a:p>
          </p:txBody>
        </p:sp>
        <p:sp>
          <p:nvSpPr>
            <p:cNvPr id="6" name="Text Box 7"/>
            <p:cNvSpPr txBox="1">
              <a:spLocks noChangeArrowheads="1"/>
            </p:cNvSpPr>
            <p:nvPr/>
          </p:nvSpPr>
          <p:spPr bwMode="auto">
            <a:xfrm>
              <a:off x="2887" y="62"/>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a:solidFill>
                    <a:srgbClr val="FFFFFF"/>
                  </a:solidFill>
                  <a:latin typeface="Arial" panose="020B0604020202020204" pitchFamily="34" charset="0"/>
                </a:rPr>
                <a:t>1</a:t>
              </a:r>
            </a:p>
          </p:txBody>
        </p:sp>
      </p:grpSp>
      <p:grpSp>
        <p:nvGrpSpPr>
          <p:cNvPr id="7" name="Group 6"/>
          <p:cNvGrpSpPr>
            <a:grpSpLocks/>
          </p:cNvGrpSpPr>
          <p:nvPr/>
        </p:nvGrpSpPr>
        <p:grpSpPr bwMode="auto">
          <a:xfrm>
            <a:off x="951413" y="1998712"/>
            <a:ext cx="7220988" cy="685800"/>
            <a:chOff x="240" y="0"/>
            <a:chExt cx="2981" cy="432"/>
          </a:xfrm>
        </p:grpSpPr>
        <p:sp>
          <p:nvSpPr>
            <p:cNvPr id="8"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9" name="AutoShape 10"/>
            <p:cNvSpPr>
              <a:spLocks noChangeArrowheads="1"/>
            </p:cNvSpPr>
            <p:nvPr/>
          </p:nvSpPr>
          <p:spPr bwMode="auto">
            <a:xfrm>
              <a:off x="2789" y="0"/>
              <a:ext cx="432" cy="432"/>
            </a:xfrm>
            <a:prstGeom prst="diamond">
              <a:avLst/>
            </a:prstGeom>
            <a:solidFill>
              <a:schemeClr val="accent1"/>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0" name="Text Box 11"/>
            <p:cNvSpPr txBox="1">
              <a:spLocks noChangeArrowheads="1"/>
            </p:cNvSpPr>
            <p:nvPr/>
          </p:nvSpPr>
          <p:spPr bwMode="auto">
            <a:xfrm>
              <a:off x="240" y="88"/>
              <a:ext cx="275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a:solidFill>
                    <a:srgbClr val="003366"/>
                  </a:solidFill>
                </a:rPr>
                <a:t>عدم توفر المعلومات الدقيقة والكاملة </a:t>
              </a:r>
              <a:endParaRPr lang="en-US" sz="2400" b="1" dirty="0">
                <a:solidFill>
                  <a:srgbClr val="003366"/>
                </a:solidFill>
                <a:latin typeface="Arial" panose="020B0604020202020204" pitchFamily="34" charset="0"/>
              </a:endParaRPr>
            </a:p>
          </p:txBody>
        </p:sp>
        <p:sp>
          <p:nvSpPr>
            <p:cNvPr id="11" name="Text Box 12"/>
            <p:cNvSpPr txBox="1">
              <a:spLocks noChangeArrowheads="1"/>
            </p:cNvSpPr>
            <p:nvPr/>
          </p:nvSpPr>
          <p:spPr bwMode="auto">
            <a:xfrm>
              <a:off x="2886" y="62"/>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dirty="0">
                  <a:solidFill>
                    <a:srgbClr val="FFFFFF"/>
                  </a:solidFill>
                  <a:latin typeface="Arial" panose="020B0604020202020204" pitchFamily="34" charset="0"/>
                </a:rPr>
                <a:t>2</a:t>
              </a:r>
            </a:p>
          </p:txBody>
        </p:sp>
      </p:grpSp>
      <p:grpSp>
        <p:nvGrpSpPr>
          <p:cNvPr id="12" name="Group 11"/>
          <p:cNvGrpSpPr>
            <a:grpSpLocks/>
          </p:cNvGrpSpPr>
          <p:nvPr/>
        </p:nvGrpSpPr>
        <p:grpSpPr bwMode="auto">
          <a:xfrm>
            <a:off x="903295" y="3088940"/>
            <a:ext cx="7279124" cy="685800"/>
            <a:chOff x="216" y="0"/>
            <a:chExt cx="3005" cy="432"/>
          </a:xfrm>
        </p:grpSpPr>
        <p:sp>
          <p:nvSpPr>
            <p:cNvPr id="13"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4" name="AutoShape 15"/>
            <p:cNvSpPr>
              <a:spLocks noChangeArrowheads="1"/>
            </p:cNvSpPr>
            <p:nvPr/>
          </p:nvSpPr>
          <p:spPr bwMode="auto">
            <a:xfrm>
              <a:off x="2789" y="0"/>
              <a:ext cx="432" cy="432"/>
            </a:xfrm>
            <a:prstGeom prst="diamond">
              <a:avLst/>
            </a:prstGeom>
            <a:solidFill>
              <a:schemeClr val="hlink"/>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5" name="Text Box 16"/>
            <p:cNvSpPr txBox="1">
              <a:spLocks noChangeArrowheads="1"/>
            </p:cNvSpPr>
            <p:nvPr/>
          </p:nvSpPr>
          <p:spPr bwMode="auto">
            <a:xfrm>
              <a:off x="216" y="78"/>
              <a:ext cx="276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a:solidFill>
                    <a:srgbClr val="003366"/>
                  </a:solidFill>
                </a:rPr>
                <a:t>عدم توفر الإمكانات المالية </a:t>
              </a:r>
              <a:endParaRPr lang="en-US" sz="2400" b="1" dirty="0">
                <a:solidFill>
                  <a:srgbClr val="003366"/>
                </a:solidFill>
                <a:latin typeface="Arial" panose="020B0604020202020204" pitchFamily="34" charset="0"/>
              </a:endParaRPr>
            </a:p>
          </p:txBody>
        </p:sp>
        <p:sp>
          <p:nvSpPr>
            <p:cNvPr id="16" name="Text Box 17"/>
            <p:cNvSpPr txBox="1">
              <a:spLocks noChangeArrowheads="1"/>
            </p:cNvSpPr>
            <p:nvPr/>
          </p:nvSpPr>
          <p:spPr bwMode="auto">
            <a:xfrm>
              <a:off x="2886" y="62"/>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a:solidFill>
                    <a:srgbClr val="FFFFFF"/>
                  </a:solidFill>
                  <a:latin typeface="Arial" panose="020B0604020202020204" pitchFamily="34" charset="0"/>
                </a:rPr>
                <a:t>3</a:t>
              </a:r>
            </a:p>
          </p:txBody>
        </p:sp>
      </p:grpSp>
      <p:grpSp>
        <p:nvGrpSpPr>
          <p:cNvPr id="17" name="Group 16"/>
          <p:cNvGrpSpPr>
            <a:grpSpLocks/>
          </p:cNvGrpSpPr>
          <p:nvPr/>
        </p:nvGrpSpPr>
        <p:grpSpPr bwMode="auto">
          <a:xfrm>
            <a:off x="950996" y="4255368"/>
            <a:ext cx="7223408" cy="685800"/>
            <a:chOff x="240" y="0"/>
            <a:chExt cx="2982" cy="432"/>
          </a:xfrm>
        </p:grpSpPr>
        <p:sp>
          <p:nvSpPr>
            <p:cNvPr id="18"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9" name="AutoShape 20"/>
            <p:cNvSpPr>
              <a:spLocks noChangeArrowheads="1"/>
            </p:cNvSpPr>
            <p:nvPr/>
          </p:nvSpPr>
          <p:spPr bwMode="auto">
            <a:xfrm>
              <a:off x="2790" y="0"/>
              <a:ext cx="432" cy="432"/>
            </a:xfrm>
            <a:prstGeom prst="diamond">
              <a:avLst/>
            </a:prstGeom>
            <a:solidFill>
              <a:schemeClr val="folHlink"/>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0" name="Text Box 21"/>
            <p:cNvSpPr txBox="1">
              <a:spLocks noChangeArrowheads="1"/>
            </p:cNvSpPr>
            <p:nvPr/>
          </p:nvSpPr>
          <p:spPr bwMode="auto">
            <a:xfrm>
              <a:off x="544" y="92"/>
              <a:ext cx="216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1" eaLnBrk="0" hangingPunct="0"/>
              <a:r>
                <a:rPr lang="ar-EG" sz="2400" b="1" dirty="0">
                  <a:solidFill>
                    <a:srgbClr val="003366"/>
                  </a:solidFill>
                </a:rPr>
                <a:t>سرعة تغيرات التقنية </a:t>
              </a:r>
              <a:endParaRPr lang="en-US" sz="2400" b="1" dirty="0">
                <a:solidFill>
                  <a:srgbClr val="003366"/>
                </a:solidFill>
                <a:latin typeface="Arial" panose="020B0604020202020204" pitchFamily="34" charset="0"/>
              </a:endParaRPr>
            </a:p>
          </p:txBody>
        </p:sp>
        <p:sp>
          <p:nvSpPr>
            <p:cNvPr id="21" name="Text Box 22"/>
            <p:cNvSpPr txBox="1">
              <a:spLocks noChangeArrowheads="1"/>
            </p:cNvSpPr>
            <p:nvPr/>
          </p:nvSpPr>
          <p:spPr bwMode="auto">
            <a:xfrm>
              <a:off x="2887" y="62"/>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a:solidFill>
                    <a:srgbClr val="FFFFFF"/>
                  </a:solidFill>
                  <a:latin typeface="Arial" panose="020B0604020202020204" pitchFamily="34" charset="0"/>
                </a:rPr>
                <a:t>4</a:t>
              </a:r>
            </a:p>
          </p:txBody>
        </p:sp>
      </p:grpSp>
    </p:spTree>
    <p:extLst>
      <p:ext uri="{BB962C8B-B14F-4D97-AF65-F5344CB8AC3E}">
        <p14:creationId xmlns:p14="http://schemas.microsoft.com/office/powerpoint/2010/main" xmlns="" val="286348623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53000" y="908720"/>
            <a:ext cx="7219400" cy="974725"/>
            <a:chOff x="240" y="0"/>
            <a:chExt cx="2982" cy="614"/>
          </a:xfrm>
        </p:grpSpPr>
        <p:sp>
          <p:nvSpPr>
            <p:cNvPr id="3"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4" name="AutoShape 5"/>
            <p:cNvSpPr>
              <a:spLocks noChangeArrowheads="1"/>
            </p:cNvSpPr>
            <p:nvPr/>
          </p:nvSpPr>
          <p:spPr bwMode="auto">
            <a:xfrm>
              <a:off x="2790" y="0"/>
              <a:ext cx="432" cy="432"/>
            </a:xfrm>
            <a:prstGeom prst="diamond">
              <a:avLst/>
            </a:prstGeom>
            <a:solidFill>
              <a:schemeClr val="accent2"/>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5" name="Text Box 6"/>
            <p:cNvSpPr txBox="1">
              <a:spLocks noChangeArrowheads="1"/>
            </p:cNvSpPr>
            <p:nvPr/>
          </p:nvSpPr>
          <p:spPr bwMode="auto">
            <a:xfrm>
              <a:off x="240" y="91"/>
              <a:ext cx="2622"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a:solidFill>
                    <a:srgbClr val="003366"/>
                  </a:solidFill>
                </a:rPr>
                <a:t>عدم الإلتزام بالتخطيط والخطط الموضوعة </a:t>
              </a:r>
              <a:endParaRPr lang="en-US" sz="2400" b="1" dirty="0">
                <a:solidFill>
                  <a:srgbClr val="003366"/>
                </a:solidFill>
                <a:latin typeface="Arial" panose="020B0604020202020204" pitchFamily="34" charset="0"/>
              </a:endParaRPr>
            </a:p>
          </p:txBody>
        </p:sp>
        <p:sp>
          <p:nvSpPr>
            <p:cNvPr id="6" name="Text Box 7"/>
            <p:cNvSpPr txBox="1">
              <a:spLocks noChangeArrowheads="1"/>
            </p:cNvSpPr>
            <p:nvPr/>
          </p:nvSpPr>
          <p:spPr bwMode="auto">
            <a:xfrm>
              <a:off x="2925" y="62"/>
              <a:ext cx="14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dirty="0" smtClean="0">
                  <a:solidFill>
                    <a:srgbClr val="FFFFFF"/>
                  </a:solidFill>
                  <a:latin typeface="Arial" panose="020B0604020202020204" pitchFamily="34" charset="0"/>
                </a:rPr>
                <a:t>5</a:t>
              </a:r>
              <a:endParaRPr lang="en-US" sz="2400" dirty="0">
                <a:solidFill>
                  <a:srgbClr val="FFFFFF"/>
                </a:solidFill>
                <a:latin typeface="Arial" panose="020B0604020202020204" pitchFamily="34" charset="0"/>
              </a:endParaRPr>
            </a:p>
          </p:txBody>
        </p:sp>
      </p:grpSp>
      <p:grpSp>
        <p:nvGrpSpPr>
          <p:cNvPr id="7" name="Group 6"/>
          <p:cNvGrpSpPr>
            <a:grpSpLocks/>
          </p:cNvGrpSpPr>
          <p:nvPr/>
        </p:nvGrpSpPr>
        <p:grpSpPr bwMode="auto">
          <a:xfrm>
            <a:off x="953417" y="1998712"/>
            <a:ext cx="7216980" cy="685800"/>
            <a:chOff x="240" y="0"/>
            <a:chExt cx="2981" cy="432"/>
          </a:xfrm>
        </p:grpSpPr>
        <p:sp>
          <p:nvSpPr>
            <p:cNvPr id="8"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9" name="AutoShape 10"/>
            <p:cNvSpPr>
              <a:spLocks noChangeArrowheads="1"/>
            </p:cNvSpPr>
            <p:nvPr/>
          </p:nvSpPr>
          <p:spPr bwMode="auto">
            <a:xfrm>
              <a:off x="2789" y="0"/>
              <a:ext cx="432" cy="432"/>
            </a:xfrm>
            <a:prstGeom prst="diamond">
              <a:avLst/>
            </a:prstGeom>
            <a:solidFill>
              <a:schemeClr val="accent1"/>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0" name="Text Box 11"/>
            <p:cNvSpPr txBox="1">
              <a:spLocks noChangeArrowheads="1"/>
            </p:cNvSpPr>
            <p:nvPr/>
          </p:nvSpPr>
          <p:spPr bwMode="auto">
            <a:xfrm>
              <a:off x="240" y="88"/>
              <a:ext cx="275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a:solidFill>
                    <a:srgbClr val="003366"/>
                  </a:solidFill>
                </a:rPr>
                <a:t>عدم كفاية الجهاز التنفيذي </a:t>
              </a:r>
              <a:endParaRPr lang="en-US" sz="2400" b="1" dirty="0">
                <a:solidFill>
                  <a:srgbClr val="003366"/>
                </a:solidFill>
                <a:latin typeface="Arial" panose="020B0604020202020204" pitchFamily="34" charset="0"/>
              </a:endParaRPr>
            </a:p>
          </p:txBody>
        </p:sp>
        <p:sp>
          <p:nvSpPr>
            <p:cNvPr id="11" name="Text Box 12"/>
            <p:cNvSpPr txBox="1">
              <a:spLocks noChangeArrowheads="1"/>
            </p:cNvSpPr>
            <p:nvPr/>
          </p:nvSpPr>
          <p:spPr bwMode="auto">
            <a:xfrm>
              <a:off x="2924" y="62"/>
              <a:ext cx="14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dirty="0" smtClean="0">
                  <a:solidFill>
                    <a:srgbClr val="FFFFFF"/>
                  </a:solidFill>
                  <a:latin typeface="Arial" panose="020B0604020202020204" pitchFamily="34" charset="0"/>
                </a:rPr>
                <a:t>6</a:t>
              </a:r>
              <a:endParaRPr lang="en-US" sz="2400" dirty="0">
                <a:solidFill>
                  <a:srgbClr val="FFFFFF"/>
                </a:solidFill>
                <a:latin typeface="Arial" panose="020B0604020202020204" pitchFamily="34" charset="0"/>
              </a:endParaRPr>
            </a:p>
          </p:txBody>
        </p:sp>
      </p:grpSp>
      <p:grpSp>
        <p:nvGrpSpPr>
          <p:cNvPr id="12" name="Group 11"/>
          <p:cNvGrpSpPr>
            <a:grpSpLocks/>
          </p:cNvGrpSpPr>
          <p:nvPr/>
        </p:nvGrpSpPr>
        <p:grpSpPr bwMode="auto">
          <a:xfrm>
            <a:off x="905315" y="3088940"/>
            <a:ext cx="7275084" cy="685800"/>
            <a:chOff x="216" y="0"/>
            <a:chExt cx="3005" cy="432"/>
          </a:xfrm>
        </p:grpSpPr>
        <p:sp>
          <p:nvSpPr>
            <p:cNvPr id="13"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4" name="AutoShape 15"/>
            <p:cNvSpPr>
              <a:spLocks noChangeArrowheads="1"/>
            </p:cNvSpPr>
            <p:nvPr/>
          </p:nvSpPr>
          <p:spPr bwMode="auto">
            <a:xfrm>
              <a:off x="2789" y="0"/>
              <a:ext cx="432" cy="432"/>
            </a:xfrm>
            <a:prstGeom prst="diamond">
              <a:avLst/>
            </a:prstGeom>
            <a:solidFill>
              <a:schemeClr val="hlink"/>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5" name="Text Box 16"/>
            <p:cNvSpPr txBox="1">
              <a:spLocks noChangeArrowheads="1"/>
            </p:cNvSpPr>
            <p:nvPr/>
          </p:nvSpPr>
          <p:spPr bwMode="auto">
            <a:xfrm>
              <a:off x="216" y="78"/>
              <a:ext cx="276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smtClean="0">
                  <a:solidFill>
                    <a:srgbClr val="003366"/>
                  </a:solidFill>
                </a:rPr>
                <a:t>  قد </a:t>
              </a:r>
              <a:r>
                <a:rPr lang="ar-EG" sz="2400" b="1" dirty="0">
                  <a:solidFill>
                    <a:srgbClr val="003366"/>
                  </a:solidFill>
                </a:rPr>
                <a:t>يتمسك المنفذون بحرفية الخطة والإلتزام بالتطبيق الحرفي لها </a:t>
              </a:r>
              <a:endParaRPr lang="en-US" sz="2400" b="1" dirty="0">
                <a:solidFill>
                  <a:srgbClr val="003366"/>
                </a:solidFill>
                <a:latin typeface="Arial" panose="020B0604020202020204" pitchFamily="34" charset="0"/>
              </a:endParaRPr>
            </a:p>
          </p:txBody>
        </p:sp>
        <p:sp>
          <p:nvSpPr>
            <p:cNvPr id="16" name="Text Box 17"/>
            <p:cNvSpPr txBox="1">
              <a:spLocks noChangeArrowheads="1"/>
            </p:cNvSpPr>
            <p:nvPr/>
          </p:nvSpPr>
          <p:spPr bwMode="auto">
            <a:xfrm>
              <a:off x="2924" y="62"/>
              <a:ext cx="14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dirty="0" smtClean="0">
                  <a:solidFill>
                    <a:srgbClr val="FFFFFF"/>
                  </a:solidFill>
                  <a:latin typeface="Arial" panose="020B0604020202020204" pitchFamily="34" charset="0"/>
                </a:rPr>
                <a:t>7</a:t>
              </a:r>
              <a:endParaRPr lang="en-US" sz="2400" dirty="0">
                <a:solidFill>
                  <a:srgbClr val="FFFFFF"/>
                </a:solidFill>
                <a:latin typeface="Arial" panose="020B0604020202020204" pitchFamily="34" charset="0"/>
              </a:endParaRPr>
            </a:p>
          </p:txBody>
        </p:sp>
      </p:grpSp>
      <p:grpSp>
        <p:nvGrpSpPr>
          <p:cNvPr id="17" name="Group 16"/>
          <p:cNvGrpSpPr>
            <a:grpSpLocks/>
          </p:cNvGrpSpPr>
          <p:nvPr/>
        </p:nvGrpSpPr>
        <p:grpSpPr bwMode="auto">
          <a:xfrm>
            <a:off x="953000" y="4255368"/>
            <a:ext cx="7219400" cy="976313"/>
            <a:chOff x="240" y="0"/>
            <a:chExt cx="2982" cy="615"/>
          </a:xfrm>
        </p:grpSpPr>
        <p:sp>
          <p:nvSpPr>
            <p:cNvPr id="18"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9" name="AutoShape 20"/>
            <p:cNvSpPr>
              <a:spLocks noChangeArrowheads="1"/>
            </p:cNvSpPr>
            <p:nvPr/>
          </p:nvSpPr>
          <p:spPr bwMode="auto">
            <a:xfrm>
              <a:off x="2790" y="0"/>
              <a:ext cx="432" cy="432"/>
            </a:xfrm>
            <a:prstGeom prst="diamond">
              <a:avLst/>
            </a:prstGeom>
            <a:solidFill>
              <a:schemeClr val="folHlink"/>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0" name="Text Box 21"/>
            <p:cNvSpPr txBox="1">
              <a:spLocks noChangeArrowheads="1"/>
            </p:cNvSpPr>
            <p:nvPr/>
          </p:nvSpPr>
          <p:spPr bwMode="auto">
            <a:xfrm>
              <a:off x="272" y="92"/>
              <a:ext cx="2704"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a:solidFill>
                    <a:srgbClr val="003366"/>
                  </a:solidFill>
                </a:rPr>
                <a:t>التخطيط يتطلب المزيد من التكاليف ومن الدراسات </a:t>
              </a:r>
              <a:endParaRPr lang="en-US" sz="2400" b="1" dirty="0">
                <a:solidFill>
                  <a:srgbClr val="003366"/>
                </a:solidFill>
                <a:latin typeface="Arial" panose="020B0604020202020204" pitchFamily="34" charset="0"/>
              </a:endParaRPr>
            </a:p>
          </p:txBody>
        </p:sp>
        <p:sp>
          <p:nvSpPr>
            <p:cNvPr id="21" name="Text Box 22"/>
            <p:cNvSpPr txBox="1">
              <a:spLocks noChangeArrowheads="1"/>
            </p:cNvSpPr>
            <p:nvPr/>
          </p:nvSpPr>
          <p:spPr bwMode="auto">
            <a:xfrm>
              <a:off x="2925" y="62"/>
              <a:ext cx="14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dirty="0" smtClean="0">
                  <a:solidFill>
                    <a:srgbClr val="FFFFFF"/>
                  </a:solidFill>
                  <a:latin typeface="Arial" panose="020B0604020202020204" pitchFamily="34" charset="0"/>
                </a:rPr>
                <a:t>8</a:t>
              </a:r>
              <a:endParaRPr lang="en-US" sz="2400" dirty="0">
                <a:solidFill>
                  <a:srgbClr val="FFFFFF"/>
                </a:solidFill>
                <a:latin typeface="Arial" panose="020B0604020202020204" pitchFamily="34" charset="0"/>
              </a:endParaRPr>
            </a:p>
          </p:txBody>
        </p:sp>
      </p:grpSp>
    </p:spTree>
    <p:extLst>
      <p:ext uri="{BB962C8B-B14F-4D97-AF65-F5344CB8AC3E}">
        <p14:creationId xmlns:p14="http://schemas.microsoft.com/office/powerpoint/2010/main" xmlns="" val="401210909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53000" y="1931132"/>
            <a:ext cx="7219400" cy="685800"/>
            <a:chOff x="240" y="0"/>
            <a:chExt cx="2982" cy="432"/>
          </a:xfrm>
        </p:grpSpPr>
        <p:sp>
          <p:nvSpPr>
            <p:cNvPr id="3"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4" name="AutoShape 5"/>
            <p:cNvSpPr>
              <a:spLocks noChangeArrowheads="1"/>
            </p:cNvSpPr>
            <p:nvPr/>
          </p:nvSpPr>
          <p:spPr bwMode="auto">
            <a:xfrm>
              <a:off x="2790" y="0"/>
              <a:ext cx="432" cy="432"/>
            </a:xfrm>
            <a:prstGeom prst="diamond">
              <a:avLst/>
            </a:prstGeom>
            <a:solidFill>
              <a:schemeClr val="accent2"/>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5" name="Text Box 6"/>
            <p:cNvSpPr txBox="1">
              <a:spLocks noChangeArrowheads="1"/>
            </p:cNvSpPr>
            <p:nvPr/>
          </p:nvSpPr>
          <p:spPr bwMode="auto">
            <a:xfrm>
              <a:off x="240" y="91"/>
              <a:ext cx="262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a:solidFill>
                    <a:srgbClr val="003366"/>
                  </a:solidFill>
                </a:rPr>
                <a:t>قد لا تصدق التنبؤات لأن المستقبل مجهول </a:t>
              </a:r>
              <a:endParaRPr lang="en-US" sz="2400" b="1" dirty="0">
                <a:solidFill>
                  <a:srgbClr val="003366"/>
                </a:solidFill>
                <a:latin typeface="Arial" panose="020B0604020202020204" pitchFamily="34" charset="0"/>
              </a:endParaRPr>
            </a:p>
          </p:txBody>
        </p:sp>
        <p:sp>
          <p:nvSpPr>
            <p:cNvPr id="6" name="Text Box 7"/>
            <p:cNvSpPr txBox="1">
              <a:spLocks noChangeArrowheads="1"/>
            </p:cNvSpPr>
            <p:nvPr/>
          </p:nvSpPr>
          <p:spPr bwMode="auto">
            <a:xfrm>
              <a:off x="2925" y="62"/>
              <a:ext cx="14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dirty="0" smtClean="0">
                  <a:solidFill>
                    <a:srgbClr val="FFFFFF"/>
                  </a:solidFill>
                  <a:latin typeface="Arial" panose="020B0604020202020204" pitchFamily="34" charset="0"/>
                </a:rPr>
                <a:t>9</a:t>
              </a:r>
              <a:endParaRPr lang="en-US" sz="2400" dirty="0">
                <a:solidFill>
                  <a:srgbClr val="FFFFFF"/>
                </a:solidFill>
                <a:latin typeface="Arial" panose="020B0604020202020204" pitchFamily="34" charset="0"/>
              </a:endParaRPr>
            </a:p>
          </p:txBody>
        </p:sp>
      </p:grpSp>
      <p:grpSp>
        <p:nvGrpSpPr>
          <p:cNvPr id="12" name="Group 11"/>
          <p:cNvGrpSpPr>
            <a:grpSpLocks/>
          </p:cNvGrpSpPr>
          <p:nvPr/>
        </p:nvGrpSpPr>
        <p:grpSpPr bwMode="auto">
          <a:xfrm>
            <a:off x="905315" y="3501008"/>
            <a:ext cx="7275084" cy="685800"/>
            <a:chOff x="216" y="0"/>
            <a:chExt cx="3005" cy="432"/>
          </a:xfrm>
        </p:grpSpPr>
        <p:sp>
          <p:nvSpPr>
            <p:cNvPr id="13"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mpd="sng">
              <a:solidFill>
                <a:schemeClr val="bg1"/>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4" name="AutoShape 15"/>
            <p:cNvSpPr>
              <a:spLocks noChangeArrowheads="1"/>
            </p:cNvSpPr>
            <p:nvPr/>
          </p:nvSpPr>
          <p:spPr bwMode="auto">
            <a:xfrm>
              <a:off x="2789" y="0"/>
              <a:ext cx="432" cy="432"/>
            </a:xfrm>
            <a:prstGeom prst="diamond">
              <a:avLst/>
            </a:prstGeom>
            <a:solidFill>
              <a:schemeClr val="hlink"/>
            </a:solidFill>
            <a:ln w="25400" cmpd="sng">
              <a:solidFill>
                <a:schemeClr val="bg1"/>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5" name="Text Box 16"/>
            <p:cNvSpPr txBox="1">
              <a:spLocks noChangeArrowheads="1"/>
            </p:cNvSpPr>
            <p:nvPr/>
          </p:nvSpPr>
          <p:spPr bwMode="auto">
            <a:xfrm>
              <a:off x="216" y="78"/>
              <a:ext cx="276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eaLnBrk="0" hangingPunct="0"/>
              <a:r>
                <a:rPr lang="ar-EG" sz="2400" b="1" dirty="0">
                  <a:solidFill>
                    <a:srgbClr val="003366"/>
                  </a:solidFill>
                </a:rPr>
                <a:t>التقيد بالتنفيذ إذ لو نتقيد بالتنفيذ لخرجت الخطة عن هدفها </a:t>
              </a:r>
              <a:endParaRPr lang="en-US" sz="2400" b="1" dirty="0">
                <a:solidFill>
                  <a:srgbClr val="003366"/>
                </a:solidFill>
                <a:latin typeface="Arial" panose="020B0604020202020204" pitchFamily="34" charset="0"/>
              </a:endParaRPr>
            </a:p>
          </p:txBody>
        </p:sp>
        <p:sp>
          <p:nvSpPr>
            <p:cNvPr id="16" name="Text Box 17"/>
            <p:cNvSpPr txBox="1">
              <a:spLocks noChangeArrowheads="1"/>
            </p:cNvSpPr>
            <p:nvPr/>
          </p:nvSpPr>
          <p:spPr bwMode="auto">
            <a:xfrm>
              <a:off x="2889" y="62"/>
              <a:ext cx="21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2400" dirty="0" smtClean="0">
                  <a:solidFill>
                    <a:srgbClr val="FFFFFF"/>
                  </a:solidFill>
                  <a:latin typeface="Arial" panose="020B0604020202020204" pitchFamily="34" charset="0"/>
                </a:rPr>
                <a:t>10</a:t>
              </a:r>
              <a:endParaRPr lang="en-US" sz="2400" dirty="0">
                <a:solidFill>
                  <a:srgbClr val="FFFFFF"/>
                </a:solidFill>
                <a:latin typeface="Arial" panose="020B0604020202020204" pitchFamily="34" charset="0"/>
              </a:endParaRPr>
            </a:p>
          </p:txBody>
        </p:sp>
      </p:grpSp>
    </p:spTree>
    <p:extLst>
      <p:ext uri="{BB962C8B-B14F-4D97-AF65-F5344CB8AC3E}">
        <p14:creationId xmlns:p14="http://schemas.microsoft.com/office/powerpoint/2010/main" xmlns="" val="306784849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أسباب الإنحراف في التخطيط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9025068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860032" y="260648"/>
            <a:ext cx="3528392"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 مراجعة </a:t>
            </a:r>
            <a:r>
              <a:rPr lang="ar-EG" sz="2800" b="1" dirty="0">
                <a:solidFill>
                  <a:schemeClr val="tx1"/>
                </a:solidFill>
                <a:latin typeface="Arial" pitchFamily="34" charset="0"/>
                <a:cs typeface="Arial" pitchFamily="34" charset="0"/>
              </a:rPr>
              <a:t>الخطة نفسها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1</a:t>
            </a:r>
          </a:p>
        </p:txBody>
      </p:sp>
      <p:sp>
        <p:nvSpPr>
          <p:cNvPr id="6" name="Folded Corner 5"/>
          <p:cNvSpPr/>
          <p:nvPr/>
        </p:nvSpPr>
        <p:spPr bwMode="auto">
          <a:xfrm>
            <a:off x="107504" y="3356992"/>
            <a:ext cx="8784976" cy="252028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endParaRPr lang="ar-EG" sz="2000" b="1" dirty="0" smtClean="0">
              <a:solidFill>
                <a:schemeClr val="tx1"/>
              </a:solidFill>
              <a:latin typeface="Arial" pitchFamily="34" charset="0"/>
              <a:cs typeface="Arial" pitchFamily="34" charset="0"/>
            </a:endParaRPr>
          </a:p>
          <a:p>
            <a:pPr algn="justLow" rtl="1"/>
            <a:r>
              <a:rPr lang="ar-EG" sz="2800" b="1" dirty="0" smtClean="0">
                <a:solidFill>
                  <a:schemeClr val="tx1"/>
                </a:solidFill>
                <a:latin typeface="Arial" pitchFamily="34" charset="0"/>
                <a:cs typeface="Arial" pitchFamily="34" charset="0"/>
              </a:rPr>
              <a:t>يقوم </a:t>
            </a:r>
            <a:r>
              <a:rPr lang="ar-EG" sz="2800" b="1" dirty="0">
                <a:solidFill>
                  <a:schemeClr val="tx1"/>
                </a:solidFill>
                <a:latin typeface="Arial" pitchFamily="34" charset="0"/>
                <a:cs typeface="Arial" pitchFamily="34" charset="0"/>
              </a:rPr>
              <a:t>المخطط قبل كل شئ بدراسة الخطة نفسها ، فقد تكون الخطة الموضوعة مبالغاً فيها ، </a:t>
            </a:r>
            <a:r>
              <a:rPr lang="ar-EG" sz="2800" b="1" dirty="0" smtClean="0">
                <a:solidFill>
                  <a:schemeClr val="tx1"/>
                </a:solidFill>
                <a:latin typeface="Arial" pitchFamily="34" charset="0"/>
                <a:cs typeface="Arial" pitchFamily="34" charset="0"/>
              </a:rPr>
              <a:t>أو </a:t>
            </a:r>
            <a:r>
              <a:rPr lang="ar-EG" sz="2800" b="1" dirty="0">
                <a:solidFill>
                  <a:schemeClr val="tx1"/>
                </a:solidFill>
                <a:latin typeface="Arial" pitchFamily="34" charset="0"/>
                <a:cs typeface="Arial" pitchFamily="34" charset="0"/>
              </a:rPr>
              <a:t>أنها تجاهلت كثيراً من الأمور الحيوية ، أو أن هناك خطأ في التنبؤات والتقديرات ، وتؤدي هذه العوامل مجتمعة إلى حدوث إنحرافات في التنفيذ عما هو مرسوم أساساً في أصل الخطة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3934791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860032" y="260648"/>
            <a:ext cx="3528392"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مراجعة التنفيذ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a:solidFill>
                  <a:schemeClr val="tx1"/>
                </a:solidFill>
                <a:latin typeface="Arial" pitchFamily="34" charset="0"/>
                <a:cs typeface="Arial" pitchFamily="34" charset="0"/>
              </a:rPr>
              <a:t>2</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2852936"/>
            <a:ext cx="8784976" cy="3384376"/>
          </a:xfrm>
          <a:prstGeom prst="foldedCorner">
            <a:avLst>
              <a:gd name="adj" fmla="val 10813"/>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smtClean="0">
                <a:solidFill>
                  <a:schemeClr val="tx1"/>
                </a:solidFill>
                <a:latin typeface="Arial" pitchFamily="34" charset="0"/>
                <a:cs typeface="Arial" pitchFamily="34" charset="0"/>
              </a:rPr>
              <a:t>بعد </a:t>
            </a:r>
            <a:r>
              <a:rPr lang="ar-EG" sz="2800" b="1" dirty="0">
                <a:solidFill>
                  <a:schemeClr val="tx1"/>
                </a:solidFill>
                <a:latin typeface="Arial" pitchFamily="34" charset="0"/>
                <a:cs typeface="Arial" pitchFamily="34" charset="0"/>
              </a:rPr>
              <a:t>أن يتأكد المخطط من سلامة الخطة الموضوعة وأنها قائمة على معلومات صحيحة فإنه يبدأ بمراجعة مرحلة التنفيذ فقط يكون هناك نقص في التنسيق بين العاملين على تنفيذ الخطة مما يحدث التضارب والإرتباك بين الأعمال أو أن هناك سوء فهم من قبل العاملين حول الأهداف والغايات التي تسعى إليها الخطة فيؤدي على حدوث خطاً في تنفيذها حيث يتم التنفيذ طبقاً لفهم العاملين الذي قام على أساس خاطئ مخالف لواقع الخطة الذي يجب أن تقوم عليه بالطبع</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0952632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211960" y="260648"/>
            <a:ext cx="4176464"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ملاحظة الظروف الخارجية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3</a:t>
            </a:r>
          </a:p>
        </p:txBody>
      </p:sp>
      <p:sp>
        <p:nvSpPr>
          <p:cNvPr id="6" name="Folded Corner 5"/>
          <p:cNvSpPr/>
          <p:nvPr/>
        </p:nvSpPr>
        <p:spPr bwMode="auto">
          <a:xfrm>
            <a:off x="107504" y="3068960"/>
            <a:ext cx="8784976" cy="2808312"/>
          </a:xfrm>
          <a:prstGeom prst="foldedCorner">
            <a:avLst>
              <a:gd name="adj" fmla="val 11240"/>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smtClean="0">
                <a:solidFill>
                  <a:schemeClr val="tx1"/>
                </a:solidFill>
                <a:latin typeface="Arial" pitchFamily="34" charset="0"/>
                <a:cs typeface="Arial" pitchFamily="34" charset="0"/>
              </a:rPr>
              <a:t>أما </a:t>
            </a:r>
            <a:r>
              <a:rPr lang="ar-EG" sz="2800" b="1" dirty="0">
                <a:solidFill>
                  <a:schemeClr val="tx1"/>
                </a:solidFill>
                <a:latin typeface="Arial" pitchFamily="34" charset="0"/>
                <a:cs typeface="Arial" pitchFamily="34" charset="0"/>
              </a:rPr>
              <a:t>الإحتمال الثالث والأخير فهو أنه قد تكون الخطة سليمة ومحكمة من جميع النواحي ، كما </a:t>
            </a:r>
            <a:r>
              <a:rPr lang="ar-EG" sz="2800" b="1" dirty="0" smtClean="0">
                <a:solidFill>
                  <a:schemeClr val="tx1"/>
                </a:solidFill>
                <a:latin typeface="Arial" pitchFamily="34" charset="0"/>
                <a:cs typeface="Arial" pitchFamily="34" charset="0"/>
              </a:rPr>
              <a:t>أن </a:t>
            </a:r>
            <a:r>
              <a:rPr lang="ar-EG" sz="2800" b="1" dirty="0">
                <a:solidFill>
                  <a:schemeClr val="tx1"/>
                </a:solidFill>
                <a:latin typeface="Arial" pitchFamily="34" charset="0"/>
                <a:cs typeface="Arial" pitchFamily="34" charset="0"/>
              </a:rPr>
              <a:t>عملية التنفيذ قد تمت طبقاً لما هو مرسوم في الخطة وبأداء عال ، ومع ذلك يوجد إنحراف </a:t>
            </a:r>
            <a:r>
              <a:rPr lang="ar-EG" sz="2800" b="1" dirty="0" smtClean="0">
                <a:solidFill>
                  <a:schemeClr val="tx1"/>
                </a:solidFill>
                <a:latin typeface="Arial" pitchFamily="34" charset="0"/>
                <a:cs typeface="Arial" pitchFamily="34" charset="0"/>
              </a:rPr>
              <a:t>عما </a:t>
            </a:r>
            <a:r>
              <a:rPr lang="ar-EG" sz="2800" b="1" dirty="0">
                <a:solidFill>
                  <a:schemeClr val="tx1"/>
                </a:solidFill>
                <a:latin typeface="Arial" pitchFamily="34" charset="0"/>
                <a:cs typeface="Arial" pitchFamily="34" charset="0"/>
              </a:rPr>
              <a:t>هو مرسوم لها ، إذن قد يكون الخطأ الناتج هنا سببه ظروف خارجية طارئة لم تكن </a:t>
            </a:r>
            <a:r>
              <a:rPr lang="ar-EG" sz="2800" b="1" dirty="0" smtClean="0">
                <a:solidFill>
                  <a:schemeClr val="tx1"/>
                </a:solidFill>
                <a:latin typeface="Arial" pitchFamily="34" charset="0"/>
                <a:cs typeface="Arial" pitchFamily="34" charset="0"/>
              </a:rPr>
              <a:t>موضع </a:t>
            </a:r>
            <a:r>
              <a:rPr lang="ar-EG" sz="2800" b="1" dirty="0">
                <a:solidFill>
                  <a:schemeClr val="tx1"/>
                </a:solidFill>
                <a:latin typeface="Arial" pitchFamily="34" charset="0"/>
                <a:cs typeface="Arial" pitchFamily="34" charset="0"/>
              </a:rPr>
              <a:t>تنبؤات مثل الظروف الطبيعية المفاجئة التي ليس للإدارة دخل فيها ولا مقدرة على </a:t>
            </a:r>
            <a:r>
              <a:rPr lang="ar-EG" sz="2800" b="1" dirty="0" smtClean="0">
                <a:solidFill>
                  <a:schemeClr val="tx1"/>
                </a:solidFill>
                <a:latin typeface="Arial" pitchFamily="34" charset="0"/>
                <a:cs typeface="Arial" pitchFamily="34" charset="0"/>
              </a:rPr>
              <a:t> التحكم </a:t>
            </a:r>
            <a:r>
              <a:rPr lang="ar-EG" sz="2800" b="1" dirty="0">
                <a:solidFill>
                  <a:schemeClr val="tx1"/>
                </a:solidFill>
                <a:latin typeface="Arial" pitchFamily="34" charset="0"/>
                <a:cs typeface="Arial" pitchFamily="34" charset="0"/>
              </a:rPr>
              <a:t>فيها </a:t>
            </a:r>
          </a:p>
        </p:txBody>
      </p:sp>
    </p:spTree>
    <p:extLst>
      <p:ext uri="{BB962C8B-B14F-4D97-AF65-F5344CB8AC3E}">
        <p14:creationId xmlns:p14="http://schemas.microsoft.com/office/powerpoint/2010/main" xmlns="" val="406024295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860032" y="260648"/>
            <a:ext cx="3528392"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زيادة فعالية التخطيط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4</a:t>
            </a:r>
          </a:p>
        </p:txBody>
      </p:sp>
      <p:sp>
        <p:nvSpPr>
          <p:cNvPr id="6" name="Folded Corner 5"/>
          <p:cNvSpPr/>
          <p:nvPr/>
        </p:nvSpPr>
        <p:spPr bwMode="auto">
          <a:xfrm>
            <a:off x="107504" y="3573016"/>
            <a:ext cx="8784976" cy="2088232"/>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endParaRPr lang="ar-EG" sz="2000" b="1" dirty="0" smtClean="0">
              <a:solidFill>
                <a:schemeClr val="tx1"/>
              </a:solidFill>
              <a:latin typeface="Arial" pitchFamily="34" charset="0"/>
              <a:cs typeface="Arial" pitchFamily="34" charset="0"/>
            </a:endParaRPr>
          </a:p>
          <a:p>
            <a:pPr algn="justLow" rtl="1"/>
            <a:r>
              <a:rPr lang="ar-EG" sz="2800" b="1" dirty="0">
                <a:solidFill>
                  <a:schemeClr val="tx1"/>
                </a:solidFill>
                <a:latin typeface="Arial" pitchFamily="34" charset="0"/>
                <a:cs typeface="Arial" pitchFamily="34" charset="0"/>
              </a:rPr>
              <a:t>رغم وجود الكثير من مكونات التخطيط والمصاعب المتعلقة به ، إلا أنه يمكن حل هذه المشاكل والتغلب عليها ويمكن زيادة فعالية التخطيط إذا ما تم مراعاة الأمور التالية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4385602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148517" y="188913"/>
            <a:ext cx="797205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a:r>
              <a:rPr lang="ar-EG" sz="3200" b="1" dirty="0" smtClean="0">
                <a:solidFill>
                  <a:schemeClr val="bg1"/>
                </a:solidFill>
                <a:latin typeface="Verdana" pitchFamily="34" charset="0"/>
              </a:rPr>
              <a:t>يمكن </a:t>
            </a:r>
            <a:r>
              <a:rPr lang="ar-EG" sz="3200" b="1" dirty="0">
                <a:solidFill>
                  <a:schemeClr val="bg1"/>
                </a:solidFill>
                <a:latin typeface="Verdana" pitchFamily="34" charset="0"/>
              </a:rPr>
              <a:t>زيادة فعالية التخطيط إذا ما تم مراعاة الأمور التالية </a:t>
            </a:r>
          </a:p>
        </p:txBody>
      </p:sp>
      <p:grpSp>
        <p:nvGrpSpPr>
          <p:cNvPr id="4" name="Group 2"/>
          <p:cNvGrpSpPr>
            <a:grpSpLocks/>
          </p:cNvGrpSpPr>
          <p:nvPr/>
        </p:nvGrpSpPr>
        <p:grpSpPr bwMode="auto">
          <a:xfrm>
            <a:off x="467548" y="1866106"/>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مشاركة العاملين في وضع الخطط وإلزامهم بتطبيقها </a:t>
              </a:r>
              <a:endParaRPr lang="zh-CN" altLang="en-US" sz="2400" b="1" dirty="0">
                <a:solidFill>
                  <a:schemeClr val="bg1"/>
                </a:solidFill>
              </a:endParaRPr>
            </a:p>
          </p:txBody>
        </p:sp>
      </p:grpSp>
      <p:grpSp>
        <p:nvGrpSpPr>
          <p:cNvPr id="8" name="Group 6"/>
          <p:cNvGrpSpPr>
            <a:grpSpLocks/>
          </p:cNvGrpSpPr>
          <p:nvPr/>
        </p:nvGrpSpPr>
        <p:grpSpPr bwMode="auto">
          <a:xfrm>
            <a:off x="467548" y="2913856"/>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وضع أهداف وإستراتيجيات وسياسات واضحة ودقيقة </a:t>
              </a:r>
              <a:endParaRPr lang="zh-CN" altLang="en-US" sz="2400" b="1" dirty="0">
                <a:solidFill>
                  <a:schemeClr val="bg1"/>
                </a:solidFill>
              </a:endParaRPr>
            </a:p>
          </p:txBody>
        </p:sp>
      </p:grpSp>
      <p:grpSp>
        <p:nvGrpSpPr>
          <p:cNvPr id="13" name="Group 2"/>
          <p:cNvGrpSpPr>
            <a:grpSpLocks/>
          </p:cNvGrpSpPr>
          <p:nvPr/>
        </p:nvGrpSpPr>
        <p:grpSpPr bwMode="auto">
          <a:xfrm>
            <a:off x="436541" y="4007629"/>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توفير الهيكل التنظيمي المناسب </a:t>
              </a:r>
              <a:endParaRPr lang="zh-CN" altLang="en-US" sz="2400" b="1" dirty="0">
                <a:solidFill>
                  <a:schemeClr val="bg1"/>
                </a:solidFill>
              </a:endParaRPr>
            </a:p>
          </p:txBody>
        </p:sp>
      </p:grpSp>
      <p:grpSp>
        <p:nvGrpSpPr>
          <p:cNvPr id="22" name="Group 6"/>
          <p:cNvGrpSpPr>
            <a:grpSpLocks/>
          </p:cNvGrpSpPr>
          <p:nvPr/>
        </p:nvGrpSpPr>
        <p:grpSpPr bwMode="auto">
          <a:xfrm>
            <a:off x="467544" y="5159757"/>
            <a:ext cx="8208908" cy="656133"/>
            <a:chOff x="0" y="0"/>
            <a:chExt cx="6561756" cy="546060"/>
          </a:xfrm>
        </p:grpSpPr>
        <p:grpSp>
          <p:nvGrpSpPr>
            <p:cNvPr id="23" name="Group 7"/>
            <p:cNvGrpSpPr>
              <a:grpSpLocks/>
            </p:cNvGrpSpPr>
            <p:nvPr/>
          </p:nvGrpSpPr>
          <p:grpSpPr bwMode="auto">
            <a:xfrm>
              <a:off x="0" y="0"/>
              <a:ext cx="6561756" cy="546060"/>
              <a:chOff x="0" y="0"/>
              <a:chExt cx="6561756" cy="546060"/>
            </a:xfrm>
          </p:grpSpPr>
          <p:sp>
            <p:nvSpPr>
              <p:cNvPr id="2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مراعاة المخطط للتغيرات البيئية المختلفة </a:t>
              </a:r>
              <a:endParaRPr lang="zh-CN" altLang="en-US" sz="2400" b="1" dirty="0">
                <a:solidFill>
                  <a:schemeClr val="bg1"/>
                </a:solidFill>
              </a:endParaRPr>
            </a:p>
          </p:txBody>
        </p:sp>
      </p:grpSp>
    </p:spTree>
    <p:extLst>
      <p:ext uri="{BB962C8B-B14F-4D97-AF65-F5344CB8AC3E}">
        <p14:creationId xmlns:p14="http://schemas.microsoft.com/office/powerpoint/2010/main" xmlns="" val="133228714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 presetClass="entr" presetSubtype="4" fill="hold" nodeType="withEffect">
                                  <p:stCondLst>
                                    <p:cond delay="1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45720"/>
            <a:ext cx="24765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6"/>
          <p:cNvGrpSpPr>
            <a:grpSpLocks/>
          </p:cNvGrpSpPr>
          <p:nvPr/>
        </p:nvGrpSpPr>
        <p:grpSpPr bwMode="auto">
          <a:xfrm>
            <a:off x="3409874" y="187303"/>
            <a:ext cx="5554614" cy="1009449"/>
            <a:chOff x="0" y="0"/>
            <a:chExt cx="6561756" cy="546060"/>
          </a:xfrm>
        </p:grpSpPr>
        <p:grpSp>
          <p:nvGrpSpPr>
            <p:cNvPr id="5" name="Group 7"/>
            <p:cNvGrpSpPr>
              <a:grpSpLocks/>
            </p:cNvGrpSpPr>
            <p:nvPr/>
          </p:nvGrpSpPr>
          <p:grpSpPr bwMode="auto">
            <a:xfrm>
              <a:off x="0" y="0"/>
              <a:ext cx="6561756" cy="546060"/>
              <a:chOff x="0" y="0"/>
              <a:chExt cx="6561756" cy="546060"/>
            </a:xfrm>
          </p:grpSpPr>
          <p:sp>
            <p:nvSpPr>
              <p:cNvPr id="7"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8"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6" name="Rectangle 13"/>
            <p:cNvSpPr>
              <a:spLocks noChangeArrowheads="1"/>
            </p:cNvSpPr>
            <p:nvPr/>
          </p:nvSpPr>
          <p:spPr bwMode="auto">
            <a:xfrm>
              <a:off x="65079" y="85339"/>
              <a:ext cx="6431599" cy="34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a:solidFill>
                    <a:schemeClr val="bg1"/>
                  </a:solidFill>
                </a:rPr>
                <a:t>التخطيط الإستراتيجي </a:t>
              </a:r>
              <a:endParaRPr lang="zh-CN" altLang="en-US" sz="3600" b="1" dirty="0">
                <a:solidFill>
                  <a:schemeClr val="bg1"/>
                </a:solidFill>
              </a:endParaRPr>
            </a:p>
          </p:txBody>
        </p:sp>
      </p:grpSp>
      <p:sp>
        <p:nvSpPr>
          <p:cNvPr id="3" name="Rectangle 2"/>
          <p:cNvSpPr/>
          <p:nvPr/>
        </p:nvSpPr>
        <p:spPr>
          <a:xfrm>
            <a:off x="2267744" y="1704320"/>
            <a:ext cx="6853768" cy="3539430"/>
          </a:xfrm>
          <a:prstGeom prst="rect">
            <a:avLst/>
          </a:prstGeom>
        </p:spPr>
        <p:txBody>
          <a:bodyPr wrap="square">
            <a:spAutoFit/>
          </a:bodyPr>
          <a:lstStyle/>
          <a:p>
            <a:pPr marL="457200" indent="-457200" algn="r" rtl="1">
              <a:buFont typeface="Wingdings" pitchFamily="2" charset="2"/>
              <a:buChar char="Ø"/>
            </a:pPr>
            <a:r>
              <a:rPr lang="ar-EG" sz="2800" b="1" dirty="0" smtClean="0">
                <a:solidFill>
                  <a:schemeClr val="accent2"/>
                </a:solidFill>
              </a:rPr>
              <a:t>مفهوم </a:t>
            </a:r>
            <a:r>
              <a:rPr lang="ar-EG" sz="2800" b="1" dirty="0">
                <a:solidFill>
                  <a:schemeClr val="accent2"/>
                </a:solidFill>
              </a:rPr>
              <a:t>الإستراتيجية </a:t>
            </a:r>
          </a:p>
          <a:p>
            <a:pPr marL="457200" indent="-457200" algn="r" rtl="1">
              <a:buFont typeface="Wingdings" pitchFamily="2" charset="2"/>
              <a:buChar char="Ø"/>
            </a:pPr>
            <a:r>
              <a:rPr lang="ar-SA" sz="2800" b="1" dirty="0" smtClean="0">
                <a:solidFill>
                  <a:schemeClr val="accent2"/>
                </a:solidFill>
              </a:rPr>
              <a:t>العوامل </a:t>
            </a:r>
            <a:r>
              <a:rPr lang="ar-SA" sz="2800" b="1" dirty="0">
                <a:solidFill>
                  <a:schemeClr val="accent2"/>
                </a:solidFill>
              </a:rPr>
              <a:t>المهمة في تحديد </a:t>
            </a:r>
            <a:r>
              <a:rPr lang="ar-SA" sz="2800" b="1" dirty="0" smtClean="0">
                <a:solidFill>
                  <a:schemeClr val="accent2"/>
                </a:solidFill>
              </a:rPr>
              <a:t>الإستراتجية</a:t>
            </a:r>
            <a:endParaRPr lang="en-US" sz="2800" b="1" dirty="0">
              <a:solidFill>
                <a:schemeClr val="accent2"/>
              </a:solidFill>
            </a:endParaRPr>
          </a:p>
          <a:p>
            <a:pPr marL="457200" indent="-457200" algn="r" rtl="1">
              <a:buFont typeface="Wingdings" pitchFamily="2" charset="2"/>
              <a:buChar char="Ø"/>
            </a:pPr>
            <a:r>
              <a:rPr lang="ar-SA" sz="2800" b="1" dirty="0" smtClean="0">
                <a:solidFill>
                  <a:schemeClr val="accent2"/>
                </a:solidFill>
              </a:rPr>
              <a:t>اللاتأكد </a:t>
            </a:r>
            <a:r>
              <a:rPr lang="ar-SA" sz="2800" b="1" dirty="0">
                <a:solidFill>
                  <a:schemeClr val="accent2"/>
                </a:solidFill>
              </a:rPr>
              <a:t>والإجتهاد " </a:t>
            </a:r>
            <a:endParaRPr lang="ar-EG" sz="2800" b="1" dirty="0">
              <a:solidFill>
                <a:schemeClr val="accent2"/>
              </a:solidFill>
            </a:endParaRPr>
          </a:p>
          <a:p>
            <a:pPr marL="457200" indent="-457200" algn="r" rtl="1">
              <a:buFont typeface="Wingdings" pitchFamily="2" charset="2"/>
              <a:buChar char="Ø"/>
            </a:pPr>
            <a:r>
              <a:rPr lang="ar-SA" sz="2800" b="1" dirty="0" smtClean="0">
                <a:solidFill>
                  <a:schemeClr val="accent2"/>
                </a:solidFill>
              </a:rPr>
              <a:t>مكونات </a:t>
            </a:r>
            <a:r>
              <a:rPr lang="ar-SA" sz="2800" b="1" dirty="0">
                <a:solidFill>
                  <a:schemeClr val="accent2"/>
                </a:solidFill>
              </a:rPr>
              <a:t>أو مجالات إستراتيجية </a:t>
            </a:r>
            <a:r>
              <a:rPr lang="ar-SA" sz="2800" b="1" dirty="0" smtClean="0">
                <a:solidFill>
                  <a:schemeClr val="accent2"/>
                </a:solidFill>
              </a:rPr>
              <a:t>المنشأة</a:t>
            </a:r>
            <a:endParaRPr lang="en-US" sz="2800" b="1" dirty="0">
              <a:solidFill>
                <a:schemeClr val="accent2"/>
              </a:solidFill>
            </a:endParaRPr>
          </a:p>
          <a:p>
            <a:pPr marL="457200" indent="-457200" algn="r" rtl="1">
              <a:buFont typeface="Wingdings" pitchFamily="2" charset="2"/>
              <a:buChar char="Ø"/>
            </a:pPr>
            <a:r>
              <a:rPr lang="ar-SA" sz="2800" b="1" dirty="0" smtClean="0">
                <a:solidFill>
                  <a:schemeClr val="accent2"/>
                </a:solidFill>
              </a:rPr>
              <a:t>خطوات </a:t>
            </a:r>
            <a:r>
              <a:rPr lang="ar-SA" sz="2800" b="1" dirty="0">
                <a:solidFill>
                  <a:schemeClr val="accent2"/>
                </a:solidFill>
              </a:rPr>
              <a:t>إتخاذ القرارات الإستراتيجية </a:t>
            </a:r>
            <a:endParaRPr lang="ar-EG" sz="2800" b="1" dirty="0">
              <a:solidFill>
                <a:schemeClr val="accent2"/>
              </a:solidFill>
            </a:endParaRPr>
          </a:p>
          <a:p>
            <a:pPr marL="457200" indent="-457200" algn="r" rtl="1">
              <a:buFont typeface="Wingdings" pitchFamily="2" charset="2"/>
              <a:buChar char="Ø"/>
            </a:pPr>
            <a:r>
              <a:rPr lang="ar-SA" sz="2800" b="1" dirty="0" smtClean="0">
                <a:solidFill>
                  <a:schemeClr val="accent2"/>
                </a:solidFill>
              </a:rPr>
              <a:t>مستويات </a:t>
            </a:r>
            <a:r>
              <a:rPr lang="ar-SA" sz="2800" b="1" dirty="0">
                <a:solidFill>
                  <a:schemeClr val="accent2"/>
                </a:solidFill>
              </a:rPr>
              <a:t>الإستراتيجية </a:t>
            </a:r>
            <a:endParaRPr lang="ar-EG" sz="2800" b="1" dirty="0">
              <a:solidFill>
                <a:schemeClr val="accent2"/>
              </a:solidFill>
            </a:endParaRPr>
          </a:p>
          <a:p>
            <a:pPr marL="457200" indent="-457200" algn="r" rtl="1">
              <a:buFont typeface="Wingdings" pitchFamily="2" charset="2"/>
              <a:buChar char="Ø"/>
            </a:pPr>
            <a:r>
              <a:rPr lang="ar-SA" sz="2800" b="1" dirty="0" smtClean="0">
                <a:solidFill>
                  <a:schemeClr val="accent2"/>
                </a:solidFill>
              </a:rPr>
              <a:t>وحدة </a:t>
            </a:r>
            <a:r>
              <a:rPr lang="ar-SA" sz="2800" b="1" dirty="0">
                <a:solidFill>
                  <a:schemeClr val="accent2"/>
                </a:solidFill>
              </a:rPr>
              <a:t>الأعمال الإستراتيجية </a:t>
            </a:r>
            <a:endParaRPr lang="ar-EG" sz="2800" b="1" dirty="0">
              <a:solidFill>
                <a:schemeClr val="accent2"/>
              </a:solidFill>
            </a:endParaRPr>
          </a:p>
          <a:p>
            <a:pPr marL="457200" indent="-457200" algn="r" rtl="1">
              <a:buFont typeface="Wingdings" pitchFamily="2" charset="2"/>
              <a:buChar char="Ø"/>
            </a:pPr>
            <a:endParaRPr lang="ar-EG" sz="2800" b="1" dirty="0">
              <a:solidFill>
                <a:schemeClr val="accent2"/>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12" y="-45720"/>
            <a:ext cx="24803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840866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403342034"/>
              </p:ext>
            </p:extLst>
          </p:nvPr>
        </p:nvGraphicFramePr>
        <p:xfrm>
          <a:off x="762000" y="304800"/>
          <a:ext cx="7467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spTree>
    <p:extLst>
      <p:ext uri="{BB962C8B-B14F-4D97-AF65-F5344CB8AC3E}">
        <p14:creationId xmlns:p14="http://schemas.microsoft.com/office/powerpoint/2010/main" xmlns="" val="21350352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753691" y="404664"/>
            <a:ext cx="5554614" cy="1009449"/>
            <a:chOff x="0" y="0"/>
            <a:chExt cx="6561756" cy="546060"/>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9" cy="34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a:solidFill>
                    <a:schemeClr val="bg1"/>
                  </a:solidFill>
                </a:rPr>
                <a:t>التخطيط الإستراتيجي </a:t>
              </a:r>
              <a:endParaRPr lang="zh-CN" altLang="en-US" sz="3600" b="1" dirty="0">
                <a:solidFill>
                  <a:schemeClr val="bg1"/>
                </a:solidFill>
              </a:endParaRPr>
            </a:p>
          </p:txBody>
        </p:sp>
      </p:grpSp>
      <p:sp>
        <p:nvSpPr>
          <p:cNvPr id="7" name="Rectangle 6"/>
          <p:cNvSpPr/>
          <p:nvPr/>
        </p:nvSpPr>
        <p:spPr bwMode="auto">
          <a:xfrm>
            <a:off x="462545" y="3356992"/>
            <a:ext cx="8136904" cy="2304256"/>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rgbClr val="000066"/>
                </a:solidFill>
              </a:rPr>
              <a:t>إذا كانت الأهداف الرئيسة هي النهايات التي تسعى الإدارة للوصول إليها فإن الوسائل الموصلة لها هي </a:t>
            </a:r>
            <a:r>
              <a:rPr lang="ar-EG" sz="2800" b="1" dirty="0" smtClean="0">
                <a:solidFill>
                  <a:srgbClr val="000066"/>
                </a:solidFill>
              </a:rPr>
              <a:t>إستراتيجية المنظمة </a:t>
            </a:r>
            <a:r>
              <a:rPr lang="ar-EG" sz="2800" b="1" dirty="0">
                <a:solidFill>
                  <a:srgbClr val="000066"/>
                </a:solidFill>
              </a:rPr>
              <a:t>وينصب التخطيط </a:t>
            </a:r>
            <a:r>
              <a:rPr lang="ar-EG" sz="2800" b="1" dirty="0" smtClean="0">
                <a:solidFill>
                  <a:srgbClr val="000066"/>
                </a:solidFill>
              </a:rPr>
              <a:t>الإستراتيجي</a:t>
            </a:r>
            <a:r>
              <a:rPr lang="en-US" sz="2800" b="1" dirty="0" smtClean="0">
                <a:solidFill>
                  <a:srgbClr val="000066"/>
                </a:solidFill>
              </a:rPr>
              <a:t> </a:t>
            </a:r>
            <a:r>
              <a:rPr lang="ar-EG" sz="2800" b="1" dirty="0">
                <a:solidFill>
                  <a:srgbClr val="000066"/>
                </a:solidFill>
              </a:rPr>
              <a:t>على تطوير أو صياغة المنهج الأساسي العريض للمستقبل ولابد أن يتبع ذلك وضع الخطط التفصيلية </a:t>
            </a:r>
            <a:br>
              <a:rPr lang="ar-EG" sz="2800" b="1" dirty="0">
                <a:solidFill>
                  <a:srgbClr val="000066"/>
                </a:solidFill>
              </a:rPr>
            </a:br>
            <a:r>
              <a:rPr lang="ar-EG" sz="2800" b="1" dirty="0" smtClean="0">
                <a:solidFill>
                  <a:srgbClr val="000066"/>
                </a:solidFill>
              </a:rPr>
              <a:t>( </a:t>
            </a:r>
            <a:r>
              <a:rPr lang="ar-EG" sz="2800" b="1" dirty="0">
                <a:solidFill>
                  <a:srgbClr val="000066"/>
                </a:solidFill>
              </a:rPr>
              <a:t>التخطيط التشغيلي ) </a:t>
            </a:r>
          </a:p>
        </p:txBody>
      </p:sp>
    </p:spTree>
    <p:extLst>
      <p:ext uri="{BB962C8B-B14F-4D97-AF65-F5344CB8AC3E}">
        <p14:creationId xmlns:p14="http://schemas.microsoft.com/office/powerpoint/2010/main" xmlns="" val="269634104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smtClean="0">
                <a:solidFill>
                  <a:schemeClr val="bg1"/>
                </a:solidFill>
                <a:ea typeface="Microsoft YaHei" pitchFamily="34" charset="-122"/>
              </a:rPr>
              <a:t>أولاً</a:t>
            </a:r>
          </a:p>
          <a:p>
            <a:pPr algn="ctr" rtl="1" eaLnBrk="0" hangingPunct="0"/>
            <a:r>
              <a:rPr lang="ar-EG" altLang="zh-CN" sz="5000" b="1" dirty="0" smtClean="0">
                <a:solidFill>
                  <a:schemeClr val="bg1"/>
                </a:solidFill>
                <a:ea typeface="Microsoft YaHei" pitchFamily="34" charset="-122"/>
              </a:rPr>
              <a:t>مفهوم </a:t>
            </a:r>
            <a:r>
              <a:rPr lang="ar-EG" altLang="zh-CN" sz="5000" b="1" dirty="0">
                <a:solidFill>
                  <a:schemeClr val="bg1"/>
                </a:solidFill>
                <a:ea typeface="Microsoft YaHei" pitchFamily="34" charset="-122"/>
              </a:rPr>
              <a:t>الإستراتيجية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35678991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1188035"/>
            <a:ext cx="4572000" cy="3970318"/>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ينظر إلى الإستراتيجية كذلك على أنها سلسلة من القرارات وفي المنشأة تعنى القرارات </a:t>
            </a:r>
            <a:r>
              <a:rPr lang="ar-EG" sz="2800" b="1" dirty="0" smtClean="0">
                <a:solidFill>
                  <a:schemeClr val="accent6">
                    <a:lumMod val="50000"/>
                  </a:schemeClr>
                </a:solidFill>
              </a:rPr>
              <a:t>الإستراتيجية</a:t>
            </a:r>
            <a:r>
              <a:rPr lang="en-US" sz="2800" b="1" dirty="0" smtClean="0">
                <a:solidFill>
                  <a:schemeClr val="accent6">
                    <a:lumMod val="50000"/>
                  </a:schemeClr>
                </a:solidFill>
              </a:rPr>
              <a:t> </a:t>
            </a:r>
            <a:r>
              <a:rPr lang="ar-EG" sz="2800" b="1" dirty="0">
                <a:solidFill>
                  <a:schemeClr val="accent6">
                    <a:lumMod val="50000"/>
                  </a:schemeClr>
                </a:solidFill>
              </a:rPr>
              <a:t>بقضايا أساسية مثل </a:t>
            </a:r>
            <a:r>
              <a:rPr lang="ar-EG" sz="2800" b="1" dirty="0" smtClean="0">
                <a:solidFill>
                  <a:schemeClr val="accent6">
                    <a:lumMod val="50000"/>
                  </a:schemeClr>
                </a:solidFill>
              </a:rPr>
              <a:t>سعة مزيج </a:t>
            </a:r>
            <a:r>
              <a:rPr lang="ar-EG" sz="2800" b="1" dirty="0">
                <a:solidFill>
                  <a:schemeClr val="accent6">
                    <a:lumMod val="50000"/>
                  </a:schemeClr>
                </a:solidFill>
              </a:rPr>
              <a:t>المنتوجات والتباعد الجغرافي للأعمال وموقع المنشأة في القطاع الذي تعمل به ودرج التكامل العمودي </a:t>
            </a:r>
            <a:r>
              <a:rPr lang="ar-EG" sz="2800" b="1" dirty="0" smtClean="0">
                <a:solidFill>
                  <a:schemeClr val="accent6">
                    <a:lumMod val="50000"/>
                  </a:schemeClr>
                </a:solidFill>
              </a:rPr>
              <a:t>التوجه نحو </a:t>
            </a:r>
            <a:r>
              <a:rPr lang="ar-EG" sz="2800" b="1" dirty="0">
                <a:solidFill>
                  <a:schemeClr val="accent6">
                    <a:lumMod val="50000"/>
                  </a:schemeClr>
                </a:solidFill>
              </a:rPr>
              <a:t>النمو وغيرها فمن خلال القرارات الإستراتيجية تحدد الإدارة توجه المنشأة تجاه البيئة </a:t>
            </a:r>
          </a:p>
        </p:txBody>
      </p:sp>
      <p:pic>
        <p:nvPicPr>
          <p:cNvPr id="10242" name="Picture 2" descr="http://www.sst5.com/images/strate1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179512" y="1484785"/>
            <a:ext cx="3915510" cy="36324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45843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smtClean="0">
                <a:solidFill>
                  <a:schemeClr val="bg1"/>
                </a:solidFill>
                <a:ea typeface="Microsoft YaHei" pitchFamily="34" charset="-122"/>
              </a:rPr>
              <a:t>ثانياً</a:t>
            </a:r>
          </a:p>
          <a:p>
            <a:pPr algn="ctr" rtl="1" eaLnBrk="0" hangingPunct="0"/>
            <a:r>
              <a:rPr lang="ar-EG" altLang="zh-CN" sz="4600" b="1" dirty="0" smtClean="0">
                <a:solidFill>
                  <a:schemeClr val="bg1"/>
                </a:solidFill>
                <a:ea typeface="Microsoft YaHei" pitchFamily="34" charset="-122"/>
              </a:rPr>
              <a:t>العوامل المهمة في تحديد الإستراتجية</a:t>
            </a:r>
            <a:endParaRPr lang="ar-EG" altLang="zh-CN" sz="46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63929616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731736" y="188913"/>
            <a:ext cx="838883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a:r>
              <a:rPr lang="ar-EG" sz="3200" b="1" dirty="0" smtClean="0">
                <a:solidFill>
                  <a:schemeClr val="bg1"/>
                </a:solidFill>
                <a:latin typeface="Verdana" pitchFamily="34" charset="0"/>
              </a:rPr>
              <a:t>تشكل </a:t>
            </a:r>
            <a:r>
              <a:rPr lang="ar-EG" sz="3200" b="1" dirty="0">
                <a:solidFill>
                  <a:schemeClr val="bg1"/>
                </a:solidFill>
                <a:latin typeface="Verdana" pitchFamily="34" charset="0"/>
              </a:rPr>
              <a:t>الظروف البيئة الخلفية العامة للقرارات </a:t>
            </a:r>
            <a:r>
              <a:rPr lang="ar-EG" sz="3200" b="1" dirty="0" smtClean="0">
                <a:solidFill>
                  <a:schemeClr val="bg1"/>
                </a:solidFill>
                <a:latin typeface="Verdana" pitchFamily="34" charset="0"/>
              </a:rPr>
              <a:t>الإستراتجية وهى</a:t>
            </a:r>
            <a:endParaRPr lang="ar-EG" sz="3200" b="1" dirty="0">
              <a:solidFill>
                <a:schemeClr val="bg1"/>
              </a:solidFill>
              <a:latin typeface="Verdana" pitchFamily="34" charset="0"/>
            </a:endParaRPr>
          </a:p>
        </p:txBody>
      </p:sp>
      <p:sp>
        <p:nvSpPr>
          <p:cNvPr id="2" name="Round Diagonal Corner Rectangle 1"/>
          <p:cNvSpPr/>
          <p:nvPr/>
        </p:nvSpPr>
        <p:spPr bwMode="auto">
          <a:xfrm>
            <a:off x="556538" y="980728"/>
            <a:ext cx="8007496" cy="1512168"/>
          </a:xfrm>
          <a:prstGeom prst="round2DiagRect">
            <a:avLst/>
          </a:prstGeom>
          <a:solidFill>
            <a:srgbClr val="0099FF"/>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t>المجموعة الأولى من العوامل المهمة في تحديد الإستراتيجية وبحصول التغييرات في البيئة تغدو الظروف البيئية أما أكثر أو أقل إيجابية أو ملائمة للإستراتيجيات المعنية </a:t>
            </a:r>
          </a:p>
        </p:txBody>
      </p:sp>
      <p:sp>
        <p:nvSpPr>
          <p:cNvPr id="27" name="Round Diagonal Corner Rectangle 26"/>
          <p:cNvSpPr/>
          <p:nvPr/>
        </p:nvSpPr>
        <p:spPr bwMode="auto">
          <a:xfrm>
            <a:off x="539552" y="2924944"/>
            <a:ext cx="8007496" cy="1152128"/>
          </a:xfrm>
          <a:prstGeom prst="round2DiagRect">
            <a:avLst/>
          </a:prstGeom>
          <a:solidFill>
            <a:srgbClr val="0099FF"/>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t>المجموعة الثانية من العوامل فهي موارد المنشأة البشرية والمادية والمالية والمعلوماتية التي يمكن إستخدامها في عدد من الطرق </a:t>
            </a:r>
          </a:p>
        </p:txBody>
      </p:sp>
      <p:sp>
        <p:nvSpPr>
          <p:cNvPr id="28" name="Round Diagonal Corner Rectangle 27"/>
          <p:cNvSpPr/>
          <p:nvPr/>
        </p:nvSpPr>
        <p:spPr bwMode="auto">
          <a:xfrm>
            <a:off x="539552" y="4437112"/>
            <a:ext cx="8007496" cy="1440160"/>
          </a:xfrm>
          <a:prstGeom prst="round2DiagRect">
            <a:avLst/>
          </a:prstGeom>
          <a:solidFill>
            <a:srgbClr val="0099FF"/>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t>المجموعة الثالثة من العوامل فلسفة الإدارة وقيمها ورغباتها فبعض الإدارات يؤكد على الإبداع أو النمو أو خدمة الزبائن أو المعايير الأخلاقية في التعامل </a:t>
            </a:r>
          </a:p>
        </p:txBody>
      </p:sp>
    </p:spTree>
    <p:extLst>
      <p:ext uri="{BB962C8B-B14F-4D97-AF65-F5344CB8AC3E}">
        <p14:creationId xmlns:p14="http://schemas.microsoft.com/office/powerpoint/2010/main" xmlns="" val="312361432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smtClean="0">
                <a:solidFill>
                  <a:schemeClr val="bg1"/>
                </a:solidFill>
                <a:ea typeface="Microsoft YaHei" pitchFamily="34" charset="-122"/>
              </a:rPr>
              <a:t>ثالثاً</a:t>
            </a:r>
          </a:p>
          <a:p>
            <a:pPr algn="ctr" rtl="1" eaLnBrk="0" hangingPunct="0"/>
            <a:r>
              <a:rPr lang="ar-EG" altLang="zh-CN" sz="5000" b="1" dirty="0" smtClean="0">
                <a:solidFill>
                  <a:schemeClr val="bg1"/>
                </a:solidFill>
                <a:ea typeface="Microsoft YaHei" pitchFamily="34" charset="-122"/>
              </a:rPr>
              <a:t>اللا تأكد </a:t>
            </a:r>
            <a:r>
              <a:rPr lang="ar-EG" altLang="zh-CN" sz="5000" b="1" dirty="0">
                <a:solidFill>
                  <a:schemeClr val="bg1"/>
                </a:solidFill>
                <a:ea typeface="Microsoft YaHei" pitchFamily="34" charset="-122"/>
              </a:rPr>
              <a:t>والإجتهاد </a:t>
            </a:r>
            <a:endParaRPr lang="ar-EG" altLang="zh-CN" sz="46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62037001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614293"/>
            <a:ext cx="4572000" cy="5262979"/>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 </a:t>
            </a:r>
            <a:r>
              <a:rPr lang="ar-EG" sz="2800" b="1" dirty="0" smtClean="0">
                <a:solidFill>
                  <a:schemeClr val="accent6">
                    <a:lumMod val="50000"/>
                  </a:schemeClr>
                </a:solidFill>
              </a:rPr>
              <a:t>من </a:t>
            </a:r>
            <a:r>
              <a:rPr lang="ar-EG" sz="2800" b="1" dirty="0">
                <a:solidFill>
                  <a:schemeClr val="accent6">
                    <a:lumMod val="50000"/>
                  </a:schemeClr>
                </a:solidFill>
              </a:rPr>
              <a:t>بين جميع القرارات التي تتخذ في إدارة المنشأة يبرز عنصر اللا تأكد لدرجة كبيرة في القرارات الإستراتيجية فالتعقيد الذي تتسم به هذه القرارات ينبع من إمكانية تغيير علاقة المنظمة بالبيئة هذا قياساً بالقرارات الرتيبة " الروتينية " المتخذة ضمن إطار محدد وأقل خضوعاً لعنصر اللا تأكد وقد تكون البيئة من التعقيد بحيث يصعب التنبؤ المدروس بظروفها أو مكوناتها </a:t>
            </a:r>
            <a:r>
              <a:rPr lang="ar-EG" sz="2800" b="1" dirty="0" smtClean="0">
                <a:solidFill>
                  <a:schemeClr val="accent6">
                    <a:lumMod val="50000"/>
                  </a:schemeClr>
                </a:solidFill>
              </a:rPr>
              <a:t/>
            </a:r>
            <a:br>
              <a:rPr lang="ar-EG" sz="2800" b="1" dirty="0" smtClean="0">
                <a:solidFill>
                  <a:schemeClr val="accent6">
                    <a:lumMod val="50000"/>
                  </a:schemeClr>
                </a:solidFill>
              </a:rPr>
            </a:br>
            <a:r>
              <a:rPr lang="ar-EG" sz="2800" b="1" dirty="0" smtClean="0">
                <a:solidFill>
                  <a:schemeClr val="accent6">
                    <a:lumMod val="50000"/>
                  </a:schemeClr>
                </a:solidFill>
              </a:rPr>
              <a:t>أو </a:t>
            </a:r>
            <a:r>
              <a:rPr lang="ar-EG" sz="2800" b="1" dirty="0">
                <a:solidFill>
                  <a:schemeClr val="accent6">
                    <a:lumMod val="50000"/>
                  </a:schemeClr>
                </a:solidFill>
              </a:rPr>
              <a:t>حتى مجرد الحدس حولها </a:t>
            </a:r>
          </a:p>
        </p:txBody>
      </p:sp>
      <p:pic>
        <p:nvPicPr>
          <p:cNvPr id="1126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7545" y="1666875"/>
            <a:ext cx="3312368" cy="352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613764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smtClean="0">
                <a:solidFill>
                  <a:schemeClr val="bg1"/>
                </a:solidFill>
                <a:ea typeface="Microsoft YaHei" pitchFamily="34" charset="-122"/>
              </a:rPr>
              <a:t>رابعاً</a:t>
            </a:r>
          </a:p>
          <a:p>
            <a:pPr algn="ctr" rtl="1" eaLnBrk="0" hangingPunct="0"/>
            <a:r>
              <a:rPr lang="ar-EG" altLang="zh-CN" sz="4400" b="1" dirty="0" smtClean="0">
                <a:solidFill>
                  <a:schemeClr val="bg1"/>
                </a:solidFill>
                <a:ea typeface="Microsoft YaHei" pitchFamily="34" charset="-122"/>
              </a:rPr>
              <a:t>مكونات </a:t>
            </a:r>
            <a:r>
              <a:rPr lang="ar-EG" altLang="zh-CN" sz="4400" b="1" dirty="0">
                <a:solidFill>
                  <a:schemeClr val="bg1"/>
                </a:solidFill>
                <a:ea typeface="Microsoft YaHei" pitchFamily="34" charset="-122"/>
              </a:rPr>
              <a:t>أو مجالات إستراتيجية </a:t>
            </a:r>
            <a:r>
              <a:rPr lang="ar-EG" altLang="zh-CN" sz="4400" b="1" dirty="0" smtClean="0">
                <a:solidFill>
                  <a:schemeClr val="bg1"/>
                </a:solidFill>
                <a:ea typeface="Microsoft YaHei" pitchFamily="34" charset="-122"/>
              </a:rPr>
              <a:t>المنشأة</a:t>
            </a:r>
            <a:endParaRPr lang="ar-EG" altLang="zh-CN" sz="4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59042396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62545" y="3212976"/>
            <a:ext cx="8136904" cy="2736304"/>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accent6">
                    <a:lumMod val="50000"/>
                  </a:schemeClr>
                </a:solidFill>
              </a:rPr>
              <a:t>تتخذ القرارات الإستراتجية في مجموعة متنوعة ومترابطة من أنشطة المنشأة وتستند هذه القرارات إلى ما يسمى بالإقتدار المتميز للمنشأة المتمثل بقدرتها على تنفيذ مهمات أساسية بشكل يفوق قدرة المنافسين لها على ذلك حتى ولو تشابهت الظروف البيئة المحيطة بها وبالمنافسين معاً ومن أهم المجالات التي يمكن أن يبرز فيها الإقتدار المتميز للمنشأة ما يأتي </a:t>
            </a:r>
          </a:p>
        </p:txBody>
      </p:sp>
      <p:sp>
        <p:nvSpPr>
          <p:cNvPr id="8" name="Rectangle 7"/>
          <p:cNvSpPr/>
          <p:nvPr/>
        </p:nvSpPr>
        <p:spPr bwMode="auto">
          <a:xfrm>
            <a:off x="6300192" y="116632"/>
            <a:ext cx="2843808" cy="648072"/>
          </a:xfrm>
          <a:prstGeom prst="rect">
            <a:avLst/>
          </a:prstGeom>
          <a:solidFill>
            <a:schemeClr val="accent2">
              <a:alpha val="27000"/>
            </a:scheme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chemeClr val="tx1"/>
                </a:solidFill>
                <a:effectLst/>
                <a:latin typeface="Arial" pitchFamily="34" charset="0"/>
                <a:cs typeface="Arial" pitchFamily="34" charset="0"/>
              </a:rPr>
              <a:t>مقدمة</a:t>
            </a:r>
          </a:p>
        </p:txBody>
      </p:sp>
    </p:spTree>
    <p:extLst>
      <p:ext uri="{BB962C8B-B14F-4D97-AF65-F5344CB8AC3E}">
        <p14:creationId xmlns:p14="http://schemas.microsoft.com/office/powerpoint/2010/main" xmlns="" val="191656563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860032" y="260648"/>
            <a:ext cx="3528392"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إستراتيجية التسويق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1</a:t>
            </a:r>
          </a:p>
        </p:txBody>
      </p:sp>
      <p:sp>
        <p:nvSpPr>
          <p:cNvPr id="6" name="Folded Corner 5"/>
          <p:cNvSpPr/>
          <p:nvPr/>
        </p:nvSpPr>
        <p:spPr bwMode="auto">
          <a:xfrm>
            <a:off x="107504" y="3356992"/>
            <a:ext cx="8784976" cy="252028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smtClean="0">
                <a:solidFill>
                  <a:schemeClr val="tx1"/>
                </a:solidFill>
                <a:latin typeface="Arial" pitchFamily="34" charset="0"/>
                <a:cs typeface="Arial" pitchFamily="34" charset="0"/>
              </a:rPr>
              <a:t>فقد </a:t>
            </a:r>
            <a:r>
              <a:rPr lang="ar-EG" sz="2800" b="1" dirty="0">
                <a:solidFill>
                  <a:schemeClr val="tx1"/>
                </a:solidFill>
                <a:latin typeface="Arial" pitchFamily="34" charset="0"/>
                <a:cs typeface="Arial" pitchFamily="34" charset="0"/>
              </a:rPr>
              <a:t>تختار المنشأة التركي على تشكيلة ضيقة من المنتوجات والأسواق أي أنها تكون مخصصة أو أن تختار </a:t>
            </a:r>
            <a:r>
              <a:rPr lang="ar-EG" sz="2800" b="1" dirty="0" smtClean="0">
                <a:solidFill>
                  <a:schemeClr val="tx1"/>
                </a:solidFill>
                <a:latin typeface="Arial" pitchFamily="34" charset="0"/>
                <a:cs typeface="Arial" pitchFamily="34" charset="0"/>
              </a:rPr>
              <a:t>التنويع</a:t>
            </a:r>
            <a:r>
              <a:rPr lang="en-US" sz="2800" b="1" dirty="0" smtClean="0">
                <a:solidFill>
                  <a:schemeClr val="tx1"/>
                </a:solidFill>
                <a:latin typeface="Arial" pitchFamily="34" charset="0"/>
                <a:cs typeface="Arial" pitchFamily="34" charset="0"/>
              </a:rPr>
              <a:t> </a:t>
            </a:r>
            <a:r>
              <a:rPr lang="ar-EG" sz="2800" b="1" dirty="0">
                <a:solidFill>
                  <a:schemeClr val="tx1"/>
                </a:solidFill>
                <a:latin typeface="Arial" pitchFamily="34" charset="0"/>
                <a:cs typeface="Arial" pitchFamily="34" charset="0"/>
              </a:rPr>
              <a:t>كما أن هناك درجات متفاوتة من التنويع وقد يتسع التويع ليشمل تشكيلة عريضة من المنتوجات غير المترابطة وبالمقابل فإن الخيار السديد للمنتوجات والأسواق الجديدة يعتبر أساسياً لنجاح المنشأة فموارد المنشأة تحد من أو تقيد التنويع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7892578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تعريف التخطيط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21132618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860032" y="260648"/>
            <a:ext cx="3528392"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إستراتيجية العمليات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2</a:t>
            </a:r>
          </a:p>
        </p:txBody>
      </p:sp>
      <p:sp>
        <p:nvSpPr>
          <p:cNvPr id="6" name="Folded Corner 5"/>
          <p:cNvSpPr/>
          <p:nvPr/>
        </p:nvSpPr>
        <p:spPr bwMode="auto">
          <a:xfrm>
            <a:off x="107504" y="3645024"/>
            <a:ext cx="8784976" cy="1944216"/>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chemeClr val="tx1"/>
                </a:solidFill>
                <a:latin typeface="Arial" pitchFamily="34" charset="0"/>
                <a:cs typeface="Arial" pitchFamily="34" charset="0"/>
              </a:rPr>
              <a:t>ترتبط إستراتيجية العمليات بوجه خاص بإستراتيجية التسويق فإذا كانت الأخيرة تتضمن التركيز على المنتجات ذات النوعية الممتازة والسعر الأعلى فإن الإنتاج يتوجه نحو النوعية العالية أيضاً مع تقليل الإهتمام بالكلفة والعكس صحيح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7424324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355976" y="260648"/>
            <a:ext cx="4032448"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   إستراتيجية </a:t>
            </a:r>
            <a:r>
              <a:rPr lang="ar-EG" sz="2800" b="1" dirty="0">
                <a:solidFill>
                  <a:schemeClr val="tx1"/>
                </a:solidFill>
                <a:latin typeface="Arial" pitchFamily="34" charset="0"/>
                <a:cs typeface="Arial" pitchFamily="34" charset="0"/>
              </a:rPr>
              <a:t>الموارد البشرية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3</a:t>
            </a:r>
          </a:p>
        </p:txBody>
      </p:sp>
      <p:sp>
        <p:nvSpPr>
          <p:cNvPr id="6" name="Folded Corner 5"/>
          <p:cNvSpPr/>
          <p:nvPr/>
        </p:nvSpPr>
        <p:spPr bwMode="auto">
          <a:xfrm>
            <a:off x="107504" y="3645024"/>
            <a:ext cx="8784976" cy="1944216"/>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chemeClr val="tx1"/>
                </a:solidFill>
                <a:latin typeface="Arial" pitchFamily="34" charset="0"/>
                <a:cs typeface="Arial" pitchFamily="34" charset="0"/>
              </a:rPr>
              <a:t>وهي تغطي قضايا أساسية مثل مصادر الحصول على الموارد البشرية المضافة وإختيارها وتقييم أدائها هذا إلى جانب الحوافز والمكافأة الممنوحة ، والعلاقات مع نقابات العمال وتتضمن الإستراتجية هنا كذلك كيفية الحصول على المدراء من داخل وخارج المنشأة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4665655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499992" y="260648"/>
            <a:ext cx="3888432"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الإستراتيجية المالية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4</a:t>
            </a:r>
          </a:p>
        </p:txBody>
      </p:sp>
      <p:sp>
        <p:nvSpPr>
          <p:cNvPr id="6" name="Folded Corner 5"/>
          <p:cNvSpPr/>
          <p:nvPr/>
        </p:nvSpPr>
        <p:spPr bwMode="auto">
          <a:xfrm>
            <a:off x="107504" y="3645024"/>
            <a:ext cx="8784976" cy="2448272"/>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chemeClr val="tx1"/>
                </a:solidFill>
                <a:latin typeface="Arial" pitchFamily="34" charset="0"/>
                <a:cs typeface="Arial" pitchFamily="34" charset="0"/>
              </a:rPr>
              <a:t>من الضروري جداً تطوير إستراتيجية مالية للمنشأة ومن بين أهم مجالاتها تحديد الهيكل المناسب أو الأمثل لرأس المال أي ذلك المزيج من حق الملكية والمديونية بأشكالها المختلفة التي تؤلف مصادر تمويل المنشأة إذ لابد من تحديد حجم المديونية ومصادرها وشروطها أما على جانب الموجودات فيتوجه إهتمام الإدارة نحو الموجودات المتداولة والثابتة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6775619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211960" y="260648"/>
            <a:ext cx="4176464"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إستراتجية البحث والتطوير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5</a:t>
            </a:r>
          </a:p>
        </p:txBody>
      </p:sp>
      <p:sp>
        <p:nvSpPr>
          <p:cNvPr id="6" name="Folded Corner 5"/>
          <p:cNvSpPr/>
          <p:nvPr/>
        </p:nvSpPr>
        <p:spPr bwMode="auto">
          <a:xfrm>
            <a:off x="107504" y="3645024"/>
            <a:ext cx="8784976" cy="2448272"/>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endParaRPr lang="ar-EG" b="1" dirty="0" smtClean="0">
              <a:solidFill>
                <a:schemeClr val="tx1"/>
              </a:solidFill>
              <a:latin typeface="Arial" pitchFamily="34" charset="0"/>
              <a:cs typeface="Arial" pitchFamily="34" charset="0"/>
            </a:endParaRPr>
          </a:p>
          <a:p>
            <a:pPr algn="justLow" rtl="1"/>
            <a:r>
              <a:rPr lang="ar-EG" sz="2800" b="1" dirty="0" smtClean="0">
                <a:solidFill>
                  <a:schemeClr val="tx1"/>
                </a:solidFill>
                <a:latin typeface="Arial" pitchFamily="34" charset="0"/>
                <a:cs typeface="Arial" pitchFamily="34" charset="0"/>
              </a:rPr>
              <a:t>المنشاة </a:t>
            </a:r>
            <a:r>
              <a:rPr lang="ar-EG" sz="2800" b="1" dirty="0">
                <a:solidFill>
                  <a:schemeClr val="tx1"/>
                </a:solidFill>
                <a:latin typeface="Arial" pitchFamily="34" charset="0"/>
                <a:cs typeface="Arial" pitchFamily="34" charset="0"/>
              </a:rPr>
              <a:t>لأن تكون القائد أو الزائد أو التابع في مجال الإبداع وهناك مخاطر مزالق ومكاسب مرتبطة بإنتهاج أي من هذين البديلين فلو إختارت المنشأة طريق القيادة في مجال الإبداع فإنها ستخصص الموارد المتزايدة للبحث التطوير ، وتتحمل الكلف المرتبطة بذلك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07302929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211960" y="260648"/>
            <a:ext cx="4176464"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إستراتيجية النمو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6</a:t>
            </a:r>
          </a:p>
        </p:txBody>
      </p:sp>
      <p:sp>
        <p:nvSpPr>
          <p:cNvPr id="6" name="Folded Corner 5"/>
          <p:cNvSpPr/>
          <p:nvPr/>
        </p:nvSpPr>
        <p:spPr bwMode="auto">
          <a:xfrm>
            <a:off x="107504" y="3645024"/>
            <a:ext cx="8784976" cy="2448272"/>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smtClean="0">
                <a:solidFill>
                  <a:schemeClr val="tx1"/>
                </a:solidFill>
                <a:latin typeface="Arial" pitchFamily="34" charset="0"/>
                <a:cs typeface="Arial" pitchFamily="34" charset="0"/>
              </a:rPr>
              <a:t>تهتم </a:t>
            </a:r>
            <a:r>
              <a:rPr lang="ar-EG" sz="2800" b="1" dirty="0">
                <a:solidFill>
                  <a:schemeClr val="tx1"/>
                </a:solidFill>
                <a:latin typeface="Arial" pitchFamily="34" charset="0"/>
                <a:cs typeface="Arial" pitchFamily="34" charset="0"/>
              </a:rPr>
              <a:t>إدارة المنشأة في معظم الحالات بتحقيق النمو بل أن العديد من المدراء يرون أن النمو  هو أساس النجاح فالمنشأة إما أن تتقدم للأمام أو أن تتدهور غير أن هناك مدى واسعاً من فرص وإتجاهات النمو ويتضمن أحد البدائل التوكيل على الحيطة أو التحفظ وبالتالي الإستخدام المستمر والأكفأ للموارد القائمة الآن وليس إنمائها هذا مقابل بديل أخر أساسه تحقيق النمو المحدود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0775831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211960" y="260648"/>
            <a:ext cx="4176464"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   إستراتيجية </a:t>
            </a:r>
            <a:r>
              <a:rPr lang="ar-EG" sz="2800" b="1" dirty="0">
                <a:solidFill>
                  <a:schemeClr val="tx1"/>
                </a:solidFill>
                <a:latin typeface="Arial" pitchFamily="34" charset="0"/>
                <a:cs typeface="Arial" pitchFamily="34" charset="0"/>
              </a:rPr>
              <a:t>التوسع الجغرافي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7</a:t>
            </a:r>
          </a:p>
        </p:txBody>
      </p:sp>
      <p:sp>
        <p:nvSpPr>
          <p:cNvPr id="6" name="Folded Corner 5"/>
          <p:cNvSpPr/>
          <p:nvPr/>
        </p:nvSpPr>
        <p:spPr bwMode="auto">
          <a:xfrm>
            <a:off x="107504" y="3645024"/>
            <a:ext cx="8784976" cy="2448272"/>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chemeClr val="tx1"/>
                </a:solidFill>
                <a:latin typeface="Arial" pitchFamily="34" charset="0"/>
                <a:cs typeface="Arial" pitchFamily="34" charset="0"/>
              </a:rPr>
              <a:t>بسبب الإنفتاح العالمي بين الدول ونشوء التكتلات الكبيرة ، والشركات العملاقة ذات الفروع المنتشرة جغرافياً وتحرير التجارة الدولية من القيود فإن المجال الجغرافي المتاح لأية منشأة قد توسع كثيراً وتعدي التوسع المحلي داخل القطر الواحد إلى الاقطار المجاورة أو الصديقة أو في دول أبعد وفي العراق يأخذ المجال الجغرافي قومياً عربياً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88096196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خامساً </a:t>
            </a:r>
            <a:endParaRPr lang="ar-EG" altLang="zh-CN" sz="5000" b="1" dirty="0" smtClean="0">
              <a:solidFill>
                <a:schemeClr val="bg1"/>
              </a:solidFill>
              <a:ea typeface="Microsoft YaHei" pitchFamily="34" charset="-122"/>
            </a:endParaRPr>
          </a:p>
          <a:p>
            <a:pPr algn="ctr" rtl="1" eaLnBrk="0" hangingPunct="0"/>
            <a:r>
              <a:rPr lang="ar-EG" altLang="zh-CN" sz="5000" b="1" dirty="0">
                <a:solidFill>
                  <a:schemeClr val="bg1"/>
                </a:solidFill>
                <a:ea typeface="Microsoft YaHei" pitchFamily="34" charset="-122"/>
              </a:rPr>
              <a:t> </a:t>
            </a:r>
            <a:r>
              <a:rPr lang="ar-EG" altLang="zh-CN" sz="5000" b="1" dirty="0" smtClean="0">
                <a:solidFill>
                  <a:schemeClr val="bg1"/>
                </a:solidFill>
                <a:ea typeface="Microsoft YaHei" pitchFamily="34" charset="-122"/>
              </a:rPr>
              <a:t>خطوات </a:t>
            </a:r>
            <a:r>
              <a:rPr lang="ar-EG" altLang="zh-CN" sz="5000" b="1" dirty="0">
                <a:solidFill>
                  <a:schemeClr val="bg1"/>
                </a:solidFill>
                <a:ea typeface="Microsoft YaHei" pitchFamily="34" charset="-122"/>
              </a:rPr>
              <a:t>إتخاذ القرارات الإستراتيجية </a:t>
            </a:r>
            <a:endParaRPr lang="ar-EG" altLang="zh-CN" sz="4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12668280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62545" y="3212976"/>
            <a:ext cx="8136904" cy="2736304"/>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accent6">
                    <a:lumMod val="50000"/>
                  </a:schemeClr>
                </a:solidFill>
              </a:rPr>
              <a:t>تتعدى القرارات الإستراتيجية وظيفة التخطيط إلى التنفيذ والتقييم وسوف نبحث هذه الخطوات سوية لغرض إكمال طرح الخطوات في إطار العملية المتسلسلة لإتخاذ القرار على الرغم من أن مجموعة من القرارات الإستراتيجية تبوب ضمن الوظائف الإدارية الأخرى وهناك إتجاه متزايد لدي الباحثين في الإستراتيجية لتبوبيها في ثلاث </a:t>
            </a:r>
            <a:r>
              <a:rPr lang="ar-EG" sz="2800" b="1" dirty="0" smtClean="0">
                <a:solidFill>
                  <a:schemeClr val="accent6">
                    <a:lumMod val="50000"/>
                  </a:schemeClr>
                </a:solidFill>
              </a:rPr>
              <a:t/>
            </a:r>
            <a:br>
              <a:rPr lang="ar-EG" sz="2800" b="1" dirty="0" smtClean="0">
                <a:solidFill>
                  <a:schemeClr val="accent6">
                    <a:lumMod val="50000"/>
                  </a:schemeClr>
                </a:solidFill>
              </a:rPr>
            </a:br>
            <a:r>
              <a:rPr lang="ar-EG" sz="2800" b="1" dirty="0" smtClean="0">
                <a:solidFill>
                  <a:schemeClr val="accent6">
                    <a:lumMod val="50000"/>
                  </a:schemeClr>
                </a:solidFill>
              </a:rPr>
              <a:t>مراحل </a:t>
            </a:r>
            <a:r>
              <a:rPr lang="ar-EG" sz="2800" b="1" dirty="0">
                <a:solidFill>
                  <a:schemeClr val="accent6">
                    <a:lumMod val="50000"/>
                  </a:schemeClr>
                </a:solidFill>
              </a:rPr>
              <a:t>أساسية هي التكوين أوالصياغة والتنفيذ والتقييم </a:t>
            </a:r>
            <a:r>
              <a:rPr lang="ar-EG" sz="2800" b="1" u="sng" dirty="0" smtClean="0">
                <a:solidFill>
                  <a:schemeClr val="accent6">
                    <a:lumMod val="50000"/>
                  </a:schemeClr>
                </a:solidFill>
              </a:rPr>
              <a:t>كالاتى :</a:t>
            </a:r>
            <a:endParaRPr lang="ar-EG" sz="2800" b="1" u="sng" dirty="0">
              <a:solidFill>
                <a:schemeClr val="accent6">
                  <a:lumMod val="50000"/>
                </a:schemeClr>
              </a:solidFill>
            </a:endParaRPr>
          </a:p>
        </p:txBody>
      </p:sp>
      <p:sp>
        <p:nvSpPr>
          <p:cNvPr id="8" name="Rectangle 7"/>
          <p:cNvSpPr/>
          <p:nvPr/>
        </p:nvSpPr>
        <p:spPr bwMode="auto">
          <a:xfrm>
            <a:off x="6300192" y="116632"/>
            <a:ext cx="2843808" cy="648072"/>
          </a:xfrm>
          <a:prstGeom prst="rect">
            <a:avLst/>
          </a:prstGeom>
          <a:solidFill>
            <a:schemeClr val="accent2">
              <a:alpha val="27000"/>
            </a:scheme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chemeClr val="tx1"/>
                </a:solidFill>
                <a:effectLst/>
                <a:latin typeface="Arial" pitchFamily="34" charset="0"/>
                <a:cs typeface="Arial" pitchFamily="34" charset="0"/>
              </a:rPr>
              <a:t>مقدمة</a:t>
            </a:r>
          </a:p>
        </p:txBody>
      </p:sp>
    </p:spTree>
    <p:extLst>
      <p:ext uri="{BB962C8B-B14F-4D97-AF65-F5344CB8AC3E}">
        <p14:creationId xmlns:p14="http://schemas.microsoft.com/office/powerpoint/2010/main" xmlns="" val="63956388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211960" y="260648"/>
            <a:ext cx="4176464"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صياغة الأهداف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1</a:t>
            </a:r>
          </a:p>
        </p:txBody>
      </p:sp>
      <p:sp>
        <p:nvSpPr>
          <p:cNvPr id="6" name="Folded Corner 5"/>
          <p:cNvSpPr/>
          <p:nvPr/>
        </p:nvSpPr>
        <p:spPr bwMode="auto">
          <a:xfrm>
            <a:off x="107504" y="3645024"/>
            <a:ext cx="8784976" cy="1584176"/>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r>
              <a:rPr lang="ar-EG" sz="2800" b="1" dirty="0">
                <a:solidFill>
                  <a:schemeClr val="tx1"/>
                </a:solidFill>
                <a:latin typeface="Arial" pitchFamily="34" charset="0"/>
                <a:cs typeface="Arial" pitchFamily="34" charset="0"/>
              </a:rPr>
              <a:t>هي الخطوة الأولى في تكوين إستراتيجية المنشأة لأن الأهداف العريضة هي التي تحدد مسيرتها الكلية إذا يمكن للمنشأة إنتهاج عدد من الأهداف الرئيسة لتحقيق رسالتها وقد سبقت الإشارة إلى رسالة المنشأة غرضها وأهدافها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90461837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3851920" y="260648"/>
            <a:ext cx="4536504"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smtClean="0">
                <a:solidFill>
                  <a:schemeClr val="tx1"/>
                </a:solidFill>
                <a:latin typeface="Arial" pitchFamily="34" charset="0"/>
                <a:cs typeface="Arial" pitchFamily="34" charset="0"/>
              </a:rPr>
              <a:t>   التحليل </a:t>
            </a:r>
            <a:r>
              <a:rPr lang="ar-EG" sz="2800" b="1" dirty="0">
                <a:solidFill>
                  <a:schemeClr val="tx1"/>
                </a:solidFill>
                <a:latin typeface="Arial" pitchFamily="34" charset="0"/>
                <a:cs typeface="Arial" pitchFamily="34" charset="0"/>
              </a:rPr>
              <a:t>البيئي او تشخيص الفرص والتهديدات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a:solidFill>
                  <a:schemeClr val="tx1"/>
                </a:solidFill>
                <a:latin typeface="Arial" pitchFamily="34" charset="0"/>
                <a:cs typeface="Arial" pitchFamily="34" charset="0"/>
              </a:rPr>
              <a:t>2</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251520" y="1412776"/>
            <a:ext cx="8712968" cy="523220"/>
          </a:xfrm>
          <a:prstGeom prst="rect">
            <a:avLst/>
          </a:prstGeom>
        </p:spPr>
        <p:txBody>
          <a:bodyPr wrap="square">
            <a:spAutoFit/>
          </a:bodyPr>
          <a:lstStyle/>
          <a:p>
            <a:pPr algn="r" rtl="1"/>
            <a:r>
              <a:rPr lang="ar-EG" sz="2800" b="1" dirty="0"/>
              <a:t>من أهم خصائص التخطيط الإستراتيجي الإدارة العليا في المنشأة بمهتمين </a:t>
            </a:r>
          </a:p>
        </p:txBody>
      </p:sp>
      <p:sp>
        <p:nvSpPr>
          <p:cNvPr id="3" name="Rectangle 2"/>
          <p:cNvSpPr/>
          <p:nvPr/>
        </p:nvSpPr>
        <p:spPr bwMode="auto">
          <a:xfrm>
            <a:off x="1547664" y="2512060"/>
            <a:ext cx="5976664" cy="844932"/>
          </a:xfrm>
          <a:prstGeom prst="rect">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2400" b="1" dirty="0" smtClean="0"/>
              <a:t>الإستفادة </a:t>
            </a:r>
            <a:r>
              <a:rPr lang="ar-EG" sz="2400" b="1" dirty="0"/>
              <a:t>من أو إستغلال الفرص الخارجية </a:t>
            </a:r>
            <a:endParaRPr kumimoji="0" lang="ar-EG" sz="2400" b="1" i="0" u="none" strike="noStrike" cap="none" normalizeH="0" baseline="0" dirty="0" smtClean="0">
              <a:ln>
                <a:noFill/>
              </a:ln>
              <a:solidFill>
                <a:schemeClr val="tx1"/>
              </a:solidFill>
              <a:effectLst/>
            </a:endParaRPr>
          </a:p>
        </p:txBody>
      </p:sp>
      <p:sp>
        <p:nvSpPr>
          <p:cNvPr id="7" name="Rectangle 6"/>
          <p:cNvSpPr/>
          <p:nvPr/>
        </p:nvSpPr>
        <p:spPr bwMode="auto">
          <a:xfrm>
            <a:off x="1547664" y="4024228"/>
            <a:ext cx="5976664" cy="844932"/>
          </a:xfrm>
          <a:prstGeom prst="rect">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2400" b="1" dirty="0" smtClean="0"/>
              <a:t>تحديد </a:t>
            </a:r>
            <a:r>
              <a:rPr lang="ar-EG" sz="2400" b="1" dirty="0"/>
              <a:t>التهديدات أو المخاطر التي تواجهها المنشأة </a:t>
            </a:r>
            <a:endParaRPr kumimoji="0" lang="ar-EG"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15674402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249635" y="404664"/>
            <a:ext cx="6562725" cy="656133"/>
            <a:chOff x="0" y="0"/>
            <a:chExt cx="6561756" cy="546060"/>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مفهومه التخطيط </a:t>
              </a:r>
              <a:r>
                <a:rPr lang="ar-EG" altLang="zh-CN" sz="2400" b="1" dirty="0">
                  <a:solidFill>
                    <a:schemeClr val="bg1"/>
                  </a:solidFill>
                </a:rPr>
                <a:t>اللغوي</a:t>
              </a:r>
              <a:endParaRPr lang="zh-CN" altLang="en-US" sz="2400" b="1" dirty="0">
                <a:solidFill>
                  <a:schemeClr val="bg1"/>
                </a:solidFill>
              </a:endParaRPr>
            </a:p>
          </p:txBody>
        </p:sp>
      </p:grpSp>
      <p:sp>
        <p:nvSpPr>
          <p:cNvPr id="7" name="Rectangle 6"/>
          <p:cNvSpPr/>
          <p:nvPr/>
        </p:nvSpPr>
        <p:spPr bwMode="auto">
          <a:xfrm>
            <a:off x="462545" y="3861048"/>
            <a:ext cx="8136904" cy="1728192"/>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t>التخطيط هو إثبات لفكرة ما بالرسم أو الكتابة و جعلها تدل دلالة تامة على ما يقصد بالصورة أو بالرسم و مفهومه الاصطلاحي هو مفهوم متعدد يأخذه من الفلسفة المعتمدة عند مستعميله أو الموضوع الذي يجري فيه العمل بالتخطيط</a:t>
            </a:r>
            <a:endParaRPr kumimoji="0" lang="ar-EG" sz="2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140043398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1032" y="65420"/>
            <a:ext cx="8712968" cy="584775"/>
          </a:xfrm>
          <a:prstGeom prst="rect">
            <a:avLst/>
          </a:prstGeom>
        </p:spPr>
        <p:txBody>
          <a:bodyPr wrap="square">
            <a:spAutoFit/>
          </a:bodyPr>
          <a:lstStyle/>
          <a:p>
            <a:pPr algn="r" rtl="1"/>
            <a:r>
              <a:rPr lang="ar-EG" sz="3200" b="1" dirty="0"/>
              <a:t>ويتضمن التحليل البيئي بوجه خاص ما يأتي </a:t>
            </a:r>
          </a:p>
        </p:txBody>
      </p:sp>
      <p:sp>
        <p:nvSpPr>
          <p:cNvPr id="10" name="Vertical Scroll 9"/>
          <p:cNvSpPr/>
          <p:nvPr/>
        </p:nvSpPr>
        <p:spPr bwMode="auto">
          <a:xfrm>
            <a:off x="6155160" y="198884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r>
              <a:rPr lang="ar-EG" sz="2000" b="1" dirty="0">
                <a:solidFill>
                  <a:schemeClr val="tx1"/>
                </a:solidFill>
                <a:latin typeface="Arial" pitchFamily="34" charset="0"/>
                <a:cs typeface="Arial" pitchFamily="34" charset="0"/>
              </a:rPr>
              <a:t>التهديد المتمثل بدخول المنافسين الجدد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Vertical Scroll 10"/>
          <p:cNvSpPr/>
          <p:nvPr/>
        </p:nvSpPr>
        <p:spPr bwMode="auto">
          <a:xfrm>
            <a:off x="3671392" y="198884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endParaRPr lang="ar-EG" sz="1400" b="1" dirty="0" smtClean="0">
              <a:solidFill>
                <a:schemeClr val="tx1"/>
              </a:solidFill>
              <a:latin typeface="Arial" pitchFamily="34" charset="0"/>
              <a:cs typeface="Arial" pitchFamily="34" charset="0"/>
            </a:endParaRPr>
          </a:p>
          <a:p>
            <a:pPr algn="ctr" rtl="1"/>
            <a:r>
              <a:rPr lang="ar-EG" sz="2000" b="1" dirty="0" smtClean="0">
                <a:solidFill>
                  <a:schemeClr val="tx1"/>
                </a:solidFill>
                <a:latin typeface="Arial" pitchFamily="34" charset="0"/>
                <a:cs typeface="Arial" pitchFamily="34" charset="0"/>
              </a:rPr>
              <a:t>المنافسة </a:t>
            </a:r>
            <a:r>
              <a:rPr lang="ar-EG" sz="2000" b="1" dirty="0">
                <a:solidFill>
                  <a:schemeClr val="tx1"/>
                </a:solidFill>
                <a:latin typeface="Arial" pitchFamily="34" charset="0"/>
                <a:cs typeface="Arial" pitchFamily="34" charset="0"/>
              </a:rPr>
              <a:t>بين الكبار في الصناعة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Vertical Scroll 11"/>
          <p:cNvSpPr/>
          <p:nvPr/>
        </p:nvSpPr>
        <p:spPr bwMode="auto">
          <a:xfrm>
            <a:off x="1187624" y="198884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endParaRPr lang="ar-EG" sz="1200" b="1" dirty="0" smtClean="0">
              <a:solidFill>
                <a:schemeClr val="tx1"/>
              </a:solidFill>
              <a:latin typeface="Arial" pitchFamily="34" charset="0"/>
              <a:cs typeface="Arial" pitchFamily="34" charset="0"/>
            </a:endParaRPr>
          </a:p>
          <a:p>
            <a:pPr algn="ctr" rtl="1"/>
            <a:r>
              <a:rPr lang="ar-EG" sz="2000" b="1" dirty="0" smtClean="0">
                <a:solidFill>
                  <a:schemeClr val="tx1"/>
                </a:solidFill>
                <a:latin typeface="Arial" pitchFamily="34" charset="0"/>
                <a:cs typeface="Arial" pitchFamily="34" charset="0"/>
              </a:rPr>
              <a:t>تهديد </a:t>
            </a:r>
            <a:r>
              <a:rPr lang="ar-EG" sz="2000" b="1" dirty="0">
                <a:solidFill>
                  <a:schemeClr val="tx1"/>
                </a:solidFill>
                <a:latin typeface="Arial" pitchFamily="34" charset="0"/>
                <a:cs typeface="Arial" pitchFamily="34" charset="0"/>
              </a:rPr>
              <a:t>المنتوجات المعوضة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Vertical Scroll 12"/>
          <p:cNvSpPr/>
          <p:nvPr/>
        </p:nvSpPr>
        <p:spPr bwMode="auto">
          <a:xfrm>
            <a:off x="4788024" y="414908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endParaRPr lang="ar-EG" sz="2000" b="1" dirty="0" smtClean="0">
              <a:solidFill>
                <a:schemeClr val="tx1"/>
              </a:solidFill>
              <a:latin typeface="Arial" pitchFamily="34" charset="0"/>
              <a:cs typeface="Arial" pitchFamily="34" charset="0"/>
            </a:endParaRPr>
          </a:p>
          <a:p>
            <a:pPr algn="ctr" rtl="1"/>
            <a:r>
              <a:rPr lang="ar-EG" sz="2000" b="1" dirty="0" smtClean="0">
                <a:solidFill>
                  <a:schemeClr val="tx1"/>
                </a:solidFill>
                <a:latin typeface="Arial" pitchFamily="34" charset="0"/>
                <a:cs typeface="Arial" pitchFamily="34" charset="0"/>
              </a:rPr>
              <a:t>قوة </a:t>
            </a:r>
            <a:r>
              <a:rPr lang="ar-EG" sz="2000" b="1" dirty="0">
                <a:solidFill>
                  <a:schemeClr val="tx1"/>
                </a:solidFill>
                <a:latin typeface="Arial" pitchFamily="34" charset="0"/>
                <a:cs typeface="Arial" pitchFamily="34" charset="0"/>
              </a:rPr>
              <a:t>المشترين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Vertical Scroll 13"/>
          <p:cNvSpPr/>
          <p:nvPr/>
        </p:nvSpPr>
        <p:spPr bwMode="auto">
          <a:xfrm>
            <a:off x="2304256" y="4149080"/>
            <a:ext cx="2304256" cy="1872208"/>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endParaRPr lang="ar-EG" sz="2000" b="1" smtClean="0">
              <a:solidFill>
                <a:schemeClr val="tx1"/>
              </a:solidFill>
              <a:latin typeface="Arial" pitchFamily="34" charset="0"/>
              <a:cs typeface="Arial" pitchFamily="34" charset="0"/>
            </a:endParaRPr>
          </a:p>
          <a:p>
            <a:pPr algn="ctr" rtl="1"/>
            <a:r>
              <a:rPr lang="ar-EG" sz="2000" b="1" smtClean="0">
                <a:solidFill>
                  <a:schemeClr val="tx1"/>
                </a:solidFill>
                <a:latin typeface="Arial" pitchFamily="34" charset="0"/>
                <a:cs typeface="Arial" pitchFamily="34" charset="0"/>
              </a:rPr>
              <a:t>قوة </a:t>
            </a:r>
            <a:r>
              <a:rPr lang="ar-EG" sz="2000" b="1">
                <a:solidFill>
                  <a:schemeClr val="tx1"/>
                </a:solidFill>
                <a:latin typeface="Arial" pitchFamily="34" charset="0"/>
                <a:cs typeface="Arial" pitchFamily="34" charset="0"/>
              </a:rPr>
              <a:t>الموردين </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47451474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2843808" y="260648"/>
            <a:ext cx="5544616"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   التحليل </a:t>
            </a:r>
            <a:r>
              <a:rPr lang="ar-EG" sz="2800" b="1" dirty="0">
                <a:solidFill>
                  <a:schemeClr val="tx1"/>
                </a:solidFill>
                <a:latin typeface="Arial" pitchFamily="34" charset="0"/>
                <a:cs typeface="Arial" pitchFamily="34" charset="0"/>
              </a:rPr>
              <a:t>المنظمي أو تقييم الموارد المتاحة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3</a:t>
            </a:r>
          </a:p>
        </p:txBody>
      </p:sp>
      <p:sp>
        <p:nvSpPr>
          <p:cNvPr id="6" name="Folded Corner 5"/>
          <p:cNvSpPr/>
          <p:nvPr/>
        </p:nvSpPr>
        <p:spPr bwMode="auto">
          <a:xfrm>
            <a:off x="107504" y="3645024"/>
            <a:ext cx="8784976" cy="1584176"/>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cs typeface="Arial" pitchFamily="34" charset="0"/>
              </a:rPr>
              <a:t>ينصب إهتمام المدير عند تقييم الموارد المتاحة على تحديد مواطن القوة والضعف </a:t>
            </a:r>
            <a:r>
              <a:rPr lang="ar-EG" sz="2800" b="1" dirty="0" smtClean="0">
                <a:solidFill>
                  <a:schemeClr val="tx1"/>
                </a:solidFill>
                <a:latin typeface="Arial" pitchFamily="34" charset="0"/>
                <a:cs typeface="Arial" pitchFamily="34" charset="0"/>
              </a:rPr>
              <a:t>ودرجة </a:t>
            </a:r>
            <a:r>
              <a:rPr lang="ar-EG" sz="2800" b="1" dirty="0">
                <a:solidFill>
                  <a:schemeClr val="tx1"/>
                </a:solidFill>
                <a:latin typeface="Arial" pitchFamily="34" charset="0"/>
                <a:cs typeface="Arial" pitchFamily="34" charset="0"/>
              </a:rPr>
              <a:t>الإلتزام بتخصيص الموارد خلال الأجل الطويل ويشمل التقييم هنا بوجه خاص ما يأتي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1628819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ded Corner 5"/>
          <p:cNvSpPr/>
          <p:nvPr/>
        </p:nvSpPr>
        <p:spPr bwMode="auto">
          <a:xfrm>
            <a:off x="7164288" y="980728"/>
            <a:ext cx="1872208" cy="1800200"/>
          </a:xfrm>
          <a:prstGeom prst="foldedCorner">
            <a:avLst/>
          </a:prstGeom>
          <a:gradFill>
            <a:gsLst>
              <a:gs pos="0">
                <a:schemeClr val="accent6">
                  <a:lumMod val="40000"/>
                  <a:lumOff val="60000"/>
                </a:schemeClr>
              </a:gs>
              <a:gs pos="50000">
                <a:schemeClr val="accent2">
                  <a:lumMod val="40000"/>
                  <a:lumOff val="60000"/>
                </a:schemeClr>
              </a:gs>
              <a:gs pos="100000">
                <a:schemeClr val="accent2">
                  <a:lumMod val="60000"/>
                  <a:lumOff val="40000"/>
                </a:scheme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800" dirty="0" smtClean="0"/>
          </a:p>
          <a:p>
            <a:pPr algn="ctr" rtl="1"/>
            <a:endParaRPr lang="ar-EG" sz="1400" dirty="0"/>
          </a:p>
          <a:p>
            <a:pPr algn="ctr" rtl="1"/>
            <a:r>
              <a:rPr lang="ar-EG" sz="2800" b="1" dirty="0" smtClean="0"/>
              <a:t>القدرة </a:t>
            </a:r>
            <a:r>
              <a:rPr lang="ar-EG" sz="2800" b="1" dirty="0"/>
              <a:t>المالية </a:t>
            </a:r>
            <a:endParaRPr kumimoji="0" lang="ar-EG" sz="2800" b="1" i="0" u="none" strike="noStrike" cap="none" normalizeH="0" baseline="0" dirty="0" smtClean="0">
              <a:ln>
                <a:noFill/>
              </a:ln>
              <a:solidFill>
                <a:schemeClr val="tx1"/>
              </a:solidFill>
              <a:effectLst/>
            </a:endParaRPr>
          </a:p>
        </p:txBody>
      </p:sp>
      <p:sp>
        <p:nvSpPr>
          <p:cNvPr id="7" name="Folded Corner 6"/>
          <p:cNvSpPr/>
          <p:nvPr/>
        </p:nvSpPr>
        <p:spPr bwMode="auto">
          <a:xfrm>
            <a:off x="4788024" y="980728"/>
            <a:ext cx="1872208" cy="1800200"/>
          </a:xfrm>
          <a:prstGeom prst="foldedCorner">
            <a:avLst/>
          </a:prstGeom>
          <a:gradFill>
            <a:gsLst>
              <a:gs pos="0">
                <a:schemeClr val="accent6">
                  <a:lumMod val="40000"/>
                  <a:lumOff val="60000"/>
                </a:schemeClr>
              </a:gs>
              <a:gs pos="50000">
                <a:schemeClr val="accent2">
                  <a:lumMod val="40000"/>
                  <a:lumOff val="60000"/>
                </a:schemeClr>
              </a:gs>
              <a:gs pos="100000">
                <a:schemeClr val="accent2">
                  <a:lumMod val="60000"/>
                  <a:lumOff val="40000"/>
                </a:scheme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400" dirty="0"/>
          </a:p>
          <a:p>
            <a:pPr algn="ctr" rtl="1"/>
            <a:r>
              <a:rPr lang="ar-EG" sz="2800" b="1" dirty="0"/>
              <a:t>موقتف المنتوجات / السوق </a:t>
            </a:r>
            <a:endParaRPr kumimoji="0" lang="ar-EG" sz="2800" b="1" i="0" u="none" strike="noStrike" cap="none" normalizeH="0" baseline="0" dirty="0" smtClean="0">
              <a:ln>
                <a:noFill/>
              </a:ln>
              <a:solidFill>
                <a:schemeClr val="tx1"/>
              </a:solidFill>
              <a:effectLst/>
            </a:endParaRPr>
          </a:p>
        </p:txBody>
      </p:sp>
      <p:sp>
        <p:nvSpPr>
          <p:cNvPr id="8" name="Folded Corner 7"/>
          <p:cNvSpPr/>
          <p:nvPr/>
        </p:nvSpPr>
        <p:spPr bwMode="auto">
          <a:xfrm>
            <a:off x="2411760" y="980728"/>
            <a:ext cx="1872208" cy="1800200"/>
          </a:xfrm>
          <a:prstGeom prst="foldedCorner">
            <a:avLst/>
          </a:prstGeom>
          <a:gradFill>
            <a:gsLst>
              <a:gs pos="0">
                <a:schemeClr val="accent6">
                  <a:lumMod val="40000"/>
                  <a:lumOff val="60000"/>
                </a:schemeClr>
              </a:gs>
              <a:gs pos="50000">
                <a:schemeClr val="accent2">
                  <a:lumMod val="40000"/>
                  <a:lumOff val="60000"/>
                </a:schemeClr>
              </a:gs>
              <a:gs pos="100000">
                <a:schemeClr val="accent2">
                  <a:lumMod val="60000"/>
                  <a:lumOff val="40000"/>
                </a:scheme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800" dirty="0" smtClean="0"/>
          </a:p>
          <a:p>
            <a:pPr algn="ctr" rtl="1"/>
            <a:r>
              <a:rPr lang="ar-EG" sz="2800" b="1" dirty="0" smtClean="0"/>
              <a:t>الموارد </a:t>
            </a:r>
            <a:r>
              <a:rPr lang="ar-EG" sz="2800" b="1" dirty="0"/>
              <a:t>البشرية </a:t>
            </a:r>
            <a:endParaRPr kumimoji="0" lang="ar-EG" sz="2800" b="1" i="0" u="none" strike="noStrike" cap="none" normalizeH="0" baseline="0" dirty="0" smtClean="0">
              <a:ln>
                <a:noFill/>
              </a:ln>
              <a:solidFill>
                <a:schemeClr val="tx1"/>
              </a:solidFill>
              <a:effectLst/>
            </a:endParaRPr>
          </a:p>
        </p:txBody>
      </p:sp>
      <p:sp>
        <p:nvSpPr>
          <p:cNvPr id="9" name="Folded Corner 8"/>
          <p:cNvSpPr/>
          <p:nvPr/>
        </p:nvSpPr>
        <p:spPr bwMode="auto">
          <a:xfrm>
            <a:off x="35496" y="980728"/>
            <a:ext cx="1872208" cy="1800200"/>
          </a:xfrm>
          <a:prstGeom prst="foldedCorner">
            <a:avLst/>
          </a:prstGeom>
          <a:gradFill>
            <a:gsLst>
              <a:gs pos="0">
                <a:schemeClr val="accent6">
                  <a:lumMod val="40000"/>
                  <a:lumOff val="60000"/>
                </a:schemeClr>
              </a:gs>
              <a:gs pos="50000">
                <a:schemeClr val="accent2">
                  <a:lumMod val="40000"/>
                  <a:lumOff val="60000"/>
                </a:schemeClr>
              </a:gs>
              <a:gs pos="100000">
                <a:schemeClr val="accent2">
                  <a:lumMod val="60000"/>
                  <a:lumOff val="40000"/>
                </a:scheme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800" dirty="0" smtClean="0"/>
          </a:p>
          <a:p>
            <a:pPr algn="ctr" rtl="1"/>
            <a:r>
              <a:rPr lang="ar-EG" sz="2800" b="1" dirty="0" smtClean="0"/>
              <a:t>المكائن </a:t>
            </a:r>
            <a:r>
              <a:rPr lang="ar-EG" sz="2800" b="1" dirty="0"/>
              <a:t>والمعدات </a:t>
            </a:r>
            <a:endParaRPr kumimoji="0" lang="ar-EG" sz="2800" b="1" i="0" u="none" strike="noStrike" cap="none" normalizeH="0" baseline="0" dirty="0" smtClean="0">
              <a:ln>
                <a:noFill/>
              </a:ln>
              <a:solidFill>
                <a:schemeClr val="tx1"/>
              </a:solidFill>
              <a:effectLst/>
            </a:endParaRPr>
          </a:p>
        </p:txBody>
      </p:sp>
      <p:sp>
        <p:nvSpPr>
          <p:cNvPr id="10" name="Folded Corner 9"/>
          <p:cNvSpPr/>
          <p:nvPr/>
        </p:nvSpPr>
        <p:spPr bwMode="auto">
          <a:xfrm>
            <a:off x="7164288" y="3284984"/>
            <a:ext cx="1872208" cy="1800200"/>
          </a:xfrm>
          <a:prstGeom prst="foldedCorner">
            <a:avLst/>
          </a:prstGeom>
          <a:gradFill>
            <a:gsLst>
              <a:gs pos="0">
                <a:schemeClr val="accent6">
                  <a:lumMod val="40000"/>
                  <a:lumOff val="60000"/>
                </a:schemeClr>
              </a:gs>
              <a:gs pos="50000">
                <a:schemeClr val="accent2">
                  <a:lumMod val="40000"/>
                  <a:lumOff val="60000"/>
                </a:schemeClr>
              </a:gs>
              <a:gs pos="100000">
                <a:schemeClr val="accent2">
                  <a:lumMod val="60000"/>
                  <a:lumOff val="40000"/>
                </a:scheme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400" dirty="0" smtClean="0"/>
          </a:p>
          <a:p>
            <a:pPr algn="ctr" rtl="1"/>
            <a:endParaRPr lang="ar-EG" sz="1400" dirty="0"/>
          </a:p>
          <a:p>
            <a:pPr algn="ctr" rtl="1"/>
            <a:r>
              <a:rPr lang="ar-EG" sz="2800" b="1" dirty="0"/>
              <a:t>القاعدة التكنولوجية </a:t>
            </a:r>
            <a:endParaRPr kumimoji="0" lang="ar-EG" sz="2800" b="1" i="0" u="none" strike="noStrike" cap="none" normalizeH="0" baseline="0" dirty="0" smtClean="0">
              <a:ln>
                <a:noFill/>
              </a:ln>
              <a:solidFill>
                <a:schemeClr val="tx1"/>
              </a:solidFill>
              <a:effectLst/>
            </a:endParaRPr>
          </a:p>
        </p:txBody>
      </p:sp>
      <p:sp>
        <p:nvSpPr>
          <p:cNvPr id="11" name="Folded Corner 10"/>
          <p:cNvSpPr/>
          <p:nvPr/>
        </p:nvSpPr>
        <p:spPr bwMode="auto">
          <a:xfrm>
            <a:off x="4788024" y="3284984"/>
            <a:ext cx="1872208" cy="1800200"/>
          </a:xfrm>
          <a:prstGeom prst="foldedCorner">
            <a:avLst/>
          </a:prstGeom>
          <a:gradFill>
            <a:gsLst>
              <a:gs pos="0">
                <a:schemeClr val="accent6">
                  <a:lumMod val="40000"/>
                  <a:lumOff val="60000"/>
                </a:schemeClr>
              </a:gs>
              <a:gs pos="50000">
                <a:schemeClr val="accent2">
                  <a:lumMod val="40000"/>
                  <a:lumOff val="60000"/>
                </a:schemeClr>
              </a:gs>
              <a:gs pos="100000">
                <a:schemeClr val="accent2">
                  <a:lumMod val="60000"/>
                  <a:lumOff val="40000"/>
                </a:scheme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400" dirty="0"/>
          </a:p>
          <a:p>
            <a:pPr algn="ctr" rtl="1"/>
            <a:endParaRPr lang="ar-EG" b="1" dirty="0" smtClean="0"/>
          </a:p>
          <a:p>
            <a:pPr algn="ctr" rtl="1"/>
            <a:r>
              <a:rPr lang="ar-EG" sz="2800" b="1" dirty="0" smtClean="0"/>
              <a:t>مناهج </a:t>
            </a:r>
            <a:r>
              <a:rPr lang="ar-EG" sz="2800" b="1" dirty="0"/>
              <a:t>البحث والتطوير </a:t>
            </a:r>
            <a:endParaRPr kumimoji="0" lang="ar-EG" sz="2800" b="1" i="0" u="none" strike="noStrike" cap="none" normalizeH="0" baseline="0" dirty="0" smtClean="0">
              <a:ln>
                <a:noFill/>
              </a:ln>
              <a:solidFill>
                <a:schemeClr val="tx1"/>
              </a:solidFill>
              <a:effectLst/>
            </a:endParaRPr>
          </a:p>
        </p:txBody>
      </p:sp>
      <p:sp>
        <p:nvSpPr>
          <p:cNvPr id="12" name="Folded Corner 11"/>
          <p:cNvSpPr/>
          <p:nvPr/>
        </p:nvSpPr>
        <p:spPr bwMode="auto">
          <a:xfrm>
            <a:off x="2411760" y="3284984"/>
            <a:ext cx="1872208" cy="1800200"/>
          </a:xfrm>
          <a:prstGeom prst="foldedCorner">
            <a:avLst/>
          </a:prstGeom>
          <a:gradFill>
            <a:gsLst>
              <a:gs pos="0">
                <a:schemeClr val="accent6">
                  <a:lumMod val="40000"/>
                  <a:lumOff val="60000"/>
                </a:schemeClr>
              </a:gs>
              <a:gs pos="50000">
                <a:schemeClr val="accent2">
                  <a:lumMod val="40000"/>
                  <a:lumOff val="60000"/>
                </a:schemeClr>
              </a:gs>
              <a:gs pos="100000">
                <a:schemeClr val="accent2">
                  <a:lumMod val="60000"/>
                  <a:lumOff val="40000"/>
                </a:scheme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800" dirty="0" smtClean="0"/>
          </a:p>
          <a:p>
            <a:pPr algn="ctr" rtl="1"/>
            <a:r>
              <a:rPr lang="ar-EG" sz="2800" b="1" dirty="0"/>
              <a:t>منظومة الإنتاج </a:t>
            </a:r>
            <a:endParaRPr kumimoji="0" lang="ar-EG" sz="2800" b="1" i="0" u="none" strike="noStrike" cap="none" normalizeH="0" baseline="0" dirty="0" smtClean="0">
              <a:ln>
                <a:noFill/>
              </a:ln>
              <a:solidFill>
                <a:schemeClr val="tx1"/>
              </a:solidFill>
              <a:effectLst/>
            </a:endParaRPr>
          </a:p>
        </p:txBody>
      </p:sp>
      <p:sp>
        <p:nvSpPr>
          <p:cNvPr id="13" name="Folded Corner 12"/>
          <p:cNvSpPr/>
          <p:nvPr/>
        </p:nvSpPr>
        <p:spPr bwMode="auto">
          <a:xfrm>
            <a:off x="35496" y="3284984"/>
            <a:ext cx="1872208" cy="1800200"/>
          </a:xfrm>
          <a:prstGeom prst="foldedCorner">
            <a:avLst/>
          </a:prstGeom>
          <a:gradFill>
            <a:gsLst>
              <a:gs pos="0">
                <a:schemeClr val="accent6">
                  <a:lumMod val="40000"/>
                  <a:lumOff val="60000"/>
                </a:schemeClr>
              </a:gs>
              <a:gs pos="50000">
                <a:schemeClr val="accent2">
                  <a:lumMod val="40000"/>
                  <a:lumOff val="60000"/>
                </a:schemeClr>
              </a:gs>
              <a:gs pos="100000">
                <a:schemeClr val="accent2">
                  <a:lumMod val="60000"/>
                  <a:lumOff val="40000"/>
                </a:scheme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800" b="1" dirty="0" smtClean="0"/>
              <a:t>منظومة </a:t>
            </a:r>
            <a:r>
              <a:rPr lang="ar-EG" sz="2800" b="1" dirty="0"/>
              <a:t>التسويق </a:t>
            </a:r>
            <a:r>
              <a:rPr lang="ar-EG" sz="2800" b="1" dirty="0" smtClean="0"/>
              <a:t>     أو التوزيع </a:t>
            </a:r>
            <a:endParaRPr kumimoji="0" lang="ar-EG" sz="2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296794188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  المقابلة </a:t>
            </a:r>
            <a:r>
              <a:rPr lang="ar-EG" sz="2800" b="1" dirty="0">
                <a:solidFill>
                  <a:schemeClr val="tx1"/>
                </a:solidFill>
                <a:latin typeface="Arial" pitchFamily="34" charset="0"/>
                <a:cs typeface="Arial" pitchFamily="34" charset="0"/>
              </a:rPr>
              <a:t>بين المنظمة والبيئة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4</a:t>
            </a:r>
          </a:p>
        </p:txBody>
      </p:sp>
      <p:sp>
        <p:nvSpPr>
          <p:cNvPr id="6" name="Folded Corner 5"/>
          <p:cNvSpPr/>
          <p:nvPr/>
        </p:nvSpPr>
        <p:spPr bwMode="auto">
          <a:xfrm>
            <a:off x="107504" y="3645024"/>
            <a:ext cx="8784976" cy="1584176"/>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0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بعد </a:t>
            </a:r>
            <a:r>
              <a:rPr lang="ar-EG" sz="2800" b="1" dirty="0">
                <a:solidFill>
                  <a:schemeClr val="tx1"/>
                </a:solidFill>
                <a:latin typeface="Arial" pitchFamily="34" charset="0"/>
                <a:cs typeface="Arial" pitchFamily="34" charset="0"/>
              </a:rPr>
              <a:t>صياغة الأهداف وإنجاز التحليل البيئي والتحليل المنظمي لابد من مقابلة مواطن القوة والضعف في المنظمة مع الفرص والتهديدات البيئية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4236662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تطوير البدائل الإستراتيجية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5</a:t>
            </a:r>
          </a:p>
        </p:txBody>
      </p:sp>
      <p:sp>
        <p:nvSpPr>
          <p:cNvPr id="6" name="Folded Corner 5"/>
          <p:cNvSpPr/>
          <p:nvPr/>
        </p:nvSpPr>
        <p:spPr bwMode="auto">
          <a:xfrm>
            <a:off x="107504" y="3645024"/>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smtClean="0">
                <a:solidFill>
                  <a:schemeClr val="tx1"/>
                </a:solidFill>
                <a:latin typeface="Arial" pitchFamily="34" charset="0"/>
                <a:cs typeface="Arial" pitchFamily="34" charset="0"/>
              </a:rPr>
              <a:t>يشمل </a:t>
            </a:r>
            <a:r>
              <a:rPr lang="ar-EG" sz="2800" b="1" dirty="0">
                <a:solidFill>
                  <a:schemeClr val="tx1"/>
                </a:solidFill>
                <a:latin typeface="Arial" pitchFamily="34" charset="0"/>
                <a:cs typeface="Arial" pitchFamily="34" charset="0"/>
              </a:rPr>
              <a:t>تطوير البدائل الإستراتيجية تكامل البيانات عن الفرص والتهديدات البيئية مع مواطن القوة والضعف في الموارد المتوافرة للمنشأة وفي حالة المنشأة السائرة أو القائمة حالياً فإن أحد البدائل يتضمن الإستمرار على عملها بإعتباره أبسط البدائل وقد يكون أفضلها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1588905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وضع الإستراتيجية الأساسية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6</a:t>
            </a:r>
          </a:p>
        </p:txBody>
      </p:sp>
      <p:sp>
        <p:nvSpPr>
          <p:cNvPr id="6" name="Folded Corner 5"/>
          <p:cNvSpPr/>
          <p:nvPr/>
        </p:nvSpPr>
        <p:spPr bwMode="auto">
          <a:xfrm>
            <a:off x="107504" y="3645024"/>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cs typeface="Arial" pitchFamily="34" charset="0"/>
              </a:rPr>
              <a:t>ليس من السهل إتخاذ القرار بإنتهاج الإستراتجية المقترحة بسبب إرتكاز ذلك القرار على درجة كبيرة من الإجتهاد الراي الشخصي ذلك لأن المستقبل محفوف بالمخاطر ومشكلاته غير واضحة المعالم تحيط بها المجاهيل في ضوء البيانات المحدودة المتاحة عن ذلك المستقبل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7156426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تنفيذ الإستراتيجية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7</a:t>
            </a:r>
          </a:p>
        </p:txBody>
      </p:sp>
      <p:sp>
        <p:nvSpPr>
          <p:cNvPr id="6" name="Folded Corner 5"/>
          <p:cNvSpPr/>
          <p:nvPr/>
        </p:nvSpPr>
        <p:spPr bwMode="auto">
          <a:xfrm>
            <a:off x="107504" y="3212976"/>
            <a:ext cx="8784976" cy="2232248"/>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cs typeface="Arial" pitchFamily="34" charset="0"/>
              </a:rPr>
              <a:t>تستند هذه المرحلة إلى صياغة الخطط التفصيلية اللازمة لتنفيذ الإستراتيجية الشاملة وتتولى الإدارة الوسطي والمباشر الدنيا بوجه خاص عملية التنفيذ إذا أنه على الرغم من إضطلاع الإدارة العليا بإقرار الإستراتيجية الشاملة بسبب طبيعية القرار فإنها تحتاج لمساندة الإدارتين الوسطى والمباشرة لإنجاح الإستراتيجية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427094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تقييم الإستراتيجية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8</a:t>
            </a:r>
          </a:p>
        </p:txBody>
      </p:sp>
      <p:sp>
        <p:nvSpPr>
          <p:cNvPr id="6" name="Folded Corner 5"/>
          <p:cNvSpPr/>
          <p:nvPr/>
        </p:nvSpPr>
        <p:spPr bwMode="auto">
          <a:xfrm>
            <a:off x="107504" y="2924944"/>
            <a:ext cx="8784976" cy="2808312"/>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cs typeface="Arial" pitchFamily="34" charset="0"/>
              </a:rPr>
              <a:t>تحتاج الإستراتيجية إلى تقييم وإعادة تقييم متواصلة أثناء التنفيذ لتفادي تدهورها أو تقادم أساليبها ومرتكزاتها قياساً بالتغييرات البيئية فالأخيرة تتحقق بأشكال وصيغ وظروف متنوعة مما يعني ضرورة تقييم الإستراتيجية المقررة بإستمرار ولتشخيص مواطن الضعف لغرض معاجلتها قبل إستفاحلها وتستلزم عملية التقييم وجود معايير نابعة أصلاً عن الأهداف الأساسية لغرض معرفة فعالية المنشأة تحقيقها للأهداف وتكيفها للبيئة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3468252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smtClean="0">
                <a:solidFill>
                  <a:schemeClr val="bg1"/>
                </a:solidFill>
                <a:ea typeface="Microsoft YaHei" pitchFamily="34" charset="-122"/>
              </a:rPr>
              <a:t>سادساً</a:t>
            </a:r>
          </a:p>
          <a:p>
            <a:pPr algn="ctr" rtl="1" eaLnBrk="0" hangingPunct="0"/>
            <a:r>
              <a:rPr lang="ar-EG" altLang="zh-CN" sz="5000" b="1" dirty="0" smtClean="0">
                <a:solidFill>
                  <a:schemeClr val="bg1"/>
                </a:solidFill>
                <a:ea typeface="Microsoft YaHei" pitchFamily="34" charset="-122"/>
              </a:rPr>
              <a:t>مستويات </a:t>
            </a:r>
            <a:r>
              <a:rPr lang="ar-EG" altLang="zh-CN" sz="5000" b="1" dirty="0">
                <a:solidFill>
                  <a:schemeClr val="bg1"/>
                </a:solidFill>
                <a:ea typeface="Microsoft YaHei" pitchFamily="34" charset="-122"/>
              </a:rPr>
              <a:t>الإستراتيجية </a:t>
            </a:r>
            <a:endParaRPr lang="ar-EG" altLang="zh-CN" sz="4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32118490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62545" y="4365104"/>
            <a:ext cx="8136904" cy="1152128"/>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accent6">
                    <a:lumMod val="50000"/>
                  </a:schemeClr>
                </a:solidFill>
              </a:rPr>
              <a:t>لا بد من التمييز بين ثلاثة مستويات من الإستراتيجية هي مستوى المنشاة ككل ومستوى الأعمال والمستوى النشاطي </a:t>
            </a:r>
            <a:endParaRPr lang="ar-EG" sz="2800" b="1" u="sng" dirty="0">
              <a:solidFill>
                <a:schemeClr val="accent6">
                  <a:lumMod val="50000"/>
                </a:schemeClr>
              </a:solidFill>
            </a:endParaRPr>
          </a:p>
        </p:txBody>
      </p:sp>
      <p:sp>
        <p:nvSpPr>
          <p:cNvPr id="8" name="Rectangle 7"/>
          <p:cNvSpPr/>
          <p:nvPr/>
        </p:nvSpPr>
        <p:spPr bwMode="auto">
          <a:xfrm>
            <a:off x="6300192" y="116632"/>
            <a:ext cx="2843808" cy="648072"/>
          </a:xfrm>
          <a:prstGeom prst="rect">
            <a:avLst/>
          </a:prstGeom>
          <a:solidFill>
            <a:schemeClr val="accent2">
              <a:alpha val="27000"/>
            </a:scheme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chemeClr val="tx1"/>
                </a:solidFill>
                <a:effectLst/>
                <a:latin typeface="Arial" pitchFamily="34" charset="0"/>
                <a:cs typeface="Arial" pitchFamily="34" charset="0"/>
              </a:rPr>
              <a:t>مقدمة</a:t>
            </a:r>
          </a:p>
        </p:txBody>
      </p:sp>
    </p:spTree>
    <p:extLst>
      <p:ext uri="{BB962C8B-B14F-4D97-AF65-F5344CB8AC3E}">
        <p14:creationId xmlns:p14="http://schemas.microsoft.com/office/powerpoint/2010/main" xmlns="" val="339686121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753691" y="404664"/>
            <a:ext cx="5554614" cy="1152128"/>
            <a:chOff x="0" y="0"/>
            <a:chExt cx="6561756" cy="623242"/>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8" cy="537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smtClean="0">
                  <a:solidFill>
                    <a:schemeClr val="bg1"/>
                  </a:solidFill>
                </a:rPr>
                <a:t>تعريف التخطيط</a:t>
              </a:r>
              <a:endParaRPr lang="zh-CN" altLang="en-US" sz="3600" b="1" dirty="0">
                <a:solidFill>
                  <a:schemeClr val="bg1"/>
                </a:solidFill>
              </a:endParaRPr>
            </a:p>
          </p:txBody>
        </p:sp>
      </p:grpSp>
      <p:sp>
        <p:nvSpPr>
          <p:cNvPr id="7" name="Rectangle 6"/>
          <p:cNvSpPr/>
          <p:nvPr/>
        </p:nvSpPr>
        <p:spPr bwMode="auto">
          <a:xfrm>
            <a:off x="462545" y="3501008"/>
            <a:ext cx="8136904" cy="2232248"/>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t>التخطيط هو مجموعة التدابير المعتمدة </a:t>
            </a:r>
            <a:r>
              <a:rPr lang="ar-EG" sz="2800" b="1" dirty="0" smtClean="0"/>
              <a:t>والموجهة </a:t>
            </a:r>
            <a:r>
              <a:rPr lang="ar-EG" sz="2800" b="1" dirty="0"/>
              <a:t>بالقرارات </a:t>
            </a:r>
            <a:endParaRPr lang="ar-EG" sz="2800" b="1" dirty="0" smtClean="0"/>
          </a:p>
          <a:p>
            <a:pPr algn="ctr" rtl="1"/>
            <a:r>
              <a:rPr lang="ar-EG" sz="2800" b="1" dirty="0" smtClean="0"/>
              <a:t>والإجراءات </a:t>
            </a:r>
            <a:r>
              <a:rPr lang="ar-EG" sz="2800" b="1" dirty="0"/>
              <a:t>العلمية لاستشراق المستقبل، </a:t>
            </a:r>
            <a:r>
              <a:rPr lang="ar-EG" sz="2800" b="1" dirty="0" smtClean="0"/>
              <a:t>وتحقيق </a:t>
            </a:r>
            <a:r>
              <a:rPr lang="ar-EG" sz="2800" b="1" dirty="0"/>
              <a:t>أهدافه من خلال اختيار بين البدائل </a:t>
            </a:r>
            <a:r>
              <a:rPr lang="ar-EG" sz="2800" b="1" dirty="0" smtClean="0"/>
              <a:t>والنماذج </a:t>
            </a:r>
            <a:r>
              <a:rPr lang="ar-EG" sz="2800" b="1" dirty="0"/>
              <a:t>الاقتصادية </a:t>
            </a:r>
            <a:r>
              <a:rPr lang="ar-EG" sz="2800" b="1" dirty="0" smtClean="0"/>
              <a:t>والاجتماعية </a:t>
            </a:r>
            <a:r>
              <a:rPr lang="ar-EG" sz="2800" b="1" dirty="0"/>
              <a:t>لاستغلال الموارد البشرية </a:t>
            </a:r>
            <a:r>
              <a:rPr lang="ar-EG" sz="2800" b="1" dirty="0" smtClean="0"/>
              <a:t>والطبيعية والفنية </a:t>
            </a:r>
            <a:r>
              <a:rPr lang="ar-EG" sz="2800" b="1" dirty="0"/>
              <a:t>المتاحة إلى أقصى حد ممكن لإحداث </a:t>
            </a:r>
            <a:r>
              <a:rPr lang="ar-EG" sz="2800" b="1" dirty="0" smtClean="0"/>
              <a:t>التغيير المنشود</a:t>
            </a:r>
            <a:endParaRPr lang="ar-EG" sz="2800" b="1" dirty="0"/>
          </a:p>
        </p:txBody>
      </p:sp>
    </p:spTree>
    <p:extLst>
      <p:ext uri="{BB962C8B-B14F-4D97-AF65-F5344CB8AC3E}">
        <p14:creationId xmlns:p14="http://schemas.microsoft.com/office/powerpoint/2010/main" xmlns="" val="206707753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211960" y="260648"/>
            <a:ext cx="4176464"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إستراتيجية المنشاة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itchFamily="34" charset="0"/>
                <a:cs typeface="Arial" pitchFamily="34" charset="0"/>
              </a:rPr>
              <a:t>1</a:t>
            </a:r>
          </a:p>
        </p:txBody>
      </p:sp>
      <p:sp>
        <p:nvSpPr>
          <p:cNvPr id="6" name="Folded Corner 5"/>
          <p:cNvSpPr/>
          <p:nvPr/>
        </p:nvSpPr>
        <p:spPr bwMode="auto">
          <a:xfrm>
            <a:off x="107504" y="3356992"/>
            <a:ext cx="8784976" cy="216024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justLow" rtl="1"/>
            <a:endParaRPr lang="ar-EG" sz="1050" b="1" dirty="0" smtClean="0">
              <a:solidFill>
                <a:schemeClr val="tx1"/>
              </a:solidFill>
              <a:latin typeface="Arial" pitchFamily="34" charset="0"/>
              <a:cs typeface="Arial" pitchFamily="34" charset="0"/>
            </a:endParaRPr>
          </a:p>
          <a:p>
            <a:pPr algn="justLow" rtl="1"/>
            <a:r>
              <a:rPr lang="ar-EG" sz="2800" b="1" dirty="0" smtClean="0">
                <a:solidFill>
                  <a:schemeClr val="tx1"/>
                </a:solidFill>
                <a:latin typeface="Arial" pitchFamily="34" charset="0"/>
                <a:cs typeface="Arial" pitchFamily="34" charset="0"/>
              </a:rPr>
              <a:t>تمسى </a:t>
            </a:r>
            <a:r>
              <a:rPr lang="ar-EG" sz="2800" b="1" dirty="0">
                <a:solidFill>
                  <a:schemeClr val="tx1"/>
                </a:solidFill>
                <a:latin typeface="Arial" pitchFamily="34" charset="0"/>
                <a:cs typeface="Arial" pitchFamily="34" charset="0"/>
              </a:rPr>
              <a:t>أيضاً ب الإستراتيجية الكبرى أو الإستراتجية الشاملة وهي تسعى لتحديد مجموعة الأعمال التي تريد المنشأة أن تتخصص فيها ، ولذلك فهي تركز بوجه خاص على نطاق الإستراتيجية وكيفية إنتشار مواردها ويتضمن ذلك إحتمال حيازتها لمنشأت أخرى </a:t>
            </a:r>
            <a:r>
              <a:rPr lang="ar-EG" sz="2800" b="1" dirty="0" smtClean="0">
                <a:solidFill>
                  <a:schemeClr val="tx1"/>
                </a:solidFill>
                <a:latin typeface="Arial" pitchFamily="34" charset="0"/>
                <a:cs typeface="Arial" pitchFamily="34" charset="0"/>
              </a:rPr>
              <a:t>قائمة أو </a:t>
            </a:r>
            <a:r>
              <a:rPr lang="ar-EG" sz="2800" b="1" dirty="0">
                <a:solidFill>
                  <a:schemeClr val="tx1"/>
                </a:solidFill>
                <a:latin typeface="Arial" pitchFamily="34" charset="0"/>
                <a:cs typeface="Arial" pitchFamily="34" charset="0"/>
              </a:rPr>
              <a:t>الإندماج معها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937788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إستراتيجية الأعمال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a:solidFill>
                  <a:schemeClr val="tx1"/>
                </a:solidFill>
                <a:latin typeface="Arial" pitchFamily="34" charset="0"/>
                <a:cs typeface="Arial" pitchFamily="34" charset="0"/>
              </a:rPr>
              <a:t>2</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356992"/>
            <a:ext cx="8784976" cy="1944216"/>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cs typeface="Arial" pitchFamily="34" charset="0"/>
              </a:rPr>
              <a:t>تركز هذه الإستراتيجية على أفضل كيفيات التنافس مع الغير في </a:t>
            </a:r>
            <a:r>
              <a:rPr lang="ar-EG" sz="2800" b="1" dirty="0" smtClean="0">
                <a:solidFill>
                  <a:schemeClr val="tx1"/>
                </a:solidFill>
                <a:latin typeface="Arial" pitchFamily="34" charset="0"/>
                <a:cs typeface="Arial" pitchFamily="34" charset="0"/>
              </a:rPr>
              <a:t>سوق        </a:t>
            </a:r>
            <a:r>
              <a:rPr lang="ar-EG" sz="2800" b="1" dirty="0">
                <a:solidFill>
                  <a:schemeClr val="tx1"/>
                </a:solidFill>
                <a:latin typeface="Arial" pitchFamily="34" charset="0"/>
                <a:cs typeface="Arial" pitchFamily="34" charset="0"/>
              </a:rPr>
              <a:t>أو فرع من قطاع معين فهي تتعلق بإستراتيجية على أفضل </a:t>
            </a:r>
            <a:r>
              <a:rPr lang="ar-EG" sz="2800" b="1" dirty="0" smtClean="0">
                <a:solidFill>
                  <a:schemeClr val="tx1"/>
                </a:solidFill>
                <a:latin typeface="Arial" pitchFamily="34" charset="0"/>
                <a:cs typeface="Arial" pitchFamily="34" charset="0"/>
              </a:rPr>
              <a:t>كيفيات      </a:t>
            </a:r>
            <a:r>
              <a:rPr lang="ar-EG" sz="2800" b="1" dirty="0">
                <a:solidFill>
                  <a:schemeClr val="tx1"/>
                </a:solidFill>
                <a:latin typeface="Arial" pitchFamily="34" charset="0"/>
                <a:cs typeface="Arial" pitchFamily="34" charset="0"/>
              </a:rPr>
              <a:t>التنافس مع الغير في سوق أو فرع من قطاع معين فهي تتعلق </a:t>
            </a:r>
            <a:r>
              <a:rPr lang="ar-EG" sz="2800" b="1" dirty="0" smtClean="0">
                <a:solidFill>
                  <a:schemeClr val="tx1"/>
                </a:solidFill>
                <a:latin typeface="Arial" pitchFamily="34" charset="0"/>
                <a:cs typeface="Arial" pitchFamily="34" charset="0"/>
              </a:rPr>
              <a:t>       بإستراتيجية </a:t>
            </a:r>
            <a:r>
              <a:rPr lang="ar-EG" sz="2800" b="1" dirty="0">
                <a:solidFill>
                  <a:schemeClr val="tx1"/>
                </a:solidFill>
                <a:latin typeface="Arial" pitchFamily="34" charset="0"/>
                <a:cs typeface="Arial" pitchFamily="34" charset="0"/>
              </a:rPr>
              <a:t>كل تخصص إنتاجي من تخصصات المنشأة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868232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الإستراتيجية النشاطية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3</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356992"/>
            <a:ext cx="8784976" cy="1944216"/>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cs typeface="Arial" pitchFamily="34" charset="0"/>
              </a:rPr>
              <a:t>وهي الإستراتيجية التي تغطي أي من أنشطة المنشأة العمليات التسويق المالية الموارد البشرية الخاصة بأي من التخصصات الواردة في ب أعلاه ففي الشركة ذاتها لابد من إستراتيجية خاصة بإنتاج الأفلام وتسويقها وأخرى لإنتاج وتسويق المعدات المكتبية وهكذا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6073218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سابعاً </a:t>
            </a:r>
            <a:endParaRPr lang="ar-EG" altLang="zh-CN" sz="5000" b="1" dirty="0" smtClean="0">
              <a:solidFill>
                <a:schemeClr val="bg1"/>
              </a:solidFill>
              <a:ea typeface="Microsoft YaHei" pitchFamily="34" charset="-122"/>
            </a:endParaRPr>
          </a:p>
          <a:p>
            <a:pPr algn="ctr" rtl="1" eaLnBrk="0" hangingPunct="0"/>
            <a:r>
              <a:rPr lang="ar-EG" altLang="zh-CN" sz="5000" b="1" dirty="0" smtClean="0">
                <a:solidFill>
                  <a:schemeClr val="bg1"/>
                </a:solidFill>
                <a:ea typeface="Microsoft YaHei" pitchFamily="34" charset="-122"/>
              </a:rPr>
              <a:t>وحدة </a:t>
            </a:r>
            <a:r>
              <a:rPr lang="ar-EG" altLang="zh-CN" sz="5000" b="1" dirty="0">
                <a:solidFill>
                  <a:schemeClr val="bg1"/>
                </a:solidFill>
                <a:ea typeface="Microsoft YaHei" pitchFamily="34" charset="-122"/>
              </a:rPr>
              <a:t>الأعمال الإستراتيجية </a:t>
            </a:r>
            <a:endParaRPr lang="ar-EG" altLang="zh-CN" sz="4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53140180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62545" y="3501008"/>
            <a:ext cx="8136904" cy="2016224"/>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accent6">
                    <a:lumMod val="50000"/>
                  </a:schemeClr>
                </a:solidFill>
              </a:rPr>
              <a:t>من بين الممارسات المعاصرة ما إبتدعته شركة جنرال إلكتريك الأمريكية في إستحداث مفهوم وحدة الأعمال الإستراتيجية والأخيرة هي منظومة فرعية من المنشأة لها أسواقها ومجموعة منافسيها بل ورسالتها المتميزة التي تختلف عن رسالة بقية المنظومات الفرعية </a:t>
            </a:r>
            <a:endParaRPr lang="ar-EG" sz="2800" b="1" u="sng" dirty="0">
              <a:solidFill>
                <a:schemeClr val="accent6">
                  <a:lumMod val="50000"/>
                </a:schemeClr>
              </a:solidFill>
            </a:endParaRPr>
          </a:p>
        </p:txBody>
      </p:sp>
      <p:sp>
        <p:nvSpPr>
          <p:cNvPr id="8" name="Rectangle 7"/>
          <p:cNvSpPr/>
          <p:nvPr/>
        </p:nvSpPr>
        <p:spPr bwMode="auto">
          <a:xfrm>
            <a:off x="6300192" y="116632"/>
            <a:ext cx="2843808" cy="648072"/>
          </a:xfrm>
          <a:prstGeom prst="rect">
            <a:avLst/>
          </a:prstGeom>
          <a:solidFill>
            <a:schemeClr val="accent2">
              <a:alpha val="27000"/>
            </a:scheme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chemeClr val="tx1"/>
                </a:solidFill>
                <a:effectLst/>
                <a:latin typeface="Arial" pitchFamily="34" charset="0"/>
                <a:cs typeface="Arial" pitchFamily="34" charset="0"/>
              </a:rPr>
              <a:t>مقدمة</a:t>
            </a:r>
          </a:p>
        </p:txBody>
      </p:sp>
    </p:spTree>
    <p:extLst>
      <p:ext uri="{BB962C8B-B14F-4D97-AF65-F5344CB8AC3E}">
        <p14:creationId xmlns:p14="http://schemas.microsoft.com/office/powerpoint/2010/main" xmlns="" val="371538699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753691" y="116632"/>
            <a:ext cx="5554614" cy="1009449"/>
            <a:chOff x="0" y="0"/>
            <a:chExt cx="6561756" cy="546060"/>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9" cy="34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a:solidFill>
                    <a:schemeClr val="bg1"/>
                  </a:solidFill>
                </a:rPr>
                <a:t>الإدارة </a:t>
              </a:r>
              <a:r>
                <a:rPr lang="ar-EG" altLang="zh-CN" sz="3600" b="1" dirty="0" smtClean="0">
                  <a:solidFill>
                    <a:schemeClr val="bg1"/>
                  </a:solidFill>
                </a:rPr>
                <a:t>بالأهداف</a:t>
              </a:r>
              <a:endParaRPr lang="zh-CN" altLang="en-US" sz="3600" b="1" dirty="0">
                <a:solidFill>
                  <a:schemeClr val="bg1"/>
                </a:solidFill>
              </a:endParaRPr>
            </a:p>
          </p:txBody>
        </p:sp>
      </p:grpSp>
      <p:sp>
        <p:nvSpPr>
          <p:cNvPr id="7" name="Rectangle 6"/>
          <p:cNvSpPr/>
          <p:nvPr/>
        </p:nvSpPr>
        <p:spPr bwMode="auto">
          <a:xfrm>
            <a:off x="3496880" y="1484784"/>
            <a:ext cx="5611624" cy="4941168"/>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700" b="1" dirty="0"/>
              <a:t>إبتدع هذا الأسلوب سنة 1954 بيتر دركر وهو يستعمل اليوم في الأكثير من المنظمات المعاصرة بغض النظر عن حجمها وأغراضها وعلى الرغم من تطبيق الأسلوب بوجه خاص في عملية التخطيط فإنه كذلك يطبق في أداء الوظائف الإدارية الأخرى كما سيشار لذلك فيما بعد ويتضمن هذا الأسلوب إسهام الأفراد في المستويات الأدنى من هيكل المنظمة في عملية وضع الأهداف وهو مدخل يختلف عن المدخل التقليدي الذي يضع بموجبه المدراء في المستويات الإدارية العليا الأهداف ويلزمون المرؤوسين بها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772816"/>
            <a:ext cx="2952328" cy="4653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101171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1907704" y="260648"/>
            <a:ext cx="648072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smtClean="0">
                <a:solidFill>
                  <a:schemeClr val="tx1"/>
                </a:solidFill>
                <a:latin typeface="Arial" pitchFamily="34" charset="0"/>
                <a:cs typeface="Arial" pitchFamily="34" charset="0"/>
              </a:rPr>
              <a:t>عملية </a:t>
            </a:r>
            <a:r>
              <a:rPr lang="ar-EG" sz="2800" b="1" dirty="0">
                <a:solidFill>
                  <a:schemeClr val="tx1"/>
                </a:solidFill>
                <a:latin typeface="Arial" pitchFamily="34" charset="0"/>
                <a:cs typeface="Arial" pitchFamily="34" charset="0"/>
              </a:rPr>
              <a:t>الإدارة بالأهداف تتضمن عملية الإدارة بالأهداف مجموعة من الخطوات الأساسية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1</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Rounded Rectangle 1"/>
          <p:cNvSpPr/>
          <p:nvPr/>
        </p:nvSpPr>
        <p:spPr bwMode="auto">
          <a:xfrm>
            <a:off x="179512" y="1988840"/>
            <a:ext cx="7704856" cy="936104"/>
          </a:xfrm>
          <a:prstGeom prst="roundRect">
            <a:avLst/>
          </a:prstGeom>
          <a:solidFill>
            <a:srgbClr val="0099FF"/>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لقاءات المدير والمرؤوسين لمناقشة المرؤوسين المتوافقة مع الأهداف الكلية المنظمة وأهداف تقسيماتها </a:t>
            </a:r>
            <a:endParaRPr kumimoji="0" lang="ar-EG" sz="2400" b="1" i="0" u="none" strike="noStrike" cap="none" normalizeH="0" baseline="0" dirty="0" smtClean="0">
              <a:ln>
                <a:noFill/>
              </a:ln>
              <a:solidFill>
                <a:schemeClr val="tx1"/>
              </a:solidFill>
              <a:effectLst/>
            </a:endParaRPr>
          </a:p>
        </p:txBody>
      </p:sp>
      <p:sp>
        <p:nvSpPr>
          <p:cNvPr id="3" name="Diamond 2"/>
          <p:cNvSpPr/>
          <p:nvPr/>
        </p:nvSpPr>
        <p:spPr bwMode="auto">
          <a:xfrm>
            <a:off x="7494240" y="1988840"/>
            <a:ext cx="900608" cy="936104"/>
          </a:xfrm>
          <a:prstGeom prst="diamond">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Arial" pitchFamily="34" charset="0"/>
                <a:cs typeface="Arial" pitchFamily="34" charset="0"/>
              </a:rPr>
              <a:t>أ</a:t>
            </a:r>
          </a:p>
        </p:txBody>
      </p:sp>
      <p:sp>
        <p:nvSpPr>
          <p:cNvPr id="7" name="Rounded Rectangle 6"/>
          <p:cNvSpPr/>
          <p:nvPr/>
        </p:nvSpPr>
        <p:spPr bwMode="auto">
          <a:xfrm>
            <a:off x="179512" y="3851880"/>
            <a:ext cx="7704856" cy="1233304"/>
          </a:xfrm>
          <a:prstGeom prst="roundRect">
            <a:avLst/>
          </a:prstGeom>
          <a:solidFill>
            <a:srgbClr val="0099FF"/>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إشتراك المدير مع المرؤوس في وضع أهداف لهم قابلة لتطبيق قد تغطى </a:t>
            </a:r>
            <a:r>
              <a:rPr lang="ar-EG" sz="2400" b="1" dirty="0" smtClean="0"/>
              <a:t>   </a:t>
            </a:r>
            <a:br>
              <a:rPr lang="ar-EG" sz="2400" b="1" dirty="0" smtClean="0"/>
            </a:br>
            <a:r>
              <a:rPr lang="ar-EG" sz="2400" b="1" dirty="0" smtClean="0"/>
              <a:t>  أهداف المرؤوس </a:t>
            </a:r>
            <a:r>
              <a:rPr lang="ar-EG" sz="2400" b="1" dirty="0"/>
              <a:t>أجلاً أمدة ستة أشهر أو سنة أو أن تكون مرتبطة بإنجاز مشروع معين </a:t>
            </a:r>
          </a:p>
        </p:txBody>
      </p:sp>
      <p:sp>
        <p:nvSpPr>
          <p:cNvPr id="8" name="Diamond 7"/>
          <p:cNvSpPr/>
          <p:nvPr/>
        </p:nvSpPr>
        <p:spPr bwMode="auto">
          <a:xfrm>
            <a:off x="7494240" y="4000480"/>
            <a:ext cx="900608" cy="936104"/>
          </a:xfrm>
          <a:prstGeom prst="diamond">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Arial" pitchFamily="34" charset="0"/>
                <a:cs typeface="Arial" pitchFamily="34" charset="0"/>
              </a:rPr>
              <a:t>ب</a:t>
            </a:r>
          </a:p>
        </p:txBody>
      </p:sp>
    </p:spTree>
    <p:extLst>
      <p:ext uri="{BB962C8B-B14F-4D97-AF65-F5344CB8AC3E}">
        <p14:creationId xmlns:p14="http://schemas.microsoft.com/office/powerpoint/2010/main" xmlns="" val="99314133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7" grpId="0" animBg="1"/>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1907704" y="260648"/>
            <a:ext cx="648072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smtClean="0">
                <a:solidFill>
                  <a:schemeClr val="tx1"/>
                </a:solidFill>
                <a:latin typeface="Arial" pitchFamily="34" charset="0"/>
                <a:cs typeface="Arial" pitchFamily="34" charset="0"/>
              </a:rPr>
              <a:t>عملية </a:t>
            </a:r>
            <a:r>
              <a:rPr lang="ar-EG" sz="2800" b="1" dirty="0">
                <a:solidFill>
                  <a:schemeClr val="tx1"/>
                </a:solidFill>
                <a:latin typeface="Arial" pitchFamily="34" charset="0"/>
                <a:cs typeface="Arial" pitchFamily="34" charset="0"/>
              </a:rPr>
              <a:t>الإدارة بالأهداف تتضمن عملية الإدارة بالأهداف مجموعة من الخطوات الأساسية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1</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Rounded Rectangle 1"/>
          <p:cNvSpPr/>
          <p:nvPr/>
        </p:nvSpPr>
        <p:spPr bwMode="auto">
          <a:xfrm>
            <a:off x="179512" y="1556792"/>
            <a:ext cx="7704856" cy="2088232"/>
          </a:xfrm>
          <a:prstGeom prst="roundRect">
            <a:avLst/>
          </a:prstGeom>
          <a:solidFill>
            <a:srgbClr val="0099FF"/>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تحديد مجالات النتائج الأساسية </a:t>
            </a:r>
            <a:r>
              <a:rPr lang="ar-EG" sz="2400" b="1" dirty="0" smtClean="0"/>
              <a:t>: </a:t>
            </a:r>
            <a:r>
              <a:rPr lang="ar-EG" sz="2400" b="1" dirty="0"/>
              <a:t>النتائج هي الأداء المتحقق في مختلف مستويات </a:t>
            </a:r>
            <a:r>
              <a:rPr lang="ar-EG" sz="2400" b="1" dirty="0" smtClean="0"/>
              <a:t>إدارة </a:t>
            </a:r>
            <a:r>
              <a:rPr lang="ar-EG" sz="2400" b="1" dirty="0"/>
              <a:t>المنظمة ويتطلب تحقيق النتائج مجموعة من الفعاليات التي يوم بها المدير  </a:t>
            </a:r>
            <a:r>
              <a:rPr lang="ar-EG" sz="2400" b="1" dirty="0" smtClean="0"/>
              <a:t>والمرؤوسين </a:t>
            </a:r>
            <a:r>
              <a:rPr lang="ar-EG" sz="2400" b="1" dirty="0"/>
              <a:t>ويرتبط ذلك بما لدي المنظمة من مدخلات موارد وعمليات التحويل وصولاً  </a:t>
            </a:r>
            <a:r>
              <a:rPr lang="ar-EG" sz="2400" b="1" dirty="0" smtClean="0"/>
              <a:t>إلى </a:t>
            </a:r>
            <a:r>
              <a:rPr lang="ar-EG" sz="2400" b="1" dirty="0"/>
              <a:t>المخرجات ولا بد من تحوير المدخلات والعمليات والمخرجات لكي تنسجم مع </a:t>
            </a:r>
            <a:r>
              <a:rPr lang="ar-EG" sz="2400" b="1" dirty="0" smtClean="0"/>
              <a:t>الأهداف </a:t>
            </a:r>
            <a:endParaRPr lang="ar-EG" sz="2400" b="1" dirty="0"/>
          </a:p>
        </p:txBody>
      </p:sp>
      <p:sp>
        <p:nvSpPr>
          <p:cNvPr id="3" name="Diamond 2"/>
          <p:cNvSpPr/>
          <p:nvPr/>
        </p:nvSpPr>
        <p:spPr bwMode="auto">
          <a:xfrm>
            <a:off x="7494240" y="2132856"/>
            <a:ext cx="900608" cy="936104"/>
          </a:xfrm>
          <a:prstGeom prst="diamond">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Arial" pitchFamily="34" charset="0"/>
                <a:cs typeface="Arial" pitchFamily="34" charset="0"/>
              </a:rPr>
              <a:t>جـ</a:t>
            </a:r>
          </a:p>
        </p:txBody>
      </p:sp>
      <p:sp>
        <p:nvSpPr>
          <p:cNvPr id="7" name="Rounded Rectangle 6"/>
          <p:cNvSpPr/>
          <p:nvPr/>
        </p:nvSpPr>
        <p:spPr bwMode="auto">
          <a:xfrm>
            <a:off x="179512" y="3789040"/>
            <a:ext cx="7704856" cy="2160240"/>
          </a:xfrm>
          <a:prstGeom prst="roundRect">
            <a:avLst/>
          </a:prstGeom>
          <a:solidFill>
            <a:srgbClr val="0099FF"/>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توضيح الأدوار ووضع معايير الأداء وتنظيم المعلومات : لا بد من تحديد دور كل فرد </a:t>
            </a:r>
            <a:r>
              <a:rPr lang="ar-EG" sz="2400" b="1" dirty="0" smtClean="0"/>
              <a:t>في </a:t>
            </a:r>
            <a:r>
              <a:rPr lang="ar-EG" sz="2400" b="1" dirty="0"/>
              <a:t>المنظمة وواجباته ومسؤولياته في تحقيق الأهداف وذلك </a:t>
            </a:r>
            <a:r>
              <a:rPr lang="ar-EG" sz="2400" b="1" dirty="0" smtClean="0"/>
              <a:t>  </a:t>
            </a:r>
            <a:br>
              <a:rPr lang="ar-EG" sz="2400" b="1" dirty="0" smtClean="0"/>
            </a:br>
            <a:r>
              <a:rPr lang="ar-EG" sz="2400" b="1" dirty="0" smtClean="0"/>
              <a:t>  من </a:t>
            </a:r>
            <a:r>
              <a:rPr lang="ar-EG" sz="2400" b="1" dirty="0"/>
              <a:t>خلال وصوف وظيفته </a:t>
            </a:r>
            <a:r>
              <a:rPr lang="ar-EG" sz="2400" b="1" dirty="0" smtClean="0"/>
              <a:t>مستنداً </a:t>
            </a:r>
            <a:r>
              <a:rPr lang="ar-EG" sz="2400" b="1" dirty="0"/>
              <a:t>إلى المشاركة مع المدير وقد تظهر أثناء العملية مجالات غامضة في هيكل </a:t>
            </a:r>
            <a:r>
              <a:rPr lang="ar-EG" sz="2400" b="1" dirty="0" smtClean="0"/>
              <a:t>المنظمة </a:t>
            </a:r>
            <a:r>
              <a:rPr lang="ar-EG" sz="2400" b="1" dirty="0"/>
              <a:t>لابد من توضيحها ثم تجرى عملية وضع الخطة التفصيلية لأداء كل مرؤوس </a:t>
            </a:r>
            <a:r>
              <a:rPr lang="ar-EG" sz="2400" b="1" dirty="0" smtClean="0"/>
              <a:t>في </a:t>
            </a:r>
            <a:r>
              <a:rPr lang="ar-EG" sz="2400" b="1" dirty="0"/>
              <a:t>ضوء الأهداف الفرعية </a:t>
            </a:r>
          </a:p>
        </p:txBody>
      </p:sp>
      <p:sp>
        <p:nvSpPr>
          <p:cNvPr id="8" name="Diamond 7"/>
          <p:cNvSpPr/>
          <p:nvPr/>
        </p:nvSpPr>
        <p:spPr bwMode="auto">
          <a:xfrm>
            <a:off x="7494240" y="4365104"/>
            <a:ext cx="900608" cy="936104"/>
          </a:xfrm>
          <a:prstGeom prst="diamond">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Arial" pitchFamily="34" charset="0"/>
                <a:cs typeface="Arial" pitchFamily="34" charset="0"/>
              </a:rPr>
              <a:t>د</a:t>
            </a:r>
          </a:p>
        </p:txBody>
      </p:sp>
    </p:spTree>
    <p:extLst>
      <p:ext uri="{BB962C8B-B14F-4D97-AF65-F5344CB8AC3E}">
        <p14:creationId xmlns:p14="http://schemas.microsoft.com/office/powerpoint/2010/main" xmlns="" val="358349552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7"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1907704" y="260648"/>
            <a:ext cx="648072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smtClean="0">
                <a:solidFill>
                  <a:schemeClr val="tx1"/>
                </a:solidFill>
                <a:latin typeface="Arial" pitchFamily="34" charset="0"/>
                <a:cs typeface="Arial" pitchFamily="34" charset="0"/>
              </a:rPr>
              <a:t>عملية </a:t>
            </a:r>
            <a:r>
              <a:rPr lang="ar-EG" sz="2800" b="1" dirty="0">
                <a:solidFill>
                  <a:schemeClr val="tx1"/>
                </a:solidFill>
                <a:latin typeface="Arial" pitchFamily="34" charset="0"/>
                <a:cs typeface="Arial" pitchFamily="34" charset="0"/>
              </a:rPr>
              <a:t>الإدارة بالأهداف تتضمن عملية الإدارة بالأهداف مجموعة من الخطوات الأساسية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1</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ounded Rectangle 6"/>
          <p:cNvSpPr/>
          <p:nvPr/>
        </p:nvSpPr>
        <p:spPr bwMode="auto">
          <a:xfrm>
            <a:off x="539552" y="2348880"/>
            <a:ext cx="7704856" cy="2592288"/>
          </a:xfrm>
          <a:prstGeom prst="roundRect">
            <a:avLst/>
          </a:prstGeom>
          <a:solidFill>
            <a:srgbClr val="0099FF"/>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لقاءات المدير والمروؤس بوقت لاحق لتقييم مدى نجاح المرؤوس في بلوغ تلك </a:t>
            </a:r>
            <a:r>
              <a:rPr lang="ar-EG" sz="2400" b="1" dirty="0" smtClean="0"/>
              <a:t>الأهداف </a:t>
            </a:r>
            <a:r>
              <a:rPr lang="ar-EG" sz="2400" b="1" dirty="0"/>
              <a:t>إذا أمكن تحديد الأهداف بشكل مشترك على النحو المطروح أعلاه وكانت </a:t>
            </a:r>
            <a:r>
              <a:rPr lang="ar-EG" sz="2400" b="1" dirty="0" smtClean="0"/>
              <a:t>قابلة </a:t>
            </a:r>
            <a:r>
              <a:rPr lang="ar-EG" sz="2400" b="1" dirty="0"/>
              <a:t>للقياس وللتحقيق ثم وضع معايير قياسها فإن المدير والمرؤوس سوف لا يجدا </a:t>
            </a:r>
            <a:r>
              <a:rPr lang="ar-EG" sz="2400" b="1" dirty="0" smtClean="0"/>
              <a:t>صعوبة </a:t>
            </a:r>
            <a:r>
              <a:rPr lang="ar-EG" sz="2400" b="1" dirty="0"/>
              <a:t>مهمة في تقييم نجاح المرؤوس في بلوغها وتجرى علمية التقييم في جلسة </a:t>
            </a:r>
            <a:r>
              <a:rPr lang="ar-EG" sz="2400" b="1" dirty="0" smtClean="0"/>
              <a:t>بناءة </a:t>
            </a:r>
            <a:r>
              <a:rPr lang="ar-EG" sz="2400" b="1" dirty="0"/>
              <a:t>وليس بلقاءة غرضه توجيه اللوم للمرؤوس أو تسليط الضوء على أخطائه </a:t>
            </a:r>
          </a:p>
        </p:txBody>
      </p:sp>
      <p:sp>
        <p:nvSpPr>
          <p:cNvPr id="8" name="Diamond 7"/>
          <p:cNvSpPr/>
          <p:nvPr/>
        </p:nvSpPr>
        <p:spPr bwMode="auto">
          <a:xfrm>
            <a:off x="7854280" y="3140968"/>
            <a:ext cx="900608" cy="936104"/>
          </a:xfrm>
          <a:prstGeom prst="diamond">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Arial" pitchFamily="34" charset="0"/>
                <a:cs typeface="Arial" pitchFamily="34" charset="0"/>
              </a:rPr>
              <a:t>هـ</a:t>
            </a:r>
          </a:p>
        </p:txBody>
      </p:sp>
    </p:spTree>
    <p:extLst>
      <p:ext uri="{BB962C8B-B14F-4D97-AF65-F5344CB8AC3E}">
        <p14:creationId xmlns:p14="http://schemas.microsoft.com/office/powerpoint/2010/main" xmlns="" val="223050387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1907704" y="260648"/>
            <a:ext cx="648072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إيجابيات </a:t>
            </a:r>
            <a:r>
              <a:rPr lang="ar-EG" sz="2800" b="1" dirty="0">
                <a:solidFill>
                  <a:schemeClr val="tx1"/>
                </a:solidFill>
                <a:latin typeface="Arial" pitchFamily="34" charset="0"/>
                <a:cs typeface="Arial" pitchFamily="34" charset="0"/>
              </a:rPr>
              <a:t>وسلبيات الإدارة بالأهداف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2</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Rounded Rectangle 1"/>
          <p:cNvSpPr/>
          <p:nvPr/>
        </p:nvSpPr>
        <p:spPr bwMode="auto">
          <a:xfrm>
            <a:off x="179512" y="1556792"/>
            <a:ext cx="7704856" cy="1800200"/>
          </a:xfrm>
          <a:prstGeom prst="roundRect">
            <a:avLst/>
          </a:prstGeom>
          <a:solidFill>
            <a:srgbClr val="0099FF"/>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يتمتع هذا الأسلوب بمجموعة من الإيجابيات من أهمها تحسين ممارسة  وظيفة التخطيط والمشاركة في وضع الأهداف وتحقيق التكامل بين أهداف الفرد وأهداف المنظمة وإمكانية إستيعاب اهداف الجماعات الصغيرة ضمن أهداف المنظمة وتحديد معالم الهيكل التنظيمي </a:t>
            </a:r>
            <a:endParaRPr kumimoji="0" lang="ar-EG" sz="2400" b="1" i="0" u="none" strike="noStrike" cap="none" normalizeH="0" baseline="0" dirty="0" smtClean="0">
              <a:ln>
                <a:noFill/>
              </a:ln>
              <a:solidFill>
                <a:schemeClr val="tx1"/>
              </a:solidFill>
              <a:effectLst/>
            </a:endParaRPr>
          </a:p>
        </p:txBody>
      </p:sp>
      <p:sp>
        <p:nvSpPr>
          <p:cNvPr id="3" name="Diamond 2"/>
          <p:cNvSpPr/>
          <p:nvPr/>
        </p:nvSpPr>
        <p:spPr bwMode="auto">
          <a:xfrm>
            <a:off x="7668344" y="1772816"/>
            <a:ext cx="1224136" cy="1152128"/>
          </a:xfrm>
          <a:prstGeom prst="diamond">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7705574" y="2164214"/>
            <a:ext cx="1066318" cy="400110"/>
          </a:xfrm>
          <a:prstGeom prst="rect">
            <a:avLst/>
          </a:prstGeom>
        </p:spPr>
        <p:txBody>
          <a:bodyPr wrap="none">
            <a:spAutoFit/>
          </a:bodyPr>
          <a:lstStyle/>
          <a:p>
            <a:pPr algn="r" rtl="1"/>
            <a:r>
              <a:rPr lang="ar-EG" sz="2000" b="1" dirty="0"/>
              <a:t>الإيجابيات </a:t>
            </a:r>
          </a:p>
        </p:txBody>
      </p:sp>
      <p:sp>
        <p:nvSpPr>
          <p:cNvPr id="9" name="Rounded Rectangle 8"/>
          <p:cNvSpPr/>
          <p:nvPr/>
        </p:nvSpPr>
        <p:spPr bwMode="auto">
          <a:xfrm>
            <a:off x="179512" y="3645024"/>
            <a:ext cx="7704856" cy="2016224"/>
          </a:xfrm>
          <a:prstGeom prst="roundRect">
            <a:avLst/>
          </a:prstGeom>
          <a:solidFill>
            <a:srgbClr val="0099FF"/>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تثار مقابل الإيجابيات المذكورة مجموعة من السلبيات التي تنشأ في الغالب من سوء تطبيق الأسلوب مما يعنى أنه بالإمكان تفاديها لو أحسن ذلك التطبيق ومن بين أهم تلك السلبيات الفشل في نشر فلسفة الإدارة بالأهداف بين أفراد المنظمة وضعف التوجيه وعدم بيان المؤشرات أثناء تحديد الأهداف أو التوكيد على قصير الأجل منها قياساً بطويل الأجل </a:t>
            </a:r>
            <a:endParaRPr kumimoji="0" lang="ar-EG" sz="2400" b="1" i="0" u="none" strike="noStrike" cap="none" normalizeH="0" baseline="0" dirty="0" smtClean="0">
              <a:ln>
                <a:noFill/>
              </a:ln>
              <a:solidFill>
                <a:schemeClr val="tx1"/>
              </a:solidFill>
              <a:effectLst/>
            </a:endParaRPr>
          </a:p>
        </p:txBody>
      </p:sp>
      <p:sp>
        <p:nvSpPr>
          <p:cNvPr id="10" name="Diamond 9"/>
          <p:cNvSpPr/>
          <p:nvPr/>
        </p:nvSpPr>
        <p:spPr bwMode="auto">
          <a:xfrm>
            <a:off x="7668344" y="4077072"/>
            <a:ext cx="1224136" cy="1152128"/>
          </a:xfrm>
          <a:prstGeom prst="diamond">
            <a:avLst/>
          </a:prstGeom>
          <a:solidFill>
            <a:srgbClr val="00B0F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7817785" y="4468470"/>
            <a:ext cx="954107" cy="400110"/>
          </a:xfrm>
          <a:prstGeom prst="rect">
            <a:avLst/>
          </a:prstGeom>
        </p:spPr>
        <p:txBody>
          <a:bodyPr wrap="none">
            <a:spAutoFit/>
          </a:bodyPr>
          <a:lstStyle/>
          <a:p>
            <a:pPr rtl="1"/>
            <a:r>
              <a:rPr lang="ar-EG" sz="2000" b="1" dirty="0"/>
              <a:t>السلبيات </a:t>
            </a:r>
          </a:p>
        </p:txBody>
      </p:sp>
    </p:spTree>
    <p:extLst>
      <p:ext uri="{BB962C8B-B14F-4D97-AF65-F5344CB8AC3E}">
        <p14:creationId xmlns:p14="http://schemas.microsoft.com/office/powerpoint/2010/main" xmlns="" val="174279036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547664" y="188913"/>
            <a:ext cx="757290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a:r>
              <a:rPr lang="ar-EG" sz="3200" b="1" dirty="0">
                <a:solidFill>
                  <a:schemeClr val="bg1"/>
                </a:solidFill>
                <a:latin typeface="Verdana" pitchFamily="34" charset="0"/>
              </a:rPr>
              <a:t>وبناء على ذلك فإن التخطيط الحقيقي لابد أن يشتمل </a:t>
            </a:r>
            <a:r>
              <a:rPr lang="ar-EG" sz="3200" b="1" dirty="0" smtClean="0">
                <a:solidFill>
                  <a:schemeClr val="bg1"/>
                </a:solidFill>
                <a:latin typeface="Verdana" pitchFamily="34" charset="0"/>
              </a:rPr>
              <a:t>على</a:t>
            </a:r>
            <a:endParaRPr lang="fr-FR" sz="3200" dirty="0">
              <a:solidFill>
                <a:schemeClr val="bg1"/>
              </a:solidFill>
            </a:endParaRPr>
          </a:p>
        </p:txBody>
      </p:sp>
      <p:grpSp>
        <p:nvGrpSpPr>
          <p:cNvPr id="4" name="Group 2"/>
          <p:cNvGrpSpPr>
            <a:grpSpLocks/>
          </p:cNvGrpSpPr>
          <p:nvPr/>
        </p:nvGrpSpPr>
        <p:grpSpPr bwMode="auto">
          <a:xfrm>
            <a:off x="467548" y="1866106"/>
            <a:ext cx="8208908" cy="933539"/>
            <a:chOff x="0" y="0"/>
            <a:chExt cx="6561756" cy="776928"/>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691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استشراف المستقبل والتنبؤ باتجاهاته باستعمال معطيات الحاضر والماضي</a:t>
              </a:r>
              <a:endParaRPr lang="zh-CN" altLang="en-US" sz="2400" b="1" dirty="0">
                <a:solidFill>
                  <a:schemeClr val="bg1"/>
                </a:solidFill>
              </a:endParaRPr>
            </a:p>
          </p:txBody>
        </p:sp>
      </p:grpSp>
      <p:grpSp>
        <p:nvGrpSpPr>
          <p:cNvPr id="8" name="Group 6"/>
          <p:cNvGrpSpPr>
            <a:grpSpLocks/>
          </p:cNvGrpSpPr>
          <p:nvPr/>
        </p:nvGrpSpPr>
        <p:grpSpPr bwMode="auto">
          <a:xfrm>
            <a:off x="467548" y="2913856"/>
            <a:ext cx="8208908" cy="933539"/>
            <a:chOff x="0" y="0"/>
            <a:chExt cx="6561756" cy="776928"/>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691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الأسلوب العلمي الذي يستخدم وسائل ونماذج اقتصادية و إحصائية </a:t>
              </a:r>
              <a:endParaRPr lang="zh-CN" altLang="en-US" sz="2400" b="1" dirty="0">
                <a:solidFill>
                  <a:schemeClr val="bg1"/>
                </a:solidFill>
              </a:endParaRPr>
            </a:p>
          </p:txBody>
        </p:sp>
      </p:grpSp>
      <p:grpSp>
        <p:nvGrpSpPr>
          <p:cNvPr id="13" name="Group 2"/>
          <p:cNvGrpSpPr>
            <a:grpSpLocks/>
          </p:cNvGrpSpPr>
          <p:nvPr/>
        </p:nvGrpSpPr>
        <p:grpSpPr bwMode="auto">
          <a:xfrm>
            <a:off x="436541" y="4007629"/>
            <a:ext cx="8208908" cy="933539"/>
            <a:chOff x="0" y="0"/>
            <a:chExt cx="6561756" cy="776928"/>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691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الأسلوب العلمي الذي يستخدم وسائل ونماذج </a:t>
              </a:r>
              <a:r>
                <a:rPr lang="ar-EG" altLang="zh-CN" sz="2400" b="1" dirty="0" smtClean="0">
                  <a:solidFill>
                    <a:schemeClr val="bg1"/>
                  </a:solidFill>
                </a:rPr>
                <a:t>اقتصادية و إحصائية </a:t>
              </a:r>
              <a:endParaRPr lang="zh-CN" altLang="en-US" sz="2400" b="1" dirty="0">
                <a:solidFill>
                  <a:schemeClr val="bg1"/>
                </a:solidFill>
              </a:endParaRPr>
            </a:p>
          </p:txBody>
        </p:sp>
      </p:grpSp>
      <p:grpSp>
        <p:nvGrpSpPr>
          <p:cNvPr id="22" name="Group 6"/>
          <p:cNvGrpSpPr>
            <a:grpSpLocks/>
          </p:cNvGrpSpPr>
          <p:nvPr/>
        </p:nvGrpSpPr>
        <p:grpSpPr bwMode="auto">
          <a:xfrm>
            <a:off x="467544" y="5159757"/>
            <a:ext cx="8208908" cy="656133"/>
            <a:chOff x="0" y="0"/>
            <a:chExt cx="6561756" cy="546060"/>
          </a:xfrm>
        </p:grpSpPr>
        <p:grpSp>
          <p:nvGrpSpPr>
            <p:cNvPr id="23" name="Group 7"/>
            <p:cNvGrpSpPr>
              <a:grpSpLocks/>
            </p:cNvGrpSpPr>
            <p:nvPr/>
          </p:nvGrpSpPr>
          <p:grpSpPr bwMode="auto">
            <a:xfrm>
              <a:off x="0" y="0"/>
              <a:ext cx="6561756" cy="546060"/>
              <a:chOff x="0" y="0"/>
              <a:chExt cx="6561756" cy="546060"/>
            </a:xfrm>
          </p:grpSpPr>
          <p:sp>
            <p:nvSpPr>
              <p:cNvPr id="2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الاختيار بين البدائل بما يسمح بتحاشي التناقص بين الأهداف و الوسائل</a:t>
              </a:r>
              <a:endParaRPr lang="zh-CN" altLang="en-US" sz="24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 presetClass="entr" presetSubtype="4" fill="hold" nodeType="withEffect">
                                  <p:stCondLst>
                                    <p:cond delay="1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45720"/>
            <a:ext cx="24765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6"/>
          <p:cNvGrpSpPr>
            <a:grpSpLocks/>
          </p:cNvGrpSpPr>
          <p:nvPr/>
        </p:nvGrpSpPr>
        <p:grpSpPr bwMode="auto">
          <a:xfrm>
            <a:off x="3409874" y="187303"/>
            <a:ext cx="5554614" cy="1009449"/>
            <a:chOff x="0" y="0"/>
            <a:chExt cx="6561756" cy="546060"/>
          </a:xfrm>
        </p:grpSpPr>
        <p:grpSp>
          <p:nvGrpSpPr>
            <p:cNvPr id="5" name="Group 7"/>
            <p:cNvGrpSpPr>
              <a:grpSpLocks/>
            </p:cNvGrpSpPr>
            <p:nvPr/>
          </p:nvGrpSpPr>
          <p:grpSpPr bwMode="auto">
            <a:xfrm>
              <a:off x="0" y="0"/>
              <a:ext cx="6561756" cy="546060"/>
              <a:chOff x="0" y="0"/>
              <a:chExt cx="6561756" cy="546060"/>
            </a:xfrm>
          </p:grpSpPr>
          <p:sp>
            <p:nvSpPr>
              <p:cNvPr id="7"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8"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6" name="Rectangle 13"/>
            <p:cNvSpPr>
              <a:spLocks noChangeArrowheads="1"/>
            </p:cNvSpPr>
            <p:nvPr/>
          </p:nvSpPr>
          <p:spPr bwMode="auto">
            <a:xfrm>
              <a:off x="65079" y="85339"/>
              <a:ext cx="6431599" cy="34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3600" b="1" dirty="0">
                  <a:solidFill>
                    <a:schemeClr val="bg1"/>
                  </a:solidFill>
                </a:rPr>
                <a:t>التخطيط </a:t>
              </a:r>
              <a:r>
                <a:rPr lang="ar-EG" altLang="zh-CN" sz="3600" b="1" dirty="0" smtClean="0">
                  <a:solidFill>
                    <a:schemeClr val="bg1"/>
                  </a:solidFill>
                </a:rPr>
                <a:t>الناجح</a:t>
              </a:r>
              <a:endParaRPr lang="zh-CN" altLang="en-US" sz="3600" b="1" dirty="0">
                <a:solidFill>
                  <a:schemeClr val="bg1"/>
                </a:solidFill>
              </a:endParaRPr>
            </a:p>
          </p:txBody>
        </p:sp>
      </p:grpSp>
      <p:sp>
        <p:nvSpPr>
          <p:cNvPr id="3" name="Rectangle 2"/>
          <p:cNvSpPr/>
          <p:nvPr/>
        </p:nvSpPr>
        <p:spPr>
          <a:xfrm>
            <a:off x="2267744" y="1704320"/>
            <a:ext cx="6853768" cy="1815882"/>
          </a:xfrm>
          <a:prstGeom prst="rect">
            <a:avLst/>
          </a:prstGeom>
        </p:spPr>
        <p:txBody>
          <a:bodyPr wrap="square">
            <a:spAutoFit/>
          </a:bodyPr>
          <a:lstStyle/>
          <a:p>
            <a:pPr marL="457200" indent="-457200" algn="r" rtl="1">
              <a:buFont typeface="Wingdings" pitchFamily="2" charset="2"/>
              <a:buChar char="Ø"/>
            </a:pPr>
            <a:r>
              <a:rPr lang="ar-EG" sz="2800" b="1" dirty="0">
                <a:solidFill>
                  <a:schemeClr val="accent2"/>
                </a:solidFill>
              </a:rPr>
              <a:t>خصائص التخطيط الجيد الناجح </a:t>
            </a:r>
            <a:endParaRPr lang="ar-EG" sz="2800" b="1" dirty="0" smtClean="0">
              <a:solidFill>
                <a:schemeClr val="accent2"/>
              </a:solidFill>
            </a:endParaRPr>
          </a:p>
          <a:p>
            <a:pPr marL="457200" indent="-457200" algn="r" rtl="1">
              <a:buFont typeface="Wingdings" pitchFamily="2" charset="2"/>
              <a:buChar char="Ø"/>
            </a:pPr>
            <a:r>
              <a:rPr lang="ar-SA" sz="2800" b="1" dirty="0">
                <a:solidFill>
                  <a:schemeClr val="accent2"/>
                </a:solidFill>
              </a:rPr>
              <a:t>مواصفات التخطيط الفعال </a:t>
            </a:r>
            <a:endParaRPr lang="ar-EG" sz="2800" b="1" dirty="0">
              <a:solidFill>
                <a:schemeClr val="accent2"/>
              </a:solidFill>
            </a:endParaRPr>
          </a:p>
          <a:p>
            <a:pPr marL="457200" indent="-457200" algn="r" rtl="1">
              <a:buFont typeface="Wingdings" pitchFamily="2" charset="2"/>
              <a:buChar char="Ø"/>
            </a:pPr>
            <a:r>
              <a:rPr lang="ar-SA" sz="2800" b="1" dirty="0">
                <a:solidFill>
                  <a:schemeClr val="accent2"/>
                </a:solidFill>
              </a:rPr>
              <a:t>عشر خطوات لعمل خطة إستراتيجية </a:t>
            </a:r>
            <a:endParaRPr lang="ar-EG" sz="2800" b="1" dirty="0">
              <a:solidFill>
                <a:schemeClr val="accent2"/>
              </a:solidFill>
            </a:endParaRPr>
          </a:p>
          <a:p>
            <a:pPr marL="457200" indent="-457200" algn="r" rtl="1">
              <a:buFont typeface="Wingdings" pitchFamily="2" charset="2"/>
              <a:buChar char="Ø"/>
            </a:pPr>
            <a:r>
              <a:rPr lang="ar-SA" sz="2800" b="1" dirty="0">
                <a:solidFill>
                  <a:schemeClr val="accent2"/>
                </a:solidFill>
              </a:rPr>
              <a:t>احدى عشر صفة للتخطيط الفعال </a:t>
            </a:r>
            <a:endParaRPr lang="ar-EG" sz="2800" b="1" dirty="0">
              <a:solidFill>
                <a:schemeClr val="accent2"/>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12" y="-45720"/>
            <a:ext cx="2480300" cy="694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037722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خصائص التخطيط الجيد الناجح </a:t>
            </a:r>
            <a:endParaRPr lang="ar-EG" altLang="zh-CN" sz="4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60300236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835931" y="188913"/>
            <a:ext cx="828464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a:r>
              <a:rPr lang="ar-EG" sz="3200" b="1" dirty="0">
                <a:solidFill>
                  <a:schemeClr val="bg1"/>
                </a:solidFill>
                <a:latin typeface="Verdana" pitchFamily="34" charset="0"/>
              </a:rPr>
              <a:t>يجب توافر أركان وشروط هامة في التخطيط لكي يكون ناجحاً </a:t>
            </a:r>
            <a:endParaRPr lang="fr-FR" sz="3200" dirty="0">
              <a:solidFill>
                <a:schemeClr val="bg1"/>
              </a:solidFill>
            </a:endParaRPr>
          </a:p>
        </p:txBody>
      </p:sp>
      <p:grpSp>
        <p:nvGrpSpPr>
          <p:cNvPr id="4" name="Group 2"/>
          <p:cNvGrpSpPr>
            <a:grpSpLocks/>
          </p:cNvGrpSpPr>
          <p:nvPr/>
        </p:nvGrpSpPr>
        <p:grpSpPr bwMode="auto">
          <a:xfrm>
            <a:off x="467548" y="1124744"/>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أن </a:t>
              </a:r>
              <a:r>
                <a:rPr lang="ar-EG" altLang="zh-CN" sz="2400" b="1" dirty="0">
                  <a:solidFill>
                    <a:schemeClr val="bg1"/>
                  </a:solidFill>
                </a:rPr>
                <a:t>يكون للخطة هدف نهائي واضح ومحدد </a:t>
              </a:r>
              <a:endParaRPr lang="zh-CN" altLang="en-US" sz="2400" b="1" dirty="0">
                <a:solidFill>
                  <a:schemeClr val="bg1"/>
                </a:solidFill>
              </a:endParaRPr>
            </a:p>
          </p:txBody>
        </p:sp>
      </p:grpSp>
      <p:grpSp>
        <p:nvGrpSpPr>
          <p:cNvPr id="8" name="Group 6"/>
          <p:cNvGrpSpPr>
            <a:grpSpLocks/>
          </p:cNvGrpSpPr>
          <p:nvPr/>
        </p:nvGrpSpPr>
        <p:grpSpPr bwMode="auto">
          <a:xfrm>
            <a:off x="467548" y="2172494"/>
            <a:ext cx="8208908" cy="656133"/>
            <a:chOff x="0" y="0"/>
            <a:chExt cx="6561756" cy="546060"/>
          </a:xfrm>
        </p:grpSpPr>
        <p:grpSp>
          <p:nvGrpSpPr>
            <p:cNvPr id="9"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أن </a:t>
              </a:r>
              <a:r>
                <a:rPr lang="ar-EG" altLang="zh-CN" sz="2400" b="1" dirty="0">
                  <a:solidFill>
                    <a:schemeClr val="bg1"/>
                  </a:solidFill>
                </a:rPr>
                <a:t>تتميز الخطة بالبساطة والوضوح والبعد عن التعقيد </a:t>
              </a:r>
              <a:endParaRPr lang="zh-CN" altLang="en-US" sz="2400" b="1" dirty="0">
                <a:solidFill>
                  <a:schemeClr val="bg1"/>
                </a:solidFill>
              </a:endParaRPr>
            </a:p>
          </p:txBody>
        </p:sp>
      </p:grpSp>
      <p:grpSp>
        <p:nvGrpSpPr>
          <p:cNvPr id="13" name="Group 2"/>
          <p:cNvGrpSpPr>
            <a:grpSpLocks/>
          </p:cNvGrpSpPr>
          <p:nvPr/>
        </p:nvGrpSpPr>
        <p:grpSpPr bwMode="auto">
          <a:xfrm>
            <a:off x="436541" y="3266267"/>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أن </a:t>
              </a:r>
              <a:r>
                <a:rPr lang="ar-EG" altLang="zh-CN" sz="2400" b="1" dirty="0">
                  <a:solidFill>
                    <a:schemeClr val="bg1"/>
                  </a:solidFill>
                </a:rPr>
                <a:t>تتضمن الخطة تعريفاً واضحاً لكل الأجهزة الإدارية المسئولية عن تنفيذ الخطة </a:t>
              </a:r>
              <a:endParaRPr lang="zh-CN" altLang="en-US" sz="2400" b="1" dirty="0">
                <a:solidFill>
                  <a:schemeClr val="bg1"/>
                </a:solidFill>
              </a:endParaRPr>
            </a:p>
          </p:txBody>
        </p:sp>
      </p:grpSp>
      <p:grpSp>
        <p:nvGrpSpPr>
          <p:cNvPr id="22" name="Group 6"/>
          <p:cNvGrpSpPr>
            <a:grpSpLocks/>
          </p:cNvGrpSpPr>
          <p:nvPr/>
        </p:nvGrpSpPr>
        <p:grpSpPr bwMode="auto">
          <a:xfrm>
            <a:off x="467544" y="4418395"/>
            <a:ext cx="8208908" cy="656133"/>
            <a:chOff x="0" y="0"/>
            <a:chExt cx="6561756" cy="546060"/>
          </a:xfrm>
        </p:grpSpPr>
        <p:grpSp>
          <p:nvGrpSpPr>
            <p:cNvPr id="23" name="Group 7"/>
            <p:cNvGrpSpPr>
              <a:grpSpLocks/>
            </p:cNvGrpSpPr>
            <p:nvPr/>
          </p:nvGrpSpPr>
          <p:grpSpPr bwMode="auto">
            <a:xfrm>
              <a:off x="0" y="0"/>
              <a:ext cx="6561756" cy="546060"/>
              <a:chOff x="0" y="0"/>
              <a:chExt cx="6561756" cy="546060"/>
            </a:xfrm>
          </p:grpSpPr>
          <p:sp>
            <p:nvSpPr>
              <p:cNvPr id="2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واقعة </a:t>
              </a:r>
              <a:r>
                <a:rPr lang="ar-EG" altLang="zh-CN" sz="2400" b="1" dirty="0">
                  <a:solidFill>
                    <a:schemeClr val="bg1"/>
                  </a:solidFill>
                </a:rPr>
                <a:t>الخطة وملاءمتها للزمان والمكان والظروف التي تنفذ فيها </a:t>
              </a:r>
              <a:endParaRPr lang="zh-CN" altLang="en-US" sz="2400" b="1" dirty="0">
                <a:solidFill>
                  <a:schemeClr val="bg1"/>
                </a:solidFill>
              </a:endParaRPr>
            </a:p>
          </p:txBody>
        </p:sp>
      </p:grpSp>
      <p:grpSp>
        <p:nvGrpSpPr>
          <p:cNvPr id="31" name="Group 2"/>
          <p:cNvGrpSpPr>
            <a:grpSpLocks/>
          </p:cNvGrpSpPr>
          <p:nvPr/>
        </p:nvGrpSpPr>
        <p:grpSpPr bwMode="auto">
          <a:xfrm>
            <a:off x="467548" y="5509171"/>
            <a:ext cx="8208908" cy="656133"/>
            <a:chOff x="0" y="0"/>
            <a:chExt cx="6561756" cy="546060"/>
          </a:xfrm>
        </p:grpSpPr>
        <p:sp>
          <p:nvSpPr>
            <p:cNvPr id="32"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3"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34" name="Rectangle 13"/>
            <p:cNvSpPr>
              <a:spLocks noChangeArrowheads="1"/>
            </p:cNvSpPr>
            <p:nvPr/>
          </p:nvSpPr>
          <p:spPr bwMode="auto">
            <a:xfrm>
              <a:off x="65079" y="85339"/>
              <a:ext cx="6431598" cy="345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altLang="zh-CN" sz="2100" b="1" dirty="0" smtClean="0">
                  <a:solidFill>
                    <a:schemeClr val="bg1"/>
                  </a:solidFill>
                </a:rPr>
                <a:t>الدقة </a:t>
              </a:r>
              <a:r>
                <a:rPr lang="ar-EG" altLang="zh-CN" sz="2100" b="1" dirty="0">
                  <a:solidFill>
                    <a:schemeClr val="bg1"/>
                  </a:solidFill>
                </a:rPr>
                <a:t>في بيانات الخطة وحساباتها إذ أن محصلة هذه كليها يعتمد عليها في تحديد الأهداف </a:t>
              </a:r>
              <a:endParaRPr lang="zh-CN" altLang="en-US" sz="2100" b="1" dirty="0">
                <a:solidFill>
                  <a:schemeClr val="bg1"/>
                </a:solidFill>
              </a:endParaRPr>
            </a:p>
          </p:txBody>
        </p:sp>
      </p:grpSp>
    </p:spTree>
    <p:extLst>
      <p:ext uri="{BB962C8B-B14F-4D97-AF65-F5344CB8AC3E}">
        <p14:creationId xmlns:p14="http://schemas.microsoft.com/office/powerpoint/2010/main" xmlns="" val="134380218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 presetClass="entr" presetSubtype="4" fill="hold" nodeType="withEffect">
                                  <p:stCondLst>
                                    <p:cond delay="1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childTnLst>
                                </p:cTn>
                              </p:par>
                              <p:par>
                                <p:cTn id="49" presetID="2" presetClass="entr" presetSubtype="4" fill="hold" nodeType="withEffect">
                                  <p:stCondLst>
                                    <p:cond delay="1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0" fill="hold"/>
                                        <p:tgtEl>
                                          <p:spTgt spid="31"/>
                                        </p:tgtEl>
                                        <p:attrNameLst>
                                          <p:attrName>ppt_x</p:attrName>
                                        </p:attrNameLst>
                                      </p:cBhvr>
                                      <p:tavLst>
                                        <p:tav tm="0">
                                          <p:val>
                                            <p:strVal val="#ppt_x"/>
                                          </p:val>
                                        </p:tav>
                                        <p:tav tm="100000">
                                          <p:val>
                                            <p:strVal val="#ppt_x"/>
                                          </p:val>
                                        </p:tav>
                                      </p:tavLst>
                                    </p:anim>
                                    <p:anim calcmode="lin" valueType="num">
                                      <p:cBhvr additive="base">
                                        <p:cTn id="5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مواصفات التخطيط الفعال </a:t>
            </a:r>
            <a:endParaRPr lang="ar-EG" altLang="zh-CN" sz="4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38690282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إعداد التنبؤ الدقيق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1</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140968"/>
            <a:ext cx="8784976" cy="2376264"/>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solidFill>
                  <a:schemeClr val="tx1"/>
                </a:solidFill>
                <a:latin typeface="Arial" pitchFamily="34" charset="0"/>
                <a:cs typeface="Arial" pitchFamily="34" charset="0"/>
              </a:rPr>
              <a:t>من المعلوم أن التخطيط أداة تحول للمستقبل أي لا بد من دراسة مستفيضة </a:t>
            </a:r>
          </a:p>
          <a:p>
            <a:pPr algn="ctr" rtl="1"/>
            <a:r>
              <a:rPr lang="ar-EG" sz="2800" b="1" dirty="0" smtClean="0">
                <a:solidFill>
                  <a:schemeClr val="tx1"/>
                </a:solidFill>
                <a:latin typeface="Arial" pitchFamily="34" charset="0"/>
                <a:cs typeface="Arial" pitchFamily="34" charset="0"/>
              </a:rPr>
              <a:t>لظروف </a:t>
            </a:r>
            <a:r>
              <a:rPr lang="ar-EG" sz="2800" b="1" dirty="0">
                <a:solidFill>
                  <a:schemeClr val="tx1"/>
                </a:solidFill>
                <a:latin typeface="Arial" pitchFamily="34" charset="0"/>
                <a:cs typeface="Arial" pitchFamily="34" charset="0"/>
              </a:rPr>
              <a:t>المستقبل وهو وسيلة للتصرف والتحوط للمستقبل وتعتمد كفاءة </a:t>
            </a:r>
            <a:r>
              <a:rPr lang="ar-EG" sz="2800" b="1" dirty="0" smtClean="0">
                <a:solidFill>
                  <a:schemeClr val="tx1"/>
                </a:solidFill>
                <a:latin typeface="Arial" pitchFamily="34" charset="0"/>
                <a:cs typeface="Arial" pitchFamily="34" charset="0"/>
              </a:rPr>
              <a:t>التنبؤ على </a:t>
            </a:r>
            <a:r>
              <a:rPr lang="ar-EG" sz="2800" b="1" dirty="0">
                <a:solidFill>
                  <a:schemeClr val="tx1"/>
                </a:solidFill>
                <a:latin typeface="Arial" pitchFamily="34" charset="0"/>
                <a:cs typeface="Arial" pitchFamily="34" charset="0"/>
              </a:rPr>
              <a:t>توفير وسائل الإتصال الفعال بين معدي التنبؤ ومستنخدميه إذ يجب أن يلم </a:t>
            </a:r>
            <a:r>
              <a:rPr lang="ar-EG" sz="2800" b="1" dirty="0" smtClean="0">
                <a:solidFill>
                  <a:schemeClr val="tx1"/>
                </a:solidFill>
                <a:latin typeface="Arial" pitchFamily="34" charset="0"/>
                <a:cs typeface="Arial" pitchFamily="34" charset="0"/>
              </a:rPr>
              <a:t>رجال </a:t>
            </a:r>
            <a:r>
              <a:rPr lang="ar-EG" sz="2800" b="1" dirty="0">
                <a:solidFill>
                  <a:schemeClr val="tx1"/>
                </a:solidFill>
                <a:latin typeface="Arial" pitchFamily="34" charset="0"/>
                <a:cs typeface="Arial" pitchFamily="34" charset="0"/>
              </a:rPr>
              <a:t>التنبؤ بحاجة مستخدمي التنبؤ لتطبيق اساليب التنبؤ في </a:t>
            </a:r>
            <a:r>
              <a:rPr lang="ar-EG" sz="2800" b="1" dirty="0" smtClean="0">
                <a:solidFill>
                  <a:schemeClr val="tx1"/>
                </a:solidFill>
                <a:latin typeface="Arial" pitchFamily="34" charset="0"/>
                <a:cs typeface="Arial" pitchFamily="34" charset="0"/>
              </a:rPr>
              <a:t>المشكلات التطبيقية </a:t>
            </a:r>
            <a:endParaRPr lang="ar-EG"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49549595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قبول العاملين للخطة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2</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600" b="1" dirty="0" smtClean="0">
              <a:solidFill>
                <a:schemeClr val="tx1"/>
              </a:solidFill>
              <a:latin typeface="Arial" pitchFamily="34" charset="0"/>
              <a:cs typeface="Arial" pitchFamily="34" charset="0"/>
            </a:endParaRPr>
          </a:p>
          <a:p>
            <a:pPr algn="ctr" rtl="1"/>
            <a:r>
              <a:rPr lang="ar-EG" sz="2800" b="1" dirty="0" smtClean="0">
                <a:solidFill>
                  <a:schemeClr val="tx1"/>
                </a:solidFill>
                <a:latin typeface="Arial" pitchFamily="34" charset="0"/>
                <a:cs typeface="Arial" pitchFamily="34" charset="0"/>
              </a:rPr>
              <a:t>هذا </a:t>
            </a:r>
            <a:r>
              <a:rPr lang="ar-EG" sz="2800" b="1" dirty="0">
                <a:solidFill>
                  <a:schemeClr val="tx1"/>
                </a:solidFill>
                <a:latin typeface="Arial" pitchFamily="34" charset="0"/>
                <a:cs typeface="Arial" pitchFamily="34" charset="0"/>
              </a:rPr>
              <a:t>ونظراً لكون منفذي الخطة هم جمهرة العاملين لذا لابد للإدارة من نشر الخطة وإقامة الندوات لإطلاع المنفذين عليها إذ أن إطلاعهم على الخطة سيلزمهم أدبياً في التطبيق ويزيد من حماسهم لها</a:t>
            </a:r>
          </a:p>
        </p:txBody>
      </p:sp>
    </p:spTree>
    <p:extLst>
      <p:ext uri="{BB962C8B-B14F-4D97-AF65-F5344CB8AC3E}">
        <p14:creationId xmlns:p14="http://schemas.microsoft.com/office/powerpoint/2010/main" xmlns="" val="286803555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سلامة الخطة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3</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6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ويتم ذلك بإختيار إفتراضاتها لضمان سلامتها وأن تخضع الخطة وإفتراضاتها لمراجعة مستمرة ولكي يكون المخطط قادراً على حصول التأييد اللازم لها الدفاع عنها </a:t>
            </a:r>
          </a:p>
        </p:txBody>
      </p:sp>
    </p:spTree>
    <p:extLst>
      <p:ext uri="{BB962C8B-B14F-4D97-AF65-F5344CB8AC3E}">
        <p14:creationId xmlns:p14="http://schemas.microsoft.com/office/powerpoint/2010/main" xmlns="" val="257750077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3275856" y="260648"/>
            <a:ext cx="5112568"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توفير التنظيم الفعال لعملية التخطيط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4</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6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ونقصد بتوفير التنظيم الفعال لعملية التخطيط تحديد المسئول عن الخطة وهي مسؤولية الإدارة أولاً وأخراً إذا تقع مسؤولية تنفيذها على الإدارة </a:t>
            </a:r>
            <a:r>
              <a:rPr lang="ar-EG" sz="2800" b="1" dirty="0" smtClean="0">
                <a:solidFill>
                  <a:schemeClr val="tx1"/>
                </a:solidFill>
                <a:latin typeface="Arial" pitchFamily="34" charset="0"/>
                <a:cs typeface="Arial" pitchFamily="34" charset="0"/>
              </a:rPr>
              <a:t>  وفي </a:t>
            </a:r>
            <a:r>
              <a:rPr lang="ar-EG" sz="2800" b="1" dirty="0">
                <a:solidFill>
                  <a:schemeClr val="tx1"/>
                </a:solidFill>
                <a:latin typeface="Arial" pitchFamily="34" charset="0"/>
                <a:cs typeface="Arial" pitchFamily="34" charset="0"/>
              </a:rPr>
              <a:t>كل مستوياتها مسؤولية تنفيذها وتطويرها </a:t>
            </a:r>
          </a:p>
        </p:txBody>
      </p:sp>
    </p:spTree>
    <p:extLst>
      <p:ext uri="{BB962C8B-B14F-4D97-AF65-F5344CB8AC3E}">
        <p14:creationId xmlns:p14="http://schemas.microsoft.com/office/powerpoint/2010/main" xmlns="" val="310369261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الموضوعية في التخطيط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a:solidFill>
                  <a:schemeClr val="tx1"/>
                </a:solidFill>
                <a:latin typeface="Arial" pitchFamily="34" charset="0"/>
                <a:cs typeface="Arial" pitchFamily="34" charset="0"/>
              </a:rPr>
              <a:t>5</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6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إن التفاؤل المفرط في فرص نجاحها قد يؤدي على فشل الخطة لذا لا بد من أن يتحلى المخطط بالموضوعية وليس بالمثالية والتفاؤل الزائد حيث أن الموضوعية تمثل العنصر الحاسم للتخطيط الجيد </a:t>
            </a:r>
          </a:p>
        </p:txBody>
      </p:sp>
    </p:spTree>
    <p:extLst>
      <p:ext uri="{BB962C8B-B14F-4D97-AF65-F5344CB8AC3E}">
        <p14:creationId xmlns:p14="http://schemas.microsoft.com/office/powerpoint/2010/main" xmlns="" val="122850389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flipH="1">
            <a:off x="4067944" y="260648"/>
            <a:ext cx="4320480" cy="864096"/>
          </a:xfrm>
          <a:prstGeom prst="homePlate">
            <a:avLst/>
          </a:prstGeom>
          <a:solidFill>
            <a:srgbClr val="0C7CD2">
              <a:alpha val="64000"/>
            </a:srgbClr>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وضع نظام للمتابعة </a:t>
            </a:r>
            <a:endParaRPr kumimoji="0" lang="ar-EG"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Diamond 4"/>
          <p:cNvSpPr/>
          <p:nvPr/>
        </p:nvSpPr>
        <p:spPr bwMode="auto">
          <a:xfrm>
            <a:off x="7919864" y="188640"/>
            <a:ext cx="1224136" cy="1008112"/>
          </a:xfrm>
          <a:prstGeom prst="diamond">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chemeClr val="tx1"/>
                </a:solidFill>
                <a:latin typeface="Arial" pitchFamily="34" charset="0"/>
                <a:cs typeface="Arial" pitchFamily="34" charset="0"/>
              </a:rPr>
              <a:t>6</a:t>
            </a:r>
            <a:endParaRPr kumimoji="0" lang="ar-EG"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lded Corner 5"/>
          <p:cNvSpPr/>
          <p:nvPr/>
        </p:nvSpPr>
        <p:spPr bwMode="auto">
          <a:xfrm>
            <a:off x="107504" y="3717032"/>
            <a:ext cx="8784976" cy="1800200"/>
          </a:xfrm>
          <a:prstGeom prst="foldedCorner">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600" b="1" dirty="0" smtClean="0">
              <a:solidFill>
                <a:schemeClr val="tx1"/>
              </a:solidFill>
              <a:latin typeface="Arial" pitchFamily="34" charset="0"/>
              <a:cs typeface="Arial" pitchFamily="34" charset="0"/>
            </a:endParaRPr>
          </a:p>
          <a:p>
            <a:pPr algn="ctr" rtl="1"/>
            <a:r>
              <a:rPr lang="ar-EG" sz="2800" b="1" dirty="0">
                <a:solidFill>
                  <a:schemeClr val="tx1"/>
                </a:solidFill>
                <a:latin typeface="Arial" pitchFamily="34" charset="0"/>
                <a:cs typeface="Arial" pitchFamily="34" charset="0"/>
              </a:rPr>
              <a:t>كما يجب أن نضع نظاماً للمتابعة متابعة التنفيذ وأن نحدد زمناً للمراجعة ما دامت الظروف الإقتصادية والإجتماعية في تغيير مستمر ومن ضمن هذه المراجعة أن نلتزم بمراجعة الخطط الطويلة والمتوسطة </a:t>
            </a:r>
            <a:r>
              <a:rPr lang="ar-EG" sz="2800" b="1" dirty="0" smtClean="0">
                <a:solidFill>
                  <a:schemeClr val="tx1"/>
                </a:solidFill>
                <a:latin typeface="Arial" pitchFamily="34" charset="0"/>
                <a:cs typeface="Arial" pitchFamily="34" charset="0"/>
              </a:rPr>
              <a:t>سنوياً</a:t>
            </a:r>
            <a:endParaRPr lang="ar-EG"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970672588"/>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3790</Words>
  <Application>Microsoft Office PowerPoint</Application>
  <PresentationFormat>On-screen Show (4:3)</PresentationFormat>
  <Paragraphs>442</Paragraphs>
  <Slides>113</Slides>
  <Notes>0</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Modèle par défaut</vt:lpstr>
      <vt:lpstr>Slide 1</vt:lpstr>
      <vt:lpstr>Slide 2</vt:lpstr>
      <vt:lpstr>Slide 3</vt:lpstr>
      <vt:lpstr>صورة وتعليق</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Graphical Chart Business Growth</dc:title>
  <dc:creator>www.powerpointstyles.com</dc:creator>
  <dc:description>Image credit to Salvatore Vuono / FreeDigitalPhotos.net</dc:description>
  <cp:lastModifiedBy>atar</cp:lastModifiedBy>
  <cp:revision>153</cp:revision>
  <dcterms:created xsi:type="dcterms:W3CDTF">2009-03-23T15:23:24Z</dcterms:created>
  <dcterms:modified xsi:type="dcterms:W3CDTF">2015-03-18T16:38:17Z</dcterms:modified>
</cp:coreProperties>
</file>