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1"/>
  </p:notesMasterIdLst>
  <p:sldIdLst>
    <p:sldId id="256" r:id="rId2"/>
    <p:sldId id="573" r:id="rId3"/>
    <p:sldId id="574" r:id="rId4"/>
    <p:sldId id="577" r:id="rId5"/>
    <p:sldId id="578" r:id="rId6"/>
    <p:sldId id="260" r:id="rId7"/>
    <p:sldId id="262" r:id="rId8"/>
    <p:sldId id="270" r:id="rId9"/>
    <p:sldId id="579" r:id="rId10"/>
    <p:sldId id="581" r:id="rId11"/>
    <p:sldId id="580" r:id="rId12"/>
    <p:sldId id="586" r:id="rId13"/>
    <p:sldId id="587" r:id="rId14"/>
    <p:sldId id="588" r:id="rId15"/>
    <p:sldId id="589" r:id="rId16"/>
    <p:sldId id="582" r:id="rId17"/>
    <p:sldId id="583" r:id="rId18"/>
    <p:sldId id="584" r:id="rId19"/>
    <p:sldId id="590" r:id="rId20"/>
    <p:sldId id="591" r:id="rId21"/>
    <p:sldId id="592" r:id="rId22"/>
    <p:sldId id="593" r:id="rId23"/>
    <p:sldId id="594" r:id="rId24"/>
    <p:sldId id="598" r:id="rId25"/>
    <p:sldId id="599" r:id="rId26"/>
    <p:sldId id="600" r:id="rId27"/>
    <p:sldId id="601" r:id="rId28"/>
    <p:sldId id="602" r:id="rId29"/>
    <p:sldId id="603" r:id="rId30"/>
    <p:sldId id="604" r:id="rId31"/>
    <p:sldId id="605" r:id="rId32"/>
    <p:sldId id="607" r:id="rId33"/>
    <p:sldId id="606" r:id="rId34"/>
    <p:sldId id="609" r:id="rId35"/>
    <p:sldId id="610" r:id="rId36"/>
    <p:sldId id="611" r:id="rId37"/>
    <p:sldId id="612" r:id="rId38"/>
    <p:sldId id="585" r:id="rId39"/>
    <p:sldId id="613" r:id="rId40"/>
    <p:sldId id="614" r:id="rId41"/>
    <p:sldId id="616" r:id="rId42"/>
    <p:sldId id="618" r:id="rId43"/>
    <p:sldId id="619" r:id="rId44"/>
    <p:sldId id="620" r:id="rId45"/>
    <p:sldId id="621" r:id="rId46"/>
    <p:sldId id="622" r:id="rId47"/>
    <p:sldId id="623" r:id="rId48"/>
    <p:sldId id="624" r:id="rId49"/>
    <p:sldId id="625" r:id="rId50"/>
    <p:sldId id="626" r:id="rId51"/>
    <p:sldId id="627" r:id="rId52"/>
    <p:sldId id="628" r:id="rId53"/>
    <p:sldId id="629" r:id="rId54"/>
    <p:sldId id="630" r:id="rId55"/>
    <p:sldId id="631" r:id="rId56"/>
    <p:sldId id="632" r:id="rId57"/>
    <p:sldId id="633" r:id="rId58"/>
    <p:sldId id="595" r:id="rId59"/>
    <p:sldId id="634" r:id="rId60"/>
    <p:sldId id="635" r:id="rId61"/>
    <p:sldId id="636" r:id="rId62"/>
    <p:sldId id="637" r:id="rId63"/>
    <p:sldId id="638" r:id="rId64"/>
    <p:sldId id="639" r:id="rId65"/>
    <p:sldId id="640" r:id="rId66"/>
    <p:sldId id="641" r:id="rId67"/>
    <p:sldId id="596" r:id="rId68"/>
    <p:sldId id="642" r:id="rId69"/>
    <p:sldId id="643" r:id="rId70"/>
    <p:sldId id="644" r:id="rId71"/>
    <p:sldId id="645" r:id="rId72"/>
    <p:sldId id="597" r:id="rId73"/>
    <p:sldId id="646" r:id="rId74"/>
    <p:sldId id="647" r:id="rId75"/>
    <p:sldId id="648" r:id="rId76"/>
    <p:sldId id="649" r:id="rId77"/>
    <p:sldId id="650" r:id="rId78"/>
    <p:sldId id="651" r:id="rId79"/>
    <p:sldId id="652" r:id="rId80"/>
    <p:sldId id="653" r:id="rId81"/>
    <p:sldId id="654" r:id="rId82"/>
    <p:sldId id="655" r:id="rId83"/>
    <p:sldId id="656" r:id="rId84"/>
    <p:sldId id="657" r:id="rId85"/>
    <p:sldId id="658" r:id="rId86"/>
    <p:sldId id="659" r:id="rId87"/>
    <p:sldId id="660" r:id="rId88"/>
    <p:sldId id="661" r:id="rId89"/>
    <p:sldId id="662" r:id="rId90"/>
    <p:sldId id="663" r:id="rId91"/>
    <p:sldId id="664" r:id="rId92"/>
    <p:sldId id="665" r:id="rId93"/>
    <p:sldId id="666" r:id="rId94"/>
    <p:sldId id="667" r:id="rId95"/>
    <p:sldId id="668" r:id="rId96"/>
    <p:sldId id="669" r:id="rId97"/>
    <p:sldId id="670" r:id="rId98"/>
    <p:sldId id="671" r:id="rId99"/>
    <p:sldId id="672" r:id="rId100"/>
  </p:sldIdLst>
  <p:sldSz cx="9144000" cy="6858000" type="screen4x3"/>
  <p:notesSz cx="6858000" cy="9144000"/>
  <p:embeddedFontLst>
    <p:embeddedFont>
      <p:font typeface="Simplified Arabic" pitchFamily="18" charset="-78"/>
      <p:regular r:id="rId102"/>
      <p:bold r:id="rId103"/>
    </p:embeddedFont>
    <p:embeddedFont>
      <p:font typeface="SimHei" pitchFamily="49" charset="-122"/>
      <p:regular r:id="rId104"/>
    </p:embeddedFont>
    <p:embeddedFont>
      <p:font typeface="Calibri" pitchFamily="34" charset="0"/>
      <p:regular r:id="rId105"/>
      <p:bold r:id="rId106"/>
      <p:italic r:id="rId107"/>
      <p:boldItalic r:id="rId108"/>
    </p:embeddedFont>
    <p:embeddedFont>
      <p:font typeface="宋体" pitchFamily="2" charset="-122"/>
      <p:regular r:id="rId109"/>
    </p:embeddedFont>
    <p:embeddedFont>
      <p:font typeface="Gulim" pitchFamily="34" charset="-127"/>
      <p:regular r:id="rId110"/>
    </p:embeddedFont>
    <p:embeddedFont>
      <p:font typeface="Verdana" pitchFamily="34" charset="0"/>
      <p:regular r:id="rId111"/>
      <p:bold r:id="rId112"/>
      <p:italic r:id="rId113"/>
      <p:boldItalic r:id="rId1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p:scale>
          <a:sx n="112" d="100"/>
          <a:sy n="112" d="100"/>
        </p:scale>
        <p:origin x="-7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1.fntdata"/><Relationship Id="rId16" Type="http://schemas.openxmlformats.org/officeDocument/2006/relationships/slide" Target="slides/slide15.xml"/><Relationship Id="rId107" Type="http://schemas.openxmlformats.org/officeDocument/2006/relationships/font" Target="fonts/font6.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1.fntdata"/><Relationship Id="rId110" Type="http://schemas.openxmlformats.org/officeDocument/2006/relationships/font" Target="fonts/font9.fntdata"/><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4.fntdata"/><Relationship Id="rId113" Type="http://schemas.openxmlformats.org/officeDocument/2006/relationships/font" Target="fonts/font12.fntdata"/><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2.fntdata"/><Relationship Id="rId108" Type="http://schemas.openxmlformats.org/officeDocument/2006/relationships/font" Target="fonts/font7.fntdata"/><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5.fntdata"/><Relationship Id="rId114"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8.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_rels/data1.xml.rels><?xml version="1.0" encoding="UTF-8" standalone="yes"?>
<Relationships xmlns="http://schemas.openxmlformats.org/package/2006/relationships"><Relationship Id="rId1" Type="http://schemas.openxmlformats.org/officeDocument/2006/relationships/image" Target="../media/image12.png"/></Relationships>
</file>

<file path=ppt/diagrams/_rels/data2.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88CDEB-BF36-4D94-9979-5915DDA84D06}"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pPr rtl="1"/>
          <a:endParaRPr lang="ar-EG"/>
        </a:p>
      </dgm:t>
    </dgm:pt>
    <dgm:pt modelId="{9B7F0804-9889-469C-BF7E-A2C806BD8A82}">
      <dgm:prSet phldrT="[Text]"/>
      <dgm:spPr/>
      <dgm:t>
        <a:bodyPr/>
        <a:lstStyle/>
        <a:p>
          <a:pPr algn="justLow" rtl="1"/>
          <a:r>
            <a:rPr lang="ar-EG" b="1" dirty="0" smtClean="0">
              <a:solidFill>
                <a:srgbClr val="002060"/>
              </a:solidFill>
            </a:rPr>
            <a:t>التشبيه بجسم الإنسان الذي هو منظمة معقدة مركبة من أعضاء كثيرة يشغل كل منها وظيفة خاصة ويعرف وظيفته فيها</a:t>
          </a:r>
          <a:endParaRPr lang="ar-EG" dirty="0">
            <a:solidFill>
              <a:srgbClr val="002060"/>
            </a:solidFill>
          </a:endParaRPr>
        </a:p>
      </dgm:t>
    </dgm:pt>
    <dgm:pt modelId="{370BF16C-8C50-4626-B7A1-A135187654A8}" type="parTrans" cxnId="{4D505876-6C90-4295-9743-970A766D1249}">
      <dgm:prSet/>
      <dgm:spPr/>
      <dgm:t>
        <a:bodyPr/>
        <a:lstStyle/>
        <a:p>
          <a:pPr rtl="1"/>
          <a:endParaRPr lang="ar-EG"/>
        </a:p>
      </dgm:t>
    </dgm:pt>
    <dgm:pt modelId="{06FD879A-F68F-4A96-82F7-6B86B4A12F0F}" type="sibTrans" cxnId="{4D505876-6C90-4295-9743-970A766D1249}">
      <dgm:prSet/>
      <dgm:spPr/>
      <dgm:t>
        <a:bodyPr/>
        <a:lstStyle/>
        <a:p>
          <a:pPr rtl="1"/>
          <a:endParaRPr lang="ar-EG"/>
        </a:p>
      </dgm:t>
    </dgm:pt>
    <dgm:pt modelId="{6F3A0CAE-FCA3-4FEA-AD94-D05D47F65473}" type="pres">
      <dgm:prSet presAssocID="{9A88CDEB-BF36-4D94-9979-5915DDA84D06}" presName="Name0" presStyleCnt="0">
        <dgm:presLayoutVars>
          <dgm:chMax/>
          <dgm:chPref/>
          <dgm:dir/>
        </dgm:presLayoutVars>
      </dgm:prSet>
      <dgm:spPr/>
      <dgm:t>
        <a:bodyPr/>
        <a:lstStyle/>
        <a:p>
          <a:pPr rtl="1"/>
          <a:endParaRPr lang="ar-EG"/>
        </a:p>
      </dgm:t>
    </dgm:pt>
    <dgm:pt modelId="{DCD3FC7F-0F91-4081-ABDB-58FFF3E5FEA6}" type="pres">
      <dgm:prSet presAssocID="{9B7F0804-9889-469C-BF7E-A2C806BD8A82}" presName="composite" presStyleCnt="0">
        <dgm:presLayoutVars>
          <dgm:chMax/>
          <dgm:chPref/>
        </dgm:presLayoutVars>
      </dgm:prSet>
      <dgm:spPr/>
    </dgm:pt>
    <dgm:pt modelId="{0F586D73-72BE-4C36-A3EB-40CD11DC309A}" type="pres">
      <dgm:prSet presAssocID="{9B7F0804-9889-469C-BF7E-A2C806BD8A82}" presName="Image" presStyleLbl="bgImgPlace1" presStyleIdx="0" presStyleCnt="1"/>
      <dgm:spPr>
        <a:blipFill rotWithShape="1">
          <a:blip xmlns:r="http://schemas.openxmlformats.org/officeDocument/2006/relationships" r:embed="rId1"/>
          <a:stretch>
            <a:fillRect/>
          </a:stretch>
        </a:blipFill>
      </dgm:spPr>
      <dgm:t>
        <a:bodyPr/>
        <a:lstStyle/>
        <a:p>
          <a:pPr rtl="1"/>
          <a:endParaRPr lang="ar-EG"/>
        </a:p>
      </dgm:t>
    </dgm:pt>
    <dgm:pt modelId="{98B716FE-F948-417F-9FFB-206322B115B6}" type="pres">
      <dgm:prSet presAssocID="{9B7F0804-9889-469C-BF7E-A2C806BD8A82}" presName="ParentText" presStyleLbl="revTx" presStyleIdx="0" presStyleCnt="1">
        <dgm:presLayoutVars>
          <dgm:chMax val="0"/>
          <dgm:chPref val="0"/>
          <dgm:bulletEnabled val="1"/>
        </dgm:presLayoutVars>
      </dgm:prSet>
      <dgm:spPr/>
      <dgm:t>
        <a:bodyPr/>
        <a:lstStyle/>
        <a:p>
          <a:pPr rtl="1"/>
          <a:endParaRPr lang="ar-EG"/>
        </a:p>
      </dgm:t>
    </dgm:pt>
    <dgm:pt modelId="{84431B7A-A2C2-401D-933B-EF3ED64D2477}" type="pres">
      <dgm:prSet presAssocID="{9B7F0804-9889-469C-BF7E-A2C806BD8A82}" presName="tlFrame" presStyleLbl="node1" presStyleIdx="0" presStyleCnt="4"/>
      <dgm:spPr/>
    </dgm:pt>
    <dgm:pt modelId="{31D70D91-9A92-4B86-A3BB-A6DA88F3F1CA}" type="pres">
      <dgm:prSet presAssocID="{9B7F0804-9889-469C-BF7E-A2C806BD8A82}" presName="trFrame" presStyleLbl="node1" presStyleIdx="1" presStyleCnt="4"/>
      <dgm:spPr/>
    </dgm:pt>
    <dgm:pt modelId="{33C02AFC-C23F-43BC-A190-79CF609134F1}" type="pres">
      <dgm:prSet presAssocID="{9B7F0804-9889-469C-BF7E-A2C806BD8A82}" presName="blFrame" presStyleLbl="node1" presStyleIdx="2" presStyleCnt="4"/>
      <dgm:spPr/>
    </dgm:pt>
    <dgm:pt modelId="{A6AC349B-8714-4F2F-9A90-7A368244D7F9}" type="pres">
      <dgm:prSet presAssocID="{9B7F0804-9889-469C-BF7E-A2C806BD8A82}" presName="brFrame" presStyleLbl="node1" presStyleIdx="3" presStyleCnt="4"/>
      <dgm:spPr/>
    </dgm:pt>
  </dgm:ptLst>
  <dgm:cxnLst>
    <dgm:cxn modelId="{4D505876-6C90-4295-9743-970A766D1249}" srcId="{9A88CDEB-BF36-4D94-9979-5915DDA84D06}" destId="{9B7F0804-9889-469C-BF7E-A2C806BD8A82}" srcOrd="0" destOrd="0" parTransId="{370BF16C-8C50-4626-B7A1-A135187654A8}" sibTransId="{06FD879A-F68F-4A96-82F7-6B86B4A12F0F}"/>
    <dgm:cxn modelId="{BB41B4F8-BB17-4188-B8B7-708018EDAC9C}" type="presOf" srcId="{9B7F0804-9889-469C-BF7E-A2C806BD8A82}" destId="{98B716FE-F948-417F-9FFB-206322B115B6}" srcOrd="0" destOrd="0" presId="urn:microsoft.com/office/officeart/2009/3/layout/FramedTextPicture"/>
    <dgm:cxn modelId="{C4E6C119-6A16-44CC-AAA5-01BDCC4600E8}" type="presOf" srcId="{9A88CDEB-BF36-4D94-9979-5915DDA84D06}" destId="{6F3A0CAE-FCA3-4FEA-AD94-D05D47F65473}" srcOrd="0" destOrd="0" presId="urn:microsoft.com/office/officeart/2009/3/layout/FramedTextPicture"/>
    <dgm:cxn modelId="{053FA32D-04B4-449A-BB09-81A50FDAAA6A}" type="presParOf" srcId="{6F3A0CAE-FCA3-4FEA-AD94-D05D47F65473}" destId="{DCD3FC7F-0F91-4081-ABDB-58FFF3E5FEA6}" srcOrd="0" destOrd="0" presId="urn:microsoft.com/office/officeart/2009/3/layout/FramedTextPicture"/>
    <dgm:cxn modelId="{864880E3-7A82-4EDB-949A-8EAE21277EDE}" type="presParOf" srcId="{DCD3FC7F-0F91-4081-ABDB-58FFF3E5FEA6}" destId="{0F586D73-72BE-4C36-A3EB-40CD11DC309A}" srcOrd="0" destOrd="0" presId="urn:microsoft.com/office/officeart/2009/3/layout/FramedTextPicture"/>
    <dgm:cxn modelId="{8BDF5B7D-895F-4EAD-B1B4-235362EFC352}" type="presParOf" srcId="{DCD3FC7F-0F91-4081-ABDB-58FFF3E5FEA6}" destId="{98B716FE-F948-417F-9FFB-206322B115B6}" srcOrd="1" destOrd="0" presId="urn:microsoft.com/office/officeart/2009/3/layout/FramedTextPicture"/>
    <dgm:cxn modelId="{AC1E1A5F-37E2-462F-BA20-9AAD7675B2C6}" type="presParOf" srcId="{DCD3FC7F-0F91-4081-ABDB-58FFF3E5FEA6}" destId="{84431B7A-A2C2-401D-933B-EF3ED64D2477}" srcOrd="2" destOrd="0" presId="urn:microsoft.com/office/officeart/2009/3/layout/FramedTextPicture"/>
    <dgm:cxn modelId="{1CDEEEF4-1F03-491A-98B2-C4370CDF335A}" type="presParOf" srcId="{DCD3FC7F-0F91-4081-ABDB-58FFF3E5FEA6}" destId="{31D70D91-9A92-4B86-A3BB-A6DA88F3F1CA}" srcOrd="3" destOrd="0" presId="urn:microsoft.com/office/officeart/2009/3/layout/FramedTextPicture"/>
    <dgm:cxn modelId="{AA8BCC51-95E4-4C1E-8DD0-2F12A92B73C0}" type="presParOf" srcId="{DCD3FC7F-0F91-4081-ABDB-58FFF3E5FEA6}" destId="{33C02AFC-C23F-43BC-A190-79CF609134F1}" srcOrd="4" destOrd="0" presId="urn:microsoft.com/office/officeart/2009/3/layout/FramedTextPicture"/>
    <dgm:cxn modelId="{2B9B71A6-FE24-4307-ADB1-39DCDDF1BD1B}" type="presParOf" srcId="{DCD3FC7F-0F91-4081-ABDB-58FFF3E5FEA6}" destId="{A6AC349B-8714-4F2F-9A90-7A368244D7F9}" srcOrd="5" destOrd="0" presId="urn:microsoft.com/office/officeart/2009/3/layout/FramedText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88CDEB-BF36-4D94-9979-5915DDA84D06}"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pPr rtl="1"/>
          <a:endParaRPr lang="ar-EG"/>
        </a:p>
      </dgm:t>
    </dgm:pt>
    <dgm:pt modelId="{9B7F0804-9889-469C-BF7E-A2C806BD8A82}">
      <dgm:prSet phldrT="[Text]"/>
      <dgm:spPr/>
      <dgm:t>
        <a:bodyPr/>
        <a:lstStyle/>
        <a:p>
          <a:pPr algn="justLow" rtl="1"/>
          <a:r>
            <a:rPr lang="ar-EG" b="1" dirty="0" smtClean="0">
              <a:solidFill>
                <a:srgbClr val="002060"/>
              </a:solidFill>
            </a:rPr>
            <a:t>التشبيه بالنظام الاجتماعي الذي يتألف من نظم فرعية تشمل واجبات الدين والدفاع والتجارة والإنتاج الحرفي والعمل الزراعي في الأرض</a:t>
          </a:r>
        </a:p>
      </dgm:t>
    </dgm:pt>
    <dgm:pt modelId="{370BF16C-8C50-4626-B7A1-A135187654A8}" type="parTrans" cxnId="{4D505876-6C90-4295-9743-970A766D1249}">
      <dgm:prSet/>
      <dgm:spPr/>
      <dgm:t>
        <a:bodyPr/>
        <a:lstStyle/>
        <a:p>
          <a:pPr rtl="1"/>
          <a:endParaRPr lang="ar-EG"/>
        </a:p>
      </dgm:t>
    </dgm:pt>
    <dgm:pt modelId="{06FD879A-F68F-4A96-82F7-6B86B4A12F0F}" type="sibTrans" cxnId="{4D505876-6C90-4295-9743-970A766D1249}">
      <dgm:prSet/>
      <dgm:spPr/>
      <dgm:t>
        <a:bodyPr/>
        <a:lstStyle/>
        <a:p>
          <a:pPr rtl="1"/>
          <a:endParaRPr lang="ar-EG"/>
        </a:p>
      </dgm:t>
    </dgm:pt>
    <dgm:pt modelId="{6F3A0CAE-FCA3-4FEA-AD94-D05D47F65473}" type="pres">
      <dgm:prSet presAssocID="{9A88CDEB-BF36-4D94-9979-5915DDA84D06}" presName="Name0" presStyleCnt="0">
        <dgm:presLayoutVars>
          <dgm:chMax/>
          <dgm:chPref/>
          <dgm:dir/>
        </dgm:presLayoutVars>
      </dgm:prSet>
      <dgm:spPr/>
      <dgm:t>
        <a:bodyPr/>
        <a:lstStyle/>
        <a:p>
          <a:pPr rtl="1"/>
          <a:endParaRPr lang="ar-EG"/>
        </a:p>
      </dgm:t>
    </dgm:pt>
    <dgm:pt modelId="{DCD3FC7F-0F91-4081-ABDB-58FFF3E5FEA6}" type="pres">
      <dgm:prSet presAssocID="{9B7F0804-9889-469C-BF7E-A2C806BD8A82}" presName="composite" presStyleCnt="0">
        <dgm:presLayoutVars>
          <dgm:chMax/>
          <dgm:chPref/>
        </dgm:presLayoutVars>
      </dgm:prSet>
      <dgm:spPr/>
    </dgm:pt>
    <dgm:pt modelId="{0F586D73-72BE-4C36-A3EB-40CD11DC309A}" type="pres">
      <dgm:prSet presAssocID="{9B7F0804-9889-469C-BF7E-A2C806BD8A82}" presName="Image" presStyleLbl="bgImgPlace1" presStyleIdx="0" presStyleCnt="1"/>
      <dgm:spPr>
        <a:blipFill rotWithShape="1">
          <a:blip xmlns:r="http://schemas.openxmlformats.org/officeDocument/2006/relationships" r:embed="rId1"/>
          <a:stretch>
            <a:fillRect/>
          </a:stretch>
        </a:blipFill>
      </dgm:spPr>
    </dgm:pt>
    <dgm:pt modelId="{98B716FE-F948-417F-9FFB-206322B115B6}" type="pres">
      <dgm:prSet presAssocID="{9B7F0804-9889-469C-BF7E-A2C806BD8A82}" presName="ParentText" presStyleLbl="revTx" presStyleIdx="0" presStyleCnt="1">
        <dgm:presLayoutVars>
          <dgm:chMax val="0"/>
          <dgm:chPref val="0"/>
          <dgm:bulletEnabled val="1"/>
        </dgm:presLayoutVars>
      </dgm:prSet>
      <dgm:spPr/>
      <dgm:t>
        <a:bodyPr/>
        <a:lstStyle/>
        <a:p>
          <a:pPr rtl="1"/>
          <a:endParaRPr lang="ar-EG"/>
        </a:p>
      </dgm:t>
    </dgm:pt>
    <dgm:pt modelId="{84431B7A-A2C2-401D-933B-EF3ED64D2477}" type="pres">
      <dgm:prSet presAssocID="{9B7F0804-9889-469C-BF7E-A2C806BD8A82}" presName="tlFrame" presStyleLbl="node1" presStyleIdx="0" presStyleCnt="4"/>
      <dgm:spPr/>
    </dgm:pt>
    <dgm:pt modelId="{31D70D91-9A92-4B86-A3BB-A6DA88F3F1CA}" type="pres">
      <dgm:prSet presAssocID="{9B7F0804-9889-469C-BF7E-A2C806BD8A82}" presName="trFrame" presStyleLbl="node1" presStyleIdx="1" presStyleCnt="4"/>
      <dgm:spPr/>
    </dgm:pt>
    <dgm:pt modelId="{33C02AFC-C23F-43BC-A190-79CF609134F1}" type="pres">
      <dgm:prSet presAssocID="{9B7F0804-9889-469C-BF7E-A2C806BD8A82}" presName="blFrame" presStyleLbl="node1" presStyleIdx="2" presStyleCnt="4"/>
      <dgm:spPr/>
    </dgm:pt>
    <dgm:pt modelId="{A6AC349B-8714-4F2F-9A90-7A368244D7F9}" type="pres">
      <dgm:prSet presAssocID="{9B7F0804-9889-469C-BF7E-A2C806BD8A82}" presName="brFrame" presStyleLbl="node1" presStyleIdx="3" presStyleCnt="4"/>
      <dgm:spPr/>
    </dgm:pt>
  </dgm:ptLst>
  <dgm:cxnLst>
    <dgm:cxn modelId="{4D505876-6C90-4295-9743-970A766D1249}" srcId="{9A88CDEB-BF36-4D94-9979-5915DDA84D06}" destId="{9B7F0804-9889-469C-BF7E-A2C806BD8A82}" srcOrd="0" destOrd="0" parTransId="{370BF16C-8C50-4626-B7A1-A135187654A8}" sibTransId="{06FD879A-F68F-4A96-82F7-6B86B4A12F0F}"/>
    <dgm:cxn modelId="{E8358521-0B3C-4F3E-BB15-FEA0257666A5}" type="presOf" srcId="{9B7F0804-9889-469C-BF7E-A2C806BD8A82}" destId="{98B716FE-F948-417F-9FFB-206322B115B6}" srcOrd="0" destOrd="0" presId="urn:microsoft.com/office/officeart/2009/3/layout/FramedTextPicture"/>
    <dgm:cxn modelId="{21647C6B-C892-4089-A684-158703682EA9}" type="presOf" srcId="{9A88CDEB-BF36-4D94-9979-5915DDA84D06}" destId="{6F3A0CAE-FCA3-4FEA-AD94-D05D47F65473}" srcOrd="0" destOrd="0" presId="urn:microsoft.com/office/officeart/2009/3/layout/FramedTextPicture"/>
    <dgm:cxn modelId="{C7FA054A-CE50-4EAA-A14B-5A53B9611A31}" type="presParOf" srcId="{6F3A0CAE-FCA3-4FEA-AD94-D05D47F65473}" destId="{DCD3FC7F-0F91-4081-ABDB-58FFF3E5FEA6}" srcOrd="0" destOrd="0" presId="urn:microsoft.com/office/officeart/2009/3/layout/FramedTextPicture"/>
    <dgm:cxn modelId="{B10C54AA-0311-413B-9211-D5FAFC6CB62E}" type="presParOf" srcId="{DCD3FC7F-0F91-4081-ABDB-58FFF3E5FEA6}" destId="{0F586D73-72BE-4C36-A3EB-40CD11DC309A}" srcOrd="0" destOrd="0" presId="urn:microsoft.com/office/officeart/2009/3/layout/FramedTextPicture"/>
    <dgm:cxn modelId="{7D7B0565-A205-4715-AD64-1C08F57EB327}" type="presParOf" srcId="{DCD3FC7F-0F91-4081-ABDB-58FFF3E5FEA6}" destId="{98B716FE-F948-417F-9FFB-206322B115B6}" srcOrd="1" destOrd="0" presId="urn:microsoft.com/office/officeart/2009/3/layout/FramedTextPicture"/>
    <dgm:cxn modelId="{101D4E5F-D062-47B6-A524-681328531FB4}" type="presParOf" srcId="{DCD3FC7F-0F91-4081-ABDB-58FFF3E5FEA6}" destId="{84431B7A-A2C2-401D-933B-EF3ED64D2477}" srcOrd="2" destOrd="0" presId="urn:microsoft.com/office/officeart/2009/3/layout/FramedTextPicture"/>
    <dgm:cxn modelId="{D3AAE8E9-70E4-4B8D-BD50-EB4A12559C46}" type="presParOf" srcId="{DCD3FC7F-0F91-4081-ABDB-58FFF3E5FEA6}" destId="{31D70D91-9A92-4B86-A3BB-A6DA88F3F1CA}" srcOrd="3" destOrd="0" presId="urn:microsoft.com/office/officeart/2009/3/layout/FramedTextPicture"/>
    <dgm:cxn modelId="{51A90072-419E-41BD-83CF-F1B1D3977FFE}" type="presParOf" srcId="{DCD3FC7F-0F91-4081-ABDB-58FFF3E5FEA6}" destId="{33C02AFC-C23F-43BC-A190-79CF609134F1}" srcOrd="4" destOrd="0" presId="urn:microsoft.com/office/officeart/2009/3/layout/FramedTextPicture"/>
    <dgm:cxn modelId="{5D029E02-4D1D-4EC4-BCE7-6702018085C7}" type="presParOf" srcId="{DCD3FC7F-0F91-4081-ABDB-58FFF3E5FEA6}" destId="{A6AC349B-8714-4F2F-9A90-7A368244D7F9}" srcOrd="5" destOrd="0" presId="urn:microsoft.com/office/officeart/2009/3/layout/FramedText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4EC3B1-69EB-4238-AD43-3473DCC2D89E}" type="doc">
      <dgm:prSet loTypeId="urn:microsoft.com/office/officeart/2005/8/layout/pyramid2" loCatId="list" qsTypeId="urn:microsoft.com/office/officeart/2005/8/quickstyle/simple1" qsCatId="simple" csTypeId="urn:microsoft.com/office/officeart/2005/8/colors/colorful5" csCatId="colorful" phldr="1"/>
      <dgm:spPr/>
    </dgm:pt>
    <dgm:pt modelId="{5BA06888-28D6-463A-A711-9A38B31BD498}">
      <dgm:prSet phldrT="[Text]"/>
      <dgm:spPr/>
      <dgm:t>
        <a:bodyPr/>
        <a:lstStyle/>
        <a:p>
          <a:pPr rtl="1"/>
          <a:r>
            <a:rPr lang="ar-SA" b="1">
              <a:solidFill>
                <a:srgbClr val="002060"/>
              </a:solidFill>
            </a:rPr>
            <a:t>الحاجات العضوية </a:t>
          </a:r>
          <a:endParaRPr lang="ar-SA">
            <a:solidFill>
              <a:srgbClr val="002060"/>
            </a:solidFill>
          </a:endParaRPr>
        </a:p>
      </dgm:t>
    </dgm:pt>
    <dgm:pt modelId="{ED37D37E-6E8F-411C-B655-019C57FA09B5}" type="parTrans" cxnId="{643DA759-EAC0-48FD-9977-090AD8EDA70B}">
      <dgm:prSet/>
      <dgm:spPr/>
      <dgm:t>
        <a:bodyPr/>
        <a:lstStyle/>
        <a:p>
          <a:pPr rtl="1"/>
          <a:endParaRPr lang="ar-SA"/>
        </a:p>
      </dgm:t>
    </dgm:pt>
    <dgm:pt modelId="{8DDAA81E-96A7-4524-A101-838A9CF299D8}" type="sibTrans" cxnId="{643DA759-EAC0-48FD-9977-090AD8EDA70B}">
      <dgm:prSet/>
      <dgm:spPr/>
      <dgm:t>
        <a:bodyPr/>
        <a:lstStyle/>
        <a:p>
          <a:pPr rtl="1"/>
          <a:endParaRPr lang="ar-SA"/>
        </a:p>
      </dgm:t>
    </dgm:pt>
    <dgm:pt modelId="{F9D316B5-CD57-4F0F-86A5-82C8DA017D6F}">
      <dgm:prSet phldrT="[Text]"/>
      <dgm:spPr/>
      <dgm:t>
        <a:bodyPr/>
        <a:lstStyle/>
        <a:p>
          <a:pPr rtl="1"/>
          <a:r>
            <a:rPr lang="ar-SA" b="1">
              <a:solidFill>
                <a:srgbClr val="002060"/>
              </a:solidFill>
            </a:rPr>
            <a:t>حاجات الأمان </a:t>
          </a:r>
          <a:endParaRPr lang="ar-SA">
            <a:solidFill>
              <a:srgbClr val="002060"/>
            </a:solidFill>
          </a:endParaRPr>
        </a:p>
      </dgm:t>
    </dgm:pt>
    <dgm:pt modelId="{53635227-E712-4977-A5DB-2C2EA4AEA72A}" type="parTrans" cxnId="{DC587022-D6EC-4A2B-983F-91ACBF69F132}">
      <dgm:prSet/>
      <dgm:spPr/>
      <dgm:t>
        <a:bodyPr/>
        <a:lstStyle/>
        <a:p>
          <a:pPr rtl="1"/>
          <a:endParaRPr lang="ar-SA"/>
        </a:p>
      </dgm:t>
    </dgm:pt>
    <dgm:pt modelId="{63BB64C1-E84B-4798-9BD3-534C515F3B6D}" type="sibTrans" cxnId="{DC587022-D6EC-4A2B-983F-91ACBF69F132}">
      <dgm:prSet/>
      <dgm:spPr/>
      <dgm:t>
        <a:bodyPr/>
        <a:lstStyle/>
        <a:p>
          <a:pPr rtl="1"/>
          <a:endParaRPr lang="ar-SA"/>
        </a:p>
      </dgm:t>
    </dgm:pt>
    <dgm:pt modelId="{AB17CE84-AEFC-4E6A-9A64-DEC9E6B84C44}">
      <dgm:prSet phldrT="[Text]"/>
      <dgm:spPr/>
      <dgm:t>
        <a:bodyPr/>
        <a:lstStyle/>
        <a:p>
          <a:pPr rtl="1"/>
          <a:r>
            <a:rPr lang="ar-SA" b="1">
              <a:solidFill>
                <a:srgbClr val="002060"/>
              </a:solidFill>
            </a:rPr>
            <a:t>حاجات الانتماء (الاجتماعية)</a:t>
          </a:r>
          <a:endParaRPr lang="ar-SA">
            <a:solidFill>
              <a:srgbClr val="002060"/>
            </a:solidFill>
          </a:endParaRPr>
        </a:p>
      </dgm:t>
    </dgm:pt>
    <dgm:pt modelId="{2F4ED727-B0AA-4494-9D2F-627025077D66}" type="parTrans" cxnId="{F64CF34B-F5FC-4996-8E85-508EB4F1F19A}">
      <dgm:prSet/>
      <dgm:spPr/>
      <dgm:t>
        <a:bodyPr/>
        <a:lstStyle/>
        <a:p>
          <a:pPr rtl="1"/>
          <a:endParaRPr lang="ar-SA"/>
        </a:p>
      </dgm:t>
    </dgm:pt>
    <dgm:pt modelId="{CAE3FCB9-0FCC-4914-A738-7ABD609001C9}" type="sibTrans" cxnId="{F64CF34B-F5FC-4996-8E85-508EB4F1F19A}">
      <dgm:prSet/>
      <dgm:spPr/>
      <dgm:t>
        <a:bodyPr/>
        <a:lstStyle/>
        <a:p>
          <a:pPr rtl="1"/>
          <a:endParaRPr lang="ar-SA"/>
        </a:p>
      </dgm:t>
    </dgm:pt>
    <dgm:pt modelId="{6C9B1C3A-B16C-45EF-9E50-469CCF7C3092}">
      <dgm:prSet phldrT="[Text]"/>
      <dgm:spPr/>
      <dgm:t>
        <a:bodyPr/>
        <a:lstStyle/>
        <a:p>
          <a:pPr rtl="1"/>
          <a:r>
            <a:rPr lang="ar-SA" b="1">
              <a:solidFill>
                <a:srgbClr val="002060"/>
              </a:solidFill>
            </a:rPr>
            <a:t>حاجات تحقيق الذات(الانجاز</a:t>
          </a:r>
          <a:r>
            <a:rPr lang="ar-SY" b="1">
              <a:solidFill>
                <a:srgbClr val="002060"/>
              </a:solidFill>
            </a:rPr>
            <a:t>)</a:t>
          </a:r>
          <a:endParaRPr lang="ar-SA">
            <a:solidFill>
              <a:srgbClr val="002060"/>
            </a:solidFill>
          </a:endParaRPr>
        </a:p>
      </dgm:t>
    </dgm:pt>
    <dgm:pt modelId="{CFF6DBDD-08CC-428F-86A4-079605AE303D}" type="parTrans" cxnId="{6E63B1FB-77BB-453F-A2D3-26C066777E9B}">
      <dgm:prSet/>
      <dgm:spPr/>
      <dgm:t>
        <a:bodyPr/>
        <a:lstStyle/>
        <a:p>
          <a:pPr rtl="1"/>
          <a:endParaRPr lang="ar-SA"/>
        </a:p>
      </dgm:t>
    </dgm:pt>
    <dgm:pt modelId="{BF7AA57B-AA6D-45A5-BE4D-0EB1D905DFF5}" type="sibTrans" cxnId="{6E63B1FB-77BB-453F-A2D3-26C066777E9B}">
      <dgm:prSet/>
      <dgm:spPr/>
      <dgm:t>
        <a:bodyPr/>
        <a:lstStyle/>
        <a:p>
          <a:pPr rtl="1"/>
          <a:endParaRPr lang="ar-SA"/>
        </a:p>
      </dgm:t>
    </dgm:pt>
    <dgm:pt modelId="{1B95CE18-AFEC-49E9-9143-87FFE7401ACA}">
      <dgm:prSet phldrT="[Text]"/>
      <dgm:spPr/>
      <dgm:t>
        <a:bodyPr/>
        <a:lstStyle/>
        <a:p>
          <a:pPr rtl="1"/>
          <a:r>
            <a:rPr lang="ar-SA" b="1">
              <a:solidFill>
                <a:srgbClr val="002060"/>
              </a:solidFill>
            </a:rPr>
            <a:t>حاجات التقدير(الأنا)</a:t>
          </a:r>
          <a:endParaRPr lang="ar-SA">
            <a:solidFill>
              <a:srgbClr val="002060"/>
            </a:solidFill>
          </a:endParaRPr>
        </a:p>
      </dgm:t>
    </dgm:pt>
    <dgm:pt modelId="{C469DFFE-A49D-42F2-8B36-6C4161A04706}" type="parTrans" cxnId="{E520C18A-CD6B-41D3-8614-051096052D2F}">
      <dgm:prSet/>
      <dgm:spPr/>
      <dgm:t>
        <a:bodyPr/>
        <a:lstStyle/>
        <a:p>
          <a:pPr rtl="1"/>
          <a:endParaRPr lang="ar-SA"/>
        </a:p>
      </dgm:t>
    </dgm:pt>
    <dgm:pt modelId="{E01B5C57-5CA6-4AEC-A19D-80568D41D080}" type="sibTrans" cxnId="{E520C18A-CD6B-41D3-8614-051096052D2F}">
      <dgm:prSet/>
      <dgm:spPr/>
      <dgm:t>
        <a:bodyPr/>
        <a:lstStyle/>
        <a:p>
          <a:pPr rtl="1"/>
          <a:endParaRPr lang="ar-SA"/>
        </a:p>
      </dgm:t>
    </dgm:pt>
    <dgm:pt modelId="{A8D5C574-2C01-42C3-8BB1-A661F9FEC2B6}" type="pres">
      <dgm:prSet presAssocID="{934EC3B1-69EB-4238-AD43-3473DCC2D89E}" presName="compositeShape" presStyleCnt="0">
        <dgm:presLayoutVars>
          <dgm:dir/>
          <dgm:resizeHandles/>
        </dgm:presLayoutVars>
      </dgm:prSet>
      <dgm:spPr/>
    </dgm:pt>
    <dgm:pt modelId="{1E693313-97AD-4136-AF48-79BC007F4CD1}" type="pres">
      <dgm:prSet presAssocID="{934EC3B1-69EB-4238-AD43-3473DCC2D89E}" presName="pyramid" presStyleLbl="node1" presStyleIdx="0" presStyleCnt="1"/>
      <dgm:spPr/>
    </dgm:pt>
    <dgm:pt modelId="{F49A25BF-6984-410B-A00B-A6C19DA1F4F0}" type="pres">
      <dgm:prSet presAssocID="{934EC3B1-69EB-4238-AD43-3473DCC2D89E}" presName="theList" presStyleCnt="0"/>
      <dgm:spPr/>
    </dgm:pt>
    <dgm:pt modelId="{7C4EA9DF-B6A7-4195-BB50-9837309957F7}" type="pres">
      <dgm:prSet presAssocID="{5BA06888-28D6-463A-A711-9A38B31BD498}" presName="aNode" presStyleLbl="fgAcc1" presStyleIdx="0" presStyleCnt="5">
        <dgm:presLayoutVars>
          <dgm:bulletEnabled val="1"/>
        </dgm:presLayoutVars>
      </dgm:prSet>
      <dgm:spPr/>
      <dgm:t>
        <a:bodyPr/>
        <a:lstStyle/>
        <a:p>
          <a:pPr rtl="1"/>
          <a:endParaRPr lang="ar-SA"/>
        </a:p>
      </dgm:t>
    </dgm:pt>
    <dgm:pt modelId="{C445D7F0-7A05-42E1-BE87-01654C4E7E79}" type="pres">
      <dgm:prSet presAssocID="{5BA06888-28D6-463A-A711-9A38B31BD498}" presName="aSpace" presStyleCnt="0"/>
      <dgm:spPr/>
    </dgm:pt>
    <dgm:pt modelId="{912918BF-AB92-4E5C-9B53-1FDDD87E0A5A}" type="pres">
      <dgm:prSet presAssocID="{F9D316B5-CD57-4F0F-86A5-82C8DA017D6F}" presName="aNode" presStyleLbl="fgAcc1" presStyleIdx="1" presStyleCnt="5">
        <dgm:presLayoutVars>
          <dgm:bulletEnabled val="1"/>
        </dgm:presLayoutVars>
      </dgm:prSet>
      <dgm:spPr/>
      <dgm:t>
        <a:bodyPr/>
        <a:lstStyle/>
        <a:p>
          <a:pPr rtl="1"/>
          <a:endParaRPr lang="ar-SA"/>
        </a:p>
      </dgm:t>
    </dgm:pt>
    <dgm:pt modelId="{C3F5B800-32F4-4EF6-AA34-2144078AD3F9}" type="pres">
      <dgm:prSet presAssocID="{F9D316B5-CD57-4F0F-86A5-82C8DA017D6F}" presName="aSpace" presStyleCnt="0"/>
      <dgm:spPr/>
    </dgm:pt>
    <dgm:pt modelId="{1AED31EE-2496-4209-9385-FEE8CD9610B1}" type="pres">
      <dgm:prSet presAssocID="{AB17CE84-AEFC-4E6A-9A64-DEC9E6B84C44}" presName="aNode" presStyleLbl="fgAcc1" presStyleIdx="2" presStyleCnt="5">
        <dgm:presLayoutVars>
          <dgm:bulletEnabled val="1"/>
        </dgm:presLayoutVars>
      </dgm:prSet>
      <dgm:spPr/>
      <dgm:t>
        <a:bodyPr/>
        <a:lstStyle/>
        <a:p>
          <a:pPr rtl="1"/>
          <a:endParaRPr lang="ar-SA"/>
        </a:p>
      </dgm:t>
    </dgm:pt>
    <dgm:pt modelId="{EC2EFA5D-56AF-44AC-BE02-CAAF154F6D4C}" type="pres">
      <dgm:prSet presAssocID="{AB17CE84-AEFC-4E6A-9A64-DEC9E6B84C44}" presName="aSpace" presStyleCnt="0"/>
      <dgm:spPr/>
    </dgm:pt>
    <dgm:pt modelId="{8565ECB8-7F7B-4B71-BC70-FFD05A0250D0}" type="pres">
      <dgm:prSet presAssocID="{1B95CE18-AFEC-49E9-9143-87FFE7401ACA}" presName="aNode" presStyleLbl="fgAcc1" presStyleIdx="3" presStyleCnt="5">
        <dgm:presLayoutVars>
          <dgm:bulletEnabled val="1"/>
        </dgm:presLayoutVars>
      </dgm:prSet>
      <dgm:spPr/>
      <dgm:t>
        <a:bodyPr/>
        <a:lstStyle/>
        <a:p>
          <a:pPr rtl="1"/>
          <a:endParaRPr lang="ar-SA"/>
        </a:p>
      </dgm:t>
    </dgm:pt>
    <dgm:pt modelId="{61A37BC6-A513-44CE-8575-6496A811A888}" type="pres">
      <dgm:prSet presAssocID="{1B95CE18-AFEC-49E9-9143-87FFE7401ACA}" presName="aSpace" presStyleCnt="0"/>
      <dgm:spPr/>
    </dgm:pt>
    <dgm:pt modelId="{41C199BF-B9E3-409F-BDC9-B1745278F191}" type="pres">
      <dgm:prSet presAssocID="{6C9B1C3A-B16C-45EF-9E50-469CCF7C3092}" presName="aNode" presStyleLbl="fgAcc1" presStyleIdx="4" presStyleCnt="5">
        <dgm:presLayoutVars>
          <dgm:bulletEnabled val="1"/>
        </dgm:presLayoutVars>
      </dgm:prSet>
      <dgm:spPr/>
      <dgm:t>
        <a:bodyPr/>
        <a:lstStyle/>
        <a:p>
          <a:pPr rtl="1"/>
          <a:endParaRPr lang="ar-SA"/>
        </a:p>
      </dgm:t>
    </dgm:pt>
    <dgm:pt modelId="{16C6CD69-B777-449E-A4A5-D5746BB7A565}" type="pres">
      <dgm:prSet presAssocID="{6C9B1C3A-B16C-45EF-9E50-469CCF7C3092}" presName="aSpace" presStyleCnt="0"/>
      <dgm:spPr/>
    </dgm:pt>
  </dgm:ptLst>
  <dgm:cxnLst>
    <dgm:cxn modelId="{3CEC2222-91C1-47BF-BD03-E2D4C4EC8CA4}" type="presOf" srcId="{5BA06888-28D6-463A-A711-9A38B31BD498}" destId="{7C4EA9DF-B6A7-4195-BB50-9837309957F7}" srcOrd="0" destOrd="0" presId="urn:microsoft.com/office/officeart/2005/8/layout/pyramid2"/>
    <dgm:cxn modelId="{146F82F7-E82E-4E68-A789-5D2E726D4224}" type="presOf" srcId="{1B95CE18-AFEC-49E9-9143-87FFE7401ACA}" destId="{8565ECB8-7F7B-4B71-BC70-FFD05A0250D0}" srcOrd="0" destOrd="0" presId="urn:microsoft.com/office/officeart/2005/8/layout/pyramid2"/>
    <dgm:cxn modelId="{6E63B1FB-77BB-453F-A2D3-26C066777E9B}" srcId="{934EC3B1-69EB-4238-AD43-3473DCC2D89E}" destId="{6C9B1C3A-B16C-45EF-9E50-469CCF7C3092}" srcOrd="4" destOrd="0" parTransId="{CFF6DBDD-08CC-428F-86A4-079605AE303D}" sibTransId="{BF7AA57B-AA6D-45A5-BE4D-0EB1D905DFF5}"/>
    <dgm:cxn modelId="{643DA759-EAC0-48FD-9977-090AD8EDA70B}" srcId="{934EC3B1-69EB-4238-AD43-3473DCC2D89E}" destId="{5BA06888-28D6-463A-A711-9A38B31BD498}" srcOrd="0" destOrd="0" parTransId="{ED37D37E-6E8F-411C-B655-019C57FA09B5}" sibTransId="{8DDAA81E-96A7-4524-A101-838A9CF299D8}"/>
    <dgm:cxn modelId="{CB4173C1-87DF-467C-A8EC-A71ABC80F6A0}" type="presOf" srcId="{934EC3B1-69EB-4238-AD43-3473DCC2D89E}" destId="{A8D5C574-2C01-42C3-8BB1-A661F9FEC2B6}" srcOrd="0" destOrd="0" presId="urn:microsoft.com/office/officeart/2005/8/layout/pyramid2"/>
    <dgm:cxn modelId="{FD1937D1-8406-478F-B1EC-89748F66949E}" type="presOf" srcId="{F9D316B5-CD57-4F0F-86A5-82C8DA017D6F}" destId="{912918BF-AB92-4E5C-9B53-1FDDD87E0A5A}" srcOrd="0" destOrd="0" presId="urn:microsoft.com/office/officeart/2005/8/layout/pyramid2"/>
    <dgm:cxn modelId="{E520C18A-CD6B-41D3-8614-051096052D2F}" srcId="{934EC3B1-69EB-4238-AD43-3473DCC2D89E}" destId="{1B95CE18-AFEC-49E9-9143-87FFE7401ACA}" srcOrd="3" destOrd="0" parTransId="{C469DFFE-A49D-42F2-8B36-6C4161A04706}" sibTransId="{E01B5C57-5CA6-4AEC-A19D-80568D41D080}"/>
    <dgm:cxn modelId="{F64CF34B-F5FC-4996-8E85-508EB4F1F19A}" srcId="{934EC3B1-69EB-4238-AD43-3473DCC2D89E}" destId="{AB17CE84-AEFC-4E6A-9A64-DEC9E6B84C44}" srcOrd="2" destOrd="0" parTransId="{2F4ED727-B0AA-4494-9D2F-627025077D66}" sibTransId="{CAE3FCB9-0FCC-4914-A738-7ABD609001C9}"/>
    <dgm:cxn modelId="{92210A0D-73B4-4ED3-9D0F-71E43E71247E}" type="presOf" srcId="{6C9B1C3A-B16C-45EF-9E50-469CCF7C3092}" destId="{41C199BF-B9E3-409F-BDC9-B1745278F191}" srcOrd="0" destOrd="0" presId="urn:microsoft.com/office/officeart/2005/8/layout/pyramid2"/>
    <dgm:cxn modelId="{DC587022-D6EC-4A2B-983F-91ACBF69F132}" srcId="{934EC3B1-69EB-4238-AD43-3473DCC2D89E}" destId="{F9D316B5-CD57-4F0F-86A5-82C8DA017D6F}" srcOrd="1" destOrd="0" parTransId="{53635227-E712-4977-A5DB-2C2EA4AEA72A}" sibTransId="{63BB64C1-E84B-4798-9BD3-534C515F3B6D}"/>
    <dgm:cxn modelId="{98DD1E2A-8BB2-41D9-BF95-7DCCF716ED49}" type="presOf" srcId="{AB17CE84-AEFC-4E6A-9A64-DEC9E6B84C44}" destId="{1AED31EE-2496-4209-9385-FEE8CD9610B1}" srcOrd="0" destOrd="0" presId="urn:microsoft.com/office/officeart/2005/8/layout/pyramid2"/>
    <dgm:cxn modelId="{A48E51F0-FF37-4B4D-B45B-68A14FCAC569}" type="presParOf" srcId="{A8D5C574-2C01-42C3-8BB1-A661F9FEC2B6}" destId="{1E693313-97AD-4136-AF48-79BC007F4CD1}" srcOrd="0" destOrd="0" presId="urn:microsoft.com/office/officeart/2005/8/layout/pyramid2"/>
    <dgm:cxn modelId="{E512BD86-843D-47F8-938D-65C70D6298BA}" type="presParOf" srcId="{A8D5C574-2C01-42C3-8BB1-A661F9FEC2B6}" destId="{F49A25BF-6984-410B-A00B-A6C19DA1F4F0}" srcOrd="1" destOrd="0" presId="urn:microsoft.com/office/officeart/2005/8/layout/pyramid2"/>
    <dgm:cxn modelId="{801CC4C9-E844-440F-BDA9-2ECEE2523A74}" type="presParOf" srcId="{F49A25BF-6984-410B-A00B-A6C19DA1F4F0}" destId="{7C4EA9DF-B6A7-4195-BB50-9837309957F7}" srcOrd="0" destOrd="0" presId="urn:microsoft.com/office/officeart/2005/8/layout/pyramid2"/>
    <dgm:cxn modelId="{9D9FD67A-4B11-4962-B812-88122A23FC17}" type="presParOf" srcId="{F49A25BF-6984-410B-A00B-A6C19DA1F4F0}" destId="{C445D7F0-7A05-42E1-BE87-01654C4E7E79}" srcOrd="1" destOrd="0" presId="urn:microsoft.com/office/officeart/2005/8/layout/pyramid2"/>
    <dgm:cxn modelId="{35EA93B5-A426-4746-94D1-54114AE906A5}" type="presParOf" srcId="{F49A25BF-6984-410B-A00B-A6C19DA1F4F0}" destId="{912918BF-AB92-4E5C-9B53-1FDDD87E0A5A}" srcOrd="2" destOrd="0" presId="urn:microsoft.com/office/officeart/2005/8/layout/pyramid2"/>
    <dgm:cxn modelId="{159DDF59-D867-48A7-AC76-EB6077522526}" type="presParOf" srcId="{F49A25BF-6984-410B-A00B-A6C19DA1F4F0}" destId="{C3F5B800-32F4-4EF6-AA34-2144078AD3F9}" srcOrd="3" destOrd="0" presId="urn:microsoft.com/office/officeart/2005/8/layout/pyramid2"/>
    <dgm:cxn modelId="{0D1988F1-0FC3-444E-BEEB-0022F256786F}" type="presParOf" srcId="{F49A25BF-6984-410B-A00B-A6C19DA1F4F0}" destId="{1AED31EE-2496-4209-9385-FEE8CD9610B1}" srcOrd="4" destOrd="0" presId="urn:microsoft.com/office/officeart/2005/8/layout/pyramid2"/>
    <dgm:cxn modelId="{65228828-F28D-4737-810F-ADB219AB3CBF}" type="presParOf" srcId="{F49A25BF-6984-410B-A00B-A6C19DA1F4F0}" destId="{EC2EFA5D-56AF-44AC-BE02-CAAF154F6D4C}" srcOrd="5" destOrd="0" presId="urn:microsoft.com/office/officeart/2005/8/layout/pyramid2"/>
    <dgm:cxn modelId="{B45C50EE-88F1-4EF1-8029-D4440D034653}" type="presParOf" srcId="{F49A25BF-6984-410B-A00B-A6C19DA1F4F0}" destId="{8565ECB8-7F7B-4B71-BC70-FFD05A0250D0}" srcOrd="6" destOrd="0" presId="urn:microsoft.com/office/officeart/2005/8/layout/pyramid2"/>
    <dgm:cxn modelId="{46924FF2-62CE-48BD-9093-1045FA83358F}" type="presParOf" srcId="{F49A25BF-6984-410B-A00B-A6C19DA1F4F0}" destId="{61A37BC6-A513-44CE-8575-6496A811A888}" srcOrd="7" destOrd="0" presId="urn:microsoft.com/office/officeart/2005/8/layout/pyramid2"/>
    <dgm:cxn modelId="{C190F45A-24AC-4131-8345-3661AAE1CA43}" type="presParOf" srcId="{F49A25BF-6984-410B-A00B-A6C19DA1F4F0}" destId="{41C199BF-B9E3-409F-BDC9-B1745278F191}" srcOrd="8" destOrd="0" presId="urn:microsoft.com/office/officeart/2005/8/layout/pyramid2"/>
    <dgm:cxn modelId="{FE213024-FDF7-4CC9-A634-5B2C748590B2}" type="presParOf" srcId="{F49A25BF-6984-410B-A00B-A6C19DA1F4F0}" destId="{16C6CD69-B777-449E-A4A5-D5746BB7A565}"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C27E79-09B1-44C2-935E-6239763BA92C}"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pPr rtl="1"/>
          <a:endParaRPr lang="ar-EG"/>
        </a:p>
      </dgm:t>
    </dgm:pt>
    <dgm:pt modelId="{2D9DD7FC-F5DB-49A3-93DB-C0F03C0B8632}">
      <dgm:prSet phldrT="[Text]"/>
      <dgm:spPr/>
      <dgm:t>
        <a:bodyPr/>
        <a:lstStyle/>
        <a:p>
          <a:pPr algn="ctr" rtl="1"/>
          <a:r>
            <a:rPr lang="ar-SA" b="1" dirty="0" smtClean="0">
              <a:solidFill>
                <a:srgbClr val="002060"/>
              </a:solidFill>
            </a:rPr>
            <a:t>تيسير انجاز الأعمال بأسلوب يتفق مع السياسات المقررة وبما يحقق الأهداف بسرعة </a:t>
          </a:r>
          <a:endParaRPr lang="ar-EG" dirty="0">
            <a:solidFill>
              <a:srgbClr val="002060"/>
            </a:solidFill>
          </a:endParaRPr>
        </a:p>
      </dgm:t>
    </dgm:pt>
    <dgm:pt modelId="{B928E627-E4F8-4AB4-8BFE-F999D9F7F503}" type="parTrans" cxnId="{C5147DDF-5172-49C5-9616-7CB88FD10F80}">
      <dgm:prSet/>
      <dgm:spPr/>
      <dgm:t>
        <a:bodyPr/>
        <a:lstStyle/>
        <a:p>
          <a:pPr rtl="1"/>
          <a:endParaRPr lang="ar-EG"/>
        </a:p>
      </dgm:t>
    </dgm:pt>
    <dgm:pt modelId="{6AE525DA-2DDB-418A-A1E0-9FDE1CCEBB65}" type="sibTrans" cxnId="{C5147DDF-5172-49C5-9616-7CB88FD10F80}">
      <dgm:prSet/>
      <dgm:spPr/>
      <dgm:t>
        <a:bodyPr/>
        <a:lstStyle/>
        <a:p>
          <a:pPr rtl="1"/>
          <a:endParaRPr lang="ar-EG"/>
        </a:p>
      </dgm:t>
    </dgm:pt>
    <dgm:pt modelId="{C7ED5030-E8D3-4C36-ABDA-FD1E342D7C9B}">
      <dgm:prSet phldrT="[Text]"/>
      <dgm:spPr/>
      <dgm:t>
        <a:bodyPr/>
        <a:lstStyle/>
        <a:p>
          <a:pPr algn="ctr" rtl="1"/>
          <a:r>
            <a:rPr lang="ar-SA" b="1" dirty="0" smtClean="0">
              <a:solidFill>
                <a:srgbClr val="002060"/>
              </a:solidFill>
            </a:rPr>
            <a:t>أحكام إطار الذي ينجز فيه العمل ويباشر فيه النشاط بحيث يشجع على النمو ويتجاوب مع التطور </a:t>
          </a:r>
          <a:endParaRPr lang="ar-EG" dirty="0">
            <a:solidFill>
              <a:srgbClr val="002060"/>
            </a:solidFill>
          </a:endParaRPr>
        </a:p>
      </dgm:t>
    </dgm:pt>
    <dgm:pt modelId="{1C798B48-9C07-4120-9B8D-C893A0E970F4}" type="parTrans" cxnId="{6579B4BB-9E26-4F30-8F9E-D27F11D310C5}">
      <dgm:prSet/>
      <dgm:spPr/>
      <dgm:t>
        <a:bodyPr/>
        <a:lstStyle/>
        <a:p>
          <a:pPr rtl="1"/>
          <a:endParaRPr lang="ar-EG"/>
        </a:p>
      </dgm:t>
    </dgm:pt>
    <dgm:pt modelId="{D955B46C-D21E-4772-AB66-BE74DCC714CB}" type="sibTrans" cxnId="{6579B4BB-9E26-4F30-8F9E-D27F11D310C5}">
      <dgm:prSet/>
      <dgm:spPr/>
      <dgm:t>
        <a:bodyPr/>
        <a:lstStyle/>
        <a:p>
          <a:pPr rtl="1"/>
          <a:endParaRPr lang="ar-EG"/>
        </a:p>
      </dgm:t>
    </dgm:pt>
    <dgm:pt modelId="{0E6583E2-AB42-45BB-935D-4FD1784E8FB1}">
      <dgm:prSet phldrT="[Text]"/>
      <dgm:spPr/>
      <dgm:t>
        <a:bodyPr/>
        <a:lstStyle/>
        <a:p>
          <a:pPr algn="ctr" rtl="1"/>
          <a:r>
            <a:rPr lang="ar-SA" b="1" dirty="0" smtClean="0">
              <a:solidFill>
                <a:srgbClr val="002060"/>
              </a:solidFill>
            </a:rPr>
            <a:t>الاقتصاد في الوقت والجهد </a:t>
          </a:r>
          <a:endParaRPr lang="ar-EG" dirty="0">
            <a:solidFill>
              <a:srgbClr val="002060"/>
            </a:solidFill>
          </a:endParaRPr>
        </a:p>
      </dgm:t>
    </dgm:pt>
    <dgm:pt modelId="{7BDCFC55-AD07-4ECC-871A-F14A5EE89D84}" type="parTrans" cxnId="{2D98AABB-D42F-4387-8E0C-D3DC25A9BCD4}">
      <dgm:prSet/>
      <dgm:spPr/>
      <dgm:t>
        <a:bodyPr/>
        <a:lstStyle/>
        <a:p>
          <a:pPr rtl="1"/>
          <a:endParaRPr lang="ar-EG"/>
        </a:p>
      </dgm:t>
    </dgm:pt>
    <dgm:pt modelId="{E319D7CF-801D-4A93-A446-831AB35F9FF1}" type="sibTrans" cxnId="{2D98AABB-D42F-4387-8E0C-D3DC25A9BCD4}">
      <dgm:prSet/>
      <dgm:spPr/>
      <dgm:t>
        <a:bodyPr/>
        <a:lstStyle/>
        <a:p>
          <a:pPr rtl="1"/>
          <a:endParaRPr lang="ar-EG"/>
        </a:p>
      </dgm:t>
    </dgm:pt>
    <dgm:pt modelId="{37C9F96D-E41D-4CA3-9B14-1E0F2E25DBE5}">
      <dgm:prSet phldrT="[Text]"/>
      <dgm:spPr/>
      <dgm:t>
        <a:bodyPr/>
        <a:lstStyle/>
        <a:p>
          <a:pPr algn="ctr" rtl="1"/>
          <a:r>
            <a:rPr lang="ar-SA" b="1" dirty="0" smtClean="0">
              <a:solidFill>
                <a:srgbClr val="002060"/>
              </a:solidFill>
            </a:rPr>
            <a:t>تحقيق التعاون بيم أعضاء التنظيم وتجنب الازدواجية والتضارب</a:t>
          </a:r>
          <a:endParaRPr lang="ar-EG" dirty="0">
            <a:solidFill>
              <a:srgbClr val="002060"/>
            </a:solidFill>
          </a:endParaRPr>
        </a:p>
      </dgm:t>
    </dgm:pt>
    <dgm:pt modelId="{442E46D9-C5A8-4332-9996-627486E90092}" type="parTrans" cxnId="{CE2EEA99-2C21-4579-BFD2-6196891AB6E4}">
      <dgm:prSet/>
      <dgm:spPr/>
      <dgm:t>
        <a:bodyPr/>
        <a:lstStyle/>
        <a:p>
          <a:pPr rtl="1"/>
          <a:endParaRPr lang="ar-EG"/>
        </a:p>
      </dgm:t>
    </dgm:pt>
    <dgm:pt modelId="{AC91B8D9-C21C-48E0-8AAE-9089CD3CFC99}" type="sibTrans" cxnId="{CE2EEA99-2C21-4579-BFD2-6196891AB6E4}">
      <dgm:prSet/>
      <dgm:spPr/>
      <dgm:t>
        <a:bodyPr/>
        <a:lstStyle/>
        <a:p>
          <a:pPr rtl="1"/>
          <a:endParaRPr lang="ar-EG"/>
        </a:p>
      </dgm:t>
    </dgm:pt>
    <dgm:pt modelId="{7CAB069B-CA88-46F6-ACB3-E96600079CD5}">
      <dgm:prSet phldrT="[Text]"/>
      <dgm:spPr/>
      <dgm:t>
        <a:bodyPr/>
        <a:lstStyle/>
        <a:p>
          <a:pPr algn="ctr" rtl="1"/>
          <a:r>
            <a:rPr lang="ar-SA" b="1" dirty="0" smtClean="0">
              <a:solidFill>
                <a:srgbClr val="002060"/>
              </a:solidFill>
            </a:rPr>
            <a:t>الاستخدام الأمثل للموارد المتاحة </a:t>
          </a:r>
          <a:endParaRPr lang="ar-EG" dirty="0">
            <a:solidFill>
              <a:srgbClr val="002060"/>
            </a:solidFill>
          </a:endParaRPr>
        </a:p>
      </dgm:t>
    </dgm:pt>
    <dgm:pt modelId="{4BAE43E4-1EB8-4821-8789-4751FC3BCF31}" type="parTrans" cxnId="{110976B6-A6B5-4E93-9ACB-17D89C4CB32D}">
      <dgm:prSet/>
      <dgm:spPr/>
      <dgm:t>
        <a:bodyPr/>
        <a:lstStyle/>
        <a:p>
          <a:pPr rtl="1"/>
          <a:endParaRPr lang="ar-EG"/>
        </a:p>
      </dgm:t>
    </dgm:pt>
    <dgm:pt modelId="{735E6B38-F6E4-4E6A-A70D-90105F56EBC7}" type="sibTrans" cxnId="{110976B6-A6B5-4E93-9ACB-17D89C4CB32D}">
      <dgm:prSet/>
      <dgm:spPr/>
      <dgm:t>
        <a:bodyPr/>
        <a:lstStyle/>
        <a:p>
          <a:pPr rtl="1"/>
          <a:endParaRPr lang="ar-EG"/>
        </a:p>
      </dgm:t>
    </dgm:pt>
    <dgm:pt modelId="{4406B4E6-C1B7-4603-B6CA-42B4E94D71D5}" type="pres">
      <dgm:prSet presAssocID="{57C27E79-09B1-44C2-935E-6239763BA92C}" presName="Name0" presStyleCnt="0">
        <dgm:presLayoutVars>
          <dgm:chMax val="7"/>
          <dgm:chPref val="7"/>
          <dgm:dir/>
        </dgm:presLayoutVars>
      </dgm:prSet>
      <dgm:spPr/>
      <dgm:t>
        <a:bodyPr/>
        <a:lstStyle/>
        <a:p>
          <a:pPr rtl="1"/>
          <a:endParaRPr lang="ar-EG"/>
        </a:p>
      </dgm:t>
    </dgm:pt>
    <dgm:pt modelId="{066248E8-11FA-4C61-9383-C475BA40F8C4}" type="pres">
      <dgm:prSet presAssocID="{57C27E79-09B1-44C2-935E-6239763BA92C}" presName="Name1" presStyleCnt="0"/>
      <dgm:spPr/>
    </dgm:pt>
    <dgm:pt modelId="{FCAC34C7-78CB-4970-97AE-0B6806767228}" type="pres">
      <dgm:prSet presAssocID="{57C27E79-09B1-44C2-935E-6239763BA92C}" presName="cycle" presStyleCnt="0"/>
      <dgm:spPr/>
    </dgm:pt>
    <dgm:pt modelId="{8B373077-BDC6-4A1D-A5F5-72C1F3548781}" type="pres">
      <dgm:prSet presAssocID="{57C27E79-09B1-44C2-935E-6239763BA92C}" presName="srcNode" presStyleLbl="node1" presStyleIdx="0" presStyleCnt="5"/>
      <dgm:spPr/>
    </dgm:pt>
    <dgm:pt modelId="{C34A9173-E063-43F1-BE8B-B6E5A4FB6F4C}" type="pres">
      <dgm:prSet presAssocID="{57C27E79-09B1-44C2-935E-6239763BA92C}" presName="conn" presStyleLbl="parChTrans1D2" presStyleIdx="0" presStyleCnt="1"/>
      <dgm:spPr/>
      <dgm:t>
        <a:bodyPr/>
        <a:lstStyle/>
        <a:p>
          <a:pPr rtl="1"/>
          <a:endParaRPr lang="ar-EG"/>
        </a:p>
      </dgm:t>
    </dgm:pt>
    <dgm:pt modelId="{9371C22E-967F-4742-B133-AFB9776E18B3}" type="pres">
      <dgm:prSet presAssocID="{57C27E79-09B1-44C2-935E-6239763BA92C}" presName="extraNode" presStyleLbl="node1" presStyleIdx="0" presStyleCnt="5"/>
      <dgm:spPr/>
    </dgm:pt>
    <dgm:pt modelId="{8D53CFB2-231A-414F-AAEC-30CFF26D8F39}" type="pres">
      <dgm:prSet presAssocID="{57C27E79-09B1-44C2-935E-6239763BA92C}" presName="dstNode" presStyleLbl="node1" presStyleIdx="0" presStyleCnt="5"/>
      <dgm:spPr/>
    </dgm:pt>
    <dgm:pt modelId="{AD67569E-9DE2-4B31-83CB-9972E01537AB}" type="pres">
      <dgm:prSet presAssocID="{2D9DD7FC-F5DB-49A3-93DB-C0F03C0B8632}" presName="text_1" presStyleLbl="node1" presStyleIdx="0" presStyleCnt="5">
        <dgm:presLayoutVars>
          <dgm:bulletEnabled val="1"/>
        </dgm:presLayoutVars>
      </dgm:prSet>
      <dgm:spPr/>
      <dgm:t>
        <a:bodyPr/>
        <a:lstStyle/>
        <a:p>
          <a:pPr rtl="1"/>
          <a:endParaRPr lang="ar-EG"/>
        </a:p>
      </dgm:t>
    </dgm:pt>
    <dgm:pt modelId="{154184B0-4CDB-4399-AD9B-479B668318EB}" type="pres">
      <dgm:prSet presAssocID="{2D9DD7FC-F5DB-49A3-93DB-C0F03C0B8632}" presName="accent_1" presStyleCnt="0"/>
      <dgm:spPr/>
    </dgm:pt>
    <dgm:pt modelId="{626D3166-F96C-4784-B152-DB488EED7038}" type="pres">
      <dgm:prSet presAssocID="{2D9DD7FC-F5DB-49A3-93DB-C0F03C0B8632}" presName="accentRepeatNode" presStyleLbl="solidFgAcc1" presStyleIdx="0" presStyleCnt="5"/>
      <dgm:spPr/>
    </dgm:pt>
    <dgm:pt modelId="{DAEBB98B-A07E-40B2-80F7-3B7B171EAD4C}" type="pres">
      <dgm:prSet presAssocID="{C7ED5030-E8D3-4C36-ABDA-FD1E342D7C9B}" presName="text_2" presStyleLbl="node1" presStyleIdx="1" presStyleCnt="5">
        <dgm:presLayoutVars>
          <dgm:bulletEnabled val="1"/>
        </dgm:presLayoutVars>
      </dgm:prSet>
      <dgm:spPr/>
      <dgm:t>
        <a:bodyPr/>
        <a:lstStyle/>
        <a:p>
          <a:pPr rtl="1"/>
          <a:endParaRPr lang="ar-EG"/>
        </a:p>
      </dgm:t>
    </dgm:pt>
    <dgm:pt modelId="{D1B9CD7A-6C5C-4861-88BF-89EA59047D72}" type="pres">
      <dgm:prSet presAssocID="{C7ED5030-E8D3-4C36-ABDA-FD1E342D7C9B}" presName="accent_2" presStyleCnt="0"/>
      <dgm:spPr/>
    </dgm:pt>
    <dgm:pt modelId="{C1BB0E85-7116-4178-8E0C-9E9E1A02ACCA}" type="pres">
      <dgm:prSet presAssocID="{C7ED5030-E8D3-4C36-ABDA-FD1E342D7C9B}" presName="accentRepeatNode" presStyleLbl="solidFgAcc1" presStyleIdx="1" presStyleCnt="5"/>
      <dgm:spPr/>
    </dgm:pt>
    <dgm:pt modelId="{1CE8A78C-5554-4159-A0A3-F4353AE18837}" type="pres">
      <dgm:prSet presAssocID="{7CAB069B-CA88-46F6-ACB3-E96600079CD5}" presName="text_3" presStyleLbl="node1" presStyleIdx="2" presStyleCnt="5">
        <dgm:presLayoutVars>
          <dgm:bulletEnabled val="1"/>
        </dgm:presLayoutVars>
      </dgm:prSet>
      <dgm:spPr/>
      <dgm:t>
        <a:bodyPr/>
        <a:lstStyle/>
        <a:p>
          <a:pPr rtl="1"/>
          <a:endParaRPr lang="ar-EG"/>
        </a:p>
      </dgm:t>
    </dgm:pt>
    <dgm:pt modelId="{7DF0ED04-F631-482F-A0D1-AD7B3C0B4FF6}" type="pres">
      <dgm:prSet presAssocID="{7CAB069B-CA88-46F6-ACB3-E96600079CD5}" presName="accent_3" presStyleCnt="0"/>
      <dgm:spPr/>
    </dgm:pt>
    <dgm:pt modelId="{ACFC24FE-B522-4E5C-901F-5695BA0362DA}" type="pres">
      <dgm:prSet presAssocID="{7CAB069B-CA88-46F6-ACB3-E96600079CD5}" presName="accentRepeatNode" presStyleLbl="solidFgAcc1" presStyleIdx="2" presStyleCnt="5"/>
      <dgm:spPr/>
    </dgm:pt>
    <dgm:pt modelId="{595C2072-DF9D-4B9B-B6B7-5CF2C061C577}" type="pres">
      <dgm:prSet presAssocID="{37C9F96D-E41D-4CA3-9B14-1E0F2E25DBE5}" presName="text_4" presStyleLbl="node1" presStyleIdx="3" presStyleCnt="5">
        <dgm:presLayoutVars>
          <dgm:bulletEnabled val="1"/>
        </dgm:presLayoutVars>
      </dgm:prSet>
      <dgm:spPr/>
      <dgm:t>
        <a:bodyPr/>
        <a:lstStyle/>
        <a:p>
          <a:pPr rtl="1"/>
          <a:endParaRPr lang="ar-EG"/>
        </a:p>
      </dgm:t>
    </dgm:pt>
    <dgm:pt modelId="{F8DD363D-178C-4E6B-ACD9-75397C3DA0FF}" type="pres">
      <dgm:prSet presAssocID="{37C9F96D-E41D-4CA3-9B14-1E0F2E25DBE5}" presName="accent_4" presStyleCnt="0"/>
      <dgm:spPr/>
    </dgm:pt>
    <dgm:pt modelId="{943BB429-803E-42BB-A5BF-DD6F416C3EEA}" type="pres">
      <dgm:prSet presAssocID="{37C9F96D-E41D-4CA3-9B14-1E0F2E25DBE5}" presName="accentRepeatNode" presStyleLbl="solidFgAcc1" presStyleIdx="3" presStyleCnt="5"/>
      <dgm:spPr/>
    </dgm:pt>
    <dgm:pt modelId="{FB8EA90E-2833-4E09-8D14-6D0E1CACEA76}" type="pres">
      <dgm:prSet presAssocID="{0E6583E2-AB42-45BB-935D-4FD1784E8FB1}" presName="text_5" presStyleLbl="node1" presStyleIdx="4" presStyleCnt="5">
        <dgm:presLayoutVars>
          <dgm:bulletEnabled val="1"/>
        </dgm:presLayoutVars>
      </dgm:prSet>
      <dgm:spPr/>
      <dgm:t>
        <a:bodyPr/>
        <a:lstStyle/>
        <a:p>
          <a:pPr rtl="1"/>
          <a:endParaRPr lang="ar-EG"/>
        </a:p>
      </dgm:t>
    </dgm:pt>
    <dgm:pt modelId="{84F01D8D-4782-4C0B-AF80-32756172F79D}" type="pres">
      <dgm:prSet presAssocID="{0E6583E2-AB42-45BB-935D-4FD1784E8FB1}" presName="accent_5" presStyleCnt="0"/>
      <dgm:spPr/>
    </dgm:pt>
    <dgm:pt modelId="{D5B32767-F992-4856-9523-1F0D6167E36C}" type="pres">
      <dgm:prSet presAssocID="{0E6583E2-AB42-45BB-935D-4FD1784E8FB1}" presName="accentRepeatNode" presStyleLbl="solidFgAcc1" presStyleIdx="4" presStyleCnt="5"/>
      <dgm:spPr/>
    </dgm:pt>
  </dgm:ptLst>
  <dgm:cxnLst>
    <dgm:cxn modelId="{29135905-ED0D-4645-A767-C33E7857C42C}" type="presOf" srcId="{57C27E79-09B1-44C2-935E-6239763BA92C}" destId="{4406B4E6-C1B7-4603-B6CA-42B4E94D71D5}" srcOrd="0" destOrd="0" presId="urn:microsoft.com/office/officeart/2008/layout/VerticalCurvedList"/>
    <dgm:cxn modelId="{2D98AABB-D42F-4387-8E0C-D3DC25A9BCD4}" srcId="{57C27E79-09B1-44C2-935E-6239763BA92C}" destId="{0E6583E2-AB42-45BB-935D-4FD1784E8FB1}" srcOrd="4" destOrd="0" parTransId="{7BDCFC55-AD07-4ECC-871A-F14A5EE89D84}" sibTransId="{E319D7CF-801D-4A93-A446-831AB35F9FF1}"/>
    <dgm:cxn modelId="{110976B6-A6B5-4E93-9ACB-17D89C4CB32D}" srcId="{57C27E79-09B1-44C2-935E-6239763BA92C}" destId="{7CAB069B-CA88-46F6-ACB3-E96600079CD5}" srcOrd="2" destOrd="0" parTransId="{4BAE43E4-1EB8-4821-8789-4751FC3BCF31}" sibTransId="{735E6B38-F6E4-4E6A-A70D-90105F56EBC7}"/>
    <dgm:cxn modelId="{6579B4BB-9E26-4F30-8F9E-D27F11D310C5}" srcId="{57C27E79-09B1-44C2-935E-6239763BA92C}" destId="{C7ED5030-E8D3-4C36-ABDA-FD1E342D7C9B}" srcOrd="1" destOrd="0" parTransId="{1C798B48-9C07-4120-9B8D-C893A0E970F4}" sibTransId="{D955B46C-D21E-4772-AB66-BE74DCC714CB}"/>
    <dgm:cxn modelId="{EAEF7EC7-8972-4F38-8449-147F9BE38B23}" type="presOf" srcId="{C7ED5030-E8D3-4C36-ABDA-FD1E342D7C9B}" destId="{DAEBB98B-A07E-40B2-80F7-3B7B171EAD4C}" srcOrd="0" destOrd="0" presId="urn:microsoft.com/office/officeart/2008/layout/VerticalCurvedList"/>
    <dgm:cxn modelId="{35DF15F1-8EC3-4E94-955A-254380A17E7C}" type="presOf" srcId="{6AE525DA-2DDB-418A-A1E0-9FDE1CCEBB65}" destId="{C34A9173-E063-43F1-BE8B-B6E5A4FB6F4C}" srcOrd="0" destOrd="0" presId="urn:microsoft.com/office/officeart/2008/layout/VerticalCurvedList"/>
    <dgm:cxn modelId="{C5147DDF-5172-49C5-9616-7CB88FD10F80}" srcId="{57C27E79-09B1-44C2-935E-6239763BA92C}" destId="{2D9DD7FC-F5DB-49A3-93DB-C0F03C0B8632}" srcOrd="0" destOrd="0" parTransId="{B928E627-E4F8-4AB4-8BFE-F999D9F7F503}" sibTransId="{6AE525DA-2DDB-418A-A1E0-9FDE1CCEBB65}"/>
    <dgm:cxn modelId="{CE2EEA99-2C21-4579-BFD2-6196891AB6E4}" srcId="{57C27E79-09B1-44C2-935E-6239763BA92C}" destId="{37C9F96D-E41D-4CA3-9B14-1E0F2E25DBE5}" srcOrd="3" destOrd="0" parTransId="{442E46D9-C5A8-4332-9996-627486E90092}" sibTransId="{AC91B8D9-C21C-48E0-8AAE-9089CD3CFC99}"/>
    <dgm:cxn modelId="{40D36AD5-455B-4DFC-8421-511B44BDCF80}" type="presOf" srcId="{2D9DD7FC-F5DB-49A3-93DB-C0F03C0B8632}" destId="{AD67569E-9DE2-4B31-83CB-9972E01537AB}" srcOrd="0" destOrd="0" presId="urn:microsoft.com/office/officeart/2008/layout/VerticalCurvedList"/>
    <dgm:cxn modelId="{B958990C-62DE-4291-9F99-EEB8D9600C07}" type="presOf" srcId="{7CAB069B-CA88-46F6-ACB3-E96600079CD5}" destId="{1CE8A78C-5554-4159-A0A3-F4353AE18837}" srcOrd="0" destOrd="0" presId="urn:microsoft.com/office/officeart/2008/layout/VerticalCurvedList"/>
    <dgm:cxn modelId="{FE171583-2E1A-47FE-9889-C0A3F715D564}" type="presOf" srcId="{37C9F96D-E41D-4CA3-9B14-1E0F2E25DBE5}" destId="{595C2072-DF9D-4B9B-B6B7-5CF2C061C577}" srcOrd="0" destOrd="0" presId="urn:microsoft.com/office/officeart/2008/layout/VerticalCurvedList"/>
    <dgm:cxn modelId="{893E378C-5EF7-4840-B408-5D42920C2999}" type="presOf" srcId="{0E6583E2-AB42-45BB-935D-4FD1784E8FB1}" destId="{FB8EA90E-2833-4E09-8D14-6D0E1CACEA76}" srcOrd="0" destOrd="0" presId="urn:microsoft.com/office/officeart/2008/layout/VerticalCurvedList"/>
    <dgm:cxn modelId="{7884145D-8669-4B22-B05F-F4F68F6C6BD2}" type="presParOf" srcId="{4406B4E6-C1B7-4603-B6CA-42B4E94D71D5}" destId="{066248E8-11FA-4C61-9383-C475BA40F8C4}" srcOrd="0" destOrd="0" presId="urn:microsoft.com/office/officeart/2008/layout/VerticalCurvedList"/>
    <dgm:cxn modelId="{397DD21C-6E41-4978-8D8B-416E7BAC7E79}" type="presParOf" srcId="{066248E8-11FA-4C61-9383-C475BA40F8C4}" destId="{FCAC34C7-78CB-4970-97AE-0B6806767228}" srcOrd="0" destOrd="0" presId="urn:microsoft.com/office/officeart/2008/layout/VerticalCurvedList"/>
    <dgm:cxn modelId="{5D277762-2509-49CD-9E53-649CFD724886}" type="presParOf" srcId="{FCAC34C7-78CB-4970-97AE-0B6806767228}" destId="{8B373077-BDC6-4A1D-A5F5-72C1F3548781}" srcOrd="0" destOrd="0" presId="urn:microsoft.com/office/officeart/2008/layout/VerticalCurvedList"/>
    <dgm:cxn modelId="{F0A59232-865B-436F-89C6-2E1849772DFF}" type="presParOf" srcId="{FCAC34C7-78CB-4970-97AE-0B6806767228}" destId="{C34A9173-E063-43F1-BE8B-B6E5A4FB6F4C}" srcOrd="1" destOrd="0" presId="urn:microsoft.com/office/officeart/2008/layout/VerticalCurvedList"/>
    <dgm:cxn modelId="{A106540A-4506-444C-9237-1D1AF6F619DF}" type="presParOf" srcId="{FCAC34C7-78CB-4970-97AE-0B6806767228}" destId="{9371C22E-967F-4742-B133-AFB9776E18B3}" srcOrd="2" destOrd="0" presId="urn:microsoft.com/office/officeart/2008/layout/VerticalCurvedList"/>
    <dgm:cxn modelId="{E3D0E651-5D09-4E17-8081-5C3FF01B48FB}" type="presParOf" srcId="{FCAC34C7-78CB-4970-97AE-0B6806767228}" destId="{8D53CFB2-231A-414F-AAEC-30CFF26D8F39}" srcOrd="3" destOrd="0" presId="urn:microsoft.com/office/officeart/2008/layout/VerticalCurvedList"/>
    <dgm:cxn modelId="{1B901DF6-9803-41D8-80D0-7F18A69804B4}" type="presParOf" srcId="{066248E8-11FA-4C61-9383-C475BA40F8C4}" destId="{AD67569E-9DE2-4B31-83CB-9972E01537AB}" srcOrd="1" destOrd="0" presId="urn:microsoft.com/office/officeart/2008/layout/VerticalCurvedList"/>
    <dgm:cxn modelId="{E7B40BAE-B7A1-4D36-BDF7-D99A018D2718}" type="presParOf" srcId="{066248E8-11FA-4C61-9383-C475BA40F8C4}" destId="{154184B0-4CDB-4399-AD9B-479B668318EB}" srcOrd="2" destOrd="0" presId="urn:microsoft.com/office/officeart/2008/layout/VerticalCurvedList"/>
    <dgm:cxn modelId="{77F0E68F-AB1A-4904-A120-814BF57D1861}" type="presParOf" srcId="{154184B0-4CDB-4399-AD9B-479B668318EB}" destId="{626D3166-F96C-4784-B152-DB488EED7038}" srcOrd="0" destOrd="0" presId="urn:microsoft.com/office/officeart/2008/layout/VerticalCurvedList"/>
    <dgm:cxn modelId="{2293853C-1C8F-4EA7-8C52-05B1DE8E4C17}" type="presParOf" srcId="{066248E8-11FA-4C61-9383-C475BA40F8C4}" destId="{DAEBB98B-A07E-40B2-80F7-3B7B171EAD4C}" srcOrd="3" destOrd="0" presId="urn:microsoft.com/office/officeart/2008/layout/VerticalCurvedList"/>
    <dgm:cxn modelId="{EDB103A2-4B76-4F8D-8543-CF5717E2A1DA}" type="presParOf" srcId="{066248E8-11FA-4C61-9383-C475BA40F8C4}" destId="{D1B9CD7A-6C5C-4861-88BF-89EA59047D72}" srcOrd="4" destOrd="0" presId="urn:microsoft.com/office/officeart/2008/layout/VerticalCurvedList"/>
    <dgm:cxn modelId="{370D6147-54D2-4C8B-9D1D-791DC4683AF5}" type="presParOf" srcId="{D1B9CD7A-6C5C-4861-88BF-89EA59047D72}" destId="{C1BB0E85-7116-4178-8E0C-9E9E1A02ACCA}" srcOrd="0" destOrd="0" presId="urn:microsoft.com/office/officeart/2008/layout/VerticalCurvedList"/>
    <dgm:cxn modelId="{623E7340-0F49-47F4-89A4-176C79FA0977}" type="presParOf" srcId="{066248E8-11FA-4C61-9383-C475BA40F8C4}" destId="{1CE8A78C-5554-4159-A0A3-F4353AE18837}" srcOrd="5" destOrd="0" presId="urn:microsoft.com/office/officeart/2008/layout/VerticalCurvedList"/>
    <dgm:cxn modelId="{66C9C637-D5AF-4C6A-AEA7-0A9DB612AD3E}" type="presParOf" srcId="{066248E8-11FA-4C61-9383-C475BA40F8C4}" destId="{7DF0ED04-F631-482F-A0D1-AD7B3C0B4FF6}" srcOrd="6" destOrd="0" presId="urn:microsoft.com/office/officeart/2008/layout/VerticalCurvedList"/>
    <dgm:cxn modelId="{EA0A2B03-DB23-4112-AECE-1962855D2F68}" type="presParOf" srcId="{7DF0ED04-F631-482F-A0D1-AD7B3C0B4FF6}" destId="{ACFC24FE-B522-4E5C-901F-5695BA0362DA}" srcOrd="0" destOrd="0" presId="urn:microsoft.com/office/officeart/2008/layout/VerticalCurvedList"/>
    <dgm:cxn modelId="{6AF3AA33-697A-47D4-8778-BB57448FBDF7}" type="presParOf" srcId="{066248E8-11FA-4C61-9383-C475BA40F8C4}" destId="{595C2072-DF9D-4B9B-B6B7-5CF2C061C577}" srcOrd="7" destOrd="0" presId="urn:microsoft.com/office/officeart/2008/layout/VerticalCurvedList"/>
    <dgm:cxn modelId="{E24F8E62-3A84-467B-9EEB-E86B6FFCAE71}" type="presParOf" srcId="{066248E8-11FA-4C61-9383-C475BA40F8C4}" destId="{F8DD363D-178C-4E6B-ACD9-75397C3DA0FF}" srcOrd="8" destOrd="0" presId="urn:microsoft.com/office/officeart/2008/layout/VerticalCurvedList"/>
    <dgm:cxn modelId="{F46149C0-D39E-46A4-B79E-11F6F24FF44B}" type="presParOf" srcId="{F8DD363D-178C-4E6B-ACD9-75397C3DA0FF}" destId="{943BB429-803E-42BB-A5BF-DD6F416C3EEA}" srcOrd="0" destOrd="0" presId="urn:microsoft.com/office/officeart/2008/layout/VerticalCurvedList"/>
    <dgm:cxn modelId="{41BF7B3D-EC6D-4F7B-8EFD-9D9A0D583A82}" type="presParOf" srcId="{066248E8-11FA-4C61-9383-C475BA40F8C4}" destId="{FB8EA90E-2833-4E09-8D14-6D0E1CACEA76}" srcOrd="9" destOrd="0" presId="urn:microsoft.com/office/officeart/2008/layout/VerticalCurvedList"/>
    <dgm:cxn modelId="{D7288D6E-B41B-4C28-8EBC-EDD9A62F40BE}" type="presParOf" srcId="{066248E8-11FA-4C61-9383-C475BA40F8C4}" destId="{84F01D8D-4782-4C0B-AF80-32756172F79D}" srcOrd="10" destOrd="0" presId="urn:microsoft.com/office/officeart/2008/layout/VerticalCurvedList"/>
    <dgm:cxn modelId="{F5A663B1-1DD2-42A3-BCFC-4C7ED275B5A5}" type="presParOf" srcId="{84F01D8D-4782-4C0B-AF80-32756172F79D}" destId="{D5B32767-F992-4856-9523-1F0D6167E36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86D73-72BE-4C36-A3EB-40CD11DC309A}">
      <dsp:nvSpPr>
        <dsp:cNvPr id="0" name=""/>
        <dsp:cNvSpPr/>
      </dsp:nvSpPr>
      <dsp:spPr>
        <a:xfrm>
          <a:off x="0" y="23962"/>
          <a:ext cx="2350617" cy="1567072"/>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B716FE-F948-417F-9FFB-206322B115B6}">
      <dsp:nvSpPr>
        <dsp:cNvPr id="0" name=""/>
        <dsp:cNvSpPr/>
      </dsp:nvSpPr>
      <dsp:spPr>
        <a:xfrm>
          <a:off x="2448763" y="1689027"/>
          <a:ext cx="3330244" cy="2057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justLow" defTabSz="1244600" rtl="1">
            <a:lnSpc>
              <a:spcPct val="90000"/>
            </a:lnSpc>
            <a:spcBef>
              <a:spcPct val="0"/>
            </a:spcBef>
            <a:spcAft>
              <a:spcPct val="35000"/>
            </a:spcAft>
          </a:pPr>
          <a:r>
            <a:rPr lang="ar-EG" sz="2800" b="1" kern="1200" dirty="0" smtClean="0">
              <a:solidFill>
                <a:srgbClr val="002060"/>
              </a:solidFill>
            </a:rPr>
            <a:t>التشبيه بجسم الإنسان الذي هو منظمة معقدة مركبة من أعضاء كثيرة يشغل كل منها وظيفة خاصة ويعرف وظيفته فيها</a:t>
          </a:r>
          <a:endParaRPr lang="ar-EG" sz="2800" kern="1200" dirty="0">
            <a:solidFill>
              <a:srgbClr val="002060"/>
            </a:solidFill>
          </a:endParaRPr>
        </a:p>
      </dsp:txBody>
      <dsp:txXfrm>
        <a:off x="2448763" y="1689027"/>
        <a:ext cx="3330244" cy="2057033"/>
      </dsp:txXfrm>
    </dsp:sp>
    <dsp:sp modelId="{84431B7A-A2C2-401D-933B-EF3ED64D2477}">
      <dsp:nvSpPr>
        <dsp:cNvPr id="0" name=""/>
        <dsp:cNvSpPr/>
      </dsp:nvSpPr>
      <dsp:spPr>
        <a:xfrm>
          <a:off x="2154936" y="1395452"/>
          <a:ext cx="799795" cy="800002"/>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D70D91-9A92-4B86-A3BB-A6DA88F3F1CA}">
      <dsp:nvSpPr>
        <dsp:cNvPr id="0" name=""/>
        <dsp:cNvSpPr/>
      </dsp:nvSpPr>
      <dsp:spPr>
        <a:xfrm rot="5400000">
          <a:off x="5296101" y="1395555"/>
          <a:ext cx="800002" cy="799795"/>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C02AFC-C23F-43BC-A190-79CF609134F1}">
      <dsp:nvSpPr>
        <dsp:cNvPr id="0" name=""/>
        <dsp:cNvSpPr/>
      </dsp:nvSpPr>
      <dsp:spPr>
        <a:xfrm rot="16200000">
          <a:off x="2154832" y="3240138"/>
          <a:ext cx="800002" cy="799795"/>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AC349B-8714-4F2F-9A90-7A368244D7F9}">
      <dsp:nvSpPr>
        <dsp:cNvPr id="0" name=""/>
        <dsp:cNvSpPr/>
      </dsp:nvSpPr>
      <dsp:spPr>
        <a:xfrm rot="10800000">
          <a:off x="5296204" y="3240035"/>
          <a:ext cx="799795" cy="800002"/>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86D73-72BE-4C36-A3EB-40CD11DC309A}">
      <dsp:nvSpPr>
        <dsp:cNvPr id="0" name=""/>
        <dsp:cNvSpPr/>
      </dsp:nvSpPr>
      <dsp:spPr>
        <a:xfrm>
          <a:off x="0" y="23962"/>
          <a:ext cx="2350617" cy="1567072"/>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B716FE-F948-417F-9FFB-206322B115B6}">
      <dsp:nvSpPr>
        <dsp:cNvPr id="0" name=""/>
        <dsp:cNvSpPr/>
      </dsp:nvSpPr>
      <dsp:spPr>
        <a:xfrm>
          <a:off x="2448763" y="1689027"/>
          <a:ext cx="3330244" cy="2057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justLow" defTabSz="1200150" rtl="1">
            <a:lnSpc>
              <a:spcPct val="90000"/>
            </a:lnSpc>
            <a:spcBef>
              <a:spcPct val="0"/>
            </a:spcBef>
            <a:spcAft>
              <a:spcPct val="35000"/>
            </a:spcAft>
          </a:pPr>
          <a:r>
            <a:rPr lang="ar-EG" sz="2700" b="1" kern="1200" dirty="0" smtClean="0">
              <a:solidFill>
                <a:srgbClr val="002060"/>
              </a:solidFill>
            </a:rPr>
            <a:t>التشبيه بالنظام الاجتماعي الذي يتألف من نظم فرعية تشمل واجبات الدين والدفاع والتجارة والإنتاج الحرفي والعمل الزراعي في الأرض</a:t>
          </a:r>
        </a:p>
      </dsp:txBody>
      <dsp:txXfrm>
        <a:off x="2448763" y="1689027"/>
        <a:ext cx="3330244" cy="2057033"/>
      </dsp:txXfrm>
    </dsp:sp>
    <dsp:sp modelId="{84431B7A-A2C2-401D-933B-EF3ED64D2477}">
      <dsp:nvSpPr>
        <dsp:cNvPr id="0" name=""/>
        <dsp:cNvSpPr/>
      </dsp:nvSpPr>
      <dsp:spPr>
        <a:xfrm>
          <a:off x="2154936" y="1395452"/>
          <a:ext cx="799795" cy="800002"/>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D70D91-9A92-4B86-A3BB-A6DA88F3F1CA}">
      <dsp:nvSpPr>
        <dsp:cNvPr id="0" name=""/>
        <dsp:cNvSpPr/>
      </dsp:nvSpPr>
      <dsp:spPr>
        <a:xfrm rot="5400000">
          <a:off x="5296101" y="1395555"/>
          <a:ext cx="800002" cy="799795"/>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C02AFC-C23F-43BC-A190-79CF609134F1}">
      <dsp:nvSpPr>
        <dsp:cNvPr id="0" name=""/>
        <dsp:cNvSpPr/>
      </dsp:nvSpPr>
      <dsp:spPr>
        <a:xfrm rot="16200000">
          <a:off x="2154832" y="3240138"/>
          <a:ext cx="800002" cy="799795"/>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AC349B-8714-4F2F-9A90-7A368244D7F9}">
      <dsp:nvSpPr>
        <dsp:cNvPr id="0" name=""/>
        <dsp:cNvSpPr/>
      </dsp:nvSpPr>
      <dsp:spPr>
        <a:xfrm rot="10800000">
          <a:off x="5296204" y="3240035"/>
          <a:ext cx="799795" cy="800002"/>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BEFBFC7-BE09-4C4A-AADE-BD9F308E33B4}" type="datetimeFigureOut">
              <a:rPr lang="ar-EG" smtClean="0"/>
              <a:t>19/06/1437</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E4718F4-49E3-4F3E-94C3-1F930C2F806A}" type="slidenum">
              <a:rPr lang="ar-EG" smtClean="0"/>
              <a:t>‹#›</a:t>
            </a:fld>
            <a:endParaRPr lang="ar-EG"/>
          </a:p>
        </p:txBody>
      </p:sp>
    </p:spTree>
    <p:extLst>
      <p:ext uri="{BB962C8B-B14F-4D97-AF65-F5344CB8AC3E}">
        <p14:creationId xmlns:p14="http://schemas.microsoft.com/office/powerpoint/2010/main" val="282397889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image" Target="../media/image9.jpeg"/></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image" Target="../media/image9.jpeg"/></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9.jpeg"/></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image" Target="../media/image9.jpeg"/></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2</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val="3176878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3</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val="3045853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4</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val="170626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5</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val="858522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عنوان، ونص،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1325563"/>
          </a:xfrm>
          <a:prstGeom prst="rect">
            <a:avLst/>
          </a:prstGeom>
        </p:spPr>
        <p:txBody>
          <a:bodyPr/>
          <a:lstStyle/>
          <a:p>
            <a:r>
              <a:rPr lang="ar-SA" smtClean="0"/>
              <a:t>انقر لتحرير نمط العنوان الرئيسي</a:t>
            </a:r>
            <a:endParaRPr lang="ar-EG"/>
          </a:p>
        </p:txBody>
      </p:sp>
      <p:sp>
        <p:nvSpPr>
          <p:cNvPr id="3" name="عنصر نائب للنص 2"/>
          <p:cNvSpPr>
            <a:spLocks noGrp="1"/>
          </p:cNvSpPr>
          <p:nvPr>
            <p:ph type="body" sz="half" idx="1"/>
          </p:nvPr>
        </p:nvSpPr>
        <p:spPr>
          <a:xfrm>
            <a:off x="628650" y="1825625"/>
            <a:ext cx="3867150" cy="4351338"/>
          </a:xfrm>
          <a:prstGeom prst="rect">
            <a:avLst/>
          </a:prstGeo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مخطط 3"/>
          <p:cNvSpPr>
            <a:spLocks noGrp="1"/>
          </p:cNvSpPr>
          <p:nvPr>
            <p:ph type="chart" sz="half" idx="2"/>
          </p:nvPr>
        </p:nvSpPr>
        <p:spPr>
          <a:xfrm>
            <a:off x="4648200" y="1825625"/>
            <a:ext cx="3867150" cy="4351338"/>
          </a:xfrm>
          <a:prstGeom prst="rect">
            <a:avLst/>
          </a:prstGeom>
        </p:spPr>
        <p:txBody>
          <a:bodyPr/>
          <a:lstStyle/>
          <a:p>
            <a:endParaRPr lang="ar-EG"/>
          </a:p>
        </p:txBody>
      </p:sp>
    </p:spTree>
    <p:extLst>
      <p:ext uri="{BB962C8B-B14F-4D97-AF65-F5344CB8AC3E}">
        <p14:creationId xmlns:p14="http://schemas.microsoft.com/office/powerpoint/2010/main" val="160867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9098" y="457200"/>
            <a:ext cx="8305802"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1">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rtl="1"/>
            <a:r>
              <a:rPr lang="ar-EG" sz="4800" b="1" dirty="0" smtClean="0">
                <a:ln/>
                <a:solidFill>
                  <a:schemeClr val="accent5">
                    <a:tint val="50000"/>
                    <a:satMod val="180000"/>
                  </a:schemeClr>
                </a:solidFill>
              </a:rPr>
              <a:t>اثر </a:t>
            </a:r>
            <a:r>
              <a:rPr lang="ar-EG" sz="4800" b="1" dirty="0">
                <a:ln/>
                <a:solidFill>
                  <a:schemeClr val="accent5">
                    <a:tint val="50000"/>
                    <a:satMod val="180000"/>
                  </a:schemeClr>
                </a:solidFill>
              </a:rPr>
              <a:t>التنظيم فى </a:t>
            </a:r>
            <a:r>
              <a:rPr lang="ar-EG" sz="4800" b="1" dirty="0" smtClean="0">
                <a:ln/>
                <a:solidFill>
                  <a:schemeClr val="accent5">
                    <a:tint val="50000"/>
                    <a:satMod val="180000"/>
                  </a:schemeClr>
                </a:solidFill>
              </a:rPr>
              <a:t>نجاح المؤسسات </a:t>
            </a:r>
            <a:r>
              <a:rPr lang="ar-EG" sz="4800" b="1" dirty="0">
                <a:ln/>
                <a:solidFill>
                  <a:schemeClr val="accent5">
                    <a:tint val="50000"/>
                    <a:satMod val="180000"/>
                  </a:schemeClr>
                </a:solidFill>
              </a:rPr>
              <a:t>التعليمية</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340" y="2057400"/>
            <a:ext cx="7165318" cy="3575280"/>
          </a:xfrm>
          <a:prstGeom prst="rect">
            <a:avLst/>
          </a:prstGeom>
        </p:spPr>
      </p:pic>
    </p:spTree>
    <p:extLst>
      <p:ext uri="{BB962C8B-B14F-4D97-AF65-F5344CB8AC3E}">
        <p14:creationId xmlns:p14="http://schemas.microsoft.com/office/powerpoint/2010/main" val="103440328"/>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1406574745"/>
              </p:ext>
            </p:extLst>
          </p:nvPr>
        </p:nvGraphicFramePr>
        <p:xfrm>
          <a:off x="1531701" y="75531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3" name="Group 42"/>
          <p:cNvGrpSpPr>
            <a:grpSpLocks/>
          </p:cNvGrpSpPr>
          <p:nvPr/>
        </p:nvGrpSpPr>
        <p:grpSpPr bwMode="auto">
          <a:xfrm>
            <a:off x="7486650" y="304800"/>
            <a:ext cx="1323975" cy="1320800"/>
            <a:chOff x="0" y="0"/>
            <a:chExt cx="1360" cy="1356"/>
          </a:xfrm>
        </p:grpSpPr>
        <p:grpSp>
          <p:nvGrpSpPr>
            <p:cNvPr id="44" name="Group 43"/>
            <p:cNvGrpSpPr>
              <a:grpSpLocks/>
            </p:cNvGrpSpPr>
            <p:nvPr/>
          </p:nvGrpSpPr>
          <p:grpSpPr bwMode="auto">
            <a:xfrm>
              <a:off x="0" y="0"/>
              <a:ext cx="1360" cy="1356"/>
              <a:chOff x="0" y="0"/>
              <a:chExt cx="1248" cy="1240"/>
            </a:xfrm>
          </p:grpSpPr>
          <p:sp>
            <p:nvSpPr>
              <p:cNvPr id="46" name="Oval 7"/>
              <p:cNvSpPr>
                <a:spLocks noChangeArrowheads="1"/>
              </p:cNvSpPr>
              <p:nvPr/>
            </p:nvSpPr>
            <p:spPr bwMode="auto">
              <a:xfrm>
                <a:off x="0" y="0"/>
                <a:ext cx="1248" cy="1240"/>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47" name="Oval 8"/>
              <p:cNvSpPr>
                <a:spLocks noChangeArrowheads="1"/>
              </p:cNvSpPr>
              <p:nvPr/>
            </p:nvSpPr>
            <p:spPr bwMode="auto">
              <a:xfrm>
                <a:off x="33" y="25"/>
                <a:ext cx="1190" cy="1190"/>
              </a:xfrm>
              <a:prstGeom prst="ellipse">
                <a:avLst/>
              </a:prstGeom>
              <a:gradFill rotWithShape="1">
                <a:gsLst>
                  <a:gs pos="0">
                    <a:srgbClr val="F8F8F8"/>
                  </a:gs>
                  <a:gs pos="100000">
                    <a:srgbClr val="41414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48" name="Oval 9"/>
              <p:cNvSpPr>
                <a:spLocks noChangeArrowheads="1"/>
              </p:cNvSpPr>
              <p:nvPr/>
            </p:nvSpPr>
            <p:spPr bwMode="auto">
              <a:xfrm>
                <a:off x="82" y="74"/>
                <a:ext cx="1092" cy="1092"/>
              </a:xfrm>
              <a:prstGeom prst="ellipse">
                <a:avLst/>
              </a:prstGeom>
              <a:solidFill>
                <a:srgbClr val="808080">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49" name="Oval 10"/>
              <p:cNvSpPr>
                <a:spLocks noChangeArrowheads="1"/>
              </p:cNvSpPr>
              <p:nvPr/>
            </p:nvSpPr>
            <p:spPr bwMode="auto">
              <a:xfrm>
                <a:off x="115" y="99"/>
                <a:ext cx="1026" cy="1026"/>
              </a:xfrm>
              <a:prstGeom prst="ellipse">
                <a:avLst/>
              </a:prstGeom>
              <a:solidFill>
                <a:srgbClr val="808080">
                  <a:alpha val="2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50" name="Oval 11"/>
              <p:cNvSpPr>
                <a:spLocks noChangeArrowheads="1"/>
              </p:cNvSpPr>
              <p:nvPr/>
            </p:nvSpPr>
            <p:spPr bwMode="auto">
              <a:xfrm>
                <a:off x="129" y="115"/>
                <a:ext cx="993" cy="994"/>
              </a:xfrm>
              <a:prstGeom prst="ellipse">
                <a:avLst/>
              </a:prstGeom>
              <a:gradFill rotWithShape="1">
                <a:gsLst>
                  <a:gs pos="0">
                    <a:srgbClr val="5C5C5C"/>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grpSp>
        <p:sp>
          <p:nvSpPr>
            <p:cNvPr id="45" name="Oval 12"/>
            <p:cNvSpPr>
              <a:spLocks noChangeArrowheads="1"/>
            </p:cNvSpPr>
            <p:nvPr/>
          </p:nvSpPr>
          <p:spPr bwMode="auto">
            <a:xfrm>
              <a:off x="161" y="148"/>
              <a:ext cx="1052" cy="1054"/>
            </a:xfrm>
            <a:prstGeom prst="ellipse">
              <a:avLst/>
            </a:prstGeom>
            <a:gradFill rotWithShape="1">
              <a:gsLst>
                <a:gs pos="0">
                  <a:srgbClr val="3A003A"/>
                </a:gs>
                <a:gs pos="100000">
                  <a:srgbClr val="80008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grpSp>
      <p:grpSp>
        <p:nvGrpSpPr>
          <p:cNvPr id="51" name="Group 50"/>
          <p:cNvGrpSpPr>
            <a:grpSpLocks/>
          </p:cNvGrpSpPr>
          <p:nvPr/>
        </p:nvGrpSpPr>
        <p:grpSpPr bwMode="auto">
          <a:xfrm>
            <a:off x="7716838" y="512763"/>
            <a:ext cx="879475" cy="885825"/>
            <a:chOff x="0" y="0"/>
            <a:chExt cx="876" cy="882"/>
          </a:xfrm>
        </p:grpSpPr>
        <p:sp>
          <p:nvSpPr>
            <p:cNvPr id="52" name="Oval 51"/>
            <p:cNvSpPr>
              <a:spLocks noChangeArrowheads="1"/>
            </p:cNvSpPr>
            <p:nvPr/>
          </p:nvSpPr>
          <p:spPr bwMode="auto">
            <a:xfrm>
              <a:off x="0" y="0"/>
              <a:ext cx="876" cy="876"/>
            </a:xfrm>
            <a:prstGeom prst="ellipse">
              <a:avLst/>
            </a:prstGeom>
            <a:noFill/>
            <a:ln w="19050" cmpd="sng">
              <a:solidFill>
                <a:srgbClr val="FFFFFF">
                  <a:alpha val="17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53" name="Line 15"/>
            <p:cNvSpPr>
              <a:spLocks noChangeShapeType="1"/>
            </p:cNvSpPr>
            <p:nvPr/>
          </p:nvSpPr>
          <p:spPr bwMode="auto">
            <a:xfrm>
              <a:off x="441" y="0"/>
              <a:ext cx="1" cy="870"/>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a:no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54" name="Line 16"/>
            <p:cNvSpPr>
              <a:spLocks noChangeShapeType="1"/>
            </p:cNvSpPr>
            <p:nvPr/>
          </p:nvSpPr>
          <p:spPr bwMode="auto">
            <a:xfrm>
              <a:off x="0" y="435"/>
              <a:ext cx="876" cy="1"/>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a:no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55" name="Freeform 54"/>
            <p:cNvSpPr>
              <a:spLocks noChangeArrowheads="1"/>
            </p:cNvSpPr>
            <p:nvPr/>
          </p:nvSpPr>
          <p:spPr bwMode="auto">
            <a:xfrm>
              <a:off x="500" y="6"/>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56" name="Freeform 55"/>
            <p:cNvSpPr>
              <a:spLocks noChangeArrowheads="1"/>
            </p:cNvSpPr>
            <p:nvPr/>
          </p:nvSpPr>
          <p:spPr bwMode="auto">
            <a:xfrm>
              <a:off x="203" y="12"/>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57" name="Freeform 56"/>
            <p:cNvSpPr>
              <a:spLocks noChangeArrowheads="1"/>
            </p:cNvSpPr>
            <p:nvPr/>
          </p:nvSpPr>
          <p:spPr bwMode="auto">
            <a:xfrm rot="5400000">
              <a:off x="366" y="358"/>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58" name="Freeform 57"/>
            <p:cNvSpPr>
              <a:spLocks noChangeArrowheads="1"/>
            </p:cNvSpPr>
            <p:nvPr/>
          </p:nvSpPr>
          <p:spPr bwMode="auto">
            <a:xfrm rot="16200000" flipV="1">
              <a:off x="374" y="-142"/>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grpSp>
      <p:sp>
        <p:nvSpPr>
          <p:cNvPr id="59" name="Rectangle 58"/>
          <p:cNvSpPr>
            <a:spLocks noChangeArrowheads="1"/>
          </p:cNvSpPr>
          <p:nvPr/>
        </p:nvSpPr>
        <p:spPr bwMode="auto">
          <a:xfrm>
            <a:off x="7564135" y="609600"/>
            <a:ext cx="11785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ar-EG" sz="3600" b="1" dirty="0">
                <a:solidFill>
                  <a:srgbClr val="F8F8F8"/>
                </a:solidFill>
                <a:sym typeface="Calibri" panose="020F0502020204030204" pitchFamily="34" charset="0"/>
              </a:rPr>
              <a:t>ثانيهما</a:t>
            </a:r>
            <a:endParaRPr lang="ar-EG" altLang="en-US" sz="3600" dirty="0">
              <a:solidFill>
                <a:srgbClr val="000000"/>
              </a:solidFill>
              <a:latin typeface="Arial" panose="020B0604020202020204" pitchFamily="34" charset="0"/>
              <a:cs typeface="Arial" panose="020B0604020202020204" pitchFamily="34" charset="0"/>
            </a:endParaRPr>
          </a:p>
        </p:txBody>
      </p:sp>
      <p:sp>
        <p:nvSpPr>
          <p:cNvPr id="2" name="Round Diagonal Corner Rectangle 1"/>
          <p:cNvSpPr/>
          <p:nvPr/>
        </p:nvSpPr>
        <p:spPr>
          <a:xfrm>
            <a:off x="457200" y="4953000"/>
            <a:ext cx="8534400" cy="1752600"/>
          </a:xfrm>
          <a:prstGeom prst="round2Diag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rtl="1"/>
            <a:r>
              <a:rPr lang="ar-EG" sz="2400" b="1" dirty="0">
                <a:solidFill>
                  <a:srgbClr val="002060"/>
                </a:solidFill>
              </a:rPr>
              <a:t>بعد ذلك ، مثّلت المرحلة الصناعية الميكانيكية تحولاً هائلاً في الحضارة بفعل العلم، واتسمت الروح العلمية في القرن التاسع عشر بفكرة انتصار العلم على الفكر المتخلف والتقليدي من خلال العقلانية التي كان رائدها على </a:t>
            </a:r>
            <a:r>
              <a:rPr lang="ar-EG" sz="2400" b="1" dirty="0" smtClean="0">
                <a:solidFill>
                  <a:srgbClr val="002060"/>
                </a:solidFill>
              </a:rPr>
              <a:t> صعيد </a:t>
            </a:r>
            <a:r>
              <a:rPr lang="ar-EG" sz="2400" b="1" dirty="0">
                <a:solidFill>
                  <a:srgbClr val="002060"/>
                </a:solidFill>
              </a:rPr>
              <a:t>التنظيم الإداري (فريدريك تايلور ـ </a:t>
            </a:r>
            <a:r>
              <a:rPr lang="en-US" sz="2400" b="1" dirty="0">
                <a:solidFill>
                  <a:srgbClr val="002060"/>
                </a:solidFill>
              </a:rPr>
              <a:t>F. TAYLOR</a:t>
            </a:r>
            <a:r>
              <a:rPr lang="ar-EG" sz="2400" b="1" dirty="0">
                <a:solidFill>
                  <a:srgbClr val="002060"/>
                </a:solidFill>
              </a:rPr>
              <a:t>) وبدأ بتطبيقها في المؤسسات والعمل</a:t>
            </a:r>
            <a:r>
              <a:rPr lang="ar-EG" sz="2400" b="1" dirty="0" smtClean="0">
                <a:solidFill>
                  <a:srgbClr val="002060"/>
                </a:solidFill>
              </a:rPr>
              <a:t>.</a:t>
            </a:r>
            <a:endParaRPr lang="en-US" sz="2400" dirty="0">
              <a:solidFill>
                <a:srgbClr val="002060"/>
              </a:solidFill>
            </a:endParaRPr>
          </a:p>
        </p:txBody>
      </p:sp>
    </p:spTree>
    <p:extLst>
      <p:ext uri="{BB962C8B-B14F-4D97-AF65-F5344CB8AC3E}">
        <p14:creationId xmlns:p14="http://schemas.microsoft.com/office/powerpoint/2010/main" val="2322743911"/>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0"/>
                                        <p:tgtEl>
                                          <p:spTgt spid="43"/>
                                        </p:tgtEl>
                                      </p:cBhvr>
                                    </p:animEffect>
                                    <p:anim calcmode="lin" valueType="num">
                                      <p:cBhvr>
                                        <p:cTn id="8" dur="2000" fill="hold"/>
                                        <p:tgtEl>
                                          <p:spTgt spid="43"/>
                                        </p:tgtEl>
                                        <p:attrNameLst>
                                          <p:attrName>style.rotation</p:attrName>
                                        </p:attrNameLst>
                                      </p:cBhvr>
                                      <p:tavLst>
                                        <p:tav tm="0">
                                          <p:val>
                                            <p:fltVal val="720"/>
                                          </p:val>
                                        </p:tav>
                                        <p:tav tm="100000">
                                          <p:val>
                                            <p:fltVal val="0"/>
                                          </p:val>
                                        </p:tav>
                                      </p:tavLst>
                                    </p:anim>
                                    <p:anim calcmode="lin" valueType="num">
                                      <p:cBhvr>
                                        <p:cTn id="9" dur="2000" fill="hold"/>
                                        <p:tgtEl>
                                          <p:spTgt spid="43"/>
                                        </p:tgtEl>
                                        <p:attrNameLst>
                                          <p:attrName>ppt_h</p:attrName>
                                        </p:attrNameLst>
                                      </p:cBhvr>
                                      <p:tavLst>
                                        <p:tav tm="0">
                                          <p:val>
                                            <p:fltVal val="0"/>
                                          </p:val>
                                        </p:tav>
                                        <p:tav tm="100000">
                                          <p:val>
                                            <p:strVal val="#ppt_h"/>
                                          </p:val>
                                        </p:tav>
                                      </p:tavLst>
                                    </p:anim>
                                    <p:anim calcmode="lin" valueType="num">
                                      <p:cBhvr>
                                        <p:cTn id="10" dur="2000" fill="hold"/>
                                        <p:tgtEl>
                                          <p:spTgt spid="43"/>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2000"/>
                                        <p:tgtEl>
                                          <p:spTgt spid="51"/>
                                        </p:tgtEl>
                                      </p:cBhvr>
                                    </p:animEffect>
                                    <p:anim calcmode="lin" valueType="num">
                                      <p:cBhvr>
                                        <p:cTn id="14" dur="2000" fill="hold"/>
                                        <p:tgtEl>
                                          <p:spTgt spid="51"/>
                                        </p:tgtEl>
                                        <p:attrNameLst>
                                          <p:attrName>style.rotation</p:attrName>
                                        </p:attrNameLst>
                                      </p:cBhvr>
                                      <p:tavLst>
                                        <p:tav tm="0">
                                          <p:val>
                                            <p:fltVal val="720"/>
                                          </p:val>
                                        </p:tav>
                                        <p:tav tm="100000">
                                          <p:val>
                                            <p:fltVal val="0"/>
                                          </p:val>
                                        </p:tav>
                                      </p:tavLst>
                                    </p:anim>
                                    <p:anim calcmode="lin" valueType="num">
                                      <p:cBhvr>
                                        <p:cTn id="15" dur="2000" fill="hold"/>
                                        <p:tgtEl>
                                          <p:spTgt spid="51"/>
                                        </p:tgtEl>
                                        <p:attrNameLst>
                                          <p:attrName>ppt_h</p:attrName>
                                        </p:attrNameLst>
                                      </p:cBhvr>
                                      <p:tavLst>
                                        <p:tav tm="0">
                                          <p:val>
                                            <p:fltVal val="0"/>
                                          </p:val>
                                        </p:tav>
                                        <p:tav tm="100000">
                                          <p:val>
                                            <p:strVal val="#ppt_h"/>
                                          </p:val>
                                        </p:tav>
                                      </p:tavLst>
                                    </p:anim>
                                    <p:anim calcmode="lin" valueType="num">
                                      <p:cBhvr>
                                        <p:cTn id="16" dur="2000" fill="hold"/>
                                        <p:tgtEl>
                                          <p:spTgt spid="51"/>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2000"/>
                                        <p:tgtEl>
                                          <p:spTgt spid="59"/>
                                        </p:tgtEl>
                                      </p:cBhvr>
                                    </p:animEffect>
                                    <p:anim calcmode="lin" valueType="num">
                                      <p:cBhvr>
                                        <p:cTn id="20" dur="2000" fill="hold"/>
                                        <p:tgtEl>
                                          <p:spTgt spid="59"/>
                                        </p:tgtEl>
                                        <p:attrNameLst>
                                          <p:attrName>style.rotation</p:attrName>
                                        </p:attrNameLst>
                                      </p:cBhvr>
                                      <p:tavLst>
                                        <p:tav tm="0">
                                          <p:val>
                                            <p:fltVal val="720"/>
                                          </p:val>
                                        </p:tav>
                                        <p:tav tm="100000">
                                          <p:val>
                                            <p:fltVal val="0"/>
                                          </p:val>
                                        </p:tav>
                                      </p:tavLst>
                                    </p:anim>
                                    <p:anim calcmode="lin" valueType="num">
                                      <p:cBhvr>
                                        <p:cTn id="21" dur="2000" fill="hold"/>
                                        <p:tgtEl>
                                          <p:spTgt spid="59"/>
                                        </p:tgtEl>
                                        <p:attrNameLst>
                                          <p:attrName>ppt_h</p:attrName>
                                        </p:attrNameLst>
                                      </p:cBhvr>
                                      <p:tavLst>
                                        <p:tav tm="0">
                                          <p:val>
                                            <p:fltVal val="0"/>
                                          </p:val>
                                        </p:tav>
                                        <p:tav tm="100000">
                                          <p:val>
                                            <p:strVal val="#ppt_h"/>
                                          </p:val>
                                        </p:tav>
                                      </p:tavLst>
                                    </p:anim>
                                    <p:anim calcmode="lin" valueType="num">
                                      <p:cBhvr>
                                        <p:cTn id="22" dur="2000" fill="hold"/>
                                        <p:tgtEl>
                                          <p:spTgt spid="5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90600" y="0"/>
            <a:ext cx="8140735" cy="1066800"/>
          </a:xfrm>
          <a:prstGeom prst="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3200" b="1" dirty="0">
                <a:solidFill>
                  <a:srgbClr val="002060"/>
                </a:solidFill>
              </a:rPr>
              <a:t>عبر </a:t>
            </a:r>
            <a:r>
              <a:rPr lang="ar-SY" sz="3200" b="1" dirty="0">
                <a:solidFill>
                  <a:srgbClr val="002060"/>
                </a:solidFill>
              </a:rPr>
              <a:t>التنظيم الإداري وتنظيم</a:t>
            </a:r>
            <a:r>
              <a:rPr lang="ar-SA" sz="3200" b="1" dirty="0">
                <a:solidFill>
                  <a:srgbClr val="002060"/>
                </a:solidFill>
              </a:rPr>
              <a:t> العمل في المؤسسات عدداً من المراحل والتغيرات نوجزها بما </a:t>
            </a:r>
            <a:r>
              <a:rPr lang="ar-SA" sz="3200" b="1" u="sng" dirty="0">
                <a:solidFill>
                  <a:srgbClr val="002060"/>
                </a:solidFill>
              </a:rPr>
              <a:t>يلي</a:t>
            </a:r>
            <a:r>
              <a:rPr lang="ar-SA" sz="3200" b="1" u="sng" dirty="0" smtClean="0">
                <a:solidFill>
                  <a:srgbClr val="002060"/>
                </a:solidFill>
              </a:rPr>
              <a:t>:</a:t>
            </a:r>
            <a:endParaRPr lang="en-US" sz="3200" dirty="0">
              <a:solidFill>
                <a:srgbClr val="002060"/>
              </a:solidFill>
            </a:endParaRPr>
          </a:p>
        </p:txBody>
      </p:sp>
      <p:sp>
        <p:nvSpPr>
          <p:cNvPr id="3" name="Round Diagonal Corner Rectangle 2"/>
          <p:cNvSpPr/>
          <p:nvPr/>
        </p:nvSpPr>
        <p:spPr>
          <a:xfrm>
            <a:off x="2438399" y="1371600"/>
            <a:ext cx="4267200" cy="838200"/>
          </a:xfrm>
          <a:prstGeom prst="round2Diag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a:solidFill>
                  <a:srgbClr val="C00000"/>
                </a:solidFill>
              </a:rPr>
              <a:t>المرحلة الأولى</a:t>
            </a:r>
            <a:endParaRPr lang="ar-EG" sz="2800" dirty="0">
              <a:solidFill>
                <a:srgbClr val="C00000"/>
              </a:solidFill>
            </a:endParaRPr>
          </a:p>
        </p:txBody>
      </p:sp>
      <p:sp>
        <p:nvSpPr>
          <p:cNvPr id="43" name="Rectangle 3"/>
          <p:cNvSpPr>
            <a:spLocks noChangeArrowheads="1"/>
          </p:cNvSpPr>
          <p:nvPr/>
        </p:nvSpPr>
        <p:spPr bwMode="auto">
          <a:xfrm>
            <a:off x="533400" y="2546350"/>
            <a:ext cx="6846889" cy="1025526"/>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a:solidFill>
                  <a:srgbClr val="002060"/>
                </a:solidFill>
                <a:ea typeface="幼圆" pitchFamily="1" charset="-122"/>
              </a:rPr>
              <a:t>بدأت منذ العصر الصناعي ، وتتمثل تلك المرحلة في الآلة/ الأداة التي </a:t>
            </a:r>
            <a:endParaRPr lang="ar-EG" altLang="zh-CN" sz="2400" b="1" dirty="0" smtClean="0">
              <a:solidFill>
                <a:srgbClr val="002060"/>
              </a:solidFill>
              <a:ea typeface="幼圆" pitchFamily="1" charset="-122"/>
            </a:endParaRPr>
          </a:p>
          <a:p>
            <a:pPr algn="ctr" rtl="1"/>
            <a:r>
              <a:rPr lang="ar-EG" altLang="zh-CN" sz="2400" b="1" dirty="0" smtClean="0">
                <a:solidFill>
                  <a:srgbClr val="002060"/>
                </a:solidFill>
                <a:ea typeface="幼圆" pitchFamily="1" charset="-122"/>
              </a:rPr>
              <a:t>كانت </a:t>
            </a:r>
            <a:r>
              <a:rPr lang="ar-EG" altLang="zh-CN" sz="2400" b="1" dirty="0">
                <a:solidFill>
                  <a:srgbClr val="002060"/>
                </a:solidFill>
                <a:ea typeface="幼圆" pitchFamily="1" charset="-122"/>
              </a:rPr>
              <a:t>نماذجها الأولية عمومية الاستخدام يتم تفكيكها وتجميعها </a:t>
            </a:r>
            <a:r>
              <a:rPr lang="ar-EG" altLang="zh-CN" sz="2400" b="1" dirty="0" smtClean="0">
                <a:solidFill>
                  <a:srgbClr val="002060"/>
                </a:solidFill>
                <a:ea typeface="幼圆" pitchFamily="1" charset="-122"/>
              </a:rPr>
              <a:t>للقيام</a:t>
            </a:r>
          </a:p>
          <a:p>
            <a:pPr algn="ctr" rtl="1"/>
            <a:r>
              <a:rPr lang="ar-EG" altLang="zh-CN" sz="2400" b="1" dirty="0" smtClean="0">
                <a:solidFill>
                  <a:srgbClr val="002060"/>
                </a:solidFill>
                <a:ea typeface="幼圆" pitchFamily="1" charset="-122"/>
              </a:rPr>
              <a:t> </a:t>
            </a:r>
            <a:r>
              <a:rPr lang="ar-EG" altLang="zh-CN" sz="2400" b="1" dirty="0">
                <a:solidFill>
                  <a:srgbClr val="002060"/>
                </a:solidFill>
                <a:ea typeface="幼圆" pitchFamily="1" charset="-122"/>
              </a:rPr>
              <a:t>بأعمال مختلفة</a:t>
            </a:r>
          </a:p>
        </p:txBody>
      </p:sp>
      <p:sp>
        <p:nvSpPr>
          <p:cNvPr id="44" name="Rectangle 4"/>
          <p:cNvSpPr>
            <a:spLocks noChangeArrowheads="1"/>
          </p:cNvSpPr>
          <p:nvPr/>
        </p:nvSpPr>
        <p:spPr bwMode="auto">
          <a:xfrm>
            <a:off x="533400" y="4067175"/>
            <a:ext cx="6846889" cy="1114426"/>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a:solidFill>
                  <a:srgbClr val="002060"/>
                </a:solidFill>
                <a:ea typeface="幼圆" pitchFamily="1" charset="-122"/>
              </a:rPr>
              <a:t>واتسمت العلاقة مع السلطة الرسمية ( رب العمل / الرئيس الإداري ) </a:t>
            </a:r>
            <a:endParaRPr lang="ar-EG" altLang="zh-CN" sz="2400" b="1" dirty="0" smtClean="0">
              <a:solidFill>
                <a:srgbClr val="002060"/>
              </a:solidFill>
              <a:ea typeface="幼圆" pitchFamily="1" charset="-122"/>
            </a:endParaRPr>
          </a:p>
          <a:p>
            <a:pPr algn="ctr" rtl="1"/>
            <a:r>
              <a:rPr lang="ar-EG" altLang="zh-CN" sz="2400" b="1" dirty="0" smtClean="0">
                <a:solidFill>
                  <a:srgbClr val="002060"/>
                </a:solidFill>
                <a:ea typeface="幼圆" pitchFamily="1" charset="-122"/>
              </a:rPr>
              <a:t>بشكل </a:t>
            </a:r>
            <a:r>
              <a:rPr lang="ar-EG" altLang="zh-CN" sz="2400" b="1" dirty="0">
                <a:solidFill>
                  <a:srgbClr val="002060"/>
                </a:solidFill>
                <a:ea typeface="幼圆" pitchFamily="1" charset="-122"/>
              </a:rPr>
              <a:t>علاقة التحصين المهني إذ تعلّم العامل عبر تجربته </a:t>
            </a:r>
            <a:r>
              <a:rPr lang="ar-EG" altLang="zh-CN" sz="2400" b="1" dirty="0" smtClean="0">
                <a:solidFill>
                  <a:srgbClr val="002060"/>
                </a:solidFill>
                <a:ea typeface="幼圆" pitchFamily="1" charset="-122"/>
              </a:rPr>
              <a:t>الشخصية</a:t>
            </a:r>
          </a:p>
          <a:p>
            <a:pPr algn="ctr" rtl="1"/>
            <a:r>
              <a:rPr lang="ar-EG" altLang="zh-CN" sz="2400" b="1" dirty="0" smtClean="0">
                <a:solidFill>
                  <a:srgbClr val="002060"/>
                </a:solidFill>
                <a:ea typeface="幼圆" pitchFamily="1" charset="-122"/>
              </a:rPr>
              <a:t> </a:t>
            </a:r>
            <a:r>
              <a:rPr lang="ar-EG" altLang="zh-CN" sz="2400" b="1" dirty="0">
                <a:solidFill>
                  <a:srgbClr val="002060"/>
                </a:solidFill>
                <a:ea typeface="幼圆" pitchFamily="1" charset="-122"/>
              </a:rPr>
              <a:t>في الممارسة ، وشكّل رأسمالاً شخصياً كبيراً خاصاً به</a:t>
            </a:r>
            <a:endParaRPr lang="zh-CN" altLang="en-US" sz="2400" b="1" dirty="0">
              <a:solidFill>
                <a:srgbClr val="002060"/>
              </a:solidFill>
              <a:ea typeface="幼圆" pitchFamily="1" charset="-122"/>
            </a:endParaRPr>
          </a:p>
        </p:txBody>
      </p:sp>
      <p:pic>
        <p:nvPicPr>
          <p:cNvPr id="45"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287813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419600"/>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212312"/>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5"/>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arn(inVertical)">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46"/>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barn(inVertical)">
                                      <p:cBhvr>
                                        <p:cTn id="1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90600" y="0"/>
            <a:ext cx="8140735" cy="1066800"/>
          </a:xfrm>
          <a:prstGeom prst="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3200" b="1" dirty="0">
                <a:solidFill>
                  <a:srgbClr val="002060"/>
                </a:solidFill>
              </a:rPr>
              <a:t>عبر </a:t>
            </a:r>
            <a:r>
              <a:rPr lang="ar-SY" sz="3200" b="1" dirty="0">
                <a:solidFill>
                  <a:srgbClr val="002060"/>
                </a:solidFill>
              </a:rPr>
              <a:t>التنظيم الإداري وتنظيم</a:t>
            </a:r>
            <a:r>
              <a:rPr lang="ar-SA" sz="3200" b="1" dirty="0">
                <a:solidFill>
                  <a:srgbClr val="002060"/>
                </a:solidFill>
              </a:rPr>
              <a:t> العمل في المؤسسات عدداً من المراحل والتغيرات نوجزها بما </a:t>
            </a:r>
            <a:r>
              <a:rPr lang="ar-SA" sz="3200" b="1" u="sng" dirty="0">
                <a:solidFill>
                  <a:srgbClr val="002060"/>
                </a:solidFill>
              </a:rPr>
              <a:t>يلي</a:t>
            </a:r>
            <a:r>
              <a:rPr lang="ar-SA" sz="3200" b="1" u="sng" dirty="0" smtClean="0">
                <a:solidFill>
                  <a:srgbClr val="002060"/>
                </a:solidFill>
              </a:rPr>
              <a:t>:</a:t>
            </a:r>
            <a:endParaRPr lang="en-US" sz="3200" dirty="0">
              <a:solidFill>
                <a:srgbClr val="002060"/>
              </a:solidFill>
            </a:endParaRPr>
          </a:p>
        </p:txBody>
      </p:sp>
      <p:sp>
        <p:nvSpPr>
          <p:cNvPr id="3" name="Round Diagonal Corner Rectangle 2"/>
          <p:cNvSpPr/>
          <p:nvPr/>
        </p:nvSpPr>
        <p:spPr>
          <a:xfrm>
            <a:off x="2438399" y="1371600"/>
            <a:ext cx="4267200" cy="838200"/>
          </a:xfrm>
          <a:prstGeom prst="round2Diag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a:solidFill>
                  <a:srgbClr val="C00000"/>
                </a:solidFill>
              </a:rPr>
              <a:t>المرحلة الثانية</a:t>
            </a:r>
            <a:endParaRPr lang="ar-EG" sz="2800" dirty="0">
              <a:solidFill>
                <a:srgbClr val="C00000"/>
              </a:solidFill>
            </a:endParaRPr>
          </a:p>
        </p:txBody>
      </p:sp>
      <p:sp>
        <p:nvSpPr>
          <p:cNvPr id="43" name="Rectangle 3"/>
          <p:cNvSpPr>
            <a:spLocks noChangeArrowheads="1"/>
          </p:cNvSpPr>
          <p:nvPr/>
        </p:nvSpPr>
        <p:spPr bwMode="auto">
          <a:xfrm>
            <a:off x="533400" y="2546350"/>
            <a:ext cx="6846889" cy="1025526"/>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a:solidFill>
                  <a:srgbClr val="002060"/>
                </a:solidFill>
                <a:ea typeface="幼圆" pitchFamily="1" charset="-122"/>
              </a:rPr>
              <a:t> تتمثل بالإنتاج الكبير المتسلسل التي جرت فيها حركة </a:t>
            </a:r>
            <a:r>
              <a:rPr lang="ar-EG" altLang="zh-CN" sz="2400" b="1" dirty="0" smtClean="0">
                <a:solidFill>
                  <a:srgbClr val="002060"/>
                </a:solidFill>
                <a:ea typeface="幼圆" pitchFamily="1" charset="-122"/>
              </a:rPr>
              <a:t>تفكيك</a:t>
            </a:r>
            <a:br>
              <a:rPr lang="ar-EG" altLang="zh-CN" sz="2400" b="1" dirty="0" smtClean="0">
                <a:solidFill>
                  <a:srgbClr val="002060"/>
                </a:solidFill>
                <a:ea typeface="幼圆" pitchFamily="1" charset="-122"/>
              </a:rPr>
            </a:br>
            <a:r>
              <a:rPr lang="ar-EG" altLang="zh-CN" sz="2400" b="1" dirty="0" smtClean="0">
                <a:solidFill>
                  <a:srgbClr val="002060"/>
                </a:solidFill>
                <a:ea typeface="幼圆" pitchFamily="1" charset="-122"/>
              </a:rPr>
              <a:t>/ </a:t>
            </a:r>
            <a:r>
              <a:rPr lang="ar-EG" altLang="zh-CN" sz="2400" b="1" dirty="0">
                <a:solidFill>
                  <a:srgbClr val="002060"/>
                </a:solidFill>
                <a:ea typeface="幼圆" pitchFamily="1" charset="-122"/>
              </a:rPr>
              <a:t>تجزئة </a:t>
            </a:r>
            <a:r>
              <a:rPr lang="ar-EG" altLang="zh-CN" sz="2400" b="1" dirty="0" smtClean="0">
                <a:solidFill>
                  <a:srgbClr val="002060"/>
                </a:solidFill>
                <a:ea typeface="幼圆" pitchFamily="1" charset="-122"/>
              </a:rPr>
              <a:t>الأعمال</a:t>
            </a:r>
            <a:endParaRPr lang="ar-EG" altLang="zh-CN" sz="2400" b="1" dirty="0">
              <a:solidFill>
                <a:srgbClr val="002060"/>
              </a:solidFill>
              <a:ea typeface="幼圆" pitchFamily="1" charset="-122"/>
            </a:endParaRPr>
          </a:p>
        </p:txBody>
      </p:sp>
      <p:sp>
        <p:nvSpPr>
          <p:cNvPr id="44" name="Rectangle 4"/>
          <p:cNvSpPr>
            <a:spLocks noChangeArrowheads="1"/>
          </p:cNvSpPr>
          <p:nvPr/>
        </p:nvSpPr>
        <p:spPr bwMode="auto">
          <a:xfrm>
            <a:off x="533400" y="4067175"/>
            <a:ext cx="6846889" cy="1114426"/>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a:solidFill>
                  <a:srgbClr val="002060"/>
                </a:solidFill>
                <a:ea typeface="幼圆" pitchFamily="1" charset="-122"/>
              </a:rPr>
              <a:t>كانت سلطة مديرية / قسم المناهج كبيرة جدا لأنها تحدد كيفية </a:t>
            </a:r>
            <a:r>
              <a:rPr lang="ar-EG" altLang="zh-CN" sz="2400" b="1" dirty="0" smtClean="0">
                <a:solidFill>
                  <a:srgbClr val="002060"/>
                </a:solidFill>
                <a:ea typeface="幼圆" pitchFamily="1" charset="-122"/>
              </a:rPr>
              <a:t>ممارسة </a:t>
            </a:r>
          </a:p>
          <a:p>
            <a:pPr algn="ctr" rtl="1"/>
            <a:r>
              <a:rPr lang="ar-EG" altLang="zh-CN" sz="2400" b="1" dirty="0" smtClean="0">
                <a:solidFill>
                  <a:srgbClr val="002060"/>
                </a:solidFill>
                <a:ea typeface="幼圆" pitchFamily="1" charset="-122"/>
              </a:rPr>
              <a:t>العمل </a:t>
            </a:r>
            <a:r>
              <a:rPr lang="ar-EG" altLang="zh-CN" sz="2400" b="1" dirty="0">
                <a:solidFill>
                  <a:srgbClr val="002060"/>
                </a:solidFill>
                <a:ea typeface="幼圆" pitchFamily="1" charset="-122"/>
              </a:rPr>
              <a:t>وإجراءاته وتعليماته ومواصفاته ومعايير أدائه وغير ذلك </a:t>
            </a:r>
            <a:endParaRPr lang="zh-CN" altLang="en-US" sz="2400" b="1" dirty="0">
              <a:solidFill>
                <a:srgbClr val="002060"/>
              </a:solidFill>
              <a:ea typeface="幼圆" pitchFamily="1" charset="-122"/>
            </a:endParaRPr>
          </a:p>
        </p:txBody>
      </p:sp>
      <p:pic>
        <p:nvPicPr>
          <p:cNvPr id="45"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287813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419600"/>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036162"/>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5"/>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arn(inVertical)">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46"/>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barn(inVertical)">
                                      <p:cBhvr>
                                        <p:cTn id="1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90600" y="0"/>
            <a:ext cx="8140735" cy="1066800"/>
          </a:xfrm>
          <a:prstGeom prst="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3200" b="1" dirty="0">
                <a:solidFill>
                  <a:srgbClr val="002060"/>
                </a:solidFill>
              </a:rPr>
              <a:t>عبر </a:t>
            </a:r>
            <a:r>
              <a:rPr lang="ar-SY" sz="3200" b="1" dirty="0">
                <a:solidFill>
                  <a:srgbClr val="002060"/>
                </a:solidFill>
              </a:rPr>
              <a:t>التنظيم الإداري وتنظيم</a:t>
            </a:r>
            <a:r>
              <a:rPr lang="ar-SA" sz="3200" b="1" dirty="0">
                <a:solidFill>
                  <a:srgbClr val="002060"/>
                </a:solidFill>
              </a:rPr>
              <a:t> العمل في المؤسسات عدداً من المراحل والتغيرات نوجزها بما </a:t>
            </a:r>
            <a:r>
              <a:rPr lang="ar-SA" sz="3200" b="1" u="sng" dirty="0">
                <a:solidFill>
                  <a:srgbClr val="002060"/>
                </a:solidFill>
              </a:rPr>
              <a:t>يلي</a:t>
            </a:r>
            <a:r>
              <a:rPr lang="ar-SA" sz="3200" b="1" u="sng" dirty="0" smtClean="0">
                <a:solidFill>
                  <a:srgbClr val="002060"/>
                </a:solidFill>
              </a:rPr>
              <a:t>:</a:t>
            </a:r>
            <a:endParaRPr lang="en-US" sz="3200" dirty="0">
              <a:solidFill>
                <a:srgbClr val="002060"/>
              </a:solidFill>
            </a:endParaRPr>
          </a:p>
        </p:txBody>
      </p:sp>
      <p:sp>
        <p:nvSpPr>
          <p:cNvPr id="3" name="Round Diagonal Corner Rectangle 2"/>
          <p:cNvSpPr/>
          <p:nvPr/>
        </p:nvSpPr>
        <p:spPr>
          <a:xfrm>
            <a:off x="2438399" y="1371600"/>
            <a:ext cx="4267200" cy="838200"/>
          </a:xfrm>
          <a:prstGeom prst="round2Diag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a:solidFill>
                  <a:srgbClr val="C00000"/>
                </a:solidFill>
              </a:rPr>
              <a:t>المرحلة الثالثة</a:t>
            </a:r>
            <a:endParaRPr lang="ar-EG" sz="2800" dirty="0">
              <a:solidFill>
                <a:srgbClr val="C00000"/>
              </a:solidFill>
            </a:endParaRPr>
          </a:p>
        </p:txBody>
      </p:sp>
      <p:sp>
        <p:nvSpPr>
          <p:cNvPr id="43" name="Rectangle 3"/>
          <p:cNvSpPr>
            <a:spLocks noChangeArrowheads="1"/>
          </p:cNvSpPr>
          <p:nvPr/>
        </p:nvSpPr>
        <p:spPr bwMode="auto">
          <a:xfrm>
            <a:off x="533400" y="2546350"/>
            <a:ext cx="6846889" cy="1025526"/>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a:solidFill>
                  <a:srgbClr val="002060"/>
                </a:solidFill>
                <a:ea typeface="幼圆" pitchFamily="1" charset="-122"/>
              </a:rPr>
              <a:t>تمثل حركة إعادة تركيب العمل تحت الضغط الاقتصادي لإنتاج </a:t>
            </a:r>
            <a:r>
              <a:rPr lang="ar-EG" altLang="zh-CN" sz="2400" b="1" dirty="0" smtClean="0">
                <a:solidFill>
                  <a:srgbClr val="002060"/>
                </a:solidFill>
                <a:ea typeface="幼圆" pitchFamily="1" charset="-122"/>
              </a:rPr>
              <a:t>الخط</a:t>
            </a:r>
          </a:p>
          <a:p>
            <a:pPr algn="ctr" rtl="1"/>
            <a:r>
              <a:rPr lang="ar-EG" altLang="zh-CN" sz="2400" b="1" dirty="0" smtClean="0">
                <a:solidFill>
                  <a:srgbClr val="002060"/>
                </a:solidFill>
                <a:ea typeface="幼圆" pitchFamily="1" charset="-122"/>
              </a:rPr>
              <a:t>المتسلسل </a:t>
            </a:r>
            <a:r>
              <a:rPr lang="ar-EG" altLang="zh-CN" sz="2400" b="1" dirty="0">
                <a:solidFill>
                  <a:srgbClr val="002060"/>
                </a:solidFill>
                <a:ea typeface="幼圆" pitchFamily="1" charset="-122"/>
              </a:rPr>
              <a:t>وتحت تأثير الاكتشافات التكنولوجية والأتمتة </a:t>
            </a:r>
            <a:endParaRPr lang="ar-EG" altLang="zh-CN" sz="2400" b="1" dirty="0" smtClean="0">
              <a:solidFill>
                <a:srgbClr val="002060"/>
              </a:solidFill>
              <a:ea typeface="幼圆" pitchFamily="1" charset="-122"/>
            </a:endParaRPr>
          </a:p>
          <a:p>
            <a:pPr algn="ctr" rtl="1"/>
            <a:r>
              <a:rPr lang="ar-EG" altLang="zh-CN" sz="2400" b="1" dirty="0" smtClean="0">
                <a:solidFill>
                  <a:srgbClr val="002060"/>
                </a:solidFill>
                <a:ea typeface="幼圆" pitchFamily="1" charset="-122"/>
              </a:rPr>
              <a:t>وسميت </a:t>
            </a:r>
            <a:r>
              <a:rPr lang="ar-EG" altLang="zh-CN" sz="2400" b="1" dirty="0">
                <a:solidFill>
                  <a:srgbClr val="002060"/>
                </a:solidFill>
                <a:ea typeface="幼圆" pitchFamily="1" charset="-122"/>
              </a:rPr>
              <a:t>تلك المرحلة بمرحلة الأتمتة الصناعية</a:t>
            </a:r>
          </a:p>
        </p:txBody>
      </p:sp>
      <p:sp>
        <p:nvSpPr>
          <p:cNvPr id="44" name="Rectangle 4"/>
          <p:cNvSpPr>
            <a:spLocks noChangeArrowheads="1"/>
          </p:cNvSpPr>
          <p:nvPr/>
        </p:nvSpPr>
        <p:spPr bwMode="auto">
          <a:xfrm>
            <a:off x="533400" y="4067175"/>
            <a:ext cx="6846889" cy="1114426"/>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200" b="1" dirty="0">
                <a:solidFill>
                  <a:srgbClr val="002060"/>
                </a:solidFill>
                <a:ea typeface="幼圆" pitchFamily="1" charset="-122"/>
              </a:rPr>
              <a:t>اتسم مركز العمل في المرحلة الثالثة بالتداخل وبالتعاون بين </a:t>
            </a:r>
            <a:r>
              <a:rPr lang="ar-EG" altLang="zh-CN" sz="2200" b="1" dirty="0" smtClean="0">
                <a:solidFill>
                  <a:srgbClr val="002060"/>
                </a:solidFill>
                <a:ea typeface="幼圆" pitchFamily="1" charset="-122"/>
              </a:rPr>
              <a:t>القوى العاملة </a:t>
            </a:r>
          </a:p>
          <a:p>
            <a:pPr algn="ctr" rtl="1"/>
            <a:r>
              <a:rPr lang="ar-EG" altLang="zh-CN" sz="2200" b="1" dirty="0" smtClean="0">
                <a:solidFill>
                  <a:srgbClr val="002060"/>
                </a:solidFill>
                <a:ea typeface="幼圆" pitchFamily="1" charset="-122"/>
              </a:rPr>
              <a:t>في </a:t>
            </a:r>
            <a:r>
              <a:rPr lang="ar-EG" altLang="zh-CN" sz="2200" b="1" dirty="0">
                <a:solidFill>
                  <a:srgbClr val="002060"/>
                </a:solidFill>
                <a:ea typeface="幼圆" pitchFamily="1" charset="-122"/>
              </a:rPr>
              <a:t>المؤسسة باتجاه حفظ وبقاء الورش والأقسام كلها في بنية </a:t>
            </a:r>
            <a:r>
              <a:rPr lang="ar-EG" altLang="zh-CN" sz="2200" b="1" dirty="0" smtClean="0">
                <a:solidFill>
                  <a:srgbClr val="002060"/>
                </a:solidFill>
                <a:ea typeface="幼圆" pitchFamily="1" charset="-122"/>
              </a:rPr>
              <a:t>واحدة</a:t>
            </a:r>
            <a:endParaRPr lang="zh-CN" altLang="en-US" sz="2200" b="1" dirty="0">
              <a:solidFill>
                <a:srgbClr val="002060"/>
              </a:solidFill>
              <a:ea typeface="幼圆" pitchFamily="1" charset="-122"/>
            </a:endParaRPr>
          </a:p>
        </p:txBody>
      </p:sp>
      <p:pic>
        <p:nvPicPr>
          <p:cNvPr id="45"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287813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419600"/>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4554032"/>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5"/>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arn(inVertical)">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46"/>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barn(inVertical)">
                                      <p:cBhvr>
                                        <p:cTn id="1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90600" y="0"/>
            <a:ext cx="8140735" cy="1066800"/>
          </a:xfrm>
          <a:prstGeom prst="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3200" b="1" dirty="0">
                <a:solidFill>
                  <a:srgbClr val="002060"/>
                </a:solidFill>
              </a:rPr>
              <a:t>عبر </a:t>
            </a:r>
            <a:r>
              <a:rPr lang="ar-SY" sz="3200" b="1" dirty="0">
                <a:solidFill>
                  <a:srgbClr val="002060"/>
                </a:solidFill>
              </a:rPr>
              <a:t>التنظيم الإداري وتنظيم</a:t>
            </a:r>
            <a:r>
              <a:rPr lang="ar-SA" sz="3200" b="1" dirty="0">
                <a:solidFill>
                  <a:srgbClr val="002060"/>
                </a:solidFill>
              </a:rPr>
              <a:t> العمل في المؤسسات عدداً من المراحل والتغيرات نوجزها بما </a:t>
            </a:r>
            <a:r>
              <a:rPr lang="ar-SA" sz="3200" b="1" u="sng" dirty="0">
                <a:solidFill>
                  <a:srgbClr val="002060"/>
                </a:solidFill>
              </a:rPr>
              <a:t>يلي</a:t>
            </a:r>
            <a:r>
              <a:rPr lang="ar-SA" sz="3200" b="1" u="sng" dirty="0" smtClean="0">
                <a:solidFill>
                  <a:srgbClr val="002060"/>
                </a:solidFill>
              </a:rPr>
              <a:t>:</a:t>
            </a:r>
            <a:endParaRPr lang="en-US" sz="3200" dirty="0">
              <a:solidFill>
                <a:srgbClr val="002060"/>
              </a:solidFill>
            </a:endParaRPr>
          </a:p>
        </p:txBody>
      </p:sp>
      <p:sp>
        <p:nvSpPr>
          <p:cNvPr id="3" name="Round Diagonal Corner Rectangle 2"/>
          <p:cNvSpPr/>
          <p:nvPr/>
        </p:nvSpPr>
        <p:spPr>
          <a:xfrm>
            <a:off x="2438399" y="1371600"/>
            <a:ext cx="4267200" cy="838200"/>
          </a:xfrm>
          <a:prstGeom prst="round2Diag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rtl="1"/>
            <a:r>
              <a:rPr lang="ar-SA" sz="2800" b="1" dirty="0">
                <a:solidFill>
                  <a:srgbClr val="C00000"/>
                </a:solidFill>
              </a:rPr>
              <a:t>المرحلة الرابعة</a:t>
            </a:r>
            <a:endParaRPr lang="ar-EG" sz="2800" dirty="0">
              <a:solidFill>
                <a:srgbClr val="C00000"/>
              </a:solidFill>
            </a:endParaRPr>
          </a:p>
        </p:txBody>
      </p:sp>
      <p:sp>
        <p:nvSpPr>
          <p:cNvPr id="43" name="Rectangle 3"/>
          <p:cNvSpPr>
            <a:spLocks noChangeArrowheads="1"/>
          </p:cNvSpPr>
          <p:nvPr/>
        </p:nvSpPr>
        <p:spPr bwMode="auto">
          <a:xfrm>
            <a:off x="533400" y="2546350"/>
            <a:ext cx="6846889" cy="1025526"/>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a:solidFill>
                  <a:srgbClr val="002060"/>
                </a:solidFill>
                <a:ea typeface="幼圆" pitchFamily="1" charset="-122"/>
              </a:rPr>
              <a:t>تندرج في إطار عصر المعلومات التي تطلبت إعادة تنظيم وبناء </a:t>
            </a:r>
            <a:endParaRPr lang="ar-EG" altLang="zh-CN" sz="2400" b="1" dirty="0" smtClean="0">
              <a:solidFill>
                <a:srgbClr val="002060"/>
              </a:solidFill>
              <a:ea typeface="幼圆" pitchFamily="1" charset="-122"/>
            </a:endParaRPr>
          </a:p>
          <a:p>
            <a:pPr algn="ctr" rtl="1"/>
            <a:r>
              <a:rPr lang="ar-EG" altLang="zh-CN" sz="2400" b="1" dirty="0" smtClean="0">
                <a:solidFill>
                  <a:srgbClr val="002060"/>
                </a:solidFill>
                <a:ea typeface="幼圆" pitchFamily="1" charset="-122"/>
              </a:rPr>
              <a:t>المؤسسات </a:t>
            </a:r>
            <a:r>
              <a:rPr lang="ar-EG" altLang="zh-CN" sz="2400" b="1" dirty="0">
                <a:solidFill>
                  <a:srgbClr val="002060"/>
                </a:solidFill>
                <a:ea typeface="幼圆" pitchFamily="1" charset="-122"/>
              </a:rPr>
              <a:t>كي تتناسب مع المواقع الجديدة التي تجسدت فيها </a:t>
            </a:r>
            <a:endParaRPr lang="ar-EG" altLang="zh-CN" sz="2400" b="1" dirty="0" smtClean="0">
              <a:solidFill>
                <a:srgbClr val="002060"/>
              </a:solidFill>
              <a:ea typeface="幼圆" pitchFamily="1" charset="-122"/>
            </a:endParaRPr>
          </a:p>
          <a:p>
            <a:pPr algn="ctr" rtl="1"/>
            <a:r>
              <a:rPr lang="ar-EG" altLang="zh-CN" sz="2400" b="1" dirty="0" smtClean="0">
                <a:solidFill>
                  <a:srgbClr val="002060"/>
                </a:solidFill>
                <a:ea typeface="幼圆" pitchFamily="1" charset="-122"/>
              </a:rPr>
              <a:t>أشكال </a:t>
            </a:r>
            <a:r>
              <a:rPr lang="ar-EG" altLang="zh-CN" sz="2400" b="1" dirty="0">
                <a:solidFill>
                  <a:srgbClr val="002060"/>
                </a:solidFill>
                <a:ea typeface="幼圆" pitchFamily="1" charset="-122"/>
              </a:rPr>
              <a:t>القيادة التشاركية </a:t>
            </a:r>
          </a:p>
        </p:txBody>
      </p:sp>
      <p:sp>
        <p:nvSpPr>
          <p:cNvPr id="44" name="Rectangle 4"/>
          <p:cNvSpPr>
            <a:spLocks noChangeArrowheads="1"/>
          </p:cNvSpPr>
          <p:nvPr/>
        </p:nvSpPr>
        <p:spPr bwMode="auto">
          <a:xfrm>
            <a:off x="533400" y="4067175"/>
            <a:ext cx="6846889" cy="1114426"/>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200" b="1" dirty="0">
                <a:solidFill>
                  <a:srgbClr val="002060"/>
                </a:solidFill>
                <a:ea typeface="幼圆" pitchFamily="1" charset="-122"/>
              </a:rPr>
              <a:t>اتسم العمل في هذه المرحلة بنشر المعلوماتية وحلّ الروبوتيك </a:t>
            </a:r>
            <a:r>
              <a:rPr lang="ar-EG" altLang="zh-CN" sz="2200" b="1" dirty="0" smtClean="0">
                <a:solidFill>
                  <a:srgbClr val="002060"/>
                </a:solidFill>
                <a:ea typeface="幼圆" pitchFamily="1" charset="-122"/>
              </a:rPr>
              <a:t>في </a:t>
            </a:r>
            <a:r>
              <a:rPr lang="ar-EG" altLang="zh-CN" sz="2200" b="1" dirty="0">
                <a:solidFill>
                  <a:srgbClr val="002060"/>
                </a:solidFill>
                <a:ea typeface="幼圆" pitchFamily="1" charset="-122"/>
              </a:rPr>
              <a:t>العمل </a:t>
            </a:r>
            <a:endParaRPr lang="ar-EG" altLang="zh-CN" sz="2200" b="1" dirty="0" smtClean="0">
              <a:solidFill>
                <a:srgbClr val="002060"/>
              </a:solidFill>
              <a:ea typeface="幼圆" pitchFamily="1" charset="-122"/>
            </a:endParaRPr>
          </a:p>
          <a:p>
            <a:pPr algn="ctr" rtl="1"/>
            <a:r>
              <a:rPr lang="ar-EG" altLang="zh-CN" sz="2100" b="1" dirty="0" smtClean="0">
                <a:solidFill>
                  <a:srgbClr val="002060"/>
                </a:solidFill>
                <a:ea typeface="幼圆" pitchFamily="1" charset="-122"/>
              </a:rPr>
              <a:t>الإنتاجي </a:t>
            </a:r>
            <a:r>
              <a:rPr lang="ar-EG" altLang="zh-CN" sz="2100" b="1" dirty="0">
                <a:solidFill>
                  <a:srgbClr val="002060"/>
                </a:solidFill>
                <a:ea typeface="幼圆" pitchFamily="1" charset="-122"/>
              </a:rPr>
              <a:t>والبيروتيك في العمل الإداري والتيلماتيك في قطاع الاتصالات والإعلام </a:t>
            </a:r>
            <a:endParaRPr lang="zh-CN" altLang="en-US" sz="2100" b="1" dirty="0">
              <a:solidFill>
                <a:srgbClr val="002060"/>
              </a:solidFill>
              <a:ea typeface="幼圆" pitchFamily="1" charset="-122"/>
            </a:endParaRPr>
          </a:p>
        </p:txBody>
      </p:sp>
      <p:pic>
        <p:nvPicPr>
          <p:cNvPr id="45"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287813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419600"/>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475881"/>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5"/>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arn(inVertical)">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46"/>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barn(inVertical)">
                                      <p:cBhvr>
                                        <p:cTn id="1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
          <p:cNvSpPr>
            <a:spLocks noChangeArrowheads="1"/>
          </p:cNvSpPr>
          <p:nvPr/>
        </p:nvSpPr>
        <p:spPr bwMode="auto">
          <a:xfrm>
            <a:off x="1143000" y="4430712"/>
            <a:ext cx="5832612" cy="1101390"/>
          </a:xfrm>
          <a:prstGeom prst="roundRect">
            <a:avLst>
              <a:gd name="adj" fmla="val 11741"/>
            </a:avLst>
          </a:prstGeom>
          <a:gradFill rotWithShape="1">
            <a:gsLst>
              <a:gs pos="0">
                <a:srgbClr val="4F81BD"/>
              </a:gs>
              <a:gs pos="100000">
                <a:srgbClr val="B8CDE5"/>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rtl="1" fontAlgn="base">
              <a:spcBef>
                <a:spcPct val="0"/>
              </a:spcBef>
              <a:spcAft>
                <a:spcPct val="0"/>
              </a:spcAft>
            </a:pPr>
            <a:r>
              <a:rPr lang="ar-EG" sz="3200" dirty="0">
                <a:solidFill>
                  <a:schemeClr val="bg1"/>
                </a:solidFill>
              </a:rPr>
              <a:t>الفكر الحديث </a:t>
            </a:r>
            <a:endParaRPr lang="ar-EG" sz="3200" dirty="0" smtClean="0">
              <a:solidFill>
                <a:schemeClr val="bg1"/>
              </a:solidFill>
            </a:endParaRPr>
          </a:p>
          <a:p>
            <a:pPr algn="ctr" rtl="1" fontAlgn="base">
              <a:spcBef>
                <a:spcPct val="0"/>
              </a:spcBef>
              <a:spcAft>
                <a:spcPct val="0"/>
              </a:spcAft>
            </a:pPr>
            <a:r>
              <a:rPr lang="ar-EG" sz="3200" dirty="0" smtClean="0">
                <a:solidFill>
                  <a:schemeClr val="bg1"/>
                </a:solidFill>
              </a:rPr>
              <a:t>(</a:t>
            </a:r>
            <a:r>
              <a:rPr lang="ar-EG" sz="3200" dirty="0">
                <a:solidFill>
                  <a:schemeClr val="bg1"/>
                </a:solidFill>
              </a:rPr>
              <a:t>أو نظريات الإدارة الجديدة)</a:t>
            </a:r>
            <a:endParaRPr lang="en-US" sz="3200" dirty="0">
              <a:solidFill>
                <a:schemeClr val="bg1"/>
              </a:solidFill>
              <a:cs typeface="Arial" panose="020B0604020202020204" pitchFamily="34" charset="0"/>
            </a:endParaRPr>
          </a:p>
        </p:txBody>
      </p:sp>
      <p:sp>
        <p:nvSpPr>
          <p:cNvPr id="5" name="AutoShape 1"/>
          <p:cNvSpPr>
            <a:spLocks noChangeArrowheads="1"/>
          </p:cNvSpPr>
          <p:nvPr/>
        </p:nvSpPr>
        <p:spPr bwMode="auto">
          <a:xfrm>
            <a:off x="1143000" y="2984500"/>
            <a:ext cx="5832612" cy="1101390"/>
          </a:xfrm>
          <a:prstGeom prst="roundRect">
            <a:avLst>
              <a:gd name="adj" fmla="val 11741"/>
            </a:avLst>
          </a:prstGeom>
          <a:gradFill rotWithShape="1">
            <a:gsLst>
              <a:gs pos="0">
                <a:srgbClr val="C0504D"/>
              </a:gs>
              <a:gs pos="100000">
                <a:srgbClr val="E5BAB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rtl="1" fontAlgn="base">
              <a:spcBef>
                <a:spcPct val="0"/>
              </a:spcBef>
              <a:spcAft>
                <a:spcPct val="0"/>
              </a:spcAft>
            </a:pPr>
            <a:r>
              <a:rPr lang="ar-EG" sz="3200" dirty="0">
                <a:solidFill>
                  <a:schemeClr val="bg1"/>
                </a:solidFill>
              </a:rPr>
              <a:t>الفكر الكلاسيكي الحديث </a:t>
            </a:r>
            <a:endParaRPr lang="ar-EG" sz="3200" dirty="0" smtClean="0">
              <a:solidFill>
                <a:schemeClr val="bg1"/>
              </a:solidFill>
            </a:endParaRPr>
          </a:p>
          <a:p>
            <a:pPr algn="ctr" rtl="1" fontAlgn="base">
              <a:spcBef>
                <a:spcPct val="0"/>
              </a:spcBef>
              <a:spcAft>
                <a:spcPct val="0"/>
              </a:spcAft>
            </a:pPr>
            <a:r>
              <a:rPr lang="ar-EG" sz="3200" dirty="0" smtClean="0">
                <a:solidFill>
                  <a:schemeClr val="bg1"/>
                </a:solidFill>
              </a:rPr>
              <a:t>(</a:t>
            </a:r>
            <a:r>
              <a:rPr lang="ar-EG" sz="3200" dirty="0">
                <a:solidFill>
                  <a:schemeClr val="bg1"/>
                </a:solidFill>
              </a:rPr>
              <a:t>أو النظرية السلوكية في التنظيم)</a:t>
            </a:r>
            <a:endParaRPr lang="ar-EG" sz="3200" dirty="0">
              <a:solidFill>
                <a:schemeClr val="bg1"/>
              </a:solidFill>
              <a:cs typeface="Arial" panose="020B0604020202020204" pitchFamily="34" charset="0"/>
            </a:endParaRPr>
          </a:p>
        </p:txBody>
      </p:sp>
      <p:sp>
        <p:nvSpPr>
          <p:cNvPr id="6" name="AutoShape 1"/>
          <p:cNvSpPr>
            <a:spLocks noChangeArrowheads="1"/>
          </p:cNvSpPr>
          <p:nvPr/>
        </p:nvSpPr>
        <p:spPr bwMode="auto">
          <a:xfrm>
            <a:off x="1179516" y="1600200"/>
            <a:ext cx="5832612" cy="1101390"/>
          </a:xfrm>
          <a:prstGeom prst="roundRect">
            <a:avLst>
              <a:gd name="adj" fmla="val 11741"/>
            </a:avLst>
          </a:prstGeom>
          <a:gradFill rotWithShape="1">
            <a:gsLst>
              <a:gs pos="0">
                <a:srgbClr val="800080"/>
              </a:gs>
              <a:gs pos="100000">
                <a:srgbClr val="CD9ACD"/>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rtl="1" fontAlgn="base">
              <a:spcBef>
                <a:spcPct val="0"/>
              </a:spcBef>
              <a:spcAft>
                <a:spcPct val="0"/>
              </a:spcAft>
            </a:pPr>
            <a:r>
              <a:rPr lang="ar-EG" sz="3200" dirty="0">
                <a:solidFill>
                  <a:schemeClr val="bg1"/>
                </a:solidFill>
              </a:rPr>
              <a:t>الفكر الكلاسيكي في التنظيم </a:t>
            </a:r>
            <a:endParaRPr lang="ar-EG" sz="3200" dirty="0" smtClean="0">
              <a:solidFill>
                <a:schemeClr val="bg1"/>
              </a:solidFill>
            </a:endParaRPr>
          </a:p>
          <a:p>
            <a:pPr algn="ctr" rtl="1" fontAlgn="base">
              <a:spcBef>
                <a:spcPct val="0"/>
              </a:spcBef>
              <a:spcAft>
                <a:spcPct val="0"/>
              </a:spcAft>
            </a:pPr>
            <a:r>
              <a:rPr lang="ar-EG" sz="3200" dirty="0" smtClean="0">
                <a:solidFill>
                  <a:schemeClr val="bg1"/>
                </a:solidFill>
              </a:rPr>
              <a:t>(</a:t>
            </a:r>
            <a:r>
              <a:rPr lang="ar-EG" sz="3200" dirty="0">
                <a:solidFill>
                  <a:schemeClr val="bg1"/>
                </a:solidFill>
              </a:rPr>
              <a:t>أو النظرية الكلاسيكية في التنظيم)</a:t>
            </a:r>
            <a:endParaRPr lang="en-US" sz="3200" dirty="0">
              <a:solidFill>
                <a:schemeClr val="bg1"/>
              </a:solidFill>
              <a:cs typeface="Arial" panose="020B0604020202020204" pitchFamily="34" charset="0"/>
            </a:endParaRPr>
          </a:p>
        </p:txBody>
      </p:sp>
      <p:grpSp>
        <p:nvGrpSpPr>
          <p:cNvPr id="7" name="Group 6"/>
          <p:cNvGrpSpPr>
            <a:grpSpLocks/>
          </p:cNvGrpSpPr>
          <p:nvPr/>
        </p:nvGrpSpPr>
        <p:grpSpPr bwMode="auto">
          <a:xfrm>
            <a:off x="6677025" y="1447800"/>
            <a:ext cx="1323975" cy="1320800"/>
            <a:chOff x="0" y="0"/>
            <a:chExt cx="1360" cy="1356"/>
          </a:xfrm>
        </p:grpSpPr>
        <p:grpSp>
          <p:nvGrpSpPr>
            <p:cNvPr id="8" name="Group 7"/>
            <p:cNvGrpSpPr>
              <a:grpSpLocks/>
            </p:cNvGrpSpPr>
            <p:nvPr/>
          </p:nvGrpSpPr>
          <p:grpSpPr bwMode="auto">
            <a:xfrm>
              <a:off x="0" y="0"/>
              <a:ext cx="1360" cy="1356"/>
              <a:chOff x="0" y="0"/>
              <a:chExt cx="1248" cy="1240"/>
            </a:xfrm>
          </p:grpSpPr>
          <p:sp>
            <p:nvSpPr>
              <p:cNvPr id="10" name="Oval 7"/>
              <p:cNvSpPr>
                <a:spLocks noChangeArrowheads="1"/>
              </p:cNvSpPr>
              <p:nvPr/>
            </p:nvSpPr>
            <p:spPr bwMode="auto">
              <a:xfrm>
                <a:off x="0" y="0"/>
                <a:ext cx="1248" cy="1240"/>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11" name="Oval 8"/>
              <p:cNvSpPr>
                <a:spLocks noChangeArrowheads="1"/>
              </p:cNvSpPr>
              <p:nvPr/>
            </p:nvSpPr>
            <p:spPr bwMode="auto">
              <a:xfrm>
                <a:off x="33" y="25"/>
                <a:ext cx="1190" cy="1190"/>
              </a:xfrm>
              <a:prstGeom prst="ellipse">
                <a:avLst/>
              </a:prstGeom>
              <a:gradFill rotWithShape="1">
                <a:gsLst>
                  <a:gs pos="0">
                    <a:srgbClr val="F8F8F8"/>
                  </a:gs>
                  <a:gs pos="100000">
                    <a:srgbClr val="41414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12" name="Oval 9"/>
              <p:cNvSpPr>
                <a:spLocks noChangeArrowheads="1"/>
              </p:cNvSpPr>
              <p:nvPr/>
            </p:nvSpPr>
            <p:spPr bwMode="auto">
              <a:xfrm>
                <a:off x="82" y="74"/>
                <a:ext cx="1092" cy="1092"/>
              </a:xfrm>
              <a:prstGeom prst="ellipse">
                <a:avLst/>
              </a:prstGeom>
              <a:solidFill>
                <a:srgbClr val="808080">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13" name="Oval 10"/>
              <p:cNvSpPr>
                <a:spLocks noChangeArrowheads="1"/>
              </p:cNvSpPr>
              <p:nvPr/>
            </p:nvSpPr>
            <p:spPr bwMode="auto">
              <a:xfrm>
                <a:off x="115" y="99"/>
                <a:ext cx="1026" cy="1026"/>
              </a:xfrm>
              <a:prstGeom prst="ellipse">
                <a:avLst/>
              </a:prstGeom>
              <a:solidFill>
                <a:srgbClr val="808080">
                  <a:alpha val="2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14" name="Oval 11"/>
              <p:cNvSpPr>
                <a:spLocks noChangeArrowheads="1"/>
              </p:cNvSpPr>
              <p:nvPr/>
            </p:nvSpPr>
            <p:spPr bwMode="auto">
              <a:xfrm>
                <a:off x="129" y="115"/>
                <a:ext cx="993" cy="994"/>
              </a:xfrm>
              <a:prstGeom prst="ellipse">
                <a:avLst/>
              </a:prstGeom>
              <a:gradFill rotWithShape="1">
                <a:gsLst>
                  <a:gs pos="0">
                    <a:srgbClr val="5C5C5C"/>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grpSp>
        <p:sp>
          <p:nvSpPr>
            <p:cNvPr id="9" name="Oval 12"/>
            <p:cNvSpPr>
              <a:spLocks noChangeArrowheads="1"/>
            </p:cNvSpPr>
            <p:nvPr/>
          </p:nvSpPr>
          <p:spPr bwMode="auto">
            <a:xfrm>
              <a:off x="161" y="148"/>
              <a:ext cx="1052" cy="1054"/>
            </a:xfrm>
            <a:prstGeom prst="ellipse">
              <a:avLst/>
            </a:prstGeom>
            <a:gradFill rotWithShape="1">
              <a:gsLst>
                <a:gs pos="0">
                  <a:srgbClr val="3A003A"/>
                </a:gs>
                <a:gs pos="100000">
                  <a:srgbClr val="80008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grpSp>
      <p:grpSp>
        <p:nvGrpSpPr>
          <p:cNvPr id="15" name="Group 14"/>
          <p:cNvGrpSpPr>
            <a:grpSpLocks/>
          </p:cNvGrpSpPr>
          <p:nvPr/>
        </p:nvGrpSpPr>
        <p:grpSpPr bwMode="auto">
          <a:xfrm>
            <a:off x="6907213" y="1655763"/>
            <a:ext cx="879475" cy="885825"/>
            <a:chOff x="0" y="0"/>
            <a:chExt cx="876" cy="882"/>
          </a:xfrm>
        </p:grpSpPr>
        <p:sp>
          <p:nvSpPr>
            <p:cNvPr id="16" name="Oval 15"/>
            <p:cNvSpPr>
              <a:spLocks noChangeArrowheads="1"/>
            </p:cNvSpPr>
            <p:nvPr/>
          </p:nvSpPr>
          <p:spPr bwMode="auto">
            <a:xfrm>
              <a:off x="0" y="0"/>
              <a:ext cx="876" cy="876"/>
            </a:xfrm>
            <a:prstGeom prst="ellipse">
              <a:avLst/>
            </a:prstGeom>
            <a:noFill/>
            <a:ln w="19050" cmpd="sng">
              <a:solidFill>
                <a:srgbClr val="FFFFFF">
                  <a:alpha val="17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17" name="Line 15"/>
            <p:cNvSpPr>
              <a:spLocks noChangeShapeType="1"/>
            </p:cNvSpPr>
            <p:nvPr/>
          </p:nvSpPr>
          <p:spPr bwMode="auto">
            <a:xfrm>
              <a:off x="441" y="0"/>
              <a:ext cx="1" cy="870"/>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a:no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18" name="Line 16"/>
            <p:cNvSpPr>
              <a:spLocks noChangeShapeType="1"/>
            </p:cNvSpPr>
            <p:nvPr/>
          </p:nvSpPr>
          <p:spPr bwMode="auto">
            <a:xfrm>
              <a:off x="0" y="435"/>
              <a:ext cx="876" cy="1"/>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a:no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19" name="Freeform 18"/>
            <p:cNvSpPr>
              <a:spLocks noChangeArrowheads="1"/>
            </p:cNvSpPr>
            <p:nvPr/>
          </p:nvSpPr>
          <p:spPr bwMode="auto">
            <a:xfrm>
              <a:off x="500" y="6"/>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20" name="Freeform 19"/>
            <p:cNvSpPr>
              <a:spLocks noChangeArrowheads="1"/>
            </p:cNvSpPr>
            <p:nvPr/>
          </p:nvSpPr>
          <p:spPr bwMode="auto">
            <a:xfrm>
              <a:off x="203" y="12"/>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21" name="Freeform 20"/>
            <p:cNvSpPr>
              <a:spLocks noChangeArrowheads="1"/>
            </p:cNvSpPr>
            <p:nvPr/>
          </p:nvSpPr>
          <p:spPr bwMode="auto">
            <a:xfrm rot="5400000">
              <a:off x="366" y="358"/>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22" name="Freeform 21"/>
            <p:cNvSpPr>
              <a:spLocks noChangeArrowheads="1"/>
            </p:cNvSpPr>
            <p:nvPr/>
          </p:nvSpPr>
          <p:spPr bwMode="auto">
            <a:xfrm rot="16200000" flipV="1">
              <a:off x="374" y="-142"/>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grpSp>
      <p:sp>
        <p:nvSpPr>
          <p:cNvPr id="23" name="Rectangle 22"/>
          <p:cNvSpPr>
            <a:spLocks noChangeArrowheads="1"/>
          </p:cNvSpPr>
          <p:nvPr/>
        </p:nvSpPr>
        <p:spPr bwMode="auto">
          <a:xfrm>
            <a:off x="7107171" y="1752600"/>
            <a:ext cx="4732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fontAlgn="base">
              <a:spcBef>
                <a:spcPct val="0"/>
              </a:spcBef>
              <a:spcAft>
                <a:spcPct val="0"/>
              </a:spcAft>
            </a:pPr>
            <a:r>
              <a:rPr lang="ar-EG" sz="4000" b="1" dirty="0" smtClean="0">
                <a:solidFill>
                  <a:srgbClr val="F8F8F8"/>
                </a:solidFill>
                <a:cs typeface="Arial" panose="020B0604020202020204" pitchFamily="34" charset="0"/>
                <a:sym typeface="Calibri" panose="020F0502020204030204" pitchFamily="34" charset="0"/>
              </a:rPr>
              <a:t>1</a:t>
            </a:r>
            <a:endParaRPr lang="ar-EG" altLang="en-US" sz="4000" dirty="0">
              <a:solidFill>
                <a:srgbClr val="000000"/>
              </a:solidFill>
              <a:latin typeface="Arial" panose="020B0604020202020204" pitchFamily="34" charset="0"/>
              <a:cs typeface="Arial" panose="020B0604020202020204" pitchFamily="34" charset="0"/>
            </a:endParaRPr>
          </a:p>
        </p:txBody>
      </p:sp>
      <p:grpSp>
        <p:nvGrpSpPr>
          <p:cNvPr id="24" name="Group 23"/>
          <p:cNvGrpSpPr>
            <a:grpSpLocks/>
          </p:cNvGrpSpPr>
          <p:nvPr/>
        </p:nvGrpSpPr>
        <p:grpSpPr bwMode="auto">
          <a:xfrm>
            <a:off x="6705600" y="2895600"/>
            <a:ext cx="1323975" cy="1320800"/>
            <a:chOff x="0" y="0"/>
            <a:chExt cx="1360" cy="1356"/>
          </a:xfrm>
        </p:grpSpPr>
        <p:grpSp>
          <p:nvGrpSpPr>
            <p:cNvPr id="25" name="Group 24"/>
            <p:cNvGrpSpPr>
              <a:grpSpLocks/>
            </p:cNvGrpSpPr>
            <p:nvPr/>
          </p:nvGrpSpPr>
          <p:grpSpPr bwMode="auto">
            <a:xfrm>
              <a:off x="0" y="0"/>
              <a:ext cx="1360" cy="1356"/>
              <a:chOff x="0" y="0"/>
              <a:chExt cx="1248" cy="1240"/>
            </a:xfrm>
          </p:grpSpPr>
          <p:sp>
            <p:nvSpPr>
              <p:cNvPr id="27" name="Oval 28"/>
              <p:cNvSpPr>
                <a:spLocks noChangeArrowheads="1"/>
              </p:cNvSpPr>
              <p:nvPr/>
            </p:nvSpPr>
            <p:spPr bwMode="auto">
              <a:xfrm>
                <a:off x="0" y="0"/>
                <a:ext cx="1248" cy="1240"/>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28" name="Oval 29"/>
              <p:cNvSpPr>
                <a:spLocks noChangeArrowheads="1"/>
              </p:cNvSpPr>
              <p:nvPr/>
            </p:nvSpPr>
            <p:spPr bwMode="auto">
              <a:xfrm>
                <a:off x="33" y="25"/>
                <a:ext cx="1190" cy="1190"/>
              </a:xfrm>
              <a:prstGeom prst="ellipse">
                <a:avLst/>
              </a:prstGeom>
              <a:gradFill rotWithShape="1">
                <a:gsLst>
                  <a:gs pos="0">
                    <a:srgbClr val="F8F8F8"/>
                  </a:gs>
                  <a:gs pos="100000">
                    <a:srgbClr val="41414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29" name="Oval 30"/>
              <p:cNvSpPr>
                <a:spLocks noChangeArrowheads="1"/>
              </p:cNvSpPr>
              <p:nvPr/>
            </p:nvSpPr>
            <p:spPr bwMode="auto">
              <a:xfrm>
                <a:off x="82" y="74"/>
                <a:ext cx="1092" cy="1092"/>
              </a:xfrm>
              <a:prstGeom prst="ellipse">
                <a:avLst/>
              </a:prstGeom>
              <a:solidFill>
                <a:srgbClr val="808080">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30" name="Oval 31"/>
              <p:cNvSpPr>
                <a:spLocks noChangeArrowheads="1"/>
              </p:cNvSpPr>
              <p:nvPr/>
            </p:nvSpPr>
            <p:spPr bwMode="auto">
              <a:xfrm>
                <a:off x="115" y="99"/>
                <a:ext cx="1026" cy="1026"/>
              </a:xfrm>
              <a:prstGeom prst="ellipse">
                <a:avLst/>
              </a:prstGeom>
              <a:solidFill>
                <a:srgbClr val="808080">
                  <a:alpha val="2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31" name="Oval 32"/>
              <p:cNvSpPr>
                <a:spLocks noChangeArrowheads="1"/>
              </p:cNvSpPr>
              <p:nvPr/>
            </p:nvSpPr>
            <p:spPr bwMode="auto">
              <a:xfrm>
                <a:off x="129" y="115"/>
                <a:ext cx="993" cy="994"/>
              </a:xfrm>
              <a:prstGeom prst="ellipse">
                <a:avLst/>
              </a:prstGeom>
              <a:gradFill rotWithShape="1">
                <a:gsLst>
                  <a:gs pos="0">
                    <a:srgbClr val="5C5C5C"/>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grpSp>
        <p:sp>
          <p:nvSpPr>
            <p:cNvPr id="26" name="Oval 33"/>
            <p:cNvSpPr>
              <a:spLocks noChangeArrowheads="1"/>
            </p:cNvSpPr>
            <p:nvPr/>
          </p:nvSpPr>
          <p:spPr bwMode="auto">
            <a:xfrm>
              <a:off x="161" y="148"/>
              <a:ext cx="1052" cy="1054"/>
            </a:xfrm>
            <a:prstGeom prst="ellipse">
              <a:avLst/>
            </a:prstGeom>
            <a:gradFill rotWithShape="1">
              <a:gsLst>
                <a:gs pos="0">
                  <a:srgbClr val="572423"/>
                </a:gs>
                <a:gs pos="100000">
                  <a:srgbClr val="C05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grpSp>
      <p:grpSp>
        <p:nvGrpSpPr>
          <p:cNvPr id="32" name="Group 31"/>
          <p:cNvGrpSpPr>
            <a:grpSpLocks/>
          </p:cNvGrpSpPr>
          <p:nvPr/>
        </p:nvGrpSpPr>
        <p:grpSpPr bwMode="auto">
          <a:xfrm>
            <a:off x="6919913" y="3103564"/>
            <a:ext cx="879475" cy="885825"/>
            <a:chOff x="0" y="0"/>
            <a:chExt cx="876" cy="882"/>
          </a:xfrm>
        </p:grpSpPr>
        <p:sp>
          <p:nvSpPr>
            <p:cNvPr id="33" name="Oval 32"/>
            <p:cNvSpPr>
              <a:spLocks noChangeArrowheads="1"/>
            </p:cNvSpPr>
            <p:nvPr/>
          </p:nvSpPr>
          <p:spPr bwMode="auto">
            <a:xfrm>
              <a:off x="0" y="0"/>
              <a:ext cx="876" cy="876"/>
            </a:xfrm>
            <a:prstGeom prst="ellipse">
              <a:avLst/>
            </a:prstGeom>
            <a:noFill/>
            <a:ln w="19050" cmpd="sng">
              <a:solidFill>
                <a:srgbClr val="FFFFFF">
                  <a:alpha val="17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34" name="Line 36"/>
            <p:cNvSpPr>
              <a:spLocks noChangeShapeType="1"/>
            </p:cNvSpPr>
            <p:nvPr/>
          </p:nvSpPr>
          <p:spPr bwMode="auto">
            <a:xfrm>
              <a:off x="441" y="0"/>
              <a:ext cx="1" cy="870"/>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a:no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35" name="Line 37"/>
            <p:cNvSpPr>
              <a:spLocks noChangeShapeType="1"/>
            </p:cNvSpPr>
            <p:nvPr/>
          </p:nvSpPr>
          <p:spPr bwMode="auto">
            <a:xfrm>
              <a:off x="0" y="435"/>
              <a:ext cx="876" cy="1"/>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a:no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36" name="Freeform 35"/>
            <p:cNvSpPr>
              <a:spLocks noChangeArrowheads="1"/>
            </p:cNvSpPr>
            <p:nvPr/>
          </p:nvSpPr>
          <p:spPr bwMode="auto">
            <a:xfrm>
              <a:off x="500" y="6"/>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37" name="Freeform 36"/>
            <p:cNvSpPr>
              <a:spLocks noChangeArrowheads="1"/>
            </p:cNvSpPr>
            <p:nvPr/>
          </p:nvSpPr>
          <p:spPr bwMode="auto">
            <a:xfrm>
              <a:off x="203" y="12"/>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38" name="Freeform 37"/>
            <p:cNvSpPr>
              <a:spLocks noChangeArrowheads="1"/>
            </p:cNvSpPr>
            <p:nvPr/>
          </p:nvSpPr>
          <p:spPr bwMode="auto">
            <a:xfrm rot="5400000">
              <a:off x="366" y="358"/>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39" name="Freeform 38"/>
            <p:cNvSpPr>
              <a:spLocks noChangeArrowheads="1"/>
            </p:cNvSpPr>
            <p:nvPr/>
          </p:nvSpPr>
          <p:spPr bwMode="auto">
            <a:xfrm rot="16200000" flipV="1">
              <a:off x="374" y="-142"/>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grpSp>
      <p:sp>
        <p:nvSpPr>
          <p:cNvPr id="40" name="Rectangle 39"/>
          <p:cNvSpPr>
            <a:spLocks noChangeArrowheads="1"/>
          </p:cNvSpPr>
          <p:nvPr/>
        </p:nvSpPr>
        <p:spPr bwMode="auto">
          <a:xfrm>
            <a:off x="7135746" y="3200400"/>
            <a:ext cx="4732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fontAlgn="base">
              <a:spcBef>
                <a:spcPct val="0"/>
              </a:spcBef>
              <a:spcAft>
                <a:spcPct val="0"/>
              </a:spcAft>
            </a:pPr>
            <a:r>
              <a:rPr lang="ar-EG" sz="4000" b="1" dirty="0" smtClean="0">
                <a:solidFill>
                  <a:srgbClr val="F8F8F8"/>
                </a:solidFill>
                <a:cs typeface="Arial" panose="020B0604020202020204" pitchFamily="34" charset="0"/>
                <a:sym typeface="Calibri" panose="020F0502020204030204" pitchFamily="34" charset="0"/>
              </a:rPr>
              <a:t>2</a:t>
            </a:r>
            <a:endParaRPr lang="ar-EG" altLang="en-US" sz="4000" dirty="0">
              <a:solidFill>
                <a:srgbClr val="000000"/>
              </a:solidFill>
              <a:latin typeface="Arial" panose="020B0604020202020204" pitchFamily="34" charset="0"/>
              <a:cs typeface="Arial" panose="020B0604020202020204" pitchFamily="34" charset="0"/>
            </a:endParaRPr>
          </a:p>
        </p:txBody>
      </p:sp>
      <p:grpSp>
        <p:nvGrpSpPr>
          <p:cNvPr id="41" name="Group 40"/>
          <p:cNvGrpSpPr>
            <a:grpSpLocks/>
          </p:cNvGrpSpPr>
          <p:nvPr/>
        </p:nvGrpSpPr>
        <p:grpSpPr bwMode="auto">
          <a:xfrm>
            <a:off x="6753225" y="4267200"/>
            <a:ext cx="1323975" cy="1320800"/>
            <a:chOff x="0" y="0"/>
            <a:chExt cx="1360" cy="1356"/>
          </a:xfrm>
        </p:grpSpPr>
        <p:grpSp>
          <p:nvGrpSpPr>
            <p:cNvPr id="42" name="Group 41"/>
            <p:cNvGrpSpPr>
              <a:grpSpLocks/>
            </p:cNvGrpSpPr>
            <p:nvPr/>
          </p:nvGrpSpPr>
          <p:grpSpPr bwMode="auto">
            <a:xfrm>
              <a:off x="0" y="0"/>
              <a:ext cx="1360" cy="1356"/>
              <a:chOff x="0" y="0"/>
              <a:chExt cx="1248" cy="1240"/>
            </a:xfrm>
          </p:grpSpPr>
          <p:sp>
            <p:nvSpPr>
              <p:cNvPr id="44" name="Oval 49"/>
              <p:cNvSpPr>
                <a:spLocks noChangeArrowheads="1"/>
              </p:cNvSpPr>
              <p:nvPr/>
            </p:nvSpPr>
            <p:spPr bwMode="auto">
              <a:xfrm>
                <a:off x="0" y="0"/>
                <a:ext cx="1248" cy="1240"/>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45" name="Oval 50"/>
              <p:cNvSpPr>
                <a:spLocks noChangeArrowheads="1"/>
              </p:cNvSpPr>
              <p:nvPr/>
            </p:nvSpPr>
            <p:spPr bwMode="auto">
              <a:xfrm>
                <a:off x="33" y="25"/>
                <a:ext cx="1190" cy="1190"/>
              </a:xfrm>
              <a:prstGeom prst="ellipse">
                <a:avLst/>
              </a:prstGeom>
              <a:gradFill rotWithShape="1">
                <a:gsLst>
                  <a:gs pos="0">
                    <a:srgbClr val="F8F8F8"/>
                  </a:gs>
                  <a:gs pos="100000">
                    <a:srgbClr val="41414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46" name="Oval 51"/>
              <p:cNvSpPr>
                <a:spLocks noChangeArrowheads="1"/>
              </p:cNvSpPr>
              <p:nvPr/>
            </p:nvSpPr>
            <p:spPr bwMode="auto">
              <a:xfrm>
                <a:off x="82" y="74"/>
                <a:ext cx="1092" cy="1092"/>
              </a:xfrm>
              <a:prstGeom prst="ellipse">
                <a:avLst/>
              </a:prstGeom>
              <a:solidFill>
                <a:srgbClr val="808080">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47" name="Oval 52"/>
              <p:cNvSpPr>
                <a:spLocks noChangeArrowheads="1"/>
              </p:cNvSpPr>
              <p:nvPr/>
            </p:nvSpPr>
            <p:spPr bwMode="auto">
              <a:xfrm>
                <a:off x="115" y="99"/>
                <a:ext cx="1026" cy="1026"/>
              </a:xfrm>
              <a:prstGeom prst="ellipse">
                <a:avLst/>
              </a:prstGeom>
              <a:solidFill>
                <a:srgbClr val="808080">
                  <a:alpha val="2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48" name="Oval 53"/>
              <p:cNvSpPr>
                <a:spLocks noChangeArrowheads="1"/>
              </p:cNvSpPr>
              <p:nvPr/>
            </p:nvSpPr>
            <p:spPr bwMode="auto">
              <a:xfrm>
                <a:off x="129" y="115"/>
                <a:ext cx="993" cy="994"/>
              </a:xfrm>
              <a:prstGeom prst="ellipse">
                <a:avLst/>
              </a:prstGeom>
              <a:gradFill rotWithShape="1">
                <a:gsLst>
                  <a:gs pos="0">
                    <a:srgbClr val="5C5C5C"/>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grpSp>
        <p:sp>
          <p:nvSpPr>
            <p:cNvPr id="43" name="Oval 54"/>
            <p:cNvSpPr>
              <a:spLocks noChangeArrowheads="1"/>
            </p:cNvSpPr>
            <p:nvPr/>
          </p:nvSpPr>
          <p:spPr bwMode="auto">
            <a:xfrm>
              <a:off x="161" y="148"/>
              <a:ext cx="1052" cy="1054"/>
            </a:xfrm>
            <a:prstGeom prst="ellipse">
              <a:avLst/>
            </a:prstGeom>
            <a:gradFill rotWithShape="1">
              <a:gsLst>
                <a:gs pos="0">
                  <a:srgbClr val="233B57"/>
                </a:gs>
                <a:gs pos="100000">
                  <a:srgbClr val="4F81B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grpSp>
      <p:grpSp>
        <p:nvGrpSpPr>
          <p:cNvPr id="49" name="Group 48"/>
          <p:cNvGrpSpPr>
            <a:grpSpLocks/>
          </p:cNvGrpSpPr>
          <p:nvPr/>
        </p:nvGrpSpPr>
        <p:grpSpPr bwMode="auto">
          <a:xfrm>
            <a:off x="6967538" y="4475163"/>
            <a:ext cx="879475" cy="885825"/>
            <a:chOff x="0" y="0"/>
            <a:chExt cx="876" cy="882"/>
          </a:xfrm>
        </p:grpSpPr>
        <p:sp>
          <p:nvSpPr>
            <p:cNvPr id="50" name="Oval 49"/>
            <p:cNvSpPr>
              <a:spLocks noChangeArrowheads="1"/>
            </p:cNvSpPr>
            <p:nvPr/>
          </p:nvSpPr>
          <p:spPr bwMode="auto">
            <a:xfrm>
              <a:off x="0" y="0"/>
              <a:ext cx="876" cy="876"/>
            </a:xfrm>
            <a:prstGeom prst="ellipse">
              <a:avLst/>
            </a:prstGeom>
            <a:noFill/>
            <a:ln w="19050" cmpd="sng">
              <a:solidFill>
                <a:srgbClr val="FFFFFF">
                  <a:alpha val="17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51" name="Line 57"/>
            <p:cNvSpPr>
              <a:spLocks noChangeShapeType="1"/>
            </p:cNvSpPr>
            <p:nvPr/>
          </p:nvSpPr>
          <p:spPr bwMode="auto">
            <a:xfrm>
              <a:off x="441" y="0"/>
              <a:ext cx="1" cy="870"/>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a:no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52" name="Line 58"/>
            <p:cNvSpPr>
              <a:spLocks noChangeShapeType="1"/>
            </p:cNvSpPr>
            <p:nvPr/>
          </p:nvSpPr>
          <p:spPr bwMode="auto">
            <a:xfrm>
              <a:off x="0" y="435"/>
              <a:ext cx="876" cy="1"/>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a:no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53" name="Freeform 52"/>
            <p:cNvSpPr>
              <a:spLocks noChangeArrowheads="1"/>
            </p:cNvSpPr>
            <p:nvPr/>
          </p:nvSpPr>
          <p:spPr bwMode="auto">
            <a:xfrm>
              <a:off x="500" y="6"/>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54" name="Freeform 53"/>
            <p:cNvSpPr>
              <a:spLocks noChangeArrowheads="1"/>
            </p:cNvSpPr>
            <p:nvPr/>
          </p:nvSpPr>
          <p:spPr bwMode="auto">
            <a:xfrm>
              <a:off x="203" y="12"/>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55" name="Freeform 54"/>
            <p:cNvSpPr>
              <a:spLocks noChangeArrowheads="1"/>
            </p:cNvSpPr>
            <p:nvPr/>
          </p:nvSpPr>
          <p:spPr bwMode="auto">
            <a:xfrm rot="5400000">
              <a:off x="366" y="358"/>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56" name="Freeform 55"/>
            <p:cNvSpPr>
              <a:spLocks noChangeArrowheads="1"/>
            </p:cNvSpPr>
            <p:nvPr/>
          </p:nvSpPr>
          <p:spPr bwMode="auto">
            <a:xfrm rot="16200000" flipV="1">
              <a:off x="374" y="-142"/>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grpSp>
      <p:sp>
        <p:nvSpPr>
          <p:cNvPr id="57" name="Rectangle 56"/>
          <p:cNvSpPr>
            <a:spLocks noChangeArrowheads="1"/>
          </p:cNvSpPr>
          <p:nvPr/>
        </p:nvSpPr>
        <p:spPr bwMode="auto">
          <a:xfrm>
            <a:off x="7183371" y="4572000"/>
            <a:ext cx="4732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fontAlgn="base">
              <a:spcBef>
                <a:spcPct val="0"/>
              </a:spcBef>
              <a:spcAft>
                <a:spcPct val="0"/>
              </a:spcAft>
            </a:pPr>
            <a:r>
              <a:rPr lang="ar-EG" sz="4000" b="1" dirty="0" smtClean="0">
                <a:solidFill>
                  <a:srgbClr val="F8F8F8"/>
                </a:solidFill>
                <a:cs typeface="Arial" panose="020B0604020202020204" pitchFamily="34" charset="0"/>
                <a:sym typeface="Calibri" panose="020F0502020204030204" pitchFamily="34" charset="0"/>
              </a:rPr>
              <a:t>3</a:t>
            </a:r>
            <a:endParaRPr lang="ar-EG" altLang="en-US" sz="4000" dirty="0">
              <a:solidFill>
                <a:srgbClr val="000000"/>
              </a:solidFill>
              <a:latin typeface="Arial" panose="020B0604020202020204" pitchFamily="34" charset="0"/>
              <a:cs typeface="Arial" panose="020B0604020202020204" pitchFamily="34" charset="0"/>
            </a:endParaRPr>
          </a:p>
        </p:txBody>
      </p:sp>
      <p:sp>
        <p:nvSpPr>
          <p:cNvPr id="76" name="AutoShape 7"/>
          <p:cNvSpPr>
            <a:spLocks noChangeArrowheads="1"/>
          </p:cNvSpPr>
          <p:nvPr/>
        </p:nvSpPr>
        <p:spPr bwMode="auto">
          <a:xfrm>
            <a:off x="1295400" y="282575"/>
            <a:ext cx="5957888" cy="708025"/>
          </a:xfrm>
          <a:prstGeom prst="roundRect">
            <a:avLst>
              <a:gd name="adj" fmla="val 50000"/>
            </a:avLst>
          </a:prstGeom>
          <a:gradFill rotWithShape="1">
            <a:gsLst>
              <a:gs pos="0">
                <a:srgbClr val="00B0F0"/>
              </a:gs>
              <a:gs pos="100000">
                <a:srgbClr val="3CA1E6">
                  <a:alpha val="0"/>
                </a:srgbClr>
              </a:gs>
            </a:gsLst>
            <a:lin ang="5400000" scaled="1"/>
          </a:gradFill>
          <a:ln>
            <a:noFill/>
          </a:ln>
          <a:effectLst/>
          <a:extLst/>
        </p:spPr>
        <p:txBody>
          <a:bodyPr wrap="none" anchor="ctr"/>
          <a:lstStyle/>
          <a:p>
            <a:pPr algn="ctr" rtl="1" fontAlgn="base">
              <a:spcBef>
                <a:spcPct val="0"/>
              </a:spcBef>
              <a:spcAft>
                <a:spcPct val="0"/>
              </a:spcAft>
            </a:pPr>
            <a:r>
              <a:rPr lang="ar-EG" sz="4000" dirty="0">
                <a:latin typeface="SimHei" panose="02010609060101010101" pitchFamily="49" charset="-122"/>
              </a:rPr>
              <a:t>مدارس التنظيم الإداري واتجاهاته</a:t>
            </a:r>
          </a:p>
        </p:txBody>
      </p:sp>
    </p:spTree>
    <p:extLst>
      <p:ext uri="{BB962C8B-B14F-4D97-AF65-F5344CB8AC3E}">
        <p14:creationId xmlns:p14="http://schemas.microsoft.com/office/powerpoint/2010/main" val="205210539"/>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style.rotation</p:attrName>
                                        </p:attrNameLst>
                                      </p:cBhvr>
                                      <p:tavLst>
                                        <p:tav tm="0">
                                          <p:val>
                                            <p:fltVal val="720"/>
                                          </p:val>
                                        </p:tav>
                                        <p:tav tm="100000">
                                          <p:val>
                                            <p:fltVal val="0"/>
                                          </p:val>
                                        </p:tav>
                                      </p:tavLst>
                                    </p:anim>
                                    <p:anim calcmode="lin" valueType="num">
                                      <p:cBhvr>
                                        <p:cTn id="21" dur="2000" fill="hold"/>
                                        <p:tgtEl>
                                          <p:spTgt spid="6"/>
                                        </p:tgtEl>
                                        <p:attrNameLst>
                                          <p:attrName>ppt_h</p:attrName>
                                        </p:attrNameLst>
                                      </p:cBhvr>
                                      <p:tavLst>
                                        <p:tav tm="0">
                                          <p:val>
                                            <p:fltVal val="0"/>
                                          </p:val>
                                        </p:tav>
                                        <p:tav tm="100000">
                                          <p:val>
                                            <p:strVal val="#ppt_h"/>
                                          </p:val>
                                        </p:tav>
                                      </p:tavLst>
                                    </p:anim>
                                    <p:anim calcmode="lin" valueType="num">
                                      <p:cBhvr>
                                        <p:cTn id="22" dur="2000" fill="hold"/>
                                        <p:tgtEl>
                                          <p:spTgt spid="6"/>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anim calcmode="lin" valueType="num">
                                      <p:cBhvr>
                                        <p:cTn id="26" dur="2000" fill="hold"/>
                                        <p:tgtEl>
                                          <p:spTgt spid="7"/>
                                        </p:tgtEl>
                                        <p:attrNameLst>
                                          <p:attrName>style.rotation</p:attrName>
                                        </p:attrNameLst>
                                      </p:cBhvr>
                                      <p:tavLst>
                                        <p:tav tm="0">
                                          <p:val>
                                            <p:fltVal val="720"/>
                                          </p:val>
                                        </p:tav>
                                        <p:tav tm="100000">
                                          <p:val>
                                            <p:fltVal val="0"/>
                                          </p:val>
                                        </p:tav>
                                      </p:tavLst>
                                    </p:anim>
                                    <p:anim calcmode="lin" valueType="num">
                                      <p:cBhvr>
                                        <p:cTn id="27" dur="2000" fill="hold"/>
                                        <p:tgtEl>
                                          <p:spTgt spid="7"/>
                                        </p:tgtEl>
                                        <p:attrNameLst>
                                          <p:attrName>ppt_h</p:attrName>
                                        </p:attrNameLst>
                                      </p:cBhvr>
                                      <p:tavLst>
                                        <p:tav tm="0">
                                          <p:val>
                                            <p:fltVal val="0"/>
                                          </p:val>
                                        </p:tav>
                                        <p:tav tm="100000">
                                          <p:val>
                                            <p:strVal val="#ppt_h"/>
                                          </p:val>
                                        </p:tav>
                                      </p:tavLst>
                                    </p:anim>
                                    <p:anim calcmode="lin" valueType="num">
                                      <p:cBhvr>
                                        <p:cTn id="28" dur="2000" fill="hold"/>
                                        <p:tgtEl>
                                          <p:spTgt spid="7"/>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000"/>
                                        <p:tgtEl>
                                          <p:spTgt spid="15"/>
                                        </p:tgtEl>
                                      </p:cBhvr>
                                    </p:animEffect>
                                    <p:anim calcmode="lin" valueType="num">
                                      <p:cBhvr>
                                        <p:cTn id="32" dur="2000" fill="hold"/>
                                        <p:tgtEl>
                                          <p:spTgt spid="15"/>
                                        </p:tgtEl>
                                        <p:attrNameLst>
                                          <p:attrName>style.rotation</p:attrName>
                                        </p:attrNameLst>
                                      </p:cBhvr>
                                      <p:tavLst>
                                        <p:tav tm="0">
                                          <p:val>
                                            <p:fltVal val="720"/>
                                          </p:val>
                                        </p:tav>
                                        <p:tav tm="100000">
                                          <p:val>
                                            <p:fltVal val="0"/>
                                          </p:val>
                                        </p:tav>
                                      </p:tavLst>
                                    </p:anim>
                                    <p:anim calcmode="lin" valueType="num">
                                      <p:cBhvr>
                                        <p:cTn id="33" dur="2000" fill="hold"/>
                                        <p:tgtEl>
                                          <p:spTgt spid="15"/>
                                        </p:tgtEl>
                                        <p:attrNameLst>
                                          <p:attrName>ppt_h</p:attrName>
                                        </p:attrNameLst>
                                      </p:cBhvr>
                                      <p:tavLst>
                                        <p:tav tm="0">
                                          <p:val>
                                            <p:fltVal val="0"/>
                                          </p:val>
                                        </p:tav>
                                        <p:tav tm="100000">
                                          <p:val>
                                            <p:strVal val="#ppt_h"/>
                                          </p:val>
                                        </p:tav>
                                      </p:tavLst>
                                    </p:anim>
                                    <p:anim calcmode="lin" valueType="num">
                                      <p:cBhvr>
                                        <p:cTn id="34" dur="2000" fill="hold"/>
                                        <p:tgtEl>
                                          <p:spTgt spid="15"/>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style.rotation</p:attrName>
                                        </p:attrNameLst>
                                      </p:cBhvr>
                                      <p:tavLst>
                                        <p:tav tm="0">
                                          <p:val>
                                            <p:fltVal val="720"/>
                                          </p:val>
                                        </p:tav>
                                        <p:tav tm="100000">
                                          <p:val>
                                            <p:fltVal val="0"/>
                                          </p:val>
                                        </p:tav>
                                      </p:tavLst>
                                    </p:anim>
                                    <p:anim calcmode="lin" valueType="num">
                                      <p:cBhvr>
                                        <p:cTn id="39" dur="2000" fill="hold"/>
                                        <p:tgtEl>
                                          <p:spTgt spid="23"/>
                                        </p:tgtEl>
                                        <p:attrNameLst>
                                          <p:attrName>ppt_h</p:attrName>
                                        </p:attrNameLst>
                                      </p:cBhvr>
                                      <p:tavLst>
                                        <p:tav tm="0">
                                          <p:val>
                                            <p:fltVal val="0"/>
                                          </p:val>
                                        </p:tav>
                                        <p:tav tm="100000">
                                          <p:val>
                                            <p:strVal val="#ppt_h"/>
                                          </p:val>
                                        </p:tav>
                                      </p:tavLst>
                                    </p:anim>
                                    <p:anim calcmode="lin" valueType="num">
                                      <p:cBhvr>
                                        <p:cTn id="40" dur="2000" fill="hold"/>
                                        <p:tgtEl>
                                          <p:spTgt spid="23"/>
                                        </p:tgtEl>
                                        <p:attrNameLst>
                                          <p:attrName>ppt_w</p:attrName>
                                        </p:attrNameLst>
                                      </p:cBhvr>
                                      <p:tavLst>
                                        <p:tav tm="0">
                                          <p:val>
                                            <p:fltVal val="0"/>
                                          </p:val>
                                        </p:tav>
                                        <p:tav tm="100000">
                                          <p:val>
                                            <p:strVal val="#ppt_w"/>
                                          </p:val>
                                        </p:tav>
                                      </p:tavLst>
                                    </p:anim>
                                  </p:childTnLst>
                                </p:cTn>
                              </p:par>
                              <p:par>
                                <p:cTn id="41" presetID="35"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2000"/>
                                        <p:tgtEl>
                                          <p:spTgt spid="24"/>
                                        </p:tgtEl>
                                      </p:cBhvr>
                                    </p:animEffect>
                                    <p:anim calcmode="lin" valueType="num">
                                      <p:cBhvr>
                                        <p:cTn id="44" dur="2000" fill="hold"/>
                                        <p:tgtEl>
                                          <p:spTgt spid="24"/>
                                        </p:tgtEl>
                                        <p:attrNameLst>
                                          <p:attrName>style.rotation</p:attrName>
                                        </p:attrNameLst>
                                      </p:cBhvr>
                                      <p:tavLst>
                                        <p:tav tm="0">
                                          <p:val>
                                            <p:fltVal val="720"/>
                                          </p:val>
                                        </p:tav>
                                        <p:tav tm="100000">
                                          <p:val>
                                            <p:fltVal val="0"/>
                                          </p:val>
                                        </p:tav>
                                      </p:tavLst>
                                    </p:anim>
                                    <p:anim calcmode="lin" valueType="num">
                                      <p:cBhvr>
                                        <p:cTn id="45" dur="2000" fill="hold"/>
                                        <p:tgtEl>
                                          <p:spTgt spid="24"/>
                                        </p:tgtEl>
                                        <p:attrNameLst>
                                          <p:attrName>ppt_h</p:attrName>
                                        </p:attrNameLst>
                                      </p:cBhvr>
                                      <p:tavLst>
                                        <p:tav tm="0">
                                          <p:val>
                                            <p:fltVal val="0"/>
                                          </p:val>
                                        </p:tav>
                                        <p:tav tm="100000">
                                          <p:val>
                                            <p:strVal val="#ppt_h"/>
                                          </p:val>
                                        </p:tav>
                                      </p:tavLst>
                                    </p:anim>
                                    <p:anim calcmode="lin" valueType="num">
                                      <p:cBhvr>
                                        <p:cTn id="46" dur="2000" fill="hold"/>
                                        <p:tgtEl>
                                          <p:spTgt spid="24"/>
                                        </p:tgtEl>
                                        <p:attrNameLst>
                                          <p:attrName>ppt_w</p:attrName>
                                        </p:attrNameLst>
                                      </p:cBhvr>
                                      <p:tavLst>
                                        <p:tav tm="0">
                                          <p:val>
                                            <p:fltVal val="0"/>
                                          </p:val>
                                        </p:tav>
                                        <p:tav tm="100000">
                                          <p:val>
                                            <p:strVal val="#ppt_w"/>
                                          </p:val>
                                        </p:tav>
                                      </p:tavLst>
                                    </p:anim>
                                  </p:childTnLst>
                                </p:cTn>
                              </p:par>
                              <p:par>
                                <p:cTn id="47" presetID="35"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2000"/>
                                        <p:tgtEl>
                                          <p:spTgt spid="32"/>
                                        </p:tgtEl>
                                      </p:cBhvr>
                                    </p:animEffect>
                                    <p:anim calcmode="lin" valueType="num">
                                      <p:cBhvr>
                                        <p:cTn id="50" dur="2000" fill="hold"/>
                                        <p:tgtEl>
                                          <p:spTgt spid="32"/>
                                        </p:tgtEl>
                                        <p:attrNameLst>
                                          <p:attrName>style.rotation</p:attrName>
                                        </p:attrNameLst>
                                      </p:cBhvr>
                                      <p:tavLst>
                                        <p:tav tm="0">
                                          <p:val>
                                            <p:fltVal val="720"/>
                                          </p:val>
                                        </p:tav>
                                        <p:tav tm="100000">
                                          <p:val>
                                            <p:fltVal val="0"/>
                                          </p:val>
                                        </p:tav>
                                      </p:tavLst>
                                    </p:anim>
                                    <p:anim calcmode="lin" valueType="num">
                                      <p:cBhvr>
                                        <p:cTn id="51" dur="2000" fill="hold"/>
                                        <p:tgtEl>
                                          <p:spTgt spid="32"/>
                                        </p:tgtEl>
                                        <p:attrNameLst>
                                          <p:attrName>ppt_h</p:attrName>
                                        </p:attrNameLst>
                                      </p:cBhvr>
                                      <p:tavLst>
                                        <p:tav tm="0">
                                          <p:val>
                                            <p:fltVal val="0"/>
                                          </p:val>
                                        </p:tav>
                                        <p:tav tm="100000">
                                          <p:val>
                                            <p:strVal val="#ppt_h"/>
                                          </p:val>
                                        </p:tav>
                                      </p:tavLst>
                                    </p:anim>
                                    <p:anim calcmode="lin" valueType="num">
                                      <p:cBhvr>
                                        <p:cTn id="52" dur="2000" fill="hold"/>
                                        <p:tgtEl>
                                          <p:spTgt spid="32"/>
                                        </p:tgtEl>
                                        <p:attrNameLst>
                                          <p:attrName>ppt_w</p:attrName>
                                        </p:attrNameLst>
                                      </p:cBhvr>
                                      <p:tavLst>
                                        <p:tav tm="0">
                                          <p:val>
                                            <p:fltVal val="0"/>
                                          </p:val>
                                        </p:tav>
                                        <p:tav tm="100000">
                                          <p:val>
                                            <p:strVal val="#ppt_w"/>
                                          </p:val>
                                        </p:tav>
                                      </p:tavLst>
                                    </p:anim>
                                  </p:childTnLst>
                                </p:cTn>
                              </p:par>
                              <p:par>
                                <p:cTn id="53" presetID="35"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2000"/>
                                        <p:tgtEl>
                                          <p:spTgt spid="40"/>
                                        </p:tgtEl>
                                      </p:cBhvr>
                                    </p:animEffect>
                                    <p:anim calcmode="lin" valueType="num">
                                      <p:cBhvr>
                                        <p:cTn id="56" dur="2000" fill="hold"/>
                                        <p:tgtEl>
                                          <p:spTgt spid="40"/>
                                        </p:tgtEl>
                                        <p:attrNameLst>
                                          <p:attrName>style.rotation</p:attrName>
                                        </p:attrNameLst>
                                      </p:cBhvr>
                                      <p:tavLst>
                                        <p:tav tm="0">
                                          <p:val>
                                            <p:fltVal val="720"/>
                                          </p:val>
                                        </p:tav>
                                        <p:tav tm="100000">
                                          <p:val>
                                            <p:fltVal val="0"/>
                                          </p:val>
                                        </p:tav>
                                      </p:tavLst>
                                    </p:anim>
                                    <p:anim calcmode="lin" valueType="num">
                                      <p:cBhvr>
                                        <p:cTn id="57" dur="2000" fill="hold"/>
                                        <p:tgtEl>
                                          <p:spTgt spid="40"/>
                                        </p:tgtEl>
                                        <p:attrNameLst>
                                          <p:attrName>ppt_h</p:attrName>
                                        </p:attrNameLst>
                                      </p:cBhvr>
                                      <p:tavLst>
                                        <p:tav tm="0">
                                          <p:val>
                                            <p:fltVal val="0"/>
                                          </p:val>
                                        </p:tav>
                                        <p:tav tm="100000">
                                          <p:val>
                                            <p:strVal val="#ppt_h"/>
                                          </p:val>
                                        </p:tav>
                                      </p:tavLst>
                                    </p:anim>
                                    <p:anim calcmode="lin" valueType="num">
                                      <p:cBhvr>
                                        <p:cTn id="58" dur="2000" fill="hold"/>
                                        <p:tgtEl>
                                          <p:spTgt spid="40"/>
                                        </p:tgtEl>
                                        <p:attrNameLst>
                                          <p:attrName>ppt_w</p:attrName>
                                        </p:attrNameLst>
                                      </p:cBhvr>
                                      <p:tavLst>
                                        <p:tav tm="0">
                                          <p:val>
                                            <p:fltVal val="0"/>
                                          </p:val>
                                        </p:tav>
                                        <p:tav tm="100000">
                                          <p:val>
                                            <p:strVal val="#ppt_w"/>
                                          </p:val>
                                        </p:tav>
                                      </p:tavLst>
                                    </p:anim>
                                  </p:childTnLst>
                                </p:cTn>
                              </p:par>
                              <p:par>
                                <p:cTn id="59" presetID="35"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2000"/>
                                        <p:tgtEl>
                                          <p:spTgt spid="41"/>
                                        </p:tgtEl>
                                      </p:cBhvr>
                                    </p:animEffect>
                                    <p:anim calcmode="lin" valueType="num">
                                      <p:cBhvr>
                                        <p:cTn id="62" dur="2000" fill="hold"/>
                                        <p:tgtEl>
                                          <p:spTgt spid="41"/>
                                        </p:tgtEl>
                                        <p:attrNameLst>
                                          <p:attrName>style.rotation</p:attrName>
                                        </p:attrNameLst>
                                      </p:cBhvr>
                                      <p:tavLst>
                                        <p:tav tm="0">
                                          <p:val>
                                            <p:fltVal val="720"/>
                                          </p:val>
                                        </p:tav>
                                        <p:tav tm="100000">
                                          <p:val>
                                            <p:fltVal val="0"/>
                                          </p:val>
                                        </p:tav>
                                      </p:tavLst>
                                    </p:anim>
                                    <p:anim calcmode="lin" valueType="num">
                                      <p:cBhvr>
                                        <p:cTn id="63" dur="2000" fill="hold"/>
                                        <p:tgtEl>
                                          <p:spTgt spid="41"/>
                                        </p:tgtEl>
                                        <p:attrNameLst>
                                          <p:attrName>ppt_h</p:attrName>
                                        </p:attrNameLst>
                                      </p:cBhvr>
                                      <p:tavLst>
                                        <p:tav tm="0">
                                          <p:val>
                                            <p:fltVal val="0"/>
                                          </p:val>
                                        </p:tav>
                                        <p:tav tm="100000">
                                          <p:val>
                                            <p:strVal val="#ppt_h"/>
                                          </p:val>
                                        </p:tav>
                                      </p:tavLst>
                                    </p:anim>
                                    <p:anim calcmode="lin" valueType="num">
                                      <p:cBhvr>
                                        <p:cTn id="64" dur="2000" fill="hold"/>
                                        <p:tgtEl>
                                          <p:spTgt spid="41"/>
                                        </p:tgtEl>
                                        <p:attrNameLst>
                                          <p:attrName>ppt_w</p:attrName>
                                        </p:attrNameLst>
                                      </p:cBhvr>
                                      <p:tavLst>
                                        <p:tav tm="0">
                                          <p:val>
                                            <p:fltVal val="0"/>
                                          </p:val>
                                        </p:tav>
                                        <p:tav tm="100000">
                                          <p:val>
                                            <p:strVal val="#ppt_w"/>
                                          </p:val>
                                        </p:tav>
                                      </p:tavLst>
                                    </p:anim>
                                  </p:childTnLst>
                                </p:cTn>
                              </p:par>
                              <p:par>
                                <p:cTn id="65" presetID="35" presetClass="entr" presetSubtype="0"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2000"/>
                                        <p:tgtEl>
                                          <p:spTgt spid="49"/>
                                        </p:tgtEl>
                                      </p:cBhvr>
                                    </p:animEffect>
                                    <p:anim calcmode="lin" valueType="num">
                                      <p:cBhvr>
                                        <p:cTn id="68" dur="2000" fill="hold"/>
                                        <p:tgtEl>
                                          <p:spTgt spid="49"/>
                                        </p:tgtEl>
                                        <p:attrNameLst>
                                          <p:attrName>style.rotation</p:attrName>
                                        </p:attrNameLst>
                                      </p:cBhvr>
                                      <p:tavLst>
                                        <p:tav tm="0">
                                          <p:val>
                                            <p:fltVal val="720"/>
                                          </p:val>
                                        </p:tav>
                                        <p:tav tm="100000">
                                          <p:val>
                                            <p:fltVal val="0"/>
                                          </p:val>
                                        </p:tav>
                                      </p:tavLst>
                                    </p:anim>
                                    <p:anim calcmode="lin" valueType="num">
                                      <p:cBhvr>
                                        <p:cTn id="69" dur="2000" fill="hold"/>
                                        <p:tgtEl>
                                          <p:spTgt spid="49"/>
                                        </p:tgtEl>
                                        <p:attrNameLst>
                                          <p:attrName>ppt_h</p:attrName>
                                        </p:attrNameLst>
                                      </p:cBhvr>
                                      <p:tavLst>
                                        <p:tav tm="0">
                                          <p:val>
                                            <p:fltVal val="0"/>
                                          </p:val>
                                        </p:tav>
                                        <p:tav tm="100000">
                                          <p:val>
                                            <p:strVal val="#ppt_h"/>
                                          </p:val>
                                        </p:tav>
                                      </p:tavLst>
                                    </p:anim>
                                    <p:anim calcmode="lin" valueType="num">
                                      <p:cBhvr>
                                        <p:cTn id="70" dur="2000" fill="hold"/>
                                        <p:tgtEl>
                                          <p:spTgt spid="49"/>
                                        </p:tgtEl>
                                        <p:attrNameLst>
                                          <p:attrName>ppt_w</p:attrName>
                                        </p:attrNameLst>
                                      </p:cBhvr>
                                      <p:tavLst>
                                        <p:tav tm="0">
                                          <p:val>
                                            <p:fltVal val="0"/>
                                          </p:val>
                                        </p:tav>
                                        <p:tav tm="100000">
                                          <p:val>
                                            <p:strVal val="#ppt_w"/>
                                          </p:val>
                                        </p:tav>
                                      </p:tavLst>
                                    </p:anim>
                                  </p:childTnLst>
                                </p:cTn>
                              </p:par>
                              <p:par>
                                <p:cTn id="71" presetID="35" presetClass="entr" presetSubtype="0"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2000"/>
                                        <p:tgtEl>
                                          <p:spTgt spid="57"/>
                                        </p:tgtEl>
                                      </p:cBhvr>
                                    </p:animEffect>
                                    <p:anim calcmode="lin" valueType="num">
                                      <p:cBhvr>
                                        <p:cTn id="74" dur="2000" fill="hold"/>
                                        <p:tgtEl>
                                          <p:spTgt spid="57"/>
                                        </p:tgtEl>
                                        <p:attrNameLst>
                                          <p:attrName>style.rotation</p:attrName>
                                        </p:attrNameLst>
                                      </p:cBhvr>
                                      <p:tavLst>
                                        <p:tav tm="0">
                                          <p:val>
                                            <p:fltVal val="720"/>
                                          </p:val>
                                        </p:tav>
                                        <p:tav tm="100000">
                                          <p:val>
                                            <p:fltVal val="0"/>
                                          </p:val>
                                        </p:tav>
                                      </p:tavLst>
                                    </p:anim>
                                    <p:anim calcmode="lin" valueType="num">
                                      <p:cBhvr>
                                        <p:cTn id="75" dur="2000" fill="hold"/>
                                        <p:tgtEl>
                                          <p:spTgt spid="57"/>
                                        </p:tgtEl>
                                        <p:attrNameLst>
                                          <p:attrName>ppt_h</p:attrName>
                                        </p:attrNameLst>
                                      </p:cBhvr>
                                      <p:tavLst>
                                        <p:tav tm="0">
                                          <p:val>
                                            <p:fltVal val="0"/>
                                          </p:val>
                                        </p:tav>
                                        <p:tav tm="100000">
                                          <p:val>
                                            <p:strVal val="#ppt_h"/>
                                          </p:val>
                                        </p:tav>
                                      </p:tavLst>
                                    </p:anim>
                                    <p:anim calcmode="lin" valueType="num">
                                      <p:cBhvr>
                                        <p:cTn id="76" dur="2000" fill="hold"/>
                                        <p:tgtEl>
                                          <p:spTgt spid="5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3" grpId="0"/>
      <p:bldP spid="40"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
          <p:cNvSpPr>
            <a:spLocks noChangeArrowheads="1"/>
          </p:cNvSpPr>
          <p:nvPr/>
        </p:nvSpPr>
        <p:spPr bwMode="auto">
          <a:xfrm>
            <a:off x="1179516" y="203200"/>
            <a:ext cx="5832612" cy="1101390"/>
          </a:xfrm>
          <a:prstGeom prst="roundRect">
            <a:avLst>
              <a:gd name="adj" fmla="val 11741"/>
            </a:avLst>
          </a:prstGeom>
          <a:gradFill rotWithShape="1">
            <a:gsLst>
              <a:gs pos="0">
                <a:srgbClr val="800080"/>
              </a:gs>
              <a:gs pos="100000">
                <a:srgbClr val="CD9ACD"/>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rtl="1" fontAlgn="base">
              <a:spcBef>
                <a:spcPct val="0"/>
              </a:spcBef>
              <a:spcAft>
                <a:spcPct val="0"/>
              </a:spcAft>
            </a:pPr>
            <a:r>
              <a:rPr lang="ar-EG" sz="3200" dirty="0">
                <a:solidFill>
                  <a:schemeClr val="bg1"/>
                </a:solidFill>
              </a:rPr>
              <a:t>الفكر الكلاسيكي في التنظيم </a:t>
            </a:r>
            <a:endParaRPr lang="ar-EG" sz="3200" dirty="0" smtClean="0">
              <a:solidFill>
                <a:schemeClr val="bg1"/>
              </a:solidFill>
            </a:endParaRPr>
          </a:p>
          <a:p>
            <a:pPr algn="ctr" rtl="1" fontAlgn="base">
              <a:spcBef>
                <a:spcPct val="0"/>
              </a:spcBef>
              <a:spcAft>
                <a:spcPct val="0"/>
              </a:spcAft>
            </a:pPr>
            <a:r>
              <a:rPr lang="ar-EG" sz="3200" dirty="0" smtClean="0">
                <a:solidFill>
                  <a:schemeClr val="bg1"/>
                </a:solidFill>
              </a:rPr>
              <a:t>(</a:t>
            </a:r>
            <a:r>
              <a:rPr lang="ar-EG" sz="3200" dirty="0">
                <a:solidFill>
                  <a:schemeClr val="bg1"/>
                </a:solidFill>
              </a:rPr>
              <a:t>أو النظرية الكلاسيكية في التنظيم)</a:t>
            </a:r>
            <a:endParaRPr lang="en-US" sz="3200" dirty="0">
              <a:solidFill>
                <a:schemeClr val="bg1"/>
              </a:solidFill>
              <a:cs typeface="Arial" panose="020B0604020202020204" pitchFamily="34" charset="0"/>
            </a:endParaRPr>
          </a:p>
        </p:txBody>
      </p:sp>
      <p:grpSp>
        <p:nvGrpSpPr>
          <p:cNvPr id="4" name="Group 3"/>
          <p:cNvGrpSpPr>
            <a:grpSpLocks/>
          </p:cNvGrpSpPr>
          <p:nvPr/>
        </p:nvGrpSpPr>
        <p:grpSpPr bwMode="auto">
          <a:xfrm>
            <a:off x="6677025" y="50800"/>
            <a:ext cx="1323975" cy="1320800"/>
            <a:chOff x="0" y="0"/>
            <a:chExt cx="1360" cy="1356"/>
          </a:xfrm>
        </p:grpSpPr>
        <p:grpSp>
          <p:nvGrpSpPr>
            <p:cNvPr id="5" name="Group 4"/>
            <p:cNvGrpSpPr>
              <a:grpSpLocks/>
            </p:cNvGrpSpPr>
            <p:nvPr/>
          </p:nvGrpSpPr>
          <p:grpSpPr bwMode="auto">
            <a:xfrm>
              <a:off x="0" y="0"/>
              <a:ext cx="1360" cy="1356"/>
              <a:chOff x="0" y="0"/>
              <a:chExt cx="1248" cy="1240"/>
            </a:xfrm>
          </p:grpSpPr>
          <p:sp>
            <p:nvSpPr>
              <p:cNvPr id="7" name="Oval 7"/>
              <p:cNvSpPr>
                <a:spLocks noChangeArrowheads="1"/>
              </p:cNvSpPr>
              <p:nvPr/>
            </p:nvSpPr>
            <p:spPr bwMode="auto">
              <a:xfrm>
                <a:off x="0" y="0"/>
                <a:ext cx="1248" cy="1240"/>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8" name="Oval 8"/>
              <p:cNvSpPr>
                <a:spLocks noChangeArrowheads="1"/>
              </p:cNvSpPr>
              <p:nvPr/>
            </p:nvSpPr>
            <p:spPr bwMode="auto">
              <a:xfrm>
                <a:off x="33" y="25"/>
                <a:ext cx="1190" cy="1190"/>
              </a:xfrm>
              <a:prstGeom prst="ellipse">
                <a:avLst/>
              </a:prstGeom>
              <a:gradFill rotWithShape="1">
                <a:gsLst>
                  <a:gs pos="0">
                    <a:srgbClr val="F8F8F8"/>
                  </a:gs>
                  <a:gs pos="100000">
                    <a:srgbClr val="41414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9" name="Oval 9"/>
              <p:cNvSpPr>
                <a:spLocks noChangeArrowheads="1"/>
              </p:cNvSpPr>
              <p:nvPr/>
            </p:nvSpPr>
            <p:spPr bwMode="auto">
              <a:xfrm>
                <a:off x="82" y="74"/>
                <a:ext cx="1092" cy="1092"/>
              </a:xfrm>
              <a:prstGeom prst="ellipse">
                <a:avLst/>
              </a:prstGeom>
              <a:solidFill>
                <a:srgbClr val="808080">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10" name="Oval 10"/>
              <p:cNvSpPr>
                <a:spLocks noChangeArrowheads="1"/>
              </p:cNvSpPr>
              <p:nvPr/>
            </p:nvSpPr>
            <p:spPr bwMode="auto">
              <a:xfrm>
                <a:off x="115" y="99"/>
                <a:ext cx="1026" cy="1026"/>
              </a:xfrm>
              <a:prstGeom prst="ellipse">
                <a:avLst/>
              </a:prstGeom>
              <a:solidFill>
                <a:srgbClr val="808080">
                  <a:alpha val="2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12" name="Oval 11"/>
              <p:cNvSpPr>
                <a:spLocks noChangeArrowheads="1"/>
              </p:cNvSpPr>
              <p:nvPr/>
            </p:nvSpPr>
            <p:spPr bwMode="auto">
              <a:xfrm>
                <a:off x="129" y="115"/>
                <a:ext cx="993" cy="994"/>
              </a:xfrm>
              <a:prstGeom prst="ellipse">
                <a:avLst/>
              </a:prstGeom>
              <a:gradFill rotWithShape="1">
                <a:gsLst>
                  <a:gs pos="0">
                    <a:srgbClr val="5C5C5C"/>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grpSp>
        <p:sp>
          <p:nvSpPr>
            <p:cNvPr id="6" name="Oval 12"/>
            <p:cNvSpPr>
              <a:spLocks noChangeArrowheads="1"/>
            </p:cNvSpPr>
            <p:nvPr/>
          </p:nvSpPr>
          <p:spPr bwMode="auto">
            <a:xfrm>
              <a:off x="161" y="148"/>
              <a:ext cx="1052" cy="1054"/>
            </a:xfrm>
            <a:prstGeom prst="ellipse">
              <a:avLst/>
            </a:prstGeom>
            <a:gradFill rotWithShape="1">
              <a:gsLst>
                <a:gs pos="0">
                  <a:srgbClr val="3A003A"/>
                </a:gs>
                <a:gs pos="100000">
                  <a:srgbClr val="80008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grpSp>
      <p:grpSp>
        <p:nvGrpSpPr>
          <p:cNvPr id="13" name="Group 12"/>
          <p:cNvGrpSpPr>
            <a:grpSpLocks/>
          </p:cNvGrpSpPr>
          <p:nvPr/>
        </p:nvGrpSpPr>
        <p:grpSpPr bwMode="auto">
          <a:xfrm>
            <a:off x="6907213" y="258763"/>
            <a:ext cx="879475" cy="885825"/>
            <a:chOff x="0" y="0"/>
            <a:chExt cx="876" cy="882"/>
          </a:xfrm>
        </p:grpSpPr>
        <p:sp>
          <p:nvSpPr>
            <p:cNvPr id="14" name="Oval 13"/>
            <p:cNvSpPr>
              <a:spLocks noChangeArrowheads="1"/>
            </p:cNvSpPr>
            <p:nvPr/>
          </p:nvSpPr>
          <p:spPr bwMode="auto">
            <a:xfrm>
              <a:off x="0" y="0"/>
              <a:ext cx="876" cy="876"/>
            </a:xfrm>
            <a:prstGeom prst="ellipse">
              <a:avLst/>
            </a:prstGeom>
            <a:noFill/>
            <a:ln w="19050" cmpd="sng">
              <a:solidFill>
                <a:srgbClr val="FFFFFF">
                  <a:alpha val="17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15" name="Line 15"/>
            <p:cNvSpPr>
              <a:spLocks noChangeShapeType="1"/>
            </p:cNvSpPr>
            <p:nvPr/>
          </p:nvSpPr>
          <p:spPr bwMode="auto">
            <a:xfrm>
              <a:off x="441" y="0"/>
              <a:ext cx="1" cy="870"/>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a:no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16" name="Line 16"/>
            <p:cNvSpPr>
              <a:spLocks noChangeShapeType="1"/>
            </p:cNvSpPr>
            <p:nvPr/>
          </p:nvSpPr>
          <p:spPr bwMode="auto">
            <a:xfrm>
              <a:off x="0" y="435"/>
              <a:ext cx="876" cy="1"/>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a:no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17" name="Freeform 16"/>
            <p:cNvSpPr>
              <a:spLocks noChangeArrowheads="1"/>
            </p:cNvSpPr>
            <p:nvPr/>
          </p:nvSpPr>
          <p:spPr bwMode="auto">
            <a:xfrm>
              <a:off x="500" y="6"/>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18" name="Freeform 17"/>
            <p:cNvSpPr>
              <a:spLocks noChangeArrowheads="1"/>
            </p:cNvSpPr>
            <p:nvPr/>
          </p:nvSpPr>
          <p:spPr bwMode="auto">
            <a:xfrm>
              <a:off x="203" y="12"/>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19" name="Freeform 18"/>
            <p:cNvSpPr>
              <a:spLocks noChangeArrowheads="1"/>
            </p:cNvSpPr>
            <p:nvPr/>
          </p:nvSpPr>
          <p:spPr bwMode="auto">
            <a:xfrm rot="5400000">
              <a:off x="366" y="358"/>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20" name="Freeform 19"/>
            <p:cNvSpPr>
              <a:spLocks noChangeArrowheads="1"/>
            </p:cNvSpPr>
            <p:nvPr/>
          </p:nvSpPr>
          <p:spPr bwMode="auto">
            <a:xfrm rot="16200000" flipV="1">
              <a:off x="374" y="-142"/>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grpSp>
      <p:sp>
        <p:nvSpPr>
          <p:cNvPr id="21" name="Rectangle 20"/>
          <p:cNvSpPr>
            <a:spLocks noChangeArrowheads="1"/>
          </p:cNvSpPr>
          <p:nvPr/>
        </p:nvSpPr>
        <p:spPr bwMode="auto">
          <a:xfrm>
            <a:off x="7107171" y="355600"/>
            <a:ext cx="4732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fontAlgn="base">
              <a:spcBef>
                <a:spcPct val="0"/>
              </a:spcBef>
              <a:spcAft>
                <a:spcPct val="0"/>
              </a:spcAft>
            </a:pPr>
            <a:r>
              <a:rPr lang="ar-EG" sz="4000" b="1" dirty="0" smtClean="0">
                <a:solidFill>
                  <a:srgbClr val="F8F8F8"/>
                </a:solidFill>
                <a:cs typeface="Arial" panose="020B0604020202020204" pitchFamily="34" charset="0"/>
                <a:sym typeface="Calibri" panose="020F0502020204030204" pitchFamily="34" charset="0"/>
              </a:rPr>
              <a:t>1</a:t>
            </a:r>
            <a:endParaRPr lang="ar-EG" altLang="en-US" sz="4000" dirty="0">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4343400" y="2377857"/>
            <a:ext cx="4337096" cy="3108543"/>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Low" rtl="1"/>
            <a:r>
              <a:rPr lang="ar-EG" sz="2800" b="1" dirty="0">
                <a:latin typeface="Simplified Arabic" panose="02020603050405020304" pitchFamily="18" charset="-78"/>
                <a:cs typeface="Simplified Arabic" panose="02020603050405020304" pitchFamily="18" charset="-78"/>
              </a:rPr>
              <a:t>ينظر أنصار هذا الاتجاه إلى التنظيم على أنه عملية تصميم هيكل أساسها تقسيم العمل الواجب تنفيذه في وظائف مفردة،  ثم تحديد المسؤوليات والسلطات والعلاقات بين الأجزاء ، لتحقيق التنسيق اللازم ، ولبلوغ الهدف المشترك.</a:t>
            </a:r>
          </a:p>
        </p:txBody>
      </p:sp>
      <p:sp>
        <p:nvSpPr>
          <p:cNvPr id="22" name="Round Diagonal Corner Rectangle 21"/>
          <p:cNvSpPr/>
          <p:nvPr/>
        </p:nvSpPr>
        <p:spPr>
          <a:xfrm>
            <a:off x="381000" y="2362200"/>
            <a:ext cx="3714822" cy="609600"/>
          </a:xfrm>
          <a:prstGeom prst="round2Diag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rtl="1"/>
            <a:r>
              <a:rPr lang="ar-SA" sz="2800" b="1" dirty="0">
                <a:solidFill>
                  <a:srgbClr val="002060"/>
                </a:solidFill>
                <a:latin typeface="Simplified Arabic" panose="02020603050405020304" pitchFamily="18" charset="-78"/>
                <a:cs typeface="Simplified Arabic" panose="02020603050405020304" pitchFamily="18" charset="-78"/>
              </a:rPr>
              <a:t>فريدريك تايلور </a:t>
            </a:r>
            <a:endParaRPr lang="ar-EG" sz="2800" dirty="0">
              <a:solidFill>
                <a:srgbClr val="002060"/>
              </a:solidFill>
              <a:latin typeface="Simplified Arabic" panose="02020603050405020304" pitchFamily="18" charset="-78"/>
              <a:cs typeface="Simplified Arabic" panose="02020603050405020304" pitchFamily="18" charset="-78"/>
            </a:endParaRPr>
          </a:p>
        </p:txBody>
      </p:sp>
      <p:sp>
        <p:nvSpPr>
          <p:cNvPr id="23" name="Round Diagonal Corner Rectangle 22"/>
          <p:cNvSpPr/>
          <p:nvPr/>
        </p:nvSpPr>
        <p:spPr>
          <a:xfrm>
            <a:off x="381000" y="3200400"/>
            <a:ext cx="3714822" cy="609600"/>
          </a:xfrm>
          <a:prstGeom prst="round2Diag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rtl="1"/>
            <a:r>
              <a:rPr lang="ar-SA" sz="2800" b="1" dirty="0">
                <a:solidFill>
                  <a:srgbClr val="002060"/>
                </a:solidFill>
                <a:latin typeface="Simplified Arabic" panose="02020603050405020304" pitchFamily="18" charset="-78"/>
                <a:cs typeface="Simplified Arabic" panose="02020603050405020304" pitchFamily="18" charset="-78"/>
              </a:rPr>
              <a:t>طريقة هنري فورد</a:t>
            </a:r>
            <a:endParaRPr lang="ar-EG" sz="2800" dirty="0">
              <a:solidFill>
                <a:srgbClr val="002060"/>
              </a:solidFill>
              <a:latin typeface="Simplified Arabic" panose="02020603050405020304" pitchFamily="18" charset="-78"/>
              <a:cs typeface="Simplified Arabic" panose="02020603050405020304" pitchFamily="18" charset="-78"/>
            </a:endParaRPr>
          </a:p>
        </p:txBody>
      </p:sp>
      <p:sp>
        <p:nvSpPr>
          <p:cNvPr id="24" name="Round Diagonal Corner Rectangle 23"/>
          <p:cNvSpPr/>
          <p:nvPr/>
        </p:nvSpPr>
        <p:spPr>
          <a:xfrm>
            <a:off x="381000" y="4038600"/>
            <a:ext cx="3714822" cy="609600"/>
          </a:xfrm>
          <a:prstGeom prst="round2Diag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rtl="1"/>
            <a:r>
              <a:rPr lang="ar-SA" sz="2800" b="1" dirty="0">
                <a:solidFill>
                  <a:srgbClr val="002060"/>
                </a:solidFill>
                <a:latin typeface="Simplified Arabic" panose="02020603050405020304" pitchFamily="18" charset="-78"/>
                <a:cs typeface="Simplified Arabic" panose="02020603050405020304" pitchFamily="18" charset="-78"/>
              </a:rPr>
              <a:t>هنري فايول </a:t>
            </a:r>
            <a:endParaRPr lang="ar-EG" sz="2800" dirty="0">
              <a:solidFill>
                <a:srgbClr val="002060"/>
              </a:solidFill>
              <a:latin typeface="Simplified Arabic" panose="02020603050405020304" pitchFamily="18" charset="-78"/>
              <a:cs typeface="Simplified Arabic" panose="02020603050405020304" pitchFamily="18" charset="-78"/>
            </a:endParaRPr>
          </a:p>
        </p:txBody>
      </p:sp>
      <p:sp>
        <p:nvSpPr>
          <p:cNvPr id="25" name="Round Diagonal Corner Rectangle 24"/>
          <p:cNvSpPr/>
          <p:nvPr/>
        </p:nvSpPr>
        <p:spPr>
          <a:xfrm>
            <a:off x="381000" y="4876800"/>
            <a:ext cx="3714822" cy="609600"/>
          </a:xfrm>
          <a:prstGeom prst="round2Diag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a:r>
              <a:rPr lang="ar-SA" sz="2700" b="1" dirty="0">
                <a:solidFill>
                  <a:srgbClr val="002060"/>
                </a:solidFill>
                <a:latin typeface="Simplified Arabic" panose="02020603050405020304" pitchFamily="18" charset="-78"/>
                <a:cs typeface="Simplified Arabic" panose="02020603050405020304" pitchFamily="18" charset="-78"/>
              </a:rPr>
              <a:t>ماكس فيبر ونظرية البيروقراطية </a:t>
            </a:r>
            <a:endParaRPr lang="ar-EG" sz="2700"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064605498"/>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style.rotation</p:attrName>
                                        </p:attrNameLst>
                                      </p:cBhvr>
                                      <p:tavLst>
                                        <p:tav tm="0">
                                          <p:val>
                                            <p:fltVal val="720"/>
                                          </p:val>
                                        </p:tav>
                                        <p:tav tm="100000">
                                          <p:val>
                                            <p:fltVal val="0"/>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anim calcmode="lin" valueType="num">
                                      <p:cBhvr>
                                        <p:cTn id="20" dur="2000" fill="hold"/>
                                        <p:tgtEl>
                                          <p:spTgt spid="13"/>
                                        </p:tgtEl>
                                        <p:attrNameLst>
                                          <p:attrName>style.rotation</p:attrName>
                                        </p:attrNameLst>
                                      </p:cBhvr>
                                      <p:tavLst>
                                        <p:tav tm="0">
                                          <p:val>
                                            <p:fltVal val="720"/>
                                          </p:val>
                                        </p:tav>
                                        <p:tav tm="100000">
                                          <p:val>
                                            <p:fltVal val="0"/>
                                          </p:val>
                                        </p:tav>
                                      </p:tavLst>
                                    </p:anim>
                                    <p:anim calcmode="lin" valueType="num">
                                      <p:cBhvr>
                                        <p:cTn id="21" dur="2000" fill="hold"/>
                                        <p:tgtEl>
                                          <p:spTgt spid="13"/>
                                        </p:tgtEl>
                                        <p:attrNameLst>
                                          <p:attrName>ppt_h</p:attrName>
                                        </p:attrNameLst>
                                      </p:cBhvr>
                                      <p:tavLst>
                                        <p:tav tm="0">
                                          <p:val>
                                            <p:fltVal val="0"/>
                                          </p:val>
                                        </p:tav>
                                        <p:tav tm="100000">
                                          <p:val>
                                            <p:strVal val="#ppt_h"/>
                                          </p:val>
                                        </p:tav>
                                      </p:tavLst>
                                    </p:anim>
                                    <p:anim calcmode="lin" valueType="num">
                                      <p:cBhvr>
                                        <p:cTn id="22" dur="2000" fill="hold"/>
                                        <p:tgtEl>
                                          <p:spTgt spid="13"/>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2000"/>
                                        <p:tgtEl>
                                          <p:spTgt spid="21"/>
                                        </p:tgtEl>
                                      </p:cBhvr>
                                    </p:animEffect>
                                    <p:anim calcmode="lin" valueType="num">
                                      <p:cBhvr>
                                        <p:cTn id="26" dur="2000" fill="hold"/>
                                        <p:tgtEl>
                                          <p:spTgt spid="21"/>
                                        </p:tgtEl>
                                        <p:attrNameLst>
                                          <p:attrName>style.rotation</p:attrName>
                                        </p:attrNameLst>
                                      </p:cBhvr>
                                      <p:tavLst>
                                        <p:tav tm="0">
                                          <p:val>
                                            <p:fltVal val="720"/>
                                          </p:val>
                                        </p:tav>
                                        <p:tav tm="100000">
                                          <p:val>
                                            <p:fltVal val="0"/>
                                          </p:val>
                                        </p:tav>
                                      </p:tavLst>
                                    </p:anim>
                                    <p:anim calcmode="lin" valueType="num">
                                      <p:cBhvr>
                                        <p:cTn id="27" dur="2000" fill="hold"/>
                                        <p:tgtEl>
                                          <p:spTgt spid="21"/>
                                        </p:tgtEl>
                                        <p:attrNameLst>
                                          <p:attrName>ppt_h</p:attrName>
                                        </p:attrNameLst>
                                      </p:cBhvr>
                                      <p:tavLst>
                                        <p:tav tm="0">
                                          <p:val>
                                            <p:fltVal val="0"/>
                                          </p:val>
                                        </p:tav>
                                        <p:tav tm="100000">
                                          <p:val>
                                            <p:strVal val="#ppt_h"/>
                                          </p:val>
                                        </p:tav>
                                      </p:tavLst>
                                    </p:anim>
                                    <p:anim calcmode="lin" valueType="num">
                                      <p:cBhvr>
                                        <p:cTn id="28" dur="2000" fill="hold"/>
                                        <p:tgtEl>
                                          <p:spTgt spid="21"/>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p:bldP spid="2" grpId="0" animBg="1"/>
      <p:bldP spid="22" grpId="0" animBg="1"/>
      <p:bldP spid="23"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Diagonal Corner Rectangle 2"/>
          <p:cNvSpPr/>
          <p:nvPr/>
        </p:nvSpPr>
        <p:spPr>
          <a:xfrm>
            <a:off x="2714588" y="304800"/>
            <a:ext cx="3714822" cy="609600"/>
          </a:xfrm>
          <a:prstGeom prst="round2Diag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rtl="1"/>
            <a:r>
              <a:rPr lang="ar-SA" sz="3200" b="1" dirty="0">
                <a:solidFill>
                  <a:srgbClr val="002060"/>
                </a:solidFill>
                <a:latin typeface="Simplified Arabic" panose="02020603050405020304" pitchFamily="18" charset="-78"/>
                <a:cs typeface="Simplified Arabic" panose="02020603050405020304" pitchFamily="18" charset="-78"/>
              </a:rPr>
              <a:t>فريدريك تايلور </a:t>
            </a:r>
            <a:endParaRPr lang="ar-EG" sz="3200" dirty="0">
              <a:solidFill>
                <a:srgbClr val="002060"/>
              </a:solidFill>
              <a:latin typeface="Simplified Arabic" panose="02020603050405020304" pitchFamily="18" charset="-78"/>
              <a:cs typeface="Simplified Arabic" panose="02020603050405020304" pitchFamily="18" charset="-78"/>
            </a:endParaRPr>
          </a:p>
        </p:txBody>
      </p:sp>
      <p:pic>
        <p:nvPicPr>
          <p:cNvPr id="2" name="Picture 1"/>
          <p:cNvPicPr>
            <a:picLocks noChangeAspect="1"/>
          </p:cNvPicPr>
          <p:nvPr/>
        </p:nvPicPr>
        <p:blipFill>
          <a:blip r:embed="rId3"/>
          <a:stretch>
            <a:fillRect/>
          </a:stretch>
        </p:blipFill>
        <p:spPr>
          <a:xfrm>
            <a:off x="457200" y="1562100"/>
            <a:ext cx="2667000" cy="3733800"/>
          </a:xfrm>
          <a:prstGeom prst="rect">
            <a:avLst/>
          </a:prstGeom>
        </p:spPr>
      </p:pic>
      <p:sp>
        <p:nvSpPr>
          <p:cNvPr id="4" name="Rectangle 3"/>
          <p:cNvSpPr/>
          <p:nvPr/>
        </p:nvSpPr>
        <p:spPr>
          <a:xfrm>
            <a:off x="3568736" y="1676400"/>
            <a:ext cx="5410200" cy="4154984"/>
          </a:xfrm>
          <a:prstGeom prst="rect">
            <a:avLst/>
          </a:prstGeom>
        </p:spPr>
        <p:txBody>
          <a:bodyPr wrap="square">
            <a:spAutoFit/>
          </a:bodyPr>
          <a:lstStyle/>
          <a:p>
            <a:pPr marL="285750" indent="-285750" algn="justLow" rtl="1">
              <a:buFont typeface="Wingdings" panose="05000000000000000000" pitchFamily="2" charset="2"/>
              <a:buChar char="v"/>
            </a:pPr>
            <a:r>
              <a:rPr lang="ar-EG" sz="2400" b="1" dirty="0" smtClean="0">
                <a:solidFill>
                  <a:srgbClr val="002060"/>
                </a:solidFill>
              </a:rPr>
              <a:t>ولد </a:t>
            </a:r>
            <a:r>
              <a:rPr lang="ar-EG" sz="2400" b="1" dirty="0">
                <a:solidFill>
                  <a:srgbClr val="002060"/>
                </a:solidFill>
              </a:rPr>
              <a:t>التنظيم العلمي للعمل  في بدايات القرن العشرين مع في الولايات المتحدة الأمريكية إذ ابتكر (تايلور) المفهوم ، ووصفه في كتابه ( مبادئ الإدارة العلمية) الذي طبع عام 1911.</a:t>
            </a:r>
          </a:p>
          <a:p>
            <a:pPr marL="285750" indent="-285750" algn="justLow" rtl="1">
              <a:buFont typeface="Wingdings" panose="05000000000000000000" pitchFamily="2" charset="2"/>
              <a:buChar char="v"/>
            </a:pPr>
            <a:r>
              <a:rPr lang="ar-EG" sz="2400" b="1" dirty="0" smtClean="0">
                <a:solidFill>
                  <a:schemeClr val="accent6">
                    <a:lumMod val="50000"/>
                  </a:schemeClr>
                </a:solidFill>
              </a:rPr>
              <a:t>و </a:t>
            </a:r>
            <a:r>
              <a:rPr lang="ar-EG" sz="2400" b="1" dirty="0">
                <a:solidFill>
                  <a:schemeClr val="accent6">
                    <a:lumMod val="50000"/>
                  </a:schemeClr>
                </a:solidFill>
              </a:rPr>
              <a:t>كان مهندساً يعمل في مجال الميكانيك ، وأول من طالب بلقب مستشار في الإدارة، وكذلك أول من طرح دراسات الزمن والحركة خلال تنفيذ العمل في المؤسسات، وطبقها على مناهج العمل، وعرض أشكالاً متعددة من مسارات العمل والإنتاج.</a:t>
            </a:r>
          </a:p>
          <a:p>
            <a:pPr marL="285750" indent="-285750" algn="justLow" rtl="1">
              <a:buFont typeface="Wingdings" panose="05000000000000000000" pitchFamily="2" charset="2"/>
              <a:buChar char="v"/>
            </a:pPr>
            <a:r>
              <a:rPr lang="ar-EG" sz="2400" b="1" dirty="0" smtClean="0">
                <a:solidFill>
                  <a:srgbClr val="C00000"/>
                </a:solidFill>
              </a:rPr>
              <a:t>وكان </a:t>
            </a:r>
            <a:r>
              <a:rPr lang="ar-EG" sz="2400" b="1" dirty="0">
                <a:solidFill>
                  <a:srgbClr val="C00000"/>
                </a:solidFill>
              </a:rPr>
              <a:t>هدف التنظيم العلمي ( </a:t>
            </a:r>
            <a:r>
              <a:rPr lang="ar-EG" sz="2400" b="1" u="sng" dirty="0">
                <a:solidFill>
                  <a:srgbClr val="C00000"/>
                </a:solidFill>
              </a:rPr>
              <a:t>إضفاء الصفة العقلانية على العمل بغية زيادة الانتاجية </a:t>
            </a:r>
            <a:r>
              <a:rPr lang="ar-EG" sz="2400" b="1" dirty="0">
                <a:solidFill>
                  <a:srgbClr val="C00000"/>
                </a:solidFill>
              </a:rPr>
              <a:t>).</a:t>
            </a:r>
          </a:p>
        </p:txBody>
      </p:sp>
    </p:spTree>
    <p:extLst>
      <p:ext uri="{BB962C8B-B14F-4D97-AF65-F5344CB8AC3E}">
        <p14:creationId xmlns:p14="http://schemas.microsoft.com/office/powerpoint/2010/main" val="397308491"/>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5410200" y="152400"/>
            <a:ext cx="3568735" cy="838200"/>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solidFill>
                  <a:srgbClr val="002060"/>
                </a:solidFill>
              </a:rPr>
              <a:t>الأسس العلمية لطريقة تايلور </a:t>
            </a:r>
            <a:endParaRPr lang="ar-EG" sz="2800" b="1" dirty="0">
              <a:solidFill>
                <a:srgbClr val="002060"/>
              </a:solidFill>
            </a:endParaRPr>
          </a:p>
        </p:txBody>
      </p:sp>
      <p:sp>
        <p:nvSpPr>
          <p:cNvPr id="5" name="Rectangle 3"/>
          <p:cNvSpPr>
            <a:spLocks noChangeArrowheads="1"/>
          </p:cNvSpPr>
          <p:nvPr/>
        </p:nvSpPr>
        <p:spPr bwMode="auto">
          <a:xfrm>
            <a:off x="1219201" y="2114550"/>
            <a:ext cx="6161088"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a:solidFill>
                  <a:srgbClr val="002060"/>
                </a:solidFill>
                <a:ea typeface="幼圆" pitchFamily="1" charset="-122"/>
              </a:rPr>
              <a:t>تنظيم علم العمل</a:t>
            </a:r>
          </a:p>
        </p:txBody>
      </p:sp>
      <p:sp>
        <p:nvSpPr>
          <p:cNvPr id="6" name="Rectangle 4"/>
          <p:cNvSpPr>
            <a:spLocks noChangeArrowheads="1"/>
          </p:cNvSpPr>
          <p:nvPr/>
        </p:nvSpPr>
        <p:spPr bwMode="auto">
          <a:xfrm>
            <a:off x="1219201" y="3146425"/>
            <a:ext cx="6161088"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a:solidFill>
                  <a:srgbClr val="002060"/>
                </a:solidFill>
                <a:ea typeface="幼圆" pitchFamily="1" charset="-122"/>
              </a:rPr>
              <a:t>تقسيم العمل والتحسين المتدرج للعمال</a:t>
            </a:r>
            <a:endParaRPr lang="zh-CN" altLang="en-US" sz="2400" b="1" dirty="0">
              <a:solidFill>
                <a:srgbClr val="002060"/>
              </a:solidFill>
              <a:ea typeface="幼圆" pitchFamily="1" charset="-122"/>
            </a:endParaRPr>
          </a:p>
        </p:txBody>
      </p:sp>
      <p:sp>
        <p:nvSpPr>
          <p:cNvPr id="7" name="Rectangle 5"/>
          <p:cNvSpPr>
            <a:spLocks noChangeArrowheads="1"/>
          </p:cNvSpPr>
          <p:nvPr/>
        </p:nvSpPr>
        <p:spPr bwMode="auto">
          <a:xfrm>
            <a:off x="1219201" y="4178300"/>
            <a:ext cx="6161088"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a:solidFill>
                  <a:srgbClr val="002060"/>
                </a:solidFill>
                <a:ea typeface="幼圆" pitchFamily="1" charset="-122"/>
              </a:rPr>
              <a:t>تحديد العمل والمهام للعاملين</a:t>
            </a:r>
            <a:endParaRPr lang="zh-CN" altLang="en-US" sz="2400" b="1" dirty="0">
              <a:solidFill>
                <a:srgbClr val="002060"/>
              </a:solidFill>
              <a:ea typeface="幼圆" pitchFamily="1" charset="-122"/>
            </a:endParaRPr>
          </a:p>
        </p:txBody>
      </p:sp>
      <p:sp>
        <p:nvSpPr>
          <p:cNvPr id="8" name="Rectangle 6"/>
          <p:cNvSpPr>
            <a:spLocks noChangeArrowheads="1"/>
          </p:cNvSpPr>
          <p:nvPr/>
        </p:nvSpPr>
        <p:spPr bwMode="auto">
          <a:xfrm>
            <a:off x="1219201" y="5210175"/>
            <a:ext cx="6161088" cy="504825"/>
          </a:xfrm>
          <a:prstGeom prst="rect">
            <a:avLst/>
          </a:prstGeom>
          <a:solidFill>
            <a:srgbClr val="00B0F0"/>
          </a:solidFill>
          <a:ln>
            <a:noFill/>
          </a:ln>
          <a:effectLst/>
          <a:extLst/>
        </p:spPr>
        <p:txBody>
          <a:bodyPr wrap="none" anchor="ctr"/>
          <a:lstStyle/>
          <a:p>
            <a:pPr algn="ctr" rtl="1"/>
            <a:r>
              <a:rPr lang="ar-EG" altLang="zh-CN" sz="2400" b="1" dirty="0">
                <a:solidFill>
                  <a:srgbClr val="002060"/>
                </a:solidFill>
                <a:ea typeface="幼圆" pitchFamily="1" charset="-122"/>
              </a:rPr>
              <a:t>إجراء التقسيم العادل للعمل والمسؤوليات بين العمال والإدارة</a:t>
            </a:r>
            <a:endParaRPr lang="zh-CN" altLang="en-US" sz="2400" b="1" dirty="0">
              <a:solidFill>
                <a:srgbClr val="002060"/>
              </a:solidFill>
              <a:ea typeface="幼圆" pitchFamily="1" charset="-122"/>
            </a:endParaRPr>
          </a:p>
        </p:txBody>
      </p:sp>
      <p:pic>
        <p:nvPicPr>
          <p:cNvPr id="9"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218598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3194050"/>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202113"/>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5283200"/>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784797" y="1207097"/>
            <a:ext cx="6175088" cy="461665"/>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ar-EG" sz="2400" b="1" dirty="0"/>
              <a:t>يقوم التنظيم العلمي للعمل وفق تايلور على أربعة أسس هي :</a:t>
            </a:r>
          </a:p>
        </p:txBody>
      </p:sp>
    </p:spTree>
    <p:extLst>
      <p:ext uri="{BB962C8B-B14F-4D97-AF65-F5344CB8AC3E}">
        <p14:creationId xmlns:p14="http://schemas.microsoft.com/office/powerpoint/2010/main" val="1558934930"/>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0"/>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3"/>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5029200" y="152400"/>
            <a:ext cx="3949735" cy="838200"/>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solidFill>
                  <a:srgbClr val="002060"/>
                </a:solidFill>
              </a:rPr>
              <a:t>مسلمات العمل وفق نظرية تايلور </a:t>
            </a:r>
            <a:endParaRPr lang="ar-EG" sz="2800" b="1" dirty="0">
              <a:solidFill>
                <a:srgbClr val="002060"/>
              </a:solidFill>
            </a:endParaRPr>
          </a:p>
        </p:txBody>
      </p:sp>
      <p:sp>
        <p:nvSpPr>
          <p:cNvPr id="5" name="Rectangle 4"/>
          <p:cNvSpPr/>
          <p:nvPr/>
        </p:nvSpPr>
        <p:spPr>
          <a:xfrm>
            <a:off x="457200" y="1836939"/>
            <a:ext cx="8229600" cy="932400"/>
          </a:xfrm>
          <a:prstGeom prst="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Freeform 5"/>
          <p:cNvSpPr/>
          <p:nvPr/>
        </p:nvSpPr>
        <p:spPr>
          <a:xfrm>
            <a:off x="1288134" y="1290819"/>
            <a:ext cx="7398665" cy="1092240"/>
          </a:xfrm>
          <a:custGeom>
            <a:avLst/>
            <a:gdLst>
              <a:gd name="connsiteX0" fmla="*/ 0 w 7398665"/>
              <a:gd name="connsiteY0" fmla="*/ 182044 h 1092240"/>
              <a:gd name="connsiteX1" fmla="*/ 182044 w 7398665"/>
              <a:gd name="connsiteY1" fmla="*/ 0 h 1092240"/>
              <a:gd name="connsiteX2" fmla="*/ 7216621 w 7398665"/>
              <a:gd name="connsiteY2" fmla="*/ 0 h 1092240"/>
              <a:gd name="connsiteX3" fmla="*/ 7398665 w 7398665"/>
              <a:gd name="connsiteY3" fmla="*/ 182044 h 1092240"/>
              <a:gd name="connsiteX4" fmla="*/ 7398665 w 7398665"/>
              <a:gd name="connsiteY4" fmla="*/ 910196 h 1092240"/>
              <a:gd name="connsiteX5" fmla="*/ 7216621 w 7398665"/>
              <a:gd name="connsiteY5" fmla="*/ 1092240 h 1092240"/>
              <a:gd name="connsiteX6" fmla="*/ 182044 w 7398665"/>
              <a:gd name="connsiteY6" fmla="*/ 1092240 h 1092240"/>
              <a:gd name="connsiteX7" fmla="*/ 0 w 7398665"/>
              <a:gd name="connsiteY7" fmla="*/ 910196 h 1092240"/>
              <a:gd name="connsiteX8" fmla="*/ 0 w 7398665"/>
              <a:gd name="connsiteY8" fmla="*/ 182044 h 10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8665" h="1092240">
                <a:moveTo>
                  <a:pt x="0" y="182044"/>
                </a:moveTo>
                <a:cubicBezTo>
                  <a:pt x="0" y="81504"/>
                  <a:pt x="81504" y="0"/>
                  <a:pt x="182044" y="0"/>
                </a:cubicBezTo>
                <a:lnTo>
                  <a:pt x="7216621" y="0"/>
                </a:lnTo>
                <a:cubicBezTo>
                  <a:pt x="7317161" y="0"/>
                  <a:pt x="7398665" y="81504"/>
                  <a:pt x="7398665" y="182044"/>
                </a:cubicBezTo>
                <a:lnTo>
                  <a:pt x="7398665" y="910196"/>
                </a:lnTo>
                <a:cubicBezTo>
                  <a:pt x="7398665" y="1010736"/>
                  <a:pt x="7317161" y="1092240"/>
                  <a:pt x="7216621" y="1092240"/>
                </a:cubicBezTo>
                <a:lnTo>
                  <a:pt x="182044" y="1092240"/>
                </a:lnTo>
                <a:cubicBezTo>
                  <a:pt x="81504" y="1092240"/>
                  <a:pt x="0" y="1010736"/>
                  <a:pt x="0" y="910196"/>
                </a:cubicBezTo>
                <a:lnTo>
                  <a:pt x="0" y="182044"/>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71061" tIns="53319" rIns="271061" bIns="53319" numCol="1" spcCol="1270" anchor="ctr" anchorCtr="0">
            <a:noAutofit/>
          </a:bodyPr>
          <a:lstStyle/>
          <a:p>
            <a:pPr lvl="0" algn="ctr" defTabSz="1066800" rtl="1">
              <a:lnSpc>
                <a:spcPct val="90000"/>
              </a:lnSpc>
              <a:spcBef>
                <a:spcPct val="0"/>
              </a:spcBef>
              <a:spcAft>
                <a:spcPct val="35000"/>
              </a:spcAft>
            </a:pPr>
            <a:r>
              <a:rPr lang="ar-SA" sz="2400" b="1" kern="1200" dirty="0" smtClean="0">
                <a:solidFill>
                  <a:srgbClr val="002060"/>
                </a:solidFill>
                <a:latin typeface="Simplified Arabic" panose="02020603050405020304" pitchFamily="18" charset="-78"/>
                <a:cs typeface="Simplified Arabic" panose="02020603050405020304" pitchFamily="18" charset="-78"/>
              </a:rPr>
              <a:t>العامل لا يحب العمل، ويبحث في ذلك عن تعويض مادي</a:t>
            </a:r>
            <a:endParaRPr lang="ar-EG" sz="2400" kern="1200" dirty="0">
              <a:solidFill>
                <a:srgbClr val="002060"/>
              </a:solidFill>
              <a:latin typeface="Simplified Arabic" panose="02020603050405020304" pitchFamily="18" charset="-78"/>
              <a:cs typeface="Simplified Arabic" panose="02020603050405020304" pitchFamily="18" charset="-78"/>
            </a:endParaRPr>
          </a:p>
        </p:txBody>
      </p:sp>
      <p:sp>
        <p:nvSpPr>
          <p:cNvPr id="7" name="Rectangle 6"/>
          <p:cNvSpPr/>
          <p:nvPr/>
        </p:nvSpPr>
        <p:spPr>
          <a:xfrm>
            <a:off x="457200" y="3515260"/>
            <a:ext cx="8229600" cy="932400"/>
          </a:xfrm>
          <a:prstGeom prst="rect">
            <a:avLst/>
          </a:prstGeom>
        </p:spPr>
        <p:style>
          <a:lnRef idx="2">
            <a:schemeClr val="accent5">
              <a:hueOff val="-4966938"/>
              <a:satOff val="19906"/>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7"/>
          <p:cNvSpPr/>
          <p:nvPr/>
        </p:nvSpPr>
        <p:spPr>
          <a:xfrm>
            <a:off x="1288134" y="2969140"/>
            <a:ext cx="7398665" cy="1092240"/>
          </a:xfrm>
          <a:custGeom>
            <a:avLst/>
            <a:gdLst>
              <a:gd name="connsiteX0" fmla="*/ 0 w 7398665"/>
              <a:gd name="connsiteY0" fmla="*/ 182044 h 1092240"/>
              <a:gd name="connsiteX1" fmla="*/ 182044 w 7398665"/>
              <a:gd name="connsiteY1" fmla="*/ 0 h 1092240"/>
              <a:gd name="connsiteX2" fmla="*/ 7216621 w 7398665"/>
              <a:gd name="connsiteY2" fmla="*/ 0 h 1092240"/>
              <a:gd name="connsiteX3" fmla="*/ 7398665 w 7398665"/>
              <a:gd name="connsiteY3" fmla="*/ 182044 h 1092240"/>
              <a:gd name="connsiteX4" fmla="*/ 7398665 w 7398665"/>
              <a:gd name="connsiteY4" fmla="*/ 910196 h 1092240"/>
              <a:gd name="connsiteX5" fmla="*/ 7216621 w 7398665"/>
              <a:gd name="connsiteY5" fmla="*/ 1092240 h 1092240"/>
              <a:gd name="connsiteX6" fmla="*/ 182044 w 7398665"/>
              <a:gd name="connsiteY6" fmla="*/ 1092240 h 1092240"/>
              <a:gd name="connsiteX7" fmla="*/ 0 w 7398665"/>
              <a:gd name="connsiteY7" fmla="*/ 910196 h 1092240"/>
              <a:gd name="connsiteX8" fmla="*/ 0 w 7398665"/>
              <a:gd name="connsiteY8" fmla="*/ 182044 h 10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8665" h="1092240">
                <a:moveTo>
                  <a:pt x="0" y="182044"/>
                </a:moveTo>
                <a:cubicBezTo>
                  <a:pt x="0" y="81504"/>
                  <a:pt x="81504" y="0"/>
                  <a:pt x="182044" y="0"/>
                </a:cubicBezTo>
                <a:lnTo>
                  <a:pt x="7216621" y="0"/>
                </a:lnTo>
                <a:cubicBezTo>
                  <a:pt x="7317161" y="0"/>
                  <a:pt x="7398665" y="81504"/>
                  <a:pt x="7398665" y="182044"/>
                </a:cubicBezTo>
                <a:lnTo>
                  <a:pt x="7398665" y="910196"/>
                </a:lnTo>
                <a:cubicBezTo>
                  <a:pt x="7398665" y="1010736"/>
                  <a:pt x="7317161" y="1092240"/>
                  <a:pt x="7216621" y="1092240"/>
                </a:cubicBezTo>
                <a:lnTo>
                  <a:pt x="182044" y="1092240"/>
                </a:lnTo>
                <a:cubicBezTo>
                  <a:pt x="81504" y="1092240"/>
                  <a:pt x="0" y="1010736"/>
                  <a:pt x="0" y="910196"/>
                </a:cubicBezTo>
                <a:lnTo>
                  <a:pt x="0" y="182044"/>
                </a:lnTo>
                <a:close/>
              </a:path>
            </a:pathLst>
          </a:cu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271061" tIns="53319" rIns="271061" bIns="53319" numCol="1" spcCol="1270" anchor="ctr" anchorCtr="0">
            <a:noAutofit/>
          </a:bodyPr>
          <a:lstStyle/>
          <a:p>
            <a:pPr lvl="0" algn="ctr" defTabSz="1066800" rtl="1">
              <a:lnSpc>
                <a:spcPct val="90000"/>
              </a:lnSpc>
              <a:spcBef>
                <a:spcPct val="0"/>
              </a:spcBef>
              <a:spcAft>
                <a:spcPct val="35000"/>
              </a:spcAft>
            </a:pPr>
            <a:r>
              <a:rPr lang="ar-SA" sz="2400" b="1" kern="1200" dirty="0" smtClean="0">
                <a:solidFill>
                  <a:srgbClr val="002060"/>
                </a:solidFill>
                <a:latin typeface="Simplified Arabic" panose="02020603050405020304" pitchFamily="18" charset="-78"/>
                <a:cs typeface="Simplified Arabic" panose="02020603050405020304" pitchFamily="18" charset="-78"/>
              </a:rPr>
              <a:t>بغية تحسين المردود، يجب إدخال التخصص وتكييف أدوات العمل مع خصائص العاملين</a:t>
            </a:r>
            <a:endParaRPr lang="ar-EG" sz="2400" kern="1200" dirty="0">
              <a:solidFill>
                <a:srgbClr val="002060"/>
              </a:solidFill>
              <a:latin typeface="Simplified Arabic" panose="02020603050405020304" pitchFamily="18" charset="-78"/>
              <a:cs typeface="Simplified Arabic" panose="02020603050405020304" pitchFamily="18" charset="-78"/>
            </a:endParaRPr>
          </a:p>
        </p:txBody>
      </p:sp>
      <p:sp>
        <p:nvSpPr>
          <p:cNvPr id="9" name="Rectangle 8"/>
          <p:cNvSpPr/>
          <p:nvPr/>
        </p:nvSpPr>
        <p:spPr>
          <a:xfrm>
            <a:off x="457200" y="5193580"/>
            <a:ext cx="8229600" cy="932400"/>
          </a:xfrm>
          <a:prstGeom prst="rect">
            <a:avLst/>
          </a:prstGeom>
        </p:spPr>
        <p:style>
          <a:lnRef idx="2">
            <a:schemeClr val="accent5">
              <a:hueOff val="-9933876"/>
              <a:satOff val="39811"/>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Freeform 9"/>
          <p:cNvSpPr/>
          <p:nvPr/>
        </p:nvSpPr>
        <p:spPr>
          <a:xfrm>
            <a:off x="1288134" y="4647460"/>
            <a:ext cx="7398665" cy="1092240"/>
          </a:xfrm>
          <a:custGeom>
            <a:avLst/>
            <a:gdLst>
              <a:gd name="connsiteX0" fmla="*/ 0 w 7398665"/>
              <a:gd name="connsiteY0" fmla="*/ 182044 h 1092240"/>
              <a:gd name="connsiteX1" fmla="*/ 182044 w 7398665"/>
              <a:gd name="connsiteY1" fmla="*/ 0 h 1092240"/>
              <a:gd name="connsiteX2" fmla="*/ 7216621 w 7398665"/>
              <a:gd name="connsiteY2" fmla="*/ 0 h 1092240"/>
              <a:gd name="connsiteX3" fmla="*/ 7398665 w 7398665"/>
              <a:gd name="connsiteY3" fmla="*/ 182044 h 1092240"/>
              <a:gd name="connsiteX4" fmla="*/ 7398665 w 7398665"/>
              <a:gd name="connsiteY4" fmla="*/ 910196 h 1092240"/>
              <a:gd name="connsiteX5" fmla="*/ 7216621 w 7398665"/>
              <a:gd name="connsiteY5" fmla="*/ 1092240 h 1092240"/>
              <a:gd name="connsiteX6" fmla="*/ 182044 w 7398665"/>
              <a:gd name="connsiteY6" fmla="*/ 1092240 h 1092240"/>
              <a:gd name="connsiteX7" fmla="*/ 0 w 7398665"/>
              <a:gd name="connsiteY7" fmla="*/ 910196 h 1092240"/>
              <a:gd name="connsiteX8" fmla="*/ 0 w 7398665"/>
              <a:gd name="connsiteY8" fmla="*/ 182044 h 10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8665" h="1092240">
                <a:moveTo>
                  <a:pt x="0" y="182044"/>
                </a:moveTo>
                <a:cubicBezTo>
                  <a:pt x="0" y="81504"/>
                  <a:pt x="81504" y="0"/>
                  <a:pt x="182044" y="0"/>
                </a:cubicBezTo>
                <a:lnTo>
                  <a:pt x="7216621" y="0"/>
                </a:lnTo>
                <a:cubicBezTo>
                  <a:pt x="7317161" y="0"/>
                  <a:pt x="7398665" y="81504"/>
                  <a:pt x="7398665" y="182044"/>
                </a:cubicBezTo>
                <a:lnTo>
                  <a:pt x="7398665" y="910196"/>
                </a:lnTo>
                <a:cubicBezTo>
                  <a:pt x="7398665" y="1010736"/>
                  <a:pt x="7317161" y="1092240"/>
                  <a:pt x="7216621" y="1092240"/>
                </a:cubicBezTo>
                <a:lnTo>
                  <a:pt x="182044" y="1092240"/>
                </a:lnTo>
                <a:cubicBezTo>
                  <a:pt x="81504" y="1092240"/>
                  <a:pt x="0" y="1010736"/>
                  <a:pt x="0" y="910196"/>
                </a:cubicBezTo>
                <a:lnTo>
                  <a:pt x="0" y="182044"/>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271061" tIns="53319" rIns="271061" bIns="53319" numCol="1" spcCol="1270" anchor="ctr" anchorCtr="0">
            <a:noAutofit/>
          </a:bodyPr>
          <a:lstStyle/>
          <a:p>
            <a:pPr lvl="0" algn="ctr" defTabSz="1066800" rtl="1">
              <a:lnSpc>
                <a:spcPct val="90000"/>
              </a:lnSpc>
              <a:spcBef>
                <a:spcPct val="0"/>
              </a:spcBef>
              <a:spcAft>
                <a:spcPct val="35000"/>
              </a:spcAft>
            </a:pPr>
            <a:r>
              <a:rPr lang="ar-SA" sz="2400" b="1" kern="1200" dirty="0" smtClean="0">
                <a:solidFill>
                  <a:srgbClr val="002060"/>
                </a:solidFill>
                <a:latin typeface="Simplified Arabic" panose="02020603050405020304" pitchFamily="18" charset="-78"/>
                <a:cs typeface="Simplified Arabic" panose="02020603050405020304" pitchFamily="18" charset="-78"/>
              </a:rPr>
              <a:t>لدى كل من رب العمل والعمال مصلحة مشتركة في إزدهار المؤسسة</a:t>
            </a:r>
            <a:endParaRPr lang="ar-EG" sz="2400" kern="1200"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0541198"/>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Customers\0000000000000\ادارة الوقت\New folder\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7"/>
          <p:cNvSpPr>
            <a:spLocks noChangeArrowheads="1"/>
          </p:cNvSpPr>
          <p:nvPr/>
        </p:nvSpPr>
        <p:spPr bwMode="auto">
          <a:xfrm>
            <a:off x="2913410" y="1057157"/>
            <a:ext cx="4630390" cy="66899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400" b="1" dirty="0">
                <a:latin typeface="Verdana" panose="020B0604030504040204" pitchFamily="34" charset="0"/>
                <a:ea typeface="HY헤드라인M" pitchFamily="2" charset="-127"/>
              </a:rPr>
              <a:t>الإلتزام بوقت البرنامج وفترات الاستراحة</a:t>
            </a:r>
          </a:p>
          <a:p>
            <a:pPr algn="ctr" rtl="1"/>
            <a:r>
              <a:rPr lang="ar-EG" sz="2400" b="1" dirty="0">
                <a:latin typeface="Verdana" panose="020B0604030504040204" pitchFamily="34" charset="0"/>
                <a:ea typeface="HY헤드라인M" pitchFamily="2" charset="-127"/>
              </a:rPr>
              <a:t> دليل وعيك</a:t>
            </a:r>
            <a:endParaRPr lang="en-GB" sz="2400" b="1" dirty="0">
              <a:latin typeface="Verdana" panose="020B0604030504040204" pitchFamily="34" charset="0"/>
              <a:ea typeface="HY헤드라인M" pitchFamily="2" charset="-127"/>
            </a:endParaRPr>
          </a:p>
        </p:txBody>
      </p:sp>
      <p:sp>
        <p:nvSpPr>
          <p:cNvPr id="20" name="AutoShape 7"/>
          <p:cNvSpPr>
            <a:spLocks noChangeArrowheads="1"/>
          </p:cNvSpPr>
          <p:nvPr/>
        </p:nvSpPr>
        <p:spPr bwMode="auto">
          <a:xfrm>
            <a:off x="2903080" y="2170874"/>
            <a:ext cx="4630390" cy="66899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400" b="1">
                <a:latin typeface="Verdana" panose="020B0604030504040204" pitchFamily="34" charset="0"/>
                <a:ea typeface="HY헤드라인M" pitchFamily="2" charset="-127"/>
              </a:rPr>
              <a:t>لاتدع هاتفك </a:t>
            </a:r>
            <a:r>
              <a:rPr lang="ar-EG" sz="2400" b="1" dirty="0">
                <a:latin typeface="Verdana" panose="020B0604030504040204" pitchFamily="34" charset="0"/>
                <a:ea typeface="HY헤드라인M" pitchFamily="2" charset="-127"/>
              </a:rPr>
              <a:t>المتنقل يشوش أفكار من حولك</a:t>
            </a:r>
            <a:endParaRPr lang="ar-SA" sz="2400" b="1" dirty="0">
              <a:latin typeface="Verdana" panose="020B0604030504040204" pitchFamily="34" charset="0"/>
              <a:ea typeface="HY헤드라인M" pitchFamily="2" charset="-127"/>
            </a:endParaRPr>
          </a:p>
        </p:txBody>
      </p:sp>
      <p:sp>
        <p:nvSpPr>
          <p:cNvPr id="21" name="AutoShape 7"/>
          <p:cNvSpPr>
            <a:spLocks noChangeArrowheads="1"/>
          </p:cNvSpPr>
          <p:nvPr/>
        </p:nvSpPr>
        <p:spPr bwMode="auto">
          <a:xfrm>
            <a:off x="2892751" y="3284591"/>
            <a:ext cx="4630390" cy="66899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400" b="1" dirty="0">
                <a:latin typeface="Verdana" panose="020B0604030504040204" pitchFamily="34" charset="0"/>
                <a:ea typeface="HY헤드라인M" pitchFamily="2" charset="-127"/>
              </a:rPr>
              <a:t>الأسئلة والنقاش متاحة في محتوى البرنامج</a:t>
            </a:r>
            <a:endParaRPr lang="ar-SA" sz="2400" b="1" dirty="0">
              <a:latin typeface="Verdana" panose="020B0604030504040204" pitchFamily="34" charset="0"/>
              <a:ea typeface="HY헤드라인M" pitchFamily="2" charset="-127"/>
            </a:endParaRPr>
          </a:p>
        </p:txBody>
      </p:sp>
      <p:sp>
        <p:nvSpPr>
          <p:cNvPr id="23" name="AutoShape 7"/>
          <p:cNvSpPr>
            <a:spLocks noChangeArrowheads="1"/>
          </p:cNvSpPr>
          <p:nvPr/>
        </p:nvSpPr>
        <p:spPr bwMode="auto">
          <a:xfrm>
            <a:off x="2882421" y="4398308"/>
            <a:ext cx="4630390" cy="66899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400" b="1" dirty="0">
                <a:latin typeface="Verdana" panose="020B0604030504040204" pitchFamily="34" charset="0"/>
                <a:ea typeface="HY헤드라인M" pitchFamily="2" charset="-127"/>
              </a:rPr>
              <a:t>إبتسامتك و تعاونك دليل حب العمل الجماعي</a:t>
            </a:r>
            <a:endParaRPr lang="ar-SA" sz="2400" b="1" dirty="0">
              <a:latin typeface="Verdana" panose="020B0604030504040204" pitchFamily="34" charset="0"/>
              <a:ea typeface="HY헤드라인M" pitchFamily="2" charset="-127"/>
            </a:endParaRPr>
          </a:p>
        </p:txBody>
      </p:sp>
      <p:sp>
        <p:nvSpPr>
          <p:cNvPr id="24" name="AutoShape 7"/>
          <p:cNvSpPr>
            <a:spLocks noChangeArrowheads="1"/>
          </p:cNvSpPr>
          <p:nvPr/>
        </p:nvSpPr>
        <p:spPr bwMode="auto">
          <a:xfrm>
            <a:off x="2872091" y="5512025"/>
            <a:ext cx="4630390" cy="66899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400" b="1" dirty="0">
                <a:latin typeface="Verdana" panose="020B0604030504040204" pitchFamily="34" charset="0"/>
                <a:ea typeface="HY헤드라인M" pitchFamily="2" charset="-127"/>
              </a:rPr>
              <a:t>تأقلمك مع المدرب و تنفيذ التمارين يسهل</a:t>
            </a:r>
          </a:p>
          <a:p>
            <a:pPr algn="ctr" rtl="1"/>
            <a:r>
              <a:rPr lang="ar-EG" sz="2400" b="1" dirty="0">
                <a:latin typeface="Verdana" panose="020B0604030504040204" pitchFamily="34" charset="0"/>
                <a:ea typeface="HY헤드라인M" pitchFamily="2" charset="-127"/>
              </a:rPr>
              <a:t> استيعاب المادة العلمية</a:t>
            </a:r>
            <a:endParaRPr lang="ar-SA" sz="2400" b="1" dirty="0">
              <a:latin typeface="Verdana" panose="020B0604030504040204" pitchFamily="34" charset="0"/>
              <a:ea typeface="HY헤드라인M" pitchFamily="2" charset="-127"/>
            </a:endParaRPr>
          </a:p>
        </p:txBody>
      </p:sp>
      <p:pic>
        <p:nvPicPr>
          <p:cNvPr id="25" name="Picture 6" descr="F:\دينى\work\صور\15460_IPhone_Lock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100" y="1790700"/>
            <a:ext cx="11430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6" name="Picture 8" descr="F:\دينى\work\صور\imagت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1" y="2933700"/>
            <a:ext cx="1155607"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7" name="Picture 3" descr="F:\دينى\work\صور\إدارة الوقت.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2600" y="647700"/>
            <a:ext cx="106194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8" name="Picture 9" descr="F:\دينى\work\صور\84848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0020" y="5143500"/>
            <a:ext cx="1107160" cy="1333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9" name="Picture 2" descr="F:\دينى\work\صور\kid-smai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4076701"/>
            <a:ext cx="1302880" cy="12881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5" name="Rectangle 2"/>
          <p:cNvSpPr txBox="1">
            <a:spLocks noChangeArrowheads="1"/>
          </p:cNvSpPr>
          <p:nvPr/>
        </p:nvSpPr>
        <p:spPr>
          <a:xfrm>
            <a:off x="6629400" y="116633"/>
            <a:ext cx="2479104" cy="715963"/>
          </a:xfrm>
          <a:prstGeom prst="rect">
            <a:avLst/>
          </a:prstGeom>
        </p:spPr>
        <p:style>
          <a:lnRef idx="1">
            <a:schemeClr val="accent6"/>
          </a:lnRef>
          <a:fillRef idx="2">
            <a:schemeClr val="accent6"/>
          </a:fillRef>
          <a:effectRef idx="1">
            <a:schemeClr val="accent6"/>
          </a:effectRef>
          <a:fontRef idx="minor">
            <a:schemeClr val="dk1"/>
          </a:fontRef>
        </p:style>
        <p:txBody>
          <a:bodyPr vert="horz" lIns="91430" tIns="45715" rIns="91430" bIns="45715" rtlCol="0" anchor="ctr">
            <a:normAutofit fontScale="92500" lnSpcReduction="10000"/>
          </a:bodyPr>
          <a:lstStyle>
            <a:lvl1pPr algn="ctr" defTabSz="1007943" rtl="0" eaLnBrk="1" latinLnBrk="0" hangingPunct="1">
              <a:spcBef>
                <a:spcPct val="0"/>
              </a:spcBef>
              <a:buNone/>
              <a:defRPr sz="4900" kern="1200">
                <a:solidFill>
                  <a:schemeClr val="tx1"/>
                </a:solidFill>
                <a:latin typeface="+mj-lt"/>
                <a:ea typeface="+mj-ea"/>
                <a:cs typeface="+mj-cs"/>
              </a:defRPr>
            </a:lvl1pPr>
          </a:lstStyle>
          <a:p>
            <a:r>
              <a:rPr lang="ar-EG" b="1" dirty="0">
                <a:solidFill>
                  <a:schemeClr val="accent2">
                    <a:lumMod val="50000"/>
                  </a:schemeClr>
                </a:solidFill>
              </a:rPr>
              <a:t>الاتفاقيات </a:t>
            </a:r>
            <a:endParaRPr lang="en-US" b="1" dirty="0">
              <a:solidFill>
                <a:schemeClr val="accent2">
                  <a:lumMod val="50000"/>
                </a:schemeClr>
              </a:solidFill>
            </a:endParaRPr>
          </a:p>
        </p:txBody>
      </p:sp>
    </p:spTree>
    <p:extLst>
      <p:ext uri="{BB962C8B-B14F-4D97-AF65-F5344CB8AC3E}">
        <p14:creationId xmlns:p14="http://schemas.microsoft.com/office/powerpoint/2010/main" val="4423942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3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1000" fill="hold"/>
                                        <p:tgtEl>
                                          <p:spTgt spid="27"/>
                                        </p:tgtEl>
                                        <p:attrNameLst>
                                          <p:attrName>ppt_w</p:attrName>
                                        </p:attrNameLst>
                                      </p:cBhvr>
                                      <p:tavLst>
                                        <p:tav tm="0">
                                          <p:val>
                                            <p:fltVal val="0"/>
                                          </p:val>
                                        </p:tav>
                                        <p:tav tm="100000">
                                          <p:val>
                                            <p:strVal val="#ppt_w"/>
                                          </p:val>
                                        </p:tav>
                                      </p:tavLst>
                                    </p:anim>
                                    <p:anim calcmode="lin" valueType="num">
                                      <p:cBhvr>
                                        <p:cTn id="14" dur="1000" fill="hold"/>
                                        <p:tgtEl>
                                          <p:spTgt spid="27"/>
                                        </p:tgtEl>
                                        <p:attrNameLst>
                                          <p:attrName>ppt_h</p:attrName>
                                        </p:attrNameLst>
                                      </p:cBhvr>
                                      <p:tavLst>
                                        <p:tav tm="0">
                                          <p:val>
                                            <p:fltVal val="0"/>
                                          </p:val>
                                        </p:tav>
                                        <p:tav tm="100000">
                                          <p:val>
                                            <p:strVal val="#ppt_h"/>
                                          </p:val>
                                        </p:tav>
                                      </p:tavLst>
                                    </p:anim>
                                    <p:anim calcmode="lin" valueType="num">
                                      <p:cBhvr>
                                        <p:cTn id="15" dur="1000" fill="hold"/>
                                        <p:tgtEl>
                                          <p:spTgt spid="27"/>
                                        </p:tgtEl>
                                        <p:attrNameLst>
                                          <p:attrName>style.rotation</p:attrName>
                                        </p:attrNameLst>
                                      </p:cBhvr>
                                      <p:tavLst>
                                        <p:tav tm="0">
                                          <p:val>
                                            <p:fltVal val="90"/>
                                          </p:val>
                                        </p:tav>
                                        <p:tav tm="100000">
                                          <p:val>
                                            <p:fltVal val="0"/>
                                          </p:val>
                                        </p:tav>
                                      </p:tavLst>
                                    </p:anim>
                                    <p:animEffect transition="in" filter="fade">
                                      <p:cBhvr>
                                        <p:cTn id="16" dur="10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fltVal val="0"/>
                                          </p:val>
                                        </p:tav>
                                        <p:tav tm="100000">
                                          <p:val>
                                            <p:strVal val="#ppt_w"/>
                                          </p:val>
                                        </p:tav>
                                      </p:tavLst>
                                    </p:anim>
                                    <p:anim calcmode="lin" valueType="num">
                                      <p:cBhvr>
                                        <p:cTn id="22" dur="1000" fill="hold"/>
                                        <p:tgtEl>
                                          <p:spTgt spid="20"/>
                                        </p:tgtEl>
                                        <p:attrNameLst>
                                          <p:attrName>ppt_h</p:attrName>
                                        </p:attrNameLst>
                                      </p:cBhvr>
                                      <p:tavLst>
                                        <p:tav tm="0">
                                          <p:val>
                                            <p:fltVal val="0"/>
                                          </p:val>
                                        </p:tav>
                                        <p:tav tm="100000">
                                          <p:val>
                                            <p:strVal val="#ppt_h"/>
                                          </p:val>
                                        </p:tav>
                                      </p:tavLst>
                                    </p:anim>
                                    <p:anim calcmode="lin" valueType="num">
                                      <p:cBhvr>
                                        <p:cTn id="23" dur="1000" fill="hold"/>
                                        <p:tgtEl>
                                          <p:spTgt spid="20"/>
                                        </p:tgtEl>
                                        <p:attrNameLst>
                                          <p:attrName>style.rotation</p:attrName>
                                        </p:attrNameLst>
                                      </p:cBhvr>
                                      <p:tavLst>
                                        <p:tav tm="0">
                                          <p:val>
                                            <p:fltVal val="90"/>
                                          </p:val>
                                        </p:tav>
                                        <p:tav tm="100000">
                                          <p:val>
                                            <p:fltVal val="0"/>
                                          </p:val>
                                        </p:tav>
                                      </p:tavLst>
                                    </p:anim>
                                    <p:animEffect transition="in" filter="fade">
                                      <p:cBhvr>
                                        <p:cTn id="24" dur="1000"/>
                                        <p:tgtEl>
                                          <p:spTgt spid="20"/>
                                        </p:tgtEl>
                                      </p:cBhvr>
                                    </p:animEffect>
                                  </p:childTnLst>
                                </p:cTn>
                              </p:par>
                              <p:par>
                                <p:cTn id="25" presetID="3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1000" fill="hold"/>
                                        <p:tgtEl>
                                          <p:spTgt spid="25"/>
                                        </p:tgtEl>
                                        <p:attrNameLst>
                                          <p:attrName>ppt_w</p:attrName>
                                        </p:attrNameLst>
                                      </p:cBhvr>
                                      <p:tavLst>
                                        <p:tav tm="0">
                                          <p:val>
                                            <p:fltVal val="0"/>
                                          </p:val>
                                        </p:tav>
                                        <p:tav tm="100000">
                                          <p:val>
                                            <p:strVal val="#ppt_w"/>
                                          </p:val>
                                        </p:tav>
                                      </p:tavLst>
                                    </p:anim>
                                    <p:anim calcmode="lin" valueType="num">
                                      <p:cBhvr>
                                        <p:cTn id="28" dur="1000" fill="hold"/>
                                        <p:tgtEl>
                                          <p:spTgt spid="25"/>
                                        </p:tgtEl>
                                        <p:attrNameLst>
                                          <p:attrName>ppt_h</p:attrName>
                                        </p:attrNameLst>
                                      </p:cBhvr>
                                      <p:tavLst>
                                        <p:tav tm="0">
                                          <p:val>
                                            <p:fltVal val="0"/>
                                          </p:val>
                                        </p:tav>
                                        <p:tav tm="100000">
                                          <p:val>
                                            <p:strVal val="#ppt_h"/>
                                          </p:val>
                                        </p:tav>
                                      </p:tavLst>
                                    </p:anim>
                                    <p:anim calcmode="lin" valueType="num">
                                      <p:cBhvr>
                                        <p:cTn id="29" dur="1000" fill="hold"/>
                                        <p:tgtEl>
                                          <p:spTgt spid="25"/>
                                        </p:tgtEl>
                                        <p:attrNameLst>
                                          <p:attrName>style.rotation</p:attrName>
                                        </p:attrNameLst>
                                      </p:cBhvr>
                                      <p:tavLst>
                                        <p:tav tm="0">
                                          <p:val>
                                            <p:fltVal val="90"/>
                                          </p:val>
                                        </p:tav>
                                        <p:tav tm="100000">
                                          <p:val>
                                            <p:fltVal val="0"/>
                                          </p:val>
                                        </p:tav>
                                      </p:tavLst>
                                    </p:anim>
                                    <p:animEffect transition="in" filter="fade">
                                      <p:cBhvr>
                                        <p:cTn id="30" dur="10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par>
                                <p:cTn id="39" presetID="3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1000" fill="hold"/>
                                        <p:tgtEl>
                                          <p:spTgt spid="26"/>
                                        </p:tgtEl>
                                        <p:attrNameLst>
                                          <p:attrName>ppt_w</p:attrName>
                                        </p:attrNameLst>
                                      </p:cBhvr>
                                      <p:tavLst>
                                        <p:tav tm="0">
                                          <p:val>
                                            <p:fltVal val="0"/>
                                          </p:val>
                                        </p:tav>
                                        <p:tav tm="100000">
                                          <p:val>
                                            <p:strVal val="#ppt_w"/>
                                          </p:val>
                                        </p:tav>
                                      </p:tavLst>
                                    </p:anim>
                                    <p:anim calcmode="lin" valueType="num">
                                      <p:cBhvr>
                                        <p:cTn id="42" dur="1000" fill="hold"/>
                                        <p:tgtEl>
                                          <p:spTgt spid="26"/>
                                        </p:tgtEl>
                                        <p:attrNameLst>
                                          <p:attrName>ppt_h</p:attrName>
                                        </p:attrNameLst>
                                      </p:cBhvr>
                                      <p:tavLst>
                                        <p:tav tm="0">
                                          <p:val>
                                            <p:fltVal val="0"/>
                                          </p:val>
                                        </p:tav>
                                        <p:tav tm="100000">
                                          <p:val>
                                            <p:strVal val="#ppt_h"/>
                                          </p:val>
                                        </p:tav>
                                      </p:tavLst>
                                    </p:anim>
                                    <p:anim calcmode="lin" valueType="num">
                                      <p:cBhvr>
                                        <p:cTn id="43" dur="1000" fill="hold"/>
                                        <p:tgtEl>
                                          <p:spTgt spid="26"/>
                                        </p:tgtEl>
                                        <p:attrNameLst>
                                          <p:attrName>style.rotation</p:attrName>
                                        </p:attrNameLst>
                                      </p:cBhvr>
                                      <p:tavLst>
                                        <p:tav tm="0">
                                          <p:val>
                                            <p:fltVal val="90"/>
                                          </p:val>
                                        </p:tav>
                                        <p:tav tm="100000">
                                          <p:val>
                                            <p:fltVal val="0"/>
                                          </p:val>
                                        </p:tav>
                                      </p:tavLst>
                                    </p:anim>
                                    <p:animEffect transition="in" filter="fade">
                                      <p:cBhvr>
                                        <p:cTn id="44" dur="10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1000" fill="hold"/>
                                        <p:tgtEl>
                                          <p:spTgt spid="23"/>
                                        </p:tgtEl>
                                        <p:attrNameLst>
                                          <p:attrName>ppt_w</p:attrName>
                                        </p:attrNameLst>
                                      </p:cBhvr>
                                      <p:tavLst>
                                        <p:tav tm="0">
                                          <p:val>
                                            <p:fltVal val="0"/>
                                          </p:val>
                                        </p:tav>
                                        <p:tav tm="100000">
                                          <p:val>
                                            <p:strVal val="#ppt_w"/>
                                          </p:val>
                                        </p:tav>
                                      </p:tavLst>
                                    </p:anim>
                                    <p:anim calcmode="lin" valueType="num">
                                      <p:cBhvr>
                                        <p:cTn id="50" dur="1000" fill="hold"/>
                                        <p:tgtEl>
                                          <p:spTgt spid="23"/>
                                        </p:tgtEl>
                                        <p:attrNameLst>
                                          <p:attrName>ppt_h</p:attrName>
                                        </p:attrNameLst>
                                      </p:cBhvr>
                                      <p:tavLst>
                                        <p:tav tm="0">
                                          <p:val>
                                            <p:fltVal val="0"/>
                                          </p:val>
                                        </p:tav>
                                        <p:tav tm="100000">
                                          <p:val>
                                            <p:strVal val="#ppt_h"/>
                                          </p:val>
                                        </p:tav>
                                      </p:tavLst>
                                    </p:anim>
                                    <p:anim calcmode="lin" valueType="num">
                                      <p:cBhvr>
                                        <p:cTn id="51" dur="1000" fill="hold"/>
                                        <p:tgtEl>
                                          <p:spTgt spid="23"/>
                                        </p:tgtEl>
                                        <p:attrNameLst>
                                          <p:attrName>style.rotation</p:attrName>
                                        </p:attrNameLst>
                                      </p:cBhvr>
                                      <p:tavLst>
                                        <p:tav tm="0">
                                          <p:val>
                                            <p:fltVal val="90"/>
                                          </p:val>
                                        </p:tav>
                                        <p:tav tm="100000">
                                          <p:val>
                                            <p:fltVal val="0"/>
                                          </p:val>
                                        </p:tav>
                                      </p:tavLst>
                                    </p:anim>
                                    <p:animEffect transition="in" filter="fade">
                                      <p:cBhvr>
                                        <p:cTn id="52" dur="1000"/>
                                        <p:tgtEl>
                                          <p:spTgt spid="23"/>
                                        </p:tgtEl>
                                      </p:cBhvr>
                                    </p:animEffect>
                                  </p:childTnLst>
                                </p:cTn>
                              </p:par>
                              <p:par>
                                <p:cTn id="53" presetID="31"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1000" fill="hold"/>
                                        <p:tgtEl>
                                          <p:spTgt spid="29"/>
                                        </p:tgtEl>
                                        <p:attrNameLst>
                                          <p:attrName>ppt_w</p:attrName>
                                        </p:attrNameLst>
                                      </p:cBhvr>
                                      <p:tavLst>
                                        <p:tav tm="0">
                                          <p:val>
                                            <p:fltVal val="0"/>
                                          </p:val>
                                        </p:tav>
                                        <p:tav tm="100000">
                                          <p:val>
                                            <p:strVal val="#ppt_w"/>
                                          </p:val>
                                        </p:tav>
                                      </p:tavLst>
                                    </p:anim>
                                    <p:anim calcmode="lin" valueType="num">
                                      <p:cBhvr>
                                        <p:cTn id="56" dur="1000" fill="hold"/>
                                        <p:tgtEl>
                                          <p:spTgt spid="29"/>
                                        </p:tgtEl>
                                        <p:attrNameLst>
                                          <p:attrName>ppt_h</p:attrName>
                                        </p:attrNameLst>
                                      </p:cBhvr>
                                      <p:tavLst>
                                        <p:tav tm="0">
                                          <p:val>
                                            <p:fltVal val="0"/>
                                          </p:val>
                                        </p:tav>
                                        <p:tav tm="100000">
                                          <p:val>
                                            <p:strVal val="#ppt_h"/>
                                          </p:val>
                                        </p:tav>
                                      </p:tavLst>
                                    </p:anim>
                                    <p:anim calcmode="lin" valueType="num">
                                      <p:cBhvr>
                                        <p:cTn id="57" dur="1000" fill="hold"/>
                                        <p:tgtEl>
                                          <p:spTgt spid="29"/>
                                        </p:tgtEl>
                                        <p:attrNameLst>
                                          <p:attrName>style.rotation</p:attrName>
                                        </p:attrNameLst>
                                      </p:cBhvr>
                                      <p:tavLst>
                                        <p:tav tm="0">
                                          <p:val>
                                            <p:fltVal val="90"/>
                                          </p:val>
                                        </p:tav>
                                        <p:tav tm="100000">
                                          <p:val>
                                            <p:fltVal val="0"/>
                                          </p:val>
                                        </p:tav>
                                      </p:tavLst>
                                    </p:anim>
                                    <p:animEffect transition="in" filter="fade">
                                      <p:cBhvr>
                                        <p:cTn id="58" dur="10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 calcmode="lin" valueType="num">
                                      <p:cBhvr>
                                        <p:cTn id="65" dur="1000" fill="hold"/>
                                        <p:tgtEl>
                                          <p:spTgt spid="24"/>
                                        </p:tgtEl>
                                        <p:attrNameLst>
                                          <p:attrName>style.rotation</p:attrName>
                                        </p:attrNameLst>
                                      </p:cBhvr>
                                      <p:tavLst>
                                        <p:tav tm="0">
                                          <p:val>
                                            <p:fltVal val="90"/>
                                          </p:val>
                                        </p:tav>
                                        <p:tav tm="100000">
                                          <p:val>
                                            <p:fltVal val="0"/>
                                          </p:val>
                                        </p:tav>
                                      </p:tavLst>
                                    </p:anim>
                                    <p:animEffect transition="in" filter="fade">
                                      <p:cBhvr>
                                        <p:cTn id="66" dur="1000"/>
                                        <p:tgtEl>
                                          <p:spTgt spid="24"/>
                                        </p:tgtEl>
                                      </p:cBhvr>
                                    </p:animEffect>
                                  </p:childTnLst>
                                </p:cTn>
                              </p:par>
                              <p:par>
                                <p:cTn id="67" presetID="31" presetClass="entr" presetSubtype="0"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1000" fill="hold"/>
                                        <p:tgtEl>
                                          <p:spTgt spid="28"/>
                                        </p:tgtEl>
                                        <p:attrNameLst>
                                          <p:attrName>ppt_w</p:attrName>
                                        </p:attrNameLst>
                                      </p:cBhvr>
                                      <p:tavLst>
                                        <p:tav tm="0">
                                          <p:val>
                                            <p:fltVal val="0"/>
                                          </p:val>
                                        </p:tav>
                                        <p:tav tm="100000">
                                          <p:val>
                                            <p:strVal val="#ppt_w"/>
                                          </p:val>
                                        </p:tav>
                                      </p:tavLst>
                                    </p:anim>
                                    <p:anim calcmode="lin" valueType="num">
                                      <p:cBhvr>
                                        <p:cTn id="70" dur="1000" fill="hold"/>
                                        <p:tgtEl>
                                          <p:spTgt spid="28"/>
                                        </p:tgtEl>
                                        <p:attrNameLst>
                                          <p:attrName>ppt_h</p:attrName>
                                        </p:attrNameLst>
                                      </p:cBhvr>
                                      <p:tavLst>
                                        <p:tav tm="0">
                                          <p:val>
                                            <p:fltVal val="0"/>
                                          </p:val>
                                        </p:tav>
                                        <p:tav tm="100000">
                                          <p:val>
                                            <p:strVal val="#ppt_h"/>
                                          </p:val>
                                        </p:tav>
                                      </p:tavLst>
                                    </p:anim>
                                    <p:anim calcmode="lin" valueType="num">
                                      <p:cBhvr>
                                        <p:cTn id="71" dur="1000" fill="hold"/>
                                        <p:tgtEl>
                                          <p:spTgt spid="28"/>
                                        </p:tgtEl>
                                        <p:attrNameLst>
                                          <p:attrName>style.rotation</p:attrName>
                                        </p:attrNameLst>
                                      </p:cBhvr>
                                      <p:tavLst>
                                        <p:tav tm="0">
                                          <p:val>
                                            <p:fltVal val="90"/>
                                          </p:val>
                                        </p:tav>
                                        <p:tav tm="100000">
                                          <p:val>
                                            <p:fltVal val="0"/>
                                          </p:val>
                                        </p:tav>
                                      </p:tavLst>
                                    </p:anim>
                                    <p:animEffect transition="in" filter="fade">
                                      <p:cBhvr>
                                        <p:cTn id="7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1" grpId="0" animBg="1"/>
      <p:bldP spid="23"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5029200" y="152400"/>
            <a:ext cx="3949735" cy="838200"/>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solidFill>
                  <a:srgbClr val="002060"/>
                </a:solidFill>
              </a:rPr>
              <a:t>المفاهيم التطبيقية لنظرية تايلور </a:t>
            </a:r>
            <a:endParaRPr lang="ar-EG" sz="2800" b="1" dirty="0">
              <a:solidFill>
                <a:srgbClr val="002060"/>
              </a:solidFill>
            </a:endParaRPr>
          </a:p>
        </p:txBody>
      </p:sp>
      <p:sp>
        <p:nvSpPr>
          <p:cNvPr id="5" name="Rectangle 3"/>
          <p:cNvSpPr>
            <a:spLocks noChangeArrowheads="1"/>
          </p:cNvSpPr>
          <p:nvPr/>
        </p:nvSpPr>
        <p:spPr bwMode="auto">
          <a:xfrm>
            <a:off x="1219201" y="2114550"/>
            <a:ext cx="6161088"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smtClean="0">
                <a:solidFill>
                  <a:srgbClr val="002060"/>
                </a:solidFill>
                <a:ea typeface="幼圆" pitchFamily="1" charset="-122"/>
              </a:rPr>
              <a:t>الطريقة </a:t>
            </a:r>
            <a:r>
              <a:rPr lang="ar-EG" altLang="zh-CN" sz="2400" b="1" dirty="0">
                <a:solidFill>
                  <a:srgbClr val="002060"/>
                </a:solidFill>
                <a:ea typeface="幼圆" pitchFamily="1" charset="-122"/>
              </a:rPr>
              <a:t>الواحدة</a:t>
            </a:r>
          </a:p>
        </p:txBody>
      </p:sp>
      <p:sp>
        <p:nvSpPr>
          <p:cNvPr id="6" name="Rectangle 4"/>
          <p:cNvSpPr>
            <a:spLocks noChangeArrowheads="1"/>
          </p:cNvSpPr>
          <p:nvPr/>
        </p:nvSpPr>
        <p:spPr bwMode="auto">
          <a:xfrm>
            <a:off x="1219201" y="3146425"/>
            <a:ext cx="6161088"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smtClean="0">
                <a:solidFill>
                  <a:srgbClr val="002060"/>
                </a:solidFill>
                <a:ea typeface="幼圆" pitchFamily="1" charset="-122"/>
              </a:rPr>
              <a:t>الأجور </a:t>
            </a:r>
            <a:r>
              <a:rPr lang="ar-EG" altLang="zh-CN" sz="2400" b="1" dirty="0">
                <a:solidFill>
                  <a:srgbClr val="002060"/>
                </a:solidFill>
                <a:ea typeface="幼圆" pitchFamily="1" charset="-122"/>
              </a:rPr>
              <a:t>تبعاً للإنتاجية </a:t>
            </a:r>
            <a:endParaRPr lang="zh-CN" altLang="en-US" sz="2400" b="1" dirty="0">
              <a:solidFill>
                <a:srgbClr val="002060"/>
              </a:solidFill>
              <a:ea typeface="幼圆" pitchFamily="1" charset="-122"/>
            </a:endParaRPr>
          </a:p>
        </p:txBody>
      </p:sp>
      <p:sp>
        <p:nvSpPr>
          <p:cNvPr id="7" name="Rectangle 5"/>
          <p:cNvSpPr>
            <a:spLocks noChangeArrowheads="1"/>
          </p:cNvSpPr>
          <p:nvPr/>
        </p:nvSpPr>
        <p:spPr bwMode="auto">
          <a:xfrm>
            <a:off x="1219201" y="4178300"/>
            <a:ext cx="6161088"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smtClean="0">
                <a:solidFill>
                  <a:srgbClr val="002060"/>
                </a:solidFill>
                <a:ea typeface="幼圆" pitchFamily="1" charset="-122"/>
              </a:rPr>
              <a:t>التصنيف </a:t>
            </a:r>
            <a:r>
              <a:rPr lang="ar-EG" altLang="zh-CN" sz="2400" b="1" dirty="0">
                <a:solidFill>
                  <a:srgbClr val="002060"/>
                </a:solidFill>
                <a:ea typeface="幼圆" pitchFamily="1" charset="-122"/>
              </a:rPr>
              <a:t>تبعا لأصحاب الياقات البيضاء/ الياقات الزرقاء </a:t>
            </a:r>
            <a:endParaRPr lang="zh-CN" altLang="en-US" sz="2400" b="1" dirty="0">
              <a:solidFill>
                <a:srgbClr val="002060"/>
              </a:solidFill>
              <a:ea typeface="幼圆" pitchFamily="1" charset="-122"/>
            </a:endParaRPr>
          </a:p>
        </p:txBody>
      </p:sp>
      <p:pic>
        <p:nvPicPr>
          <p:cNvPr id="9"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218598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3194050"/>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202113"/>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5493147"/>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0"/>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Diagonal Corner Rectangle 2"/>
          <p:cNvSpPr/>
          <p:nvPr/>
        </p:nvSpPr>
        <p:spPr>
          <a:xfrm>
            <a:off x="2714588" y="304800"/>
            <a:ext cx="3714822" cy="609600"/>
          </a:xfrm>
          <a:prstGeom prst="round2Diag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rtl="1"/>
            <a:r>
              <a:rPr lang="ar-SA" sz="3200" b="1" dirty="0">
                <a:solidFill>
                  <a:srgbClr val="002060"/>
                </a:solidFill>
                <a:latin typeface="Simplified Arabic" panose="02020603050405020304" pitchFamily="18" charset="-78"/>
                <a:cs typeface="Simplified Arabic" panose="02020603050405020304" pitchFamily="18" charset="-78"/>
              </a:rPr>
              <a:t>طريقة هنري فورد</a:t>
            </a:r>
            <a:endParaRPr lang="ar-EG" sz="3200" dirty="0">
              <a:solidFill>
                <a:srgbClr val="002060"/>
              </a:solidFill>
              <a:latin typeface="Simplified Arabic" panose="02020603050405020304" pitchFamily="18" charset="-78"/>
              <a:cs typeface="Simplified Arabic" panose="02020603050405020304" pitchFamily="18" charset="-78"/>
            </a:endParaRPr>
          </a:p>
        </p:txBody>
      </p:sp>
      <p:sp>
        <p:nvSpPr>
          <p:cNvPr id="4" name="Rectangle 3"/>
          <p:cNvSpPr/>
          <p:nvPr/>
        </p:nvSpPr>
        <p:spPr>
          <a:xfrm>
            <a:off x="3959242" y="2685870"/>
            <a:ext cx="4940336" cy="1200329"/>
          </a:xfrm>
          <a:prstGeom prst="rect">
            <a:avLst/>
          </a:prstGeom>
        </p:spPr>
        <p:txBody>
          <a:bodyPr wrap="square">
            <a:spAutoFit/>
          </a:bodyPr>
          <a:lstStyle/>
          <a:p>
            <a:pPr algn="justLow" rtl="1"/>
            <a:r>
              <a:rPr lang="ar-EG" sz="2400" b="1" dirty="0">
                <a:solidFill>
                  <a:srgbClr val="002060"/>
                </a:solidFill>
              </a:rPr>
              <a:t>دفع فورد (1863-1947) أنموذج تايلور إلى أقصى الحدود عبر ممارسة سياسة التقييس والمعيرة (وضع المقاييس والمعايير للمنتج).</a:t>
            </a:r>
            <a:endParaRPr lang="ar-EG" sz="2400" b="1" dirty="0">
              <a:solidFill>
                <a:srgbClr val="C00000"/>
              </a:solidFill>
            </a:endParaRPr>
          </a:p>
        </p:txBody>
      </p:sp>
      <p:pic>
        <p:nvPicPr>
          <p:cNvPr id="5" name="Picture 4"/>
          <p:cNvPicPr>
            <a:picLocks noChangeAspect="1"/>
          </p:cNvPicPr>
          <p:nvPr/>
        </p:nvPicPr>
        <p:blipFill>
          <a:blip r:embed="rId3"/>
          <a:stretch>
            <a:fillRect/>
          </a:stretch>
        </p:blipFill>
        <p:spPr>
          <a:xfrm>
            <a:off x="609600" y="1676400"/>
            <a:ext cx="2762287" cy="3293079"/>
          </a:xfrm>
          <a:prstGeom prst="rect">
            <a:avLst/>
          </a:prstGeom>
        </p:spPr>
      </p:pic>
    </p:spTree>
    <p:extLst>
      <p:ext uri="{BB962C8B-B14F-4D97-AF65-F5344CB8AC3E}">
        <p14:creationId xmlns:p14="http://schemas.microsoft.com/office/powerpoint/2010/main" val="1089054387"/>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5410200" y="152400"/>
            <a:ext cx="3568735" cy="838200"/>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solidFill>
                  <a:srgbClr val="002060"/>
                </a:solidFill>
              </a:rPr>
              <a:t>مبادئ فورد في الإدارة </a:t>
            </a:r>
            <a:endParaRPr lang="ar-EG" sz="2800" b="1" dirty="0">
              <a:solidFill>
                <a:srgbClr val="002060"/>
              </a:solidFill>
            </a:endParaRPr>
          </a:p>
        </p:txBody>
      </p:sp>
      <p:sp>
        <p:nvSpPr>
          <p:cNvPr id="5" name="Rectangle 3"/>
          <p:cNvSpPr>
            <a:spLocks noChangeArrowheads="1"/>
          </p:cNvSpPr>
          <p:nvPr/>
        </p:nvSpPr>
        <p:spPr bwMode="auto">
          <a:xfrm>
            <a:off x="1219201" y="2114550"/>
            <a:ext cx="6161088"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smtClean="0">
                <a:solidFill>
                  <a:srgbClr val="002060"/>
                </a:solidFill>
                <a:ea typeface="幼圆" pitchFamily="1" charset="-122"/>
              </a:rPr>
              <a:t>ابتكار </a:t>
            </a:r>
            <a:r>
              <a:rPr lang="ar-EG" altLang="zh-CN" sz="2400" b="1" dirty="0">
                <a:solidFill>
                  <a:srgbClr val="002060"/>
                </a:solidFill>
                <a:ea typeface="幼圆" pitchFamily="1" charset="-122"/>
              </a:rPr>
              <a:t>وتطبيق خط التجميع والإنتاج</a:t>
            </a:r>
          </a:p>
        </p:txBody>
      </p:sp>
      <p:sp>
        <p:nvSpPr>
          <p:cNvPr id="6" name="Rectangle 4"/>
          <p:cNvSpPr>
            <a:spLocks noChangeArrowheads="1"/>
          </p:cNvSpPr>
          <p:nvPr/>
        </p:nvSpPr>
        <p:spPr bwMode="auto">
          <a:xfrm>
            <a:off x="1219201" y="3146425"/>
            <a:ext cx="6161088"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smtClean="0">
                <a:solidFill>
                  <a:srgbClr val="002060"/>
                </a:solidFill>
                <a:ea typeface="幼圆" pitchFamily="1" charset="-122"/>
              </a:rPr>
              <a:t>تعزيز </a:t>
            </a:r>
            <a:r>
              <a:rPr lang="ar-EG" altLang="zh-CN" sz="2400" b="1" dirty="0">
                <a:solidFill>
                  <a:srgbClr val="002060"/>
                </a:solidFill>
                <a:ea typeface="幼圆" pitchFamily="1" charset="-122"/>
              </a:rPr>
              <a:t>الفصل بين التفكير والتنفيذ وإلغاء الرقابة </a:t>
            </a:r>
            <a:endParaRPr lang="zh-CN" altLang="en-US" sz="2400" b="1" dirty="0">
              <a:solidFill>
                <a:srgbClr val="002060"/>
              </a:solidFill>
              <a:ea typeface="幼圆" pitchFamily="1" charset="-122"/>
            </a:endParaRPr>
          </a:p>
        </p:txBody>
      </p:sp>
      <p:sp>
        <p:nvSpPr>
          <p:cNvPr id="7" name="Rectangle 5"/>
          <p:cNvSpPr>
            <a:spLocks noChangeArrowheads="1"/>
          </p:cNvSpPr>
          <p:nvPr/>
        </p:nvSpPr>
        <p:spPr bwMode="auto">
          <a:xfrm>
            <a:off x="1219201" y="4178300"/>
            <a:ext cx="6161088"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smtClean="0">
                <a:solidFill>
                  <a:srgbClr val="002060"/>
                </a:solidFill>
                <a:ea typeface="幼圆" pitchFamily="1" charset="-122"/>
              </a:rPr>
              <a:t>تطبيق </a:t>
            </a:r>
            <a:r>
              <a:rPr lang="ar-EG" altLang="zh-CN" sz="2400" b="1" dirty="0">
                <a:solidFill>
                  <a:srgbClr val="002060"/>
                </a:solidFill>
                <a:ea typeface="幼圆" pitchFamily="1" charset="-122"/>
              </a:rPr>
              <a:t>معايير ومواصفات المنتجات والإنتاج</a:t>
            </a:r>
            <a:endParaRPr lang="zh-CN" altLang="en-US" sz="2400" b="1" dirty="0">
              <a:solidFill>
                <a:srgbClr val="002060"/>
              </a:solidFill>
              <a:ea typeface="幼圆" pitchFamily="1" charset="-122"/>
            </a:endParaRPr>
          </a:p>
        </p:txBody>
      </p:sp>
      <p:sp>
        <p:nvSpPr>
          <p:cNvPr id="8" name="Rectangle 6"/>
          <p:cNvSpPr>
            <a:spLocks noChangeArrowheads="1"/>
          </p:cNvSpPr>
          <p:nvPr/>
        </p:nvSpPr>
        <p:spPr bwMode="auto">
          <a:xfrm>
            <a:off x="1219201" y="5210175"/>
            <a:ext cx="6161088" cy="504825"/>
          </a:xfrm>
          <a:prstGeom prst="rect">
            <a:avLst/>
          </a:prstGeom>
          <a:solidFill>
            <a:srgbClr val="00B0F0"/>
          </a:solidFill>
          <a:ln>
            <a:noFill/>
          </a:ln>
          <a:effectLst/>
          <a:extLst/>
        </p:spPr>
        <p:txBody>
          <a:bodyPr wrap="none" anchor="ctr"/>
          <a:lstStyle/>
          <a:p>
            <a:pPr algn="ctr" rtl="1"/>
            <a:r>
              <a:rPr lang="ar-EG" altLang="zh-CN" sz="2400" b="1" dirty="0" smtClean="0">
                <a:solidFill>
                  <a:srgbClr val="002060"/>
                </a:solidFill>
                <a:ea typeface="幼圆" pitchFamily="1" charset="-122"/>
              </a:rPr>
              <a:t>التخصص </a:t>
            </a:r>
            <a:r>
              <a:rPr lang="ar-EG" altLang="zh-CN" sz="2400" b="1" dirty="0">
                <a:solidFill>
                  <a:srgbClr val="002060"/>
                </a:solidFill>
                <a:ea typeface="幼圆" pitchFamily="1" charset="-122"/>
              </a:rPr>
              <a:t>المفرط في العمل</a:t>
            </a:r>
            <a:endParaRPr lang="zh-CN" altLang="en-US" sz="2400" b="1" dirty="0">
              <a:solidFill>
                <a:srgbClr val="002060"/>
              </a:solidFill>
              <a:ea typeface="幼圆" pitchFamily="1" charset="-122"/>
            </a:endParaRPr>
          </a:p>
        </p:txBody>
      </p:sp>
      <p:pic>
        <p:nvPicPr>
          <p:cNvPr id="9"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218598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3194050"/>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202113"/>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5283200"/>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8768855"/>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0"/>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3"/>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Diagonal Corner Rectangle 2"/>
          <p:cNvSpPr/>
          <p:nvPr/>
        </p:nvSpPr>
        <p:spPr>
          <a:xfrm>
            <a:off x="2714588" y="304800"/>
            <a:ext cx="3714822" cy="609600"/>
          </a:xfrm>
          <a:prstGeom prst="round2Diag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rtl="1"/>
            <a:r>
              <a:rPr lang="ar-SA" sz="3200" b="1" dirty="0">
                <a:solidFill>
                  <a:srgbClr val="002060"/>
                </a:solidFill>
                <a:latin typeface="Simplified Arabic" panose="02020603050405020304" pitchFamily="18" charset="-78"/>
                <a:cs typeface="Simplified Arabic" panose="02020603050405020304" pitchFamily="18" charset="-78"/>
              </a:rPr>
              <a:t>هنري فايول </a:t>
            </a:r>
            <a:endParaRPr lang="ar-EG" sz="3200" dirty="0">
              <a:solidFill>
                <a:srgbClr val="002060"/>
              </a:solidFill>
              <a:latin typeface="Simplified Arabic" panose="02020603050405020304" pitchFamily="18" charset="-78"/>
              <a:cs typeface="Simplified Arabic" panose="02020603050405020304" pitchFamily="18" charset="-78"/>
            </a:endParaRPr>
          </a:p>
        </p:txBody>
      </p:sp>
      <p:sp>
        <p:nvSpPr>
          <p:cNvPr id="4" name="Rectangle 3"/>
          <p:cNvSpPr/>
          <p:nvPr/>
        </p:nvSpPr>
        <p:spPr>
          <a:xfrm>
            <a:off x="3959242" y="1982212"/>
            <a:ext cx="4940336" cy="3046988"/>
          </a:xfrm>
          <a:prstGeom prst="rect">
            <a:avLst/>
          </a:prstGeom>
        </p:spPr>
        <p:txBody>
          <a:bodyPr wrap="square">
            <a:spAutoFit/>
          </a:bodyPr>
          <a:lstStyle/>
          <a:p>
            <a:pPr marL="342900" indent="-342900" algn="justLow" rtl="1">
              <a:buFont typeface="Wingdings" panose="05000000000000000000" pitchFamily="2" charset="2"/>
              <a:buChar char="q"/>
            </a:pPr>
            <a:r>
              <a:rPr lang="ar-EG" sz="2400" b="1" dirty="0">
                <a:solidFill>
                  <a:srgbClr val="002060"/>
                </a:solidFill>
              </a:rPr>
              <a:t>هو مهندس فرنسي (1814-1925 )، نشر كتابه الأول الذي بقي مرجعاً </a:t>
            </a:r>
            <a:r>
              <a:rPr lang="ar-EG" sz="2400" b="1" dirty="0" smtClean="0">
                <a:solidFill>
                  <a:srgbClr val="002060"/>
                </a:solidFill>
              </a:rPr>
              <a:t>كبيراً (الإدارة </a:t>
            </a:r>
            <a:r>
              <a:rPr lang="ar-EG" sz="2400" b="1" dirty="0">
                <a:solidFill>
                  <a:srgbClr val="002060"/>
                </a:solidFill>
              </a:rPr>
              <a:t>الصناعية والعامة) عام 1916 ، وحلل فيه طبيعة وظيفة الإدارة.</a:t>
            </a:r>
          </a:p>
          <a:p>
            <a:pPr marL="342900" indent="-342900" algn="justLow" rtl="1">
              <a:buFont typeface="Wingdings" panose="05000000000000000000" pitchFamily="2" charset="2"/>
              <a:buChar char="q"/>
            </a:pPr>
            <a:r>
              <a:rPr lang="ar-EG" sz="2400" b="1" dirty="0">
                <a:solidFill>
                  <a:srgbClr val="0070C0"/>
                </a:solidFill>
              </a:rPr>
              <a:t>يعد نمط (فايول) الإداري وظيفياً لأنه جمع كل نشاطات المؤسسة داخل الوظائف الكبرى لتشكل (هيكل ) بنية تنظيمية تتواجد في قمتها الإدارة العامة</a:t>
            </a:r>
          </a:p>
        </p:txBody>
      </p:sp>
      <p:pic>
        <p:nvPicPr>
          <p:cNvPr id="2" name="Picture 1"/>
          <p:cNvPicPr>
            <a:picLocks noChangeAspect="1"/>
          </p:cNvPicPr>
          <p:nvPr/>
        </p:nvPicPr>
        <p:blipFill>
          <a:blip r:embed="rId3"/>
          <a:stretch>
            <a:fillRect/>
          </a:stretch>
        </p:blipFill>
        <p:spPr>
          <a:xfrm>
            <a:off x="619088" y="2105531"/>
            <a:ext cx="2962312" cy="2800350"/>
          </a:xfrm>
          <a:prstGeom prst="rect">
            <a:avLst/>
          </a:prstGeom>
        </p:spPr>
      </p:pic>
    </p:spTree>
    <p:extLst>
      <p:ext uri="{BB962C8B-B14F-4D97-AF65-F5344CB8AC3E}">
        <p14:creationId xmlns:p14="http://schemas.microsoft.com/office/powerpoint/2010/main" val="2174883703"/>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5410200" y="152400"/>
            <a:ext cx="3568735" cy="838200"/>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solidFill>
                  <a:srgbClr val="002060"/>
                </a:solidFill>
              </a:rPr>
              <a:t>الوظائف الإدارية في الشركة </a:t>
            </a:r>
            <a:endParaRPr lang="ar-EG" sz="2800" b="1" dirty="0">
              <a:solidFill>
                <a:srgbClr val="002060"/>
              </a:solidFill>
            </a:endParaRPr>
          </a:p>
        </p:txBody>
      </p:sp>
      <p:sp>
        <p:nvSpPr>
          <p:cNvPr id="5" name="Rectangle 3"/>
          <p:cNvSpPr>
            <a:spLocks noChangeArrowheads="1"/>
          </p:cNvSpPr>
          <p:nvPr/>
        </p:nvSpPr>
        <p:spPr bwMode="auto">
          <a:xfrm>
            <a:off x="4190999" y="2079625"/>
            <a:ext cx="3936481"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smtClean="0">
                <a:solidFill>
                  <a:srgbClr val="002060"/>
                </a:solidFill>
                <a:ea typeface="幼圆" pitchFamily="1" charset="-122"/>
              </a:rPr>
              <a:t>الوظيفة </a:t>
            </a:r>
            <a:r>
              <a:rPr lang="ar-EG" altLang="zh-CN" sz="2400" b="1" dirty="0">
                <a:solidFill>
                  <a:srgbClr val="002060"/>
                </a:solidFill>
                <a:ea typeface="幼圆" pitchFamily="1" charset="-122"/>
              </a:rPr>
              <a:t>الفنية </a:t>
            </a:r>
          </a:p>
        </p:txBody>
      </p:sp>
      <p:sp>
        <p:nvSpPr>
          <p:cNvPr id="6" name="Rectangle 4"/>
          <p:cNvSpPr>
            <a:spLocks noChangeArrowheads="1"/>
          </p:cNvSpPr>
          <p:nvPr/>
        </p:nvSpPr>
        <p:spPr bwMode="auto">
          <a:xfrm>
            <a:off x="4190999" y="3416300"/>
            <a:ext cx="3936481"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smtClean="0">
                <a:solidFill>
                  <a:srgbClr val="002060"/>
                </a:solidFill>
                <a:ea typeface="幼圆" pitchFamily="1" charset="-122"/>
              </a:rPr>
              <a:t>الوظيفة </a:t>
            </a:r>
            <a:r>
              <a:rPr lang="ar-EG" altLang="zh-CN" sz="2400" b="1" dirty="0">
                <a:solidFill>
                  <a:srgbClr val="002060"/>
                </a:solidFill>
                <a:ea typeface="幼圆" pitchFamily="1" charset="-122"/>
              </a:rPr>
              <a:t>التجارية </a:t>
            </a:r>
            <a:endParaRPr lang="zh-CN" altLang="en-US" sz="2400" b="1" dirty="0">
              <a:solidFill>
                <a:srgbClr val="002060"/>
              </a:solidFill>
              <a:ea typeface="幼圆" pitchFamily="1" charset="-122"/>
            </a:endParaRPr>
          </a:p>
        </p:txBody>
      </p:sp>
      <p:sp>
        <p:nvSpPr>
          <p:cNvPr id="7" name="Rectangle 5"/>
          <p:cNvSpPr>
            <a:spLocks noChangeArrowheads="1"/>
          </p:cNvSpPr>
          <p:nvPr/>
        </p:nvSpPr>
        <p:spPr bwMode="auto">
          <a:xfrm>
            <a:off x="4190999" y="4752975"/>
            <a:ext cx="3936481"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smtClean="0">
                <a:solidFill>
                  <a:srgbClr val="002060"/>
                </a:solidFill>
                <a:ea typeface="幼圆" pitchFamily="1" charset="-122"/>
              </a:rPr>
              <a:t>الوظيفة </a:t>
            </a:r>
            <a:r>
              <a:rPr lang="ar-EG" altLang="zh-CN" sz="2400" b="1" dirty="0">
                <a:solidFill>
                  <a:srgbClr val="002060"/>
                </a:solidFill>
                <a:ea typeface="幼圆" pitchFamily="1" charset="-122"/>
              </a:rPr>
              <a:t>المالية</a:t>
            </a:r>
            <a:endParaRPr lang="zh-CN" altLang="en-US" sz="2400" b="1" dirty="0">
              <a:solidFill>
                <a:srgbClr val="002060"/>
              </a:solidFill>
              <a:ea typeface="幼圆" pitchFamily="1" charset="-122"/>
            </a:endParaRPr>
          </a:p>
        </p:txBody>
      </p:sp>
      <p:pic>
        <p:nvPicPr>
          <p:cNvPr id="9"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8558957" y="2151063"/>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8558957" y="3463925"/>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8558957" y="477678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420504" y="1287612"/>
            <a:ext cx="7713971" cy="461665"/>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r" rtl="1"/>
            <a:r>
              <a:rPr lang="ar-EG" sz="2400" b="1" dirty="0"/>
              <a:t>حدد فايول ست وظائف للإدارة كل منها تعد هدفاً مستقلا يطلب تحقيقه وهي :</a:t>
            </a:r>
          </a:p>
        </p:txBody>
      </p:sp>
      <p:sp>
        <p:nvSpPr>
          <p:cNvPr id="14" name="Rectangle 3"/>
          <p:cNvSpPr>
            <a:spLocks noChangeArrowheads="1"/>
          </p:cNvSpPr>
          <p:nvPr/>
        </p:nvSpPr>
        <p:spPr bwMode="auto">
          <a:xfrm>
            <a:off x="76200" y="2765425"/>
            <a:ext cx="3936481"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smtClean="0">
                <a:solidFill>
                  <a:srgbClr val="002060"/>
                </a:solidFill>
                <a:ea typeface="幼圆" pitchFamily="1" charset="-122"/>
              </a:rPr>
              <a:t>الوظيفة </a:t>
            </a:r>
            <a:r>
              <a:rPr lang="ar-EG" altLang="zh-CN" sz="2400" b="1" dirty="0">
                <a:solidFill>
                  <a:srgbClr val="002060"/>
                </a:solidFill>
                <a:ea typeface="幼圆" pitchFamily="1" charset="-122"/>
              </a:rPr>
              <a:t>المحاسبية </a:t>
            </a:r>
          </a:p>
        </p:txBody>
      </p:sp>
      <p:sp>
        <p:nvSpPr>
          <p:cNvPr id="15" name="Rectangle 4"/>
          <p:cNvSpPr>
            <a:spLocks noChangeArrowheads="1"/>
          </p:cNvSpPr>
          <p:nvPr/>
        </p:nvSpPr>
        <p:spPr bwMode="auto">
          <a:xfrm>
            <a:off x="76200" y="4102100"/>
            <a:ext cx="3936481"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smtClean="0">
                <a:solidFill>
                  <a:srgbClr val="002060"/>
                </a:solidFill>
                <a:ea typeface="幼圆" pitchFamily="1" charset="-122"/>
              </a:rPr>
              <a:t>وظيفة </a:t>
            </a:r>
            <a:r>
              <a:rPr lang="ar-EG" altLang="zh-CN" sz="2400" b="1" dirty="0">
                <a:solidFill>
                  <a:srgbClr val="002060"/>
                </a:solidFill>
                <a:ea typeface="幼圆" pitchFamily="1" charset="-122"/>
              </a:rPr>
              <a:t>الأمن</a:t>
            </a:r>
            <a:endParaRPr lang="zh-CN" altLang="en-US" sz="2400" b="1" dirty="0">
              <a:solidFill>
                <a:srgbClr val="002060"/>
              </a:solidFill>
              <a:ea typeface="幼圆" pitchFamily="1" charset="-122"/>
            </a:endParaRPr>
          </a:p>
        </p:txBody>
      </p:sp>
      <p:sp>
        <p:nvSpPr>
          <p:cNvPr id="16" name="Rectangle 5"/>
          <p:cNvSpPr>
            <a:spLocks noChangeArrowheads="1"/>
          </p:cNvSpPr>
          <p:nvPr/>
        </p:nvSpPr>
        <p:spPr bwMode="auto">
          <a:xfrm>
            <a:off x="76200" y="5438775"/>
            <a:ext cx="3936481"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smtClean="0">
                <a:solidFill>
                  <a:srgbClr val="002060"/>
                </a:solidFill>
                <a:ea typeface="幼圆" pitchFamily="1" charset="-122"/>
              </a:rPr>
              <a:t>الوظيفة </a:t>
            </a:r>
            <a:r>
              <a:rPr lang="ar-EG" altLang="zh-CN" sz="2400" b="1" dirty="0">
                <a:solidFill>
                  <a:srgbClr val="002060"/>
                </a:solidFill>
                <a:ea typeface="幼圆" pitchFamily="1" charset="-122"/>
              </a:rPr>
              <a:t>الإدارية</a:t>
            </a:r>
            <a:endParaRPr lang="zh-CN" altLang="en-US" sz="2400" b="1" dirty="0">
              <a:solidFill>
                <a:srgbClr val="002060"/>
              </a:solidFill>
              <a:ea typeface="幼圆" pitchFamily="1" charset="-122"/>
            </a:endParaRPr>
          </a:p>
        </p:txBody>
      </p:sp>
      <p:pic>
        <p:nvPicPr>
          <p:cNvPr id="17"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4444158" y="2836863"/>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4444158" y="4149725"/>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4444158" y="546258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655850"/>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0"/>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7"/>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18"/>
                                        </p:tgtEl>
                                        <p:attrNameLst>
                                          <p:attrName>r</p:attrName>
                                        </p:attrNameLst>
                                      </p:cBhvr>
                                    </p:animRot>
                                  </p:childTnLst>
                                </p:cTn>
                              </p:par>
                            </p:childTnLst>
                          </p:cTn>
                        </p:par>
                        <p:par>
                          <p:cTn id="39" fill="hold">
                            <p:stCondLst>
                              <p:cond delay="2000"/>
                            </p:stCondLst>
                            <p:childTnLst>
                              <p:par>
                                <p:cTn id="40" presetID="16" presetClass="entr" presetSubtype="21"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mph" presetSubtype="0" fill="hold" nodeType="clickEffect">
                                  <p:stCondLst>
                                    <p:cond delay="0"/>
                                  </p:stCondLst>
                                  <p:childTnLst>
                                    <p:animRot by="21600000">
                                      <p:cBhvr>
                                        <p:cTn id="46" dur="2000" fill="hold"/>
                                        <p:tgtEl>
                                          <p:spTgt spid="19"/>
                                        </p:tgtEl>
                                        <p:attrNameLst>
                                          <p:attrName>r</p:attrName>
                                        </p:attrNameLst>
                                      </p:cBhvr>
                                    </p:animRot>
                                  </p:childTnLst>
                                </p:cTn>
                              </p:par>
                            </p:childTnLst>
                          </p:cTn>
                        </p:par>
                        <p:par>
                          <p:cTn id="47" fill="hold">
                            <p:stCondLst>
                              <p:cond delay="2000"/>
                            </p:stCondLst>
                            <p:childTnLst>
                              <p:par>
                                <p:cTn id="48" presetID="16" presetClass="entr" presetSubtype="21"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4"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2667000" y="152400"/>
            <a:ext cx="6311935" cy="838200"/>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solidFill>
                  <a:srgbClr val="002060"/>
                </a:solidFill>
              </a:rPr>
              <a:t>الوظيفة  الإدارية : تتضمن خمس مهام جوهرية هي:</a:t>
            </a:r>
            <a:endParaRPr lang="ar-EG" sz="2800" b="1" dirty="0">
              <a:solidFill>
                <a:srgbClr val="002060"/>
              </a:solidFill>
            </a:endParaRPr>
          </a:p>
        </p:txBody>
      </p:sp>
      <p:sp>
        <p:nvSpPr>
          <p:cNvPr id="8" name="Hexagon 7"/>
          <p:cNvSpPr/>
          <p:nvPr/>
        </p:nvSpPr>
        <p:spPr>
          <a:xfrm>
            <a:off x="5029200" y="1752600"/>
            <a:ext cx="1676400" cy="1371600"/>
          </a:xfrm>
          <a:prstGeom prst="hexagon">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SA" sz="2400" b="1" dirty="0">
                <a:latin typeface="Simplified Arabic" panose="02020603050405020304" pitchFamily="18" charset="-78"/>
                <a:cs typeface="Simplified Arabic" panose="02020603050405020304" pitchFamily="18" charset="-78"/>
              </a:rPr>
              <a:t>التخطيط </a:t>
            </a:r>
            <a:endParaRPr lang="ar-EG" sz="2400" dirty="0">
              <a:latin typeface="Simplified Arabic" panose="02020603050405020304" pitchFamily="18" charset="-78"/>
              <a:cs typeface="Simplified Arabic" panose="02020603050405020304" pitchFamily="18" charset="-78"/>
            </a:endParaRPr>
          </a:p>
        </p:txBody>
      </p:sp>
      <p:sp>
        <p:nvSpPr>
          <p:cNvPr id="20" name="Hexagon 19"/>
          <p:cNvSpPr/>
          <p:nvPr/>
        </p:nvSpPr>
        <p:spPr>
          <a:xfrm>
            <a:off x="5053012" y="3238500"/>
            <a:ext cx="1676400" cy="1371600"/>
          </a:xfrm>
          <a:prstGeom prst="hexagon">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SA" sz="2400" b="1" dirty="0">
                <a:latin typeface="Simplified Arabic" panose="02020603050405020304" pitchFamily="18" charset="-78"/>
                <a:cs typeface="Simplified Arabic" panose="02020603050405020304" pitchFamily="18" charset="-78"/>
              </a:rPr>
              <a:t>التنسيق</a:t>
            </a:r>
            <a:endParaRPr lang="ar-EG" sz="2400" dirty="0">
              <a:latin typeface="Simplified Arabic" panose="02020603050405020304" pitchFamily="18" charset="-78"/>
              <a:cs typeface="Simplified Arabic" panose="02020603050405020304" pitchFamily="18" charset="-78"/>
            </a:endParaRPr>
          </a:p>
        </p:txBody>
      </p:sp>
      <p:sp>
        <p:nvSpPr>
          <p:cNvPr id="21" name="Hexagon 20"/>
          <p:cNvSpPr/>
          <p:nvPr/>
        </p:nvSpPr>
        <p:spPr>
          <a:xfrm>
            <a:off x="3641689" y="2552700"/>
            <a:ext cx="1676400" cy="1371600"/>
          </a:xfrm>
          <a:prstGeom prst="hexagon">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ar-SA" sz="2400" b="1" dirty="0">
                <a:latin typeface="Simplified Arabic" panose="02020603050405020304" pitchFamily="18" charset="-78"/>
                <a:cs typeface="Simplified Arabic" panose="02020603050405020304" pitchFamily="18" charset="-78"/>
              </a:rPr>
              <a:t>الرقابة</a:t>
            </a:r>
            <a:endParaRPr lang="ar-EG" sz="2400" dirty="0">
              <a:latin typeface="Simplified Arabic" panose="02020603050405020304" pitchFamily="18" charset="-78"/>
              <a:cs typeface="Simplified Arabic" panose="02020603050405020304" pitchFamily="18" charset="-78"/>
            </a:endParaRPr>
          </a:p>
        </p:txBody>
      </p:sp>
      <p:sp>
        <p:nvSpPr>
          <p:cNvPr id="22" name="Hexagon 21"/>
          <p:cNvSpPr/>
          <p:nvPr/>
        </p:nvSpPr>
        <p:spPr>
          <a:xfrm>
            <a:off x="2209800" y="1790700"/>
            <a:ext cx="1676400" cy="1371600"/>
          </a:xfrm>
          <a:prstGeom prst="hexagon">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ar-SA" sz="2400" b="1" dirty="0">
                <a:latin typeface="Simplified Arabic" panose="02020603050405020304" pitchFamily="18" charset="-78"/>
                <a:cs typeface="Simplified Arabic" panose="02020603050405020304" pitchFamily="18" charset="-78"/>
              </a:rPr>
              <a:t>التنظيم</a:t>
            </a:r>
            <a:endParaRPr lang="ar-EG" sz="2400" dirty="0">
              <a:latin typeface="Simplified Arabic" panose="02020603050405020304" pitchFamily="18" charset="-78"/>
              <a:cs typeface="Simplified Arabic" panose="02020603050405020304" pitchFamily="18" charset="-78"/>
            </a:endParaRPr>
          </a:p>
        </p:txBody>
      </p:sp>
      <p:sp>
        <p:nvSpPr>
          <p:cNvPr id="23" name="Hexagon 22"/>
          <p:cNvSpPr/>
          <p:nvPr/>
        </p:nvSpPr>
        <p:spPr>
          <a:xfrm>
            <a:off x="2233612" y="3276600"/>
            <a:ext cx="1676400" cy="1371600"/>
          </a:xfrm>
          <a:prstGeom prst="hexagon">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ar-SA" sz="2400" b="1" dirty="0">
                <a:latin typeface="Simplified Arabic" panose="02020603050405020304" pitchFamily="18" charset="-78"/>
                <a:cs typeface="Simplified Arabic" panose="02020603050405020304" pitchFamily="18" charset="-78"/>
              </a:rPr>
              <a:t>القيادة</a:t>
            </a:r>
            <a:endParaRPr lang="ar-EG" sz="2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451925676"/>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80">
                                          <p:stCondLst>
                                            <p:cond delay="0"/>
                                          </p:stCondLst>
                                        </p:cTn>
                                        <p:tgtEl>
                                          <p:spTgt spid="20"/>
                                        </p:tgtEl>
                                      </p:cBhvr>
                                    </p:animEffect>
                                    <p:anim calcmode="lin" valueType="num">
                                      <p:cBhvr>
                                        <p:cTn id="2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1" dur="26">
                                          <p:stCondLst>
                                            <p:cond delay="650"/>
                                          </p:stCondLst>
                                        </p:cTn>
                                        <p:tgtEl>
                                          <p:spTgt spid="20"/>
                                        </p:tgtEl>
                                      </p:cBhvr>
                                      <p:to x="100000" y="60000"/>
                                    </p:animScale>
                                    <p:animScale>
                                      <p:cBhvr>
                                        <p:cTn id="32" dur="166" decel="50000">
                                          <p:stCondLst>
                                            <p:cond delay="676"/>
                                          </p:stCondLst>
                                        </p:cTn>
                                        <p:tgtEl>
                                          <p:spTgt spid="20"/>
                                        </p:tgtEl>
                                      </p:cBhvr>
                                      <p:to x="100000" y="100000"/>
                                    </p:animScale>
                                    <p:animScale>
                                      <p:cBhvr>
                                        <p:cTn id="33" dur="26">
                                          <p:stCondLst>
                                            <p:cond delay="1312"/>
                                          </p:stCondLst>
                                        </p:cTn>
                                        <p:tgtEl>
                                          <p:spTgt spid="20"/>
                                        </p:tgtEl>
                                      </p:cBhvr>
                                      <p:to x="100000" y="80000"/>
                                    </p:animScale>
                                    <p:animScale>
                                      <p:cBhvr>
                                        <p:cTn id="34" dur="166" decel="50000">
                                          <p:stCondLst>
                                            <p:cond delay="1338"/>
                                          </p:stCondLst>
                                        </p:cTn>
                                        <p:tgtEl>
                                          <p:spTgt spid="20"/>
                                        </p:tgtEl>
                                      </p:cBhvr>
                                      <p:to x="100000" y="100000"/>
                                    </p:animScale>
                                    <p:animScale>
                                      <p:cBhvr>
                                        <p:cTn id="35" dur="26">
                                          <p:stCondLst>
                                            <p:cond delay="1642"/>
                                          </p:stCondLst>
                                        </p:cTn>
                                        <p:tgtEl>
                                          <p:spTgt spid="20"/>
                                        </p:tgtEl>
                                      </p:cBhvr>
                                      <p:to x="100000" y="90000"/>
                                    </p:animScale>
                                    <p:animScale>
                                      <p:cBhvr>
                                        <p:cTn id="36" dur="166" decel="50000">
                                          <p:stCondLst>
                                            <p:cond delay="1668"/>
                                          </p:stCondLst>
                                        </p:cTn>
                                        <p:tgtEl>
                                          <p:spTgt spid="20"/>
                                        </p:tgtEl>
                                      </p:cBhvr>
                                      <p:to x="100000" y="100000"/>
                                    </p:animScale>
                                    <p:animScale>
                                      <p:cBhvr>
                                        <p:cTn id="37" dur="26">
                                          <p:stCondLst>
                                            <p:cond delay="1808"/>
                                          </p:stCondLst>
                                        </p:cTn>
                                        <p:tgtEl>
                                          <p:spTgt spid="20"/>
                                        </p:tgtEl>
                                      </p:cBhvr>
                                      <p:to x="100000" y="95000"/>
                                    </p:animScale>
                                    <p:animScale>
                                      <p:cBhvr>
                                        <p:cTn id="38" dur="166" decel="50000">
                                          <p:stCondLst>
                                            <p:cond delay="1834"/>
                                          </p:stCondLst>
                                        </p:cTn>
                                        <p:tgtEl>
                                          <p:spTgt spid="2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80">
                                          <p:stCondLst>
                                            <p:cond delay="0"/>
                                          </p:stCondLst>
                                        </p:cTn>
                                        <p:tgtEl>
                                          <p:spTgt spid="21"/>
                                        </p:tgtEl>
                                      </p:cBhvr>
                                    </p:animEffect>
                                    <p:anim calcmode="lin" valueType="num">
                                      <p:cBhvr>
                                        <p:cTn id="4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9" dur="26">
                                          <p:stCondLst>
                                            <p:cond delay="650"/>
                                          </p:stCondLst>
                                        </p:cTn>
                                        <p:tgtEl>
                                          <p:spTgt spid="21"/>
                                        </p:tgtEl>
                                      </p:cBhvr>
                                      <p:to x="100000" y="60000"/>
                                    </p:animScale>
                                    <p:animScale>
                                      <p:cBhvr>
                                        <p:cTn id="50" dur="166" decel="50000">
                                          <p:stCondLst>
                                            <p:cond delay="676"/>
                                          </p:stCondLst>
                                        </p:cTn>
                                        <p:tgtEl>
                                          <p:spTgt spid="21"/>
                                        </p:tgtEl>
                                      </p:cBhvr>
                                      <p:to x="100000" y="100000"/>
                                    </p:animScale>
                                    <p:animScale>
                                      <p:cBhvr>
                                        <p:cTn id="51" dur="26">
                                          <p:stCondLst>
                                            <p:cond delay="1312"/>
                                          </p:stCondLst>
                                        </p:cTn>
                                        <p:tgtEl>
                                          <p:spTgt spid="21"/>
                                        </p:tgtEl>
                                      </p:cBhvr>
                                      <p:to x="100000" y="80000"/>
                                    </p:animScale>
                                    <p:animScale>
                                      <p:cBhvr>
                                        <p:cTn id="52" dur="166" decel="50000">
                                          <p:stCondLst>
                                            <p:cond delay="1338"/>
                                          </p:stCondLst>
                                        </p:cTn>
                                        <p:tgtEl>
                                          <p:spTgt spid="21"/>
                                        </p:tgtEl>
                                      </p:cBhvr>
                                      <p:to x="100000" y="100000"/>
                                    </p:animScale>
                                    <p:animScale>
                                      <p:cBhvr>
                                        <p:cTn id="53" dur="26">
                                          <p:stCondLst>
                                            <p:cond delay="1642"/>
                                          </p:stCondLst>
                                        </p:cTn>
                                        <p:tgtEl>
                                          <p:spTgt spid="21"/>
                                        </p:tgtEl>
                                      </p:cBhvr>
                                      <p:to x="100000" y="90000"/>
                                    </p:animScale>
                                    <p:animScale>
                                      <p:cBhvr>
                                        <p:cTn id="54" dur="166" decel="50000">
                                          <p:stCondLst>
                                            <p:cond delay="1668"/>
                                          </p:stCondLst>
                                        </p:cTn>
                                        <p:tgtEl>
                                          <p:spTgt spid="21"/>
                                        </p:tgtEl>
                                      </p:cBhvr>
                                      <p:to x="100000" y="100000"/>
                                    </p:animScale>
                                    <p:animScale>
                                      <p:cBhvr>
                                        <p:cTn id="55" dur="26">
                                          <p:stCondLst>
                                            <p:cond delay="1808"/>
                                          </p:stCondLst>
                                        </p:cTn>
                                        <p:tgtEl>
                                          <p:spTgt spid="21"/>
                                        </p:tgtEl>
                                      </p:cBhvr>
                                      <p:to x="100000" y="95000"/>
                                    </p:animScale>
                                    <p:animScale>
                                      <p:cBhvr>
                                        <p:cTn id="56" dur="166" decel="50000">
                                          <p:stCondLst>
                                            <p:cond delay="1834"/>
                                          </p:stCondLst>
                                        </p:cTn>
                                        <p:tgtEl>
                                          <p:spTgt spid="21"/>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80">
                                          <p:stCondLst>
                                            <p:cond delay="0"/>
                                          </p:stCondLst>
                                        </p:cTn>
                                        <p:tgtEl>
                                          <p:spTgt spid="22"/>
                                        </p:tgtEl>
                                      </p:cBhvr>
                                    </p:animEffect>
                                    <p:anim calcmode="lin" valueType="num">
                                      <p:cBhvr>
                                        <p:cTn id="6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67" dur="26">
                                          <p:stCondLst>
                                            <p:cond delay="650"/>
                                          </p:stCondLst>
                                        </p:cTn>
                                        <p:tgtEl>
                                          <p:spTgt spid="22"/>
                                        </p:tgtEl>
                                      </p:cBhvr>
                                      <p:to x="100000" y="60000"/>
                                    </p:animScale>
                                    <p:animScale>
                                      <p:cBhvr>
                                        <p:cTn id="68" dur="166" decel="50000">
                                          <p:stCondLst>
                                            <p:cond delay="676"/>
                                          </p:stCondLst>
                                        </p:cTn>
                                        <p:tgtEl>
                                          <p:spTgt spid="22"/>
                                        </p:tgtEl>
                                      </p:cBhvr>
                                      <p:to x="100000" y="100000"/>
                                    </p:animScale>
                                    <p:animScale>
                                      <p:cBhvr>
                                        <p:cTn id="69" dur="26">
                                          <p:stCondLst>
                                            <p:cond delay="1312"/>
                                          </p:stCondLst>
                                        </p:cTn>
                                        <p:tgtEl>
                                          <p:spTgt spid="22"/>
                                        </p:tgtEl>
                                      </p:cBhvr>
                                      <p:to x="100000" y="80000"/>
                                    </p:animScale>
                                    <p:animScale>
                                      <p:cBhvr>
                                        <p:cTn id="70" dur="166" decel="50000">
                                          <p:stCondLst>
                                            <p:cond delay="1338"/>
                                          </p:stCondLst>
                                        </p:cTn>
                                        <p:tgtEl>
                                          <p:spTgt spid="22"/>
                                        </p:tgtEl>
                                      </p:cBhvr>
                                      <p:to x="100000" y="100000"/>
                                    </p:animScale>
                                    <p:animScale>
                                      <p:cBhvr>
                                        <p:cTn id="71" dur="26">
                                          <p:stCondLst>
                                            <p:cond delay="1642"/>
                                          </p:stCondLst>
                                        </p:cTn>
                                        <p:tgtEl>
                                          <p:spTgt spid="22"/>
                                        </p:tgtEl>
                                      </p:cBhvr>
                                      <p:to x="100000" y="90000"/>
                                    </p:animScale>
                                    <p:animScale>
                                      <p:cBhvr>
                                        <p:cTn id="72" dur="166" decel="50000">
                                          <p:stCondLst>
                                            <p:cond delay="1668"/>
                                          </p:stCondLst>
                                        </p:cTn>
                                        <p:tgtEl>
                                          <p:spTgt spid="22"/>
                                        </p:tgtEl>
                                      </p:cBhvr>
                                      <p:to x="100000" y="100000"/>
                                    </p:animScale>
                                    <p:animScale>
                                      <p:cBhvr>
                                        <p:cTn id="73" dur="26">
                                          <p:stCondLst>
                                            <p:cond delay="1808"/>
                                          </p:stCondLst>
                                        </p:cTn>
                                        <p:tgtEl>
                                          <p:spTgt spid="22"/>
                                        </p:tgtEl>
                                      </p:cBhvr>
                                      <p:to x="100000" y="95000"/>
                                    </p:animScale>
                                    <p:animScale>
                                      <p:cBhvr>
                                        <p:cTn id="74" dur="166" decel="50000">
                                          <p:stCondLst>
                                            <p:cond delay="1834"/>
                                          </p:stCondLst>
                                        </p:cTn>
                                        <p:tgtEl>
                                          <p:spTgt spid="22"/>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down)">
                                      <p:cBhvr>
                                        <p:cTn id="79" dur="580">
                                          <p:stCondLst>
                                            <p:cond delay="0"/>
                                          </p:stCondLst>
                                        </p:cTn>
                                        <p:tgtEl>
                                          <p:spTgt spid="23"/>
                                        </p:tgtEl>
                                      </p:cBhvr>
                                    </p:animEffect>
                                    <p:anim calcmode="lin" valueType="num">
                                      <p:cBhvr>
                                        <p:cTn id="8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85" dur="26">
                                          <p:stCondLst>
                                            <p:cond delay="650"/>
                                          </p:stCondLst>
                                        </p:cTn>
                                        <p:tgtEl>
                                          <p:spTgt spid="23"/>
                                        </p:tgtEl>
                                      </p:cBhvr>
                                      <p:to x="100000" y="60000"/>
                                    </p:animScale>
                                    <p:animScale>
                                      <p:cBhvr>
                                        <p:cTn id="86" dur="166" decel="50000">
                                          <p:stCondLst>
                                            <p:cond delay="676"/>
                                          </p:stCondLst>
                                        </p:cTn>
                                        <p:tgtEl>
                                          <p:spTgt spid="23"/>
                                        </p:tgtEl>
                                      </p:cBhvr>
                                      <p:to x="100000" y="100000"/>
                                    </p:animScale>
                                    <p:animScale>
                                      <p:cBhvr>
                                        <p:cTn id="87" dur="26">
                                          <p:stCondLst>
                                            <p:cond delay="1312"/>
                                          </p:stCondLst>
                                        </p:cTn>
                                        <p:tgtEl>
                                          <p:spTgt spid="23"/>
                                        </p:tgtEl>
                                      </p:cBhvr>
                                      <p:to x="100000" y="80000"/>
                                    </p:animScale>
                                    <p:animScale>
                                      <p:cBhvr>
                                        <p:cTn id="88" dur="166" decel="50000">
                                          <p:stCondLst>
                                            <p:cond delay="1338"/>
                                          </p:stCondLst>
                                        </p:cTn>
                                        <p:tgtEl>
                                          <p:spTgt spid="23"/>
                                        </p:tgtEl>
                                      </p:cBhvr>
                                      <p:to x="100000" y="100000"/>
                                    </p:animScale>
                                    <p:animScale>
                                      <p:cBhvr>
                                        <p:cTn id="89" dur="26">
                                          <p:stCondLst>
                                            <p:cond delay="1642"/>
                                          </p:stCondLst>
                                        </p:cTn>
                                        <p:tgtEl>
                                          <p:spTgt spid="23"/>
                                        </p:tgtEl>
                                      </p:cBhvr>
                                      <p:to x="100000" y="90000"/>
                                    </p:animScale>
                                    <p:animScale>
                                      <p:cBhvr>
                                        <p:cTn id="90" dur="166" decel="50000">
                                          <p:stCondLst>
                                            <p:cond delay="1668"/>
                                          </p:stCondLst>
                                        </p:cTn>
                                        <p:tgtEl>
                                          <p:spTgt spid="23"/>
                                        </p:tgtEl>
                                      </p:cBhvr>
                                      <p:to x="100000" y="100000"/>
                                    </p:animScale>
                                    <p:animScale>
                                      <p:cBhvr>
                                        <p:cTn id="91" dur="26">
                                          <p:stCondLst>
                                            <p:cond delay="1808"/>
                                          </p:stCondLst>
                                        </p:cTn>
                                        <p:tgtEl>
                                          <p:spTgt spid="23"/>
                                        </p:tgtEl>
                                      </p:cBhvr>
                                      <p:to x="100000" y="95000"/>
                                    </p:animScale>
                                    <p:animScale>
                                      <p:cBhvr>
                                        <p:cTn id="92"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21" grpId="0" animBg="1"/>
      <p:bldP spid="22"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5181600" y="152400"/>
            <a:ext cx="3797335" cy="838200"/>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solidFill>
                  <a:srgbClr val="002060"/>
                </a:solidFill>
              </a:rPr>
              <a:t>حدد (فايول) مبادئ الإدارة وهي</a:t>
            </a:r>
            <a:endParaRPr lang="ar-EG" sz="2800" b="1" dirty="0">
              <a:solidFill>
                <a:srgbClr val="002060"/>
              </a:solidFill>
            </a:endParaRPr>
          </a:p>
        </p:txBody>
      </p:sp>
      <p:sp>
        <p:nvSpPr>
          <p:cNvPr id="20" name="Rounded Rectangle 19"/>
          <p:cNvSpPr/>
          <p:nvPr/>
        </p:nvSpPr>
        <p:spPr>
          <a:xfrm>
            <a:off x="609600" y="1143000"/>
            <a:ext cx="7086600" cy="685800"/>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SA" sz="3200" dirty="0"/>
              <a:t>تقسيم العمل والتخصص به </a:t>
            </a:r>
            <a:endParaRPr lang="ar-EG" sz="3200" dirty="0">
              <a:solidFill>
                <a:schemeClr val="dk1"/>
              </a:solidFill>
            </a:endParaRPr>
          </a:p>
        </p:txBody>
      </p:sp>
      <p:sp>
        <p:nvSpPr>
          <p:cNvPr id="21" name="Oval 20"/>
          <p:cNvSpPr/>
          <p:nvPr/>
        </p:nvSpPr>
        <p:spPr>
          <a:xfrm>
            <a:off x="7848600" y="1219200"/>
            <a:ext cx="609600" cy="609600"/>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EG" sz="3200" dirty="0" smtClean="0">
                <a:solidFill>
                  <a:schemeClr val="bg1"/>
                </a:solidFill>
              </a:rPr>
              <a:t>1</a:t>
            </a:r>
            <a:endParaRPr lang="ar-EG" sz="3200" dirty="0">
              <a:solidFill>
                <a:schemeClr val="bg1"/>
              </a:solidFill>
            </a:endParaRPr>
          </a:p>
        </p:txBody>
      </p:sp>
      <p:sp>
        <p:nvSpPr>
          <p:cNvPr id="22" name="Rounded Rectangle 21"/>
          <p:cNvSpPr/>
          <p:nvPr/>
        </p:nvSpPr>
        <p:spPr>
          <a:xfrm>
            <a:off x="609600" y="2133600"/>
            <a:ext cx="70866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3200" dirty="0"/>
              <a:t>السلطة والمسؤولية (المنصب والشخصية</a:t>
            </a:r>
            <a:r>
              <a:rPr lang="ar-SA" sz="3200" dirty="0" smtClean="0"/>
              <a:t>)</a:t>
            </a:r>
            <a:r>
              <a:rPr lang="ar-SY" sz="3200" dirty="0" smtClean="0"/>
              <a:t> </a:t>
            </a:r>
            <a:endParaRPr lang="ar-EG" sz="3200" dirty="0">
              <a:solidFill>
                <a:schemeClr val="dk1"/>
              </a:solidFill>
            </a:endParaRPr>
          </a:p>
        </p:txBody>
      </p:sp>
      <p:sp>
        <p:nvSpPr>
          <p:cNvPr id="23" name="Oval 22"/>
          <p:cNvSpPr/>
          <p:nvPr/>
        </p:nvSpPr>
        <p:spPr>
          <a:xfrm>
            <a:off x="7848600" y="2209800"/>
            <a:ext cx="609600" cy="609600"/>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EG" sz="3200" dirty="0" smtClean="0">
                <a:solidFill>
                  <a:schemeClr val="bg1"/>
                </a:solidFill>
              </a:rPr>
              <a:t>2</a:t>
            </a:r>
            <a:endParaRPr lang="ar-EG" sz="3200" dirty="0">
              <a:solidFill>
                <a:schemeClr val="bg1"/>
              </a:solidFill>
            </a:endParaRPr>
          </a:p>
        </p:txBody>
      </p:sp>
      <p:sp>
        <p:nvSpPr>
          <p:cNvPr id="24" name="Rounded Rectangle 23"/>
          <p:cNvSpPr/>
          <p:nvPr/>
        </p:nvSpPr>
        <p:spPr>
          <a:xfrm>
            <a:off x="609600" y="3124200"/>
            <a:ext cx="7086600" cy="685800"/>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SA" sz="3200" dirty="0"/>
              <a:t>حدة القيادة (لكل عامل رئيس واحد)</a:t>
            </a:r>
            <a:endParaRPr lang="ar-EG" sz="3200" dirty="0">
              <a:solidFill>
                <a:schemeClr val="dk1"/>
              </a:solidFill>
            </a:endParaRPr>
          </a:p>
        </p:txBody>
      </p:sp>
      <p:sp>
        <p:nvSpPr>
          <p:cNvPr id="25" name="Oval 24"/>
          <p:cNvSpPr/>
          <p:nvPr/>
        </p:nvSpPr>
        <p:spPr>
          <a:xfrm>
            <a:off x="7848600" y="3200400"/>
            <a:ext cx="609600" cy="609600"/>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EG" sz="3200" dirty="0" smtClean="0">
                <a:solidFill>
                  <a:schemeClr val="bg1"/>
                </a:solidFill>
              </a:rPr>
              <a:t>3</a:t>
            </a:r>
            <a:endParaRPr lang="ar-EG" sz="3200" dirty="0">
              <a:solidFill>
                <a:schemeClr val="bg1"/>
              </a:solidFill>
            </a:endParaRPr>
          </a:p>
        </p:txBody>
      </p:sp>
      <p:sp>
        <p:nvSpPr>
          <p:cNvPr id="26" name="Rounded Rectangle 25"/>
          <p:cNvSpPr/>
          <p:nvPr/>
        </p:nvSpPr>
        <p:spPr>
          <a:xfrm>
            <a:off x="609600" y="4114800"/>
            <a:ext cx="70866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3200" dirty="0"/>
              <a:t>التوفيق بين المصلحة الخاصة والمصلحة العامة</a:t>
            </a:r>
            <a:endParaRPr lang="ar-EG" sz="3200" dirty="0">
              <a:solidFill>
                <a:schemeClr val="dk1"/>
              </a:solidFill>
            </a:endParaRPr>
          </a:p>
        </p:txBody>
      </p:sp>
      <p:sp>
        <p:nvSpPr>
          <p:cNvPr id="27" name="Oval 26"/>
          <p:cNvSpPr/>
          <p:nvPr/>
        </p:nvSpPr>
        <p:spPr>
          <a:xfrm>
            <a:off x="7848600" y="4191000"/>
            <a:ext cx="609600" cy="609600"/>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EG" sz="3200" dirty="0" smtClean="0">
                <a:solidFill>
                  <a:schemeClr val="bg1"/>
                </a:solidFill>
              </a:rPr>
              <a:t>4</a:t>
            </a:r>
            <a:endParaRPr lang="ar-EG" sz="3200" dirty="0">
              <a:solidFill>
                <a:schemeClr val="bg1"/>
              </a:solidFill>
            </a:endParaRPr>
          </a:p>
        </p:txBody>
      </p:sp>
      <p:sp>
        <p:nvSpPr>
          <p:cNvPr id="28" name="Rounded Rectangle 27"/>
          <p:cNvSpPr/>
          <p:nvPr/>
        </p:nvSpPr>
        <p:spPr>
          <a:xfrm>
            <a:off x="609600" y="5105400"/>
            <a:ext cx="7086600" cy="685800"/>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SA" sz="3200" dirty="0"/>
              <a:t>المركزية/ اللامركزية </a:t>
            </a:r>
            <a:endParaRPr lang="ar-EG" sz="3200" dirty="0">
              <a:solidFill>
                <a:schemeClr val="dk1"/>
              </a:solidFill>
            </a:endParaRPr>
          </a:p>
        </p:txBody>
      </p:sp>
      <p:sp>
        <p:nvSpPr>
          <p:cNvPr id="29" name="Oval 28"/>
          <p:cNvSpPr/>
          <p:nvPr/>
        </p:nvSpPr>
        <p:spPr>
          <a:xfrm>
            <a:off x="7848600" y="5181600"/>
            <a:ext cx="609600" cy="609600"/>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EG" sz="3200" dirty="0" smtClean="0">
                <a:solidFill>
                  <a:schemeClr val="bg1"/>
                </a:solidFill>
              </a:rPr>
              <a:t>5</a:t>
            </a:r>
            <a:endParaRPr lang="ar-EG" sz="3200" dirty="0">
              <a:solidFill>
                <a:schemeClr val="bg1"/>
              </a:solidFill>
            </a:endParaRPr>
          </a:p>
        </p:txBody>
      </p:sp>
      <p:sp>
        <p:nvSpPr>
          <p:cNvPr id="30" name="Rounded Rectangle 29"/>
          <p:cNvSpPr/>
          <p:nvPr/>
        </p:nvSpPr>
        <p:spPr>
          <a:xfrm>
            <a:off x="609600" y="6096000"/>
            <a:ext cx="70866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3200" dirty="0"/>
              <a:t>نظام الأوامر</a:t>
            </a:r>
            <a:endParaRPr lang="ar-EG" sz="3200" dirty="0">
              <a:solidFill>
                <a:schemeClr val="dk1"/>
              </a:solidFill>
            </a:endParaRPr>
          </a:p>
        </p:txBody>
      </p:sp>
      <p:sp>
        <p:nvSpPr>
          <p:cNvPr id="31" name="Oval 30"/>
          <p:cNvSpPr/>
          <p:nvPr/>
        </p:nvSpPr>
        <p:spPr>
          <a:xfrm>
            <a:off x="7848600" y="6172200"/>
            <a:ext cx="609600" cy="609600"/>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EG" sz="3200" dirty="0" smtClean="0">
                <a:solidFill>
                  <a:schemeClr val="bg1"/>
                </a:solidFill>
              </a:rPr>
              <a:t>6</a:t>
            </a:r>
            <a:endParaRPr lang="ar-EG" sz="3200" dirty="0">
              <a:solidFill>
                <a:schemeClr val="bg1"/>
              </a:solidFill>
            </a:endParaRPr>
          </a:p>
        </p:txBody>
      </p:sp>
    </p:spTree>
    <p:extLst>
      <p:ext uri="{BB962C8B-B14F-4D97-AF65-F5344CB8AC3E}">
        <p14:creationId xmlns:p14="http://schemas.microsoft.com/office/powerpoint/2010/main" val="3407354151"/>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animBg="1"/>
      <p:bldP spid="26" grpId="0" animBg="1"/>
      <p:bldP spid="28" grpId="0" animBg="1"/>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5181600" y="152400"/>
            <a:ext cx="3797335" cy="838200"/>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solidFill>
                  <a:srgbClr val="002060"/>
                </a:solidFill>
              </a:rPr>
              <a:t>حدد (فايول) مبادئ الإدارة وهي</a:t>
            </a:r>
            <a:endParaRPr lang="ar-EG" sz="2800" b="1" dirty="0">
              <a:solidFill>
                <a:srgbClr val="002060"/>
              </a:solidFill>
            </a:endParaRPr>
          </a:p>
        </p:txBody>
      </p:sp>
      <p:sp>
        <p:nvSpPr>
          <p:cNvPr id="20" name="Rounded Rectangle 19"/>
          <p:cNvSpPr/>
          <p:nvPr/>
        </p:nvSpPr>
        <p:spPr>
          <a:xfrm>
            <a:off x="609600" y="1143000"/>
            <a:ext cx="7086600" cy="685800"/>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SA" sz="3200" dirty="0"/>
              <a:t>استقرار الملاك في العمل </a:t>
            </a:r>
            <a:endParaRPr lang="ar-EG" sz="3200" dirty="0">
              <a:solidFill>
                <a:schemeClr val="dk1"/>
              </a:solidFill>
            </a:endParaRPr>
          </a:p>
        </p:txBody>
      </p:sp>
      <p:sp>
        <p:nvSpPr>
          <p:cNvPr id="21" name="Oval 20"/>
          <p:cNvSpPr/>
          <p:nvPr/>
        </p:nvSpPr>
        <p:spPr>
          <a:xfrm>
            <a:off x="7848600" y="1219200"/>
            <a:ext cx="609600" cy="609600"/>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EG" sz="3200" dirty="0" smtClean="0">
                <a:solidFill>
                  <a:schemeClr val="bg1"/>
                </a:solidFill>
              </a:rPr>
              <a:t>1</a:t>
            </a:r>
            <a:endParaRPr lang="ar-EG" sz="3200" dirty="0">
              <a:solidFill>
                <a:schemeClr val="bg1"/>
              </a:solidFill>
            </a:endParaRPr>
          </a:p>
        </p:txBody>
      </p:sp>
      <p:sp>
        <p:nvSpPr>
          <p:cNvPr id="22" name="Rounded Rectangle 21"/>
          <p:cNvSpPr/>
          <p:nvPr/>
        </p:nvSpPr>
        <p:spPr>
          <a:xfrm>
            <a:off x="609600" y="2133600"/>
            <a:ext cx="70866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3200" dirty="0"/>
              <a:t>النظام(المواظبة،النشاط،والحفاظ على المؤسسة</a:t>
            </a:r>
            <a:r>
              <a:rPr lang="ar-SA" sz="3200" dirty="0" smtClean="0"/>
              <a:t>)</a:t>
            </a:r>
            <a:endParaRPr lang="ar-EG" sz="3200" dirty="0">
              <a:solidFill>
                <a:schemeClr val="dk1"/>
              </a:solidFill>
            </a:endParaRPr>
          </a:p>
        </p:txBody>
      </p:sp>
      <p:sp>
        <p:nvSpPr>
          <p:cNvPr id="23" name="Oval 22"/>
          <p:cNvSpPr/>
          <p:nvPr/>
        </p:nvSpPr>
        <p:spPr>
          <a:xfrm>
            <a:off x="7848600" y="2209800"/>
            <a:ext cx="609600" cy="609600"/>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EG" sz="3200" dirty="0" smtClean="0">
                <a:solidFill>
                  <a:schemeClr val="bg1"/>
                </a:solidFill>
              </a:rPr>
              <a:t>2</a:t>
            </a:r>
            <a:endParaRPr lang="ar-EG" sz="3200" dirty="0">
              <a:solidFill>
                <a:schemeClr val="bg1"/>
              </a:solidFill>
            </a:endParaRPr>
          </a:p>
        </p:txBody>
      </p:sp>
      <p:sp>
        <p:nvSpPr>
          <p:cNvPr id="24" name="Rounded Rectangle 23"/>
          <p:cNvSpPr/>
          <p:nvPr/>
        </p:nvSpPr>
        <p:spPr>
          <a:xfrm>
            <a:off x="609600" y="3124200"/>
            <a:ext cx="7086600" cy="685800"/>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SA" sz="3000" dirty="0"/>
              <a:t>حدة الإدارة (رئيس واحد وبرنامج واحد لكل مجموعة) </a:t>
            </a:r>
            <a:endParaRPr lang="ar-EG" sz="3000" dirty="0">
              <a:solidFill>
                <a:schemeClr val="dk1"/>
              </a:solidFill>
            </a:endParaRPr>
          </a:p>
        </p:txBody>
      </p:sp>
      <p:sp>
        <p:nvSpPr>
          <p:cNvPr id="25" name="Oval 24"/>
          <p:cNvSpPr/>
          <p:nvPr/>
        </p:nvSpPr>
        <p:spPr>
          <a:xfrm>
            <a:off x="7848600" y="3200400"/>
            <a:ext cx="609600" cy="609600"/>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EG" sz="3200" dirty="0" smtClean="0">
                <a:solidFill>
                  <a:schemeClr val="bg1"/>
                </a:solidFill>
              </a:rPr>
              <a:t>3</a:t>
            </a:r>
            <a:endParaRPr lang="ar-EG" sz="3200" dirty="0">
              <a:solidFill>
                <a:schemeClr val="bg1"/>
              </a:solidFill>
            </a:endParaRPr>
          </a:p>
        </p:txBody>
      </p:sp>
      <p:sp>
        <p:nvSpPr>
          <p:cNvPr id="26" name="Rounded Rectangle 25"/>
          <p:cNvSpPr/>
          <p:nvPr/>
        </p:nvSpPr>
        <p:spPr>
          <a:xfrm>
            <a:off x="609600" y="4114800"/>
            <a:ext cx="70866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3200" dirty="0"/>
              <a:t>الأجور المتساوية للأفراد</a:t>
            </a:r>
            <a:endParaRPr lang="ar-EG" sz="3200" dirty="0">
              <a:solidFill>
                <a:schemeClr val="dk1"/>
              </a:solidFill>
            </a:endParaRPr>
          </a:p>
        </p:txBody>
      </p:sp>
      <p:sp>
        <p:nvSpPr>
          <p:cNvPr id="27" name="Oval 26"/>
          <p:cNvSpPr/>
          <p:nvPr/>
        </p:nvSpPr>
        <p:spPr>
          <a:xfrm>
            <a:off x="7848600" y="4191000"/>
            <a:ext cx="609600" cy="609600"/>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EG" sz="3200" dirty="0" smtClean="0">
                <a:solidFill>
                  <a:schemeClr val="bg1"/>
                </a:solidFill>
              </a:rPr>
              <a:t>4</a:t>
            </a:r>
            <a:endParaRPr lang="ar-EG" sz="3200" dirty="0">
              <a:solidFill>
                <a:schemeClr val="bg1"/>
              </a:solidFill>
            </a:endParaRPr>
          </a:p>
        </p:txBody>
      </p:sp>
      <p:sp>
        <p:nvSpPr>
          <p:cNvPr id="28" name="Rounded Rectangle 27"/>
          <p:cNvSpPr/>
          <p:nvPr/>
        </p:nvSpPr>
        <p:spPr>
          <a:xfrm>
            <a:off x="609600" y="5105400"/>
            <a:ext cx="7086600" cy="685800"/>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SA" sz="3200" dirty="0"/>
              <a:t>الهرمية الإدارية </a:t>
            </a:r>
            <a:endParaRPr lang="ar-EG" sz="3200" dirty="0">
              <a:solidFill>
                <a:schemeClr val="dk1"/>
              </a:solidFill>
            </a:endParaRPr>
          </a:p>
        </p:txBody>
      </p:sp>
      <p:sp>
        <p:nvSpPr>
          <p:cNvPr id="29" name="Oval 28"/>
          <p:cNvSpPr/>
          <p:nvPr/>
        </p:nvSpPr>
        <p:spPr>
          <a:xfrm>
            <a:off x="7848600" y="5181600"/>
            <a:ext cx="609600" cy="609600"/>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EG" sz="3200" dirty="0" smtClean="0">
                <a:solidFill>
                  <a:schemeClr val="bg1"/>
                </a:solidFill>
              </a:rPr>
              <a:t>5</a:t>
            </a:r>
            <a:endParaRPr lang="ar-EG" sz="3200" dirty="0">
              <a:solidFill>
                <a:schemeClr val="bg1"/>
              </a:solidFill>
            </a:endParaRPr>
          </a:p>
        </p:txBody>
      </p:sp>
      <p:sp>
        <p:nvSpPr>
          <p:cNvPr id="30" name="Rounded Rectangle 29"/>
          <p:cNvSpPr/>
          <p:nvPr/>
        </p:nvSpPr>
        <p:spPr>
          <a:xfrm>
            <a:off x="609600" y="6096000"/>
            <a:ext cx="70866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3200" dirty="0"/>
              <a:t>المساواة في التعامل وتكافؤ الفرص </a:t>
            </a:r>
            <a:endParaRPr lang="ar-EG" sz="3200" dirty="0">
              <a:solidFill>
                <a:schemeClr val="dk1"/>
              </a:solidFill>
            </a:endParaRPr>
          </a:p>
        </p:txBody>
      </p:sp>
      <p:sp>
        <p:nvSpPr>
          <p:cNvPr id="31" name="Oval 30"/>
          <p:cNvSpPr/>
          <p:nvPr/>
        </p:nvSpPr>
        <p:spPr>
          <a:xfrm>
            <a:off x="7848600" y="6172200"/>
            <a:ext cx="609600" cy="609600"/>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EG" sz="3200" dirty="0" smtClean="0">
                <a:solidFill>
                  <a:schemeClr val="bg1"/>
                </a:solidFill>
              </a:rPr>
              <a:t>6</a:t>
            </a:r>
            <a:endParaRPr lang="ar-EG" sz="3200" dirty="0">
              <a:solidFill>
                <a:schemeClr val="bg1"/>
              </a:solidFill>
            </a:endParaRPr>
          </a:p>
        </p:txBody>
      </p:sp>
    </p:spTree>
    <p:extLst>
      <p:ext uri="{BB962C8B-B14F-4D97-AF65-F5344CB8AC3E}">
        <p14:creationId xmlns:p14="http://schemas.microsoft.com/office/powerpoint/2010/main" val="1581069097"/>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animBg="1"/>
      <p:bldP spid="26" grpId="0" animBg="1"/>
      <p:bldP spid="28" grpId="0" animBg="1"/>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Diagonal Corner Rectangle 2"/>
          <p:cNvSpPr/>
          <p:nvPr/>
        </p:nvSpPr>
        <p:spPr>
          <a:xfrm>
            <a:off x="2362198" y="304800"/>
            <a:ext cx="4419602" cy="609600"/>
          </a:xfrm>
          <a:prstGeom prst="round2Diag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a:r>
              <a:rPr lang="ar-SA" sz="3200" b="1" dirty="0">
                <a:solidFill>
                  <a:srgbClr val="002060"/>
                </a:solidFill>
                <a:latin typeface="Simplified Arabic" panose="02020603050405020304" pitchFamily="18" charset="-78"/>
                <a:cs typeface="Simplified Arabic" panose="02020603050405020304" pitchFamily="18" charset="-78"/>
              </a:rPr>
              <a:t>ماكس فيبر ونظرية البيروقراطية </a:t>
            </a:r>
            <a:endParaRPr lang="ar-EG" sz="3200" dirty="0">
              <a:solidFill>
                <a:srgbClr val="002060"/>
              </a:solidFill>
              <a:latin typeface="Simplified Arabic" panose="02020603050405020304" pitchFamily="18" charset="-78"/>
              <a:cs typeface="Simplified Arabic" panose="02020603050405020304" pitchFamily="18" charset="-78"/>
            </a:endParaRPr>
          </a:p>
        </p:txBody>
      </p:sp>
      <p:sp>
        <p:nvSpPr>
          <p:cNvPr id="4" name="Rectangle 3"/>
          <p:cNvSpPr/>
          <p:nvPr/>
        </p:nvSpPr>
        <p:spPr>
          <a:xfrm>
            <a:off x="3890961" y="2362200"/>
            <a:ext cx="4940336" cy="1938992"/>
          </a:xfrm>
          <a:prstGeom prst="rect">
            <a:avLst/>
          </a:prstGeom>
        </p:spPr>
        <p:txBody>
          <a:bodyPr wrap="square">
            <a:spAutoFit/>
          </a:bodyPr>
          <a:lstStyle/>
          <a:p>
            <a:pPr algn="justLow" rtl="1"/>
            <a:r>
              <a:rPr lang="ar-EG" sz="2400" b="1" dirty="0" smtClean="0">
                <a:solidFill>
                  <a:srgbClr val="002060"/>
                </a:solidFill>
              </a:rPr>
              <a:t>هو </a:t>
            </a:r>
            <a:r>
              <a:rPr lang="ar-EG" sz="2400" b="1" dirty="0">
                <a:solidFill>
                  <a:srgbClr val="002060"/>
                </a:solidFill>
              </a:rPr>
              <a:t>عالم اجتماع وقانوني </a:t>
            </a:r>
            <a:r>
              <a:rPr lang="ar-EG" sz="2400" b="1" dirty="0" smtClean="0">
                <a:solidFill>
                  <a:srgbClr val="002060"/>
                </a:solidFill>
              </a:rPr>
              <a:t>ألماني</a:t>
            </a:r>
            <a:br>
              <a:rPr lang="ar-EG" sz="2400" b="1" dirty="0" smtClean="0">
                <a:solidFill>
                  <a:srgbClr val="002060"/>
                </a:solidFill>
              </a:rPr>
            </a:br>
            <a:r>
              <a:rPr lang="ar-EG" sz="2400" b="1" dirty="0" smtClean="0">
                <a:solidFill>
                  <a:srgbClr val="002060"/>
                </a:solidFill>
              </a:rPr>
              <a:t>(</a:t>
            </a:r>
            <a:r>
              <a:rPr lang="ar-EG" sz="2400" b="1" dirty="0">
                <a:solidFill>
                  <a:srgbClr val="002060"/>
                </a:solidFill>
              </a:rPr>
              <a:t>1864-1920) ، وأول من حلّل دور القيادي في المؤسسات ، وتفحص كيف ولماذا يتصرف الأفراد في مواجهة الأشكال المختلفة للسلطة بعد أن درس مفهوم السلطة بشكل مسهب . </a:t>
            </a:r>
            <a:endParaRPr lang="ar-EG" sz="2400" b="1" dirty="0">
              <a:solidFill>
                <a:srgbClr val="0070C0"/>
              </a:solidFill>
            </a:endParaRPr>
          </a:p>
        </p:txBody>
      </p:sp>
      <p:pic>
        <p:nvPicPr>
          <p:cNvPr id="1028" name="Picture 4" descr="http://fundamentofilosoficoysociologico.files.wordpress.com/2008/11/max_web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71624"/>
            <a:ext cx="2971800" cy="371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956342"/>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4267200" y="152400"/>
            <a:ext cx="4711735" cy="838200"/>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solidFill>
                  <a:srgbClr val="002060"/>
                </a:solidFill>
              </a:rPr>
              <a:t>أنماط السلطات في المؤسسة حسب فيبر</a:t>
            </a:r>
            <a:endParaRPr lang="ar-EG" sz="2800" b="1" dirty="0">
              <a:solidFill>
                <a:srgbClr val="002060"/>
              </a:solidFill>
            </a:endParaRPr>
          </a:p>
        </p:txBody>
      </p:sp>
      <p:sp>
        <p:nvSpPr>
          <p:cNvPr id="5" name="Rectangle 3"/>
          <p:cNvSpPr>
            <a:spLocks noChangeArrowheads="1"/>
          </p:cNvSpPr>
          <p:nvPr/>
        </p:nvSpPr>
        <p:spPr bwMode="auto">
          <a:xfrm>
            <a:off x="3124199" y="2114550"/>
            <a:ext cx="4256089"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a:solidFill>
                  <a:srgbClr val="002060"/>
                </a:solidFill>
                <a:ea typeface="幼圆" pitchFamily="1" charset="-122"/>
              </a:rPr>
              <a:t>السلطة العقلانية</a:t>
            </a:r>
          </a:p>
        </p:txBody>
      </p:sp>
      <p:sp>
        <p:nvSpPr>
          <p:cNvPr id="6" name="Rectangle 4"/>
          <p:cNvSpPr>
            <a:spLocks noChangeArrowheads="1"/>
          </p:cNvSpPr>
          <p:nvPr/>
        </p:nvSpPr>
        <p:spPr bwMode="auto">
          <a:xfrm>
            <a:off x="3124199" y="3146425"/>
            <a:ext cx="4256089"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a:solidFill>
                  <a:srgbClr val="002060"/>
                </a:solidFill>
                <a:ea typeface="幼圆" pitchFamily="1" charset="-122"/>
              </a:rPr>
              <a:t>السلطة التقليدية</a:t>
            </a:r>
            <a:endParaRPr lang="zh-CN" altLang="en-US" sz="2400" b="1" dirty="0">
              <a:solidFill>
                <a:srgbClr val="002060"/>
              </a:solidFill>
              <a:ea typeface="幼圆" pitchFamily="1" charset="-122"/>
            </a:endParaRPr>
          </a:p>
        </p:txBody>
      </p:sp>
      <p:sp>
        <p:nvSpPr>
          <p:cNvPr id="7" name="Rectangle 5"/>
          <p:cNvSpPr>
            <a:spLocks noChangeArrowheads="1"/>
          </p:cNvSpPr>
          <p:nvPr/>
        </p:nvSpPr>
        <p:spPr bwMode="auto">
          <a:xfrm>
            <a:off x="3124199" y="4178300"/>
            <a:ext cx="4256089"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a:solidFill>
                  <a:srgbClr val="002060"/>
                </a:solidFill>
                <a:ea typeface="幼圆" pitchFamily="1" charset="-122"/>
              </a:rPr>
              <a:t>السلطة الكاريزمية (الملهمة</a:t>
            </a:r>
            <a:r>
              <a:rPr lang="ar-EG" altLang="zh-CN" sz="2400" b="1" dirty="0" smtClean="0">
                <a:solidFill>
                  <a:srgbClr val="002060"/>
                </a:solidFill>
                <a:ea typeface="幼圆" pitchFamily="1" charset="-122"/>
              </a:rPr>
              <a:t>)</a:t>
            </a:r>
            <a:endParaRPr lang="zh-CN" altLang="en-US" sz="2400" b="1" dirty="0">
              <a:solidFill>
                <a:srgbClr val="002060"/>
              </a:solidFill>
              <a:ea typeface="幼圆" pitchFamily="1" charset="-122"/>
            </a:endParaRPr>
          </a:p>
        </p:txBody>
      </p:sp>
      <p:pic>
        <p:nvPicPr>
          <p:cNvPr id="9"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218598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3194050"/>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202113"/>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775064"/>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0"/>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Customers\0000000000000\ادارة الوقت\New folder\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p:cNvSpPr txBox="1">
            <a:spLocks noChangeArrowheads="1"/>
          </p:cNvSpPr>
          <p:nvPr/>
        </p:nvSpPr>
        <p:spPr>
          <a:xfrm>
            <a:off x="5652120" y="116633"/>
            <a:ext cx="3456384" cy="715963"/>
          </a:xfrm>
          <a:prstGeom prst="rect">
            <a:avLst/>
          </a:prstGeom>
        </p:spPr>
        <p:style>
          <a:lnRef idx="1">
            <a:schemeClr val="accent6"/>
          </a:lnRef>
          <a:fillRef idx="2">
            <a:schemeClr val="accent6"/>
          </a:fillRef>
          <a:effectRef idx="1">
            <a:schemeClr val="accent6"/>
          </a:effectRef>
          <a:fontRef idx="minor">
            <a:schemeClr val="dk1"/>
          </a:fontRef>
        </p:style>
        <p:txBody>
          <a:bodyPr vert="horz" lIns="91430" tIns="45715" rIns="91430" bIns="45715" rtlCol="0" anchor="ctr">
            <a:normAutofit fontScale="92500" lnSpcReduction="10000"/>
          </a:bodyPr>
          <a:lstStyle>
            <a:lvl1pPr algn="ctr" defTabSz="1007943" rtl="0" eaLnBrk="1" latinLnBrk="0" hangingPunct="1">
              <a:spcBef>
                <a:spcPct val="0"/>
              </a:spcBef>
              <a:buNone/>
              <a:defRPr sz="4900" kern="1200">
                <a:solidFill>
                  <a:schemeClr val="tx1"/>
                </a:solidFill>
                <a:latin typeface="+mj-lt"/>
                <a:ea typeface="+mj-ea"/>
                <a:cs typeface="+mj-cs"/>
              </a:defRPr>
            </a:lvl1pPr>
          </a:lstStyle>
          <a:p>
            <a:pPr algn="r"/>
            <a:r>
              <a:rPr lang="ar-EG" b="1" dirty="0" smtClean="0">
                <a:solidFill>
                  <a:schemeClr val="accent2">
                    <a:lumMod val="50000"/>
                  </a:schemeClr>
                </a:solidFill>
              </a:rPr>
              <a:t>محاور الدورة</a:t>
            </a:r>
            <a:endParaRPr lang="en-US" b="1" dirty="0">
              <a:solidFill>
                <a:schemeClr val="accent2">
                  <a:lumMod val="50000"/>
                </a:schemeClr>
              </a:solidFill>
            </a:endParaRPr>
          </a:p>
        </p:txBody>
      </p:sp>
      <p:sp>
        <p:nvSpPr>
          <p:cNvPr id="4" name="Circular Arrow 3"/>
          <p:cNvSpPr/>
          <p:nvPr/>
        </p:nvSpPr>
        <p:spPr>
          <a:xfrm>
            <a:off x="1244237" y="980728"/>
            <a:ext cx="6655528" cy="5606783"/>
          </a:xfrm>
          <a:prstGeom prst="circularArrow">
            <a:avLst>
              <a:gd name="adj1" fmla="val 5274"/>
              <a:gd name="adj2" fmla="val 312630"/>
              <a:gd name="adj3" fmla="val 14232412"/>
              <a:gd name="adj4" fmla="val 17124514"/>
              <a:gd name="adj5" fmla="val 5477"/>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8" name="Freeform 17"/>
          <p:cNvSpPr/>
          <p:nvPr/>
        </p:nvSpPr>
        <p:spPr>
          <a:xfrm>
            <a:off x="3309878" y="987639"/>
            <a:ext cx="2524244" cy="1063243"/>
          </a:xfrm>
          <a:custGeom>
            <a:avLst/>
            <a:gdLst>
              <a:gd name="connsiteX0" fmla="*/ 0 w 2126486"/>
              <a:gd name="connsiteY0" fmla="*/ 177211 h 1063243"/>
              <a:gd name="connsiteX1" fmla="*/ 177211 w 2126486"/>
              <a:gd name="connsiteY1" fmla="*/ 0 h 1063243"/>
              <a:gd name="connsiteX2" fmla="*/ 1949275 w 2126486"/>
              <a:gd name="connsiteY2" fmla="*/ 0 h 1063243"/>
              <a:gd name="connsiteX3" fmla="*/ 2126486 w 2126486"/>
              <a:gd name="connsiteY3" fmla="*/ 177211 h 1063243"/>
              <a:gd name="connsiteX4" fmla="*/ 2126486 w 2126486"/>
              <a:gd name="connsiteY4" fmla="*/ 886032 h 1063243"/>
              <a:gd name="connsiteX5" fmla="*/ 1949275 w 2126486"/>
              <a:gd name="connsiteY5" fmla="*/ 1063243 h 1063243"/>
              <a:gd name="connsiteX6" fmla="*/ 177211 w 2126486"/>
              <a:gd name="connsiteY6" fmla="*/ 1063243 h 1063243"/>
              <a:gd name="connsiteX7" fmla="*/ 0 w 2126486"/>
              <a:gd name="connsiteY7" fmla="*/ 886032 h 1063243"/>
              <a:gd name="connsiteX8" fmla="*/ 0 w 2126486"/>
              <a:gd name="connsiteY8" fmla="*/ 177211 h 106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486" h="1063243">
                <a:moveTo>
                  <a:pt x="0" y="177211"/>
                </a:moveTo>
                <a:cubicBezTo>
                  <a:pt x="0" y="79340"/>
                  <a:pt x="79340" y="0"/>
                  <a:pt x="177211" y="0"/>
                </a:cubicBezTo>
                <a:lnTo>
                  <a:pt x="1949275" y="0"/>
                </a:lnTo>
                <a:cubicBezTo>
                  <a:pt x="2047146" y="0"/>
                  <a:pt x="2126486" y="79340"/>
                  <a:pt x="2126486" y="177211"/>
                </a:cubicBezTo>
                <a:lnTo>
                  <a:pt x="2126486" y="886032"/>
                </a:lnTo>
                <a:cubicBezTo>
                  <a:pt x="2126486" y="983903"/>
                  <a:pt x="2047146" y="1063243"/>
                  <a:pt x="1949275" y="1063243"/>
                </a:cubicBezTo>
                <a:lnTo>
                  <a:pt x="177211" y="1063243"/>
                </a:lnTo>
                <a:cubicBezTo>
                  <a:pt x="79340" y="1063243"/>
                  <a:pt x="0" y="983903"/>
                  <a:pt x="0" y="886032"/>
                </a:cubicBezTo>
                <a:lnTo>
                  <a:pt x="0" y="17721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1913" tIns="131913" rIns="131913" bIns="131913" numCol="1" spcCol="1270" anchor="ctr" anchorCtr="0">
            <a:noAutofit/>
          </a:bodyPr>
          <a:lstStyle/>
          <a:p>
            <a:pPr lvl="0" algn="ctr" defTabSz="933450" rtl="1">
              <a:lnSpc>
                <a:spcPct val="90000"/>
              </a:lnSpc>
              <a:spcBef>
                <a:spcPct val="0"/>
              </a:spcBef>
              <a:spcAft>
                <a:spcPct val="35000"/>
              </a:spcAft>
            </a:pPr>
            <a:r>
              <a:rPr lang="ar-SA" sz="2100" b="1" dirty="0">
                <a:solidFill>
                  <a:srgbClr val="002060"/>
                </a:solidFill>
              </a:rPr>
              <a:t>مفهوم التنظيم</a:t>
            </a:r>
            <a:endParaRPr lang="ar-EG" sz="2100" kern="1200" dirty="0">
              <a:solidFill>
                <a:srgbClr val="002060"/>
              </a:solidFill>
            </a:endParaRPr>
          </a:p>
        </p:txBody>
      </p:sp>
      <p:sp>
        <p:nvSpPr>
          <p:cNvPr id="19" name="Freeform 18"/>
          <p:cNvSpPr/>
          <p:nvPr/>
        </p:nvSpPr>
        <p:spPr>
          <a:xfrm>
            <a:off x="5648158" y="2124917"/>
            <a:ext cx="2524244" cy="1063243"/>
          </a:xfrm>
          <a:custGeom>
            <a:avLst/>
            <a:gdLst>
              <a:gd name="connsiteX0" fmla="*/ 0 w 2126486"/>
              <a:gd name="connsiteY0" fmla="*/ 177211 h 1063243"/>
              <a:gd name="connsiteX1" fmla="*/ 177211 w 2126486"/>
              <a:gd name="connsiteY1" fmla="*/ 0 h 1063243"/>
              <a:gd name="connsiteX2" fmla="*/ 1949275 w 2126486"/>
              <a:gd name="connsiteY2" fmla="*/ 0 h 1063243"/>
              <a:gd name="connsiteX3" fmla="*/ 2126486 w 2126486"/>
              <a:gd name="connsiteY3" fmla="*/ 177211 h 1063243"/>
              <a:gd name="connsiteX4" fmla="*/ 2126486 w 2126486"/>
              <a:gd name="connsiteY4" fmla="*/ 886032 h 1063243"/>
              <a:gd name="connsiteX5" fmla="*/ 1949275 w 2126486"/>
              <a:gd name="connsiteY5" fmla="*/ 1063243 h 1063243"/>
              <a:gd name="connsiteX6" fmla="*/ 177211 w 2126486"/>
              <a:gd name="connsiteY6" fmla="*/ 1063243 h 1063243"/>
              <a:gd name="connsiteX7" fmla="*/ 0 w 2126486"/>
              <a:gd name="connsiteY7" fmla="*/ 886032 h 1063243"/>
              <a:gd name="connsiteX8" fmla="*/ 0 w 2126486"/>
              <a:gd name="connsiteY8" fmla="*/ 177211 h 106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486" h="1063243">
                <a:moveTo>
                  <a:pt x="0" y="177211"/>
                </a:moveTo>
                <a:cubicBezTo>
                  <a:pt x="0" y="79340"/>
                  <a:pt x="79340" y="0"/>
                  <a:pt x="177211" y="0"/>
                </a:cubicBezTo>
                <a:lnTo>
                  <a:pt x="1949275" y="0"/>
                </a:lnTo>
                <a:cubicBezTo>
                  <a:pt x="2047146" y="0"/>
                  <a:pt x="2126486" y="79340"/>
                  <a:pt x="2126486" y="177211"/>
                </a:cubicBezTo>
                <a:lnTo>
                  <a:pt x="2126486" y="886032"/>
                </a:lnTo>
                <a:cubicBezTo>
                  <a:pt x="2126486" y="983903"/>
                  <a:pt x="2047146" y="1063243"/>
                  <a:pt x="1949275" y="1063243"/>
                </a:cubicBezTo>
                <a:lnTo>
                  <a:pt x="177211" y="1063243"/>
                </a:lnTo>
                <a:cubicBezTo>
                  <a:pt x="79340" y="1063243"/>
                  <a:pt x="0" y="983903"/>
                  <a:pt x="0" y="886032"/>
                </a:cubicBezTo>
                <a:lnTo>
                  <a:pt x="0" y="177211"/>
                </a:lnTo>
                <a:close/>
              </a:path>
            </a:pathLst>
          </a:custGeom>
        </p:spPr>
        <p:style>
          <a:lnRef idx="2">
            <a:schemeClr val="lt1">
              <a:hueOff val="0"/>
              <a:satOff val="0"/>
              <a:lumOff val="0"/>
              <a:alphaOff val="0"/>
            </a:schemeClr>
          </a:lnRef>
          <a:fillRef idx="1">
            <a:schemeClr val="accent5">
              <a:hueOff val="-3896617"/>
              <a:satOff val="-3839"/>
              <a:lumOff val="-6863"/>
              <a:alphaOff val="0"/>
            </a:schemeClr>
          </a:fillRef>
          <a:effectRef idx="0">
            <a:schemeClr val="accent5">
              <a:hueOff val="-3896617"/>
              <a:satOff val="-3839"/>
              <a:lumOff val="-6863"/>
              <a:alphaOff val="0"/>
            </a:schemeClr>
          </a:effectRef>
          <a:fontRef idx="minor">
            <a:schemeClr val="lt1"/>
          </a:fontRef>
        </p:style>
        <p:txBody>
          <a:bodyPr spcFirstLastPara="0" vert="horz" wrap="square" lIns="131913" tIns="131913" rIns="131913" bIns="131913" numCol="1" spcCol="1270" anchor="ctr" anchorCtr="0">
            <a:noAutofit/>
          </a:bodyPr>
          <a:lstStyle/>
          <a:p>
            <a:pPr lvl="0" algn="ctr" defTabSz="933450" rtl="1">
              <a:lnSpc>
                <a:spcPct val="90000"/>
              </a:lnSpc>
              <a:spcBef>
                <a:spcPct val="0"/>
              </a:spcBef>
              <a:spcAft>
                <a:spcPct val="35000"/>
              </a:spcAft>
            </a:pPr>
            <a:r>
              <a:rPr lang="ar-SA" sz="2100" b="1" dirty="0">
                <a:solidFill>
                  <a:srgbClr val="002060"/>
                </a:solidFill>
              </a:rPr>
              <a:t>أهداف التنظيم</a:t>
            </a:r>
            <a:endParaRPr lang="ar-EG" sz="2100" kern="1200" dirty="0">
              <a:solidFill>
                <a:srgbClr val="002060"/>
              </a:solidFill>
            </a:endParaRPr>
          </a:p>
        </p:txBody>
      </p:sp>
      <p:sp>
        <p:nvSpPr>
          <p:cNvPr id="20" name="Freeform 19"/>
          <p:cNvSpPr/>
          <p:nvPr/>
        </p:nvSpPr>
        <p:spPr>
          <a:xfrm>
            <a:off x="5648158" y="4399474"/>
            <a:ext cx="2524244" cy="1063243"/>
          </a:xfrm>
          <a:custGeom>
            <a:avLst/>
            <a:gdLst>
              <a:gd name="connsiteX0" fmla="*/ 0 w 2126486"/>
              <a:gd name="connsiteY0" fmla="*/ 177211 h 1063243"/>
              <a:gd name="connsiteX1" fmla="*/ 177211 w 2126486"/>
              <a:gd name="connsiteY1" fmla="*/ 0 h 1063243"/>
              <a:gd name="connsiteX2" fmla="*/ 1949275 w 2126486"/>
              <a:gd name="connsiteY2" fmla="*/ 0 h 1063243"/>
              <a:gd name="connsiteX3" fmla="*/ 2126486 w 2126486"/>
              <a:gd name="connsiteY3" fmla="*/ 177211 h 1063243"/>
              <a:gd name="connsiteX4" fmla="*/ 2126486 w 2126486"/>
              <a:gd name="connsiteY4" fmla="*/ 886032 h 1063243"/>
              <a:gd name="connsiteX5" fmla="*/ 1949275 w 2126486"/>
              <a:gd name="connsiteY5" fmla="*/ 1063243 h 1063243"/>
              <a:gd name="connsiteX6" fmla="*/ 177211 w 2126486"/>
              <a:gd name="connsiteY6" fmla="*/ 1063243 h 1063243"/>
              <a:gd name="connsiteX7" fmla="*/ 0 w 2126486"/>
              <a:gd name="connsiteY7" fmla="*/ 886032 h 1063243"/>
              <a:gd name="connsiteX8" fmla="*/ 0 w 2126486"/>
              <a:gd name="connsiteY8" fmla="*/ 177211 h 106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486" h="1063243">
                <a:moveTo>
                  <a:pt x="0" y="177211"/>
                </a:moveTo>
                <a:cubicBezTo>
                  <a:pt x="0" y="79340"/>
                  <a:pt x="79340" y="0"/>
                  <a:pt x="177211" y="0"/>
                </a:cubicBezTo>
                <a:lnTo>
                  <a:pt x="1949275" y="0"/>
                </a:lnTo>
                <a:cubicBezTo>
                  <a:pt x="2047146" y="0"/>
                  <a:pt x="2126486" y="79340"/>
                  <a:pt x="2126486" y="177211"/>
                </a:cubicBezTo>
                <a:lnTo>
                  <a:pt x="2126486" y="886032"/>
                </a:lnTo>
                <a:cubicBezTo>
                  <a:pt x="2126486" y="983903"/>
                  <a:pt x="2047146" y="1063243"/>
                  <a:pt x="1949275" y="1063243"/>
                </a:cubicBezTo>
                <a:lnTo>
                  <a:pt x="177211" y="1063243"/>
                </a:lnTo>
                <a:cubicBezTo>
                  <a:pt x="79340" y="1063243"/>
                  <a:pt x="0" y="983903"/>
                  <a:pt x="0" y="886032"/>
                </a:cubicBezTo>
                <a:lnTo>
                  <a:pt x="0" y="177211"/>
                </a:lnTo>
                <a:close/>
              </a:path>
            </a:pathLst>
          </a:custGeom>
        </p:spPr>
        <p:style>
          <a:lnRef idx="2">
            <a:schemeClr val="lt1">
              <a:hueOff val="0"/>
              <a:satOff val="0"/>
              <a:lumOff val="0"/>
              <a:alphaOff val="0"/>
            </a:schemeClr>
          </a:lnRef>
          <a:fillRef idx="1">
            <a:schemeClr val="accent5">
              <a:hueOff val="-7793234"/>
              <a:satOff val="-7678"/>
              <a:lumOff val="-13726"/>
              <a:alphaOff val="0"/>
            </a:schemeClr>
          </a:fillRef>
          <a:effectRef idx="0">
            <a:schemeClr val="accent5">
              <a:hueOff val="-7793234"/>
              <a:satOff val="-7678"/>
              <a:lumOff val="-13726"/>
              <a:alphaOff val="0"/>
            </a:schemeClr>
          </a:effectRef>
          <a:fontRef idx="minor">
            <a:schemeClr val="lt1"/>
          </a:fontRef>
        </p:style>
        <p:txBody>
          <a:bodyPr spcFirstLastPara="0" vert="horz" wrap="square" lIns="131913" tIns="131913" rIns="131913" bIns="131913" numCol="1" spcCol="1270" anchor="ctr" anchorCtr="0">
            <a:noAutofit/>
          </a:bodyPr>
          <a:lstStyle/>
          <a:p>
            <a:pPr lvl="0" algn="ctr" defTabSz="933450" rtl="1">
              <a:lnSpc>
                <a:spcPct val="90000"/>
              </a:lnSpc>
              <a:spcBef>
                <a:spcPct val="0"/>
              </a:spcBef>
              <a:spcAft>
                <a:spcPct val="35000"/>
              </a:spcAft>
            </a:pPr>
            <a:r>
              <a:rPr lang="ar-SA" sz="2100" b="1" dirty="0">
                <a:solidFill>
                  <a:srgbClr val="002060"/>
                </a:solidFill>
              </a:rPr>
              <a:t>فوائد التنظيم</a:t>
            </a:r>
            <a:endParaRPr lang="ar-EG" sz="2100" kern="1200" dirty="0">
              <a:solidFill>
                <a:srgbClr val="002060"/>
              </a:solidFill>
            </a:endParaRPr>
          </a:p>
        </p:txBody>
      </p:sp>
      <p:sp>
        <p:nvSpPr>
          <p:cNvPr id="21" name="Freeform 20"/>
          <p:cNvSpPr/>
          <p:nvPr/>
        </p:nvSpPr>
        <p:spPr>
          <a:xfrm>
            <a:off x="3309878" y="5536753"/>
            <a:ext cx="2524244" cy="1063243"/>
          </a:xfrm>
          <a:custGeom>
            <a:avLst/>
            <a:gdLst>
              <a:gd name="connsiteX0" fmla="*/ 0 w 2126486"/>
              <a:gd name="connsiteY0" fmla="*/ 177211 h 1063243"/>
              <a:gd name="connsiteX1" fmla="*/ 177211 w 2126486"/>
              <a:gd name="connsiteY1" fmla="*/ 0 h 1063243"/>
              <a:gd name="connsiteX2" fmla="*/ 1949275 w 2126486"/>
              <a:gd name="connsiteY2" fmla="*/ 0 h 1063243"/>
              <a:gd name="connsiteX3" fmla="*/ 2126486 w 2126486"/>
              <a:gd name="connsiteY3" fmla="*/ 177211 h 1063243"/>
              <a:gd name="connsiteX4" fmla="*/ 2126486 w 2126486"/>
              <a:gd name="connsiteY4" fmla="*/ 886032 h 1063243"/>
              <a:gd name="connsiteX5" fmla="*/ 1949275 w 2126486"/>
              <a:gd name="connsiteY5" fmla="*/ 1063243 h 1063243"/>
              <a:gd name="connsiteX6" fmla="*/ 177211 w 2126486"/>
              <a:gd name="connsiteY6" fmla="*/ 1063243 h 1063243"/>
              <a:gd name="connsiteX7" fmla="*/ 0 w 2126486"/>
              <a:gd name="connsiteY7" fmla="*/ 886032 h 1063243"/>
              <a:gd name="connsiteX8" fmla="*/ 0 w 2126486"/>
              <a:gd name="connsiteY8" fmla="*/ 177211 h 106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486" h="1063243">
                <a:moveTo>
                  <a:pt x="0" y="177211"/>
                </a:moveTo>
                <a:cubicBezTo>
                  <a:pt x="0" y="79340"/>
                  <a:pt x="79340" y="0"/>
                  <a:pt x="177211" y="0"/>
                </a:cubicBezTo>
                <a:lnTo>
                  <a:pt x="1949275" y="0"/>
                </a:lnTo>
                <a:cubicBezTo>
                  <a:pt x="2047146" y="0"/>
                  <a:pt x="2126486" y="79340"/>
                  <a:pt x="2126486" y="177211"/>
                </a:cubicBezTo>
                <a:lnTo>
                  <a:pt x="2126486" y="886032"/>
                </a:lnTo>
                <a:cubicBezTo>
                  <a:pt x="2126486" y="983903"/>
                  <a:pt x="2047146" y="1063243"/>
                  <a:pt x="1949275" y="1063243"/>
                </a:cubicBezTo>
                <a:lnTo>
                  <a:pt x="177211" y="1063243"/>
                </a:lnTo>
                <a:cubicBezTo>
                  <a:pt x="79340" y="1063243"/>
                  <a:pt x="0" y="983903"/>
                  <a:pt x="0" y="886032"/>
                </a:cubicBezTo>
                <a:lnTo>
                  <a:pt x="0" y="177211"/>
                </a:lnTo>
                <a:close/>
              </a:path>
            </a:pathLst>
          </a:custGeom>
        </p:spPr>
        <p:style>
          <a:lnRef idx="2">
            <a:schemeClr val="lt1">
              <a:hueOff val="0"/>
              <a:satOff val="0"/>
              <a:lumOff val="0"/>
              <a:alphaOff val="0"/>
            </a:schemeClr>
          </a:lnRef>
          <a:fillRef idx="1">
            <a:schemeClr val="accent5">
              <a:hueOff val="-11689851"/>
              <a:satOff val="-11517"/>
              <a:lumOff val="-20589"/>
              <a:alphaOff val="0"/>
            </a:schemeClr>
          </a:fillRef>
          <a:effectRef idx="0">
            <a:schemeClr val="accent5">
              <a:hueOff val="-11689851"/>
              <a:satOff val="-11517"/>
              <a:lumOff val="-20589"/>
              <a:alphaOff val="0"/>
            </a:schemeClr>
          </a:effectRef>
          <a:fontRef idx="minor">
            <a:schemeClr val="lt1"/>
          </a:fontRef>
        </p:style>
        <p:txBody>
          <a:bodyPr spcFirstLastPara="0" vert="horz" wrap="square" lIns="131913" tIns="131913" rIns="131913" bIns="131913" numCol="1" spcCol="1270" anchor="ctr" anchorCtr="0">
            <a:noAutofit/>
          </a:bodyPr>
          <a:lstStyle/>
          <a:p>
            <a:pPr lvl="0" algn="ctr" defTabSz="933450" rtl="1">
              <a:lnSpc>
                <a:spcPct val="90000"/>
              </a:lnSpc>
              <a:spcBef>
                <a:spcPct val="0"/>
              </a:spcBef>
              <a:spcAft>
                <a:spcPct val="35000"/>
              </a:spcAft>
            </a:pPr>
            <a:r>
              <a:rPr lang="ar-SA" sz="2100" b="1" dirty="0">
                <a:solidFill>
                  <a:schemeClr val="bg1"/>
                </a:solidFill>
              </a:rPr>
              <a:t>فوائد التنظيم الاداري</a:t>
            </a:r>
            <a:endParaRPr lang="ar-EG" sz="2100" kern="1200" dirty="0">
              <a:solidFill>
                <a:schemeClr val="bg1"/>
              </a:solidFill>
            </a:endParaRPr>
          </a:p>
        </p:txBody>
      </p:sp>
      <p:sp>
        <p:nvSpPr>
          <p:cNvPr id="22" name="Freeform 21"/>
          <p:cNvSpPr/>
          <p:nvPr/>
        </p:nvSpPr>
        <p:spPr>
          <a:xfrm>
            <a:off x="971600" y="4399474"/>
            <a:ext cx="2524244" cy="1063243"/>
          </a:xfrm>
          <a:custGeom>
            <a:avLst/>
            <a:gdLst>
              <a:gd name="connsiteX0" fmla="*/ 0 w 2126486"/>
              <a:gd name="connsiteY0" fmla="*/ 177211 h 1063243"/>
              <a:gd name="connsiteX1" fmla="*/ 177211 w 2126486"/>
              <a:gd name="connsiteY1" fmla="*/ 0 h 1063243"/>
              <a:gd name="connsiteX2" fmla="*/ 1949275 w 2126486"/>
              <a:gd name="connsiteY2" fmla="*/ 0 h 1063243"/>
              <a:gd name="connsiteX3" fmla="*/ 2126486 w 2126486"/>
              <a:gd name="connsiteY3" fmla="*/ 177211 h 1063243"/>
              <a:gd name="connsiteX4" fmla="*/ 2126486 w 2126486"/>
              <a:gd name="connsiteY4" fmla="*/ 886032 h 1063243"/>
              <a:gd name="connsiteX5" fmla="*/ 1949275 w 2126486"/>
              <a:gd name="connsiteY5" fmla="*/ 1063243 h 1063243"/>
              <a:gd name="connsiteX6" fmla="*/ 177211 w 2126486"/>
              <a:gd name="connsiteY6" fmla="*/ 1063243 h 1063243"/>
              <a:gd name="connsiteX7" fmla="*/ 0 w 2126486"/>
              <a:gd name="connsiteY7" fmla="*/ 886032 h 1063243"/>
              <a:gd name="connsiteX8" fmla="*/ 0 w 2126486"/>
              <a:gd name="connsiteY8" fmla="*/ 177211 h 106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486" h="1063243">
                <a:moveTo>
                  <a:pt x="0" y="177211"/>
                </a:moveTo>
                <a:cubicBezTo>
                  <a:pt x="0" y="79340"/>
                  <a:pt x="79340" y="0"/>
                  <a:pt x="177211" y="0"/>
                </a:cubicBezTo>
                <a:lnTo>
                  <a:pt x="1949275" y="0"/>
                </a:lnTo>
                <a:cubicBezTo>
                  <a:pt x="2047146" y="0"/>
                  <a:pt x="2126486" y="79340"/>
                  <a:pt x="2126486" y="177211"/>
                </a:cubicBezTo>
                <a:lnTo>
                  <a:pt x="2126486" y="886032"/>
                </a:lnTo>
                <a:cubicBezTo>
                  <a:pt x="2126486" y="983903"/>
                  <a:pt x="2047146" y="1063243"/>
                  <a:pt x="1949275" y="1063243"/>
                </a:cubicBezTo>
                <a:lnTo>
                  <a:pt x="177211" y="1063243"/>
                </a:lnTo>
                <a:cubicBezTo>
                  <a:pt x="79340" y="1063243"/>
                  <a:pt x="0" y="983903"/>
                  <a:pt x="0" y="886032"/>
                </a:cubicBezTo>
                <a:lnTo>
                  <a:pt x="0" y="177211"/>
                </a:lnTo>
                <a:close/>
              </a:path>
            </a:pathLst>
          </a:custGeom>
        </p:spPr>
        <p:style>
          <a:lnRef idx="2">
            <a:schemeClr val="lt1">
              <a:hueOff val="0"/>
              <a:satOff val="0"/>
              <a:lumOff val="0"/>
              <a:alphaOff val="0"/>
            </a:schemeClr>
          </a:lnRef>
          <a:fillRef idx="1">
            <a:schemeClr val="accent5">
              <a:hueOff val="-15586469"/>
              <a:satOff val="-15356"/>
              <a:lumOff val="-27452"/>
              <a:alphaOff val="0"/>
            </a:schemeClr>
          </a:fillRef>
          <a:effectRef idx="0">
            <a:schemeClr val="accent5">
              <a:hueOff val="-15586469"/>
              <a:satOff val="-15356"/>
              <a:lumOff val="-27452"/>
              <a:alphaOff val="0"/>
            </a:schemeClr>
          </a:effectRef>
          <a:fontRef idx="minor">
            <a:schemeClr val="lt1"/>
          </a:fontRef>
        </p:style>
        <p:txBody>
          <a:bodyPr spcFirstLastPara="0" vert="horz" wrap="square" lIns="131913" tIns="131913" rIns="131913" bIns="131913" numCol="1" spcCol="1270" anchor="ctr" anchorCtr="0">
            <a:noAutofit/>
          </a:bodyPr>
          <a:lstStyle/>
          <a:p>
            <a:pPr lvl="0" algn="ctr" defTabSz="933450" rtl="1">
              <a:lnSpc>
                <a:spcPct val="90000"/>
              </a:lnSpc>
              <a:spcBef>
                <a:spcPct val="0"/>
              </a:spcBef>
              <a:spcAft>
                <a:spcPct val="35000"/>
              </a:spcAft>
            </a:pPr>
            <a:r>
              <a:rPr lang="ar-SA" sz="2100" b="1" dirty="0">
                <a:solidFill>
                  <a:schemeClr val="bg1"/>
                </a:solidFill>
              </a:rPr>
              <a:t>مبادىء التنظيم الاداري</a:t>
            </a:r>
            <a:endParaRPr lang="ar-EG" sz="2100" kern="1200" dirty="0">
              <a:solidFill>
                <a:schemeClr val="bg1"/>
              </a:solidFill>
            </a:endParaRPr>
          </a:p>
        </p:txBody>
      </p:sp>
      <p:sp>
        <p:nvSpPr>
          <p:cNvPr id="23" name="Freeform 22"/>
          <p:cNvSpPr/>
          <p:nvPr/>
        </p:nvSpPr>
        <p:spPr>
          <a:xfrm>
            <a:off x="971600" y="2124917"/>
            <a:ext cx="2524244" cy="1063243"/>
          </a:xfrm>
          <a:custGeom>
            <a:avLst/>
            <a:gdLst>
              <a:gd name="connsiteX0" fmla="*/ 0 w 2126486"/>
              <a:gd name="connsiteY0" fmla="*/ 177211 h 1063243"/>
              <a:gd name="connsiteX1" fmla="*/ 177211 w 2126486"/>
              <a:gd name="connsiteY1" fmla="*/ 0 h 1063243"/>
              <a:gd name="connsiteX2" fmla="*/ 1949275 w 2126486"/>
              <a:gd name="connsiteY2" fmla="*/ 0 h 1063243"/>
              <a:gd name="connsiteX3" fmla="*/ 2126486 w 2126486"/>
              <a:gd name="connsiteY3" fmla="*/ 177211 h 1063243"/>
              <a:gd name="connsiteX4" fmla="*/ 2126486 w 2126486"/>
              <a:gd name="connsiteY4" fmla="*/ 886032 h 1063243"/>
              <a:gd name="connsiteX5" fmla="*/ 1949275 w 2126486"/>
              <a:gd name="connsiteY5" fmla="*/ 1063243 h 1063243"/>
              <a:gd name="connsiteX6" fmla="*/ 177211 w 2126486"/>
              <a:gd name="connsiteY6" fmla="*/ 1063243 h 1063243"/>
              <a:gd name="connsiteX7" fmla="*/ 0 w 2126486"/>
              <a:gd name="connsiteY7" fmla="*/ 886032 h 1063243"/>
              <a:gd name="connsiteX8" fmla="*/ 0 w 2126486"/>
              <a:gd name="connsiteY8" fmla="*/ 177211 h 106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486" h="1063243">
                <a:moveTo>
                  <a:pt x="0" y="177211"/>
                </a:moveTo>
                <a:cubicBezTo>
                  <a:pt x="0" y="79340"/>
                  <a:pt x="79340" y="0"/>
                  <a:pt x="177211" y="0"/>
                </a:cubicBezTo>
                <a:lnTo>
                  <a:pt x="1949275" y="0"/>
                </a:lnTo>
                <a:cubicBezTo>
                  <a:pt x="2047146" y="0"/>
                  <a:pt x="2126486" y="79340"/>
                  <a:pt x="2126486" y="177211"/>
                </a:cubicBezTo>
                <a:lnTo>
                  <a:pt x="2126486" y="886032"/>
                </a:lnTo>
                <a:cubicBezTo>
                  <a:pt x="2126486" y="983903"/>
                  <a:pt x="2047146" y="1063243"/>
                  <a:pt x="1949275" y="1063243"/>
                </a:cubicBezTo>
                <a:lnTo>
                  <a:pt x="177211" y="1063243"/>
                </a:lnTo>
                <a:cubicBezTo>
                  <a:pt x="79340" y="1063243"/>
                  <a:pt x="0" y="983903"/>
                  <a:pt x="0" y="886032"/>
                </a:cubicBezTo>
                <a:lnTo>
                  <a:pt x="0" y="177211"/>
                </a:lnTo>
                <a:close/>
              </a:path>
            </a:pathLst>
          </a:custGeom>
        </p:spPr>
        <p:style>
          <a:lnRef idx="2">
            <a:schemeClr val="lt1">
              <a:hueOff val="0"/>
              <a:satOff val="0"/>
              <a:lumOff val="0"/>
              <a:alphaOff val="0"/>
            </a:schemeClr>
          </a:lnRef>
          <a:fillRef idx="1">
            <a:schemeClr val="accent5">
              <a:hueOff val="-19483085"/>
              <a:satOff val="-19195"/>
              <a:lumOff val="-34315"/>
              <a:alphaOff val="0"/>
            </a:schemeClr>
          </a:fillRef>
          <a:effectRef idx="0">
            <a:schemeClr val="accent5">
              <a:hueOff val="-19483085"/>
              <a:satOff val="-19195"/>
              <a:lumOff val="-34315"/>
              <a:alphaOff val="0"/>
            </a:schemeClr>
          </a:effectRef>
          <a:fontRef idx="minor">
            <a:schemeClr val="lt1"/>
          </a:fontRef>
        </p:style>
        <p:txBody>
          <a:bodyPr spcFirstLastPara="0" vert="horz" wrap="square" lIns="131913" tIns="131913" rIns="131913" bIns="131913" numCol="1" spcCol="1270" anchor="ctr" anchorCtr="0">
            <a:noAutofit/>
          </a:bodyPr>
          <a:lstStyle/>
          <a:p>
            <a:pPr lvl="0" algn="ctr" defTabSz="933450" rtl="1">
              <a:lnSpc>
                <a:spcPct val="90000"/>
              </a:lnSpc>
              <a:spcBef>
                <a:spcPct val="0"/>
              </a:spcBef>
              <a:spcAft>
                <a:spcPct val="35000"/>
              </a:spcAft>
            </a:pPr>
            <a:r>
              <a:rPr lang="ar-SA" sz="2100" b="1" dirty="0">
                <a:solidFill>
                  <a:schemeClr val="bg1"/>
                </a:solidFill>
              </a:rPr>
              <a:t>أساليب التنظيم الإداري</a:t>
            </a:r>
            <a:endParaRPr lang="ar-EG" sz="2100" kern="1200" dirty="0">
              <a:solidFill>
                <a:schemeClr val="bg1"/>
              </a:solidFill>
            </a:endParaRPr>
          </a:p>
        </p:txBody>
      </p:sp>
    </p:spTree>
    <p:extLst>
      <p:ext uri="{BB962C8B-B14F-4D97-AF65-F5344CB8AC3E}">
        <p14:creationId xmlns:p14="http://schemas.microsoft.com/office/powerpoint/2010/main" val="35660915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heel(1)">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heel(1)">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heel(1)">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heel(1)">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heel(1)">
                                      <p:cBhvr>
                                        <p:cTn id="3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9"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4267200" y="152400"/>
            <a:ext cx="4711735" cy="838200"/>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solidFill>
                  <a:srgbClr val="002060"/>
                </a:solidFill>
              </a:rPr>
              <a:t>صفات الإدارة </a:t>
            </a:r>
            <a:r>
              <a:rPr lang="ar-SA" sz="2800" b="1" dirty="0" smtClean="0">
                <a:solidFill>
                  <a:srgbClr val="002060"/>
                </a:solidFill>
              </a:rPr>
              <a:t>البيروقراطية</a:t>
            </a:r>
            <a:endParaRPr lang="ar-EG" sz="2800" b="1" dirty="0">
              <a:solidFill>
                <a:srgbClr val="002060"/>
              </a:solidFill>
            </a:endParaRPr>
          </a:p>
        </p:txBody>
      </p:sp>
      <p:sp>
        <p:nvSpPr>
          <p:cNvPr id="13" name="Hexagon 12"/>
          <p:cNvSpPr/>
          <p:nvPr/>
        </p:nvSpPr>
        <p:spPr>
          <a:xfrm>
            <a:off x="6083335" y="3695700"/>
            <a:ext cx="1676400" cy="1371600"/>
          </a:xfrm>
          <a:prstGeom prst="hexagon">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400" b="1" dirty="0">
                <a:latin typeface="Simplified Arabic" panose="02020603050405020304" pitchFamily="18" charset="-78"/>
                <a:cs typeface="Simplified Arabic" panose="02020603050405020304" pitchFamily="18" charset="-78"/>
              </a:rPr>
              <a:t> </a:t>
            </a:r>
            <a:r>
              <a:rPr lang="ar-SA" sz="2400" b="1" dirty="0" smtClean="0">
                <a:latin typeface="Simplified Arabic" panose="02020603050405020304" pitchFamily="18" charset="-78"/>
                <a:cs typeface="Simplified Arabic" panose="02020603050405020304" pitchFamily="18" charset="-78"/>
              </a:rPr>
              <a:t>الوحدة </a:t>
            </a:r>
            <a:r>
              <a:rPr lang="ar-SA" sz="2400" b="1" dirty="0">
                <a:latin typeface="Simplified Arabic" panose="02020603050405020304" pitchFamily="18" charset="-78"/>
                <a:cs typeface="Simplified Arabic" panose="02020603050405020304" pitchFamily="18" charset="-78"/>
              </a:rPr>
              <a:t>التنظيمية </a:t>
            </a:r>
            <a:endParaRPr lang="ar-EG" sz="2400" dirty="0">
              <a:latin typeface="Simplified Arabic" panose="02020603050405020304" pitchFamily="18" charset="-78"/>
              <a:cs typeface="Simplified Arabic" panose="02020603050405020304" pitchFamily="18" charset="-78"/>
            </a:endParaRPr>
          </a:p>
        </p:txBody>
      </p:sp>
      <p:sp>
        <p:nvSpPr>
          <p:cNvPr id="14" name="Hexagon 13"/>
          <p:cNvSpPr/>
          <p:nvPr/>
        </p:nvSpPr>
        <p:spPr>
          <a:xfrm>
            <a:off x="6096000" y="2209800"/>
            <a:ext cx="1676400" cy="1371600"/>
          </a:xfrm>
          <a:prstGeom prst="hexagon">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400" b="1" dirty="0">
                <a:latin typeface="Simplified Arabic" panose="02020603050405020304" pitchFamily="18" charset="-78"/>
                <a:cs typeface="Simplified Arabic" panose="02020603050405020304" pitchFamily="18" charset="-78"/>
              </a:rPr>
              <a:t> </a:t>
            </a:r>
            <a:r>
              <a:rPr lang="ar-EG" sz="2400" b="1" dirty="0" smtClean="0">
                <a:latin typeface="Simplified Arabic" panose="02020603050405020304" pitchFamily="18" charset="-78"/>
                <a:cs typeface="Simplified Arabic" panose="02020603050405020304" pitchFamily="18" charset="-78"/>
              </a:rPr>
              <a:t>ا</a:t>
            </a:r>
            <a:r>
              <a:rPr lang="ar-SA" sz="2400" b="1" dirty="0" smtClean="0">
                <a:latin typeface="Simplified Arabic" panose="02020603050405020304" pitchFamily="18" charset="-78"/>
                <a:cs typeface="Simplified Arabic" panose="02020603050405020304" pitchFamily="18" charset="-78"/>
              </a:rPr>
              <a:t>لدقة</a:t>
            </a:r>
            <a:endParaRPr lang="ar-EG" sz="2400" dirty="0">
              <a:latin typeface="Simplified Arabic" panose="02020603050405020304" pitchFamily="18" charset="-78"/>
              <a:cs typeface="Simplified Arabic" panose="02020603050405020304" pitchFamily="18" charset="-78"/>
            </a:endParaRPr>
          </a:p>
        </p:txBody>
      </p:sp>
      <p:sp>
        <p:nvSpPr>
          <p:cNvPr id="15" name="Hexagon 14"/>
          <p:cNvSpPr/>
          <p:nvPr/>
        </p:nvSpPr>
        <p:spPr>
          <a:xfrm>
            <a:off x="4648200" y="2895600"/>
            <a:ext cx="1676400" cy="1371600"/>
          </a:xfrm>
          <a:prstGeom prst="hexagon">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SA" sz="2200" b="1" dirty="0" smtClean="0">
                <a:latin typeface="Simplified Arabic" panose="02020603050405020304" pitchFamily="18" charset="-78"/>
                <a:cs typeface="Simplified Arabic" panose="02020603050405020304" pitchFamily="18" charset="-78"/>
              </a:rPr>
              <a:t>الاستمرارية</a:t>
            </a:r>
            <a:endParaRPr lang="ar-EG" sz="2200" dirty="0">
              <a:latin typeface="Simplified Arabic" panose="02020603050405020304" pitchFamily="18" charset="-78"/>
              <a:cs typeface="Simplified Arabic" panose="02020603050405020304" pitchFamily="18" charset="-78"/>
            </a:endParaRPr>
          </a:p>
        </p:txBody>
      </p:sp>
      <p:sp>
        <p:nvSpPr>
          <p:cNvPr id="16" name="Hexagon 15"/>
          <p:cNvSpPr/>
          <p:nvPr/>
        </p:nvSpPr>
        <p:spPr>
          <a:xfrm>
            <a:off x="3200400" y="3581400"/>
            <a:ext cx="1676400" cy="1371600"/>
          </a:xfrm>
          <a:prstGeom prst="hexagon">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SA" sz="2400" b="1" dirty="0">
                <a:latin typeface="Simplified Arabic" panose="02020603050405020304" pitchFamily="18" charset="-78"/>
                <a:cs typeface="Simplified Arabic" panose="02020603050405020304" pitchFamily="18" charset="-78"/>
              </a:rPr>
              <a:t> </a:t>
            </a:r>
            <a:r>
              <a:rPr lang="ar-SA" sz="2400" b="1" dirty="0" smtClean="0">
                <a:latin typeface="Simplified Arabic" panose="02020603050405020304" pitchFamily="18" charset="-78"/>
                <a:cs typeface="Simplified Arabic" panose="02020603050405020304" pitchFamily="18" charset="-78"/>
              </a:rPr>
              <a:t>التبعية </a:t>
            </a:r>
            <a:r>
              <a:rPr lang="ar-SA" sz="2400" b="1" dirty="0">
                <a:latin typeface="Simplified Arabic" panose="02020603050405020304" pitchFamily="18" charset="-78"/>
                <a:cs typeface="Simplified Arabic" panose="02020603050405020304" pitchFamily="18" charset="-78"/>
              </a:rPr>
              <a:t>الدقيقة </a:t>
            </a:r>
            <a:endParaRPr lang="ar-EG" sz="2400" dirty="0">
              <a:latin typeface="Simplified Arabic" panose="02020603050405020304" pitchFamily="18" charset="-78"/>
              <a:cs typeface="Simplified Arabic" panose="02020603050405020304" pitchFamily="18" charset="-78"/>
            </a:endParaRPr>
          </a:p>
        </p:txBody>
      </p:sp>
      <p:sp>
        <p:nvSpPr>
          <p:cNvPr id="17" name="Hexagon 16"/>
          <p:cNvSpPr/>
          <p:nvPr/>
        </p:nvSpPr>
        <p:spPr>
          <a:xfrm>
            <a:off x="1752600" y="4267200"/>
            <a:ext cx="1676400" cy="1371600"/>
          </a:xfrm>
          <a:prstGeom prst="hexagon">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SA" sz="2400" b="1" dirty="0">
                <a:latin typeface="Simplified Arabic" panose="02020603050405020304" pitchFamily="18" charset="-78"/>
                <a:cs typeface="Simplified Arabic" panose="02020603050405020304" pitchFamily="18" charset="-78"/>
              </a:rPr>
              <a:t> </a:t>
            </a:r>
            <a:r>
              <a:rPr lang="ar-SA" sz="2400" b="1" dirty="0" smtClean="0">
                <a:latin typeface="Simplified Arabic" panose="02020603050405020304" pitchFamily="18" charset="-78"/>
                <a:cs typeface="Simplified Arabic" panose="02020603050405020304" pitchFamily="18" charset="-78"/>
              </a:rPr>
              <a:t>الأدوات</a:t>
            </a:r>
            <a:endParaRPr lang="ar-EG" sz="2400" dirty="0">
              <a:latin typeface="Simplified Arabic" panose="02020603050405020304" pitchFamily="18" charset="-78"/>
              <a:cs typeface="Simplified Arabic" panose="02020603050405020304" pitchFamily="18" charset="-78"/>
            </a:endParaRPr>
          </a:p>
        </p:txBody>
      </p:sp>
      <p:sp>
        <p:nvSpPr>
          <p:cNvPr id="18" name="Hexagon 17"/>
          <p:cNvSpPr/>
          <p:nvPr/>
        </p:nvSpPr>
        <p:spPr>
          <a:xfrm>
            <a:off x="1752600" y="2819400"/>
            <a:ext cx="1676400" cy="1371600"/>
          </a:xfrm>
          <a:prstGeom prst="hexagon">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SA" sz="2400" b="1" dirty="0">
                <a:latin typeface="Simplified Arabic" panose="02020603050405020304" pitchFamily="18" charset="-78"/>
                <a:cs typeface="Simplified Arabic" panose="02020603050405020304" pitchFamily="18" charset="-78"/>
              </a:rPr>
              <a:t> </a:t>
            </a:r>
            <a:r>
              <a:rPr lang="ar-SA" sz="2400" b="1" dirty="0" smtClean="0">
                <a:latin typeface="Simplified Arabic" panose="02020603050405020304" pitchFamily="18" charset="-78"/>
                <a:cs typeface="Simplified Arabic" panose="02020603050405020304" pitchFamily="18" charset="-78"/>
              </a:rPr>
              <a:t>السرية </a:t>
            </a:r>
            <a:endParaRPr lang="ar-EG" sz="2400" dirty="0">
              <a:latin typeface="Simplified Arabic" panose="02020603050405020304" pitchFamily="18" charset="-78"/>
              <a:cs typeface="Simplified Arabic" panose="02020603050405020304" pitchFamily="18" charset="-78"/>
            </a:endParaRPr>
          </a:p>
        </p:txBody>
      </p:sp>
      <p:sp>
        <p:nvSpPr>
          <p:cNvPr id="19" name="Hexagon 18"/>
          <p:cNvSpPr/>
          <p:nvPr/>
        </p:nvSpPr>
        <p:spPr>
          <a:xfrm>
            <a:off x="3200400" y="2133600"/>
            <a:ext cx="1676400" cy="1371600"/>
          </a:xfrm>
          <a:prstGeom prst="hexagon">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400" b="1" dirty="0" smtClean="0">
                <a:latin typeface="Simplified Arabic" panose="02020603050405020304" pitchFamily="18" charset="-78"/>
                <a:cs typeface="Simplified Arabic" panose="02020603050405020304" pitchFamily="18" charset="-78"/>
              </a:rPr>
              <a:t>الوضوح </a:t>
            </a:r>
            <a:endParaRPr lang="ar-EG" sz="2400" dirty="0">
              <a:latin typeface="Simplified Arabic" panose="02020603050405020304" pitchFamily="18" charset="-78"/>
              <a:cs typeface="Simplified Arabic" panose="02020603050405020304" pitchFamily="18" charset="-78"/>
            </a:endParaRPr>
          </a:p>
        </p:txBody>
      </p:sp>
      <p:sp>
        <p:nvSpPr>
          <p:cNvPr id="20" name="Hexagon 19"/>
          <p:cNvSpPr/>
          <p:nvPr/>
        </p:nvSpPr>
        <p:spPr>
          <a:xfrm>
            <a:off x="4648200" y="1447800"/>
            <a:ext cx="1676400" cy="1371600"/>
          </a:xfrm>
          <a:prstGeom prst="hexagon">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SA" sz="2400" b="1" dirty="0">
                <a:latin typeface="Simplified Arabic" panose="02020603050405020304" pitchFamily="18" charset="-78"/>
                <a:cs typeface="Simplified Arabic" panose="02020603050405020304" pitchFamily="18" charset="-78"/>
              </a:rPr>
              <a:t> </a:t>
            </a:r>
            <a:r>
              <a:rPr lang="ar-SA" sz="2400" b="1" dirty="0" smtClean="0">
                <a:latin typeface="Simplified Arabic" panose="02020603050405020304" pitchFamily="18" charset="-78"/>
                <a:cs typeface="Simplified Arabic" panose="02020603050405020304" pitchFamily="18" charset="-78"/>
              </a:rPr>
              <a:t>السرعة</a:t>
            </a:r>
            <a:endParaRPr lang="ar-EG" sz="2400" dirty="0">
              <a:latin typeface="Simplified Arabic" panose="02020603050405020304" pitchFamily="18" charset="-78"/>
              <a:cs typeface="Simplified Arabic" panose="02020603050405020304" pitchFamily="18" charset="-78"/>
            </a:endParaRPr>
          </a:p>
        </p:txBody>
      </p:sp>
      <p:sp>
        <p:nvSpPr>
          <p:cNvPr id="21" name="Hexagon 20"/>
          <p:cNvSpPr/>
          <p:nvPr/>
        </p:nvSpPr>
        <p:spPr>
          <a:xfrm>
            <a:off x="1728787" y="1371600"/>
            <a:ext cx="1676400" cy="1371600"/>
          </a:xfrm>
          <a:prstGeom prst="hexagon">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SA" sz="2400" b="1" dirty="0">
                <a:latin typeface="Simplified Arabic" panose="02020603050405020304" pitchFamily="18" charset="-78"/>
                <a:cs typeface="Simplified Arabic" panose="02020603050405020304" pitchFamily="18" charset="-78"/>
              </a:rPr>
              <a:t> </a:t>
            </a:r>
            <a:r>
              <a:rPr lang="ar-SA" sz="2400" b="1" dirty="0" smtClean="0">
                <a:latin typeface="Simplified Arabic" panose="02020603050405020304" pitchFamily="18" charset="-78"/>
                <a:cs typeface="Simplified Arabic" panose="02020603050405020304" pitchFamily="18" charset="-78"/>
              </a:rPr>
              <a:t>معرفة </a:t>
            </a:r>
            <a:r>
              <a:rPr lang="ar-SA" sz="2400" b="1" dirty="0">
                <a:latin typeface="Simplified Arabic" panose="02020603050405020304" pitchFamily="18" charset="-78"/>
                <a:cs typeface="Simplified Arabic" panose="02020603050405020304" pitchFamily="18" charset="-78"/>
              </a:rPr>
              <a:t>الملفات </a:t>
            </a:r>
            <a:endParaRPr lang="ar-EG" sz="2400" dirty="0">
              <a:latin typeface="Simplified Arabic" panose="02020603050405020304" pitchFamily="18" charset="-78"/>
              <a:cs typeface="Simplified Arabic" panose="02020603050405020304" pitchFamily="18" charset="-78"/>
            </a:endParaRPr>
          </a:p>
        </p:txBody>
      </p:sp>
      <p:sp>
        <p:nvSpPr>
          <p:cNvPr id="22" name="Hexagon 21"/>
          <p:cNvSpPr/>
          <p:nvPr/>
        </p:nvSpPr>
        <p:spPr>
          <a:xfrm>
            <a:off x="4614914" y="4343400"/>
            <a:ext cx="1676400" cy="1371600"/>
          </a:xfrm>
          <a:prstGeom prst="hexagon">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SA" sz="2400" b="1" dirty="0" smtClean="0">
                <a:latin typeface="Simplified Arabic" panose="02020603050405020304" pitchFamily="18" charset="-78"/>
                <a:cs typeface="Simplified Arabic" panose="02020603050405020304" pitchFamily="18" charset="-78"/>
              </a:rPr>
              <a:t>تقليص </a:t>
            </a:r>
            <a:r>
              <a:rPr lang="ar-SA" sz="2400" b="1" dirty="0">
                <a:latin typeface="Simplified Arabic" panose="02020603050405020304" pitchFamily="18" charset="-78"/>
                <a:cs typeface="Simplified Arabic" panose="02020603050405020304" pitchFamily="18" charset="-78"/>
              </a:rPr>
              <a:t>التجزئة في المهام </a:t>
            </a:r>
            <a:endParaRPr lang="ar-EG" sz="2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288039648"/>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80">
                                          <p:stCondLst>
                                            <p:cond delay="0"/>
                                          </p:stCondLst>
                                        </p:cTn>
                                        <p:tgtEl>
                                          <p:spTgt spid="13"/>
                                        </p:tgtEl>
                                      </p:cBhvr>
                                    </p:animEffect>
                                    <p:anim calcmode="lin" valueType="num">
                                      <p:cBhvr>
                                        <p:cTn id="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1" dur="26">
                                          <p:stCondLst>
                                            <p:cond delay="650"/>
                                          </p:stCondLst>
                                        </p:cTn>
                                        <p:tgtEl>
                                          <p:spTgt spid="13"/>
                                        </p:tgtEl>
                                      </p:cBhvr>
                                      <p:to x="100000" y="60000"/>
                                    </p:animScale>
                                    <p:animScale>
                                      <p:cBhvr>
                                        <p:cTn id="32" dur="166" decel="50000">
                                          <p:stCondLst>
                                            <p:cond delay="676"/>
                                          </p:stCondLst>
                                        </p:cTn>
                                        <p:tgtEl>
                                          <p:spTgt spid="13"/>
                                        </p:tgtEl>
                                      </p:cBhvr>
                                      <p:to x="100000" y="100000"/>
                                    </p:animScale>
                                    <p:animScale>
                                      <p:cBhvr>
                                        <p:cTn id="33" dur="26">
                                          <p:stCondLst>
                                            <p:cond delay="1312"/>
                                          </p:stCondLst>
                                        </p:cTn>
                                        <p:tgtEl>
                                          <p:spTgt spid="13"/>
                                        </p:tgtEl>
                                      </p:cBhvr>
                                      <p:to x="100000" y="80000"/>
                                    </p:animScale>
                                    <p:animScale>
                                      <p:cBhvr>
                                        <p:cTn id="34" dur="166" decel="50000">
                                          <p:stCondLst>
                                            <p:cond delay="1338"/>
                                          </p:stCondLst>
                                        </p:cTn>
                                        <p:tgtEl>
                                          <p:spTgt spid="13"/>
                                        </p:tgtEl>
                                      </p:cBhvr>
                                      <p:to x="100000" y="100000"/>
                                    </p:animScale>
                                    <p:animScale>
                                      <p:cBhvr>
                                        <p:cTn id="35" dur="26">
                                          <p:stCondLst>
                                            <p:cond delay="1642"/>
                                          </p:stCondLst>
                                        </p:cTn>
                                        <p:tgtEl>
                                          <p:spTgt spid="13"/>
                                        </p:tgtEl>
                                      </p:cBhvr>
                                      <p:to x="100000" y="90000"/>
                                    </p:animScale>
                                    <p:animScale>
                                      <p:cBhvr>
                                        <p:cTn id="36" dur="166" decel="50000">
                                          <p:stCondLst>
                                            <p:cond delay="1668"/>
                                          </p:stCondLst>
                                        </p:cTn>
                                        <p:tgtEl>
                                          <p:spTgt spid="13"/>
                                        </p:tgtEl>
                                      </p:cBhvr>
                                      <p:to x="100000" y="100000"/>
                                    </p:animScale>
                                    <p:animScale>
                                      <p:cBhvr>
                                        <p:cTn id="37" dur="26">
                                          <p:stCondLst>
                                            <p:cond delay="1808"/>
                                          </p:stCondLst>
                                        </p:cTn>
                                        <p:tgtEl>
                                          <p:spTgt spid="13"/>
                                        </p:tgtEl>
                                      </p:cBhvr>
                                      <p:to x="100000" y="95000"/>
                                    </p:animScale>
                                    <p:animScale>
                                      <p:cBhvr>
                                        <p:cTn id="38" dur="166" decel="50000">
                                          <p:stCondLst>
                                            <p:cond delay="1834"/>
                                          </p:stCondLst>
                                        </p:cTn>
                                        <p:tgtEl>
                                          <p:spTgt spid="1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80">
                                          <p:stCondLst>
                                            <p:cond delay="0"/>
                                          </p:stCondLst>
                                        </p:cTn>
                                        <p:tgtEl>
                                          <p:spTgt spid="20"/>
                                        </p:tgtEl>
                                      </p:cBhvr>
                                    </p:animEffect>
                                    <p:anim calcmode="lin" valueType="num">
                                      <p:cBhvr>
                                        <p:cTn id="4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9" dur="26">
                                          <p:stCondLst>
                                            <p:cond delay="650"/>
                                          </p:stCondLst>
                                        </p:cTn>
                                        <p:tgtEl>
                                          <p:spTgt spid="20"/>
                                        </p:tgtEl>
                                      </p:cBhvr>
                                      <p:to x="100000" y="60000"/>
                                    </p:animScale>
                                    <p:animScale>
                                      <p:cBhvr>
                                        <p:cTn id="50" dur="166" decel="50000">
                                          <p:stCondLst>
                                            <p:cond delay="676"/>
                                          </p:stCondLst>
                                        </p:cTn>
                                        <p:tgtEl>
                                          <p:spTgt spid="20"/>
                                        </p:tgtEl>
                                      </p:cBhvr>
                                      <p:to x="100000" y="100000"/>
                                    </p:animScale>
                                    <p:animScale>
                                      <p:cBhvr>
                                        <p:cTn id="51" dur="26">
                                          <p:stCondLst>
                                            <p:cond delay="1312"/>
                                          </p:stCondLst>
                                        </p:cTn>
                                        <p:tgtEl>
                                          <p:spTgt spid="20"/>
                                        </p:tgtEl>
                                      </p:cBhvr>
                                      <p:to x="100000" y="80000"/>
                                    </p:animScale>
                                    <p:animScale>
                                      <p:cBhvr>
                                        <p:cTn id="52" dur="166" decel="50000">
                                          <p:stCondLst>
                                            <p:cond delay="1338"/>
                                          </p:stCondLst>
                                        </p:cTn>
                                        <p:tgtEl>
                                          <p:spTgt spid="20"/>
                                        </p:tgtEl>
                                      </p:cBhvr>
                                      <p:to x="100000" y="100000"/>
                                    </p:animScale>
                                    <p:animScale>
                                      <p:cBhvr>
                                        <p:cTn id="53" dur="26">
                                          <p:stCondLst>
                                            <p:cond delay="1642"/>
                                          </p:stCondLst>
                                        </p:cTn>
                                        <p:tgtEl>
                                          <p:spTgt spid="20"/>
                                        </p:tgtEl>
                                      </p:cBhvr>
                                      <p:to x="100000" y="90000"/>
                                    </p:animScale>
                                    <p:animScale>
                                      <p:cBhvr>
                                        <p:cTn id="54" dur="166" decel="50000">
                                          <p:stCondLst>
                                            <p:cond delay="1668"/>
                                          </p:stCondLst>
                                        </p:cTn>
                                        <p:tgtEl>
                                          <p:spTgt spid="20"/>
                                        </p:tgtEl>
                                      </p:cBhvr>
                                      <p:to x="100000" y="100000"/>
                                    </p:animScale>
                                    <p:animScale>
                                      <p:cBhvr>
                                        <p:cTn id="55" dur="26">
                                          <p:stCondLst>
                                            <p:cond delay="1808"/>
                                          </p:stCondLst>
                                        </p:cTn>
                                        <p:tgtEl>
                                          <p:spTgt spid="20"/>
                                        </p:tgtEl>
                                      </p:cBhvr>
                                      <p:to x="100000" y="95000"/>
                                    </p:animScale>
                                    <p:animScale>
                                      <p:cBhvr>
                                        <p:cTn id="56" dur="166" decel="50000">
                                          <p:stCondLst>
                                            <p:cond delay="1834"/>
                                          </p:stCondLst>
                                        </p:cTn>
                                        <p:tgtEl>
                                          <p:spTgt spid="20"/>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80">
                                          <p:stCondLst>
                                            <p:cond delay="0"/>
                                          </p:stCondLst>
                                        </p:cTn>
                                        <p:tgtEl>
                                          <p:spTgt spid="15"/>
                                        </p:tgtEl>
                                      </p:cBhvr>
                                    </p:animEffect>
                                    <p:anim calcmode="lin" valueType="num">
                                      <p:cBhvr>
                                        <p:cTn id="6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7" dur="26">
                                          <p:stCondLst>
                                            <p:cond delay="650"/>
                                          </p:stCondLst>
                                        </p:cTn>
                                        <p:tgtEl>
                                          <p:spTgt spid="15"/>
                                        </p:tgtEl>
                                      </p:cBhvr>
                                      <p:to x="100000" y="60000"/>
                                    </p:animScale>
                                    <p:animScale>
                                      <p:cBhvr>
                                        <p:cTn id="68" dur="166" decel="50000">
                                          <p:stCondLst>
                                            <p:cond delay="676"/>
                                          </p:stCondLst>
                                        </p:cTn>
                                        <p:tgtEl>
                                          <p:spTgt spid="15"/>
                                        </p:tgtEl>
                                      </p:cBhvr>
                                      <p:to x="100000" y="100000"/>
                                    </p:animScale>
                                    <p:animScale>
                                      <p:cBhvr>
                                        <p:cTn id="69" dur="26">
                                          <p:stCondLst>
                                            <p:cond delay="1312"/>
                                          </p:stCondLst>
                                        </p:cTn>
                                        <p:tgtEl>
                                          <p:spTgt spid="15"/>
                                        </p:tgtEl>
                                      </p:cBhvr>
                                      <p:to x="100000" y="80000"/>
                                    </p:animScale>
                                    <p:animScale>
                                      <p:cBhvr>
                                        <p:cTn id="70" dur="166" decel="50000">
                                          <p:stCondLst>
                                            <p:cond delay="1338"/>
                                          </p:stCondLst>
                                        </p:cTn>
                                        <p:tgtEl>
                                          <p:spTgt spid="15"/>
                                        </p:tgtEl>
                                      </p:cBhvr>
                                      <p:to x="100000" y="100000"/>
                                    </p:animScale>
                                    <p:animScale>
                                      <p:cBhvr>
                                        <p:cTn id="71" dur="26">
                                          <p:stCondLst>
                                            <p:cond delay="1642"/>
                                          </p:stCondLst>
                                        </p:cTn>
                                        <p:tgtEl>
                                          <p:spTgt spid="15"/>
                                        </p:tgtEl>
                                      </p:cBhvr>
                                      <p:to x="100000" y="90000"/>
                                    </p:animScale>
                                    <p:animScale>
                                      <p:cBhvr>
                                        <p:cTn id="72" dur="166" decel="50000">
                                          <p:stCondLst>
                                            <p:cond delay="1668"/>
                                          </p:stCondLst>
                                        </p:cTn>
                                        <p:tgtEl>
                                          <p:spTgt spid="15"/>
                                        </p:tgtEl>
                                      </p:cBhvr>
                                      <p:to x="100000" y="100000"/>
                                    </p:animScale>
                                    <p:animScale>
                                      <p:cBhvr>
                                        <p:cTn id="73" dur="26">
                                          <p:stCondLst>
                                            <p:cond delay="1808"/>
                                          </p:stCondLst>
                                        </p:cTn>
                                        <p:tgtEl>
                                          <p:spTgt spid="15"/>
                                        </p:tgtEl>
                                      </p:cBhvr>
                                      <p:to x="100000" y="95000"/>
                                    </p:animScale>
                                    <p:animScale>
                                      <p:cBhvr>
                                        <p:cTn id="74" dur="166" decel="50000">
                                          <p:stCondLst>
                                            <p:cond delay="1834"/>
                                          </p:stCondLst>
                                        </p:cTn>
                                        <p:tgtEl>
                                          <p:spTgt spid="15"/>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down)">
                                      <p:cBhvr>
                                        <p:cTn id="79" dur="580">
                                          <p:stCondLst>
                                            <p:cond delay="0"/>
                                          </p:stCondLst>
                                        </p:cTn>
                                        <p:tgtEl>
                                          <p:spTgt spid="22"/>
                                        </p:tgtEl>
                                      </p:cBhvr>
                                    </p:animEffect>
                                    <p:anim calcmode="lin" valueType="num">
                                      <p:cBhvr>
                                        <p:cTn id="8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85" dur="26">
                                          <p:stCondLst>
                                            <p:cond delay="650"/>
                                          </p:stCondLst>
                                        </p:cTn>
                                        <p:tgtEl>
                                          <p:spTgt spid="22"/>
                                        </p:tgtEl>
                                      </p:cBhvr>
                                      <p:to x="100000" y="60000"/>
                                    </p:animScale>
                                    <p:animScale>
                                      <p:cBhvr>
                                        <p:cTn id="86" dur="166" decel="50000">
                                          <p:stCondLst>
                                            <p:cond delay="676"/>
                                          </p:stCondLst>
                                        </p:cTn>
                                        <p:tgtEl>
                                          <p:spTgt spid="22"/>
                                        </p:tgtEl>
                                      </p:cBhvr>
                                      <p:to x="100000" y="100000"/>
                                    </p:animScale>
                                    <p:animScale>
                                      <p:cBhvr>
                                        <p:cTn id="87" dur="26">
                                          <p:stCondLst>
                                            <p:cond delay="1312"/>
                                          </p:stCondLst>
                                        </p:cTn>
                                        <p:tgtEl>
                                          <p:spTgt spid="22"/>
                                        </p:tgtEl>
                                      </p:cBhvr>
                                      <p:to x="100000" y="80000"/>
                                    </p:animScale>
                                    <p:animScale>
                                      <p:cBhvr>
                                        <p:cTn id="88" dur="166" decel="50000">
                                          <p:stCondLst>
                                            <p:cond delay="1338"/>
                                          </p:stCondLst>
                                        </p:cTn>
                                        <p:tgtEl>
                                          <p:spTgt spid="22"/>
                                        </p:tgtEl>
                                      </p:cBhvr>
                                      <p:to x="100000" y="100000"/>
                                    </p:animScale>
                                    <p:animScale>
                                      <p:cBhvr>
                                        <p:cTn id="89" dur="26">
                                          <p:stCondLst>
                                            <p:cond delay="1642"/>
                                          </p:stCondLst>
                                        </p:cTn>
                                        <p:tgtEl>
                                          <p:spTgt spid="22"/>
                                        </p:tgtEl>
                                      </p:cBhvr>
                                      <p:to x="100000" y="90000"/>
                                    </p:animScale>
                                    <p:animScale>
                                      <p:cBhvr>
                                        <p:cTn id="90" dur="166" decel="50000">
                                          <p:stCondLst>
                                            <p:cond delay="1668"/>
                                          </p:stCondLst>
                                        </p:cTn>
                                        <p:tgtEl>
                                          <p:spTgt spid="22"/>
                                        </p:tgtEl>
                                      </p:cBhvr>
                                      <p:to x="100000" y="100000"/>
                                    </p:animScale>
                                    <p:animScale>
                                      <p:cBhvr>
                                        <p:cTn id="91" dur="26">
                                          <p:stCondLst>
                                            <p:cond delay="1808"/>
                                          </p:stCondLst>
                                        </p:cTn>
                                        <p:tgtEl>
                                          <p:spTgt spid="22"/>
                                        </p:tgtEl>
                                      </p:cBhvr>
                                      <p:to x="100000" y="95000"/>
                                    </p:animScale>
                                    <p:animScale>
                                      <p:cBhvr>
                                        <p:cTn id="92" dur="166" decel="50000">
                                          <p:stCondLst>
                                            <p:cond delay="1834"/>
                                          </p:stCondLst>
                                        </p:cTn>
                                        <p:tgtEl>
                                          <p:spTgt spid="22"/>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wipe(down)">
                                      <p:cBhvr>
                                        <p:cTn id="97" dur="580">
                                          <p:stCondLst>
                                            <p:cond delay="0"/>
                                          </p:stCondLst>
                                        </p:cTn>
                                        <p:tgtEl>
                                          <p:spTgt spid="19"/>
                                        </p:tgtEl>
                                      </p:cBhvr>
                                    </p:animEffect>
                                    <p:anim calcmode="lin" valueType="num">
                                      <p:cBhvr>
                                        <p:cTn id="9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03" dur="26">
                                          <p:stCondLst>
                                            <p:cond delay="650"/>
                                          </p:stCondLst>
                                        </p:cTn>
                                        <p:tgtEl>
                                          <p:spTgt spid="19"/>
                                        </p:tgtEl>
                                      </p:cBhvr>
                                      <p:to x="100000" y="60000"/>
                                    </p:animScale>
                                    <p:animScale>
                                      <p:cBhvr>
                                        <p:cTn id="104" dur="166" decel="50000">
                                          <p:stCondLst>
                                            <p:cond delay="676"/>
                                          </p:stCondLst>
                                        </p:cTn>
                                        <p:tgtEl>
                                          <p:spTgt spid="19"/>
                                        </p:tgtEl>
                                      </p:cBhvr>
                                      <p:to x="100000" y="100000"/>
                                    </p:animScale>
                                    <p:animScale>
                                      <p:cBhvr>
                                        <p:cTn id="105" dur="26">
                                          <p:stCondLst>
                                            <p:cond delay="1312"/>
                                          </p:stCondLst>
                                        </p:cTn>
                                        <p:tgtEl>
                                          <p:spTgt spid="19"/>
                                        </p:tgtEl>
                                      </p:cBhvr>
                                      <p:to x="100000" y="80000"/>
                                    </p:animScale>
                                    <p:animScale>
                                      <p:cBhvr>
                                        <p:cTn id="106" dur="166" decel="50000">
                                          <p:stCondLst>
                                            <p:cond delay="1338"/>
                                          </p:stCondLst>
                                        </p:cTn>
                                        <p:tgtEl>
                                          <p:spTgt spid="19"/>
                                        </p:tgtEl>
                                      </p:cBhvr>
                                      <p:to x="100000" y="100000"/>
                                    </p:animScale>
                                    <p:animScale>
                                      <p:cBhvr>
                                        <p:cTn id="107" dur="26">
                                          <p:stCondLst>
                                            <p:cond delay="1642"/>
                                          </p:stCondLst>
                                        </p:cTn>
                                        <p:tgtEl>
                                          <p:spTgt spid="19"/>
                                        </p:tgtEl>
                                      </p:cBhvr>
                                      <p:to x="100000" y="90000"/>
                                    </p:animScale>
                                    <p:animScale>
                                      <p:cBhvr>
                                        <p:cTn id="108" dur="166" decel="50000">
                                          <p:stCondLst>
                                            <p:cond delay="1668"/>
                                          </p:stCondLst>
                                        </p:cTn>
                                        <p:tgtEl>
                                          <p:spTgt spid="19"/>
                                        </p:tgtEl>
                                      </p:cBhvr>
                                      <p:to x="100000" y="100000"/>
                                    </p:animScale>
                                    <p:animScale>
                                      <p:cBhvr>
                                        <p:cTn id="109" dur="26">
                                          <p:stCondLst>
                                            <p:cond delay="1808"/>
                                          </p:stCondLst>
                                        </p:cTn>
                                        <p:tgtEl>
                                          <p:spTgt spid="19"/>
                                        </p:tgtEl>
                                      </p:cBhvr>
                                      <p:to x="100000" y="95000"/>
                                    </p:animScale>
                                    <p:animScale>
                                      <p:cBhvr>
                                        <p:cTn id="110" dur="166" decel="50000">
                                          <p:stCondLst>
                                            <p:cond delay="1834"/>
                                          </p:stCondLst>
                                        </p:cTn>
                                        <p:tgtEl>
                                          <p:spTgt spid="19"/>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6"/>
                                        </p:tgtEl>
                                        <p:attrNameLst>
                                          <p:attrName>style.visibility</p:attrName>
                                        </p:attrNameLst>
                                      </p:cBhvr>
                                      <p:to>
                                        <p:strVal val="visible"/>
                                      </p:to>
                                    </p:set>
                                    <p:animEffect transition="in" filter="wipe(down)">
                                      <p:cBhvr>
                                        <p:cTn id="115" dur="580">
                                          <p:stCondLst>
                                            <p:cond delay="0"/>
                                          </p:stCondLst>
                                        </p:cTn>
                                        <p:tgtEl>
                                          <p:spTgt spid="16"/>
                                        </p:tgtEl>
                                      </p:cBhvr>
                                    </p:animEffect>
                                    <p:anim calcmode="lin" valueType="num">
                                      <p:cBhvr>
                                        <p:cTn id="11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21" dur="26">
                                          <p:stCondLst>
                                            <p:cond delay="650"/>
                                          </p:stCondLst>
                                        </p:cTn>
                                        <p:tgtEl>
                                          <p:spTgt spid="16"/>
                                        </p:tgtEl>
                                      </p:cBhvr>
                                      <p:to x="100000" y="60000"/>
                                    </p:animScale>
                                    <p:animScale>
                                      <p:cBhvr>
                                        <p:cTn id="122" dur="166" decel="50000">
                                          <p:stCondLst>
                                            <p:cond delay="676"/>
                                          </p:stCondLst>
                                        </p:cTn>
                                        <p:tgtEl>
                                          <p:spTgt spid="16"/>
                                        </p:tgtEl>
                                      </p:cBhvr>
                                      <p:to x="100000" y="100000"/>
                                    </p:animScale>
                                    <p:animScale>
                                      <p:cBhvr>
                                        <p:cTn id="123" dur="26">
                                          <p:stCondLst>
                                            <p:cond delay="1312"/>
                                          </p:stCondLst>
                                        </p:cTn>
                                        <p:tgtEl>
                                          <p:spTgt spid="16"/>
                                        </p:tgtEl>
                                      </p:cBhvr>
                                      <p:to x="100000" y="80000"/>
                                    </p:animScale>
                                    <p:animScale>
                                      <p:cBhvr>
                                        <p:cTn id="124" dur="166" decel="50000">
                                          <p:stCondLst>
                                            <p:cond delay="1338"/>
                                          </p:stCondLst>
                                        </p:cTn>
                                        <p:tgtEl>
                                          <p:spTgt spid="16"/>
                                        </p:tgtEl>
                                      </p:cBhvr>
                                      <p:to x="100000" y="100000"/>
                                    </p:animScale>
                                    <p:animScale>
                                      <p:cBhvr>
                                        <p:cTn id="125" dur="26">
                                          <p:stCondLst>
                                            <p:cond delay="1642"/>
                                          </p:stCondLst>
                                        </p:cTn>
                                        <p:tgtEl>
                                          <p:spTgt spid="16"/>
                                        </p:tgtEl>
                                      </p:cBhvr>
                                      <p:to x="100000" y="90000"/>
                                    </p:animScale>
                                    <p:animScale>
                                      <p:cBhvr>
                                        <p:cTn id="126" dur="166" decel="50000">
                                          <p:stCondLst>
                                            <p:cond delay="1668"/>
                                          </p:stCondLst>
                                        </p:cTn>
                                        <p:tgtEl>
                                          <p:spTgt spid="16"/>
                                        </p:tgtEl>
                                      </p:cBhvr>
                                      <p:to x="100000" y="100000"/>
                                    </p:animScale>
                                    <p:animScale>
                                      <p:cBhvr>
                                        <p:cTn id="127" dur="26">
                                          <p:stCondLst>
                                            <p:cond delay="1808"/>
                                          </p:stCondLst>
                                        </p:cTn>
                                        <p:tgtEl>
                                          <p:spTgt spid="16"/>
                                        </p:tgtEl>
                                      </p:cBhvr>
                                      <p:to x="100000" y="95000"/>
                                    </p:animScale>
                                    <p:animScale>
                                      <p:cBhvr>
                                        <p:cTn id="128" dur="166" decel="50000">
                                          <p:stCondLst>
                                            <p:cond delay="1834"/>
                                          </p:stCondLst>
                                        </p:cTn>
                                        <p:tgtEl>
                                          <p:spTgt spid="16"/>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21"/>
                                        </p:tgtEl>
                                        <p:attrNameLst>
                                          <p:attrName>style.visibility</p:attrName>
                                        </p:attrNameLst>
                                      </p:cBhvr>
                                      <p:to>
                                        <p:strVal val="visible"/>
                                      </p:to>
                                    </p:set>
                                    <p:animEffect transition="in" filter="wipe(down)">
                                      <p:cBhvr>
                                        <p:cTn id="133" dur="580">
                                          <p:stCondLst>
                                            <p:cond delay="0"/>
                                          </p:stCondLst>
                                        </p:cTn>
                                        <p:tgtEl>
                                          <p:spTgt spid="21"/>
                                        </p:tgtEl>
                                      </p:cBhvr>
                                    </p:animEffect>
                                    <p:anim calcmode="lin" valueType="num">
                                      <p:cBhvr>
                                        <p:cTn id="13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9" dur="26">
                                          <p:stCondLst>
                                            <p:cond delay="650"/>
                                          </p:stCondLst>
                                        </p:cTn>
                                        <p:tgtEl>
                                          <p:spTgt spid="21"/>
                                        </p:tgtEl>
                                      </p:cBhvr>
                                      <p:to x="100000" y="60000"/>
                                    </p:animScale>
                                    <p:animScale>
                                      <p:cBhvr>
                                        <p:cTn id="140" dur="166" decel="50000">
                                          <p:stCondLst>
                                            <p:cond delay="676"/>
                                          </p:stCondLst>
                                        </p:cTn>
                                        <p:tgtEl>
                                          <p:spTgt spid="21"/>
                                        </p:tgtEl>
                                      </p:cBhvr>
                                      <p:to x="100000" y="100000"/>
                                    </p:animScale>
                                    <p:animScale>
                                      <p:cBhvr>
                                        <p:cTn id="141" dur="26">
                                          <p:stCondLst>
                                            <p:cond delay="1312"/>
                                          </p:stCondLst>
                                        </p:cTn>
                                        <p:tgtEl>
                                          <p:spTgt spid="21"/>
                                        </p:tgtEl>
                                      </p:cBhvr>
                                      <p:to x="100000" y="80000"/>
                                    </p:animScale>
                                    <p:animScale>
                                      <p:cBhvr>
                                        <p:cTn id="142" dur="166" decel="50000">
                                          <p:stCondLst>
                                            <p:cond delay="1338"/>
                                          </p:stCondLst>
                                        </p:cTn>
                                        <p:tgtEl>
                                          <p:spTgt spid="21"/>
                                        </p:tgtEl>
                                      </p:cBhvr>
                                      <p:to x="100000" y="100000"/>
                                    </p:animScale>
                                    <p:animScale>
                                      <p:cBhvr>
                                        <p:cTn id="143" dur="26">
                                          <p:stCondLst>
                                            <p:cond delay="1642"/>
                                          </p:stCondLst>
                                        </p:cTn>
                                        <p:tgtEl>
                                          <p:spTgt spid="21"/>
                                        </p:tgtEl>
                                      </p:cBhvr>
                                      <p:to x="100000" y="90000"/>
                                    </p:animScale>
                                    <p:animScale>
                                      <p:cBhvr>
                                        <p:cTn id="144" dur="166" decel="50000">
                                          <p:stCondLst>
                                            <p:cond delay="1668"/>
                                          </p:stCondLst>
                                        </p:cTn>
                                        <p:tgtEl>
                                          <p:spTgt spid="21"/>
                                        </p:tgtEl>
                                      </p:cBhvr>
                                      <p:to x="100000" y="100000"/>
                                    </p:animScale>
                                    <p:animScale>
                                      <p:cBhvr>
                                        <p:cTn id="145" dur="26">
                                          <p:stCondLst>
                                            <p:cond delay="1808"/>
                                          </p:stCondLst>
                                        </p:cTn>
                                        <p:tgtEl>
                                          <p:spTgt spid="21"/>
                                        </p:tgtEl>
                                      </p:cBhvr>
                                      <p:to x="100000" y="95000"/>
                                    </p:animScale>
                                    <p:animScale>
                                      <p:cBhvr>
                                        <p:cTn id="146" dur="166" decel="50000">
                                          <p:stCondLst>
                                            <p:cond delay="1834"/>
                                          </p:stCondLst>
                                        </p:cTn>
                                        <p:tgtEl>
                                          <p:spTgt spid="21"/>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18"/>
                                        </p:tgtEl>
                                        <p:attrNameLst>
                                          <p:attrName>style.visibility</p:attrName>
                                        </p:attrNameLst>
                                      </p:cBhvr>
                                      <p:to>
                                        <p:strVal val="visible"/>
                                      </p:to>
                                    </p:set>
                                    <p:animEffect transition="in" filter="wipe(down)">
                                      <p:cBhvr>
                                        <p:cTn id="151" dur="580">
                                          <p:stCondLst>
                                            <p:cond delay="0"/>
                                          </p:stCondLst>
                                        </p:cTn>
                                        <p:tgtEl>
                                          <p:spTgt spid="18"/>
                                        </p:tgtEl>
                                      </p:cBhvr>
                                    </p:animEffect>
                                    <p:anim calcmode="lin" valueType="num">
                                      <p:cBhvr>
                                        <p:cTn id="15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57" dur="26">
                                          <p:stCondLst>
                                            <p:cond delay="650"/>
                                          </p:stCondLst>
                                        </p:cTn>
                                        <p:tgtEl>
                                          <p:spTgt spid="18"/>
                                        </p:tgtEl>
                                      </p:cBhvr>
                                      <p:to x="100000" y="60000"/>
                                    </p:animScale>
                                    <p:animScale>
                                      <p:cBhvr>
                                        <p:cTn id="158" dur="166" decel="50000">
                                          <p:stCondLst>
                                            <p:cond delay="676"/>
                                          </p:stCondLst>
                                        </p:cTn>
                                        <p:tgtEl>
                                          <p:spTgt spid="18"/>
                                        </p:tgtEl>
                                      </p:cBhvr>
                                      <p:to x="100000" y="100000"/>
                                    </p:animScale>
                                    <p:animScale>
                                      <p:cBhvr>
                                        <p:cTn id="159" dur="26">
                                          <p:stCondLst>
                                            <p:cond delay="1312"/>
                                          </p:stCondLst>
                                        </p:cTn>
                                        <p:tgtEl>
                                          <p:spTgt spid="18"/>
                                        </p:tgtEl>
                                      </p:cBhvr>
                                      <p:to x="100000" y="80000"/>
                                    </p:animScale>
                                    <p:animScale>
                                      <p:cBhvr>
                                        <p:cTn id="160" dur="166" decel="50000">
                                          <p:stCondLst>
                                            <p:cond delay="1338"/>
                                          </p:stCondLst>
                                        </p:cTn>
                                        <p:tgtEl>
                                          <p:spTgt spid="18"/>
                                        </p:tgtEl>
                                      </p:cBhvr>
                                      <p:to x="100000" y="100000"/>
                                    </p:animScale>
                                    <p:animScale>
                                      <p:cBhvr>
                                        <p:cTn id="161" dur="26">
                                          <p:stCondLst>
                                            <p:cond delay="1642"/>
                                          </p:stCondLst>
                                        </p:cTn>
                                        <p:tgtEl>
                                          <p:spTgt spid="18"/>
                                        </p:tgtEl>
                                      </p:cBhvr>
                                      <p:to x="100000" y="90000"/>
                                    </p:animScale>
                                    <p:animScale>
                                      <p:cBhvr>
                                        <p:cTn id="162" dur="166" decel="50000">
                                          <p:stCondLst>
                                            <p:cond delay="1668"/>
                                          </p:stCondLst>
                                        </p:cTn>
                                        <p:tgtEl>
                                          <p:spTgt spid="18"/>
                                        </p:tgtEl>
                                      </p:cBhvr>
                                      <p:to x="100000" y="100000"/>
                                    </p:animScale>
                                    <p:animScale>
                                      <p:cBhvr>
                                        <p:cTn id="163" dur="26">
                                          <p:stCondLst>
                                            <p:cond delay="1808"/>
                                          </p:stCondLst>
                                        </p:cTn>
                                        <p:tgtEl>
                                          <p:spTgt spid="18"/>
                                        </p:tgtEl>
                                      </p:cBhvr>
                                      <p:to x="100000" y="95000"/>
                                    </p:animScale>
                                    <p:animScale>
                                      <p:cBhvr>
                                        <p:cTn id="164" dur="166" decel="50000">
                                          <p:stCondLst>
                                            <p:cond delay="1834"/>
                                          </p:stCondLst>
                                        </p:cTn>
                                        <p:tgtEl>
                                          <p:spTgt spid="18"/>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17"/>
                                        </p:tgtEl>
                                        <p:attrNameLst>
                                          <p:attrName>style.visibility</p:attrName>
                                        </p:attrNameLst>
                                      </p:cBhvr>
                                      <p:to>
                                        <p:strVal val="visible"/>
                                      </p:to>
                                    </p:set>
                                    <p:animEffect transition="in" filter="wipe(down)">
                                      <p:cBhvr>
                                        <p:cTn id="169" dur="580">
                                          <p:stCondLst>
                                            <p:cond delay="0"/>
                                          </p:stCondLst>
                                        </p:cTn>
                                        <p:tgtEl>
                                          <p:spTgt spid="17"/>
                                        </p:tgtEl>
                                      </p:cBhvr>
                                    </p:animEffect>
                                    <p:anim calcmode="lin" valueType="num">
                                      <p:cBhvr>
                                        <p:cTn id="17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75" dur="26">
                                          <p:stCondLst>
                                            <p:cond delay="650"/>
                                          </p:stCondLst>
                                        </p:cTn>
                                        <p:tgtEl>
                                          <p:spTgt spid="17"/>
                                        </p:tgtEl>
                                      </p:cBhvr>
                                      <p:to x="100000" y="60000"/>
                                    </p:animScale>
                                    <p:animScale>
                                      <p:cBhvr>
                                        <p:cTn id="176" dur="166" decel="50000">
                                          <p:stCondLst>
                                            <p:cond delay="676"/>
                                          </p:stCondLst>
                                        </p:cTn>
                                        <p:tgtEl>
                                          <p:spTgt spid="17"/>
                                        </p:tgtEl>
                                      </p:cBhvr>
                                      <p:to x="100000" y="100000"/>
                                    </p:animScale>
                                    <p:animScale>
                                      <p:cBhvr>
                                        <p:cTn id="177" dur="26">
                                          <p:stCondLst>
                                            <p:cond delay="1312"/>
                                          </p:stCondLst>
                                        </p:cTn>
                                        <p:tgtEl>
                                          <p:spTgt spid="17"/>
                                        </p:tgtEl>
                                      </p:cBhvr>
                                      <p:to x="100000" y="80000"/>
                                    </p:animScale>
                                    <p:animScale>
                                      <p:cBhvr>
                                        <p:cTn id="178" dur="166" decel="50000">
                                          <p:stCondLst>
                                            <p:cond delay="1338"/>
                                          </p:stCondLst>
                                        </p:cTn>
                                        <p:tgtEl>
                                          <p:spTgt spid="17"/>
                                        </p:tgtEl>
                                      </p:cBhvr>
                                      <p:to x="100000" y="100000"/>
                                    </p:animScale>
                                    <p:animScale>
                                      <p:cBhvr>
                                        <p:cTn id="179" dur="26">
                                          <p:stCondLst>
                                            <p:cond delay="1642"/>
                                          </p:stCondLst>
                                        </p:cTn>
                                        <p:tgtEl>
                                          <p:spTgt spid="17"/>
                                        </p:tgtEl>
                                      </p:cBhvr>
                                      <p:to x="100000" y="90000"/>
                                    </p:animScale>
                                    <p:animScale>
                                      <p:cBhvr>
                                        <p:cTn id="180" dur="166" decel="50000">
                                          <p:stCondLst>
                                            <p:cond delay="1668"/>
                                          </p:stCondLst>
                                        </p:cTn>
                                        <p:tgtEl>
                                          <p:spTgt spid="17"/>
                                        </p:tgtEl>
                                      </p:cBhvr>
                                      <p:to x="100000" y="100000"/>
                                    </p:animScale>
                                    <p:animScale>
                                      <p:cBhvr>
                                        <p:cTn id="181" dur="26">
                                          <p:stCondLst>
                                            <p:cond delay="1808"/>
                                          </p:stCondLst>
                                        </p:cTn>
                                        <p:tgtEl>
                                          <p:spTgt spid="17"/>
                                        </p:tgtEl>
                                      </p:cBhvr>
                                      <p:to x="100000" y="95000"/>
                                    </p:animScale>
                                    <p:animScale>
                                      <p:cBhvr>
                                        <p:cTn id="182"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5410200" y="152400"/>
            <a:ext cx="3568735" cy="838200"/>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solidFill>
                  <a:srgbClr val="002060"/>
                </a:solidFill>
              </a:rPr>
              <a:t>معايير الإدارة البيروقراطية </a:t>
            </a:r>
            <a:endParaRPr lang="ar-EG" sz="2800" b="1" dirty="0">
              <a:solidFill>
                <a:srgbClr val="002060"/>
              </a:solidFill>
            </a:endParaRPr>
          </a:p>
        </p:txBody>
      </p:sp>
      <p:sp>
        <p:nvSpPr>
          <p:cNvPr id="5" name="Rectangle 3"/>
          <p:cNvSpPr>
            <a:spLocks noChangeArrowheads="1"/>
          </p:cNvSpPr>
          <p:nvPr/>
        </p:nvSpPr>
        <p:spPr bwMode="auto">
          <a:xfrm>
            <a:off x="1219201" y="2895600"/>
            <a:ext cx="6161088"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a:solidFill>
                  <a:srgbClr val="002060"/>
                </a:solidFill>
                <a:ea typeface="幼圆" pitchFamily="1" charset="-122"/>
              </a:rPr>
              <a:t>أن يكونوا أحراراً  على المستوى الشخصي </a:t>
            </a:r>
          </a:p>
        </p:txBody>
      </p:sp>
      <p:sp>
        <p:nvSpPr>
          <p:cNvPr id="6" name="Rectangle 4"/>
          <p:cNvSpPr>
            <a:spLocks noChangeArrowheads="1"/>
          </p:cNvSpPr>
          <p:nvPr/>
        </p:nvSpPr>
        <p:spPr bwMode="auto">
          <a:xfrm>
            <a:off x="1219201" y="3927475"/>
            <a:ext cx="6161088"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a:solidFill>
                  <a:srgbClr val="002060"/>
                </a:solidFill>
                <a:ea typeface="幼圆" pitchFamily="1" charset="-122"/>
              </a:rPr>
              <a:t>أن يكونوا منظمين في هرمية عمل محددة بوضوح </a:t>
            </a:r>
            <a:endParaRPr lang="zh-CN" altLang="en-US" sz="2400" b="1" dirty="0">
              <a:solidFill>
                <a:srgbClr val="002060"/>
              </a:solidFill>
              <a:ea typeface="幼圆" pitchFamily="1" charset="-122"/>
            </a:endParaRPr>
          </a:p>
        </p:txBody>
      </p:sp>
      <p:sp>
        <p:nvSpPr>
          <p:cNvPr id="7" name="Rectangle 5"/>
          <p:cNvSpPr>
            <a:spLocks noChangeArrowheads="1"/>
          </p:cNvSpPr>
          <p:nvPr/>
        </p:nvSpPr>
        <p:spPr bwMode="auto">
          <a:xfrm>
            <a:off x="1219201" y="4959350"/>
            <a:ext cx="6161088"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a:solidFill>
                  <a:srgbClr val="002060"/>
                </a:solidFill>
                <a:ea typeface="幼圆" pitchFamily="1" charset="-122"/>
              </a:rPr>
              <a:t>يتم اختيار المرشحين على أساس تأهيلهم الفني </a:t>
            </a:r>
            <a:endParaRPr lang="zh-CN" altLang="en-US" sz="2400" b="1" dirty="0">
              <a:solidFill>
                <a:srgbClr val="002060"/>
              </a:solidFill>
              <a:ea typeface="幼圆" pitchFamily="1" charset="-122"/>
            </a:endParaRPr>
          </a:p>
        </p:txBody>
      </p:sp>
      <p:pic>
        <p:nvPicPr>
          <p:cNvPr id="9"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296703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3975100"/>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983163"/>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4801" y="1207097"/>
            <a:ext cx="8655084" cy="830997"/>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Low" rtl="1"/>
            <a:r>
              <a:rPr lang="ar-EG" sz="2400" b="1" dirty="0"/>
              <a:t>حسب فيبر، لا توجد الإدارة البيروقراطية المثالية إلا إذا عمل الأفراد وطبقوا المعايير العشر التالية </a:t>
            </a:r>
          </a:p>
        </p:txBody>
      </p:sp>
    </p:spTree>
    <p:extLst>
      <p:ext uri="{BB962C8B-B14F-4D97-AF65-F5344CB8AC3E}">
        <p14:creationId xmlns:p14="http://schemas.microsoft.com/office/powerpoint/2010/main" val="3865765256"/>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0"/>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5410200" y="152400"/>
            <a:ext cx="3568735" cy="838200"/>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solidFill>
                  <a:srgbClr val="002060"/>
                </a:solidFill>
              </a:rPr>
              <a:t>معايير الإدارة البيروقراطية </a:t>
            </a:r>
            <a:endParaRPr lang="ar-EG" sz="2800" b="1" dirty="0">
              <a:solidFill>
                <a:srgbClr val="002060"/>
              </a:solidFill>
            </a:endParaRPr>
          </a:p>
        </p:txBody>
      </p:sp>
      <p:sp>
        <p:nvSpPr>
          <p:cNvPr id="5" name="Rectangle 3"/>
          <p:cNvSpPr>
            <a:spLocks noChangeArrowheads="1"/>
          </p:cNvSpPr>
          <p:nvPr/>
        </p:nvSpPr>
        <p:spPr bwMode="auto">
          <a:xfrm>
            <a:off x="1219201" y="2895600"/>
            <a:ext cx="6161088"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a:solidFill>
                  <a:srgbClr val="002060"/>
                </a:solidFill>
                <a:ea typeface="幼圆" pitchFamily="1" charset="-122"/>
              </a:rPr>
              <a:t>يحتوي كل عمل مستوى من  الكفاءات المحددة بوضوح</a:t>
            </a:r>
          </a:p>
        </p:txBody>
      </p:sp>
      <p:sp>
        <p:nvSpPr>
          <p:cNvPr id="6" name="Rectangle 4"/>
          <p:cNvSpPr>
            <a:spLocks noChangeArrowheads="1"/>
          </p:cNvSpPr>
          <p:nvPr/>
        </p:nvSpPr>
        <p:spPr bwMode="auto">
          <a:xfrm>
            <a:off x="1219201" y="3927475"/>
            <a:ext cx="6161088"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a:solidFill>
                  <a:srgbClr val="002060"/>
                </a:solidFill>
                <a:ea typeface="幼圆" pitchFamily="1" charset="-122"/>
              </a:rPr>
              <a:t>يعتبر العمل محط اهتمام أساسي ومهني في المسمى الوظيفي</a:t>
            </a:r>
            <a:endParaRPr lang="zh-CN" altLang="en-US" sz="2400" b="1" dirty="0">
              <a:solidFill>
                <a:srgbClr val="002060"/>
              </a:solidFill>
              <a:ea typeface="幼圆" pitchFamily="1" charset="-122"/>
            </a:endParaRPr>
          </a:p>
        </p:txBody>
      </p:sp>
      <p:sp>
        <p:nvSpPr>
          <p:cNvPr id="7" name="Rectangle 5"/>
          <p:cNvSpPr>
            <a:spLocks noChangeArrowheads="1"/>
          </p:cNvSpPr>
          <p:nvPr/>
        </p:nvSpPr>
        <p:spPr bwMode="auto">
          <a:xfrm>
            <a:off x="1219201" y="4959350"/>
            <a:ext cx="6161088"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a:solidFill>
                  <a:srgbClr val="002060"/>
                </a:solidFill>
                <a:ea typeface="幼圆" pitchFamily="1" charset="-122"/>
              </a:rPr>
              <a:t>يتم دفع الأجور براتب ثابت </a:t>
            </a:r>
            <a:r>
              <a:rPr lang="ar-EG" altLang="zh-CN" sz="2400" b="1" dirty="0" smtClean="0">
                <a:solidFill>
                  <a:srgbClr val="002060"/>
                </a:solidFill>
                <a:ea typeface="幼圆" pitchFamily="1" charset="-122"/>
              </a:rPr>
              <a:t>ولهم </a:t>
            </a:r>
            <a:r>
              <a:rPr lang="ar-EG" altLang="zh-CN" sz="2400" b="1" dirty="0">
                <a:solidFill>
                  <a:srgbClr val="002060"/>
                </a:solidFill>
                <a:ea typeface="幼圆" pitchFamily="1" charset="-122"/>
              </a:rPr>
              <a:t>الحق </a:t>
            </a:r>
            <a:r>
              <a:rPr lang="ar-EG" altLang="zh-CN" sz="2400" b="1" dirty="0" smtClean="0">
                <a:solidFill>
                  <a:srgbClr val="002060"/>
                </a:solidFill>
                <a:ea typeface="幼圆" pitchFamily="1" charset="-122"/>
              </a:rPr>
              <a:t>بالتقاعدية</a:t>
            </a:r>
            <a:endParaRPr lang="ar-EG" altLang="zh-CN" sz="2400" b="1" dirty="0">
              <a:solidFill>
                <a:srgbClr val="002060"/>
              </a:solidFill>
              <a:ea typeface="幼圆" pitchFamily="1" charset="-122"/>
            </a:endParaRPr>
          </a:p>
        </p:txBody>
      </p:sp>
      <p:pic>
        <p:nvPicPr>
          <p:cNvPr id="9"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296703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3975100"/>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983163"/>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4801" y="1207097"/>
            <a:ext cx="8655084" cy="830997"/>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Low" rtl="1"/>
            <a:r>
              <a:rPr lang="ar-EG" sz="2400" b="1" dirty="0"/>
              <a:t>حسب فيبر، لا توجد الإدارة البيروقراطية المثالية إلا إذا عمل الأفراد وطبقوا المعايير العشر التالية </a:t>
            </a:r>
          </a:p>
        </p:txBody>
      </p:sp>
    </p:spTree>
    <p:extLst>
      <p:ext uri="{BB962C8B-B14F-4D97-AF65-F5344CB8AC3E}">
        <p14:creationId xmlns:p14="http://schemas.microsoft.com/office/powerpoint/2010/main" val="27228903"/>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0"/>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5410200" y="152400"/>
            <a:ext cx="3568735" cy="838200"/>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solidFill>
                  <a:srgbClr val="002060"/>
                </a:solidFill>
              </a:rPr>
              <a:t>معايير الإدارة البيروقراطية </a:t>
            </a:r>
            <a:endParaRPr lang="ar-EG" sz="2800" b="1" dirty="0">
              <a:solidFill>
                <a:srgbClr val="002060"/>
              </a:solidFill>
            </a:endParaRPr>
          </a:p>
        </p:txBody>
      </p:sp>
      <p:sp>
        <p:nvSpPr>
          <p:cNvPr id="5" name="Rectangle 3"/>
          <p:cNvSpPr>
            <a:spLocks noChangeArrowheads="1"/>
          </p:cNvSpPr>
          <p:nvPr/>
        </p:nvSpPr>
        <p:spPr bwMode="auto">
          <a:xfrm>
            <a:off x="1219201" y="2495550"/>
            <a:ext cx="6161088"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a:solidFill>
                  <a:srgbClr val="002060"/>
                </a:solidFill>
                <a:ea typeface="幼圆" pitchFamily="1" charset="-122"/>
              </a:rPr>
              <a:t>لا يمتلك العامل الوسائل الإدارية، ولا يستطيع امتلاك مركز عمله</a:t>
            </a:r>
          </a:p>
        </p:txBody>
      </p:sp>
      <p:sp>
        <p:nvSpPr>
          <p:cNvPr id="6" name="Rectangle 4"/>
          <p:cNvSpPr>
            <a:spLocks noChangeArrowheads="1"/>
          </p:cNvSpPr>
          <p:nvPr/>
        </p:nvSpPr>
        <p:spPr bwMode="auto">
          <a:xfrm>
            <a:off x="1219201" y="3527425"/>
            <a:ext cx="6161088"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a:solidFill>
                  <a:srgbClr val="002060"/>
                </a:solidFill>
                <a:ea typeface="幼圆" pitchFamily="1" charset="-122"/>
              </a:rPr>
              <a:t>يشكل العمل </a:t>
            </a:r>
            <a:r>
              <a:rPr lang="ar-EG" altLang="zh-CN" sz="2400" b="1" dirty="0" smtClean="0">
                <a:solidFill>
                  <a:srgbClr val="002060"/>
                </a:solidFill>
                <a:ea typeface="幼圆" pitchFamily="1" charset="-122"/>
              </a:rPr>
              <a:t>مهنة</a:t>
            </a:r>
            <a:endParaRPr lang="zh-CN" altLang="en-US" sz="2400" b="1" dirty="0">
              <a:solidFill>
                <a:srgbClr val="002060"/>
              </a:solidFill>
              <a:ea typeface="幼圆" pitchFamily="1" charset="-122"/>
            </a:endParaRPr>
          </a:p>
        </p:txBody>
      </p:sp>
      <p:sp>
        <p:nvSpPr>
          <p:cNvPr id="7" name="Rectangle 5"/>
          <p:cNvSpPr>
            <a:spLocks noChangeArrowheads="1"/>
          </p:cNvSpPr>
          <p:nvPr/>
        </p:nvSpPr>
        <p:spPr bwMode="auto">
          <a:xfrm>
            <a:off x="1219201" y="4559300"/>
            <a:ext cx="6161088"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a:solidFill>
                  <a:srgbClr val="002060"/>
                </a:solidFill>
                <a:ea typeface="幼圆" pitchFamily="1" charset="-122"/>
              </a:rPr>
              <a:t>يخضع العامل إلى النظام </a:t>
            </a:r>
            <a:endParaRPr lang="zh-CN" altLang="en-US" sz="2400" b="1" dirty="0">
              <a:solidFill>
                <a:srgbClr val="002060"/>
              </a:solidFill>
              <a:ea typeface="幼圆" pitchFamily="1" charset="-122"/>
            </a:endParaRPr>
          </a:p>
        </p:txBody>
      </p:sp>
      <p:sp>
        <p:nvSpPr>
          <p:cNvPr id="8" name="Rectangle 6"/>
          <p:cNvSpPr>
            <a:spLocks noChangeArrowheads="1"/>
          </p:cNvSpPr>
          <p:nvPr/>
        </p:nvSpPr>
        <p:spPr bwMode="auto">
          <a:xfrm>
            <a:off x="1219201" y="5591175"/>
            <a:ext cx="6161088" cy="504825"/>
          </a:xfrm>
          <a:prstGeom prst="rect">
            <a:avLst/>
          </a:prstGeom>
          <a:solidFill>
            <a:srgbClr val="00B0F0"/>
          </a:solidFill>
          <a:ln>
            <a:noFill/>
          </a:ln>
          <a:effectLst/>
          <a:extLst/>
        </p:spPr>
        <p:txBody>
          <a:bodyPr wrap="none" anchor="ctr"/>
          <a:lstStyle/>
          <a:p>
            <a:pPr algn="ctr" rtl="1"/>
            <a:r>
              <a:rPr lang="ar-EG" altLang="zh-CN" sz="2400" b="1" dirty="0">
                <a:solidFill>
                  <a:srgbClr val="002060"/>
                </a:solidFill>
                <a:ea typeface="幼圆" pitchFamily="1" charset="-122"/>
              </a:rPr>
              <a:t>يخضع العامل إلى الرقابة الدقيقة والمنتظمة في العمل</a:t>
            </a:r>
            <a:endParaRPr lang="zh-CN" altLang="en-US" sz="2400" b="1" dirty="0">
              <a:solidFill>
                <a:srgbClr val="002060"/>
              </a:solidFill>
              <a:ea typeface="幼圆" pitchFamily="1" charset="-122"/>
            </a:endParaRPr>
          </a:p>
        </p:txBody>
      </p:sp>
      <p:pic>
        <p:nvPicPr>
          <p:cNvPr id="9"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256698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3575050"/>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583113"/>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5664200"/>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4801" y="1207097"/>
            <a:ext cx="8655084" cy="830997"/>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Low" rtl="1"/>
            <a:r>
              <a:rPr lang="ar-EG" sz="2400" b="1" dirty="0"/>
              <a:t>حسب فيبر، لا توجد الإدارة البيروقراطية المثالية إلا إذا عمل الأفراد وطبقوا المعايير العشر التالية </a:t>
            </a:r>
          </a:p>
        </p:txBody>
      </p:sp>
    </p:spTree>
    <p:extLst>
      <p:ext uri="{BB962C8B-B14F-4D97-AF65-F5344CB8AC3E}">
        <p14:creationId xmlns:p14="http://schemas.microsoft.com/office/powerpoint/2010/main" val="454591378"/>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0"/>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3"/>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57600" y="1999595"/>
            <a:ext cx="5397534" cy="440120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Low" rtl="1"/>
            <a:r>
              <a:rPr lang="ar-EG" sz="2800" b="1" dirty="0">
                <a:latin typeface="Simplified Arabic" panose="02020603050405020304" pitchFamily="18" charset="-78"/>
                <a:cs typeface="Simplified Arabic" panose="02020603050405020304" pitchFamily="18" charset="-78"/>
              </a:rPr>
              <a:t>يعتبر التنظيم" "منظمة / مؤسسة" أي شيء ديناميكي متحرك لوجود الإنسان فيه , لذا فإنهم علماء هذا الاتجاه يركزون على السلوك التنظيمي – سلوك الأفراد داخل المؤسسة ودوافعهم وصراعاتهم وردود أفعالهم التنظيمية للصراعات ، ويعتقدون بأن العبرة بالفرد ودوافعه ونظام الحوافز والكفاءة المطلوبة تتحقق من خلال دراسة الفرد والمجموعة وليس من خلال التقسيم الموضوعي للعمل أو كونه مجرد هيكل بناء جامد</a:t>
            </a:r>
          </a:p>
        </p:txBody>
      </p:sp>
      <p:sp>
        <p:nvSpPr>
          <p:cNvPr id="22" name="Round Diagonal Corner Rectangle 21"/>
          <p:cNvSpPr/>
          <p:nvPr/>
        </p:nvSpPr>
        <p:spPr>
          <a:xfrm>
            <a:off x="152400" y="2819400"/>
            <a:ext cx="3200400" cy="609600"/>
          </a:xfrm>
          <a:prstGeom prst="round2Diag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rtl="1"/>
            <a:r>
              <a:rPr lang="ar-SA" sz="2800" b="1" dirty="0">
                <a:solidFill>
                  <a:srgbClr val="002060"/>
                </a:solidFill>
                <a:latin typeface="Simplified Arabic" panose="02020603050405020304" pitchFamily="18" charset="-78"/>
                <a:cs typeface="Simplified Arabic" panose="02020603050405020304" pitchFamily="18" charset="-78"/>
              </a:rPr>
              <a:t>نظرية المتفائل والمتشائم </a:t>
            </a:r>
            <a:endParaRPr lang="ar-EG" sz="2800" dirty="0">
              <a:solidFill>
                <a:srgbClr val="002060"/>
              </a:solidFill>
              <a:latin typeface="Simplified Arabic" panose="02020603050405020304" pitchFamily="18" charset="-78"/>
              <a:cs typeface="Simplified Arabic" panose="02020603050405020304" pitchFamily="18" charset="-78"/>
            </a:endParaRPr>
          </a:p>
        </p:txBody>
      </p:sp>
      <p:sp>
        <p:nvSpPr>
          <p:cNvPr id="23" name="Round Diagonal Corner Rectangle 22"/>
          <p:cNvSpPr/>
          <p:nvPr/>
        </p:nvSpPr>
        <p:spPr>
          <a:xfrm>
            <a:off x="152400" y="3657600"/>
            <a:ext cx="3200400" cy="609600"/>
          </a:xfrm>
          <a:prstGeom prst="round2Diag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rtl="1"/>
            <a:r>
              <a:rPr lang="ar-SA" sz="2400" b="1" dirty="0">
                <a:solidFill>
                  <a:srgbClr val="002060"/>
                </a:solidFill>
                <a:latin typeface="Simplified Arabic" panose="02020603050405020304" pitchFamily="18" charset="-78"/>
                <a:cs typeface="Simplified Arabic" panose="02020603050405020304" pitchFamily="18" charset="-78"/>
              </a:rPr>
              <a:t>نظرية هرم الحاجات الإنسانية </a:t>
            </a:r>
            <a:endParaRPr lang="ar-EG" sz="2400" dirty="0">
              <a:solidFill>
                <a:srgbClr val="002060"/>
              </a:solidFill>
              <a:latin typeface="Simplified Arabic" panose="02020603050405020304" pitchFamily="18" charset="-78"/>
              <a:cs typeface="Simplified Arabic" panose="02020603050405020304" pitchFamily="18" charset="-78"/>
            </a:endParaRPr>
          </a:p>
        </p:txBody>
      </p:sp>
      <p:sp>
        <p:nvSpPr>
          <p:cNvPr id="24" name="Round Diagonal Corner Rectangle 23"/>
          <p:cNvSpPr/>
          <p:nvPr/>
        </p:nvSpPr>
        <p:spPr>
          <a:xfrm>
            <a:off x="152400" y="4495800"/>
            <a:ext cx="3200400" cy="609600"/>
          </a:xfrm>
          <a:prstGeom prst="round2Diag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rtl="1"/>
            <a:r>
              <a:rPr lang="ar-SA" sz="2800" b="1" dirty="0">
                <a:solidFill>
                  <a:srgbClr val="002060"/>
                </a:solidFill>
                <a:latin typeface="Simplified Arabic" panose="02020603050405020304" pitchFamily="18" charset="-78"/>
                <a:cs typeface="Simplified Arabic" panose="02020603050405020304" pitchFamily="18" charset="-78"/>
              </a:rPr>
              <a:t>فريدريك هيرزبرغ</a:t>
            </a:r>
            <a:endParaRPr lang="ar-EG" sz="2800" dirty="0">
              <a:solidFill>
                <a:srgbClr val="002060"/>
              </a:solidFill>
              <a:latin typeface="Simplified Arabic" panose="02020603050405020304" pitchFamily="18" charset="-78"/>
              <a:cs typeface="Simplified Arabic" panose="02020603050405020304" pitchFamily="18" charset="-78"/>
            </a:endParaRPr>
          </a:p>
        </p:txBody>
      </p:sp>
      <p:sp>
        <p:nvSpPr>
          <p:cNvPr id="26" name="AutoShape 1"/>
          <p:cNvSpPr>
            <a:spLocks noChangeArrowheads="1"/>
          </p:cNvSpPr>
          <p:nvPr/>
        </p:nvSpPr>
        <p:spPr bwMode="auto">
          <a:xfrm>
            <a:off x="1143000" y="317500"/>
            <a:ext cx="5832612" cy="1101390"/>
          </a:xfrm>
          <a:prstGeom prst="roundRect">
            <a:avLst>
              <a:gd name="adj" fmla="val 11741"/>
            </a:avLst>
          </a:prstGeom>
          <a:gradFill rotWithShape="1">
            <a:gsLst>
              <a:gs pos="0">
                <a:srgbClr val="C0504D"/>
              </a:gs>
              <a:gs pos="100000">
                <a:srgbClr val="E5BAB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rtl="1" fontAlgn="base">
              <a:spcBef>
                <a:spcPct val="0"/>
              </a:spcBef>
              <a:spcAft>
                <a:spcPct val="0"/>
              </a:spcAft>
            </a:pPr>
            <a:r>
              <a:rPr lang="ar-EG" sz="3200" dirty="0">
                <a:solidFill>
                  <a:schemeClr val="bg1"/>
                </a:solidFill>
              </a:rPr>
              <a:t>الفكر الكلاسيكي الحديث </a:t>
            </a:r>
            <a:endParaRPr lang="ar-EG" sz="3200" dirty="0" smtClean="0">
              <a:solidFill>
                <a:schemeClr val="bg1"/>
              </a:solidFill>
            </a:endParaRPr>
          </a:p>
          <a:p>
            <a:pPr algn="ctr" rtl="1" fontAlgn="base">
              <a:spcBef>
                <a:spcPct val="0"/>
              </a:spcBef>
              <a:spcAft>
                <a:spcPct val="0"/>
              </a:spcAft>
            </a:pPr>
            <a:r>
              <a:rPr lang="ar-EG" sz="3200" dirty="0" smtClean="0">
                <a:solidFill>
                  <a:schemeClr val="bg1"/>
                </a:solidFill>
              </a:rPr>
              <a:t>(</a:t>
            </a:r>
            <a:r>
              <a:rPr lang="ar-EG" sz="3200" dirty="0">
                <a:solidFill>
                  <a:schemeClr val="bg1"/>
                </a:solidFill>
              </a:rPr>
              <a:t>أو النظرية السلوكية في التنظيم)</a:t>
            </a:r>
            <a:endParaRPr lang="ar-EG" sz="3200" dirty="0">
              <a:solidFill>
                <a:schemeClr val="bg1"/>
              </a:solidFill>
              <a:cs typeface="Arial" panose="020B0604020202020204" pitchFamily="34" charset="0"/>
            </a:endParaRPr>
          </a:p>
        </p:txBody>
      </p:sp>
      <p:grpSp>
        <p:nvGrpSpPr>
          <p:cNvPr id="27" name="Group 26"/>
          <p:cNvGrpSpPr>
            <a:grpSpLocks/>
          </p:cNvGrpSpPr>
          <p:nvPr/>
        </p:nvGrpSpPr>
        <p:grpSpPr bwMode="auto">
          <a:xfrm>
            <a:off x="6705600" y="228600"/>
            <a:ext cx="1323975" cy="1320800"/>
            <a:chOff x="0" y="0"/>
            <a:chExt cx="1360" cy="1356"/>
          </a:xfrm>
        </p:grpSpPr>
        <p:grpSp>
          <p:nvGrpSpPr>
            <p:cNvPr id="28" name="Group 27"/>
            <p:cNvGrpSpPr>
              <a:grpSpLocks/>
            </p:cNvGrpSpPr>
            <p:nvPr/>
          </p:nvGrpSpPr>
          <p:grpSpPr bwMode="auto">
            <a:xfrm>
              <a:off x="0" y="0"/>
              <a:ext cx="1360" cy="1356"/>
              <a:chOff x="0" y="0"/>
              <a:chExt cx="1248" cy="1240"/>
            </a:xfrm>
          </p:grpSpPr>
          <p:sp>
            <p:nvSpPr>
              <p:cNvPr id="30" name="Oval 28"/>
              <p:cNvSpPr>
                <a:spLocks noChangeArrowheads="1"/>
              </p:cNvSpPr>
              <p:nvPr/>
            </p:nvSpPr>
            <p:spPr bwMode="auto">
              <a:xfrm>
                <a:off x="0" y="0"/>
                <a:ext cx="1248" cy="1240"/>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31" name="Oval 29"/>
              <p:cNvSpPr>
                <a:spLocks noChangeArrowheads="1"/>
              </p:cNvSpPr>
              <p:nvPr/>
            </p:nvSpPr>
            <p:spPr bwMode="auto">
              <a:xfrm>
                <a:off x="33" y="25"/>
                <a:ext cx="1190" cy="1190"/>
              </a:xfrm>
              <a:prstGeom prst="ellipse">
                <a:avLst/>
              </a:prstGeom>
              <a:gradFill rotWithShape="1">
                <a:gsLst>
                  <a:gs pos="0">
                    <a:srgbClr val="F8F8F8"/>
                  </a:gs>
                  <a:gs pos="100000">
                    <a:srgbClr val="41414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32" name="Oval 30"/>
              <p:cNvSpPr>
                <a:spLocks noChangeArrowheads="1"/>
              </p:cNvSpPr>
              <p:nvPr/>
            </p:nvSpPr>
            <p:spPr bwMode="auto">
              <a:xfrm>
                <a:off x="82" y="74"/>
                <a:ext cx="1092" cy="1092"/>
              </a:xfrm>
              <a:prstGeom prst="ellipse">
                <a:avLst/>
              </a:prstGeom>
              <a:solidFill>
                <a:srgbClr val="808080">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33" name="Oval 31"/>
              <p:cNvSpPr>
                <a:spLocks noChangeArrowheads="1"/>
              </p:cNvSpPr>
              <p:nvPr/>
            </p:nvSpPr>
            <p:spPr bwMode="auto">
              <a:xfrm>
                <a:off x="115" y="99"/>
                <a:ext cx="1026" cy="1026"/>
              </a:xfrm>
              <a:prstGeom prst="ellipse">
                <a:avLst/>
              </a:prstGeom>
              <a:solidFill>
                <a:srgbClr val="808080">
                  <a:alpha val="2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34" name="Oval 32"/>
              <p:cNvSpPr>
                <a:spLocks noChangeArrowheads="1"/>
              </p:cNvSpPr>
              <p:nvPr/>
            </p:nvSpPr>
            <p:spPr bwMode="auto">
              <a:xfrm>
                <a:off x="129" y="115"/>
                <a:ext cx="993" cy="994"/>
              </a:xfrm>
              <a:prstGeom prst="ellipse">
                <a:avLst/>
              </a:prstGeom>
              <a:gradFill rotWithShape="1">
                <a:gsLst>
                  <a:gs pos="0">
                    <a:srgbClr val="5C5C5C"/>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grpSp>
        <p:sp>
          <p:nvSpPr>
            <p:cNvPr id="29" name="Oval 33"/>
            <p:cNvSpPr>
              <a:spLocks noChangeArrowheads="1"/>
            </p:cNvSpPr>
            <p:nvPr/>
          </p:nvSpPr>
          <p:spPr bwMode="auto">
            <a:xfrm>
              <a:off x="161" y="148"/>
              <a:ext cx="1052" cy="1054"/>
            </a:xfrm>
            <a:prstGeom prst="ellipse">
              <a:avLst/>
            </a:prstGeom>
            <a:gradFill rotWithShape="1">
              <a:gsLst>
                <a:gs pos="0">
                  <a:srgbClr val="572423"/>
                </a:gs>
                <a:gs pos="100000">
                  <a:srgbClr val="C05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grpSp>
      <p:grpSp>
        <p:nvGrpSpPr>
          <p:cNvPr id="35" name="Group 34"/>
          <p:cNvGrpSpPr>
            <a:grpSpLocks/>
          </p:cNvGrpSpPr>
          <p:nvPr/>
        </p:nvGrpSpPr>
        <p:grpSpPr bwMode="auto">
          <a:xfrm>
            <a:off x="6919913" y="436564"/>
            <a:ext cx="879475" cy="885825"/>
            <a:chOff x="0" y="0"/>
            <a:chExt cx="876" cy="882"/>
          </a:xfrm>
        </p:grpSpPr>
        <p:sp>
          <p:nvSpPr>
            <p:cNvPr id="36" name="Oval 35"/>
            <p:cNvSpPr>
              <a:spLocks noChangeArrowheads="1"/>
            </p:cNvSpPr>
            <p:nvPr/>
          </p:nvSpPr>
          <p:spPr bwMode="auto">
            <a:xfrm>
              <a:off x="0" y="0"/>
              <a:ext cx="876" cy="876"/>
            </a:xfrm>
            <a:prstGeom prst="ellipse">
              <a:avLst/>
            </a:prstGeom>
            <a:noFill/>
            <a:ln w="19050" cmpd="sng">
              <a:solidFill>
                <a:srgbClr val="FFFFFF">
                  <a:alpha val="17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37" name="Line 36"/>
            <p:cNvSpPr>
              <a:spLocks noChangeShapeType="1"/>
            </p:cNvSpPr>
            <p:nvPr/>
          </p:nvSpPr>
          <p:spPr bwMode="auto">
            <a:xfrm>
              <a:off x="441" y="0"/>
              <a:ext cx="1" cy="870"/>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a:no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38" name="Line 37"/>
            <p:cNvSpPr>
              <a:spLocks noChangeShapeType="1"/>
            </p:cNvSpPr>
            <p:nvPr/>
          </p:nvSpPr>
          <p:spPr bwMode="auto">
            <a:xfrm>
              <a:off x="0" y="435"/>
              <a:ext cx="876" cy="1"/>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a:no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39" name="Freeform 38"/>
            <p:cNvSpPr>
              <a:spLocks noChangeArrowheads="1"/>
            </p:cNvSpPr>
            <p:nvPr/>
          </p:nvSpPr>
          <p:spPr bwMode="auto">
            <a:xfrm>
              <a:off x="500" y="6"/>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40" name="Freeform 39"/>
            <p:cNvSpPr>
              <a:spLocks noChangeArrowheads="1"/>
            </p:cNvSpPr>
            <p:nvPr/>
          </p:nvSpPr>
          <p:spPr bwMode="auto">
            <a:xfrm>
              <a:off x="203" y="12"/>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41" name="Freeform 40"/>
            <p:cNvSpPr>
              <a:spLocks noChangeArrowheads="1"/>
            </p:cNvSpPr>
            <p:nvPr/>
          </p:nvSpPr>
          <p:spPr bwMode="auto">
            <a:xfrm rot="5400000">
              <a:off x="366" y="358"/>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42" name="Freeform 41"/>
            <p:cNvSpPr>
              <a:spLocks noChangeArrowheads="1"/>
            </p:cNvSpPr>
            <p:nvPr/>
          </p:nvSpPr>
          <p:spPr bwMode="auto">
            <a:xfrm rot="16200000" flipV="1">
              <a:off x="374" y="-142"/>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grpSp>
      <p:sp>
        <p:nvSpPr>
          <p:cNvPr id="43" name="Rectangle 42"/>
          <p:cNvSpPr>
            <a:spLocks noChangeArrowheads="1"/>
          </p:cNvSpPr>
          <p:nvPr/>
        </p:nvSpPr>
        <p:spPr bwMode="auto">
          <a:xfrm>
            <a:off x="7135746" y="533400"/>
            <a:ext cx="4732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fontAlgn="base">
              <a:spcBef>
                <a:spcPct val="0"/>
              </a:spcBef>
              <a:spcAft>
                <a:spcPct val="0"/>
              </a:spcAft>
            </a:pPr>
            <a:r>
              <a:rPr lang="ar-EG" sz="4000" b="1" dirty="0" smtClean="0">
                <a:solidFill>
                  <a:srgbClr val="F8F8F8"/>
                </a:solidFill>
                <a:cs typeface="Arial" panose="020B0604020202020204" pitchFamily="34" charset="0"/>
                <a:sym typeface="Calibri" panose="020F0502020204030204" pitchFamily="34" charset="0"/>
              </a:rPr>
              <a:t>2</a:t>
            </a:r>
            <a:endParaRPr lang="ar-EG" altLang="en-US" sz="4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6307045"/>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style.rotation</p:attrName>
                                        </p:attrNameLst>
                                      </p:cBhvr>
                                      <p:tavLst>
                                        <p:tav tm="0">
                                          <p:val>
                                            <p:fltVal val="720"/>
                                          </p:val>
                                        </p:tav>
                                        <p:tav tm="100000">
                                          <p:val>
                                            <p:fltVal val="0"/>
                                          </p:val>
                                        </p:tav>
                                      </p:tavLst>
                                    </p:anim>
                                    <p:anim calcmode="lin" valueType="num">
                                      <p:cBhvr>
                                        <p:cTn id="9" dur="2000" fill="hold"/>
                                        <p:tgtEl>
                                          <p:spTgt spid="26"/>
                                        </p:tgtEl>
                                        <p:attrNameLst>
                                          <p:attrName>ppt_h</p:attrName>
                                        </p:attrNameLst>
                                      </p:cBhvr>
                                      <p:tavLst>
                                        <p:tav tm="0">
                                          <p:val>
                                            <p:fltVal val="0"/>
                                          </p:val>
                                        </p:tav>
                                        <p:tav tm="100000">
                                          <p:val>
                                            <p:strVal val="#ppt_h"/>
                                          </p:val>
                                        </p:tav>
                                      </p:tavLst>
                                    </p:anim>
                                    <p:anim calcmode="lin" valueType="num">
                                      <p:cBhvr>
                                        <p:cTn id="10" dur="2000" fill="hold"/>
                                        <p:tgtEl>
                                          <p:spTgt spid="26"/>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2000"/>
                                        <p:tgtEl>
                                          <p:spTgt spid="27"/>
                                        </p:tgtEl>
                                      </p:cBhvr>
                                    </p:animEffect>
                                    <p:anim calcmode="lin" valueType="num">
                                      <p:cBhvr>
                                        <p:cTn id="14" dur="2000" fill="hold"/>
                                        <p:tgtEl>
                                          <p:spTgt spid="27"/>
                                        </p:tgtEl>
                                        <p:attrNameLst>
                                          <p:attrName>style.rotation</p:attrName>
                                        </p:attrNameLst>
                                      </p:cBhvr>
                                      <p:tavLst>
                                        <p:tav tm="0">
                                          <p:val>
                                            <p:fltVal val="720"/>
                                          </p:val>
                                        </p:tav>
                                        <p:tav tm="100000">
                                          <p:val>
                                            <p:fltVal val="0"/>
                                          </p:val>
                                        </p:tav>
                                      </p:tavLst>
                                    </p:anim>
                                    <p:anim calcmode="lin" valueType="num">
                                      <p:cBhvr>
                                        <p:cTn id="15" dur="2000" fill="hold"/>
                                        <p:tgtEl>
                                          <p:spTgt spid="27"/>
                                        </p:tgtEl>
                                        <p:attrNameLst>
                                          <p:attrName>ppt_h</p:attrName>
                                        </p:attrNameLst>
                                      </p:cBhvr>
                                      <p:tavLst>
                                        <p:tav tm="0">
                                          <p:val>
                                            <p:fltVal val="0"/>
                                          </p:val>
                                        </p:tav>
                                        <p:tav tm="100000">
                                          <p:val>
                                            <p:strVal val="#ppt_h"/>
                                          </p:val>
                                        </p:tav>
                                      </p:tavLst>
                                    </p:anim>
                                    <p:anim calcmode="lin" valueType="num">
                                      <p:cBhvr>
                                        <p:cTn id="16" dur="2000" fill="hold"/>
                                        <p:tgtEl>
                                          <p:spTgt spid="27"/>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2000"/>
                                        <p:tgtEl>
                                          <p:spTgt spid="35"/>
                                        </p:tgtEl>
                                      </p:cBhvr>
                                    </p:animEffect>
                                    <p:anim calcmode="lin" valueType="num">
                                      <p:cBhvr>
                                        <p:cTn id="20" dur="2000" fill="hold"/>
                                        <p:tgtEl>
                                          <p:spTgt spid="35"/>
                                        </p:tgtEl>
                                        <p:attrNameLst>
                                          <p:attrName>style.rotation</p:attrName>
                                        </p:attrNameLst>
                                      </p:cBhvr>
                                      <p:tavLst>
                                        <p:tav tm="0">
                                          <p:val>
                                            <p:fltVal val="720"/>
                                          </p:val>
                                        </p:tav>
                                        <p:tav tm="100000">
                                          <p:val>
                                            <p:fltVal val="0"/>
                                          </p:val>
                                        </p:tav>
                                      </p:tavLst>
                                    </p:anim>
                                    <p:anim calcmode="lin" valueType="num">
                                      <p:cBhvr>
                                        <p:cTn id="21" dur="2000" fill="hold"/>
                                        <p:tgtEl>
                                          <p:spTgt spid="35"/>
                                        </p:tgtEl>
                                        <p:attrNameLst>
                                          <p:attrName>ppt_h</p:attrName>
                                        </p:attrNameLst>
                                      </p:cBhvr>
                                      <p:tavLst>
                                        <p:tav tm="0">
                                          <p:val>
                                            <p:fltVal val="0"/>
                                          </p:val>
                                        </p:tav>
                                        <p:tav tm="100000">
                                          <p:val>
                                            <p:strVal val="#ppt_h"/>
                                          </p:val>
                                        </p:tav>
                                      </p:tavLst>
                                    </p:anim>
                                    <p:anim calcmode="lin" valueType="num">
                                      <p:cBhvr>
                                        <p:cTn id="22" dur="2000" fill="hold"/>
                                        <p:tgtEl>
                                          <p:spTgt spid="35"/>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2000"/>
                                        <p:tgtEl>
                                          <p:spTgt spid="43"/>
                                        </p:tgtEl>
                                      </p:cBhvr>
                                    </p:animEffect>
                                    <p:anim calcmode="lin" valueType="num">
                                      <p:cBhvr>
                                        <p:cTn id="26" dur="2000" fill="hold"/>
                                        <p:tgtEl>
                                          <p:spTgt spid="43"/>
                                        </p:tgtEl>
                                        <p:attrNameLst>
                                          <p:attrName>style.rotation</p:attrName>
                                        </p:attrNameLst>
                                      </p:cBhvr>
                                      <p:tavLst>
                                        <p:tav tm="0">
                                          <p:val>
                                            <p:fltVal val="720"/>
                                          </p:val>
                                        </p:tav>
                                        <p:tav tm="100000">
                                          <p:val>
                                            <p:fltVal val="0"/>
                                          </p:val>
                                        </p:tav>
                                      </p:tavLst>
                                    </p:anim>
                                    <p:anim calcmode="lin" valueType="num">
                                      <p:cBhvr>
                                        <p:cTn id="27" dur="2000" fill="hold"/>
                                        <p:tgtEl>
                                          <p:spTgt spid="43"/>
                                        </p:tgtEl>
                                        <p:attrNameLst>
                                          <p:attrName>ppt_h</p:attrName>
                                        </p:attrNameLst>
                                      </p:cBhvr>
                                      <p:tavLst>
                                        <p:tav tm="0">
                                          <p:val>
                                            <p:fltVal val="0"/>
                                          </p:val>
                                        </p:tav>
                                        <p:tav tm="100000">
                                          <p:val>
                                            <p:strVal val="#ppt_h"/>
                                          </p:val>
                                        </p:tav>
                                      </p:tavLst>
                                    </p:anim>
                                    <p:anim calcmode="lin" valueType="num">
                                      <p:cBhvr>
                                        <p:cTn id="28" dur="2000" fill="hold"/>
                                        <p:tgtEl>
                                          <p:spTgt spid="43"/>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arn(inVertical)">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24" grpId="0" animBg="1"/>
      <p:bldP spid="26" grpId="0" animBg="1"/>
      <p:bldP spid="4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Diagonal Corner Rectangle 2"/>
          <p:cNvSpPr/>
          <p:nvPr/>
        </p:nvSpPr>
        <p:spPr>
          <a:xfrm>
            <a:off x="2362198" y="304800"/>
            <a:ext cx="4419602" cy="990600"/>
          </a:xfrm>
          <a:prstGeom prst="round2Diag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rtl="1"/>
            <a:r>
              <a:rPr lang="ar-SA" sz="3200" b="1" dirty="0">
                <a:solidFill>
                  <a:srgbClr val="002060"/>
                </a:solidFill>
                <a:latin typeface="Simplified Arabic" panose="02020603050405020304" pitchFamily="18" charset="-78"/>
                <a:cs typeface="Simplified Arabic" panose="02020603050405020304" pitchFamily="18" charset="-78"/>
              </a:rPr>
              <a:t>دوغلاس ماك </a:t>
            </a:r>
            <a:r>
              <a:rPr lang="ar-SA" sz="3200" b="1" dirty="0" smtClean="0">
                <a:solidFill>
                  <a:srgbClr val="002060"/>
                </a:solidFill>
                <a:latin typeface="Simplified Arabic" panose="02020603050405020304" pitchFamily="18" charset="-78"/>
                <a:cs typeface="Simplified Arabic" panose="02020603050405020304" pitchFamily="18" charset="-78"/>
              </a:rPr>
              <a:t>كريغور</a:t>
            </a:r>
            <a:endParaRPr lang="ar-EG" sz="3200" b="1" dirty="0" smtClean="0">
              <a:solidFill>
                <a:srgbClr val="002060"/>
              </a:solidFill>
              <a:latin typeface="Simplified Arabic" panose="02020603050405020304" pitchFamily="18" charset="-78"/>
              <a:cs typeface="Simplified Arabic" panose="02020603050405020304" pitchFamily="18" charset="-78"/>
            </a:endParaRPr>
          </a:p>
          <a:p>
            <a:pPr algn="ctr" rtl="1"/>
            <a:r>
              <a:rPr lang="ar-SA" sz="3200" b="1" dirty="0" smtClean="0">
                <a:solidFill>
                  <a:srgbClr val="002060"/>
                </a:solidFill>
                <a:latin typeface="Simplified Arabic" panose="02020603050405020304" pitchFamily="18" charset="-78"/>
                <a:cs typeface="Simplified Arabic" panose="02020603050405020304" pitchFamily="18" charset="-78"/>
              </a:rPr>
              <a:t> </a:t>
            </a:r>
            <a:r>
              <a:rPr lang="ar-SA" sz="3200" b="1" dirty="0">
                <a:solidFill>
                  <a:srgbClr val="002060"/>
                </a:solidFill>
                <a:latin typeface="Simplified Arabic" panose="02020603050405020304" pitchFamily="18" charset="-78"/>
                <a:cs typeface="Simplified Arabic" panose="02020603050405020304" pitchFamily="18" charset="-78"/>
              </a:rPr>
              <a:t>(نظرية المتفائل والمتشائم </a:t>
            </a:r>
            <a:r>
              <a:rPr lang="ar-SA" sz="3200" b="1" dirty="0" smtClean="0">
                <a:solidFill>
                  <a:srgbClr val="002060"/>
                </a:solidFill>
                <a:latin typeface="Simplified Arabic" panose="02020603050405020304" pitchFamily="18" charset="-78"/>
                <a:cs typeface="Simplified Arabic" panose="02020603050405020304" pitchFamily="18" charset="-78"/>
              </a:rPr>
              <a:t>)</a:t>
            </a:r>
            <a:endParaRPr lang="ar-EG" sz="3200" dirty="0">
              <a:solidFill>
                <a:srgbClr val="002060"/>
              </a:solidFill>
              <a:latin typeface="Simplified Arabic" panose="02020603050405020304" pitchFamily="18" charset="-78"/>
              <a:cs typeface="Simplified Arabic" panose="02020603050405020304" pitchFamily="18" charset="-78"/>
            </a:endParaRPr>
          </a:p>
        </p:txBody>
      </p:sp>
      <p:sp>
        <p:nvSpPr>
          <p:cNvPr id="4" name="Rectangle 3"/>
          <p:cNvSpPr/>
          <p:nvPr/>
        </p:nvSpPr>
        <p:spPr>
          <a:xfrm>
            <a:off x="3890961" y="1993880"/>
            <a:ext cx="4940336" cy="3416320"/>
          </a:xfrm>
          <a:prstGeom prst="rect">
            <a:avLst/>
          </a:prstGeom>
        </p:spPr>
        <p:txBody>
          <a:bodyPr wrap="square">
            <a:spAutoFit/>
          </a:bodyPr>
          <a:lstStyle/>
          <a:p>
            <a:pPr marL="342900" indent="-342900" algn="justLow" rtl="1">
              <a:buFont typeface="Wingdings" panose="05000000000000000000" pitchFamily="2" charset="2"/>
              <a:buChar char="q"/>
            </a:pPr>
            <a:r>
              <a:rPr lang="ar-EG" sz="2400" b="1" dirty="0">
                <a:solidFill>
                  <a:srgbClr val="002060"/>
                </a:solidFill>
              </a:rPr>
              <a:t>هو عالم نفس اجتماعي أمريكي، اختص في دراسة السلوك الإنساني داخل المؤسسات، وحدّد في كتابة ( البعد الإنساني للمؤسسة) عام1960 </a:t>
            </a:r>
            <a:r>
              <a:rPr lang="ar-EG" sz="2400" b="1" dirty="0" smtClean="0">
                <a:solidFill>
                  <a:srgbClr val="002060"/>
                </a:solidFill>
              </a:rPr>
              <a:t>نظرية.</a:t>
            </a:r>
            <a:r>
              <a:rPr lang="en-US" sz="2400" b="1" dirty="0">
                <a:solidFill>
                  <a:srgbClr val="002060"/>
                </a:solidFill>
              </a:rPr>
              <a:t>Y / x </a:t>
            </a:r>
            <a:r>
              <a:rPr lang="en-US" sz="2400" b="1" dirty="0" smtClean="0">
                <a:solidFill>
                  <a:srgbClr val="002060"/>
                </a:solidFill>
              </a:rPr>
              <a:t>) </a:t>
            </a:r>
            <a:r>
              <a:rPr lang="ar-EG" sz="2400" b="1" dirty="0">
                <a:solidFill>
                  <a:srgbClr val="002060"/>
                </a:solidFill>
              </a:rPr>
              <a:t>ص / س )</a:t>
            </a:r>
          </a:p>
          <a:p>
            <a:pPr algn="justLow" rtl="1"/>
            <a:endParaRPr lang="ar-EG" sz="2400" b="1" dirty="0">
              <a:solidFill>
                <a:srgbClr val="002060"/>
              </a:solidFill>
            </a:endParaRPr>
          </a:p>
          <a:p>
            <a:pPr marL="342900" indent="-342900" algn="justLow" rtl="1">
              <a:buFont typeface="Wingdings" panose="05000000000000000000" pitchFamily="2" charset="2"/>
              <a:buChar char="q"/>
            </a:pPr>
            <a:r>
              <a:rPr lang="ar-EG" sz="2400" b="1" dirty="0">
                <a:solidFill>
                  <a:srgbClr val="C00000"/>
                </a:solidFill>
              </a:rPr>
              <a:t>تمثل نظرية( س) الإدارة التسلطية إذ يكون الشخص العامل فيها متشائماً، بينما تمثل نظرية(ص) الإدارة التشاركية إذ يكون الشخص العامل فيها متفائلاً.</a:t>
            </a:r>
          </a:p>
        </p:txBody>
      </p:sp>
      <p:pic>
        <p:nvPicPr>
          <p:cNvPr id="2" name="Picture 1"/>
          <p:cNvPicPr>
            <a:picLocks noChangeAspect="1"/>
          </p:cNvPicPr>
          <p:nvPr/>
        </p:nvPicPr>
        <p:blipFill>
          <a:blip r:embed="rId3"/>
          <a:stretch>
            <a:fillRect/>
          </a:stretch>
        </p:blipFill>
        <p:spPr>
          <a:xfrm>
            <a:off x="381000" y="1797040"/>
            <a:ext cx="2743200" cy="3810000"/>
          </a:xfrm>
          <a:prstGeom prst="rect">
            <a:avLst/>
          </a:prstGeom>
        </p:spPr>
      </p:pic>
    </p:spTree>
    <p:extLst>
      <p:ext uri="{BB962C8B-B14F-4D97-AF65-F5344CB8AC3E}">
        <p14:creationId xmlns:p14="http://schemas.microsoft.com/office/powerpoint/2010/main" val="251956560"/>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5410200" y="152400"/>
            <a:ext cx="3568735" cy="838200"/>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solidFill>
                  <a:srgbClr val="002060"/>
                </a:solidFill>
              </a:rPr>
              <a:t>مسلمات نظرية(ص</a:t>
            </a:r>
            <a:r>
              <a:rPr lang="ar-SA" sz="2800" b="1" dirty="0" smtClean="0">
                <a:solidFill>
                  <a:srgbClr val="002060"/>
                </a:solidFill>
              </a:rPr>
              <a:t>)</a:t>
            </a:r>
            <a:endParaRPr lang="ar-EG" sz="2800" b="1" dirty="0">
              <a:solidFill>
                <a:srgbClr val="002060"/>
              </a:solidFill>
            </a:endParaRPr>
          </a:p>
        </p:txBody>
      </p:sp>
      <p:sp>
        <p:nvSpPr>
          <p:cNvPr id="5" name="Rectangle 3"/>
          <p:cNvSpPr>
            <a:spLocks noChangeArrowheads="1"/>
          </p:cNvSpPr>
          <p:nvPr/>
        </p:nvSpPr>
        <p:spPr bwMode="auto">
          <a:xfrm>
            <a:off x="1219201" y="1447800"/>
            <a:ext cx="6161088"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smtClean="0">
                <a:solidFill>
                  <a:srgbClr val="002060"/>
                </a:solidFill>
                <a:ea typeface="幼圆" pitchFamily="1" charset="-122"/>
              </a:rPr>
              <a:t>لا </a:t>
            </a:r>
            <a:r>
              <a:rPr lang="ar-EG" altLang="zh-CN" sz="2400" b="1" dirty="0">
                <a:solidFill>
                  <a:srgbClr val="002060"/>
                </a:solidFill>
                <a:ea typeface="幼圆" pitchFamily="1" charset="-122"/>
              </a:rPr>
              <a:t>يقبل الفرد النفور الفطري من عمله </a:t>
            </a:r>
          </a:p>
        </p:txBody>
      </p:sp>
      <p:sp>
        <p:nvSpPr>
          <p:cNvPr id="6" name="Rectangle 4"/>
          <p:cNvSpPr>
            <a:spLocks noChangeArrowheads="1"/>
          </p:cNvSpPr>
          <p:nvPr/>
        </p:nvSpPr>
        <p:spPr bwMode="auto">
          <a:xfrm>
            <a:off x="1219201" y="2479675"/>
            <a:ext cx="6161088"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b="1" dirty="0">
                <a:solidFill>
                  <a:srgbClr val="002060"/>
                </a:solidFill>
                <a:ea typeface="幼圆" pitchFamily="1" charset="-122"/>
              </a:rPr>
              <a:t> 	لا تمثل الرقابة أو العقوبة الوسائل الوحيدة للحصول على جهد يوجه نحو الهدف</a:t>
            </a:r>
            <a:endParaRPr lang="zh-CN" altLang="en-US" b="1" dirty="0">
              <a:solidFill>
                <a:srgbClr val="002060"/>
              </a:solidFill>
              <a:ea typeface="幼圆" pitchFamily="1" charset="-122"/>
            </a:endParaRPr>
          </a:p>
        </p:txBody>
      </p:sp>
      <p:sp>
        <p:nvSpPr>
          <p:cNvPr id="7" name="Rectangle 5"/>
          <p:cNvSpPr>
            <a:spLocks noChangeArrowheads="1"/>
          </p:cNvSpPr>
          <p:nvPr/>
        </p:nvSpPr>
        <p:spPr bwMode="auto">
          <a:xfrm>
            <a:off x="1219201" y="3511550"/>
            <a:ext cx="6161088"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smtClean="0">
                <a:solidFill>
                  <a:srgbClr val="002060"/>
                </a:solidFill>
                <a:ea typeface="幼圆" pitchFamily="1" charset="-122"/>
              </a:rPr>
              <a:t>يبحث </a:t>
            </a:r>
            <a:r>
              <a:rPr lang="ar-EG" altLang="zh-CN" sz="2400" b="1" dirty="0">
                <a:solidFill>
                  <a:srgbClr val="002060"/>
                </a:solidFill>
                <a:ea typeface="幼圆" pitchFamily="1" charset="-122"/>
              </a:rPr>
              <a:t>الفرد عن المسؤوليات</a:t>
            </a:r>
            <a:endParaRPr lang="zh-CN" altLang="en-US" sz="2400" b="1" dirty="0">
              <a:solidFill>
                <a:srgbClr val="002060"/>
              </a:solidFill>
              <a:ea typeface="幼圆" pitchFamily="1" charset="-122"/>
            </a:endParaRPr>
          </a:p>
        </p:txBody>
      </p:sp>
      <p:sp>
        <p:nvSpPr>
          <p:cNvPr id="8" name="Rectangle 6"/>
          <p:cNvSpPr>
            <a:spLocks noChangeArrowheads="1"/>
          </p:cNvSpPr>
          <p:nvPr/>
        </p:nvSpPr>
        <p:spPr bwMode="auto">
          <a:xfrm>
            <a:off x="1219201" y="4543425"/>
            <a:ext cx="6161088" cy="504825"/>
          </a:xfrm>
          <a:prstGeom prst="rect">
            <a:avLst/>
          </a:prstGeom>
          <a:solidFill>
            <a:srgbClr val="00B0F0"/>
          </a:solidFill>
          <a:ln>
            <a:noFill/>
          </a:ln>
          <a:effectLst/>
          <a:extLst/>
        </p:spPr>
        <p:txBody>
          <a:bodyPr wrap="none" anchor="ctr"/>
          <a:lstStyle/>
          <a:p>
            <a:pPr algn="ctr" rtl="1"/>
            <a:r>
              <a:rPr lang="ar-EG" altLang="zh-CN" sz="2400" b="1" dirty="0" smtClean="0">
                <a:solidFill>
                  <a:srgbClr val="002060"/>
                </a:solidFill>
                <a:ea typeface="幼圆" pitchFamily="1" charset="-122"/>
              </a:rPr>
              <a:t>يمتلك </a:t>
            </a:r>
            <a:r>
              <a:rPr lang="ar-EG" altLang="zh-CN" sz="2400" b="1" dirty="0">
                <a:solidFill>
                  <a:srgbClr val="002060"/>
                </a:solidFill>
                <a:ea typeface="幼圆" pitchFamily="1" charset="-122"/>
              </a:rPr>
              <a:t>الفرد وسائل عالية للتخيل والمهارة والابتكارية</a:t>
            </a:r>
            <a:endParaRPr lang="zh-CN" altLang="en-US" sz="2400" b="1" dirty="0">
              <a:solidFill>
                <a:srgbClr val="002060"/>
              </a:solidFill>
              <a:ea typeface="幼圆" pitchFamily="1" charset="-122"/>
            </a:endParaRPr>
          </a:p>
        </p:txBody>
      </p:sp>
      <p:pic>
        <p:nvPicPr>
          <p:cNvPr id="9"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151923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2527300"/>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3535363"/>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616450"/>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6"/>
          <p:cNvSpPr>
            <a:spLocks noChangeArrowheads="1"/>
          </p:cNvSpPr>
          <p:nvPr/>
        </p:nvSpPr>
        <p:spPr bwMode="auto">
          <a:xfrm>
            <a:off x="1219200" y="5514975"/>
            <a:ext cx="6161088" cy="504825"/>
          </a:xfrm>
          <a:prstGeom prst="rect">
            <a:avLst/>
          </a:prstGeom>
          <a:ln/>
          <a:extLst/>
        </p:spPr>
        <p:style>
          <a:lnRef idx="1">
            <a:schemeClr val="accent6"/>
          </a:lnRef>
          <a:fillRef idx="2">
            <a:schemeClr val="accent6"/>
          </a:fillRef>
          <a:effectRef idx="1">
            <a:schemeClr val="accent6"/>
          </a:effectRef>
          <a:fontRef idx="minor">
            <a:schemeClr val="dk1"/>
          </a:fontRef>
        </p:style>
        <p:txBody>
          <a:bodyPr wrap="none" anchor="ctr"/>
          <a:lstStyle/>
          <a:p>
            <a:pPr algn="ctr" rtl="1"/>
            <a:r>
              <a:rPr lang="ar-EG" altLang="zh-CN" sz="2400" b="1" dirty="0" smtClean="0">
                <a:solidFill>
                  <a:srgbClr val="002060"/>
                </a:solidFill>
                <a:ea typeface="幼圆" pitchFamily="1" charset="-122"/>
              </a:rPr>
              <a:t>تستخدم </a:t>
            </a:r>
            <a:r>
              <a:rPr lang="ar-EG" altLang="zh-CN" sz="2400" b="1" dirty="0">
                <a:solidFill>
                  <a:srgbClr val="002060"/>
                </a:solidFill>
                <a:ea typeface="幼圆" pitchFamily="1" charset="-122"/>
              </a:rPr>
              <a:t>القدرات العقلية الكامنة للفرد جزئياً</a:t>
            </a:r>
            <a:endParaRPr lang="zh-CN" altLang="en-US" sz="2400" b="1" dirty="0">
              <a:solidFill>
                <a:srgbClr val="002060"/>
              </a:solidFill>
              <a:ea typeface="幼圆" pitchFamily="1" charset="-122"/>
            </a:endParaRPr>
          </a:p>
        </p:txBody>
      </p:sp>
      <p:pic>
        <p:nvPicPr>
          <p:cNvPr id="15"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4" y="5588000"/>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837199"/>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0"/>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3"/>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15"/>
                                        </p:tgtEl>
                                        <p:attrNameLst>
                                          <p:attrName>r</p:attrName>
                                        </p:attrNameLst>
                                      </p:cBhvr>
                                    </p:animRot>
                                  </p:childTnLst>
                                </p:cTn>
                              </p:par>
                            </p:childTnLst>
                          </p:cTn>
                        </p:par>
                        <p:par>
                          <p:cTn id="39" fill="hold">
                            <p:stCondLst>
                              <p:cond delay="2000"/>
                            </p:stCondLst>
                            <p:childTnLst>
                              <p:par>
                                <p:cTn id="40" presetID="16" presetClass="entr" presetSubtype="21"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Diagonal Corner Rectangle 2"/>
          <p:cNvSpPr/>
          <p:nvPr/>
        </p:nvSpPr>
        <p:spPr>
          <a:xfrm>
            <a:off x="2362198" y="304800"/>
            <a:ext cx="4419602" cy="990600"/>
          </a:xfrm>
          <a:prstGeom prst="round2Diag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rtl="1"/>
            <a:r>
              <a:rPr lang="ar-SA" sz="3200" b="1" dirty="0">
                <a:solidFill>
                  <a:srgbClr val="002060"/>
                </a:solidFill>
                <a:latin typeface="Simplified Arabic" panose="02020603050405020304" pitchFamily="18" charset="-78"/>
                <a:cs typeface="Simplified Arabic" panose="02020603050405020304" pitchFamily="18" charset="-78"/>
              </a:rPr>
              <a:t>أبراهام </a:t>
            </a:r>
            <a:r>
              <a:rPr lang="ar-SA" sz="3200" b="1" dirty="0" smtClean="0">
                <a:solidFill>
                  <a:srgbClr val="002060"/>
                </a:solidFill>
                <a:latin typeface="Simplified Arabic" panose="02020603050405020304" pitchFamily="18" charset="-78"/>
                <a:cs typeface="Simplified Arabic" panose="02020603050405020304" pitchFamily="18" charset="-78"/>
              </a:rPr>
              <a:t>ماسلو</a:t>
            </a:r>
            <a:endParaRPr lang="ar-EG" sz="3200" b="1" dirty="0" smtClean="0">
              <a:solidFill>
                <a:srgbClr val="002060"/>
              </a:solidFill>
              <a:latin typeface="Simplified Arabic" panose="02020603050405020304" pitchFamily="18" charset="-78"/>
              <a:cs typeface="Simplified Arabic" panose="02020603050405020304" pitchFamily="18" charset="-78"/>
            </a:endParaRPr>
          </a:p>
          <a:p>
            <a:pPr algn="ctr" rtl="1"/>
            <a:r>
              <a:rPr lang="ar-SA" sz="3200" b="1" dirty="0" smtClean="0">
                <a:solidFill>
                  <a:srgbClr val="002060"/>
                </a:solidFill>
                <a:latin typeface="Simplified Arabic" panose="02020603050405020304" pitchFamily="18" charset="-78"/>
                <a:cs typeface="Simplified Arabic" panose="02020603050405020304" pitchFamily="18" charset="-78"/>
              </a:rPr>
              <a:t>(نظرية </a:t>
            </a:r>
            <a:r>
              <a:rPr lang="ar-SA" sz="3200" b="1" dirty="0">
                <a:solidFill>
                  <a:srgbClr val="002060"/>
                </a:solidFill>
                <a:latin typeface="Simplified Arabic" panose="02020603050405020304" pitchFamily="18" charset="-78"/>
                <a:cs typeface="Simplified Arabic" panose="02020603050405020304" pitchFamily="18" charset="-78"/>
              </a:rPr>
              <a:t>هرم الحاجات </a:t>
            </a:r>
            <a:r>
              <a:rPr lang="ar-SA" sz="3200" b="1" dirty="0" smtClean="0">
                <a:solidFill>
                  <a:srgbClr val="002060"/>
                </a:solidFill>
                <a:latin typeface="Simplified Arabic" panose="02020603050405020304" pitchFamily="18" charset="-78"/>
                <a:cs typeface="Simplified Arabic" panose="02020603050405020304" pitchFamily="18" charset="-78"/>
              </a:rPr>
              <a:t>الإنسانية)</a:t>
            </a:r>
            <a:endParaRPr lang="ar-EG" sz="3200" dirty="0">
              <a:solidFill>
                <a:srgbClr val="002060"/>
              </a:solidFill>
              <a:latin typeface="Simplified Arabic" panose="02020603050405020304" pitchFamily="18" charset="-78"/>
              <a:cs typeface="Simplified Arabic" panose="02020603050405020304" pitchFamily="18" charset="-78"/>
            </a:endParaRPr>
          </a:p>
        </p:txBody>
      </p:sp>
      <p:sp>
        <p:nvSpPr>
          <p:cNvPr id="4" name="Rectangle 3"/>
          <p:cNvSpPr/>
          <p:nvPr/>
        </p:nvSpPr>
        <p:spPr>
          <a:xfrm>
            <a:off x="3657600" y="1600200"/>
            <a:ext cx="5173697" cy="4893647"/>
          </a:xfrm>
          <a:prstGeom prst="rect">
            <a:avLst/>
          </a:prstGeom>
        </p:spPr>
        <p:txBody>
          <a:bodyPr wrap="square">
            <a:spAutoFit/>
          </a:bodyPr>
          <a:lstStyle/>
          <a:p>
            <a:pPr marL="342900" indent="-342900" algn="justLow" rtl="1">
              <a:buFont typeface="Wingdings" panose="05000000000000000000" pitchFamily="2" charset="2"/>
              <a:buChar char="q"/>
            </a:pPr>
            <a:r>
              <a:rPr lang="ar-EG" sz="2400" b="1" dirty="0">
                <a:solidFill>
                  <a:srgbClr val="002060"/>
                </a:solidFill>
              </a:rPr>
              <a:t>عالم نفس أمريكي، خصص حياته للتعليم والبحث العلمي، وسماه( بيتر دروكر) أب علم النفس البشري.</a:t>
            </a:r>
          </a:p>
          <a:p>
            <a:pPr marL="342900" indent="-342900" algn="justLow" rtl="1">
              <a:buFont typeface="Wingdings" panose="05000000000000000000" pitchFamily="2" charset="2"/>
              <a:buChar char="q"/>
            </a:pPr>
            <a:r>
              <a:rPr lang="ar-EG" sz="2400" b="1" dirty="0">
                <a:solidFill>
                  <a:schemeClr val="accent2">
                    <a:lumMod val="50000"/>
                  </a:schemeClr>
                </a:solidFill>
              </a:rPr>
              <a:t>عرف من خلال نظريته في هرم الحاجات الإنسانية التي حددت أصل الحوافز الإنسانية، وكان تلميذاً لماك كريغور ، وطبق </a:t>
            </a:r>
            <a:r>
              <a:rPr lang="ar-EG" sz="2400" b="1" dirty="0" smtClean="0">
                <a:solidFill>
                  <a:schemeClr val="accent2">
                    <a:lumMod val="50000"/>
                  </a:schemeClr>
                </a:solidFill>
              </a:rPr>
              <a:t>نظريته</a:t>
            </a:r>
            <a:br>
              <a:rPr lang="ar-EG" sz="2400" b="1" dirty="0" smtClean="0">
                <a:solidFill>
                  <a:schemeClr val="accent2">
                    <a:lumMod val="50000"/>
                  </a:schemeClr>
                </a:solidFill>
              </a:rPr>
            </a:br>
            <a:r>
              <a:rPr lang="ar-EG" sz="2400" b="1" dirty="0" smtClean="0">
                <a:solidFill>
                  <a:schemeClr val="accent2">
                    <a:lumMod val="50000"/>
                  </a:schemeClr>
                </a:solidFill>
              </a:rPr>
              <a:t>( </a:t>
            </a:r>
            <a:r>
              <a:rPr lang="ar-EG" sz="2400" b="1" dirty="0">
                <a:solidFill>
                  <a:schemeClr val="accent2">
                    <a:lumMod val="50000"/>
                  </a:schemeClr>
                </a:solidFill>
              </a:rPr>
              <a:t>ص/المتفائل) في معمل </a:t>
            </a:r>
            <a:r>
              <a:rPr lang="ar-EG" sz="2400" b="1" dirty="0" smtClean="0">
                <a:solidFill>
                  <a:schemeClr val="accent2">
                    <a:lumMod val="50000"/>
                  </a:schemeClr>
                </a:solidFill>
              </a:rPr>
              <a:t>للصناعات الالكترونية </a:t>
            </a:r>
            <a:r>
              <a:rPr lang="ar-EG" sz="2400" b="1" dirty="0">
                <a:solidFill>
                  <a:schemeClr val="accent2">
                    <a:lumMod val="50000"/>
                  </a:schemeClr>
                </a:solidFill>
              </a:rPr>
              <a:t>في كاليفورنيا، واستخلص أنها لا تحقق نتائج مرضية في الممارسة العملية .</a:t>
            </a:r>
          </a:p>
          <a:p>
            <a:pPr marL="342900" indent="-342900" algn="justLow" rtl="1">
              <a:buFont typeface="Wingdings" panose="05000000000000000000" pitchFamily="2" charset="2"/>
              <a:buChar char="q"/>
            </a:pPr>
            <a:r>
              <a:rPr lang="ar-EG" sz="2400" b="1" dirty="0">
                <a:solidFill>
                  <a:schemeClr val="accent4">
                    <a:lumMod val="50000"/>
                  </a:schemeClr>
                </a:solidFill>
              </a:rPr>
              <a:t>لذلك ، شرع في البحث عن فرضيات أخرى توجه السلوك البشري في العمل ، بتأثير بواعث معينة ، تدفع البشر إلى تلبية حاجات محددة </a:t>
            </a:r>
            <a:r>
              <a:rPr lang="ar-EG" sz="2400" b="1" dirty="0" smtClean="0">
                <a:solidFill>
                  <a:schemeClr val="accent4">
                    <a:lumMod val="50000"/>
                  </a:schemeClr>
                </a:solidFill>
              </a:rPr>
              <a:t>،</a:t>
            </a:r>
            <a:br>
              <a:rPr lang="ar-EG" sz="2400" b="1" dirty="0" smtClean="0">
                <a:solidFill>
                  <a:schemeClr val="accent4">
                    <a:lumMod val="50000"/>
                  </a:schemeClr>
                </a:solidFill>
              </a:rPr>
            </a:br>
            <a:r>
              <a:rPr lang="ar-EG" sz="2400" b="1" dirty="0" smtClean="0">
                <a:solidFill>
                  <a:schemeClr val="accent4">
                    <a:lumMod val="50000"/>
                  </a:schemeClr>
                </a:solidFill>
              </a:rPr>
              <a:t>ولاشباع </a:t>
            </a:r>
            <a:r>
              <a:rPr lang="ar-EG" sz="2400" b="1" dirty="0">
                <a:solidFill>
                  <a:schemeClr val="accent4">
                    <a:lumMod val="50000"/>
                  </a:schemeClr>
                </a:solidFill>
              </a:rPr>
              <a:t>تلك الحاجات ، وتحقيق الرضا . </a:t>
            </a:r>
          </a:p>
        </p:txBody>
      </p:sp>
      <p:pic>
        <p:nvPicPr>
          <p:cNvPr id="5" name="Picture 4"/>
          <p:cNvPicPr>
            <a:picLocks noChangeAspect="1"/>
          </p:cNvPicPr>
          <p:nvPr/>
        </p:nvPicPr>
        <p:blipFill>
          <a:blip r:embed="rId3"/>
          <a:stretch>
            <a:fillRect/>
          </a:stretch>
        </p:blipFill>
        <p:spPr>
          <a:xfrm>
            <a:off x="312702" y="2057400"/>
            <a:ext cx="3044860" cy="3467100"/>
          </a:xfrm>
          <a:prstGeom prst="rect">
            <a:avLst/>
          </a:prstGeom>
        </p:spPr>
      </p:pic>
    </p:spTree>
    <p:extLst>
      <p:ext uri="{BB962C8B-B14F-4D97-AF65-F5344CB8AC3E}">
        <p14:creationId xmlns:p14="http://schemas.microsoft.com/office/powerpoint/2010/main" val="2872506658"/>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Folded Corner 2"/>
          <p:cNvSpPr/>
          <p:nvPr/>
        </p:nvSpPr>
        <p:spPr>
          <a:xfrm>
            <a:off x="5410200" y="152400"/>
            <a:ext cx="3568735" cy="838200"/>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solidFill>
                  <a:srgbClr val="002060"/>
                </a:solidFill>
              </a:rPr>
              <a:t>هرم الحاجات الإنسانية </a:t>
            </a:r>
            <a:endParaRPr lang="ar-EG" sz="2800" b="1" dirty="0">
              <a:solidFill>
                <a:srgbClr val="002060"/>
              </a:solidFill>
            </a:endParaRPr>
          </a:p>
        </p:txBody>
      </p:sp>
      <p:graphicFrame>
        <p:nvGraphicFramePr>
          <p:cNvPr id="4" name="Diagram 3"/>
          <p:cNvGraphicFramePr/>
          <p:nvPr>
            <p:extLst>
              <p:ext uri="{D42A27DB-BD31-4B8C-83A1-F6EECF244321}">
                <p14:modId xmlns:p14="http://schemas.microsoft.com/office/powerpoint/2010/main" val="1205977787"/>
              </p:ext>
            </p:extLst>
          </p:nvPr>
        </p:nvGraphicFramePr>
        <p:xfrm>
          <a:off x="1295400" y="1295400"/>
          <a:ext cx="6553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7088019"/>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Diagonal Corner Rectangle 2"/>
          <p:cNvSpPr/>
          <p:nvPr/>
        </p:nvSpPr>
        <p:spPr>
          <a:xfrm>
            <a:off x="2362198" y="304800"/>
            <a:ext cx="4419602" cy="762000"/>
          </a:xfrm>
          <a:prstGeom prst="round2Diag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rtl="1"/>
            <a:r>
              <a:rPr lang="ar-SA" sz="3200" b="1" dirty="0">
                <a:solidFill>
                  <a:srgbClr val="002060"/>
                </a:solidFill>
                <a:latin typeface="Simplified Arabic" panose="02020603050405020304" pitchFamily="18" charset="-78"/>
                <a:cs typeface="Simplified Arabic" panose="02020603050405020304" pitchFamily="18" charset="-78"/>
              </a:rPr>
              <a:t>فريدريك </a:t>
            </a:r>
            <a:r>
              <a:rPr lang="ar-SA" sz="3200" b="1" dirty="0" smtClean="0">
                <a:solidFill>
                  <a:srgbClr val="002060"/>
                </a:solidFill>
                <a:latin typeface="Simplified Arabic" panose="02020603050405020304" pitchFamily="18" charset="-78"/>
                <a:cs typeface="Simplified Arabic" panose="02020603050405020304" pitchFamily="18" charset="-78"/>
              </a:rPr>
              <a:t>هيرزبرغ</a:t>
            </a:r>
            <a:endParaRPr lang="ar-EG" sz="3200" dirty="0">
              <a:solidFill>
                <a:srgbClr val="002060"/>
              </a:solidFill>
              <a:latin typeface="Simplified Arabic" panose="02020603050405020304" pitchFamily="18" charset="-78"/>
              <a:cs typeface="Simplified Arabic" panose="02020603050405020304" pitchFamily="18" charset="-78"/>
            </a:endParaRPr>
          </a:p>
        </p:txBody>
      </p:sp>
      <p:sp>
        <p:nvSpPr>
          <p:cNvPr id="4" name="Rectangle 3"/>
          <p:cNvSpPr/>
          <p:nvPr/>
        </p:nvSpPr>
        <p:spPr>
          <a:xfrm>
            <a:off x="3652837" y="2576333"/>
            <a:ext cx="5173697" cy="1200329"/>
          </a:xfrm>
          <a:prstGeom prst="rect">
            <a:avLst/>
          </a:prstGeom>
        </p:spPr>
        <p:txBody>
          <a:bodyPr wrap="square">
            <a:spAutoFit/>
          </a:bodyPr>
          <a:lstStyle/>
          <a:p>
            <a:pPr algn="justLow" rtl="1"/>
            <a:r>
              <a:rPr lang="ar-EG" sz="2400" b="1" dirty="0">
                <a:solidFill>
                  <a:srgbClr val="002060"/>
                </a:solidFill>
              </a:rPr>
              <a:t>عالم نفس تحليلي أمريكي، مًيز في كتابه (العمل وطبيعة البشر) عام 1966 ( العوامل الدافعة عن عوامل الصيانة/ البقاء ) لتحقيق الرضا في العمل</a:t>
            </a:r>
            <a:endParaRPr lang="ar-EG" sz="2400" b="1" dirty="0">
              <a:solidFill>
                <a:schemeClr val="accent4">
                  <a:lumMod val="50000"/>
                </a:schemeClr>
              </a:solidFill>
            </a:endParaRPr>
          </a:p>
        </p:txBody>
      </p:sp>
    </p:spTree>
    <p:extLst>
      <p:ext uri="{BB962C8B-B14F-4D97-AF65-F5344CB8AC3E}">
        <p14:creationId xmlns:p14="http://schemas.microsoft.com/office/powerpoint/2010/main" val="3076410877"/>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Customers\0000000000000\ادارة الوقت\New folder\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p:cNvSpPr txBox="1">
            <a:spLocks noChangeArrowheads="1"/>
          </p:cNvSpPr>
          <p:nvPr/>
        </p:nvSpPr>
        <p:spPr>
          <a:xfrm rot="20817669">
            <a:off x="137548" y="1105449"/>
            <a:ext cx="6934200" cy="715963"/>
          </a:xfrm>
          <a:prstGeom prst="rect">
            <a:avLst/>
          </a:prstGeom>
        </p:spPr>
        <p:style>
          <a:lnRef idx="1">
            <a:schemeClr val="accent6"/>
          </a:lnRef>
          <a:fillRef idx="2">
            <a:schemeClr val="accent6"/>
          </a:fillRef>
          <a:effectRef idx="1">
            <a:schemeClr val="accent6"/>
          </a:effectRef>
          <a:fontRef idx="minor">
            <a:schemeClr val="dk1"/>
          </a:fontRef>
        </p:style>
        <p:txBody>
          <a:bodyPr vert="horz" lIns="91430" tIns="45715" rIns="91430" bIns="45715" rtlCol="0" anchor="ctr">
            <a:normAutofit fontScale="92500" lnSpcReduction="10000"/>
          </a:bodyPr>
          <a:lstStyle>
            <a:lvl1pPr algn="ctr" defTabSz="1007943" rtl="0" eaLnBrk="1" latinLnBrk="0" hangingPunct="1">
              <a:spcBef>
                <a:spcPct val="0"/>
              </a:spcBef>
              <a:buNone/>
              <a:defRPr sz="4900" kern="1200">
                <a:solidFill>
                  <a:schemeClr val="tx1"/>
                </a:solidFill>
                <a:latin typeface="+mj-lt"/>
                <a:ea typeface="+mj-ea"/>
                <a:cs typeface="+mj-cs"/>
              </a:defRPr>
            </a:lvl1pPr>
          </a:lstStyle>
          <a:p>
            <a:pPr algn="r"/>
            <a:r>
              <a:rPr lang="ar-EG" b="1" dirty="0">
                <a:solidFill>
                  <a:schemeClr val="accent2">
                    <a:lumMod val="50000"/>
                  </a:schemeClr>
                </a:solidFill>
              </a:rPr>
              <a:t>الأهداف التفصيلية للبرنامج التدريبي </a:t>
            </a:r>
          </a:p>
        </p:txBody>
      </p:sp>
      <p:sp>
        <p:nvSpPr>
          <p:cNvPr id="14" name="Folded Corner 13"/>
          <p:cNvSpPr/>
          <p:nvPr/>
        </p:nvSpPr>
        <p:spPr bwMode="auto">
          <a:xfrm>
            <a:off x="179512" y="2594425"/>
            <a:ext cx="8460433" cy="2562768"/>
          </a:xfrm>
          <a:prstGeom prst="foldedCorner">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0" tIns="45715" rIns="91430" bIns="45715" numCol="1" rtlCol="1" anchor="ctr" anchorCtr="0" compatLnSpc="1">
            <a:prstTxWarp prst="textNoShape">
              <a:avLst/>
            </a:prstTxWarp>
          </a:bodyPr>
          <a:lstStyle/>
          <a:p>
            <a:pPr algn="ctr" defTabSz="914305"/>
            <a:endParaRPr lang="ar-EG" sz="2400" dirty="0">
              <a:latin typeface="Arial" charset="0"/>
            </a:endParaRPr>
          </a:p>
        </p:txBody>
      </p:sp>
      <p:sp>
        <p:nvSpPr>
          <p:cNvPr id="16" name="Rectangle 15"/>
          <p:cNvSpPr/>
          <p:nvPr/>
        </p:nvSpPr>
        <p:spPr>
          <a:xfrm>
            <a:off x="179512" y="2594399"/>
            <a:ext cx="8460433" cy="2308314"/>
          </a:xfrm>
          <a:prstGeom prst="rect">
            <a:avLst/>
          </a:prstGeom>
        </p:spPr>
        <p:txBody>
          <a:bodyPr wrap="square" lIns="91430" tIns="45715" rIns="91430" bIns="45715">
            <a:spAutoFit/>
          </a:bodyPr>
          <a:lstStyle/>
          <a:p>
            <a:pPr marL="342900" indent="-342900" algn="r" rtl="1">
              <a:buFont typeface="Wingdings" pitchFamily="2" charset="2"/>
              <a:buChar char="ü"/>
            </a:pPr>
            <a:r>
              <a:rPr lang="ar-SA" sz="2400" b="1" dirty="0" smtClean="0">
                <a:solidFill>
                  <a:schemeClr val="accent2">
                    <a:lumMod val="50000"/>
                  </a:schemeClr>
                </a:solidFill>
              </a:rPr>
              <a:t>التعرف </a:t>
            </a:r>
            <a:r>
              <a:rPr lang="ar-SA" sz="2400" b="1" dirty="0">
                <a:solidFill>
                  <a:schemeClr val="accent2">
                    <a:lumMod val="50000"/>
                  </a:schemeClr>
                </a:solidFill>
              </a:rPr>
              <a:t>على مفهوم التنظيم  . </a:t>
            </a:r>
          </a:p>
          <a:p>
            <a:pPr marL="342900" indent="-342900" algn="r" rtl="1">
              <a:buFont typeface="Wingdings" pitchFamily="2" charset="2"/>
              <a:buChar char="ü"/>
            </a:pPr>
            <a:r>
              <a:rPr lang="ar-SA" sz="2400" b="1" dirty="0" smtClean="0">
                <a:solidFill>
                  <a:schemeClr val="accent2">
                    <a:lumMod val="50000"/>
                  </a:schemeClr>
                </a:solidFill>
              </a:rPr>
              <a:t>التعرف </a:t>
            </a:r>
            <a:r>
              <a:rPr lang="ar-SA" sz="2400" b="1" dirty="0">
                <a:solidFill>
                  <a:schemeClr val="accent2">
                    <a:lumMod val="50000"/>
                  </a:schemeClr>
                </a:solidFill>
              </a:rPr>
              <a:t>على أهمية التنظيم ومبرراته .</a:t>
            </a:r>
          </a:p>
          <a:p>
            <a:pPr marL="342900" indent="-342900" algn="r" rtl="1">
              <a:buFont typeface="Wingdings" pitchFamily="2" charset="2"/>
              <a:buChar char="ü"/>
            </a:pPr>
            <a:r>
              <a:rPr lang="ar-SA" sz="2400" b="1" dirty="0" smtClean="0">
                <a:solidFill>
                  <a:schemeClr val="accent2">
                    <a:lumMod val="50000"/>
                  </a:schemeClr>
                </a:solidFill>
              </a:rPr>
              <a:t>التعرف </a:t>
            </a:r>
            <a:r>
              <a:rPr lang="ar-SA" sz="2400" b="1" dirty="0">
                <a:solidFill>
                  <a:schemeClr val="accent2">
                    <a:lumMod val="50000"/>
                  </a:schemeClr>
                </a:solidFill>
              </a:rPr>
              <a:t>على فوائد التنظيم الادارى .</a:t>
            </a:r>
          </a:p>
          <a:p>
            <a:pPr marL="342900" indent="-342900" algn="r" rtl="1">
              <a:buFont typeface="Wingdings" pitchFamily="2" charset="2"/>
              <a:buChar char="ü"/>
            </a:pPr>
            <a:r>
              <a:rPr lang="ar-SA" sz="2400" b="1" dirty="0" smtClean="0">
                <a:solidFill>
                  <a:schemeClr val="accent2">
                    <a:lumMod val="50000"/>
                  </a:schemeClr>
                </a:solidFill>
              </a:rPr>
              <a:t>ادراك </a:t>
            </a:r>
            <a:r>
              <a:rPr lang="ar-SA" sz="2400" b="1" dirty="0">
                <a:solidFill>
                  <a:schemeClr val="accent2">
                    <a:lumMod val="50000"/>
                  </a:schemeClr>
                </a:solidFill>
              </a:rPr>
              <a:t>فوائد التنظيك الادارى .</a:t>
            </a:r>
          </a:p>
          <a:p>
            <a:pPr marL="342900" indent="-342900" algn="r" rtl="1">
              <a:buFont typeface="Wingdings" pitchFamily="2" charset="2"/>
              <a:buChar char="ü"/>
            </a:pPr>
            <a:r>
              <a:rPr lang="ar-SA" sz="2400" b="1" dirty="0" smtClean="0">
                <a:solidFill>
                  <a:schemeClr val="accent2">
                    <a:lumMod val="50000"/>
                  </a:schemeClr>
                </a:solidFill>
              </a:rPr>
              <a:t>اكتساب </a:t>
            </a:r>
            <a:r>
              <a:rPr lang="ar-SA" sz="2400" b="1" dirty="0">
                <a:solidFill>
                  <a:schemeClr val="accent2">
                    <a:lumMod val="50000"/>
                  </a:schemeClr>
                </a:solidFill>
              </a:rPr>
              <a:t>طرق التنظيم الادارى .</a:t>
            </a:r>
          </a:p>
          <a:p>
            <a:pPr marL="342900" indent="-342900" algn="r" rtl="1">
              <a:buFont typeface="Wingdings" pitchFamily="2" charset="2"/>
              <a:buChar char="ü"/>
            </a:pPr>
            <a:r>
              <a:rPr lang="ar-SA" sz="2400" b="1" dirty="0" smtClean="0">
                <a:solidFill>
                  <a:schemeClr val="accent2">
                    <a:lumMod val="50000"/>
                  </a:schemeClr>
                </a:solidFill>
              </a:rPr>
              <a:t>ورشة </a:t>
            </a:r>
            <a:r>
              <a:rPr lang="ar-SA" sz="2400" b="1" dirty="0">
                <a:solidFill>
                  <a:schemeClr val="accent2">
                    <a:lumMod val="50000"/>
                  </a:schemeClr>
                </a:solidFill>
              </a:rPr>
              <a:t>عمل مضغرة على اكتساب مهارات التنظيم</a:t>
            </a:r>
          </a:p>
        </p:txBody>
      </p:sp>
    </p:spTree>
    <p:extLst>
      <p:ext uri="{BB962C8B-B14F-4D97-AF65-F5344CB8AC3E}">
        <p14:creationId xmlns:p14="http://schemas.microsoft.com/office/powerpoint/2010/main" val="31827981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barn(inVertical)">
                                      <p:cBhvr>
                                        <p:cTn id="16" dur="500"/>
                                        <p:tgtEl>
                                          <p:spTgt spid="1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animEffect transition="in" filter="barn(inVertical)">
                                      <p:cBhvr>
                                        <p:cTn id="21" dur="500"/>
                                        <p:tgtEl>
                                          <p:spTgt spid="1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xEl>
                                              <p:pRg st="2" end="2"/>
                                            </p:txEl>
                                          </p:spTgt>
                                        </p:tgtEl>
                                        <p:attrNameLst>
                                          <p:attrName>style.visibility</p:attrName>
                                        </p:attrNameLst>
                                      </p:cBhvr>
                                      <p:to>
                                        <p:strVal val="visible"/>
                                      </p:to>
                                    </p:set>
                                    <p:animEffect transition="in" filter="barn(inVertical)">
                                      <p:cBhvr>
                                        <p:cTn id="26" dur="500"/>
                                        <p:tgtEl>
                                          <p:spTgt spid="1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barn(inVertical)">
                                      <p:cBhvr>
                                        <p:cTn id="31" dur="500"/>
                                        <p:tgtEl>
                                          <p:spTgt spid="1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6">
                                            <p:txEl>
                                              <p:pRg st="4" end="4"/>
                                            </p:txEl>
                                          </p:spTgt>
                                        </p:tgtEl>
                                        <p:attrNameLst>
                                          <p:attrName>style.visibility</p:attrName>
                                        </p:attrNameLst>
                                      </p:cBhvr>
                                      <p:to>
                                        <p:strVal val="visible"/>
                                      </p:to>
                                    </p:set>
                                    <p:animEffect transition="in" filter="barn(inVertical)">
                                      <p:cBhvr>
                                        <p:cTn id="36" dur="500"/>
                                        <p:tgtEl>
                                          <p:spTgt spid="16">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barn(inVertical)">
                                      <p:cBhvr>
                                        <p:cTn id="41"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457200" y="152400"/>
            <a:ext cx="8521735" cy="838200"/>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400" b="1" dirty="0">
                <a:solidFill>
                  <a:srgbClr val="002060"/>
                </a:solidFill>
              </a:rPr>
              <a:t>أقام نظريته عن التحفيز عبر التمييز بين العناصر المختلفة التي تشكل عملاً ما مثل :</a:t>
            </a:r>
            <a:endParaRPr lang="ar-EG" sz="2400" b="1" dirty="0">
              <a:solidFill>
                <a:srgbClr val="002060"/>
              </a:solidFill>
            </a:endParaRPr>
          </a:p>
        </p:txBody>
      </p:sp>
      <p:sp>
        <p:nvSpPr>
          <p:cNvPr id="5" name="Rectangle 3"/>
          <p:cNvSpPr>
            <a:spLocks noChangeArrowheads="1"/>
          </p:cNvSpPr>
          <p:nvPr/>
        </p:nvSpPr>
        <p:spPr bwMode="auto">
          <a:xfrm>
            <a:off x="1219201" y="2495550"/>
            <a:ext cx="6161088"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smtClean="0">
                <a:solidFill>
                  <a:srgbClr val="002060"/>
                </a:solidFill>
                <a:ea typeface="幼圆" pitchFamily="1" charset="-122"/>
              </a:rPr>
              <a:t>حالة </a:t>
            </a:r>
            <a:r>
              <a:rPr lang="ar-EG" altLang="zh-CN" sz="2400" b="1" dirty="0">
                <a:solidFill>
                  <a:srgbClr val="002060"/>
                </a:solidFill>
                <a:ea typeface="幼圆" pitchFamily="1" charset="-122"/>
              </a:rPr>
              <a:t>العامل</a:t>
            </a:r>
          </a:p>
        </p:txBody>
      </p:sp>
      <p:sp>
        <p:nvSpPr>
          <p:cNvPr id="6" name="Rectangle 4"/>
          <p:cNvSpPr>
            <a:spLocks noChangeArrowheads="1"/>
          </p:cNvSpPr>
          <p:nvPr/>
        </p:nvSpPr>
        <p:spPr bwMode="auto">
          <a:xfrm>
            <a:off x="1219201" y="3527425"/>
            <a:ext cx="6161088"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smtClean="0">
                <a:solidFill>
                  <a:srgbClr val="002060"/>
                </a:solidFill>
                <a:ea typeface="幼圆" pitchFamily="1" charset="-122"/>
              </a:rPr>
              <a:t>وضع </a:t>
            </a:r>
            <a:r>
              <a:rPr lang="ar-EG" altLang="zh-CN" sz="2400" b="1" dirty="0">
                <a:solidFill>
                  <a:srgbClr val="002060"/>
                </a:solidFill>
                <a:ea typeface="幼圆" pitchFamily="1" charset="-122"/>
              </a:rPr>
              <a:t>السلطة الهرمية</a:t>
            </a:r>
            <a:endParaRPr lang="zh-CN" altLang="en-US" sz="2400" b="1" dirty="0">
              <a:solidFill>
                <a:srgbClr val="002060"/>
              </a:solidFill>
              <a:ea typeface="幼圆" pitchFamily="1" charset="-122"/>
            </a:endParaRPr>
          </a:p>
        </p:txBody>
      </p:sp>
      <p:sp>
        <p:nvSpPr>
          <p:cNvPr id="7" name="Rectangle 5"/>
          <p:cNvSpPr>
            <a:spLocks noChangeArrowheads="1"/>
          </p:cNvSpPr>
          <p:nvPr/>
        </p:nvSpPr>
        <p:spPr bwMode="auto">
          <a:xfrm>
            <a:off x="1219201" y="4559300"/>
            <a:ext cx="6161088"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smtClean="0">
                <a:solidFill>
                  <a:srgbClr val="002060"/>
                </a:solidFill>
                <a:ea typeface="幼圆" pitchFamily="1" charset="-122"/>
              </a:rPr>
              <a:t>المهام </a:t>
            </a:r>
            <a:r>
              <a:rPr lang="ar-EG" altLang="zh-CN" sz="2400" b="1" dirty="0">
                <a:solidFill>
                  <a:srgbClr val="002060"/>
                </a:solidFill>
                <a:ea typeface="幼圆" pitchFamily="1" charset="-122"/>
              </a:rPr>
              <a:t>المسندة للشخص</a:t>
            </a:r>
            <a:endParaRPr lang="zh-CN" altLang="en-US" sz="2400" b="1" dirty="0">
              <a:solidFill>
                <a:srgbClr val="002060"/>
              </a:solidFill>
              <a:ea typeface="幼圆" pitchFamily="1" charset="-122"/>
            </a:endParaRPr>
          </a:p>
        </p:txBody>
      </p:sp>
      <p:pic>
        <p:nvPicPr>
          <p:cNvPr id="9"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256698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3575050"/>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583113"/>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934552"/>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0"/>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75219" y="2383811"/>
            <a:ext cx="4337096" cy="353943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Low" rtl="1"/>
            <a:r>
              <a:rPr lang="ar-EG" sz="2800" b="1" dirty="0">
                <a:latin typeface="Simplified Arabic" panose="02020603050405020304" pitchFamily="18" charset="-78"/>
                <a:cs typeface="Simplified Arabic" panose="02020603050405020304" pitchFamily="18" charset="-78"/>
              </a:rPr>
              <a:t>ينظر أنصار هذا الاتجاه إلى التنظيم كمنظومة (مجموعة أجزاء أو نظم فرعية مرتبطة بعضها ببعض ، وكذلك متكاملة ) ، مثل ارتباط النظام البشري في المؤسسة بالنظام المالي ، والنظام المالي بالنظام الفني ، والنظام الفني بالنظامين البشري والمالي وهكذا .</a:t>
            </a:r>
          </a:p>
        </p:txBody>
      </p:sp>
      <p:sp>
        <p:nvSpPr>
          <p:cNvPr id="22" name="Round Diagonal Corner Rectangle 21"/>
          <p:cNvSpPr/>
          <p:nvPr/>
        </p:nvSpPr>
        <p:spPr>
          <a:xfrm>
            <a:off x="381000" y="3276600"/>
            <a:ext cx="3714822" cy="609600"/>
          </a:xfrm>
          <a:prstGeom prst="round2Diag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rtl="1"/>
            <a:r>
              <a:rPr lang="ar-SA" sz="2800" b="1" dirty="0">
                <a:solidFill>
                  <a:srgbClr val="002060"/>
                </a:solidFill>
                <a:latin typeface="Simplified Arabic" panose="02020603050405020304" pitchFamily="18" charset="-78"/>
                <a:cs typeface="Simplified Arabic" panose="02020603050405020304" pitchFamily="18" charset="-78"/>
              </a:rPr>
              <a:t>بيتر دروكر </a:t>
            </a:r>
            <a:endParaRPr lang="ar-EG" sz="2800" dirty="0">
              <a:solidFill>
                <a:srgbClr val="002060"/>
              </a:solidFill>
              <a:latin typeface="Simplified Arabic" panose="02020603050405020304" pitchFamily="18" charset="-78"/>
              <a:cs typeface="Simplified Arabic" panose="02020603050405020304" pitchFamily="18" charset="-78"/>
            </a:endParaRPr>
          </a:p>
        </p:txBody>
      </p:sp>
      <p:sp>
        <p:nvSpPr>
          <p:cNvPr id="23" name="Round Diagonal Corner Rectangle 22"/>
          <p:cNvSpPr/>
          <p:nvPr/>
        </p:nvSpPr>
        <p:spPr>
          <a:xfrm>
            <a:off x="381000" y="4114800"/>
            <a:ext cx="3714822" cy="609600"/>
          </a:xfrm>
          <a:prstGeom prst="round2Diag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rtl="1"/>
            <a:r>
              <a:rPr lang="ar-SA" sz="2700" b="1" dirty="0">
                <a:solidFill>
                  <a:srgbClr val="002060"/>
                </a:solidFill>
                <a:latin typeface="Simplified Arabic" panose="02020603050405020304" pitchFamily="18" charset="-78"/>
                <a:cs typeface="Simplified Arabic" panose="02020603050405020304" pitchFamily="18" charset="-78"/>
              </a:rPr>
              <a:t>توم بيترز ، وروبرت هـ واترمان</a:t>
            </a:r>
            <a:endParaRPr lang="ar-EG" sz="2700" dirty="0">
              <a:solidFill>
                <a:srgbClr val="002060"/>
              </a:solidFill>
              <a:latin typeface="Simplified Arabic" panose="02020603050405020304" pitchFamily="18" charset="-78"/>
              <a:cs typeface="Simplified Arabic" panose="02020603050405020304" pitchFamily="18" charset="-78"/>
            </a:endParaRPr>
          </a:p>
        </p:txBody>
      </p:sp>
      <p:sp>
        <p:nvSpPr>
          <p:cNvPr id="26" name="AutoShape 1"/>
          <p:cNvSpPr>
            <a:spLocks noChangeArrowheads="1"/>
          </p:cNvSpPr>
          <p:nvPr/>
        </p:nvSpPr>
        <p:spPr bwMode="auto">
          <a:xfrm>
            <a:off x="1143000" y="366712"/>
            <a:ext cx="5832612" cy="1101390"/>
          </a:xfrm>
          <a:prstGeom prst="roundRect">
            <a:avLst>
              <a:gd name="adj" fmla="val 11741"/>
            </a:avLst>
          </a:prstGeom>
          <a:gradFill rotWithShape="1">
            <a:gsLst>
              <a:gs pos="0">
                <a:srgbClr val="4F81BD"/>
              </a:gs>
              <a:gs pos="100000">
                <a:srgbClr val="B8CDE5"/>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rtl="1" fontAlgn="base">
              <a:spcBef>
                <a:spcPct val="0"/>
              </a:spcBef>
              <a:spcAft>
                <a:spcPct val="0"/>
              </a:spcAft>
            </a:pPr>
            <a:r>
              <a:rPr lang="ar-EG" sz="3200" dirty="0">
                <a:solidFill>
                  <a:schemeClr val="bg1"/>
                </a:solidFill>
              </a:rPr>
              <a:t>الفكر الحديث </a:t>
            </a:r>
            <a:endParaRPr lang="ar-EG" sz="3200" dirty="0" smtClean="0">
              <a:solidFill>
                <a:schemeClr val="bg1"/>
              </a:solidFill>
            </a:endParaRPr>
          </a:p>
          <a:p>
            <a:pPr algn="ctr" rtl="1" fontAlgn="base">
              <a:spcBef>
                <a:spcPct val="0"/>
              </a:spcBef>
              <a:spcAft>
                <a:spcPct val="0"/>
              </a:spcAft>
            </a:pPr>
            <a:r>
              <a:rPr lang="ar-EG" sz="3200" dirty="0" smtClean="0">
                <a:solidFill>
                  <a:schemeClr val="bg1"/>
                </a:solidFill>
              </a:rPr>
              <a:t>(</a:t>
            </a:r>
            <a:r>
              <a:rPr lang="ar-EG" sz="3200" dirty="0">
                <a:solidFill>
                  <a:schemeClr val="bg1"/>
                </a:solidFill>
              </a:rPr>
              <a:t>أو نظريات الإدارة الجديدة)</a:t>
            </a:r>
            <a:endParaRPr lang="en-US" sz="3200" dirty="0">
              <a:solidFill>
                <a:schemeClr val="bg1"/>
              </a:solidFill>
              <a:cs typeface="Arial" panose="020B0604020202020204" pitchFamily="34" charset="0"/>
            </a:endParaRPr>
          </a:p>
        </p:txBody>
      </p:sp>
      <p:grpSp>
        <p:nvGrpSpPr>
          <p:cNvPr id="27" name="Group 26"/>
          <p:cNvGrpSpPr>
            <a:grpSpLocks/>
          </p:cNvGrpSpPr>
          <p:nvPr/>
        </p:nvGrpSpPr>
        <p:grpSpPr bwMode="auto">
          <a:xfrm>
            <a:off x="6753225" y="203200"/>
            <a:ext cx="1323975" cy="1320800"/>
            <a:chOff x="0" y="0"/>
            <a:chExt cx="1360" cy="1356"/>
          </a:xfrm>
        </p:grpSpPr>
        <p:grpSp>
          <p:nvGrpSpPr>
            <p:cNvPr id="28" name="Group 27"/>
            <p:cNvGrpSpPr>
              <a:grpSpLocks/>
            </p:cNvGrpSpPr>
            <p:nvPr/>
          </p:nvGrpSpPr>
          <p:grpSpPr bwMode="auto">
            <a:xfrm>
              <a:off x="0" y="0"/>
              <a:ext cx="1360" cy="1356"/>
              <a:chOff x="0" y="0"/>
              <a:chExt cx="1248" cy="1240"/>
            </a:xfrm>
          </p:grpSpPr>
          <p:sp>
            <p:nvSpPr>
              <p:cNvPr id="30" name="Oval 49"/>
              <p:cNvSpPr>
                <a:spLocks noChangeArrowheads="1"/>
              </p:cNvSpPr>
              <p:nvPr/>
            </p:nvSpPr>
            <p:spPr bwMode="auto">
              <a:xfrm>
                <a:off x="0" y="0"/>
                <a:ext cx="1248" cy="1240"/>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31" name="Oval 50"/>
              <p:cNvSpPr>
                <a:spLocks noChangeArrowheads="1"/>
              </p:cNvSpPr>
              <p:nvPr/>
            </p:nvSpPr>
            <p:spPr bwMode="auto">
              <a:xfrm>
                <a:off x="33" y="25"/>
                <a:ext cx="1190" cy="1190"/>
              </a:xfrm>
              <a:prstGeom prst="ellipse">
                <a:avLst/>
              </a:prstGeom>
              <a:gradFill rotWithShape="1">
                <a:gsLst>
                  <a:gs pos="0">
                    <a:srgbClr val="F8F8F8"/>
                  </a:gs>
                  <a:gs pos="100000">
                    <a:srgbClr val="41414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32" name="Oval 51"/>
              <p:cNvSpPr>
                <a:spLocks noChangeArrowheads="1"/>
              </p:cNvSpPr>
              <p:nvPr/>
            </p:nvSpPr>
            <p:spPr bwMode="auto">
              <a:xfrm>
                <a:off x="82" y="74"/>
                <a:ext cx="1092" cy="1092"/>
              </a:xfrm>
              <a:prstGeom prst="ellipse">
                <a:avLst/>
              </a:prstGeom>
              <a:solidFill>
                <a:srgbClr val="808080">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33" name="Oval 52"/>
              <p:cNvSpPr>
                <a:spLocks noChangeArrowheads="1"/>
              </p:cNvSpPr>
              <p:nvPr/>
            </p:nvSpPr>
            <p:spPr bwMode="auto">
              <a:xfrm>
                <a:off x="115" y="99"/>
                <a:ext cx="1026" cy="1026"/>
              </a:xfrm>
              <a:prstGeom prst="ellipse">
                <a:avLst/>
              </a:prstGeom>
              <a:solidFill>
                <a:srgbClr val="808080">
                  <a:alpha val="2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34" name="Oval 53"/>
              <p:cNvSpPr>
                <a:spLocks noChangeArrowheads="1"/>
              </p:cNvSpPr>
              <p:nvPr/>
            </p:nvSpPr>
            <p:spPr bwMode="auto">
              <a:xfrm>
                <a:off x="129" y="115"/>
                <a:ext cx="993" cy="994"/>
              </a:xfrm>
              <a:prstGeom prst="ellipse">
                <a:avLst/>
              </a:prstGeom>
              <a:gradFill rotWithShape="1">
                <a:gsLst>
                  <a:gs pos="0">
                    <a:srgbClr val="5C5C5C"/>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grpSp>
        <p:sp>
          <p:nvSpPr>
            <p:cNvPr id="29" name="Oval 54"/>
            <p:cNvSpPr>
              <a:spLocks noChangeArrowheads="1"/>
            </p:cNvSpPr>
            <p:nvPr/>
          </p:nvSpPr>
          <p:spPr bwMode="auto">
            <a:xfrm>
              <a:off x="161" y="148"/>
              <a:ext cx="1052" cy="1054"/>
            </a:xfrm>
            <a:prstGeom prst="ellipse">
              <a:avLst/>
            </a:prstGeom>
            <a:gradFill rotWithShape="1">
              <a:gsLst>
                <a:gs pos="0">
                  <a:srgbClr val="233B57"/>
                </a:gs>
                <a:gs pos="100000">
                  <a:srgbClr val="4F81B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grpSp>
      <p:grpSp>
        <p:nvGrpSpPr>
          <p:cNvPr id="35" name="Group 34"/>
          <p:cNvGrpSpPr>
            <a:grpSpLocks/>
          </p:cNvGrpSpPr>
          <p:nvPr/>
        </p:nvGrpSpPr>
        <p:grpSpPr bwMode="auto">
          <a:xfrm>
            <a:off x="6967538" y="411163"/>
            <a:ext cx="879475" cy="885825"/>
            <a:chOff x="0" y="0"/>
            <a:chExt cx="876" cy="882"/>
          </a:xfrm>
        </p:grpSpPr>
        <p:sp>
          <p:nvSpPr>
            <p:cNvPr id="36" name="Oval 35"/>
            <p:cNvSpPr>
              <a:spLocks noChangeArrowheads="1"/>
            </p:cNvSpPr>
            <p:nvPr/>
          </p:nvSpPr>
          <p:spPr bwMode="auto">
            <a:xfrm>
              <a:off x="0" y="0"/>
              <a:ext cx="876" cy="876"/>
            </a:xfrm>
            <a:prstGeom prst="ellipse">
              <a:avLst/>
            </a:prstGeom>
            <a:noFill/>
            <a:ln w="19050" cmpd="sng">
              <a:solidFill>
                <a:srgbClr val="FFFFFF">
                  <a:alpha val="17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37" name="Line 57"/>
            <p:cNvSpPr>
              <a:spLocks noChangeShapeType="1"/>
            </p:cNvSpPr>
            <p:nvPr/>
          </p:nvSpPr>
          <p:spPr bwMode="auto">
            <a:xfrm>
              <a:off x="441" y="0"/>
              <a:ext cx="1" cy="870"/>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a:no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38" name="Line 58"/>
            <p:cNvSpPr>
              <a:spLocks noChangeShapeType="1"/>
            </p:cNvSpPr>
            <p:nvPr/>
          </p:nvSpPr>
          <p:spPr bwMode="auto">
            <a:xfrm>
              <a:off x="0" y="435"/>
              <a:ext cx="876" cy="1"/>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a:no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39" name="Freeform 38"/>
            <p:cNvSpPr>
              <a:spLocks noChangeArrowheads="1"/>
            </p:cNvSpPr>
            <p:nvPr/>
          </p:nvSpPr>
          <p:spPr bwMode="auto">
            <a:xfrm>
              <a:off x="500" y="6"/>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40" name="Freeform 39"/>
            <p:cNvSpPr>
              <a:spLocks noChangeArrowheads="1"/>
            </p:cNvSpPr>
            <p:nvPr/>
          </p:nvSpPr>
          <p:spPr bwMode="auto">
            <a:xfrm>
              <a:off x="203" y="12"/>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41" name="Freeform 40"/>
            <p:cNvSpPr>
              <a:spLocks noChangeArrowheads="1"/>
            </p:cNvSpPr>
            <p:nvPr/>
          </p:nvSpPr>
          <p:spPr bwMode="auto">
            <a:xfrm rot="5400000">
              <a:off x="366" y="358"/>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42" name="Freeform 41"/>
            <p:cNvSpPr>
              <a:spLocks noChangeArrowheads="1"/>
            </p:cNvSpPr>
            <p:nvPr/>
          </p:nvSpPr>
          <p:spPr bwMode="auto">
            <a:xfrm rot="16200000" flipV="1">
              <a:off x="374" y="-142"/>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grpSp>
      <p:sp>
        <p:nvSpPr>
          <p:cNvPr id="43" name="Rectangle 42"/>
          <p:cNvSpPr>
            <a:spLocks noChangeArrowheads="1"/>
          </p:cNvSpPr>
          <p:nvPr/>
        </p:nvSpPr>
        <p:spPr bwMode="auto">
          <a:xfrm>
            <a:off x="7183371" y="508000"/>
            <a:ext cx="4732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fontAlgn="base">
              <a:spcBef>
                <a:spcPct val="0"/>
              </a:spcBef>
              <a:spcAft>
                <a:spcPct val="0"/>
              </a:spcAft>
            </a:pPr>
            <a:r>
              <a:rPr lang="ar-EG" sz="4000" b="1" dirty="0" smtClean="0">
                <a:solidFill>
                  <a:srgbClr val="F8F8F8"/>
                </a:solidFill>
                <a:cs typeface="Arial" panose="020B0604020202020204" pitchFamily="34" charset="0"/>
                <a:sym typeface="Calibri" panose="020F0502020204030204" pitchFamily="34" charset="0"/>
              </a:rPr>
              <a:t>3</a:t>
            </a:r>
            <a:endParaRPr lang="ar-EG" altLang="en-US" sz="4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726348"/>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style.rotation</p:attrName>
                                        </p:attrNameLst>
                                      </p:cBhvr>
                                      <p:tavLst>
                                        <p:tav tm="0">
                                          <p:val>
                                            <p:fltVal val="720"/>
                                          </p:val>
                                        </p:tav>
                                        <p:tav tm="100000">
                                          <p:val>
                                            <p:fltVal val="0"/>
                                          </p:val>
                                        </p:tav>
                                      </p:tavLst>
                                    </p:anim>
                                    <p:anim calcmode="lin" valueType="num">
                                      <p:cBhvr>
                                        <p:cTn id="9" dur="2000" fill="hold"/>
                                        <p:tgtEl>
                                          <p:spTgt spid="26"/>
                                        </p:tgtEl>
                                        <p:attrNameLst>
                                          <p:attrName>ppt_h</p:attrName>
                                        </p:attrNameLst>
                                      </p:cBhvr>
                                      <p:tavLst>
                                        <p:tav tm="0">
                                          <p:val>
                                            <p:fltVal val="0"/>
                                          </p:val>
                                        </p:tav>
                                        <p:tav tm="100000">
                                          <p:val>
                                            <p:strVal val="#ppt_h"/>
                                          </p:val>
                                        </p:tav>
                                      </p:tavLst>
                                    </p:anim>
                                    <p:anim calcmode="lin" valueType="num">
                                      <p:cBhvr>
                                        <p:cTn id="10" dur="2000" fill="hold"/>
                                        <p:tgtEl>
                                          <p:spTgt spid="26"/>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2000"/>
                                        <p:tgtEl>
                                          <p:spTgt spid="27"/>
                                        </p:tgtEl>
                                      </p:cBhvr>
                                    </p:animEffect>
                                    <p:anim calcmode="lin" valueType="num">
                                      <p:cBhvr>
                                        <p:cTn id="14" dur="2000" fill="hold"/>
                                        <p:tgtEl>
                                          <p:spTgt spid="27"/>
                                        </p:tgtEl>
                                        <p:attrNameLst>
                                          <p:attrName>style.rotation</p:attrName>
                                        </p:attrNameLst>
                                      </p:cBhvr>
                                      <p:tavLst>
                                        <p:tav tm="0">
                                          <p:val>
                                            <p:fltVal val="720"/>
                                          </p:val>
                                        </p:tav>
                                        <p:tav tm="100000">
                                          <p:val>
                                            <p:fltVal val="0"/>
                                          </p:val>
                                        </p:tav>
                                      </p:tavLst>
                                    </p:anim>
                                    <p:anim calcmode="lin" valueType="num">
                                      <p:cBhvr>
                                        <p:cTn id="15" dur="2000" fill="hold"/>
                                        <p:tgtEl>
                                          <p:spTgt spid="27"/>
                                        </p:tgtEl>
                                        <p:attrNameLst>
                                          <p:attrName>ppt_h</p:attrName>
                                        </p:attrNameLst>
                                      </p:cBhvr>
                                      <p:tavLst>
                                        <p:tav tm="0">
                                          <p:val>
                                            <p:fltVal val="0"/>
                                          </p:val>
                                        </p:tav>
                                        <p:tav tm="100000">
                                          <p:val>
                                            <p:strVal val="#ppt_h"/>
                                          </p:val>
                                        </p:tav>
                                      </p:tavLst>
                                    </p:anim>
                                    <p:anim calcmode="lin" valueType="num">
                                      <p:cBhvr>
                                        <p:cTn id="16" dur="2000" fill="hold"/>
                                        <p:tgtEl>
                                          <p:spTgt spid="27"/>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2000"/>
                                        <p:tgtEl>
                                          <p:spTgt spid="35"/>
                                        </p:tgtEl>
                                      </p:cBhvr>
                                    </p:animEffect>
                                    <p:anim calcmode="lin" valueType="num">
                                      <p:cBhvr>
                                        <p:cTn id="20" dur="2000" fill="hold"/>
                                        <p:tgtEl>
                                          <p:spTgt spid="35"/>
                                        </p:tgtEl>
                                        <p:attrNameLst>
                                          <p:attrName>style.rotation</p:attrName>
                                        </p:attrNameLst>
                                      </p:cBhvr>
                                      <p:tavLst>
                                        <p:tav tm="0">
                                          <p:val>
                                            <p:fltVal val="720"/>
                                          </p:val>
                                        </p:tav>
                                        <p:tav tm="100000">
                                          <p:val>
                                            <p:fltVal val="0"/>
                                          </p:val>
                                        </p:tav>
                                      </p:tavLst>
                                    </p:anim>
                                    <p:anim calcmode="lin" valueType="num">
                                      <p:cBhvr>
                                        <p:cTn id="21" dur="2000" fill="hold"/>
                                        <p:tgtEl>
                                          <p:spTgt spid="35"/>
                                        </p:tgtEl>
                                        <p:attrNameLst>
                                          <p:attrName>ppt_h</p:attrName>
                                        </p:attrNameLst>
                                      </p:cBhvr>
                                      <p:tavLst>
                                        <p:tav tm="0">
                                          <p:val>
                                            <p:fltVal val="0"/>
                                          </p:val>
                                        </p:tav>
                                        <p:tav tm="100000">
                                          <p:val>
                                            <p:strVal val="#ppt_h"/>
                                          </p:val>
                                        </p:tav>
                                      </p:tavLst>
                                    </p:anim>
                                    <p:anim calcmode="lin" valueType="num">
                                      <p:cBhvr>
                                        <p:cTn id="22" dur="2000" fill="hold"/>
                                        <p:tgtEl>
                                          <p:spTgt spid="35"/>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2000"/>
                                        <p:tgtEl>
                                          <p:spTgt spid="43"/>
                                        </p:tgtEl>
                                      </p:cBhvr>
                                    </p:animEffect>
                                    <p:anim calcmode="lin" valueType="num">
                                      <p:cBhvr>
                                        <p:cTn id="26" dur="2000" fill="hold"/>
                                        <p:tgtEl>
                                          <p:spTgt spid="43"/>
                                        </p:tgtEl>
                                        <p:attrNameLst>
                                          <p:attrName>style.rotation</p:attrName>
                                        </p:attrNameLst>
                                      </p:cBhvr>
                                      <p:tavLst>
                                        <p:tav tm="0">
                                          <p:val>
                                            <p:fltVal val="720"/>
                                          </p:val>
                                        </p:tav>
                                        <p:tav tm="100000">
                                          <p:val>
                                            <p:fltVal val="0"/>
                                          </p:val>
                                        </p:tav>
                                      </p:tavLst>
                                    </p:anim>
                                    <p:anim calcmode="lin" valueType="num">
                                      <p:cBhvr>
                                        <p:cTn id="27" dur="2000" fill="hold"/>
                                        <p:tgtEl>
                                          <p:spTgt spid="43"/>
                                        </p:tgtEl>
                                        <p:attrNameLst>
                                          <p:attrName>ppt_h</p:attrName>
                                        </p:attrNameLst>
                                      </p:cBhvr>
                                      <p:tavLst>
                                        <p:tav tm="0">
                                          <p:val>
                                            <p:fltVal val="0"/>
                                          </p:val>
                                        </p:tav>
                                        <p:tav tm="100000">
                                          <p:val>
                                            <p:strVal val="#ppt_h"/>
                                          </p:val>
                                        </p:tav>
                                      </p:tavLst>
                                    </p:anim>
                                    <p:anim calcmode="lin" valueType="num">
                                      <p:cBhvr>
                                        <p:cTn id="28" dur="2000" fill="hold"/>
                                        <p:tgtEl>
                                          <p:spTgt spid="43"/>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26" grpId="0" animBg="1"/>
      <p:bldP spid="4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Diagonal Corner Rectangle 2"/>
          <p:cNvSpPr/>
          <p:nvPr/>
        </p:nvSpPr>
        <p:spPr>
          <a:xfrm>
            <a:off x="2362198" y="304800"/>
            <a:ext cx="4419602" cy="609600"/>
          </a:xfrm>
          <a:prstGeom prst="round2Diag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rtl="1"/>
            <a:r>
              <a:rPr lang="ar-SA" sz="3200" b="1" dirty="0">
                <a:solidFill>
                  <a:srgbClr val="002060"/>
                </a:solidFill>
                <a:latin typeface="Simplified Arabic" panose="02020603050405020304" pitchFamily="18" charset="-78"/>
                <a:cs typeface="Simplified Arabic" panose="02020603050405020304" pitchFamily="18" charset="-78"/>
              </a:rPr>
              <a:t>بيتر دروكر ( الإدارة بالأهداف ) </a:t>
            </a:r>
            <a:endParaRPr lang="ar-EG" sz="3200" dirty="0">
              <a:solidFill>
                <a:srgbClr val="002060"/>
              </a:solidFill>
              <a:latin typeface="Simplified Arabic" panose="02020603050405020304" pitchFamily="18" charset="-78"/>
              <a:cs typeface="Simplified Arabic" panose="02020603050405020304" pitchFamily="18" charset="-78"/>
            </a:endParaRPr>
          </a:p>
        </p:txBody>
      </p:sp>
      <p:sp>
        <p:nvSpPr>
          <p:cNvPr id="4" name="Rectangle 3"/>
          <p:cNvSpPr/>
          <p:nvPr/>
        </p:nvSpPr>
        <p:spPr>
          <a:xfrm>
            <a:off x="4711735" y="2362200"/>
            <a:ext cx="4119561" cy="1200329"/>
          </a:xfrm>
          <a:prstGeom prst="rect">
            <a:avLst/>
          </a:prstGeom>
        </p:spPr>
        <p:txBody>
          <a:bodyPr wrap="square">
            <a:spAutoFit/>
          </a:bodyPr>
          <a:lstStyle/>
          <a:p>
            <a:pPr algn="justLow" rtl="1"/>
            <a:r>
              <a:rPr lang="ar-EG" sz="2400" b="1" dirty="0">
                <a:solidFill>
                  <a:srgbClr val="002060"/>
                </a:solidFill>
              </a:rPr>
              <a:t>ابتكر (دروكر) أكثر مبادئ نظريات إدارة الأعمال التي أعدت خلال النصف الثاني من القرن العشرين مثل المفاهيم التالية:</a:t>
            </a:r>
            <a:endParaRPr lang="ar-EG" sz="2400" b="1" dirty="0">
              <a:solidFill>
                <a:srgbClr val="0070C0"/>
              </a:solidFill>
            </a:endParaRPr>
          </a:p>
        </p:txBody>
      </p:sp>
      <p:pic>
        <p:nvPicPr>
          <p:cNvPr id="2" name="Picture 1"/>
          <p:cNvPicPr>
            <a:picLocks noChangeAspect="1"/>
          </p:cNvPicPr>
          <p:nvPr/>
        </p:nvPicPr>
        <p:blipFill>
          <a:blip r:embed="rId3"/>
          <a:stretch>
            <a:fillRect/>
          </a:stretch>
        </p:blipFill>
        <p:spPr>
          <a:xfrm>
            <a:off x="304800" y="1443037"/>
            <a:ext cx="4114800" cy="3971925"/>
          </a:xfrm>
          <a:prstGeom prst="rect">
            <a:avLst/>
          </a:prstGeom>
        </p:spPr>
      </p:pic>
    </p:spTree>
    <p:extLst>
      <p:ext uri="{BB962C8B-B14F-4D97-AF65-F5344CB8AC3E}">
        <p14:creationId xmlns:p14="http://schemas.microsoft.com/office/powerpoint/2010/main" val="516862831"/>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5410200" y="152400"/>
            <a:ext cx="3568735" cy="838200"/>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solidFill>
                  <a:srgbClr val="002060"/>
                </a:solidFill>
              </a:rPr>
              <a:t>المفاهيم </a:t>
            </a:r>
            <a:endParaRPr lang="ar-EG" sz="2800" b="1" dirty="0">
              <a:solidFill>
                <a:srgbClr val="002060"/>
              </a:solidFill>
            </a:endParaRPr>
          </a:p>
        </p:txBody>
      </p:sp>
      <p:sp>
        <p:nvSpPr>
          <p:cNvPr id="5" name="Rectangle 3"/>
          <p:cNvSpPr>
            <a:spLocks noChangeArrowheads="1"/>
          </p:cNvSpPr>
          <p:nvPr/>
        </p:nvSpPr>
        <p:spPr bwMode="auto">
          <a:xfrm>
            <a:off x="1219201" y="1447800"/>
            <a:ext cx="6161088"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smtClean="0">
                <a:solidFill>
                  <a:srgbClr val="002060"/>
                </a:solidFill>
                <a:ea typeface="幼圆" pitchFamily="1" charset="-122"/>
              </a:rPr>
              <a:t>المفاهيم </a:t>
            </a:r>
            <a:r>
              <a:rPr lang="ar-EG" altLang="zh-CN" sz="2400" b="1" dirty="0">
                <a:solidFill>
                  <a:srgbClr val="002060"/>
                </a:solidFill>
                <a:ea typeface="幼圆" pitchFamily="1" charset="-122"/>
              </a:rPr>
              <a:t>الجديدة الإدارة بالأهداف </a:t>
            </a:r>
          </a:p>
        </p:txBody>
      </p:sp>
      <p:sp>
        <p:nvSpPr>
          <p:cNvPr id="6" name="Rectangle 4"/>
          <p:cNvSpPr>
            <a:spLocks noChangeArrowheads="1"/>
          </p:cNvSpPr>
          <p:nvPr/>
        </p:nvSpPr>
        <p:spPr bwMode="auto">
          <a:xfrm>
            <a:off x="1219201" y="2479675"/>
            <a:ext cx="6161088"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smtClean="0">
                <a:solidFill>
                  <a:srgbClr val="002060"/>
                </a:solidFill>
                <a:ea typeface="幼圆" pitchFamily="1" charset="-122"/>
              </a:rPr>
              <a:t>تطبيقات </a:t>
            </a:r>
            <a:r>
              <a:rPr lang="ar-EG" altLang="zh-CN" sz="2400" b="1" dirty="0">
                <a:solidFill>
                  <a:srgbClr val="002060"/>
                </a:solidFill>
                <a:ea typeface="幼圆" pitchFamily="1" charset="-122"/>
              </a:rPr>
              <a:t>اللامركزية الإدارية</a:t>
            </a:r>
            <a:endParaRPr lang="zh-CN" altLang="en-US" sz="2400" b="1" dirty="0">
              <a:solidFill>
                <a:srgbClr val="002060"/>
              </a:solidFill>
              <a:ea typeface="幼圆" pitchFamily="1" charset="-122"/>
            </a:endParaRPr>
          </a:p>
        </p:txBody>
      </p:sp>
      <p:sp>
        <p:nvSpPr>
          <p:cNvPr id="7" name="Rectangle 5"/>
          <p:cNvSpPr>
            <a:spLocks noChangeArrowheads="1"/>
          </p:cNvSpPr>
          <p:nvPr/>
        </p:nvSpPr>
        <p:spPr bwMode="auto">
          <a:xfrm>
            <a:off x="1219201" y="3511550"/>
            <a:ext cx="6161088"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smtClean="0">
                <a:solidFill>
                  <a:srgbClr val="002060"/>
                </a:solidFill>
                <a:ea typeface="幼圆" pitchFamily="1" charset="-122"/>
              </a:rPr>
              <a:t>قدوم </a:t>
            </a:r>
            <a:r>
              <a:rPr lang="ar-EG" altLang="zh-CN" sz="2400" b="1" dirty="0">
                <a:solidFill>
                  <a:srgbClr val="002060"/>
                </a:solidFill>
                <a:ea typeface="幼圆" pitchFamily="1" charset="-122"/>
              </a:rPr>
              <a:t>مجتمع المعلومات</a:t>
            </a:r>
            <a:endParaRPr lang="zh-CN" altLang="en-US" sz="2400" b="1" dirty="0">
              <a:solidFill>
                <a:srgbClr val="002060"/>
              </a:solidFill>
              <a:ea typeface="幼圆" pitchFamily="1" charset="-122"/>
            </a:endParaRPr>
          </a:p>
        </p:txBody>
      </p:sp>
      <p:sp>
        <p:nvSpPr>
          <p:cNvPr id="8" name="Rectangle 6"/>
          <p:cNvSpPr>
            <a:spLocks noChangeArrowheads="1"/>
          </p:cNvSpPr>
          <p:nvPr/>
        </p:nvSpPr>
        <p:spPr bwMode="auto">
          <a:xfrm>
            <a:off x="1219201" y="4543425"/>
            <a:ext cx="6161088" cy="504825"/>
          </a:xfrm>
          <a:prstGeom prst="rect">
            <a:avLst/>
          </a:prstGeom>
          <a:solidFill>
            <a:srgbClr val="00B0F0"/>
          </a:solidFill>
          <a:ln>
            <a:noFill/>
          </a:ln>
          <a:effectLst/>
          <a:extLst/>
        </p:spPr>
        <p:txBody>
          <a:bodyPr wrap="none" anchor="ctr"/>
          <a:lstStyle/>
          <a:p>
            <a:pPr algn="ctr" rtl="1"/>
            <a:r>
              <a:rPr lang="ar-EG" altLang="zh-CN" sz="2400" b="1" dirty="0" smtClean="0">
                <a:solidFill>
                  <a:srgbClr val="002060"/>
                </a:solidFill>
                <a:ea typeface="幼圆" pitchFamily="1" charset="-122"/>
              </a:rPr>
              <a:t>مفهوم </a:t>
            </a:r>
            <a:r>
              <a:rPr lang="ar-EG" altLang="zh-CN" sz="2400" b="1" dirty="0">
                <a:solidFill>
                  <a:srgbClr val="002060"/>
                </a:solidFill>
                <a:ea typeface="幼圆" pitchFamily="1" charset="-122"/>
              </a:rPr>
              <a:t>البنية تتبع الاستراتيجية</a:t>
            </a:r>
            <a:endParaRPr lang="zh-CN" altLang="en-US" sz="2400" b="1" dirty="0">
              <a:solidFill>
                <a:srgbClr val="002060"/>
              </a:solidFill>
              <a:ea typeface="幼圆" pitchFamily="1" charset="-122"/>
            </a:endParaRPr>
          </a:p>
        </p:txBody>
      </p:sp>
      <p:pic>
        <p:nvPicPr>
          <p:cNvPr id="9"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151923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2527300"/>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3535363"/>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616450"/>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6"/>
          <p:cNvSpPr>
            <a:spLocks noChangeArrowheads="1"/>
          </p:cNvSpPr>
          <p:nvPr/>
        </p:nvSpPr>
        <p:spPr bwMode="auto">
          <a:xfrm>
            <a:off x="1219200" y="5514975"/>
            <a:ext cx="6161088" cy="504825"/>
          </a:xfrm>
          <a:prstGeom prst="rect">
            <a:avLst/>
          </a:prstGeom>
          <a:ln/>
          <a:extLst/>
        </p:spPr>
        <p:style>
          <a:lnRef idx="1">
            <a:schemeClr val="accent6"/>
          </a:lnRef>
          <a:fillRef idx="2">
            <a:schemeClr val="accent6"/>
          </a:fillRef>
          <a:effectRef idx="1">
            <a:schemeClr val="accent6"/>
          </a:effectRef>
          <a:fontRef idx="minor">
            <a:schemeClr val="dk1"/>
          </a:fontRef>
        </p:style>
        <p:txBody>
          <a:bodyPr wrap="none" anchor="ctr"/>
          <a:lstStyle/>
          <a:p>
            <a:pPr algn="ctr" rtl="1"/>
            <a:r>
              <a:rPr lang="ar-EG" altLang="zh-CN" sz="2400" b="1" dirty="0" smtClean="0">
                <a:solidFill>
                  <a:srgbClr val="002060"/>
                </a:solidFill>
                <a:ea typeface="幼圆" pitchFamily="1" charset="-122"/>
              </a:rPr>
              <a:t>مفهوم </a:t>
            </a:r>
            <a:r>
              <a:rPr lang="ar-EG" altLang="zh-CN" sz="2400" b="1" dirty="0">
                <a:solidFill>
                  <a:srgbClr val="002060"/>
                </a:solidFill>
                <a:ea typeface="幼圆" pitchFamily="1" charset="-122"/>
              </a:rPr>
              <a:t>حاضنات إدارة الأعمال </a:t>
            </a:r>
            <a:endParaRPr lang="zh-CN" altLang="en-US" sz="2400" b="1" dirty="0">
              <a:solidFill>
                <a:srgbClr val="002060"/>
              </a:solidFill>
              <a:ea typeface="幼圆" pitchFamily="1" charset="-122"/>
            </a:endParaRPr>
          </a:p>
        </p:txBody>
      </p:sp>
      <p:pic>
        <p:nvPicPr>
          <p:cNvPr id="15"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4" y="5588000"/>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606659"/>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0"/>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3"/>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15"/>
                                        </p:tgtEl>
                                        <p:attrNameLst>
                                          <p:attrName>r</p:attrName>
                                        </p:attrNameLst>
                                      </p:cBhvr>
                                    </p:animRot>
                                  </p:childTnLst>
                                </p:cTn>
                              </p:par>
                            </p:childTnLst>
                          </p:cTn>
                        </p:par>
                        <p:par>
                          <p:cTn id="39" fill="hold">
                            <p:stCondLst>
                              <p:cond delay="2000"/>
                            </p:stCondLst>
                            <p:childTnLst>
                              <p:par>
                                <p:cTn id="40" presetID="16" presetClass="entr" presetSubtype="21"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5410200" y="152400"/>
            <a:ext cx="3568735" cy="838200"/>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solidFill>
                  <a:srgbClr val="002060"/>
                </a:solidFill>
              </a:rPr>
              <a:t>ميادين الأهداف حسب دروكر </a:t>
            </a:r>
            <a:endParaRPr lang="ar-EG" sz="2800" b="1" dirty="0">
              <a:solidFill>
                <a:srgbClr val="002060"/>
              </a:solidFill>
            </a:endParaRPr>
          </a:p>
        </p:txBody>
      </p:sp>
      <p:sp>
        <p:nvSpPr>
          <p:cNvPr id="5" name="Rectangle 3"/>
          <p:cNvSpPr>
            <a:spLocks noChangeArrowheads="1"/>
          </p:cNvSpPr>
          <p:nvPr/>
        </p:nvSpPr>
        <p:spPr bwMode="auto">
          <a:xfrm>
            <a:off x="1219201" y="1447800"/>
            <a:ext cx="6161088"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smtClean="0">
                <a:solidFill>
                  <a:srgbClr val="002060"/>
                </a:solidFill>
                <a:ea typeface="幼圆" pitchFamily="1" charset="-122"/>
              </a:rPr>
              <a:t>التجديد </a:t>
            </a:r>
            <a:r>
              <a:rPr lang="ar-EG" altLang="zh-CN" sz="2400" b="1" dirty="0">
                <a:solidFill>
                  <a:srgbClr val="002060"/>
                </a:solidFill>
                <a:ea typeface="幼圆" pitchFamily="1" charset="-122"/>
              </a:rPr>
              <a:t>والابتكار</a:t>
            </a:r>
          </a:p>
        </p:txBody>
      </p:sp>
      <p:sp>
        <p:nvSpPr>
          <p:cNvPr id="6" name="Rectangle 4"/>
          <p:cNvSpPr>
            <a:spLocks noChangeArrowheads="1"/>
          </p:cNvSpPr>
          <p:nvPr/>
        </p:nvSpPr>
        <p:spPr bwMode="auto">
          <a:xfrm>
            <a:off x="1219201" y="2479675"/>
            <a:ext cx="6161088"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smtClean="0">
                <a:solidFill>
                  <a:srgbClr val="002060"/>
                </a:solidFill>
                <a:ea typeface="幼圆" pitchFamily="1" charset="-122"/>
              </a:rPr>
              <a:t>إدارة </a:t>
            </a:r>
            <a:r>
              <a:rPr lang="ar-EG" altLang="zh-CN" sz="2400" b="1" dirty="0">
                <a:solidFill>
                  <a:srgbClr val="002060"/>
                </a:solidFill>
                <a:ea typeface="幼圆" pitchFamily="1" charset="-122"/>
              </a:rPr>
              <a:t>الموارد البشرية</a:t>
            </a:r>
            <a:endParaRPr lang="zh-CN" altLang="en-US" sz="2400" b="1" dirty="0">
              <a:solidFill>
                <a:srgbClr val="002060"/>
              </a:solidFill>
              <a:ea typeface="幼圆" pitchFamily="1" charset="-122"/>
            </a:endParaRPr>
          </a:p>
        </p:txBody>
      </p:sp>
      <p:sp>
        <p:nvSpPr>
          <p:cNvPr id="7" name="Rectangle 5"/>
          <p:cNvSpPr>
            <a:spLocks noChangeArrowheads="1"/>
          </p:cNvSpPr>
          <p:nvPr/>
        </p:nvSpPr>
        <p:spPr bwMode="auto">
          <a:xfrm>
            <a:off x="1219201" y="3511550"/>
            <a:ext cx="6161088"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smtClean="0">
                <a:solidFill>
                  <a:srgbClr val="002060"/>
                </a:solidFill>
                <a:ea typeface="幼圆" pitchFamily="1" charset="-122"/>
              </a:rPr>
              <a:t>الإدارة </a:t>
            </a:r>
            <a:r>
              <a:rPr lang="ar-EG" altLang="zh-CN" sz="2400" b="1" dirty="0">
                <a:solidFill>
                  <a:srgbClr val="002060"/>
                </a:solidFill>
                <a:ea typeface="幼圆" pitchFamily="1" charset="-122"/>
              </a:rPr>
              <a:t>المالية</a:t>
            </a:r>
            <a:endParaRPr lang="zh-CN" altLang="en-US" sz="2400" b="1" dirty="0">
              <a:solidFill>
                <a:srgbClr val="002060"/>
              </a:solidFill>
              <a:ea typeface="幼圆" pitchFamily="1" charset="-122"/>
            </a:endParaRPr>
          </a:p>
        </p:txBody>
      </p:sp>
      <p:sp>
        <p:nvSpPr>
          <p:cNvPr id="8" name="Rectangle 6"/>
          <p:cNvSpPr>
            <a:spLocks noChangeArrowheads="1"/>
          </p:cNvSpPr>
          <p:nvPr/>
        </p:nvSpPr>
        <p:spPr bwMode="auto">
          <a:xfrm>
            <a:off x="1219201" y="4543425"/>
            <a:ext cx="6161088" cy="504825"/>
          </a:xfrm>
          <a:prstGeom prst="rect">
            <a:avLst/>
          </a:prstGeom>
          <a:solidFill>
            <a:srgbClr val="00B0F0"/>
          </a:solidFill>
          <a:ln>
            <a:noFill/>
          </a:ln>
          <a:effectLst/>
          <a:extLst/>
        </p:spPr>
        <p:txBody>
          <a:bodyPr wrap="none" anchor="ctr"/>
          <a:lstStyle/>
          <a:p>
            <a:pPr algn="ctr" rtl="1"/>
            <a:r>
              <a:rPr lang="ar-EG" altLang="zh-CN" sz="2400" b="1" dirty="0" smtClean="0">
                <a:solidFill>
                  <a:srgbClr val="002060"/>
                </a:solidFill>
                <a:ea typeface="幼圆" pitchFamily="1" charset="-122"/>
              </a:rPr>
              <a:t>الإنتاجية</a:t>
            </a:r>
            <a:endParaRPr lang="zh-CN" altLang="en-US" sz="2400" b="1" dirty="0">
              <a:solidFill>
                <a:srgbClr val="002060"/>
              </a:solidFill>
              <a:ea typeface="幼圆" pitchFamily="1" charset="-122"/>
            </a:endParaRPr>
          </a:p>
        </p:txBody>
      </p:sp>
      <p:pic>
        <p:nvPicPr>
          <p:cNvPr id="9"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151923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2527300"/>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3535363"/>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616450"/>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6"/>
          <p:cNvSpPr>
            <a:spLocks noChangeArrowheads="1"/>
          </p:cNvSpPr>
          <p:nvPr/>
        </p:nvSpPr>
        <p:spPr bwMode="auto">
          <a:xfrm>
            <a:off x="1219200" y="5514975"/>
            <a:ext cx="6161088" cy="504825"/>
          </a:xfrm>
          <a:prstGeom prst="rect">
            <a:avLst/>
          </a:prstGeom>
          <a:ln/>
          <a:extLst/>
        </p:spPr>
        <p:style>
          <a:lnRef idx="1">
            <a:schemeClr val="accent6"/>
          </a:lnRef>
          <a:fillRef idx="2">
            <a:schemeClr val="accent6"/>
          </a:fillRef>
          <a:effectRef idx="1">
            <a:schemeClr val="accent6"/>
          </a:effectRef>
          <a:fontRef idx="minor">
            <a:schemeClr val="dk1"/>
          </a:fontRef>
        </p:style>
        <p:txBody>
          <a:bodyPr wrap="none" anchor="ctr"/>
          <a:lstStyle/>
          <a:p>
            <a:pPr algn="ctr" rtl="1"/>
            <a:r>
              <a:rPr lang="ar-EG" altLang="zh-CN" sz="2400" b="1" dirty="0" smtClean="0">
                <a:solidFill>
                  <a:srgbClr val="002060"/>
                </a:solidFill>
                <a:ea typeface="幼圆" pitchFamily="1" charset="-122"/>
              </a:rPr>
              <a:t>المسؤولية </a:t>
            </a:r>
            <a:r>
              <a:rPr lang="ar-EG" altLang="zh-CN" sz="2400" b="1" dirty="0">
                <a:solidFill>
                  <a:srgbClr val="002060"/>
                </a:solidFill>
                <a:ea typeface="幼圆" pitchFamily="1" charset="-122"/>
              </a:rPr>
              <a:t>الاجتماعية للمؤسسة</a:t>
            </a:r>
            <a:endParaRPr lang="zh-CN" altLang="en-US" sz="2400" b="1" dirty="0">
              <a:solidFill>
                <a:srgbClr val="002060"/>
              </a:solidFill>
              <a:ea typeface="幼圆" pitchFamily="1" charset="-122"/>
            </a:endParaRPr>
          </a:p>
        </p:txBody>
      </p:sp>
      <p:pic>
        <p:nvPicPr>
          <p:cNvPr id="15"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4" y="5588000"/>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7578718"/>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0"/>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3"/>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15"/>
                                        </p:tgtEl>
                                        <p:attrNameLst>
                                          <p:attrName>r</p:attrName>
                                        </p:attrNameLst>
                                      </p:cBhvr>
                                    </p:animRot>
                                  </p:childTnLst>
                                </p:cTn>
                              </p:par>
                            </p:childTnLst>
                          </p:cTn>
                        </p:par>
                        <p:par>
                          <p:cTn id="39" fill="hold">
                            <p:stCondLst>
                              <p:cond delay="2000"/>
                            </p:stCondLst>
                            <p:childTnLst>
                              <p:par>
                                <p:cTn id="40" presetID="16" presetClass="entr" presetSubtype="21"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533400" y="152400"/>
            <a:ext cx="8445535" cy="838200"/>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solidFill>
                  <a:srgbClr val="002060"/>
                </a:solidFill>
              </a:rPr>
              <a:t>كما أكد (دروكر) أن المفتاح النهائي لنجاح المؤسسات يكمن فيما يلي</a:t>
            </a:r>
            <a:endParaRPr lang="ar-EG" sz="2800" b="1" dirty="0">
              <a:solidFill>
                <a:srgbClr val="002060"/>
              </a:solidFill>
            </a:endParaRPr>
          </a:p>
        </p:txBody>
      </p:sp>
      <p:sp>
        <p:nvSpPr>
          <p:cNvPr id="3" name="Bevel 2"/>
          <p:cNvSpPr/>
          <p:nvPr/>
        </p:nvSpPr>
        <p:spPr>
          <a:xfrm>
            <a:off x="533400" y="2133600"/>
            <a:ext cx="8077200" cy="2514600"/>
          </a:xfrm>
          <a:prstGeom prst="bevel">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SA" sz="2800" b="1" dirty="0" smtClean="0"/>
              <a:t>مفتاح </a:t>
            </a:r>
            <a:r>
              <a:rPr lang="ar-SA" sz="2800" b="1" dirty="0"/>
              <a:t>نجاح المؤسسات في معارفها المتميزة ، وإدارتها الجيدة لقطاع النشاطات </a:t>
            </a:r>
            <a:r>
              <a:rPr lang="ar-SA" sz="2800" b="1" dirty="0" smtClean="0"/>
              <a:t>والأعمال</a:t>
            </a:r>
            <a:r>
              <a:rPr lang="ar-EG" sz="2800" b="1" dirty="0" smtClean="0"/>
              <a:t> </a:t>
            </a:r>
            <a:r>
              <a:rPr lang="ar-SA" sz="2800" b="1" dirty="0" smtClean="0"/>
              <a:t>في </a:t>
            </a:r>
            <a:r>
              <a:rPr lang="ar-SA" sz="2800" b="1" dirty="0"/>
              <a:t>قدراتها على تركيز جهودها نحو تحقيق الأهداف المحددة</a:t>
            </a:r>
            <a:r>
              <a:rPr lang="ar-SY" sz="2800" b="1" dirty="0"/>
              <a:t> </a:t>
            </a:r>
            <a:endParaRPr lang="en-US" sz="2800" dirty="0"/>
          </a:p>
        </p:txBody>
      </p:sp>
    </p:spTree>
    <p:extLst>
      <p:ext uri="{BB962C8B-B14F-4D97-AF65-F5344CB8AC3E}">
        <p14:creationId xmlns:p14="http://schemas.microsoft.com/office/powerpoint/2010/main" val="3332208851"/>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Diagonal Corner Rectangle 2"/>
          <p:cNvSpPr/>
          <p:nvPr/>
        </p:nvSpPr>
        <p:spPr>
          <a:xfrm>
            <a:off x="2362198" y="304800"/>
            <a:ext cx="4419602" cy="609600"/>
          </a:xfrm>
          <a:prstGeom prst="round2Diag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rtl="1"/>
            <a:r>
              <a:rPr lang="ar-SA" sz="3200" b="1" dirty="0">
                <a:solidFill>
                  <a:srgbClr val="002060"/>
                </a:solidFill>
                <a:latin typeface="Simplified Arabic" panose="02020603050405020304" pitchFamily="18" charset="-78"/>
                <a:cs typeface="Simplified Arabic" panose="02020603050405020304" pitchFamily="18" charset="-78"/>
              </a:rPr>
              <a:t>توم بيترز ، وروبرت هـ واترمان</a:t>
            </a:r>
            <a:endParaRPr lang="ar-EG" sz="3200" dirty="0">
              <a:solidFill>
                <a:srgbClr val="002060"/>
              </a:solidFill>
              <a:latin typeface="Simplified Arabic" panose="02020603050405020304" pitchFamily="18" charset="-78"/>
              <a:cs typeface="Simplified Arabic" panose="02020603050405020304" pitchFamily="18" charset="-78"/>
            </a:endParaRPr>
          </a:p>
        </p:txBody>
      </p:sp>
      <p:sp>
        <p:nvSpPr>
          <p:cNvPr id="4" name="Rectangle 3"/>
          <p:cNvSpPr/>
          <p:nvPr/>
        </p:nvSpPr>
        <p:spPr>
          <a:xfrm>
            <a:off x="4711735" y="2362200"/>
            <a:ext cx="4119561" cy="1938992"/>
          </a:xfrm>
          <a:prstGeom prst="rect">
            <a:avLst/>
          </a:prstGeom>
        </p:spPr>
        <p:txBody>
          <a:bodyPr wrap="square">
            <a:spAutoFit/>
          </a:bodyPr>
          <a:lstStyle/>
          <a:p>
            <a:pPr algn="justLow" rtl="1"/>
            <a:r>
              <a:rPr lang="ar-EG" sz="2400" b="1" dirty="0">
                <a:solidFill>
                  <a:srgbClr val="002060"/>
                </a:solidFill>
              </a:rPr>
              <a:t>نشرا في عام 1982 كتابهما ( جائزة التميز) ، الذي يعتبر الكتاب الأكثر مبيعاً من بين كتب الإدارة في العالم ، إذ بيع منه ( 500.000) نسخة من الطبعة الانكليزية فقط</a:t>
            </a:r>
            <a:endParaRPr lang="ar-EG" sz="2400" b="1" dirty="0">
              <a:solidFill>
                <a:srgbClr val="0070C0"/>
              </a:solidFill>
            </a:endParaRPr>
          </a:p>
        </p:txBody>
      </p:sp>
    </p:spTree>
    <p:extLst>
      <p:ext uri="{BB962C8B-B14F-4D97-AF65-F5344CB8AC3E}">
        <p14:creationId xmlns:p14="http://schemas.microsoft.com/office/powerpoint/2010/main" val="3067158860"/>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2133600" y="152400"/>
            <a:ext cx="6845335" cy="685800"/>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solidFill>
                  <a:srgbClr val="002060"/>
                </a:solidFill>
              </a:rPr>
              <a:t>وميز الكاتبان في ذلك الكتاب (8) صفات للتميز </a:t>
            </a:r>
            <a:r>
              <a:rPr lang="ar-SA" sz="2800" b="1" dirty="0" smtClean="0">
                <a:solidFill>
                  <a:srgbClr val="002060"/>
                </a:solidFill>
              </a:rPr>
              <a:t>وهي</a:t>
            </a:r>
            <a:endParaRPr lang="ar-EG" sz="2800" b="1" dirty="0">
              <a:solidFill>
                <a:srgbClr val="002060"/>
              </a:solidFill>
            </a:endParaRPr>
          </a:p>
        </p:txBody>
      </p:sp>
      <p:sp>
        <p:nvSpPr>
          <p:cNvPr id="5" name="Rectangle 3"/>
          <p:cNvSpPr>
            <a:spLocks noChangeArrowheads="1"/>
          </p:cNvSpPr>
          <p:nvPr/>
        </p:nvSpPr>
        <p:spPr bwMode="auto">
          <a:xfrm>
            <a:off x="304800" y="1981200"/>
            <a:ext cx="7075489"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smtClean="0">
                <a:solidFill>
                  <a:srgbClr val="002060"/>
                </a:solidFill>
                <a:ea typeface="幼圆" pitchFamily="1" charset="-122"/>
              </a:rPr>
              <a:t>افعل </a:t>
            </a:r>
            <a:r>
              <a:rPr lang="ar-EG" altLang="zh-CN" sz="2400" b="1" dirty="0">
                <a:solidFill>
                  <a:srgbClr val="002060"/>
                </a:solidFill>
                <a:ea typeface="幼圆" pitchFamily="1" charset="-122"/>
              </a:rPr>
              <a:t>قبل كل شيء وذلك جزء من العمل </a:t>
            </a:r>
          </a:p>
        </p:txBody>
      </p:sp>
      <p:sp>
        <p:nvSpPr>
          <p:cNvPr id="6" name="Rectangle 4"/>
          <p:cNvSpPr>
            <a:spLocks noChangeArrowheads="1"/>
          </p:cNvSpPr>
          <p:nvPr/>
        </p:nvSpPr>
        <p:spPr bwMode="auto">
          <a:xfrm>
            <a:off x="304800" y="3013075"/>
            <a:ext cx="7075489"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smtClean="0">
                <a:solidFill>
                  <a:srgbClr val="002060"/>
                </a:solidFill>
                <a:ea typeface="幼圆" pitchFamily="1" charset="-122"/>
              </a:rPr>
              <a:t>ابقى </a:t>
            </a:r>
            <a:r>
              <a:rPr lang="ar-EG" altLang="zh-CN" sz="2400" b="1" dirty="0">
                <a:solidFill>
                  <a:srgbClr val="002060"/>
                </a:solidFill>
                <a:ea typeface="幼圆" pitchFamily="1" charset="-122"/>
              </a:rPr>
              <a:t>قريباً من الزبون وتعلم منه </a:t>
            </a:r>
            <a:endParaRPr lang="zh-CN" altLang="en-US" sz="2400" b="1" dirty="0">
              <a:solidFill>
                <a:srgbClr val="002060"/>
              </a:solidFill>
              <a:ea typeface="幼圆" pitchFamily="1" charset="-122"/>
            </a:endParaRPr>
          </a:p>
        </p:txBody>
      </p:sp>
      <p:sp>
        <p:nvSpPr>
          <p:cNvPr id="7" name="Rectangle 5"/>
          <p:cNvSpPr>
            <a:spLocks noChangeArrowheads="1"/>
          </p:cNvSpPr>
          <p:nvPr/>
        </p:nvSpPr>
        <p:spPr bwMode="auto">
          <a:xfrm>
            <a:off x="304800" y="4044950"/>
            <a:ext cx="7075489"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smtClean="0">
                <a:solidFill>
                  <a:srgbClr val="002060"/>
                </a:solidFill>
                <a:ea typeface="幼圆" pitchFamily="1" charset="-122"/>
              </a:rPr>
              <a:t>شجع </a:t>
            </a:r>
            <a:r>
              <a:rPr lang="ar-EG" altLang="zh-CN" sz="2400" b="1" dirty="0">
                <a:solidFill>
                  <a:srgbClr val="002060"/>
                </a:solidFill>
                <a:ea typeface="幼圆" pitchFamily="1" charset="-122"/>
              </a:rPr>
              <a:t>على الاستقلالية وروح المؤسسة، والتجديد وإدارة البطولات</a:t>
            </a:r>
            <a:endParaRPr lang="zh-CN" altLang="en-US" sz="2400" b="1" dirty="0">
              <a:solidFill>
                <a:srgbClr val="002060"/>
              </a:solidFill>
              <a:ea typeface="幼圆" pitchFamily="1" charset="-122"/>
            </a:endParaRPr>
          </a:p>
        </p:txBody>
      </p:sp>
      <p:sp>
        <p:nvSpPr>
          <p:cNvPr id="8" name="Rectangle 6"/>
          <p:cNvSpPr>
            <a:spLocks noChangeArrowheads="1"/>
          </p:cNvSpPr>
          <p:nvPr/>
        </p:nvSpPr>
        <p:spPr bwMode="auto">
          <a:xfrm>
            <a:off x="304800" y="5076825"/>
            <a:ext cx="7075489" cy="504825"/>
          </a:xfrm>
          <a:prstGeom prst="rect">
            <a:avLst/>
          </a:prstGeom>
          <a:solidFill>
            <a:srgbClr val="00B0F0"/>
          </a:solidFill>
          <a:ln>
            <a:noFill/>
          </a:ln>
          <a:effectLst/>
          <a:extLst/>
        </p:spPr>
        <p:txBody>
          <a:bodyPr wrap="none" anchor="ctr"/>
          <a:lstStyle/>
          <a:p>
            <a:pPr algn="ctr" rtl="1"/>
            <a:r>
              <a:rPr lang="ar-EG" altLang="zh-CN" sz="2400" b="1" dirty="0" smtClean="0">
                <a:solidFill>
                  <a:srgbClr val="002060"/>
                </a:solidFill>
                <a:ea typeface="幼圆" pitchFamily="1" charset="-122"/>
              </a:rPr>
              <a:t>حقق </a:t>
            </a:r>
            <a:r>
              <a:rPr lang="ar-EG" altLang="zh-CN" sz="2400" b="1" dirty="0">
                <a:solidFill>
                  <a:srgbClr val="002060"/>
                </a:solidFill>
                <a:ea typeface="幼圆" pitchFamily="1" charset="-122"/>
              </a:rPr>
              <a:t>الإنتاجية من خلال تحفيز الأفراد، وعالج الأسس كمصدر الجودة</a:t>
            </a:r>
            <a:endParaRPr lang="zh-CN" altLang="en-US" sz="2400" b="1" dirty="0">
              <a:solidFill>
                <a:srgbClr val="002060"/>
              </a:solidFill>
              <a:ea typeface="幼圆" pitchFamily="1" charset="-122"/>
            </a:endParaRPr>
          </a:p>
        </p:txBody>
      </p:sp>
      <p:pic>
        <p:nvPicPr>
          <p:cNvPr id="9"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205263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3060700"/>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068763"/>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5149850"/>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5403"/>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0"/>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3"/>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2133600" y="152400"/>
            <a:ext cx="6845335" cy="685800"/>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solidFill>
                  <a:srgbClr val="002060"/>
                </a:solidFill>
              </a:rPr>
              <a:t>وميز الكاتبان في ذلك الكتاب (8) صفات للتميز </a:t>
            </a:r>
            <a:r>
              <a:rPr lang="ar-SA" sz="2800" b="1" dirty="0" smtClean="0">
                <a:solidFill>
                  <a:srgbClr val="002060"/>
                </a:solidFill>
              </a:rPr>
              <a:t>وهي</a:t>
            </a:r>
            <a:endParaRPr lang="ar-EG" sz="2800" b="1" dirty="0">
              <a:solidFill>
                <a:srgbClr val="002060"/>
              </a:solidFill>
            </a:endParaRPr>
          </a:p>
        </p:txBody>
      </p:sp>
      <p:sp>
        <p:nvSpPr>
          <p:cNvPr id="5" name="Rectangle 3"/>
          <p:cNvSpPr>
            <a:spLocks noChangeArrowheads="1"/>
          </p:cNvSpPr>
          <p:nvPr/>
        </p:nvSpPr>
        <p:spPr bwMode="auto">
          <a:xfrm>
            <a:off x="1219201" y="1981200"/>
            <a:ext cx="6161088"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smtClean="0">
                <a:solidFill>
                  <a:srgbClr val="002060"/>
                </a:solidFill>
                <a:ea typeface="幼圆" pitchFamily="1" charset="-122"/>
              </a:rPr>
              <a:t>حرك </a:t>
            </a:r>
            <a:r>
              <a:rPr lang="ar-EG" altLang="zh-CN" sz="2400" b="1" dirty="0">
                <a:solidFill>
                  <a:srgbClr val="002060"/>
                </a:solidFill>
                <a:ea typeface="幼圆" pitchFamily="1" charset="-122"/>
              </a:rPr>
              <a:t>القيم الأساسية مثل : الإدارة تظهر الالتزام</a:t>
            </a:r>
          </a:p>
        </p:txBody>
      </p:sp>
      <p:sp>
        <p:nvSpPr>
          <p:cNvPr id="6" name="Rectangle 4"/>
          <p:cNvSpPr>
            <a:spLocks noChangeArrowheads="1"/>
          </p:cNvSpPr>
          <p:nvPr/>
        </p:nvSpPr>
        <p:spPr bwMode="auto">
          <a:xfrm>
            <a:off x="1219201" y="3013075"/>
            <a:ext cx="6161088"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smtClean="0">
                <a:solidFill>
                  <a:srgbClr val="002060"/>
                </a:solidFill>
                <a:ea typeface="幼圆" pitchFamily="1" charset="-122"/>
              </a:rPr>
              <a:t>تمسك </a:t>
            </a:r>
            <a:r>
              <a:rPr lang="ar-EG" altLang="zh-CN" sz="2400" b="1" dirty="0">
                <a:solidFill>
                  <a:srgbClr val="002060"/>
                </a:solidFill>
                <a:ea typeface="幼圆" pitchFamily="1" charset="-122"/>
              </a:rPr>
              <a:t>بما تعرف </a:t>
            </a:r>
            <a:r>
              <a:rPr lang="ar-EG" altLang="zh-CN" sz="2400" b="1" dirty="0" smtClean="0">
                <a:solidFill>
                  <a:srgbClr val="002060"/>
                </a:solidFill>
                <a:ea typeface="幼圆" pitchFamily="1" charset="-122"/>
              </a:rPr>
              <a:t>فعله</a:t>
            </a:r>
            <a:endParaRPr lang="zh-CN" altLang="en-US" sz="2400" b="1" dirty="0">
              <a:solidFill>
                <a:srgbClr val="002060"/>
              </a:solidFill>
              <a:ea typeface="幼圆" pitchFamily="1" charset="-122"/>
            </a:endParaRPr>
          </a:p>
        </p:txBody>
      </p:sp>
      <p:sp>
        <p:nvSpPr>
          <p:cNvPr id="7" name="Rectangle 5"/>
          <p:cNvSpPr>
            <a:spLocks noChangeArrowheads="1"/>
          </p:cNvSpPr>
          <p:nvPr/>
        </p:nvSpPr>
        <p:spPr bwMode="auto">
          <a:xfrm>
            <a:off x="1219201" y="4044950"/>
            <a:ext cx="6161088"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smtClean="0">
                <a:solidFill>
                  <a:srgbClr val="002060"/>
                </a:solidFill>
                <a:ea typeface="幼圆" pitchFamily="1" charset="-122"/>
              </a:rPr>
              <a:t>صمم </a:t>
            </a:r>
            <a:r>
              <a:rPr lang="ar-EG" altLang="zh-CN" sz="2400" b="1" dirty="0">
                <a:solidFill>
                  <a:srgbClr val="002060"/>
                </a:solidFill>
                <a:ea typeface="幼圆" pitchFamily="1" charset="-122"/>
              </a:rPr>
              <a:t>البنى التنظيمية المبسطة </a:t>
            </a:r>
            <a:r>
              <a:rPr lang="ar-EG" altLang="zh-CN" sz="2400" b="1" dirty="0" smtClean="0">
                <a:solidFill>
                  <a:srgbClr val="002060"/>
                </a:solidFill>
                <a:ea typeface="幼圆" pitchFamily="1" charset="-122"/>
              </a:rPr>
              <a:t>والخفيفة</a:t>
            </a:r>
            <a:endParaRPr lang="zh-CN" altLang="en-US" sz="2400" b="1" dirty="0">
              <a:solidFill>
                <a:srgbClr val="002060"/>
              </a:solidFill>
              <a:ea typeface="幼圆" pitchFamily="1" charset="-122"/>
            </a:endParaRPr>
          </a:p>
        </p:txBody>
      </p:sp>
      <p:sp>
        <p:nvSpPr>
          <p:cNvPr id="8" name="Rectangle 6"/>
          <p:cNvSpPr>
            <a:spLocks noChangeArrowheads="1"/>
          </p:cNvSpPr>
          <p:nvPr/>
        </p:nvSpPr>
        <p:spPr bwMode="auto">
          <a:xfrm>
            <a:off x="1219201" y="5076825"/>
            <a:ext cx="6161088" cy="504825"/>
          </a:xfrm>
          <a:prstGeom prst="rect">
            <a:avLst/>
          </a:prstGeom>
          <a:solidFill>
            <a:srgbClr val="00B0F0"/>
          </a:solidFill>
          <a:ln>
            <a:noFill/>
          </a:ln>
          <a:effectLst/>
          <a:extLst/>
        </p:spPr>
        <p:txBody>
          <a:bodyPr wrap="none" anchor="ctr"/>
          <a:lstStyle/>
          <a:p>
            <a:pPr algn="ctr" rtl="1"/>
            <a:r>
              <a:rPr lang="ar-EG" altLang="zh-CN" sz="2400" b="1" dirty="0" smtClean="0">
                <a:solidFill>
                  <a:srgbClr val="002060"/>
                </a:solidFill>
                <a:ea typeface="幼圆" pitchFamily="1" charset="-122"/>
              </a:rPr>
              <a:t>مارس </a:t>
            </a:r>
            <a:r>
              <a:rPr lang="ar-EG" altLang="zh-CN" sz="2400" b="1" dirty="0">
                <a:solidFill>
                  <a:srgbClr val="002060"/>
                </a:solidFill>
                <a:ea typeface="幼圆" pitchFamily="1" charset="-122"/>
              </a:rPr>
              <a:t>المرونة والصلابة بآن </a:t>
            </a:r>
            <a:r>
              <a:rPr lang="ar-EG" altLang="zh-CN" sz="2400" b="1" dirty="0" smtClean="0">
                <a:solidFill>
                  <a:srgbClr val="002060"/>
                </a:solidFill>
                <a:ea typeface="幼圆" pitchFamily="1" charset="-122"/>
              </a:rPr>
              <a:t>واحد</a:t>
            </a:r>
            <a:endParaRPr lang="zh-CN" altLang="en-US" sz="2400" b="1" dirty="0">
              <a:solidFill>
                <a:srgbClr val="002060"/>
              </a:solidFill>
              <a:ea typeface="幼圆" pitchFamily="1" charset="-122"/>
            </a:endParaRPr>
          </a:p>
        </p:txBody>
      </p:sp>
      <p:pic>
        <p:nvPicPr>
          <p:cNvPr id="9"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205263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3060700"/>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068763"/>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5149850"/>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7176610"/>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0"/>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3"/>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1219202" y="152400"/>
            <a:ext cx="7759734" cy="1138238"/>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solidFill>
                  <a:srgbClr val="002060"/>
                </a:solidFill>
              </a:rPr>
              <a:t>وضع ( واترمان) 8 وصفات لتنظيم وتجديد حيوية المؤسسة وأدائها وهي:</a:t>
            </a:r>
            <a:endParaRPr lang="ar-EG" sz="2800" b="1" dirty="0">
              <a:solidFill>
                <a:srgbClr val="002060"/>
              </a:solidFill>
            </a:endParaRPr>
          </a:p>
        </p:txBody>
      </p:sp>
      <p:sp>
        <p:nvSpPr>
          <p:cNvPr id="3" name="Round Diagonal Corner Rectangle 2"/>
          <p:cNvSpPr/>
          <p:nvPr/>
        </p:nvSpPr>
        <p:spPr>
          <a:xfrm>
            <a:off x="2819400" y="1600200"/>
            <a:ext cx="3886200" cy="762000"/>
          </a:xfrm>
          <a:prstGeom prst="round2Diag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rtl="1"/>
            <a:r>
              <a:rPr lang="ar-SA" sz="2800" b="1" dirty="0">
                <a:solidFill>
                  <a:schemeClr val="accent4">
                    <a:lumMod val="50000"/>
                  </a:schemeClr>
                </a:solidFill>
              </a:rPr>
              <a:t>الوصفة الأولى </a:t>
            </a:r>
            <a:endParaRPr lang="ar-EG" sz="2800" dirty="0">
              <a:solidFill>
                <a:schemeClr val="accent4">
                  <a:lumMod val="50000"/>
                </a:schemeClr>
              </a:solidFill>
            </a:endParaRPr>
          </a:p>
        </p:txBody>
      </p:sp>
      <p:sp>
        <p:nvSpPr>
          <p:cNvPr id="4" name="Rounded Rectangle 3"/>
          <p:cNvSpPr/>
          <p:nvPr/>
        </p:nvSpPr>
        <p:spPr>
          <a:xfrm>
            <a:off x="609600" y="3810000"/>
            <a:ext cx="7848600" cy="18288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rtl="1"/>
            <a:r>
              <a:rPr lang="ar-SA" sz="2800" b="1" dirty="0">
                <a:solidFill>
                  <a:srgbClr val="C00000"/>
                </a:solidFill>
                <a:latin typeface="Simplified Arabic" panose="02020603050405020304" pitchFamily="18" charset="-78"/>
                <a:cs typeface="Simplified Arabic" panose="02020603050405020304" pitchFamily="18" charset="-78"/>
              </a:rPr>
              <a:t>الفرصة المستفادة المعروفة </a:t>
            </a:r>
            <a:r>
              <a:rPr lang="ar-SA" sz="2800" b="1" dirty="0" smtClean="0">
                <a:solidFill>
                  <a:srgbClr val="C00000"/>
                </a:solidFill>
                <a:latin typeface="Simplified Arabic" panose="02020603050405020304" pitchFamily="18" charset="-78"/>
                <a:cs typeface="Simplified Arabic" panose="02020603050405020304" pitchFamily="18" charset="-78"/>
              </a:rPr>
              <a:t>جيداً</a:t>
            </a:r>
            <a:endParaRPr lang="ar-EG" sz="2800" b="1" dirty="0" smtClean="0">
              <a:solidFill>
                <a:srgbClr val="C00000"/>
              </a:solidFill>
              <a:latin typeface="Simplified Arabic" panose="02020603050405020304" pitchFamily="18" charset="-78"/>
              <a:cs typeface="Simplified Arabic" panose="02020603050405020304" pitchFamily="18" charset="-78"/>
            </a:endParaRPr>
          </a:p>
          <a:p>
            <a:pPr algn="ctr" rtl="1"/>
            <a:endParaRPr lang="en-US" sz="2400" b="1" dirty="0" smtClean="0">
              <a:solidFill>
                <a:srgbClr val="C00000"/>
              </a:solidFill>
              <a:latin typeface="Simplified Arabic" panose="02020603050405020304" pitchFamily="18" charset="-78"/>
              <a:cs typeface="Simplified Arabic" panose="02020603050405020304" pitchFamily="18" charset="-78"/>
            </a:endParaRPr>
          </a:p>
          <a:p>
            <a:pPr algn="ctr" rtl="1"/>
            <a:r>
              <a:rPr lang="ar-SA" sz="2400" b="1" dirty="0" smtClean="0">
                <a:solidFill>
                  <a:srgbClr val="002060"/>
                </a:solidFill>
                <a:latin typeface="Simplified Arabic" panose="02020603050405020304" pitchFamily="18" charset="-78"/>
                <a:cs typeface="Simplified Arabic" panose="02020603050405020304" pitchFamily="18" charset="-78"/>
              </a:rPr>
              <a:t>تعد </a:t>
            </a:r>
            <a:r>
              <a:rPr lang="ar-SA" sz="2400" b="1" dirty="0">
                <a:solidFill>
                  <a:srgbClr val="002060"/>
                </a:solidFill>
                <a:latin typeface="Simplified Arabic" panose="02020603050405020304" pitchFamily="18" charset="-78"/>
                <a:cs typeface="Simplified Arabic" panose="02020603050405020304" pitchFamily="18" charset="-78"/>
              </a:rPr>
              <a:t>المؤسسات المتجددة المعلومة كمؤهل نجاح رئيسي ، والمرونة كسلاح استراتيجي أساسي</a:t>
            </a:r>
            <a:r>
              <a:rPr lang="ar-SA" sz="2400" b="1" dirty="0" smtClean="0">
                <a:solidFill>
                  <a:srgbClr val="002060"/>
                </a:solidFill>
                <a:latin typeface="Simplified Arabic" panose="02020603050405020304" pitchFamily="18" charset="-78"/>
                <a:cs typeface="Simplified Arabic" panose="02020603050405020304" pitchFamily="18" charset="-78"/>
              </a:rPr>
              <a:t>.</a:t>
            </a:r>
            <a:endParaRPr lang="en-US" sz="2400"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979489271"/>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Customers\0000000000000\ادارة الوقت\New folder\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4"/>
          <p:cNvSpPr/>
          <p:nvPr/>
        </p:nvSpPr>
        <p:spPr>
          <a:xfrm>
            <a:off x="2287488" y="304800"/>
            <a:ext cx="4876800" cy="1380530"/>
          </a:xfrm>
          <a:prstGeom prst="rect">
            <a:avLst/>
          </a:prstGeom>
          <a:noFill/>
        </p:spPr>
        <p:txBody>
          <a:bodyPr wrap="none" lIns="91430" tIns="45715" rIns="91430" bIns="45715">
            <a:prstTxWarp prst="textWave1">
              <a:avLst>
                <a:gd name="adj1" fmla="val 6386"/>
                <a:gd name="adj2" fmla="val 0"/>
              </a:avLst>
            </a:prstTxWarp>
            <a:spAutoFit/>
          </a:bodyPr>
          <a:lstStyle/>
          <a:p>
            <a:pPr algn="ctr">
              <a:defRPr/>
            </a:pPr>
            <a:r>
              <a:rPr lang="ar-EG" sz="4800" b="1" dirty="0">
                <a:solidFill>
                  <a:schemeClr val="bg2">
                    <a:lumMod val="50000"/>
                  </a:schemeClr>
                </a:solidFill>
                <a:latin typeface="+mj-lt"/>
                <a:ea typeface="+mj-ea"/>
                <a:cs typeface="+mj-cs"/>
              </a:rPr>
              <a:t>لنبدأ البرنامج</a:t>
            </a:r>
            <a:endParaRPr lang="en-US" sz="4800" b="1" dirty="0">
              <a:solidFill>
                <a:schemeClr val="bg2">
                  <a:lumMod val="50000"/>
                </a:schemeClr>
              </a:solidFill>
              <a:latin typeface="+mj-lt"/>
              <a:ea typeface="+mj-ea"/>
              <a:cs typeface="+mj-cs"/>
            </a:endParaRPr>
          </a:p>
        </p:txBody>
      </p:sp>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888976"/>
            <a:ext cx="5184576" cy="38656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31507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 0  L 0 -0.33302  E" pathEditMode="relative" ptsTypes="">
                                      <p:cBhvr>
                                        <p:cTn id="6" dur="5000" fill="hold"/>
                                        <p:tgtEl>
                                          <p:spTgt spid="2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1219202" y="152400"/>
            <a:ext cx="7759734" cy="1138238"/>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solidFill>
                  <a:srgbClr val="002060"/>
                </a:solidFill>
              </a:rPr>
              <a:t>وضع ( واترمان) 8 وصفات لتنظيم وتجديد حيوية المؤسسة وأدائها وهي:</a:t>
            </a:r>
            <a:endParaRPr lang="ar-EG" sz="2800" b="1" dirty="0">
              <a:solidFill>
                <a:srgbClr val="002060"/>
              </a:solidFill>
            </a:endParaRPr>
          </a:p>
        </p:txBody>
      </p:sp>
      <p:sp>
        <p:nvSpPr>
          <p:cNvPr id="3" name="Round Diagonal Corner Rectangle 2"/>
          <p:cNvSpPr/>
          <p:nvPr/>
        </p:nvSpPr>
        <p:spPr>
          <a:xfrm>
            <a:off x="2819400" y="1600200"/>
            <a:ext cx="3886200" cy="762000"/>
          </a:xfrm>
          <a:prstGeom prst="round2Diag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rtl="1"/>
            <a:r>
              <a:rPr lang="ar-SA" sz="2800" b="1" dirty="0">
                <a:solidFill>
                  <a:schemeClr val="accent4">
                    <a:lumMod val="50000"/>
                  </a:schemeClr>
                </a:solidFill>
              </a:rPr>
              <a:t>الوصفة </a:t>
            </a:r>
            <a:r>
              <a:rPr lang="ar-SA" sz="2800" b="1" dirty="0" smtClean="0">
                <a:solidFill>
                  <a:schemeClr val="accent4">
                    <a:lumMod val="50000"/>
                  </a:schemeClr>
                </a:solidFill>
              </a:rPr>
              <a:t>الثانية</a:t>
            </a:r>
            <a:endParaRPr lang="ar-EG" sz="2800" dirty="0">
              <a:solidFill>
                <a:schemeClr val="accent4">
                  <a:lumMod val="50000"/>
                </a:schemeClr>
              </a:solidFill>
            </a:endParaRPr>
          </a:p>
        </p:txBody>
      </p:sp>
      <p:sp>
        <p:nvSpPr>
          <p:cNvPr id="4" name="Rounded Rectangle 3"/>
          <p:cNvSpPr/>
          <p:nvPr/>
        </p:nvSpPr>
        <p:spPr>
          <a:xfrm>
            <a:off x="609600" y="3810000"/>
            <a:ext cx="7848600" cy="18288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rtl="1"/>
            <a:r>
              <a:rPr lang="ar-SA" sz="2800" b="1" dirty="0">
                <a:solidFill>
                  <a:srgbClr val="C00000"/>
                </a:solidFill>
                <a:latin typeface="Simplified Arabic" panose="02020603050405020304" pitchFamily="18" charset="-78"/>
                <a:cs typeface="Simplified Arabic" panose="02020603050405020304" pitchFamily="18" charset="-78"/>
              </a:rPr>
              <a:t>الإدارة وتحميل </a:t>
            </a:r>
            <a:r>
              <a:rPr lang="ar-SA" sz="2800" b="1" dirty="0" smtClean="0">
                <a:solidFill>
                  <a:srgbClr val="C00000"/>
                </a:solidFill>
                <a:latin typeface="Simplified Arabic" panose="02020603050405020304" pitchFamily="18" charset="-78"/>
                <a:cs typeface="Simplified Arabic" panose="02020603050405020304" pitchFamily="18" charset="-78"/>
              </a:rPr>
              <a:t>المسؤوليات</a:t>
            </a:r>
            <a:endParaRPr lang="ar-EG" sz="2800" b="1" dirty="0" smtClean="0">
              <a:solidFill>
                <a:srgbClr val="C00000"/>
              </a:solidFill>
              <a:latin typeface="Simplified Arabic" panose="02020603050405020304" pitchFamily="18" charset="-78"/>
              <a:cs typeface="Simplified Arabic" panose="02020603050405020304" pitchFamily="18" charset="-78"/>
            </a:endParaRPr>
          </a:p>
          <a:p>
            <a:pPr algn="ctr" rtl="1"/>
            <a:endParaRPr lang="en-US" sz="2400" b="1" dirty="0" smtClean="0">
              <a:solidFill>
                <a:srgbClr val="C00000"/>
              </a:solidFill>
              <a:latin typeface="Simplified Arabic" panose="02020603050405020304" pitchFamily="18" charset="-78"/>
              <a:cs typeface="Simplified Arabic" panose="02020603050405020304" pitchFamily="18" charset="-78"/>
            </a:endParaRPr>
          </a:p>
          <a:p>
            <a:pPr algn="ctr" rtl="1"/>
            <a:r>
              <a:rPr lang="ar-SA" sz="2400" b="1" dirty="0">
                <a:solidFill>
                  <a:srgbClr val="002060"/>
                </a:solidFill>
                <a:latin typeface="Simplified Arabic" panose="02020603050405020304" pitchFamily="18" charset="-78"/>
                <a:cs typeface="Simplified Arabic" panose="02020603050405020304" pitchFamily="18" charset="-78"/>
              </a:rPr>
              <a:t>تعد المؤسسات المتجددة كل فرد فيها كمصدر ابتكار، ويحدد قادتها الحدود والتهديدات </a:t>
            </a:r>
            <a:endParaRPr lang="en-US" sz="2400"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781947811"/>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1219202" y="152400"/>
            <a:ext cx="7759734" cy="1138238"/>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solidFill>
                  <a:srgbClr val="002060"/>
                </a:solidFill>
              </a:rPr>
              <a:t>وضع ( واترمان) 8 وصفات لتنظيم وتجديد حيوية المؤسسة وأدائها وهي:</a:t>
            </a:r>
            <a:endParaRPr lang="ar-EG" sz="2800" b="1" dirty="0">
              <a:solidFill>
                <a:srgbClr val="002060"/>
              </a:solidFill>
            </a:endParaRPr>
          </a:p>
        </p:txBody>
      </p:sp>
      <p:sp>
        <p:nvSpPr>
          <p:cNvPr id="3" name="Round Diagonal Corner Rectangle 2"/>
          <p:cNvSpPr/>
          <p:nvPr/>
        </p:nvSpPr>
        <p:spPr>
          <a:xfrm>
            <a:off x="2819400" y="1600200"/>
            <a:ext cx="3886200" cy="762000"/>
          </a:xfrm>
          <a:prstGeom prst="round2Diag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rtl="1"/>
            <a:r>
              <a:rPr lang="ar-SA" sz="2800" b="1" dirty="0">
                <a:solidFill>
                  <a:schemeClr val="accent4">
                    <a:lumMod val="50000"/>
                  </a:schemeClr>
                </a:solidFill>
              </a:rPr>
              <a:t>الوصفة الثالثة </a:t>
            </a:r>
            <a:endParaRPr lang="ar-EG" sz="2800" dirty="0">
              <a:solidFill>
                <a:schemeClr val="accent4">
                  <a:lumMod val="50000"/>
                </a:schemeClr>
              </a:solidFill>
            </a:endParaRPr>
          </a:p>
        </p:txBody>
      </p:sp>
      <p:sp>
        <p:nvSpPr>
          <p:cNvPr id="4" name="Rounded Rectangle 3"/>
          <p:cNvSpPr/>
          <p:nvPr/>
        </p:nvSpPr>
        <p:spPr>
          <a:xfrm>
            <a:off x="609600" y="3810000"/>
            <a:ext cx="7848600" cy="18288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rtl="1"/>
            <a:r>
              <a:rPr lang="ar-SA" sz="2800" b="1" dirty="0">
                <a:solidFill>
                  <a:srgbClr val="C00000"/>
                </a:solidFill>
                <a:latin typeface="Simplified Arabic" panose="02020603050405020304" pitchFamily="18" charset="-78"/>
                <a:cs typeface="Simplified Arabic" panose="02020603050405020304" pitchFamily="18" charset="-78"/>
              </a:rPr>
              <a:t>الأفعال والرقابة </a:t>
            </a:r>
            <a:r>
              <a:rPr lang="ar-SA" sz="2800" b="1" dirty="0" smtClean="0">
                <a:solidFill>
                  <a:srgbClr val="C00000"/>
                </a:solidFill>
                <a:latin typeface="Simplified Arabic" panose="02020603050405020304" pitchFamily="18" charset="-78"/>
                <a:cs typeface="Simplified Arabic" panose="02020603050405020304" pitchFamily="18" charset="-78"/>
              </a:rPr>
              <a:t>كمعونة</a:t>
            </a:r>
            <a:endParaRPr lang="ar-EG" sz="2800" b="1" dirty="0" smtClean="0">
              <a:solidFill>
                <a:srgbClr val="C00000"/>
              </a:solidFill>
              <a:latin typeface="Simplified Arabic" panose="02020603050405020304" pitchFamily="18" charset="-78"/>
              <a:cs typeface="Simplified Arabic" panose="02020603050405020304" pitchFamily="18" charset="-78"/>
            </a:endParaRPr>
          </a:p>
          <a:p>
            <a:pPr algn="ctr" rtl="1"/>
            <a:endParaRPr lang="en-US" sz="2400" b="1" dirty="0" smtClean="0">
              <a:solidFill>
                <a:srgbClr val="C00000"/>
              </a:solidFill>
              <a:latin typeface="Simplified Arabic" panose="02020603050405020304" pitchFamily="18" charset="-78"/>
              <a:cs typeface="Simplified Arabic" panose="02020603050405020304" pitchFamily="18" charset="-78"/>
            </a:endParaRPr>
          </a:p>
          <a:p>
            <a:pPr algn="ctr" rtl="1"/>
            <a:r>
              <a:rPr lang="ar-SA" sz="2400" b="1" dirty="0">
                <a:solidFill>
                  <a:srgbClr val="002060"/>
                </a:solidFill>
                <a:latin typeface="Simplified Arabic" panose="02020603050405020304" pitchFamily="18" charset="-78"/>
                <a:cs typeface="Simplified Arabic" panose="02020603050405020304" pitchFamily="18" charset="-78"/>
              </a:rPr>
              <a:t>تعتبر المؤسسات المتجددة الأفعال مثل الأصدقاء والرقابة </a:t>
            </a:r>
            <a:r>
              <a:rPr lang="ar-SA" sz="2400" b="1" dirty="0" smtClean="0">
                <a:solidFill>
                  <a:srgbClr val="002060"/>
                </a:solidFill>
                <a:latin typeface="Simplified Arabic" panose="02020603050405020304" pitchFamily="18" charset="-78"/>
                <a:cs typeface="Simplified Arabic" panose="02020603050405020304" pitchFamily="18" charset="-78"/>
              </a:rPr>
              <a:t>المالية</a:t>
            </a:r>
            <a:r>
              <a:rPr lang="ar-EG" sz="2400" b="1" dirty="0" smtClean="0">
                <a:solidFill>
                  <a:srgbClr val="002060"/>
                </a:solidFill>
                <a:latin typeface="Simplified Arabic" panose="02020603050405020304" pitchFamily="18" charset="-78"/>
                <a:cs typeface="Simplified Arabic" panose="02020603050405020304" pitchFamily="18" charset="-78"/>
              </a:rPr>
              <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SA" sz="2400" b="1" dirty="0" smtClean="0">
                <a:solidFill>
                  <a:srgbClr val="002060"/>
                </a:solidFill>
                <a:latin typeface="Simplified Arabic" panose="02020603050405020304" pitchFamily="18" charset="-78"/>
                <a:cs typeface="Simplified Arabic" panose="02020603050405020304" pitchFamily="18" charset="-78"/>
              </a:rPr>
              <a:t>مثل </a:t>
            </a:r>
            <a:r>
              <a:rPr lang="ar-SA" sz="2400" b="1" dirty="0">
                <a:solidFill>
                  <a:srgbClr val="002060"/>
                </a:solidFill>
                <a:latin typeface="Simplified Arabic" panose="02020603050405020304" pitchFamily="18" charset="-78"/>
                <a:cs typeface="Simplified Arabic" panose="02020603050405020304" pitchFamily="18" charset="-78"/>
              </a:rPr>
              <a:t>المحررين</a:t>
            </a:r>
            <a:endParaRPr lang="en-US" sz="2400"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810433291"/>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1219202" y="152400"/>
            <a:ext cx="7759734" cy="1138238"/>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solidFill>
                  <a:srgbClr val="002060"/>
                </a:solidFill>
              </a:rPr>
              <a:t>وضع ( واترمان) 8 وصفات لتنظيم وتجديد حيوية المؤسسة وأدائها وهي:</a:t>
            </a:r>
            <a:endParaRPr lang="ar-EG" sz="2800" b="1" dirty="0">
              <a:solidFill>
                <a:srgbClr val="002060"/>
              </a:solidFill>
            </a:endParaRPr>
          </a:p>
        </p:txBody>
      </p:sp>
      <p:sp>
        <p:nvSpPr>
          <p:cNvPr id="3" name="Round Diagonal Corner Rectangle 2"/>
          <p:cNvSpPr/>
          <p:nvPr/>
        </p:nvSpPr>
        <p:spPr>
          <a:xfrm>
            <a:off x="2819400" y="1600200"/>
            <a:ext cx="3886200" cy="762000"/>
          </a:xfrm>
          <a:prstGeom prst="round2Diag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rtl="1"/>
            <a:r>
              <a:rPr lang="ar-SA" sz="2800" b="1" dirty="0">
                <a:solidFill>
                  <a:schemeClr val="accent4">
                    <a:lumMod val="50000"/>
                  </a:schemeClr>
                </a:solidFill>
              </a:rPr>
              <a:t>الوصفة الرابعة </a:t>
            </a:r>
            <a:endParaRPr lang="ar-EG" sz="2800" dirty="0">
              <a:solidFill>
                <a:schemeClr val="accent4">
                  <a:lumMod val="50000"/>
                </a:schemeClr>
              </a:solidFill>
            </a:endParaRPr>
          </a:p>
        </p:txBody>
      </p:sp>
      <p:sp>
        <p:nvSpPr>
          <p:cNvPr id="4" name="Rounded Rectangle 3"/>
          <p:cNvSpPr/>
          <p:nvPr/>
        </p:nvSpPr>
        <p:spPr>
          <a:xfrm>
            <a:off x="609600" y="3810000"/>
            <a:ext cx="7848600" cy="18288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rtl="1"/>
            <a:r>
              <a:rPr lang="ar-SA" sz="2800" b="1" dirty="0">
                <a:solidFill>
                  <a:srgbClr val="C00000"/>
                </a:solidFill>
                <a:latin typeface="Simplified Arabic" panose="02020603050405020304" pitchFamily="18" charset="-78"/>
                <a:cs typeface="Simplified Arabic" panose="02020603050405020304" pitchFamily="18" charset="-78"/>
              </a:rPr>
              <a:t>المرآة </a:t>
            </a:r>
            <a:r>
              <a:rPr lang="ar-SA" sz="2800" b="1" dirty="0" smtClean="0">
                <a:solidFill>
                  <a:srgbClr val="C00000"/>
                </a:solidFill>
                <a:latin typeface="Simplified Arabic" panose="02020603050405020304" pitchFamily="18" charset="-78"/>
                <a:cs typeface="Simplified Arabic" panose="02020603050405020304" pitchFamily="18" charset="-78"/>
              </a:rPr>
              <a:t>المختلفة</a:t>
            </a:r>
            <a:endParaRPr lang="ar-EG" sz="2800" b="1" dirty="0" smtClean="0">
              <a:solidFill>
                <a:srgbClr val="C00000"/>
              </a:solidFill>
              <a:latin typeface="Simplified Arabic" panose="02020603050405020304" pitchFamily="18" charset="-78"/>
              <a:cs typeface="Simplified Arabic" panose="02020603050405020304" pitchFamily="18" charset="-78"/>
            </a:endParaRPr>
          </a:p>
          <a:p>
            <a:pPr algn="ctr" rtl="1"/>
            <a:endParaRPr lang="en-US" sz="2400" b="1" dirty="0" smtClean="0">
              <a:solidFill>
                <a:srgbClr val="C00000"/>
              </a:solidFill>
              <a:latin typeface="Simplified Arabic" panose="02020603050405020304" pitchFamily="18" charset="-78"/>
              <a:cs typeface="Simplified Arabic" panose="02020603050405020304" pitchFamily="18" charset="-78"/>
            </a:endParaRPr>
          </a:p>
          <a:p>
            <a:pPr algn="ctr" rtl="1"/>
            <a:r>
              <a:rPr lang="ar-SA" sz="2400" b="1" dirty="0">
                <a:solidFill>
                  <a:srgbClr val="002060"/>
                </a:solidFill>
                <a:latin typeface="Simplified Arabic" panose="02020603050405020304" pitchFamily="18" charset="-78"/>
                <a:cs typeface="Simplified Arabic" panose="02020603050405020304" pitchFamily="18" charset="-78"/>
              </a:rPr>
              <a:t>المقدرة على النظر للمؤسسة من الخارج لاعتبارها من منظور مختلف</a:t>
            </a:r>
            <a:endParaRPr lang="en-US" sz="2400"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956103199"/>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1219202" y="152400"/>
            <a:ext cx="7759734" cy="1138238"/>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solidFill>
                  <a:srgbClr val="002060"/>
                </a:solidFill>
              </a:rPr>
              <a:t>وضع ( واترمان) 8 وصفات لتنظيم وتجديد حيوية المؤسسة وأدائها وهي:</a:t>
            </a:r>
            <a:endParaRPr lang="ar-EG" sz="2800" b="1" dirty="0">
              <a:solidFill>
                <a:srgbClr val="002060"/>
              </a:solidFill>
            </a:endParaRPr>
          </a:p>
        </p:txBody>
      </p:sp>
      <p:sp>
        <p:nvSpPr>
          <p:cNvPr id="3" name="Round Diagonal Corner Rectangle 2"/>
          <p:cNvSpPr/>
          <p:nvPr/>
        </p:nvSpPr>
        <p:spPr>
          <a:xfrm>
            <a:off x="2819400" y="1600200"/>
            <a:ext cx="3886200" cy="762000"/>
          </a:xfrm>
          <a:prstGeom prst="round2Diag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rtl="1"/>
            <a:r>
              <a:rPr lang="ar-SA" sz="2800" b="1" dirty="0">
                <a:solidFill>
                  <a:schemeClr val="accent4">
                    <a:lumMod val="50000"/>
                  </a:schemeClr>
                </a:solidFill>
              </a:rPr>
              <a:t>الوصفة الخامسة </a:t>
            </a:r>
            <a:endParaRPr lang="ar-EG" sz="2800" dirty="0">
              <a:solidFill>
                <a:schemeClr val="accent4">
                  <a:lumMod val="50000"/>
                </a:schemeClr>
              </a:solidFill>
            </a:endParaRPr>
          </a:p>
        </p:txBody>
      </p:sp>
      <p:sp>
        <p:nvSpPr>
          <p:cNvPr id="4" name="Rounded Rectangle 3"/>
          <p:cNvSpPr/>
          <p:nvPr/>
        </p:nvSpPr>
        <p:spPr>
          <a:xfrm>
            <a:off x="609600" y="3810000"/>
            <a:ext cx="7848600" cy="18288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rtl="1"/>
            <a:r>
              <a:rPr lang="ar-SA" sz="2800" b="1" dirty="0">
                <a:solidFill>
                  <a:srgbClr val="C00000"/>
                </a:solidFill>
                <a:latin typeface="Simplified Arabic" panose="02020603050405020304" pitchFamily="18" charset="-78"/>
                <a:cs typeface="Simplified Arabic" panose="02020603050405020304" pitchFamily="18" charset="-78"/>
              </a:rPr>
              <a:t>روح الفريق و نزاعات التأثير </a:t>
            </a:r>
            <a:r>
              <a:rPr lang="ar-SA" sz="2800" b="1" dirty="0" smtClean="0">
                <a:solidFill>
                  <a:srgbClr val="C00000"/>
                </a:solidFill>
                <a:latin typeface="Simplified Arabic" panose="02020603050405020304" pitchFamily="18" charset="-78"/>
                <a:cs typeface="Simplified Arabic" panose="02020603050405020304" pitchFamily="18" charset="-78"/>
              </a:rPr>
              <a:t>والسلطة</a:t>
            </a:r>
            <a:endParaRPr lang="ar-EG" sz="2800" b="1" dirty="0" smtClean="0">
              <a:solidFill>
                <a:srgbClr val="C00000"/>
              </a:solidFill>
              <a:latin typeface="Simplified Arabic" panose="02020603050405020304" pitchFamily="18" charset="-78"/>
              <a:cs typeface="Simplified Arabic" panose="02020603050405020304" pitchFamily="18" charset="-78"/>
            </a:endParaRPr>
          </a:p>
          <a:p>
            <a:pPr algn="ctr" rtl="1"/>
            <a:endParaRPr lang="en-US" sz="2400" b="1" dirty="0" smtClean="0">
              <a:solidFill>
                <a:srgbClr val="C00000"/>
              </a:solidFill>
              <a:latin typeface="Simplified Arabic" panose="02020603050405020304" pitchFamily="18" charset="-78"/>
              <a:cs typeface="Simplified Arabic" panose="02020603050405020304" pitchFamily="18" charset="-78"/>
            </a:endParaRPr>
          </a:p>
          <a:p>
            <a:pPr algn="ctr" rtl="1"/>
            <a:r>
              <a:rPr lang="ar-SA" sz="2400" b="1" dirty="0">
                <a:solidFill>
                  <a:srgbClr val="002060"/>
                </a:solidFill>
                <a:latin typeface="Simplified Arabic" panose="02020603050405020304" pitchFamily="18" charset="-78"/>
                <a:cs typeface="Simplified Arabic" panose="02020603050405020304" pitchFamily="18" charset="-78"/>
              </a:rPr>
              <a:t>تعزيز روح الفريق في كل المؤسسات المتجددة ، واستبعاد النزاعات من المؤسسات أبداً </a:t>
            </a:r>
            <a:endParaRPr lang="en-US" sz="2400"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096071394"/>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1219202" y="152400"/>
            <a:ext cx="7759734" cy="1138238"/>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solidFill>
                  <a:srgbClr val="002060"/>
                </a:solidFill>
              </a:rPr>
              <a:t>وضع ( واترمان) 8 وصفات لتنظيم وتجديد حيوية المؤسسة وأدائها وهي:</a:t>
            </a:r>
            <a:endParaRPr lang="ar-EG" sz="2800" b="1" dirty="0">
              <a:solidFill>
                <a:srgbClr val="002060"/>
              </a:solidFill>
            </a:endParaRPr>
          </a:p>
        </p:txBody>
      </p:sp>
      <p:sp>
        <p:nvSpPr>
          <p:cNvPr id="3" name="Round Diagonal Corner Rectangle 2"/>
          <p:cNvSpPr/>
          <p:nvPr/>
        </p:nvSpPr>
        <p:spPr>
          <a:xfrm>
            <a:off x="2819400" y="1600200"/>
            <a:ext cx="3886200" cy="762000"/>
          </a:xfrm>
          <a:prstGeom prst="round2Diag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rtl="1"/>
            <a:r>
              <a:rPr lang="ar-SA" sz="2800" b="1" dirty="0">
                <a:solidFill>
                  <a:schemeClr val="accent4">
                    <a:lumMod val="50000"/>
                  </a:schemeClr>
                </a:solidFill>
              </a:rPr>
              <a:t>الوصفة السادسة </a:t>
            </a:r>
            <a:endParaRPr lang="ar-EG" sz="2800" dirty="0">
              <a:solidFill>
                <a:schemeClr val="accent4">
                  <a:lumMod val="50000"/>
                </a:schemeClr>
              </a:solidFill>
            </a:endParaRPr>
          </a:p>
        </p:txBody>
      </p:sp>
      <p:sp>
        <p:nvSpPr>
          <p:cNvPr id="4" name="Rounded Rectangle 3"/>
          <p:cNvSpPr/>
          <p:nvPr/>
        </p:nvSpPr>
        <p:spPr>
          <a:xfrm>
            <a:off x="609600" y="3810000"/>
            <a:ext cx="7848600" cy="18288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rtl="1"/>
            <a:r>
              <a:rPr lang="ar-SA" sz="2800" b="1" dirty="0">
                <a:solidFill>
                  <a:srgbClr val="C00000"/>
                </a:solidFill>
                <a:latin typeface="Simplified Arabic" panose="02020603050405020304" pitchFamily="18" charset="-78"/>
                <a:cs typeface="Simplified Arabic" panose="02020603050405020304" pitchFamily="18" charset="-78"/>
              </a:rPr>
              <a:t>روح الفريق و نزاعات التأثير </a:t>
            </a:r>
            <a:r>
              <a:rPr lang="ar-SA" sz="2800" b="1" dirty="0" smtClean="0">
                <a:solidFill>
                  <a:srgbClr val="C00000"/>
                </a:solidFill>
                <a:latin typeface="Simplified Arabic" panose="02020603050405020304" pitchFamily="18" charset="-78"/>
                <a:cs typeface="Simplified Arabic" panose="02020603050405020304" pitchFamily="18" charset="-78"/>
              </a:rPr>
              <a:t>والسلطة</a:t>
            </a:r>
            <a:endParaRPr lang="ar-EG" sz="2800" b="1" dirty="0" smtClean="0">
              <a:solidFill>
                <a:srgbClr val="C00000"/>
              </a:solidFill>
              <a:latin typeface="Simplified Arabic" panose="02020603050405020304" pitchFamily="18" charset="-78"/>
              <a:cs typeface="Simplified Arabic" panose="02020603050405020304" pitchFamily="18" charset="-78"/>
            </a:endParaRPr>
          </a:p>
          <a:p>
            <a:pPr algn="ctr" rtl="1"/>
            <a:endParaRPr lang="en-US" sz="1400" b="1" dirty="0" smtClean="0">
              <a:solidFill>
                <a:srgbClr val="C00000"/>
              </a:solidFill>
              <a:latin typeface="Simplified Arabic" panose="02020603050405020304" pitchFamily="18" charset="-78"/>
              <a:cs typeface="Simplified Arabic" panose="02020603050405020304" pitchFamily="18" charset="-78"/>
            </a:endParaRPr>
          </a:p>
          <a:p>
            <a:pPr algn="ctr" rtl="1"/>
            <a:r>
              <a:rPr lang="ar-SA" sz="2400" b="1" dirty="0">
                <a:solidFill>
                  <a:srgbClr val="002060"/>
                </a:solidFill>
                <a:latin typeface="Simplified Arabic" panose="02020603050405020304" pitchFamily="18" charset="-78"/>
                <a:cs typeface="Simplified Arabic" panose="02020603050405020304" pitchFamily="18" charset="-78"/>
              </a:rPr>
              <a:t>الأسباب والالتزامات: ينجم الالتزام عن الاتصال المتقدم ، واستعداد القادة على ترجمة الأسباب الكبرى في أعمال صغيرة ،وأن يسهم كل عضو في المؤسسة في الهدف المركزي</a:t>
            </a:r>
            <a:endParaRPr lang="en-US" sz="2400"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861211256"/>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1219202" y="152400"/>
            <a:ext cx="7759734" cy="1138238"/>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solidFill>
                  <a:srgbClr val="002060"/>
                </a:solidFill>
              </a:rPr>
              <a:t>وضع ( واترمان) 8 وصفات لتنظيم وتجديد حيوية المؤسسة وأدائها وهي:</a:t>
            </a:r>
            <a:endParaRPr lang="ar-EG" sz="2800" b="1" dirty="0">
              <a:solidFill>
                <a:srgbClr val="002060"/>
              </a:solidFill>
            </a:endParaRPr>
          </a:p>
        </p:txBody>
      </p:sp>
      <p:sp>
        <p:nvSpPr>
          <p:cNvPr id="3" name="Round Diagonal Corner Rectangle 2"/>
          <p:cNvSpPr/>
          <p:nvPr/>
        </p:nvSpPr>
        <p:spPr>
          <a:xfrm>
            <a:off x="2819400" y="1600200"/>
            <a:ext cx="3886200" cy="762000"/>
          </a:xfrm>
          <a:prstGeom prst="round2Diag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rtl="1"/>
            <a:r>
              <a:rPr lang="ar-SA" sz="2800" b="1" dirty="0">
                <a:solidFill>
                  <a:schemeClr val="accent4">
                    <a:lumMod val="50000"/>
                  </a:schemeClr>
                </a:solidFill>
              </a:rPr>
              <a:t>الوصفة السابعة </a:t>
            </a:r>
            <a:endParaRPr lang="ar-EG" sz="2800" dirty="0">
              <a:solidFill>
                <a:schemeClr val="accent4">
                  <a:lumMod val="50000"/>
                </a:schemeClr>
              </a:solidFill>
            </a:endParaRPr>
          </a:p>
        </p:txBody>
      </p:sp>
      <p:sp>
        <p:nvSpPr>
          <p:cNvPr id="4" name="Rounded Rectangle 3"/>
          <p:cNvSpPr/>
          <p:nvPr/>
        </p:nvSpPr>
        <p:spPr>
          <a:xfrm>
            <a:off x="609600" y="3810000"/>
            <a:ext cx="7848600" cy="18288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rtl="1"/>
            <a:r>
              <a:rPr lang="ar-SA" sz="2800" b="1" dirty="0">
                <a:solidFill>
                  <a:srgbClr val="C00000"/>
                </a:solidFill>
                <a:latin typeface="Simplified Arabic" panose="02020603050405020304" pitchFamily="18" charset="-78"/>
                <a:cs typeface="Simplified Arabic" panose="02020603050405020304" pitchFamily="18" charset="-78"/>
              </a:rPr>
              <a:t>الاستعدادات </a:t>
            </a:r>
            <a:r>
              <a:rPr lang="ar-SA" sz="2800" b="1" dirty="0" smtClean="0">
                <a:solidFill>
                  <a:srgbClr val="C00000"/>
                </a:solidFill>
                <a:latin typeface="Simplified Arabic" panose="02020603050405020304" pitchFamily="18" charset="-78"/>
                <a:cs typeface="Simplified Arabic" panose="02020603050405020304" pitchFamily="18" charset="-78"/>
              </a:rPr>
              <a:t>والتوقعات</a:t>
            </a:r>
            <a:endParaRPr lang="ar-EG" sz="2800" b="1" dirty="0" smtClean="0">
              <a:solidFill>
                <a:srgbClr val="C00000"/>
              </a:solidFill>
              <a:latin typeface="Simplified Arabic" panose="02020603050405020304" pitchFamily="18" charset="-78"/>
              <a:cs typeface="Simplified Arabic" panose="02020603050405020304" pitchFamily="18" charset="-78"/>
            </a:endParaRPr>
          </a:p>
          <a:p>
            <a:pPr algn="ctr" rtl="1"/>
            <a:endParaRPr lang="en-US" sz="2400" b="1" dirty="0" smtClean="0">
              <a:solidFill>
                <a:srgbClr val="C00000"/>
              </a:solidFill>
              <a:latin typeface="Simplified Arabic" panose="02020603050405020304" pitchFamily="18" charset="-78"/>
              <a:cs typeface="Simplified Arabic" panose="02020603050405020304" pitchFamily="18" charset="-78"/>
            </a:endParaRPr>
          </a:p>
          <a:p>
            <a:pPr algn="ctr" rtl="1"/>
            <a:r>
              <a:rPr lang="ar-SA" sz="2400" b="1" dirty="0">
                <a:solidFill>
                  <a:srgbClr val="002060"/>
                </a:solidFill>
                <a:latin typeface="Simplified Arabic" panose="02020603050405020304" pitchFamily="18" charset="-78"/>
                <a:cs typeface="Simplified Arabic" panose="02020603050405020304" pitchFamily="18" charset="-78"/>
              </a:rPr>
              <a:t>مع الحماسة الزائدة ، يحصل القادة على نتائج جيدة معبرين بوضوح عن نواياهم</a:t>
            </a:r>
            <a:endParaRPr lang="en-US" sz="2400"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884364975"/>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1219202" y="152400"/>
            <a:ext cx="7759734" cy="1138238"/>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solidFill>
                  <a:srgbClr val="002060"/>
                </a:solidFill>
              </a:rPr>
              <a:t>وضع ( واترمان) 8 وصفات لتنظيم وتجديد حيوية المؤسسة وأدائها وهي:</a:t>
            </a:r>
            <a:endParaRPr lang="ar-EG" sz="2800" b="1" dirty="0">
              <a:solidFill>
                <a:srgbClr val="002060"/>
              </a:solidFill>
            </a:endParaRPr>
          </a:p>
        </p:txBody>
      </p:sp>
      <p:sp>
        <p:nvSpPr>
          <p:cNvPr id="3" name="Round Diagonal Corner Rectangle 2"/>
          <p:cNvSpPr/>
          <p:nvPr/>
        </p:nvSpPr>
        <p:spPr>
          <a:xfrm>
            <a:off x="2819400" y="1600200"/>
            <a:ext cx="3886200" cy="762000"/>
          </a:xfrm>
          <a:prstGeom prst="round2Diag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rtl="1"/>
            <a:r>
              <a:rPr lang="ar-SA" sz="2800" b="1" dirty="0">
                <a:solidFill>
                  <a:schemeClr val="accent4">
                    <a:lumMod val="50000"/>
                  </a:schemeClr>
                </a:solidFill>
              </a:rPr>
              <a:t>الوصفة الثامنة </a:t>
            </a:r>
            <a:endParaRPr lang="ar-EG" sz="2800" dirty="0">
              <a:solidFill>
                <a:schemeClr val="accent4">
                  <a:lumMod val="50000"/>
                </a:schemeClr>
              </a:solidFill>
            </a:endParaRPr>
          </a:p>
        </p:txBody>
      </p:sp>
      <p:sp>
        <p:nvSpPr>
          <p:cNvPr id="4" name="Rounded Rectangle 3"/>
          <p:cNvSpPr/>
          <p:nvPr/>
        </p:nvSpPr>
        <p:spPr>
          <a:xfrm>
            <a:off x="609600" y="3810000"/>
            <a:ext cx="7848600" cy="18288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rtl="1"/>
            <a:r>
              <a:rPr lang="ar-SA" sz="2800" b="1" dirty="0" smtClean="0">
                <a:solidFill>
                  <a:srgbClr val="C00000"/>
                </a:solidFill>
                <a:latin typeface="Simplified Arabic" panose="02020603050405020304" pitchFamily="18" charset="-78"/>
                <a:cs typeface="Simplified Arabic" panose="02020603050405020304" pitchFamily="18" charset="-78"/>
              </a:rPr>
              <a:t>الاستقرار</a:t>
            </a:r>
            <a:endParaRPr lang="ar-EG" sz="2800" b="1" dirty="0" smtClean="0">
              <a:solidFill>
                <a:srgbClr val="C00000"/>
              </a:solidFill>
              <a:latin typeface="Simplified Arabic" panose="02020603050405020304" pitchFamily="18" charset="-78"/>
              <a:cs typeface="Simplified Arabic" panose="02020603050405020304" pitchFamily="18" charset="-78"/>
            </a:endParaRPr>
          </a:p>
          <a:p>
            <a:pPr algn="ctr" rtl="1"/>
            <a:endParaRPr lang="en-US" sz="2400" b="1" dirty="0" smtClean="0">
              <a:solidFill>
                <a:srgbClr val="C00000"/>
              </a:solidFill>
              <a:latin typeface="Simplified Arabic" panose="02020603050405020304" pitchFamily="18" charset="-78"/>
              <a:cs typeface="Simplified Arabic" panose="02020603050405020304" pitchFamily="18" charset="-78"/>
            </a:endParaRPr>
          </a:p>
          <a:p>
            <a:pPr algn="ctr" rtl="1"/>
            <a:r>
              <a:rPr lang="ar-SA" sz="2400" b="1" dirty="0">
                <a:solidFill>
                  <a:srgbClr val="002060"/>
                </a:solidFill>
                <a:latin typeface="Simplified Arabic" panose="02020603050405020304" pitchFamily="18" charset="-78"/>
                <a:cs typeface="Simplified Arabic" panose="02020603050405020304" pitchFamily="18" charset="-78"/>
              </a:rPr>
              <a:t>المؤسسات المتجددة تعتاد على التخلي عن عاداتها</a:t>
            </a:r>
            <a:endParaRPr lang="en-US" sz="2400"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769462657"/>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Wave 2"/>
          <p:cNvSpPr/>
          <p:nvPr/>
        </p:nvSpPr>
        <p:spPr>
          <a:xfrm>
            <a:off x="1752600" y="2133600"/>
            <a:ext cx="5257800" cy="2590800"/>
          </a:xfrm>
          <a:prstGeom prst="wave">
            <a:avLst/>
          </a:prstGeom>
        </p:spPr>
        <p:style>
          <a:lnRef idx="1">
            <a:schemeClr val="accent5"/>
          </a:lnRef>
          <a:fillRef idx="3">
            <a:schemeClr val="accent5"/>
          </a:fillRef>
          <a:effectRef idx="2">
            <a:schemeClr val="accent5"/>
          </a:effectRef>
          <a:fontRef idx="minor">
            <a:schemeClr val="lt1"/>
          </a:fontRef>
        </p:style>
        <p:txBody>
          <a:bodyPr rtlCol="1" anchor="ctr"/>
          <a:lstStyle/>
          <a:p>
            <a:pPr algn="ctr" rtl="1"/>
            <a:r>
              <a:rPr lang="ar-EG" sz="5000" dirty="0"/>
              <a:t>أهداف التنظيم</a:t>
            </a:r>
          </a:p>
        </p:txBody>
      </p:sp>
    </p:spTree>
    <p:extLst>
      <p:ext uri="{BB962C8B-B14F-4D97-AF65-F5344CB8AC3E}">
        <p14:creationId xmlns:p14="http://schemas.microsoft.com/office/powerpoint/2010/main" val="3968424535"/>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p:cNvSpPr/>
          <p:nvPr/>
        </p:nvSpPr>
        <p:spPr>
          <a:xfrm>
            <a:off x="872296" y="1110906"/>
            <a:ext cx="7399406" cy="672673"/>
          </a:xfrm>
          <a:custGeom>
            <a:avLst/>
            <a:gdLst>
              <a:gd name="connsiteX0" fmla="*/ 0 w 7399406"/>
              <a:gd name="connsiteY0" fmla="*/ 0 h 672673"/>
              <a:gd name="connsiteX1" fmla="*/ 7399406 w 7399406"/>
              <a:gd name="connsiteY1" fmla="*/ 0 h 672673"/>
              <a:gd name="connsiteX2" fmla="*/ 7399406 w 7399406"/>
              <a:gd name="connsiteY2" fmla="*/ 672673 h 672673"/>
              <a:gd name="connsiteX3" fmla="*/ 0 w 7399406"/>
              <a:gd name="connsiteY3" fmla="*/ 672673 h 672673"/>
              <a:gd name="connsiteX4" fmla="*/ 0 w 7399406"/>
              <a:gd name="connsiteY4" fmla="*/ 0 h 672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9406" h="672673">
                <a:moveTo>
                  <a:pt x="0" y="0"/>
                </a:moveTo>
                <a:lnTo>
                  <a:pt x="7399406" y="0"/>
                </a:lnTo>
                <a:lnTo>
                  <a:pt x="7399406" y="672673"/>
                </a:lnTo>
                <a:lnTo>
                  <a:pt x="0" y="6726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b" anchorCtr="0">
            <a:noAutofit/>
          </a:bodyPr>
          <a:lstStyle/>
          <a:p>
            <a:pPr lvl="0" algn="ctr" defTabSz="889000" rtl="1">
              <a:lnSpc>
                <a:spcPct val="90000"/>
              </a:lnSpc>
              <a:spcBef>
                <a:spcPct val="0"/>
              </a:spcBef>
              <a:spcAft>
                <a:spcPct val="35000"/>
              </a:spcAft>
            </a:pPr>
            <a:r>
              <a:rPr lang="ar-SA" sz="2000" b="1" kern="1200" dirty="0" smtClean="0">
                <a:solidFill>
                  <a:srgbClr val="002060"/>
                </a:solidFill>
              </a:rPr>
              <a:t>يساعد على إظهار أهمية ومدى المساهمة التي تقدمها الوحدة التنظيمية</a:t>
            </a:r>
            <a:endParaRPr lang="ar-EG" sz="2000" kern="1200" dirty="0">
              <a:solidFill>
                <a:srgbClr val="002060"/>
              </a:solidFill>
            </a:endParaRPr>
          </a:p>
        </p:txBody>
      </p:sp>
      <p:sp>
        <p:nvSpPr>
          <p:cNvPr id="5" name="Parallelogram 4"/>
          <p:cNvSpPr/>
          <p:nvPr/>
        </p:nvSpPr>
        <p:spPr>
          <a:xfrm>
            <a:off x="872296" y="1783580"/>
            <a:ext cx="986587" cy="164431"/>
          </a:xfrm>
          <a:prstGeom prst="parallelogram">
            <a:avLst>
              <a:gd name="adj" fmla="val 14084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 name="Parallelogram 5"/>
          <p:cNvSpPr/>
          <p:nvPr/>
        </p:nvSpPr>
        <p:spPr>
          <a:xfrm>
            <a:off x="1916435" y="1783580"/>
            <a:ext cx="986587" cy="164431"/>
          </a:xfrm>
          <a:prstGeom prst="parallelogram">
            <a:avLst>
              <a:gd name="adj" fmla="val 140840"/>
            </a:avLst>
          </a:prstGeom>
        </p:spPr>
        <p:style>
          <a:lnRef idx="2">
            <a:schemeClr val="accent5">
              <a:hueOff val="-292173"/>
              <a:satOff val="1171"/>
              <a:lumOff val="254"/>
              <a:alphaOff val="0"/>
            </a:schemeClr>
          </a:lnRef>
          <a:fillRef idx="1">
            <a:schemeClr val="accent5">
              <a:hueOff val="-292173"/>
              <a:satOff val="1171"/>
              <a:lumOff val="254"/>
              <a:alphaOff val="0"/>
            </a:schemeClr>
          </a:fillRef>
          <a:effectRef idx="0">
            <a:schemeClr val="accent5">
              <a:hueOff val="-292173"/>
              <a:satOff val="1171"/>
              <a:lumOff val="254"/>
              <a:alphaOff val="0"/>
            </a:schemeClr>
          </a:effectRef>
          <a:fontRef idx="minor">
            <a:schemeClr val="lt1"/>
          </a:fontRef>
        </p:style>
      </p:sp>
      <p:sp>
        <p:nvSpPr>
          <p:cNvPr id="7" name="Parallelogram 6"/>
          <p:cNvSpPr/>
          <p:nvPr/>
        </p:nvSpPr>
        <p:spPr>
          <a:xfrm>
            <a:off x="2960573" y="1783580"/>
            <a:ext cx="986587" cy="164431"/>
          </a:xfrm>
          <a:prstGeom prst="parallelogram">
            <a:avLst>
              <a:gd name="adj" fmla="val 140840"/>
            </a:avLst>
          </a:prstGeom>
        </p:spPr>
        <p:style>
          <a:lnRef idx="2">
            <a:schemeClr val="accent5">
              <a:hueOff val="-584346"/>
              <a:satOff val="2342"/>
              <a:lumOff val="508"/>
              <a:alphaOff val="0"/>
            </a:schemeClr>
          </a:lnRef>
          <a:fillRef idx="1">
            <a:schemeClr val="accent5">
              <a:hueOff val="-584346"/>
              <a:satOff val="2342"/>
              <a:lumOff val="508"/>
              <a:alphaOff val="0"/>
            </a:schemeClr>
          </a:fillRef>
          <a:effectRef idx="0">
            <a:schemeClr val="accent5">
              <a:hueOff val="-584346"/>
              <a:satOff val="2342"/>
              <a:lumOff val="508"/>
              <a:alphaOff val="0"/>
            </a:schemeClr>
          </a:effectRef>
          <a:fontRef idx="minor">
            <a:schemeClr val="lt1"/>
          </a:fontRef>
        </p:style>
      </p:sp>
      <p:sp>
        <p:nvSpPr>
          <p:cNvPr id="8" name="Parallelogram 7"/>
          <p:cNvSpPr/>
          <p:nvPr/>
        </p:nvSpPr>
        <p:spPr>
          <a:xfrm>
            <a:off x="4004712" y="1783580"/>
            <a:ext cx="986587" cy="164431"/>
          </a:xfrm>
          <a:prstGeom prst="parallelogram">
            <a:avLst>
              <a:gd name="adj" fmla="val 140840"/>
            </a:avLst>
          </a:prstGeom>
        </p:spPr>
        <p:style>
          <a:lnRef idx="2">
            <a:schemeClr val="accent5">
              <a:hueOff val="-876518"/>
              <a:satOff val="3513"/>
              <a:lumOff val="761"/>
              <a:alphaOff val="0"/>
            </a:schemeClr>
          </a:lnRef>
          <a:fillRef idx="1">
            <a:schemeClr val="accent5">
              <a:hueOff val="-876518"/>
              <a:satOff val="3513"/>
              <a:lumOff val="761"/>
              <a:alphaOff val="0"/>
            </a:schemeClr>
          </a:fillRef>
          <a:effectRef idx="0">
            <a:schemeClr val="accent5">
              <a:hueOff val="-876518"/>
              <a:satOff val="3513"/>
              <a:lumOff val="761"/>
              <a:alphaOff val="0"/>
            </a:schemeClr>
          </a:effectRef>
          <a:fontRef idx="minor">
            <a:schemeClr val="lt1"/>
          </a:fontRef>
        </p:style>
      </p:sp>
      <p:sp>
        <p:nvSpPr>
          <p:cNvPr id="9" name="Parallelogram 8"/>
          <p:cNvSpPr/>
          <p:nvPr/>
        </p:nvSpPr>
        <p:spPr>
          <a:xfrm>
            <a:off x="5048850" y="1783580"/>
            <a:ext cx="986587" cy="164431"/>
          </a:xfrm>
          <a:prstGeom prst="parallelogram">
            <a:avLst>
              <a:gd name="adj" fmla="val 140840"/>
            </a:avLst>
          </a:prstGeom>
        </p:spPr>
        <p:style>
          <a:lnRef idx="2">
            <a:schemeClr val="accent5">
              <a:hueOff val="-1168691"/>
              <a:satOff val="4684"/>
              <a:lumOff val="1015"/>
              <a:alphaOff val="0"/>
            </a:schemeClr>
          </a:lnRef>
          <a:fillRef idx="1">
            <a:schemeClr val="accent5">
              <a:hueOff val="-1168691"/>
              <a:satOff val="4684"/>
              <a:lumOff val="1015"/>
              <a:alphaOff val="0"/>
            </a:schemeClr>
          </a:fillRef>
          <a:effectRef idx="0">
            <a:schemeClr val="accent5">
              <a:hueOff val="-1168691"/>
              <a:satOff val="4684"/>
              <a:lumOff val="1015"/>
              <a:alphaOff val="0"/>
            </a:schemeClr>
          </a:effectRef>
          <a:fontRef idx="minor">
            <a:schemeClr val="lt1"/>
          </a:fontRef>
        </p:style>
      </p:sp>
      <p:sp>
        <p:nvSpPr>
          <p:cNvPr id="10" name="Parallelogram 9"/>
          <p:cNvSpPr/>
          <p:nvPr/>
        </p:nvSpPr>
        <p:spPr>
          <a:xfrm>
            <a:off x="6092989" y="1783580"/>
            <a:ext cx="986587" cy="164431"/>
          </a:xfrm>
          <a:prstGeom prst="parallelogram">
            <a:avLst>
              <a:gd name="adj" fmla="val 140840"/>
            </a:avLst>
          </a:prstGeom>
        </p:spPr>
        <p:style>
          <a:lnRef idx="2">
            <a:schemeClr val="accent5">
              <a:hueOff val="-1460864"/>
              <a:satOff val="5855"/>
              <a:lumOff val="1269"/>
              <a:alphaOff val="0"/>
            </a:schemeClr>
          </a:lnRef>
          <a:fillRef idx="1">
            <a:schemeClr val="accent5">
              <a:hueOff val="-1460864"/>
              <a:satOff val="5855"/>
              <a:lumOff val="1269"/>
              <a:alphaOff val="0"/>
            </a:schemeClr>
          </a:fillRef>
          <a:effectRef idx="0">
            <a:schemeClr val="accent5">
              <a:hueOff val="-1460864"/>
              <a:satOff val="5855"/>
              <a:lumOff val="1269"/>
              <a:alphaOff val="0"/>
            </a:schemeClr>
          </a:effectRef>
          <a:fontRef idx="minor">
            <a:schemeClr val="lt1"/>
          </a:fontRef>
        </p:style>
      </p:sp>
      <p:sp>
        <p:nvSpPr>
          <p:cNvPr id="12" name="Parallelogram 11"/>
          <p:cNvSpPr/>
          <p:nvPr/>
        </p:nvSpPr>
        <p:spPr>
          <a:xfrm>
            <a:off x="7137127" y="1783580"/>
            <a:ext cx="986587" cy="164431"/>
          </a:xfrm>
          <a:prstGeom prst="parallelogram">
            <a:avLst>
              <a:gd name="adj" fmla="val 140840"/>
            </a:avLst>
          </a:prstGeom>
        </p:spPr>
        <p:style>
          <a:lnRef idx="2">
            <a:schemeClr val="accent5">
              <a:hueOff val="-1753037"/>
              <a:satOff val="7025"/>
              <a:lumOff val="1523"/>
              <a:alphaOff val="0"/>
            </a:schemeClr>
          </a:lnRef>
          <a:fillRef idx="1">
            <a:schemeClr val="accent5">
              <a:hueOff val="-1753037"/>
              <a:satOff val="7025"/>
              <a:lumOff val="1523"/>
              <a:alphaOff val="0"/>
            </a:schemeClr>
          </a:fillRef>
          <a:effectRef idx="0">
            <a:schemeClr val="accent5">
              <a:hueOff val="-1753037"/>
              <a:satOff val="7025"/>
              <a:lumOff val="1523"/>
              <a:alphaOff val="0"/>
            </a:schemeClr>
          </a:effectRef>
          <a:fontRef idx="minor">
            <a:schemeClr val="lt1"/>
          </a:fontRef>
        </p:style>
      </p:sp>
      <p:sp>
        <p:nvSpPr>
          <p:cNvPr id="13" name="Freeform 12"/>
          <p:cNvSpPr/>
          <p:nvPr/>
        </p:nvSpPr>
        <p:spPr>
          <a:xfrm>
            <a:off x="872296" y="2060677"/>
            <a:ext cx="7399406" cy="672673"/>
          </a:xfrm>
          <a:custGeom>
            <a:avLst/>
            <a:gdLst>
              <a:gd name="connsiteX0" fmla="*/ 0 w 7399406"/>
              <a:gd name="connsiteY0" fmla="*/ 0 h 672673"/>
              <a:gd name="connsiteX1" fmla="*/ 7399406 w 7399406"/>
              <a:gd name="connsiteY1" fmla="*/ 0 h 672673"/>
              <a:gd name="connsiteX2" fmla="*/ 7399406 w 7399406"/>
              <a:gd name="connsiteY2" fmla="*/ 672673 h 672673"/>
              <a:gd name="connsiteX3" fmla="*/ 0 w 7399406"/>
              <a:gd name="connsiteY3" fmla="*/ 672673 h 672673"/>
              <a:gd name="connsiteX4" fmla="*/ 0 w 7399406"/>
              <a:gd name="connsiteY4" fmla="*/ 0 h 672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9406" h="672673">
                <a:moveTo>
                  <a:pt x="0" y="0"/>
                </a:moveTo>
                <a:lnTo>
                  <a:pt x="7399406" y="0"/>
                </a:lnTo>
                <a:lnTo>
                  <a:pt x="7399406" y="672673"/>
                </a:lnTo>
                <a:lnTo>
                  <a:pt x="0" y="6726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b" anchorCtr="0">
            <a:noAutofit/>
          </a:bodyPr>
          <a:lstStyle/>
          <a:p>
            <a:pPr lvl="0" algn="ctr" defTabSz="889000" rtl="1">
              <a:lnSpc>
                <a:spcPct val="90000"/>
              </a:lnSpc>
              <a:spcBef>
                <a:spcPct val="0"/>
              </a:spcBef>
              <a:spcAft>
                <a:spcPct val="35000"/>
              </a:spcAft>
            </a:pPr>
            <a:r>
              <a:rPr lang="ar-SA" sz="2000" b="1" kern="1200" dirty="0" smtClean="0">
                <a:solidFill>
                  <a:srgbClr val="002060"/>
                </a:solidFill>
              </a:rPr>
              <a:t>يساعد على تخفيض التضارب والازدواجية والتداخل بين أهداف المستويات المختلفة </a:t>
            </a:r>
            <a:r>
              <a:rPr lang="ar-EG" sz="2000" b="1" kern="1200" dirty="0" smtClean="0">
                <a:solidFill>
                  <a:srgbClr val="002060"/>
                </a:solidFill>
              </a:rPr>
              <a:t/>
            </a:r>
            <a:br>
              <a:rPr lang="ar-EG" sz="2000" b="1" kern="1200" dirty="0" smtClean="0">
                <a:solidFill>
                  <a:srgbClr val="002060"/>
                </a:solidFill>
              </a:rPr>
            </a:br>
            <a:r>
              <a:rPr lang="ar-SA" sz="2000" b="1" kern="1200" dirty="0" smtClean="0">
                <a:solidFill>
                  <a:srgbClr val="002060"/>
                </a:solidFill>
              </a:rPr>
              <a:t>ويخلصها من الغموض</a:t>
            </a:r>
            <a:endParaRPr lang="ar-EG" sz="2000" kern="1200" dirty="0">
              <a:solidFill>
                <a:srgbClr val="002060"/>
              </a:solidFill>
            </a:endParaRPr>
          </a:p>
        </p:txBody>
      </p:sp>
      <p:sp>
        <p:nvSpPr>
          <p:cNvPr id="14" name="Parallelogram 13"/>
          <p:cNvSpPr/>
          <p:nvPr/>
        </p:nvSpPr>
        <p:spPr>
          <a:xfrm>
            <a:off x="872296" y="2733350"/>
            <a:ext cx="986587" cy="164431"/>
          </a:xfrm>
          <a:prstGeom prst="parallelogram">
            <a:avLst>
              <a:gd name="adj" fmla="val 140840"/>
            </a:avLst>
          </a:prstGeom>
        </p:spPr>
        <p:style>
          <a:lnRef idx="2">
            <a:schemeClr val="accent5">
              <a:hueOff val="-2045210"/>
              <a:satOff val="8196"/>
              <a:lumOff val="1776"/>
              <a:alphaOff val="0"/>
            </a:schemeClr>
          </a:lnRef>
          <a:fillRef idx="1">
            <a:schemeClr val="accent5">
              <a:hueOff val="-2045210"/>
              <a:satOff val="8196"/>
              <a:lumOff val="1776"/>
              <a:alphaOff val="0"/>
            </a:schemeClr>
          </a:fillRef>
          <a:effectRef idx="0">
            <a:schemeClr val="accent5">
              <a:hueOff val="-2045210"/>
              <a:satOff val="8196"/>
              <a:lumOff val="1776"/>
              <a:alphaOff val="0"/>
            </a:schemeClr>
          </a:effectRef>
          <a:fontRef idx="minor">
            <a:schemeClr val="lt1"/>
          </a:fontRef>
        </p:style>
      </p:sp>
      <p:sp>
        <p:nvSpPr>
          <p:cNvPr id="15" name="Parallelogram 14"/>
          <p:cNvSpPr/>
          <p:nvPr/>
        </p:nvSpPr>
        <p:spPr>
          <a:xfrm>
            <a:off x="1916435" y="2733350"/>
            <a:ext cx="986587" cy="164431"/>
          </a:xfrm>
          <a:prstGeom prst="parallelogram">
            <a:avLst>
              <a:gd name="adj" fmla="val 140840"/>
            </a:avLst>
          </a:prstGeom>
        </p:spPr>
        <p:style>
          <a:lnRef idx="2">
            <a:schemeClr val="accent5">
              <a:hueOff val="-2337383"/>
              <a:satOff val="9367"/>
              <a:lumOff val="2030"/>
              <a:alphaOff val="0"/>
            </a:schemeClr>
          </a:lnRef>
          <a:fillRef idx="1">
            <a:schemeClr val="accent5">
              <a:hueOff val="-2337383"/>
              <a:satOff val="9367"/>
              <a:lumOff val="2030"/>
              <a:alphaOff val="0"/>
            </a:schemeClr>
          </a:fillRef>
          <a:effectRef idx="0">
            <a:schemeClr val="accent5">
              <a:hueOff val="-2337383"/>
              <a:satOff val="9367"/>
              <a:lumOff val="2030"/>
              <a:alphaOff val="0"/>
            </a:schemeClr>
          </a:effectRef>
          <a:fontRef idx="minor">
            <a:schemeClr val="lt1"/>
          </a:fontRef>
        </p:style>
      </p:sp>
      <p:sp>
        <p:nvSpPr>
          <p:cNvPr id="16" name="Parallelogram 15"/>
          <p:cNvSpPr/>
          <p:nvPr/>
        </p:nvSpPr>
        <p:spPr>
          <a:xfrm>
            <a:off x="2960573" y="2733350"/>
            <a:ext cx="986587" cy="164431"/>
          </a:xfrm>
          <a:prstGeom prst="parallelogram">
            <a:avLst>
              <a:gd name="adj" fmla="val 140840"/>
            </a:avLst>
          </a:prstGeom>
        </p:spPr>
        <p:style>
          <a:lnRef idx="2">
            <a:schemeClr val="accent5">
              <a:hueOff val="-2629556"/>
              <a:satOff val="10538"/>
              <a:lumOff val="2284"/>
              <a:alphaOff val="0"/>
            </a:schemeClr>
          </a:lnRef>
          <a:fillRef idx="1">
            <a:schemeClr val="accent5">
              <a:hueOff val="-2629556"/>
              <a:satOff val="10538"/>
              <a:lumOff val="2284"/>
              <a:alphaOff val="0"/>
            </a:schemeClr>
          </a:fillRef>
          <a:effectRef idx="0">
            <a:schemeClr val="accent5">
              <a:hueOff val="-2629556"/>
              <a:satOff val="10538"/>
              <a:lumOff val="2284"/>
              <a:alphaOff val="0"/>
            </a:schemeClr>
          </a:effectRef>
          <a:fontRef idx="minor">
            <a:schemeClr val="lt1"/>
          </a:fontRef>
        </p:style>
      </p:sp>
      <p:sp>
        <p:nvSpPr>
          <p:cNvPr id="17" name="Parallelogram 16"/>
          <p:cNvSpPr/>
          <p:nvPr/>
        </p:nvSpPr>
        <p:spPr>
          <a:xfrm>
            <a:off x="4004712" y="2733350"/>
            <a:ext cx="986587" cy="164431"/>
          </a:xfrm>
          <a:prstGeom prst="parallelogram">
            <a:avLst>
              <a:gd name="adj" fmla="val 140840"/>
            </a:avLst>
          </a:prstGeom>
        </p:spPr>
        <p:style>
          <a:lnRef idx="2">
            <a:schemeClr val="accent5">
              <a:hueOff val="-2921728"/>
              <a:satOff val="11709"/>
              <a:lumOff val="2538"/>
              <a:alphaOff val="0"/>
            </a:schemeClr>
          </a:lnRef>
          <a:fillRef idx="1">
            <a:schemeClr val="accent5">
              <a:hueOff val="-2921728"/>
              <a:satOff val="11709"/>
              <a:lumOff val="2538"/>
              <a:alphaOff val="0"/>
            </a:schemeClr>
          </a:fillRef>
          <a:effectRef idx="0">
            <a:schemeClr val="accent5">
              <a:hueOff val="-2921728"/>
              <a:satOff val="11709"/>
              <a:lumOff val="2538"/>
              <a:alphaOff val="0"/>
            </a:schemeClr>
          </a:effectRef>
          <a:fontRef idx="minor">
            <a:schemeClr val="lt1"/>
          </a:fontRef>
        </p:style>
      </p:sp>
      <p:sp>
        <p:nvSpPr>
          <p:cNvPr id="18" name="Parallelogram 17"/>
          <p:cNvSpPr/>
          <p:nvPr/>
        </p:nvSpPr>
        <p:spPr>
          <a:xfrm>
            <a:off x="5048850" y="2733350"/>
            <a:ext cx="986587" cy="164431"/>
          </a:xfrm>
          <a:prstGeom prst="parallelogram">
            <a:avLst>
              <a:gd name="adj" fmla="val 140840"/>
            </a:avLst>
          </a:prstGeom>
        </p:spPr>
        <p:style>
          <a:lnRef idx="2">
            <a:schemeClr val="accent5">
              <a:hueOff val="-3213901"/>
              <a:satOff val="12880"/>
              <a:lumOff val="2791"/>
              <a:alphaOff val="0"/>
            </a:schemeClr>
          </a:lnRef>
          <a:fillRef idx="1">
            <a:schemeClr val="accent5">
              <a:hueOff val="-3213901"/>
              <a:satOff val="12880"/>
              <a:lumOff val="2791"/>
              <a:alphaOff val="0"/>
            </a:schemeClr>
          </a:fillRef>
          <a:effectRef idx="0">
            <a:schemeClr val="accent5">
              <a:hueOff val="-3213901"/>
              <a:satOff val="12880"/>
              <a:lumOff val="2791"/>
              <a:alphaOff val="0"/>
            </a:schemeClr>
          </a:effectRef>
          <a:fontRef idx="minor">
            <a:schemeClr val="lt1"/>
          </a:fontRef>
        </p:style>
      </p:sp>
      <p:sp>
        <p:nvSpPr>
          <p:cNvPr id="19" name="Parallelogram 18"/>
          <p:cNvSpPr/>
          <p:nvPr/>
        </p:nvSpPr>
        <p:spPr>
          <a:xfrm>
            <a:off x="6092989" y="2733350"/>
            <a:ext cx="986587" cy="164431"/>
          </a:xfrm>
          <a:prstGeom prst="parallelogram">
            <a:avLst>
              <a:gd name="adj" fmla="val 140840"/>
            </a:avLst>
          </a:prstGeom>
        </p:spPr>
        <p:style>
          <a:lnRef idx="2">
            <a:schemeClr val="accent5">
              <a:hueOff val="-3506074"/>
              <a:satOff val="14051"/>
              <a:lumOff val="3045"/>
              <a:alphaOff val="0"/>
            </a:schemeClr>
          </a:lnRef>
          <a:fillRef idx="1">
            <a:schemeClr val="accent5">
              <a:hueOff val="-3506074"/>
              <a:satOff val="14051"/>
              <a:lumOff val="3045"/>
              <a:alphaOff val="0"/>
            </a:schemeClr>
          </a:fillRef>
          <a:effectRef idx="0">
            <a:schemeClr val="accent5">
              <a:hueOff val="-3506074"/>
              <a:satOff val="14051"/>
              <a:lumOff val="3045"/>
              <a:alphaOff val="0"/>
            </a:schemeClr>
          </a:effectRef>
          <a:fontRef idx="minor">
            <a:schemeClr val="lt1"/>
          </a:fontRef>
        </p:style>
      </p:sp>
      <p:sp>
        <p:nvSpPr>
          <p:cNvPr id="20" name="Parallelogram 19"/>
          <p:cNvSpPr/>
          <p:nvPr/>
        </p:nvSpPr>
        <p:spPr>
          <a:xfrm>
            <a:off x="7137127" y="2733350"/>
            <a:ext cx="986587" cy="164431"/>
          </a:xfrm>
          <a:prstGeom prst="parallelogram">
            <a:avLst>
              <a:gd name="adj" fmla="val 140840"/>
            </a:avLst>
          </a:prstGeom>
        </p:spPr>
        <p:style>
          <a:lnRef idx="2">
            <a:schemeClr val="accent5">
              <a:hueOff val="-3798247"/>
              <a:satOff val="15222"/>
              <a:lumOff val="3299"/>
              <a:alphaOff val="0"/>
            </a:schemeClr>
          </a:lnRef>
          <a:fillRef idx="1">
            <a:schemeClr val="accent5">
              <a:hueOff val="-3798247"/>
              <a:satOff val="15222"/>
              <a:lumOff val="3299"/>
              <a:alphaOff val="0"/>
            </a:schemeClr>
          </a:fillRef>
          <a:effectRef idx="0">
            <a:schemeClr val="accent5">
              <a:hueOff val="-3798247"/>
              <a:satOff val="15222"/>
              <a:lumOff val="3299"/>
              <a:alphaOff val="0"/>
            </a:schemeClr>
          </a:effectRef>
          <a:fontRef idx="minor">
            <a:schemeClr val="lt1"/>
          </a:fontRef>
        </p:style>
      </p:sp>
      <p:sp>
        <p:nvSpPr>
          <p:cNvPr id="21" name="Freeform 20"/>
          <p:cNvSpPr/>
          <p:nvPr/>
        </p:nvSpPr>
        <p:spPr>
          <a:xfrm>
            <a:off x="872296" y="3010447"/>
            <a:ext cx="7399406" cy="672673"/>
          </a:xfrm>
          <a:custGeom>
            <a:avLst/>
            <a:gdLst>
              <a:gd name="connsiteX0" fmla="*/ 0 w 7399406"/>
              <a:gd name="connsiteY0" fmla="*/ 0 h 672673"/>
              <a:gd name="connsiteX1" fmla="*/ 7399406 w 7399406"/>
              <a:gd name="connsiteY1" fmla="*/ 0 h 672673"/>
              <a:gd name="connsiteX2" fmla="*/ 7399406 w 7399406"/>
              <a:gd name="connsiteY2" fmla="*/ 672673 h 672673"/>
              <a:gd name="connsiteX3" fmla="*/ 0 w 7399406"/>
              <a:gd name="connsiteY3" fmla="*/ 672673 h 672673"/>
              <a:gd name="connsiteX4" fmla="*/ 0 w 7399406"/>
              <a:gd name="connsiteY4" fmla="*/ 0 h 672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9406" h="672673">
                <a:moveTo>
                  <a:pt x="0" y="0"/>
                </a:moveTo>
                <a:lnTo>
                  <a:pt x="7399406" y="0"/>
                </a:lnTo>
                <a:lnTo>
                  <a:pt x="7399406" y="672673"/>
                </a:lnTo>
                <a:lnTo>
                  <a:pt x="0" y="6726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b" anchorCtr="0">
            <a:noAutofit/>
          </a:bodyPr>
          <a:lstStyle/>
          <a:p>
            <a:pPr lvl="0" algn="ctr" defTabSz="889000" rtl="1">
              <a:lnSpc>
                <a:spcPct val="90000"/>
              </a:lnSpc>
              <a:spcBef>
                <a:spcPct val="0"/>
              </a:spcBef>
              <a:spcAft>
                <a:spcPct val="35000"/>
              </a:spcAft>
            </a:pPr>
            <a:r>
              <a:rPr lang="ar-SA" sz="2000" b="1" kern="1200" dirty="0" smtClean="0">
                <a:solidFill>
                  <a:srgbClr val="002060"/>
                </a:solidFill>
              </a:rPr>
              <a:t>يساعد على تحديد نوعية ومدى النشاط الذي يعهد به المدير إلى كل وحدة </a:t>
            </a:r>
            <a:r>
              <a:rPr lang="ar-EG" sz="2000" b="1" kern="1200" dirty="0" smtClean="0">
                <a:solidFill>
                  <a:srgbClr val="002060"/>
                </a:solidFill>
              </a:rPr>
              <a:t/>
            </a:r>
            <a:br>
              <a:rPr lang="ar-EG" sz="2000" b="1" kern="1200" dirty="0" smtClean="0">
                <a:solidFill>
                  <a:srgbClr val="002060"/>
                </a:solidFill>
              </a:rPr>
            </a:br>
            <a:r>
              <a:rPr lang="ar-SA" sz="2000" b="1" kern="1200" dirty="0" smtClean="0">
                <a:solidFill>
                  <a:srgbClr val="002060"/>
                </a:solidFill>
              </a:rPr>
              <a:t>وكل فرد في التنظيم</a:t>
            </a:r>
            <a:endParaRPr lang="ar-EG" sz="2000" kern="1200" dirty="0">
              <a:solidFill>
                <a:srgbClr val="002060"/>
              </a:solidFill>
            </a:endParaRPr>
          </a:p>
        </p:txBody>
      </p:sp>
      <p:sp>
        <p:nvSpPr>
          <p:cNvPr id="22" name="Parallelogram 21"/>
          <p:cNvSpPr/>
          <p:nvPr/>
        </p:nvSpPr>
        <p:spPr>
          <a:xfrm>
            <a:off x="872296" y="3683121"/>
            <a:ext cx="986587" cy="164431"/>
          </a:xfrm>
          <a:prstGeom prst="parallelogram">
            <a:avLst>
              <a:gd name="adj" fmla="val 140840"/>
            </a:avLst>
          </a:prstGeom>
        </p:spPr>
        <p:style>
          <a:lnRef idx="2">
            <a:schemeClr val="accent5">
              <a:hueOff val="-4090420"/>
              <a:satOff val="16393"/>
              <a:lumOff val="3553"/>
              <a:alphaOff val="0"/>
            </a:schemeClr>
          </a:lnRef>
          <a:fillRef idx="1">
            <a:schemeClr val="accent5">
              <a:hueOff val="-4090420"/>
              <a:satOff val="16393"/>
              <a:lumOff val="3553"/>
              <a:alphaOff val="0"/>
            </a:schemeClr>
          </a:fillRef>
          <a:effectRef idx="0">
            <a:schemeClr val="accent5">
              <a:hueOff val="-4090420"/>
              <a:satOff val="16393"/>
              <a:lumOff val="3553"/>
              <a:alphaOff val="0"/>
            </a:schemeClr>
          </a:effectRef>
          <a:fontRef idx="minor">
            <a:schemeClr val="lt1"/>
          </a:fontRef>
        </p:style>
      </p:sp>
      <p:sp>
        <p:nvSpPr>
          <p:cNvPr id="23" name="Parallelogram 22"/>
          <p:cNvSpPr/>
          <p:nvPr/>
        </p:nvSpPr>
        <p:spPr>
          <a:xfrm>
            <a:off x="1916435" y="3683121"/>
            <a:ext cx="986587" cy="164431"/>
          </a:xfrm>
          <a:prstGeom prst="parallelogram">
            <a:avLst>
              <a:gd name="adj" fmla="val 140840"/>
            </a:avLst>
          </a:prstGeom>
        </p:spPr>
        <p:style>
          <a:lnRef idx="2">
            <a:schemeClr val="accent5">
              <a:hueOff val="-4382592"/>
              <a:satOff val="17564"/>
              <a:lumOff val="3806"/>
              <a:alphaOff val="0"/>
            </a:schemeClr>
          </a:lnRef>
          <a:fillRef idx="1">
            <a:schemeClr val="accent5">
              <a:hueOff val="-4382592"/>
              <a:satOff val="17564"/>
              <a:lumOff val="3806"/>
              <a:alphaOff val="0"/>
            </a:schemeClr>
          </a:fillRef>
          <a:effectRef idx="0">
            <a:schemeClr val="accent5">
              <a:hueOff val="-4382592"/>
              <a:satOff val="17564"/>
              <a:lumOff val="3806"/>
              <a:alphaOff val="0"/>
            </a:schemeClr>
          </a:effectRef>
          <a:fontRef idx="minor">
            <a:schemeClr val="lt1"/>
          </a:fontRef>
        </p:style>
      </p:sp>
      <p:sp>
        <p:nvSpPr>
          <p:cNvPr id="24" name="Parallelogram 23"/>
          <p:cNvSpPr/>
          <p:nvPr/>
        </p:nvSpPr>
        <p:spPr>
          <a:xfrm>
            <a:off x="2960573" y="3683121"/>
            <a:ext cx="986587" cy="164431"/>
          </a:xfrm>
          <a:prstGeom prst="parallelogram">
            <a:avLst>
              <a:gd name="adj" fmla="val 140840"/>
            </a:avLst>
          </a:prstGeom>
        </p:spPr>
        <p:style>
          <a:lnRef idx="2">
            <a:schemeClr val="accent5">
              <a:hueOff val="-4674765"/>
              <a:satOff val="18735"/>
              <a:lumOff val="4060"/>
              <a:alphaOff val="0"/>
            </a:schemeClr>
          </a:lnRef>
          <a:fillRef idx="1">
            <a:schemeClr val="accent5">
              <a:hueOff val="-4674765"/>
              <a:satOff val="18735"/>
              <a:lumOff val="4060"/>
              <a:alphaOff val="0"/>
            </a:schemeClr>
          </a:fillRef>
          <a:effectRef idx="0">
            <a:schemeClr val="accent5">
              <a:hueOff val="-4674765"/>
              <a:satOff val="18735"/>
              <a:lumOff val="4060"/>
              <a:alphaOff val="0"/>
            </a:schemeClr>
          </a:effectRef>
          <a:fontRef idx="minor">
            <a:schemeClr val="lt1"/>
          </a:fontRef>
        </p:style>
      </p:sp>
      <p:sp>
        <p:nvSpPr>
          <p:cNvPr id="25" name="Parallelogram 24"/>
          <p:cNvSpPr/>
          <p:nvPr/>
        </p:nvSpPr>
        <p:spPr>
          <a:xfrm>
            <a:off x="4004712" y="3683121"/>
            <a:ext cx="986587" cy="164431"/>
          </a:xfrm>
          <a:prstGeom prst="parallelogram">
            <a:avLst>
              <a:gd name="adj" fmla="val 140840"/>
            </a:avLst>
          </a:prstGeom>
        </p:spPr>
        <p:style>
          <a:lnRef idx="2">
            <a:schemeClr val="accent5">
              <a:hueOff val="-4966938"/>
              <a:satOff val="19906"/>
              <a:lumOff val="4314"/>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26" name="Parallelogram 25"/>
          <p:cNvSpPr/>
          <p:nvPr/>
        </p:nvSpPr>
        <p:spPr>
          <a:xfrm>
            <a:off x="5048850" y="3683121"/>
            <a:ext cx="986587" cy="164431"/>
          </a:xfrm>
          <a:prstGeom prst="parallelogram">
            <a:avLst>
              <a:gd name="adj" fmla="val 140840"/>
            </a:avLst>
          </a:prstGeom>
        </p:spPr>
        <p:style>
          <a:lnRef idx="2">
            <a:schemeClr val="accent5">
              <a:hueOff val="-5259111"/>
              <a:satOff val="21076"/>
              <a:lumOff val="4568"/>
              <a:alphaOff val="0"/>
            </a:schemeClr>
          </a:lnRef>
          <a:fillRef idx="1">
            <a:schemeClr val="accent5">
              <a:hueOff val="-5259111"/>
              <a:satOff val="21076"/>
              <a:lumOff val="4568"/>
              <a:alphaOff val="0"/>
            </a:schemeClr>
          </a:fillRef>
          <a:effectRef idx="0">
            <a:schemeClr val="accent5">
              <a:hueOff val="-5259111"/>
              <a:satOff val="21076"/>
              <a:lumOff val="4568"/>
              <a:alphaOff val="0"/>
            </a:schemeClr>
          </a:effectRef>
          <a:fontRef idx="minor">
            <a:schemeClr val="lt1"/>
          </a:fontRef>
        </p:style>
      </p:sp>
      <p:sp>
        <p:nvSpPr>
          <p:cNvPr id="27" name="Parallelogram 26"/>
          <p:cNvSpPr/>
          <p:nvPr/>
        </p:nvSpPr>
        <p:spPr>
          <a:xfrm>
            <a:off x="6092989" y="3683121"/>
            <a:ext cx="986587" cy="164431"/>
          </a:xfrm>
          <a:prstGeom prst="parallelogram">
            <a:avLst>
              <a:gd name="adj" fmla="val 140840"/>
            </a:avLst>
          </a:prstGeom>
        </p:spPr>
        <p:style>
          <a:lnRef idx="2">
            <a:schemeClr val="accent5">
              <a:hueOff val="-5551284"/>
              <a:satOff val="22247"/>
              <a:lumOff val="4822"/>
              <a:alphaOff val="0"/>
            </a:schemeClr>
          </a:lnRef>
          <a:fillRef idx="1">
            <a:schemeClr val="accent5">
              <a:hueOff val="-5551284"/>
              <a:satOff val="22247"/>
              <a:lumOff val="4822"/>
              <a:alphaOff val="0"/>
            </a:schemeClr>
          </a:fillRef>
          <a:effectRef idx="0">
            <a:schemeClr val="accent5">
              <a:hueOff val="-5551284"/>
              <a:satOff val="22247"/>
              <a:lumOff val="4822"/>
              <a:alphaOff val="0"/>
            </a:schemeClr>
          </a:effectRef>
          <a:fontRef idx="minor">
            <a:schemeClr val="lt1"/>
          </a:fontRef>
        </p:style>
      </p:sp>
      <p:sp>
        <p:nvSpPr>
          <p:cNvPr id="28" name="Parallelogram 27"/>
          <p:cNvSpPr/>
          <p:nvPr/>
        </p:nvSpPr>
        <p:spPr>
          <a:xfrm>
            <a:off x="7137127" y="3683121"/>
            <a:ext cx="986587" cy="164431"/>
          </a:xfrm>
          <a:prstGeom prst="parallelogram">
            <a:avLst>
              <a:gd name="adj" fmla="val 140840"/>
            </a:avLst>
          </a:prstGeom>
        </p:spPr>
        <p:style>
          <a:lnRef idx="2">
            <a:schemeClr val="accent5">
              <a:hueOff val="-5843457"/>
              <a:satOff val="23418"/>
              <a:lumOff val="5075"/>
              <a:alphaOff val="0"/>
            </a:schemeClr>
          </a:lnRef>
          <a:fillRef idx="1">
            <a:schemeClr val="accent5">
              <a:hueOff val="-5843457"/>
              <a:satOff val="23418"/>
              <a:lumOff val="5075"/>
              <a:alphaOff val="0"/>
            </a:schemeClr>
          </a:fillRef>
          <a:effectRef idx="0">
            <a:schemeClr val="accent5">
              <a:hueOff val="-5843457"/>
              <a:satOff val="23418"/>
              <a:lumOff val="5075"/>
              <a:alphaOff val="0"/>
            </a:schemeClr>
          </a:effectRef>
          <a:fontRef idx="minor">
            <a:schemeClr val="lt1"/>
          </a:fontRef>
        </p:style>
      </p:sp>
      <p:sp>
        <p:nvSpPr>
          <p:cNvPr id="29" name="Freeform 28"/>
          <p:cNvSpPr/>
          <p:nvPr/>
        </p:nvSpPr>
        <p:spPr>
          <a:xfrm>
            <a:off x="872296" y="3960218"/>
            <a:ext cx="7399406" cy="672673"/>
          </a:xfrm>
          <a:custGeom>
            <a:avLst/>
            <a:gdLst>
              <a:gd name="connsiteX0" fmla="*/ 0 w 7399406"/>
              <a:gd name="connsiteY0" fmla="*/ 0 h 672673"/>
              <a:gd name="connsiteX1" fmla="*/ 7399406 w 7399406"/>
              <a:gd name="connsiteY1" fmla="*/ 0 h 672673"/>
              <a:gd name="connsiteX2" fmla="*/ 7399406 w 7399406"/>
              <a:gd name="connsiteY2" fmla="*/ 672673 h 672673"/>
              <a:gd name="connsiteX3" fmla="*/ 0 w 7399406"/>
              <a:gd name="connsiteY3" fmla="*/ 672673 h 672673"/>
              <a:gd name="connsiteX4" fmla="*/ 0 w 7399406"/>
              <a:gd name="connsiteY4" fmla="*/ 0 h 672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9406" h="672673">
                <a:moveTo>
                  <a:pt x="0" y="0"/>
                </a:moveTo>
                <a:lnTo>
                  <a:pt x="7399406" y="0"/>
                </a:lnTo>
                <a:lnTo>
                  <a:pt x="7399406" y="672673"/>
                </a:lnTo>
                <a:lnTo>
                  <a:pt x="0" y="6726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b" anchorCtr="0">
            <a:noAutofit/>
          </a:bodyPr>
          <a:lstStyle/>
          <a:p>
            <a:pPr lvl="0" algn="ctr" defTabSz="889000" rtl="1">
              <a:lnSpc>
                <a:spcPct val="90000"/>
              </a:lnSpc>
              <a:spcBef>
                <a:spcPct val="0"/>
              </a:spcBef>
              <a:spcAft>
                <a:spcPct val="35000"/>
              </a:spcAft>
            </a:pPr>
            <a:r>
              <a:rPr lang="ar-SA" sz="2000" b="1" kern="1200" dirty="0" smtClean="0">
                <a:solidFill>
                  <a:srgbClr val="002060"/>
                </a:solidFill>
              </a:rPr>
              <a:t>يوفر المعايير اللازمة لقياس أداء الوحدات</a:t>
            </a:r>
            <a:endParaRPr lang="ar-EG" sz="2000" kern="1200" dirty="0">
              <a:solidFill>
                <a:srgbClr val="002060"/>
              </a:solidFill>
            </a:endParaRPr>
          </a:p>
        </p:txBody>
      </p:sp>
      <p:sp>
        <p:nvSpPr>
          <p:cNvPr id="30" name="Parallelogram 29"/>
          <p:cNvSpPr/>
          <p:nvPr/>
        </p:nvSpPr>
        <p:spPr>
          <a:xfrm>
            <a:off x="872296" y="4632891"/>
            <a:ext cx="986587" cy="164431"/>
          </a:xfrm>
          <a:prstGeom prst="parallelogram">
            <a:avLst>
              <a:gd name="adj" fmla="val 140840"/>
            </a:avLst>
          </a:prstGeom>
        </p:spPr>
        <p:style>
          <a:lnRef idx="2">
            <a:schemeClr val="accent5">
              <a:hueOff val="-6135629"/>
              <a:satOff val="24589"/>
              <a:lumOff val="5329"/>
              <a:alphaOff val="0"/>
            </a:schemeClr>
          </a:lnRef>
          <a:fillRef idx="1">
            <a:schemeClr val="accent5">
              <a:hueOff val="-6135629"/>
              <a:satOff val="24589"/>
              <a:lumOff val="5329"/>
              <a:alphaOff val="0"/>
            </a:schemeClr>
          </a:fillRef>
          <a:effectRef idx="0">
            <a:schemeClr val="accent5">
              <a:hueOff val="-6135629"/>
              <a:satOff val="24589"/>
              <a:lumOff val="5329"/>
              <a:alphaOff val="0"/>
            </a:schemeClr>
          </a:effectRef>
          <a:fontRef idx="minor">
            <a:schemeClr val="lt1"/>
          </a:fontRef>
        </p:style>
      </p:sp>
      <p:sp>
        <p:nvSpPr>
          <p:cNvPr id="31" name="Parallelogram 30"/>
          <p:cNvSpPr/>
          <p:nvPr/>
        </p:nvSpPr>
        <p:spPr>
          <a:xfrm>
            <a:off x="1916435" y="4632891"/>
            <a:ext cx="986587" cy="164431"/>
          </a:xfrm>
          <a:prstGeom prst="parallelogram">
            <a:avLst>
              <a:gd name="adj" fmla="val 140840"/>
            </a:avLst>
          </a:prstGeom>
        </p:spPr>
        <p:style>
          <a:lnRef idx="2">
            <a:schemeClr val="accent5">
              <a:hueOff val="-6427803"/>
              <a:satOff val="25760"/>
              <a:lumOff val="5583"/>
              <a:alphaOff val="0"/>
            </a:schemeClr>
          </a:lnRef>
          <a:fillRef idx="1">
            <a:schemeClr val="accent5">
              <a:hueOff val="-6427803"/>
              <a:satOff val="25760"/>
              <a:lumOff val="5583"/>
              <a:alphaOff val="0"/>
            </a:schemeClr>
          </a:fillRef>
          <a:effectRef idx="0">
            <a:schemeClr val="accent5">
              <a:hueOff val="-6427803"/>
              <a:satOff val="25760"/>
              <a:lumOff val="5583"/>
              <a:alphaOff val="0"/>
            </a:schemeClr>
          </a:effectRef>
          <a:fontRef idx="minor">
            <a:schemeClr val="lt1"/>
          </a:fontRef>
        </p:style>
      </p:sp>
      <p:sp>
        <p:nvSpPr>
          <p:cNvPr id="32" name="Parallelogram 31"/>
          <p:cNvSpPr/>
          <p:nvPr/>
        </p:nvSpPr>
        <p:spPr>
          <a:xfrm>
            <a:off x="2960573" y="4632891"/>
            <a:ext cx="986587" cy="164431"/>
          </a:xfrm>
          <a:prstGeom prst="parallelogram">
            <a:avLst>
              <a:gd name="adj" fmla="val 140840"/>
            </a:avLst>
          </a:prstGeom>
        </p:spPr>
        <p:style>
          <a:lnRef idx="2">
            <a:schemeClr val="accent5">
              <a:hueOff val="-6719975"/>
              <a:satOff val="26931"/>
              <a:lumOff val="5837"/>
              <a:alphaOff val="0"/>
            </a:schemeClr>
          </a:lnRef>
          <a:fillRef idx="1">
            <a:schemeClr val="accent5">
              <a:hueOff val="-6719975"/>
              <a:satOff val="26931"/>
              <a:lumOff val="5837"/>
              <a:alphaOff val="0"/>
            </a:schemeClr>
          </a:fillRef>
          <a:effectRef idx="0">
            <a:schemeClr val="accent5">
              <a:hueOff val="-6719975"/>
              <a:satOff val="26931"/>
              <a:lumOff val="5837"/>
              <a:alphaOff val="0"/>
            </a:schemeClr>
          </a:effectRef>
          <a:fontRef idx="minor">
            <a:schemeClr val="lt1"/>
          </a:fontRef>
        </p:style>
      </p:sp>
      <p:sp>
        <p:nvSpPr>
          <p:cNvPr id="33" name="Parallelogram 32"/>
          <p:cNvSpPr/>
          <p:nvPr/>
        </p:nvSpPr>
        <p:spPr>
          <a:xfrm>
            <a:off x="4004712" y="4632891"/>
            <a:ext cx="986587" cy="164431"/>
          </a:xfrm>
          <a:prstGeom prst="parallelogram">
            <a:avLst>
              <a:gd name="adj" fmla="val 140840"/>
            </a:avLst>
          </a:prstGeom>
        </p:spPr>
        <p:style>
          <a:lnRef idx="2">
            <a:schemeClr val="accent5">
              <a:hueOff val="-7012148"/>
              <a:satOff val="28102"/>
              <a:lumOff val="6090"/>
              <a:alphaOff val="0"/>
            </a:schemeClr>
          </a:lnRef>
          <a:fillRef idx="1">
            <a:schemeClr val="accent5">
              <a:hueOff val="-7012148"/>
              <a:satOff val="28102"/>
              <a:lumOff val="6090"/>
              <a:alphaOff val="0"/>
            </a:schemeClr>
          </a:fillRef>
          <a:effectRef idx="0">
            <a:schemeClr val="accent5">
              <a:hueOff val="-7012148"/>
              <a:satOff val="28102"/>
              <a:lumOff val="6090"/>
              <a:alphaOff val="0"/>
            </a:schemeClr>
          </a:effectRef>
          <a:fontRef idx="minor">
            <a:schemeClr val="lt1"/>
          </a:fontRef>
        </p:style>
      </p:sp>
      <p:sp>
        <p:nvSpPr>
          <p:cNvPr id="34" name="Parallelogram 33"/>
          <p:cNvSpPr/>
          <p:nvPr/>
        </p:nvSpPr>
        <p:spPr>
          <a:xfrm>
            <a:off x="5048850" y="4632891"/>
            <a:ext cx="986587" cy="164431"/>
          </a:xfrm>
          <a:prstGeom prst="parallelogram">
            <a:avLst>
              <a:gd name="adj" fmla="val 140840"/>
            </a:avLst>
          </a:prstGeom>
        </p:spPr>
        <p:style>
          <a:lnRef idx="2">
            <a:schemeClr val="accent5">
              <a:hueOff val="-7304321"/>
              <a:satOff val="29273"/>
              <a:lumOff val="6344"/>
              <a:alphaOff val="0"/>
            </a:schemeClr>
          </a:lnRef>
          <a:fillRef idx="1">
            <a:schemeClr val="accent5">
              <a:hueOff val="-7304321"/>
              <a:satOff val="29273"/>
              <a:lumOff val="6344"/>
              <a:alphaOff val="0"/>
            </a:schemeClr>
          </a:fillRef>
          <a:effectRef idx="0">
            <a:schemeClr val="accent5">
              <a:hueOff val="-7304321"/>
              <a:satOff val="29273"/>
              <a:lumOff val="6344"/>
              <a:alphaOff val="0"/>
            </a:schemeClr>
          </a:effectRef>
          <a:fontRef idx="minor">
            <a:schemeClr val="lt1"/>
          </a:fontRef>
        </p:style>
      </p:sp>
      <p:sp>
        <p:nvSpPr>
          <p:cNvPr id="35" name="Parallelogram 34"/>
          <p:cNvSpPr/>
          <p:nvPr/>
        </p:nvSpPr>
        <p:spPr>
          <a:xfrm>
            <a:off x="6092989" y="4632891"/>
            <a:ext cx="986587" cy="164431"/>
          </a:xfrm>
          <a:prstGeom prst="parallelogram">
            <a:avLst>
              <a:gd name="adj" fmla="val 140840"/>
            </a:avLst>
          </a:prstGeom>
        </p:spPr>
        <p:style>
          <a:lnRef idx="2">
            <a:schemeClr val="accent5">
              <a:hueOff val="-7596494"/>
              <a:satOff val="30444"/>
              <a:lumOff val="6598"/>
              <a:alphaOff val="0"/>
            </a:schemeClr>
          </a:lnRef>
          <a:fillRef idx="1">
            <a:schemeClr val="accent5">
              <a:hueOff val="-7596494"/>
              <a:satOff val="30444"/>
              <a:lumOff val="6598"/>
              <a:alphaOff val="0"/>
            </a:schemeClr>
          </a:fillRef>
          <a:effectRef idx="0">
            <a:schemeClr val="accent5">
              <a:hueOff val="-7596494"/>
              <a:satOff val="30444"/>
              <a:lumOff val="6598"/>
              <a:alphaOff val="0"/>
            </a:schemeClr>
          </a:effectRef>
          <a:fontRef idx="minor">
            <a:schemeClr val="lt1"/>
          </a:fontRef>
        </p:style>
      </p:sp>
      <p:sp>
        <p:nvSpPr>
          <p:cNvPr id="36" name="Parallelogram 35"/>
          <p:cNvSpPr/>
          <p:nvPr/>
        </p:nvSpPr>
        <p:spPr>
          <a:xfrm>
            <a:off x="7137127" y="4632891"/>
            <a:ext cx="986587" cy="164431"/>
          </a:xfrm>
          <a:prstGeom prst="parallelogram">
            <a:avLst>
              <a:gd name="adj" fmla="val 140840"/>
            </a:avLst>
          </a:prstGeom>
        </p:spPr>
        <p:style>
          <a:lnRef idx="2">
            <a:schemeClr val="accent5">
              <a:hueOff val="-7888666"/>
              <a:satOff val="31615"/>
              <a:lumOff val="6852"/>
              <a:alphaOff val="0"/>
            </a:schemeClr>
          </a:lnRef>
          <a:fillRef idx="1">
            <a:schemeClr val="accent5">
              <a:hueOff val="-7888666"/>
              <a:satOff val="31615"/>
              <a:lumOff val="6852"/>
              <a:alphaOff val="0"/>
            </a:schemeClr>
          </a:fillRef>
          <a:effectRef idx="0">
            <a:schemeClr val="accent5">
              <a:hueOff val="-7888666"/>
              <a:satOff val="31615"/>
              <a:lumOff val="6852"/>
              <a:alphaOff val="0"/>
            </a:schemeClr>
          </a:effectRef>
          <a:fontRef idx="minor">
            <a:schemeClr val="lt1"/>
          </a:fontRef>
        </p:style>
      </p:sp>
      <p:sp>
        <p:nvSpPr>
          <p:cNvPr id="37" name="Freeform 36"/>
          <p:cNvSpPr/>
          <p:nvPr/>
        </p:nvSpPr>
        <p:spPr>
          <a:xfrm>
            <a:off x="872296" y="4909988"/>
            <a:ext cx="7399406" cy="672673"/>
          </a:xfrm>
          <a:custGeom>
            <a:avLst/>
            <a:gdLst>
              <a:gd name="connsiteX0" fmla="*/ 0 w 7399406"/>
              <a:gd name="connsiteY0" fmla="*/ 0 h 672673"/>
              <a:gd name="connsiteX1" fmla="*/ 7399406 w 7399406"/>
              <a:gd name="connsiteY1" fmla="*/ 0 h 672673"/>
              <a:gd name="connsiteX2" fmla="*/ 7399406 w 7399406"/>
              <a:gd name="connsiteY2" fmla="*/ 672673 h 672673"/>
              <a:gd name="connsiteX3" fmla="*/ 0 w 7399406"/>
              <a:gd name="connsiteY3" fmla="*/ 672673 h 672673"/>
              <a:gd name="connsiteX4" fmla="*/ 0 w 7399406"/>
              <a:gd name="connsiteY4" fmla="*/ 0 h 672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9406" h="672673">
                <a:moveTo>
                  <a:pt x="0" y="0"/>
                </a:moveTo>
                <a:lnTo>
                  <a:pt x="7399406" y="0"/>
                </a:lnTo>
                <a:lnTo>
                  <a:pt x="7399406" y="672673"/>
                </a:lnTo>
                <a:lnTo>
                  <a:pt x="0" y="6726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b" anchorCtr="0">
            <a:noAutofit/>
          </a:bodyPr>
          <a:lstStyle/>
          <a:p>
            <a:pPr lvl="0" algn="ctr" defTabSz="889000" rtl="1">
              <a:lnSpc>
                <a:spcPct val="90000"/>
              </a:lnSpc>
              <a:spcBef>
                <a:spcPct val="0"/>
              </a:spcBef>
              <a:spcAft>
                <a:spcPct val="35000"/>
              </a:spcAft>
            </a:pPr>
            <a:r>
              <a:rPr lang="ar-SA" sz="2000" b="1" kern="1200" dirty="0" smtClean="0">
                <a:solidFill>
                  <a:srgbClr val="002060"/>
                </a:solidFill>
              </a:rPr>
              <a:t>يسهم في تحقيق التمايز بين الأهداف والغايات والوسائل</a:t>
            </a:r>
            <a:endParaRPr lang="ar-EG" sz="2000" kern="1200" dirty="0">
              <a:solidFill>
                <a:srgbClr val="002060"/>
              </a:solidFill>
            </a:endParaRPr>
          </a:p>
        </p:txBody>
      </p:sp>
      <p:sp>
        <p:nvSpPr>
          <p:cNvPr id="38" name="Parallelogram 37"/>
          <p:cNvSpPr/>
          <p:nvPr/>
        </p:nvSpPr>
        <p:spPr>
          <a:xfrm>
            <a:off x="872296" y="5582662"/>
            <a:ext cx="986587" cy="164431"/>
          </a:xfrm>
          <a:prstGeom prst="parallelogram">
            <a:avLst>
              <a:gd name="adj" fmla="val 140840"/>
            </a:avLst>
          </a:prstGeom>
        </p:spPr>
        <p:style>
          <a:lnRef idx="2">
            <a:schemeClr val="accent5">
              <a:hueOff val="-8180839"/>
              <a:satOff val="32786"/>
              <a:lumOff val="7105"/>
              <a:alphaOff val="0"/>
            </a:schemeClr>
          </a:lnRef>
          <a:fillRef idx="1">
            <a:schemeClr val="accent5">
              <a:hueOff val="-8180839"/>
              <a:satOff val="32786"/>
              <a:lumOff val="7105"/>
              <a:alphaOff val="0"/>
            </a:schemeClr>
          </a:fillRef>
          <a:effectRef idx="0">
            <a:schemeClr val="accent5">
              <a:hueOff val="-8180839"/>
              <a:satOff val="32786"/>
              <a:lumOff val="7105"/>
              <a:alphaOff val="0"/>
            </a:schemeClr>
          </a:effectRef>
          <a:fontRef idx="minor">
            <a:schemeClr val="lt1"/>
          </a:fontRef>
        </p:style>
      </p:sp>
      <p:sp>
        <p:nvSpPr>
          <p:cNvPr id="39" name="Parallelogram 38"/>
          <p:cNvSpPr/>
          <p:nvPr/>
        </p:nvSpPr>
        <p:spPr>
          <a:xfrm>
            <a:off x="1916435" y="5582662"/>
            <a:ext cx="986587" cy="164431"/>
          </a:xfrm>
          <a:prstGeom prst="parallelogram">
            <a:avLst>
              <a:gd name="adj" fmla="val 140840"/>
            </a:avLst>
          </a:prstGeom>
        </p:spPr>
        <p:style>
          <a:lnRef idx="2">
            <a:schemeClr val="accent5">
              <a:hueOff val="-8473012"/>
              <a:satOff val="33956"/>
              <a:lumOff val="7359"/>
              <a:alphaOff val="0"/>
            </a:schemeClr>
          </a:lnRef>
          <a:fillRef idx="1">
            <a:schemeClr val="accent5">
              <a:hueOff val="-8473012"/>
              <a:satOff val="33956"/>
              <a:lumOff val="7359"/>
              <a:alphaOff val="0"/>
            </a:schemeClr>
          </a:fillRef>
          <a:effectRef idx="0">
            <a:schemeClr val="accent5">
              <a:hueOff val="-8473012"/>
              <a:satOff val="33956"/>
              <a:lumOff val="7359"/>
              <a:alphaOff val="0"/>
            </a:schemeClr>
          </a:effectRef>
          <a:fontRef idx="minor">
            <a:schemeClr val="lt1"/>
          </a:fontRef>
        </p:style>
      </p:sp>
      <p:sp>
        <p:nvSpPr>
          <p:cNvPr id="40" name="Parallelogram 39"/>
          <p:cNvSpPr/>
          <p:nvPr/>
        </p:nvSpPr>
        <p:spPr>
          <a:xfrm>
            <a:off x="2960573" y="5582662"/>
            <a:ext cx="986587" cy="164431"/>
          </a:xfrm>
          <a:prstGeom prst="parallelogram">
            <a:avLst>
              <a:gd name="adj" fmla="val 140840"/>
            </a:avLst>
          </a:prstGeom>
        </p:spPr>
        <p:style>
          <a:lnRef idx="2">
            <a:schemeClr val="accent5">
              <a:hueOff val="-8765185"/>
              <a:satOff val="35127"/>
              <a:lumOff val="7613"/>
              <a:alphaOff val="0"/>
            </a:schemeClr>
          </a:lnRef>
          <a:fillRef idx="1">
            <a:schemeClr val="accent5">
              <a:hueOff val="-8765185"/>
              <a:satOff val="35127"/>
              <a:lumOff val="7613"/>
              <a:alphaOff val="0"/>
            </a:schemeClr>
          </a:fillRef>
          <a:effectRef idx="0">
            <a:schemeClr val="accent5">
              <a:hueOff val="-8765185"/>
              <a:satOff val="35127"/>
              <a:lumOff val="7613"/>
              <a:alphaOff val="0"/>
            </a:schemeClr>
          </a:effectRef>
          <a:fontRef idx="minor">
            <a:schemeClr val="lt1"/>
          </a:fontRef>
        </p:style>
      </p:sp>
      <p:sp>
        <p:nvSpPr>
          <p:cNvPr id="41" name="Parallelogram 40"/>
          <p:cNvSpPr/>
          <p:nvPr/>
        </p:nvSpPr>
        <p:spPr>
          <a:xfrm>
            <a:off x="4004712" y="5582662"/>
            <a:ext cx="986587" cy="164431"/>
          </a:xfrm>
          <a:prstGeom prst="parallelogram">
            <a:avLst>
              <a:gd name="adj" fmla="val 140840"/>
            </a:avLst>
          </a:prstGeom>
        </p:spPr>
        <p:style>
          <a:lnRef idx="2">
            <a:schemeClr val="accent5">
              <a:hueOff val="-9057358"/>
              <a:satOff val="36298"/>
              <a:lumOff val="7867"/>
              <a:alphaOff val="0"/>
            </a:schemeClr>
          </a:lnRef>
          <a:fillRef idx="1">
            <a:schemeClr val="accent5">
              <a:hueOff val="-9057358"/>
              <a:satOff val="36298"/>
              <a:lumOff val="7867"/>
              <a:alphaOff val="0"/>
            </a:schemeClr>
          </a:fillRef>
          <a:effectRef idx="0">
            <a:schemeClr val="accent5">
              <a:hueOff val="-9057358"/>
              <a:satOff val="36298"/>
              <a:lumOff val="7867"/>
              <a:alphaOff val="0"/>
            </a:schemeClr>
          </a:effectRef>
          <a:fontRef idx="minor">
            <a:schemeClr val="lt1"/>
          </a:fontRef>
        </p:style>
      </p:sp>
      <p:sp>
        <p:nvSpPr>
          <p:cNvPr id="42" name="Parallelogram 41"/>
          <p:cNvSpPr/>
          <p:nvPr/>
        </p:nvSpPr>
        <p:spPr>
          <a:xfrm>
            <a:off x="5048850" y="5582662"/>
            <a:ext cx="986587" cy="164431"/>
          </a:xfrm>
          <a:prstGeom prst="parallelogram">
            <a:avLst>
              <a:gd name="adj" fmla="val 140840"/>
            </a:avLst>
          </a:prstGeom>
        </p:spPr>
        <p:style>
          <a:lnRef idx="2">
            <a:schemeClr val="accent5">
              <a:hueOff val="-9349531"/>
              <a:satOff val="37469"/>
              <a:lumOff val="8120"/>
              <a:alphaOff val="0"/>
            </a:schemeClr>
          </a:lnRef>
          <a:fillRef idx="1">
            <a:schemeClr val="accent5">
              <a:hueOff val="-9349531"/>
              <a:satOff val="37469"/>
              <a:lumOff val="8120"/>
              <a:alphaOff val="0"/>
            </a:schemeClr>
          </a:fillRef>
          <a:effectRef idx="0">
            <a:schemeClr val="accent5">
              <a:hueOff val="-9349531"/>
              <a:satOff val="37469"/>
              <a:lumOff val="8120"/>
              <a:alphaOff val="0"/>
            </a:schemeClr>
          </a:effectRef>
          <a:fontRef idx="minor">
            <a:schemeClr val="lt1"/>
          </a:fontRef>
        </p:style>
      </p:sp>
      <p:sp>
        <p:nvSpPr>
          <p:cNvPr id="43" name="Parallelogram 42"/>
          <p:cNvSpPr/>
          <p:nvPr/>
        </p:nvSpPr>
        <p:spPr>
          <a:xfrm>
            <a:off x="6092989" y="5582662"/>
            <a:ext cx="986587" cy="164431"/>
          </a:xfrm>
          <a:prstGeom prst="parallelogram">
            <a:avLst>
              <a:gd name="adj" fmla="val 140840"/>
            </a:avLst>
          </a:prstGeom>
        </p:spPr>
        <p:style>
          <a:lnRef idx="2">
            <a:schemeClr val="accent5">
              <a:hueOff val="-9641703"/>
              <a:satOff val="38640"/>
              <a:lumOff val="8374"/>
              <a:alphaOff val="0"/>
            </a:schemeClr>
          </a:lnRef>
          <a:fillRef idx="1">
            <a:schemeClr val="accent5">
              <a:hueOff val="-9641703"/>
              <a:satOff val="38640"/>
              <a:lumOff val="8374"/>
              <a:alphaOff val="0"/>
            </a:schemeClr>
          </a:fillRef>
          <a:effectRef idx="0">
            <a:schemeClr val="accent5">
              <a:hueOff val="-9641703"/>
              <a:satOff val="38640"/>
              <a:lumOff val="8374"/>
              <a:alphaOff val="0"/>
            </a:schemeClr>
          </a:effectRef>
          <a:fontRef idx="minor">
            <a:schemeClr val="lt1"/>
          </a:fontRef>
        </p:style>
      </p:sp>
      <p:sp>
        <p:nvSpPr>
          <p:cNvPr id="44" name="Parallelogram 43"/>
          <p:cNvSpPr/>
          <p:nvPr/>
        </p:nvSpPr>
        <p:spPr>
          <a:xfrm>
            <a:off x="7137127" y="5582662"/>
            <a:ext cx="986587" cy="164431"/>
          </a:xfrm>
          <a:prstGeom prst="parallelogram">
            <a:avLst>
              <a:gd name="adj" fmla="val 140840"/>
            </a:avLst>
          </a:prstGeom>
        </p:spPr>
        <p:style>
          <a:lnRef idx="2">
            <a:schemeClr val="accent5">
              <a:hueOff val="-9933876"/>
              <a:satOff val="39811"/>
              <a:lumOff val="8628"/>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Tree>
    <p:extLst>
      <p:ext uri="{BB962C8B-B14F-4D97-AF65-F5344CB8AC3E}">
        <p14:creationId xmlns:p14="http://schemas.microsoft.com/office/powerpoint/2010/main" val="2734381374"/>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16" presetClass="entr" presetSubtype="21"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16" presetClass="entr" presetSubtype="21"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par>
                                <p:cTn id="43" presetID="16" presetClass="entr" presetSubtype="21"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par>
                                <p:cTn id="46" presetID="16" presetClass="entr" presetSubtype="21"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par>
                                <p:cTn id="49" presetID="16" presetClass="entr" presetSubtype="21"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par>
                                <p:cTn id="52" presetID="16" presetClass="entr" presetSubtype="21"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arn(inVertical)">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arn(inVertical)">
                                      <p:cBhvr>
                                        <p:cTn id="59" dur="500"/>
                                        <p:tgtEl>
                                          <p:spTgt spid="21"/>
                                        </p:tgtEl>
                                      </p:cBhvr>
                                    </p:animEffect>
                                  </p:childTnLst>
                                </p:cTn>
                              </p:par>
                              <p:par>
                                <p:cTn id="60" presetID="16" presetClass="entr" presetSubtype="21"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arn(inVertical)">
                                      <p:cBhvr>
                                        <p:cTn id="62" dur="500"/>
                                        <p:tgtEl>
                                          <p:spTgt spid="22"/>
                                        </p:tgtEl>
                                      </p:cBhvr>
                                    </p:animEffect>
                                  </p:childTnLst>
                                </p:cTn>
                              </p:par>
                              <p:par>
                                <p:cTn id="63" presetID="16" presetClass="entr" presetSubtype="21"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barn(inVertical)">
                                      <p:cBhvr>
                                        <p:cTn id="65" dur="500"/>
                                        <p:tgtEl>
                                          <p:spTgt spid="23"/>
                                        </p:tgtEl>
                                      </p:cBhvr>
                                    </p:animEffect>
                                  </p:childTnLst>
                                </p:cTn>
                              </p:par>
                              <p:par>
                                <p:cTn id="66" presetID="16" presetClass="entr" presetSubtype="21" fill="hold"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barn(inVertical)">
                                      <p:cBhvr>
                                        <p:cTn id="68" dur="500"/>
                                        <p:tgtEl>
                                          <p:spTgt spid="24"/>
                                        </p:tgtEl>
                                      </p:cBhvr>
                                    </p:animEffect>
                                  </p:childTnLst>
                                </p:cTn>
                              </p:par>
                              <p:par>
                                <p:cTn id="69" presetID="16" presetClass="entr" presetSubtype="21"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barn(inVertical)">
                                      <p:cBhvr>
                                        <p:cTn id="71" dur="500"/>
                                        <p:tgtEl>
                                          <p:spTgt spid="25"/>
                                        </p:tgtEl>
                                      </p:cBhvr>
                                    </p:animEffect>
                                  </p:childTnLst>
                                </p:cTn>
                              </p:par>
                              <p:par>
                                <p:cTn id="72" presetID="16" presetClass="entr" presetSubtype="21" fill="hold"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barn(inVertical)">
                                      <p:cBhvr>
                                        <p:cTn id="74" dur="500"/>
                                        <p:tgtEl>
                                          <p:spTgt spid="26"/>
                                        </p:tgtEl>
                                      </p:cBhvr>
                                    </p:animEffect>
                                  </p:childTnLst>
                                </p:cTn>
                              </p:par>
                              <p:par>
                                <p:cTn id="75" presetID="16" presetClass="entr" presetSubtype="21" fill="hold"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barn(inVertical)">
                                      <p:cBhvr>
                                        <p:cTn id="77" dur="500"/>
                                        <p:tgtEl>
                                          <p:spTgt spid="27"/>
                                        </p:tgtEl>
                                      </p:cBhvr>
                                    </p:animEffect>
                                  </p:childTnLst>
                                </p:cTn>
                              </p:par>
                              <p:par>
                                <p:cTn id="78" presetID="16" presetClass="entr" presetSubtype="21" fill="hold"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barn(inVertical)">
                                      <p:cBhvr>
                                        <p:cTn id="80" dur="500"/>
                                        <p:tgtEl>
                                          <p:spTgt spid="28"/>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barn(inVertical)">
                                      <p:cBhvr>
                                        <p:cTn id="85" dur="500"/>
                                        <p:tgtEl>
                                          <p:spTgt spid="29"/>
                                        </p:tgtEl>
                                      </p:cBhvr>
                                    </p:animEffect>
                                  </p:childTnLst>
                                </p:cTn>
                              </p:par>
                              <p:par>
                                <p:cTn id="86" presetID="16" presetClass="entr" presetSubtype="21" fill="hold" nodeType="with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barn(inVertical)">
                                      <p:cBhvr>
                                        <p:cTn id="88" dur="500"/>
                                        <p:tgtEl>
                                          <p:spTgt spid="30"/>
                                        </p:tgtEl>
                                      </p:cBhvr>
                                    </p:animEffect>
                                  </p:childTnLst>
                                </p:cTn>
                              </p:par>
                              <p:par>
                                <p:cTn id="89" presetID="16" presetClass="entr" presetSubtype="21"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barn(inVertical)">
                                      <p:cBhvr>
                                        <p:cTn id="91" dur="500"/>
                                        <p:tgtEl>
                                          <p:spTgt spid="31"/>
                                        </p:tgtEl>
                                      </p:cBhvr>
                                    </p:animEffect>
                                  </p:childTnLst>
                                </p:cTn>
                              </p:par>
                              <p:par>
                                <p:cTn id="92" presetID="16" presetClass="entr" presetSubtype="21" fill="hold" nodeType="with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barn(inVertical)">
                                      <p:cBhvr>
                                        <p:cTn id="94" dur="500"/>
                                        <p:tgtEl>
                                          <p:spTgt spid="32"/>
                                        </p:tgtEl>
                                      </p:cBhvr>
                                    </p:animEffect>
                                  </p:childTnLst>
                                </p:cTn>
                              </p:par>
                              <p:par>
                                <p:cTn id="95" presetID="16" presetClass="entr" presetSubtype="21" fill="hold" nodeType="with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barn(inVertical)">
                                      <p:cBhvr>
                                        <p:cTn id="97" dur="500"/>
                                        <p:tgtEl>
                                          <p:spTgt spid="33"/>
                                        </p:tgtEl>
                                      </p:cBhvr>
                                    </p:animEffect>
                                  </p:childTnLst>
                                </p:cTn>
                              </p:par>
                              <p:par>
                                <p:cTn id="98" presetID="16" presetClass="entr" presetSubtype="21" fill="hold" nodeType="with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barn(inVertical)">
                                      <p:cBhvr>
                                        <p:cTn id="100" dur="500"/>
                                        <p:tgtEl>
                                          <p:spTgt spid="34"/>
                                        </p:tgtEl>
                                      </p:cBhvr>
                                    </p:animEffect>
                                  </p:childTnLst>
                                </p:cTn>
                              </p:par>
                              <p:par>
                                <p:cTn id="101" presetID="16" presetClass="entr" presetSubtype="21" fill="hold"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barn(inVertical)">
                                      <p:cBhvr>
                                        <p:cTn id="103" dur="500"/>
                                        <p:tgtEl>
                                          <p:spTgt spid="35"/>
                                        </p:tgtEl>
                                      </p:cBhvr>
                                    </p:animEffect>
                                  </p:childTnLst>
                                </p:cTn>
                              </p:par>
                              <p:par>
                                <p:cTn id="104" presetID="16" presetClass="entr" presetSubtype="21" fill="hold" nodeType="with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barn(inVertical)">
                                      <p:cBhvr>
                                        <p:cTn id="106" dur="500"/>
                                        <p:tgtEl>
                                          <p:spTgt spid="36"/>
                                        </p:tgtEl>
                                      </p:cBhvr>
                                    </p:animEffect>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grpId="0" nodeType="click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barn(inVertical)">
                                      <p:cBhvr>
                                        <p:cTn id="111" dur="500"/>
                                        <p:tgtEl>
                                          <p:spTgt spid="37"/>
                                        </p:tgtEl>
                                      </p:cBhvr>
                                    </p:animEffect>
                                  </p:childTnLst>
                                </p:cTn>
                              </p:par>
                              <p:par>
                                <p:cTn id="112" presetID="16" presetClass="entr" presetSubtype="21" fill="hold" nodeType="with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barn(inVertical)">
                                      <p:cBhvr>
                                        <p:cTn id="114" dur="500"/>
                                        <p:tgtEl>
                                          <p:spTgt spid="38"/>
                                        </p:tgtEl>
                                      </p:cBhvr>
                                    </p:animEffect>
                                  </p:childTnLst>
                                </p:cTn>
                              </p:par>
                              <p:par>
                                <p:cTn id="115" presetID="16" presetClass="entr" presetSubtype="21" fill="hold" nodeType="with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barn(inVertical)">
                                      <p:cBhvr>
                                        <p:cTn id="117" dur="500"/>
                                        <p:tgtEl>
                                          <p:spTgt spid="39"/>
                                        </p:tgtEl>
                                      </p:cBhvr>
                                    </p:animEffect>
                                  </p:childTnLst>
                                </p:cTn>
                              </p:par>
                              <p:par>
                                <p:cTn id="118" presetID="16" presetClass="entr" presetSubtype="21" fill="hold" nodeType="withEffect">
                                  <p:stCondLst>
                                    <p:cond delay="0"/>
                                  </p:stCondLst>
                                  <p:childTnLst>
                                    <p:set>
                                      <p:cBhvr>
                                        <p:cTn id="119" dur="1" fill="hold">
                                          <p:stCondLst>
                                            <p:cond delay="0"/>
                                          </p:stCondLst>
                                        </p:cTn>
                                        <p:tgtEl>
                                          <p:spTgt spid="40"/>
                                        </p:tgtEl>
                                        <p:attrNameLst>
                                          <p:attrName>style.visibility</p:attrName>
                                        </p:attrNameLst>
                                      </p:cBhvr>
                                      <p:to>
                                        <p:strVal val="visible"/>
                                      </p:to>
                                    </p:set>
                                    <p:animEffect transition="in" filter="barn(inVertical)">
                                      <p:cBhvr>
                                        <p:cTn id="120" dur="500"/>
                                        <p:tgtEl>
                                          <p:spTgt spid="40"/>
                                        </p:tgtEl>
                                      </p:cBhvr>
                                    </p:animEffect>
                                  </p:childTnLst>
                                </p:cTn>
                              </p:par>
                              <p:par>
                                <p:cTn id="121" presetID="16" presetClass="entr" presetSubtype="21" fill="hold" nodeType="withEffect">
                                  <p:stCondLst>
                                    <p:cond delay="0"/>
                                  </p:stCondLst>
                                  <p:childTnLst>
                                    <p:set>
                                      <p:cBhvr>
                                        <p:cTn id="122" dur="1" fill="hold">
                                          <p:stCondLst>
                                            <p:cond delay="0"/>
                                          </p:stCondLst>
                                        </p:cTn>
                                        <p:tgtEl>
                                          <p:spTgt spid="41"/>
                                        </p:tgtEl>
                                        <p:attrNameLst>
                                          <p:attrName>style.visibility</p:attrName>
                                        </p:attrNameLst>
                                      </p:cBhvr>
                                      <p:to>
                                        <p:strVal val="visible"/>
                                      </p:to>
                                    </p:set>
                                    <p:animEffect transition="in" filter="barn(inVertical)">
                                      <p:cBhvr>
                                        <p:cTn id="123" dur="500"/>
                                        <p:tgtEl>
                                          <p:spTgt spid="41"/>
                                        </p:tgtEl>
                                      </p:cBhvr>
                                    </p:animEffect>
                                  </p:childTnLst>
                                </p:cTn>
                              </p:par>
                              <p:par>
                                <p:cTn id="124" presetID="16" presetClass="entr" presetSubtype="21" fill="hold" nodeType="withEffect">
                                  <p:stCondLst>
                                    <p:cond delay="0"/>
                                  </p:stCondLst>
                                  <p:childTnLst>
                                    <p:set>
                                      <p:cBhvr>
                                        <p:cTn id="125" dur="1" fill="hold">
                                          <p:stCondLst>
                                            <p:cond delay="0"/>
                                          </p:stCondLst>
                                        </p:cTn>
                                        <p:tgtEl>
                                          <p:spTgt spid="42"/>
                                        </p:tgtEl>
                                        <p:attrNameLst>
                                          <p:attrName>style.visibility</p:attrName>
                                        </p:attrNameLst>
                                      </p:cBhvr>
                                      <p:to>
                                        <p:strVal val="visible"/>
                                      </p:to>
                                    </p:set>
                                    <p:animEffect transition="in" filter="barn(inVertical)">
                                      <p:cBhvr>
                                        <p:cTn id="126" dur="500"/>
                                        <p:tgtEl>
                                          <p:spTgt spid="42"/>
                                        </p:tgtEl>
                                      </p:cBhvr>
                                    </p:animEffect>
                                  </p:childTnLst>
                                </p:cTn>
                              </p:par>
                              <p:par>
                                <p:cTn id="127" presetID="16" presetClass="entr" presetSubtype="21" fill="hold" nodeType="withEffect">
                                  <p:stCondLst>
                                    <p:cond delay="0"/>
                                  </p:stCondLst>
                                  <p:childTnLst>
                                    <p:set>
                                      <p:cBhvr>
                                        <p:cTn id="128" dur="1" fill="hold">
                                          <p:stCondLst>
                                            <p:cond delay="0"/>
                                          </p:stCondLst>
                                        </p:cTn>
                                        <p:tgtEl>
                                          <p:spTgt spid="43"/>
                                        </p:tgtEl>
                                        <p:attrNameLst>
                                          <p:attrName>style.visibility</p:attrName>
                                        </p:attrNameLst>
                                      </p:cBhvr>
                                      <p:to>
                                        <p:strVal val="visible"/>
                                      </p:to>
                                    </p:set>
                                    <p:animEffect transition="in" filter="barn(inVertical)">
                                      <p:cBhvr>
                                        <p:cTn id="129" dur="500"/>
                                        <p:tgtEl>
                                          <p:spTgt spid="43"/>
                                        </p:tgtEl>
                                      </p:cBhvr>
                                    </p:animEffect>
                                  </p:childTnLst>
                                </p:cTn>
                              </p:par>
                              <p:par>
                                <p:cTn id="130" presetID="16" presetClass="entr" presetSubtype="21" fill="hold" nodeType="with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barn(inVertical)">
                                      <p:cBhvr>
                                        <p:cTn id="13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21" grpId="0"/>
      <p:bldP spid="29" grpId="0"/>
      <p:bldP spid="3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Wave 2"/>
          <p:cNvSpPr/>
          <p:nvPr/>
        </p:nvSpPr>
        <p:spPr>
          <a:xfrm>
            <a:off x="1752600" y="2133600"/>
            <a:ext cx="5257800" cy="2590800"/>
          </a:xfrm>
          <a:prstGeom prst="wave">
            <a:avLst/>
          </a:prstGeom>
        </p:spPr>
        <p:style>
          <a:lnRef idx="1">
            <a:schemeClr val="accent5"/>
          </a:lnRef>
          <a:fillRef idx="3">
            <a:schemeClr val="accent5"/>
          </a:fillRef>
          <a:effectRef idx="2">
            <a:schemeClr val="accent5"/>
          </a:effectRef>
          <a:fontRef idx="minor">
            <a:schemeClr val="lt1"/>
          </a:fontRef>
        </p:style>
        <p:txBody>
          <a:bodyPr rtlCol="1" anchor="ctr"/>
          <a:lstStyle/>
          <a:p>
            <a:pPr algn="ctr" rtl="1"/>
            <a:r>
              <a:rPr lang="ar-EG" sz="5000" dirty="0"/>
              <a:t>فوائد التنظيم</a:t>
            </a:r>
          </a:p>
        </p:txBody>
      </p:sp>
    </p:spTree>
    <p:extLst>
      <p:ext uri="{BB962C8B-B14F-4D97-AF65-F5344CB8AC3E}">
        <p14:creationId xmlns:p14="http://schemas.microsoft.com/office/powerpoint/2010/main" val="1564091229"/>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تمرير أفقي 8"/>
          <p:cNvSpPr/>
          <p:nvPr/>
        </p:nvSpPr>
        <p:spPr bwMode="auto">
          <a:xfrm>
            <a:off x="519746" y="2060837"/>
            <a:ext cx="8090854" cy="1910687"/>
          </a:xfrm>
          <a:prstGeom prst="horizontalScroll">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ctr" fontAlgn="base" latinLnBrk="1">
              <a:spcBef>
                <a:spcPct val="0"/>
              </a:spcBef>
              <a:spcAft>
                <a:spcPct val="0"/>
              </a:spcAft>
            </a:pPr>
            <a:endParaRPr lang="ar-EG" dirty="0">
              <a:latin typeface="Gulim" panose="020B0600000101010101" pitchFamily="34" charset="-127"/>
              <a:ea typeface="Gulim" panose="020B0600000101010101" pitchFamily="34" charset="-127"/>
            </a:endParaRPr>
          </a:p>
          <a:p>
            <a:pPr algn="ctr" rtl="1"/>
            <a:r>
              <a:rPr lang="ar-SA" sz="5400" b="1" dirty="0"/>
              <a:t>تمرين مقايضة البطاقات</a:t>
            </a:r>
            <a:endParaRPr lang="en-US" sz="5400" dirty="0"/>
          </a:p>
        </p:txBody>
      </p:sp>
    </p:spTree>
    <p:extLst>
      <p:ext uri="{BB962C8B-B14F-4D97-AF65-F5344CB8AC3E}">
        <p14:creationId xmlns:p14="http://schemas.microsoft.com/office/powerpoint/2010/main" val="212969218"/>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6172200" y="152400"/>
            <a:ext cx="2806735" cy="685800"/>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3200" b="1" dirty="0">
                <a:solidFill>
                  <a:srgbClr val="002060"/>
                </a:solidFill>
              </a:rPr>
              <a:t>فوائد التنظيم</a:t>
            </a:r>
          </a:p>
        </p:txBody>
      </p:sp>
      <p:sp>
        <p:nvSpPr>
          <p:cNvPr id="5" name="Rectangle 3"/>
          <p:cNvSpPr>
            <a:spLocks noChangeArrowheads="1"/>
          </p:cNvSpPr>
          <p:nvPr/>
        </p:nvSpPr>
        <p:spPr bwMode="auto">
          <a:xfrm>
            <a:off x="1219201" y="1981200"/>
            <a:ext cx="6161088"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smtClean="0">
                <a:solidFill>
                  <a:srgbClr val="002060"/>
                </a:solidFill>
                <a:ea typeface="幼圆" pitchFamily="1" charset="-122"/>
              </a:rPr>
              <a:t>وحدة </a:t>
            </a:r>
            <a:r>
              <a:rPr lang="ar-EG" altLang="zh-CN" sz="2400" b="1" dirty="0">
                <a:solidFill>
                  <a:srgbClr val="002060"/>
                </a:solidFill>
                <a:ea typeface="幼圆" pitchFamily="1" charset="-122"/>
              </a:rPr>
              <a:t>الأمر</a:t>
            </a:r>
          </a:p>
        </p:txBody>
      </p:sp>
      <p:sp>
        <p:nvSpPr>
          <p:cNvPr id="6" name="Rectangle 4"/>
          <p:cNvSpPr>
            <a:spLocks noChangeArrowheads="1"/>
          </p:cNvSpPr>
          <p:nvPr/>
        </p:nvSpPr>
        <p:spPr bwMode="auto">
          <a:xfrm>
            <a:off x="1219201" y="3013075"/>
            <a:ext cx="6161088"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a:solidFill>
                  <a:srgbClr val="002060"/>
                </a:solidFill>
                <a:ea typeface="幼圆" pitchFamily="1" charset="-122"/>
              </a:rPr>
              <a:t>التسلسل الرئاسي</a:t>
            </a:r>
            <a:endParaRPr lang="zh-CN" altLang="en-US" sz="2400" b="1" dirty="0">
              <a:solidFill>
                <a:srgbClr val="002060"/>
              </a:solidFill>
              <a:ea typeface="幼圆" pitchFamily="1" charset="-122"/>
            </a:endParaRPr>
          </a:p>
        </p:txBody>
      </p:sp>
      <p:sp>
        <p:nvSpPr>
          <p:cNvPr id="7" name="Rectangle 5"/>
          <p:cNvSpPr>
            <a:spLocks noChangeArrowheads="1"/>
          </p:cNvSpPr>
          <p:nvPr/>
        </p:nvSpPr>
        <p:spPr bwMode="auto">
          <a:xfrm>
            <a:off x="1219201" y="4044950"/>
            <a:ext cx="6161088"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a:solidFill>
                  <a:srgbClr val="002060"/>
                </a:solidFill>
                <a:ea typeface="幼圆" pitchFamily="1" charset="-122"/>
              </a:rPr>
              <a:t>النطاق المناسب للإشراف</a:t>
            </a:r>
            <a:endParaRPr lang="zh-CN" altLang="en-US" sz="2400" b="1" dirty="0">
              <a:solidFill>
                <a:srgbClr val="002060"/>
              </a:solidFill>
              <a:ea typeface="幼圆" pitchFamily="1" charset="-122"/>
            </a:endParaRPr>
          </a:p>
        </p:txBody>
      </p:sp>
      <p:sp>
        <p:nvSpPr>
          <p:cNvPr id="8" name="Rectangle 6"/>
          <p:cNvSpPr>
            <a:spLocks noChangeArrowheads="1"/>
          </p:cNvSpPr>
          <p:nvPr/>
        </p:nvSpPr>
        <p:spPr bwMode="auto">
          <a:xfrm>
            <a:off x="1219201" y="5076825"/>
            <a:ext cx="6161088" cy="504825"/>
          </a:xfrm>
          <a:prstGeom prst="rect">
            <a:avLst/>
          </a:prstGeom>
          <a:solidFill>
            <a:srgbClr val="00B0F0"/>
          </a:solidFill>
          <a:ln>
            <a:noFill/>
          </a:ln>
          <a:effectLst/>
          <a:extLst/>
        </p:spPr>
        <p:txBody>
          <a:bodyPr wrap="none" anchor="ctr"/>
          <a:lstStyle/>
          <a:p>
            <a:pPr algn="ctr" rtl="1"/>
            <a:r>
              <a:rPr lang="ar-EG" altLang="zh-CN" sz="2400" b="1" dirty="0" smtClean="0">
                <a:solidFill>
                  <a:srgbClr val="002060"/>
                </a:solidFill>
                <a:ea typeface="幼圆" pitchFamily="1" charset="-122"/>
              </a:rPr>
              <a:t>تفويض </a:t>
            </a:r>
            <a:r>
              <a:rPr lang="ar-EG" altLang="zh-CN" sz="2400" b="1" dirty="0">
                <a:solidFill>
                  <a:srgbClr val="002060"/>
                </a:solidFill>
                <a:ea typeface="幼圆" pitchFamily="1" charset="-122"/>
              </a:rPr>
              <a:t>السلطة</a:t>
            </a:r>
            <a:endParaRPr lang="zh-CN" altLang="en-US" sz="2400" b="1" dirty="0">
              <a:solidFill>
                <a:srgbClr val="002060"/>
              </a:solidFill>
              <a:ea typeface="幼圆" pitchFamily="1" charset="-122"/>
            </a:endParaRPr>
          </a:p>
        </p:txBody>
      </p:sp>
      <p:pic>
        <p:nvPicPr>
          <p:cNvPr id="9"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205263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3060700"/>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068763"/>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5149850"/>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30654"/>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0"/>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3"/>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6172200" y="152400"/>
            <a:ext cx="2806735" cy="685800"/>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3200" b="1" dirty="0">
                <a:solidFill>
                  <a:srgbClr val="002060"/>
                </a:solidFill>
              </a:rPr>
              <a:t>فوائد التنظيم</a:t>
            </a:r>
          </a:p>
        </p:txBody>
      </p:sp>
      <p:sp>
        <p:nvSpPr>
          <p:cNvPr id="5" name="Rectangle 3"/>
          <p:cNvSpPr>
            <a:spLocks noChangeArrowheads="1"/>
          </p:cNvSpPr>
          <p:nvPr/>
        </p:nvSpPr>
        <p:spPr bwMode="auto">
          <a:xfrm>
            <a:off x="1219201" y="1981200"/>
            <a:ext cx="6161088"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a:solidFill>
                  <a:srgbClr val="002060"/>
                </a:solidFill>
                <a:ea typeface="幼圆" pitchFamily="1" charset="-122"/>
              </a:rPr>
              <a:t>الوضوح في تحديد المسؤوليات</a:t>
            </a:r>
          </a:p>
        </p:txBody>
      </p:sp>
      <p:sp>
        <p:nvSpPr>
          <p:cNvPr id="6" name="Rectangle 4"/>
          <p:cNvSpPr>
            <a:spLocks noChangeArrowheads="1"/>
          </p:cNvSpPr>
          <p:nvPr/>
        </p:nvSpPr>
        <p:spPr bwMode="auto">
          <a:xfrm>
            <a:off x="1219201" y="3013075"/>
            <a:ext cx="6161088"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a:solidFill>
                  <a:srgbClr val="002060"/>
                </a:solidFill>
                <a:ea typeface="幼圆" pitchFamily="1" charset="-122"/>
              </a:rPr>
              <a:t>تكافؤ السلطة مع المسؤولية</a:t>
            </a:r>
            <a:endParaRPr lang="zh-CN" altLang="en-US" sz="2400" b="1" dirty="0">
              <a:solidFill>
                <a:srgbClr val="002060"/>
              </a:solidFill>
              <a:ea typeface="幼圆" pitchFamily="1" charset="-122"/>
            </a:endParaRPr>
          </a:p>
        </p:txBody>
      </p:sp>
      <p:sp>
        <p:nvSpPr>
          <p:cNvPr id="7" name="Rectangle 5"/>
          <p:cNvSpPr>
            <a:spLocks noChangeArrowheads="1"/>
          </p:cNvSpPr>
          <p:nvPr/>
        </p:nvSpPr>
        <p:spPr bwMode="auto">
          <a:xfrm>
            <a:off x="1219201" y="4044950"/>
            <a:ext cx="6161088"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a:solidFill>
                  <a:srgbClr val="002060"/>
                </a:solidFill>
                <a:ea typeface="幼圆" pitchFamily="1" charset="-122"/>
              </a:rPr>
              <a:t>مراعاة الطاقة البشرية في توزيع الواجبات</a:t>
            </a:r>
            <a:endParaRPr lang="zh-CN" altLang="en-US" sz="2400" b="1" dirty="0">
              <a:solidFill>
                <a:srgbClr val="002060"/>
              </a:solidFill>
              <a:ea typeface="幼圆" pitchFamily="1" charset="-122"/>
            </a:endParaRPr>
          </a:p>
        </p:txBody>
      </p:sp>
      <p:sp>
        <p:nvSpPr>
          <p:cNvPr id="8" name="Rectangle 6"/>
          <p:cNvSpPr>
            <a:spLocks noChangeArrowheads="1"/>
          </p:cNvSpPr>
          <p:nvPr/>
        </p:nvSpPr>
        <p:spPr bwMode="auto">
          <a:xfrm>
            <a:off x="1219201" y="5076825"/>
            <a:ext cx="6161088" cy="504825"/>
          </a:xfrm>
          <a:prstGeom prst="rect">
            <a:avLst/>
          </a:prstGeom>
          <a:solidFill>
            <a:srgbClr val="00B0F0"/>
          </a:solidFill>
          <a:ln>
            <a:noFill/>
          </a:ln>
          <a:effectLst/>
          <a:extLst/>
        </p:spPr>
        <p:txBody>
          <a:bodyPr wrap="none" anchor="ctr"/>
          <a:lstStyle/>
          <a:p>
            <a:pPr algn="ctr" rtl="1"/>
            <a:r>
              <a:rPr lang="ar-EG" altLang="zh-CN" sz="2400" b="1" dirty="0">
                <a:solidFill>
                  <a:srgbClr val="002060"/>
                </a:solidFill>
                <a:ea typeface="幼圆" pitchFamily="1" charset="-122"/>
              </a:rPr>
              <a:t>شبكة فعالة للاتصال</a:t>
            </a:r>
            <a:endParaRPr lang="zh-CN" altLang="en-US" sz="2400" b="1" dirty="0">
              <a:solidFill>
                <a:srgbClr val="002060"/>
              </a:solidFill>
              <a:ea typeface="幼圆" pitchFamily="1" charset="-122"/>
            </a:endParaRPr>
          </a:p>
        </p:txBody>
      </p:sp>
      <p:pic>
        <p:nvPicPr>
          <p:cNvPr id="9"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205263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3060700"/>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068763"/>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5149850"/>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4013216"/>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0"/>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3"/>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6172200" y="152400"/>
            <a:ext cx="2806735" cy="685800"/>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3200" b="1" dirty="0">
                <a:solidFill>
                  <a:srgbClr val="002060"/>
                </a:solidFill>
              </a:rPr>
              <a:t>فوائد التنظيم</a:t>
            </a:r>
          </a:p>
        </p:txBody>
      </p:sp>
      <p:sp>
        <p:nvSpPr>
          <p:cNvPr id="5" name="Rectangle 3"/>
          <p:cNvSpPr>
            <a:spLocks noChangeArrowheads="1"/>
          </p:cNvSpPr>
          <p:nvPr/>
        </p:nvSpPr>
        <p:spPr bwMode="auto">
          <a:xfrm>
            <a:off x="1219201" y="1981200"/>
            <a:ext cx="6161088"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a:solidFill>
                  <a:srgbClr val="002060"/>
                </a:solidFill>
                <a:ea typeface="幼圆" pitchFamily="1" charset="-122"/>
              </a:rPr>
              <a:t>تجنب الازدواج</a:t>
            </a:r>
          </a:p>
        </p:txBody>
      </p:sp>
      <p:sp>
        <p:nvSpPr>
          <p:cNvPr id="6" name="Rectangle 4"/>
          <p:cNvSpPr>
            <a:spLocks noChangeArrowheads="1"/>
          </p:cNvSpPr>
          <p:nvPr/>
        </p:nvSpPr>
        <p:spPr bwMode="auto">
          <a:xfrm>
            <a:off x="1219201" y="3013075"/>
            <a:ext cx="6161088"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a:solidFill>
                  <a:srgbClr val="002060"/>
                </a:solidFill>
                <a:ea typeface="幼圆" pitchFamily="1" charset="-122"/>
              </a:rPr>
              <a:t>المرونة والبساطة</a:t>
            </a:r>
            <a:endParaRPr lang="zh-CN" altLang="en-US" sz="2400" b="1" dirty="0">
              <a:solidFill>
                <a:srgbClr val="002060"/>
              </a:solidFill>
              <a:ea typeface="幼圆" pitchFamily="1" charset="-122"/>
            </a:endParaRPr>
          </a:p>
        </p:txBody>
      </p:sp>
      <p:sp>
        <p:nvSpPr>
          <p:cNvPr id="7" name="Rectangle 5"/>
          <p:cNvSpPr>
            <a:spLocks noChangeArrowheads="1"/>
          </p:cNvSpPr>
          <p:nvPr/>
        </p:nvSpPr>
        <p:spPr bwMode="auto">
          <a:xfrm>
            <a:off x="1219201" y="4044950"/>
            <a:ext cx="6161088"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smtClean="0">
                <a:solidFill>
                  <a:srgbClr val="002060"/>
                </a:solidFill>
                <a:ea typeface="幼圆" pitchFamily="1" charset="-122"/>
              </a:rPr>
              <a:t>استقرار </a:t>
            </a:r>
            <a:r>
              <a:rPr lang="ar-EG" altLang="zh-CN" sz="2400" b="1" dirty="0">
                <a:solidFill>
                  <a:srgbClr val="002060"/>
                </a:solidFill>
                <a:ea typeface="幼圆" pitchFamily="1" charset="-122"/>
              </a:rPr>
              <a:t>التنظيم</a:t>
            </a:r>
            <a:endParaRPr lang="zh-CN" altLang="en-US" sz="2400" b="1" dirty="0">
              <a:solidFill>
                <a:srgbClr val="002060"/>
              </a:solidFill>
              <a:ea typeface="幼圆" pitchFamily="1" charset="-122"/>
            </a:endParaRPr>
          </a:p>
        </p:txBody>
      </p:sp>
      <p:pic>
        <p:nvPicPr>
          <p:cNvPr id="9"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205263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3060700"/>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068763"/>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26713"/>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0"/>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6172200" y="152400"/>
            <a:ext cx="2806735" cy="685800"/>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3200" b="1" dirty="0">
                <a:solidFill>
                  <a:srgbClr val="002060"/>
                </a:solidFill>
              </a:rPr>
              <a:t>كيف يتم التنظيم ؟</a:t>
            </a:r>
          </a:p>
        </p:txBody>
      </p:sp>
      <p:sp>
        <p:nvSpPr>
          <p:cNvPr id="5" name="Rectangle 3"/>
          <p:cNvSpPr>
            <a:spLocks noChangeArrowheads="1"/>
          </p:cNvSpPr>
          <p:nvPr/>
        </p:nvSpPr>
        <p:spPr bwMode="auto">
          <a:xfrm>
            <a:off x="1219201" y="1981200"/>
            <a:ext cx="6161088"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smtClean="0">
                <a:solidFill>
                  <a:srgbClr val="002060"/>
                </a:solidFill>
                <a:ea typeface="幼圆" pitchFamily="1" charset="-122"/>
              </a:rPr>
              <a:t>تحديد </a:t>
            </a:r>
            <a:r>
              <a:rPr lang="ar-EG" altLang="zh-CN" sz="2400" b="1" dirty="0">
                <a:solidFill>
                  <a:srgbClr val="002060"/>
                </a:solidFill>
                <a:ea typeface="幼圆" pitchFamily="1" charset="-122"/>
              </a:rPr>
              <a:t>التقسيمات الإدارية </a:t>
            </a:r>
          </a:p>
        </p:txBody>
      </p:sp>
      <p:sp>
        <p:nvSpPr>
          <p:cNvPr id="6" name="Rectangle 4"/>
          <p:cNvSpPr>
            <a:spLocks noChangeArrowheads="1"/>
          </p:cNvSpPr>
          <p:nvPr/>
        </p:nvSpPr>
        <p:spPr bwMode="auto">
          <a:xfrm>
            <a:off x="1219201" y="3013075"/>
            <a:ext cx="6161088"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smtClean="0">
                <a:solidFill>
                  <a:srgbClr val="002060"/>
                </a:solidFill>
                <a:ea typeface="幼圆" pitchFamily="1" charset="-122"/>
              </a:rPr>
              <a:t>تحديد </a:t>
            </a:r>
            <a:r>
              <a:rPr lang="ar-EG" altLang="zh-CN" sz="2400" b="1" dirty="0">
                <a:solidFill>
                  <a:srgbClr val="002060"/>
                </a:solidFill>
                <a:ea typeface="幼圆" pitchFamily="1" charset="-122"/>
              </a:rPr>
              <a:t>السلطات والصلاحيات الممنوحة لكل قسم وإدارة</a:t>
            </a:r>
            <a:endParaRPr lang="zh-CN" altLang="en-US" sz="2400" b="1" dirty="0">
              <a:solidFill>
                <a:srgbClr val="002060"/>
              </a:solidFill>
              <a:ea typeface="幼圆" pitchFamily="1" charset="-122"/>
            </a:endParaRPr>
          </a:p>
        </p:txBody>
      </p:sp>
      <p:sp>
        <p:nvSpPr>
          <p:cNvPr id="7" name="Rectangle 5"/>
          <p:cNvSpPr>
            <a:spLocks noChangeArrowheads="1"/>
          </p:cNvSpPr>
          <p:nvPr/>
        </p:nvSpPr>
        <p:spPr bwMode="auto">
          <a:xfrm>
            <a:off x="1219201" y="4044950"/>
            <a:ext cx="6161088"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smtClean="0">
                <a:solidFill>
                  <a:srgbClr val="002060"/>
                </a:solidFill>
                <a:ea typeface="幼圆" pitchFamily="1" charset="-122"/>
              </a:rPr>
              <a:t>تحديد </a:t>
            </a:r>
            <a:r>
              <a:rPr lang="ar-EG" altLang="zh-CN" sz="2400" b="1" dirty="0">
                <a:solidFill>
                  <a:srgbClr val="002060"/>
                </a:solidFill>
                <a:ea typeface="幼圆" pitchFamily="1" charset="-122"/>
              </a:rPr>
              <a:t>العلاقات وطرق الاتصال بين الإدارات والأقسام </a:t>
            </a:r>
            <a:endParaRPr lang="zh-CN" altLang="en-US" sz="2400" b="1" dirty="0">
              <a:solidFill>
                <a:srgbClr val="002060"/>
              </a:solidFill>
              <a:ea typeface="幼圆" pitchFamily="1" charset="-122"/>
            </a:endParaRPr>
          </a:p>
        </p:txBody>
      </p:sp>
      <p:pic>
        <p:nvPicPr>
          <p:cNvPr id="9"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205263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3060700"/>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068763"/>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7588338"/>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0"/>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5410200" y="152400"/>
            <a:ext cx="3568735" cy="838200"/>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solidFill>
                  <a:srgbClr val="002060"/>
                </a:solidFill>
              </a:rPr>
              <a:t>التنظيم الجيد</a:t>
            </a:r>
            <a:endParaRPr lang="ar-EG" sz="2800" b="1" dirty="0">
              <a:solidFill>
                <a:srgbClr val="002060"/>
              </a:solidFill>
            </a:endParaRPr>
          </a:p>
        </p:txBody>
      </p:sp>
      <p:sp>
        <p:nvSpPr>
          <p:cNvPr id="4" name="Rectangle 3"/>
          <p:cNvSpPr/>
          <p:nvPr/>
        </p:nvSpPr>
        <p:spPr>
          <a:xfrm>
            <a:off x="304801" y="1207097"/>
            <a:ext cx="8655084" cy="830997"/>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Low" rtl="1"/>
            <a:r>
              <a:rPr lang="ar-EG" sz="2400" b="1" dirty="0"/>
              <a:t>أن التنظيم الجيد هو الذي يتفاعل مع التخطيط ويتناسق معه لتحقيق الأهداف المرجوة ويحقق كذلك العديد من الفوائد منها </a:t>
            </a:r>
          </a:p>
        </p:txBody>
      </p:sp>
      <p:graphicFrame>
        <p:nvGraphicFramePr>
          <p:cNvPr id="3" name="Diagram 2"/>
          <p:cNvGraphicFramePr/>
          <p:nvPr>
            <p:extLst>
              <p:ext uri="{D42A27DB-BD31-4B8C-83A1-F6EECF244321}">
                <p14:modId xmlns:p14="http://schemas.microsoft.com/office/powerpoint/2010/main" val="1619247386"/>
              </p:ext>
            </p:extLst>
          </p:nvPr>
        </p:nvGraphicFramePr>
        <p:xfrm>
          <a:off x="165065" y="2260600"/>
          <a:ext cx="8813870" cy="444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1098906"/>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5410200" y="152400"/>
            <a:ext cx="3568735" cy="838200"/>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solidFill>
                  <a:srgbClr val="002060"/>
                </a:solidFill>
              </a:rPr>
              <a:t>خصائصه </a:t>
            </a:r>
            <a:endParaRPr lang="ar-EG" sz="2800" b="1" dirty="0">
              <a:solidFill>
                <a:srgbClr val="002060"/>
              </a:solidFill>
            </a:endParaRPr>
          </a:p>
        </p:txBody>
      </p:sp>
      <p:sp>
        <p:nvSpPr>
          <p:cNvPr id="5" name="Round Diagonal Corner Rectangle 4"/>
          <p:cNvSpPr/>
          <p:nvPr/>
        </p:nvSpPr>
        <p:spPr>
          <a:xfrm>
            <a:off x="4953000" y="1509713"/>
            <a:ext cx="4025935" cy="685800"/>
          </a:xfrm>
          <a:prstGeom prst="round2DiagRect">
            <a:avLst/>
          </a:prstGeom>
        </p:spPr>
        <p:style>
          <a:lnRef idx="1">
            <a:schemeClr val="accent5"/>
          </a:lnRef>
          <a:fillRef idx="2">
            <a:schemeClr val="accent5"/>
          </a:fillRef>
          <a:effectRef idx="1">
            <a:schemeClr val="accent5"/>
          </a:effectRef>
          <a:fontRef idx="minor">
            <a:schemeClr val="dk1"/>
          </a:fontRef>
        </p:style>
        <p:txBody>
          <a:bodyPr rtlCol="1" anchor="ctr"/>
          <a:lstStyle/>
          <a:p>
            <a:pPr lvl="0" algn="ctr" rtl="1"/>
            <a:r>
              <a:rPr lang="ar-SA" sz="2400" b="1" dirty="0">
                <a:solidFill>
                  <a:srgbClr val="002060"/>
                </a:solidFill>
                <a:latin typeface="Simplified Arabic" panose="02020603050405020304" pitchFamily="18" charset="-78"/>
                <a:cs typeface="Simplified Arabic" panose="02020603050405020304" pitchFamily="18" charset="-78"/>
              </a:rPr>
              <a:t>وحدة </a:t>
            </a:r>
            <a:r>
              <a:rPr lang="ar-SA" sz="2400" b="1" dirty="0" smtClean="0">
                <a:solidFill>
                  <a:srgbClr val="002060"/>
                </a:solidFill>
                <a:latin typeface="Simplified Arabic" panose="02020603050405020304" pitchFamily="18" charset="-78"/>
                <a:cs typeface="Simplified Arabic" panose="02020603050405020304" pitchFamily="18" charset="-78"/>
              </a:rPr>
              <a:t>الأمر</a:t>
            </a:r>
            <a:endParaRPr lang="en-US" sz="2400" dirty="0">
              <a:solidFill>
                <a:srgbClr val="002060"/>
              </a:solidFill>
              <a:latin typeface="Simplified Arabic" panose="02020603050405020304" pitchFamily="18" charset="-78"/>
              <a:cs typeface="Simplified Arabic" panose="02020603050405020304" pitchFamily="18" charset="-78"/>
            </a:endParaRPr>
          </a:p>
        </p:txBody>
      </p:sp>
      <p:sp>
        <p:nvSpPr>
          <p:cNvPr id="7" name="Round Diagonal Corner Rectangle 6"/>
          <p:cNvSpPr/>
          <p:nvPr/>
        </p:nvSpPr>
        <p:spPr>
          <a:xfrm>
            <a:off x="228600" y="1524000"/>
            <a:ext cx="4025935" cy="685800"/>
          </a:xfrm>
          <a:prstGeom prst="round2DiagRect">
            <a:avLst/>
          </a:prstGeom>
        </p:spPr>
        <p:style>
          <a:lnRef idx="1">
            <a:schemeClr val="accent4"/>
          </a:lnRef>
          <a:fillRef idx="2">
            <a:schemeClr val="accent4"/>
          </a:fillRef>
          <a:effectRef idx="1">
            <a:schemeClr val="accent4"/>
          </a:effectRef>
          <a:fontRef idx="minor">
            <a:schemeClr val="dk1"/>
          </a:fontRef>
        </p:style>
        <p:txBody>
          <a:bodyPr rtlCol="1" anchor="ctr"/>
          <a:lstStyle/>
          <a:p>
            <a:pPr lvl="0" algn="ctr" rtl="1"/>
            <a:r>
              <a:rPr lang="ar-SA" sz="2400" b="1" dirty="0">
                <a:solidFill>
                  <a:srgbClr val="002060"/>
                </a:solidFill>
                <a:latin typeface="Simplified Arabic" panose="02020603050405020304" pitchFamily="18" charset="-78"/>
                <a:cs typeface="Simplified Arabic" panose="02020603050405020304" pitchFamily="18" charset="-78"/>
              </a:rPr>
              <a:t>المرونة </a:t>
            </a:r>
            <a:r>
              <a:rPr lang="ar-SA" sz="2400" b="1" dirty="0" smtClean="0">
                <a:solidFill>
                  <a:srgbClr val="002060"/>
                </a:solidFill>
                <a:latin typeface="Simplified Arabic" panose="02020603050405020304" pitchFamily="18" charset="-78"/>
                <a:cs typeface="Simplified Arabic" panose="02020603050405020304" pitchFamily="18" charset="-78"/>
              </a:rPr>
              <a:t>والبساطة</a:t>
            </a:r>
            <a:endParaRPr lang="en-US" sz="2400" dirty="0">
              <a:solidFill>
                <a:srgbClr val="002060"/>
              </a:solidFill>
              <a:latin typeface="Simplified Arabic" panose="02020603050405020304" pitchFamily="18" charset="-78"/>
              <a:cs typeface="Simplified Arabic" panose="02020603050405020304" pitchFamily="18" charset="-78"/>
            </a:endParaRPr>
          </a:p>
        </p:txBody>
      </p:sp>
      <p:sp>
        <p:nvSpPr>
          <p:cNvPr id="8" name="Round Diagonal Corner Rectangle 7"/>
          <p:cNvSpPr/>
          <p:nvPr/>
        </p:nvSpPr>
        <p:spPr>
          <a:xfrm>
            <a:off x="4953000" y="2347913"/>
            <a:ext cx="4025935" cy="685800"/>
          </a:xfrm>
          <a:prstGeom prst="round2DiagRect">
            <a:avLst/>
          </a:prstGeom>
        </p:spPr>
        <p:style>
          <a:lnRef idx="1">
            <a:schemeClr val="accent5"/>
          </a:lnRef>
          <a:fillRef idx="2">
            <a:schemeClr val="accent5"/>
          </a:fillRef>
          <a:effectRef idx="1">
            <a:schemeClr val="accent5"/>
          </a:effectRef>
          <a:fontRef idx="minor">
            <a:schemeClr val="dk1"/>
          </a:fontRef>
        </p:style>
        <p:txBody>
          <a:bodyPr rtlCol="1" anchor="ctr"/>
          <a:lstStyle/>
          <a:p>
            <a:pPr lvl="0" algn="ctr" rtl="1"/>
            <a:r>
              <a:rPr lang="ar-SA" sz="2400" b="1" dirty="0">
                <a:solidFill>
                  <a:srgbClr val="002060"/>
                </a:solidFill>
                <a:latin typeface="Simplified Arabic" panose="02020603050405020304" pitchFamily="18" charset="-78"/>
                <a:cs typeface="Simplified Arabic" panose="02020603050405020304" pitchFamily="18" charset="-78"/>
              </a:rPr>
              <a:t>التسلسل </a:t>
            </a:r>
            <a:r>
              <a:rPr lang="ar-SA" sz="2400" b="1" dirty="0" smtClean="0">
                <a:solidFill>
                  <a:srgbClr val="002060"/>
                </a:solidFill>
                <a:latin typeface="Simplified Arabic" panose="02020603050405020304" pitchFamily="18" charset="-78"/>
                <a:cs typeface="Simplified Arabic" panose="02020603050405020304" pitchFamily="18" charset="-78"/>
              </a:rPr>
              <a:t>الرئاسي</a:t>
            </a:r>
            <a:endParaRPr lang="en-US" sz="2400" dirty="0">
              <a:solidFill>
                <a:srgbClr val="002060"/>
              </a:solidFill>
              <a:latin typeface="Simplified Arabic" panose="02020603050405020304" pitchFamily="18" charset="-78"/>
              <a:cs typeface="Simplified Arabic" panose="02020603050405020304" pitchFamily="18" charset="-78"/>
            </a:endParaRPr>
          </a:p>
        </p:txBody>
      </p:sp>
      <p:sp>
        <p:nvSpPr>
          <p:cNvPr id="9" name="Round Diagonal Corner Rectangle 8"/>
          <p:cNvSpPr/>
          <p:nvPr/>
        </p:nvSpPr>
        <p:spPr>
          <a:xfrm>
            <a:off x="228600" y="2362200"/>
            <a:ext cx="4025935" cy="685800"/>
          </a:xfrm>
          <a:prstGeom prst="round2DiagRect">
            <a:avLst/>
          </a:prstGeom>
        </p:spPr>
        <p:style>
          <a:lnRef idx="1">
            <a:schemeClr val="accent4"/>
          </a:lnRef>
          <a:fillRef idx="2">
            <a:schemeClr val="accent4"/>
          </a:fillRef>
          <a:effectRef idx="1">
            <a:schemeClr val="accent4"/>
          </a:effectRef>
          <a:fontRef idx="minor">
            <a:schemeClr val="dk1"/>
          </a:fontRef>
        </p:style>
        <p:txBody>
          <a:bodyPr rtlCol="1" anchor="ctr"/>
          <a:lstStyle/>
          <a:p>
            <a:pPr lvl="0" algn="ctr" rtl="1"/>
            <a:r>
              <a:rPr lang="ar-SA" sz="2400" b="1" dirty="0">
                <a:solidFill>
                  <a:srgbClr val="002060"/>
                </a:solidFill>
                <a:latin typeface="Simplified Arabic" panose="02020603050405020304" pitchFamily="18" charset="-78"/>
                <a:cs typeface="Simplified Arabic" panose="02020603050405020304" pitchFamily="18" charset="-78"/>
              </a:rPr>
              <a:t>تكافؤ السلطة مع المسئولية </a:t>
            </a:r>
            <a:endParaRPr lang="en-US" sz="2400" dirty="0">
              <a:solidFill>
                <a:srgbClr val="002060"/>
              </a:solidFill>
              <a:latin typeface="Simplified Arabic" panose="02020603050405020304" pitchFamily="18" charset="-78"/>
              <a:cs typeface="Simplified Arabic" panose="02020603050405020304" pitchFamily="18" charset="-78"/>
            </a:endParaRPr>
          </a:p>
        </p:txBody>
      </p:sp>
      <p:sp>
        <p:nvSpPr>
          <p:cNvPr id="10" name="Round Diagonal Corner Rectangle 9"/>
          <p:cNvSpPr/>
          <p:nvPr/>
        </p:nvSpPr>
        <p:spPr>
          <a:xfrm>
            <a:off x="4953000" y="3186113"/>
            <a:ext cx="4025935" cy="685800"/>
          </a:xfrm>
          <a:prstGeom prst="round2DiagRect">
            <a:avLst/>
          </a:prstGeom>
        </p:spPr>
        <p:style>
          <a:lnRef idx="1">
            <a:schemeClr val="accent5"/>
          </a:lnRef>
          <a:fillRef idx="2">
            <a:schemeClr val="accent5"/>
          </a:fillRef>
          <a:effectRef idx="1">
            <a:schemeClr val="accent5"/>
          </a:effectRef>
          <a:fontRef idx="minor">
            <a:schemeClr val="dk1"/>
          </a:fontRef>
        </p:style>
        <p:txBody>
          <a:bodyPr rtlCol="1" anchor="ctr"/>
          <a:lstStyle/>
          <a:p>
            <a:pPr lvl="0" algn="ctr" rtl="1"/>
            <a:r>
              <a:rPr lang="ar-SA" sz="2400" b="1" dirty="0">
                <a:solidFill>
                  <a:srgbClr val="002060"/>
                </a:solidFill>
                <a:latin typeface="Simplified Arabic" panose="02020603050405020304" pitchFamily="18" charset="-78"/>
                <a:cs typeface="Simplified Arabic" panose="02020603050405020304" pitchFamily="18" charset="-78"/>
              </a:rPr>
              <a:t>النطاق المناسب </a:t>
            </a:r>
            <a:r>
              <a:rPr lang="ar-SA" sz="2400" b="1" dirty="0" smtClean="0">
                <a:solidFill>
                  <a:srgbClr val="002060"/>
                </a:solidFill>
                <a:latin typeface="Simplified Arabic" panose="02020603050405020304" pitchFamily="18" charset="-78"/>
                <a:cs typeface="Simplified Arabic" panose="02020603050405020304" pitchFamily="18" charset="-78"/>
              </a:rPr>
              <a:t>للإشراف</a:t>
            </a:r>
            <a:endParaRPr lang="en-US" sz="2400" dirty="0">
              <a:solidFill>
                <a:srgbClr val="002060"/>
              </a:solidFill>
              <a:latin typeface="Simplified Arabic" panose="02020603050405020304" pitchFamily="18" charset="-78"/>
              <a:cs typeface="Simplified Arabic" panose="02020603050405020304" pitchFamily="18" charset="-78"/>
            </a:endParaRPr>
          </a:p>
        </p:txBody>
      </p:sp>
      <p:sp>
        <p:nvSpPr>
          <p:cNvPr id="12" name="Round Diagonal Corner Rectangle 11"/>
          <p:cNvSpPr/>
          <p:nvPr/>
        </p:nvSpPr>
        <p:spPr>
          <a:xfrm>
            <a:off x="228600" y="3200400"/>
            <a:ext cx="4025935" cy="685800"/>
          </a:xfrm>
          <a:prstGeom prst="round2DiagRect">
            <a:avLst/>
          </a:prstGeom>
        </p:spPr>
        <p:style>
          <a:lnRef idx="1">
            <a:schemeClr val="accent4"/>
          </a:lnRef>
          <a:fillRef idx="2">
            <a:schemeClr val="accent4"/>
          </a:fillRef>
          <a:effectRef idx="1">
            <a:schemeClr val="accent4"/>
          </a:effectRef>
          <a:fontRef idx="minor">
            <a:schemeClr val="dk1"/>
          </a:fontRef>
        </p:style>
        <p:txBody>
          <a:bodyPr rtlCol="1" anchor="ctr"/>
          <a:lstStyle/>
          <a:p>
            <a:pPr lvl="0" algn="ctr" rtl="1"/>
            <a:r>
              <a:rPr lang="ar-SA" sz="2200" b="1" dirty="0">
                <a:solidFill>
                  <a:srgbClr val="002060"/>
                </a:solidFill>
                <a:latin typeface="Simplified Arabic" panose="02020603050405020304" pitchFamily="18" charset="-78"/>
                <a:cs typeface="Simplified Arabic" panose="02020603050405020304" pitchFamily="18" charset="-78"/>
              </a:rPr>
              <a:t>مراعاة الطاقة البشرية في توزيع الواجبات </a:t>
            </a:r>
            <a:endParaRPr lang="en-US" sz="2200" dirty="0">
              <a:solidFill>
                <a:srgbClr val="002060"/>
              </a:solidFill>
              <a:latin typeface="Simplified Arabic" panose="02020603050405020304" pitchFamily="18" charset="-78"/>
              <a:cs typeface="Simplified Arabic" panose="02020603050405020304" pitchFamily="18" charset="-78"/>
            </a:endParaRPr>
          </a:p>
        </p:txBody>
      </p:sp>
      <p:sp>
        <p:nvSpPr>
          <p:cNvPr id="13" name="Round Diagonal Corner Rectangle 12"/>
          <p:cNvSpPr/>
          <p:nvPr/>
        </p:nvSpPr>
        <p:spPr>
          <a:xfrm>
            <a:off x="4953000" y="4024313"/>
            <a:ext cx="4025935" cy="685800"/>
          </a:xfrm>
          <a:prstGeom prst="round2DiagRect">
            <a:avLst/>
          </a:prstGeom>
        </p:spPr>
        <p:style>
          <a:lnRef idx="1">
            <a:schemeClr val="accent5"/>
          </a:lnRef>
          <a:fillRef idx="2">
            <a:schemeClr val="accent5"/>
          </a:fillRef>
          <a:effectRef idx="1">
            <a:schemeClr val="accent5"/>
          </a:effectRef>
          <a:fontRef idx="minor">
            <a:schemeClr val="dk1"/>
          </a:fontRef>
        </p:style>
        <p:txBody>
          <a:bodyPr rtlCol="1" anchor="ctr"/>
          <a:lstStyle/>
          <a:p>
            <a:pPr lvl="0" algn="ctr" rtl="1"/>
            <a:r>
              <a:rPr lang="ar-SA" sz="2400" b="1" dirty="0">
                <a:solidFill>
                  <a:srgbClr val="002060"/>
                </a:solidFill>
                <a:latin typeface="Simplified Arabic" panose="02020603050405020304" pitchFamily="18" charset="-78"/>
                <a:cs typeface="Simplified Arabic" panose="02020603050405020304" pitchFamily="18" charset="-78"/>
              </a:rPr>
              <a:t>تفويض السلطة </a:t>
            </a:r>
            <a:endParaRPr lang="en-US" sz="2400" dirty="0">
              <a:solidFill>
                <a:srgbClr val="002060"/>
              </a:solidFill>
              <a:latin typeface="Simplified Arabic" panose="02020603050405020304" pitchFamily="18" charset="-78"/>
              <a:cs typeface="Simplified Arabic" panose="02020603050405020304" pitchFamily="18" charset="-78"/>
            </a:endParaRPr>
          </a:p>
        </p:txBody>
      </p:sp>
      <p:sp>
        <p:nvSpPr>
          <p:cNvPr id="14" name="Round Diagonal Corner Rectangle 13"/>
          <p:cNvSpPr/>
          <p:nvPr/>
        </p:nvSpPr>
        <p:spPr>
          <a:xfrm>
            <a:off x="228600" y="4038600"/>
            <a:ext cx="4025935" cy="685800"/>
          </a:xfrm>
          <a:prstGeom prst="round2DiagRect">
            <a:avLst/>
          </a:prstGeom>
        </p:spPr>
        <p:style>
          <a:lnRef idx="1">
            <a:schemeClr val="accent4"/>
          </a:lnRef>
          <a:fillRef idx="2">
            <a:schemeClr val="accent4"/>
          </a:fillRef>
          <a:effectRef idx="1">
            <a:schemeClr val="accent4"/>
          </a:effectRef>
          <a:fontRef idx="minor">
            <a:schemeClr val="dk1"/>
          </a:fontRef>
        </p:style>
        <p:txBody>
          <a:bodyPr rtlCol="1" anchor="ctr"/>
          <a:lstStyle/>
          <a:p>
            <a:pPr lvl="0" algn="ctr" rtl="1"/>
            <a:r>
              <a:rPr lang="ar-SA" sz="2400" b="1" dirty="0">
                <a:solidFill>
                  <a:srgbClr val="002060"/>
                </a:solidFill>
                <a:latin typeface="Simplified Arabic" panose="02020603050405020304" pitchFamily="18" charset="-78"/>
                <a:cs typeface="Simplified Arabic" panose="02020603050405020304" pitchFamily="18" charset="-78"/>
              </a:rPr>
              <a:t>شبكة اتصال </a:t>
            </a:r>
            <a:r>
              <a:rPr lang="ar-SA" sz="2400" b="1" dirty="0" smtClean="0">
                <a:solidFill>
                  <a:srgbClr val="002060"/>
                </a:solidFill>
                <a:latin typeface="Simplified Arabic" panose="02020603050405020304" pitchFamily="18" charset="-78"/>
                <a:cs typeface="Simplified Arabic" panose="02020603050405020304" pitchFamily="18" charset="-78"/>
              </a:rPr>
              <a:t>فعالة</a:t>
            </a:r>
            <a:endParaRPr lang="en-US" sz="2400" dirty="0">
              <a:solidFill>
                <a:srgbClr val="002060"/>
              </a:solidFill>
              <a:latin typeface="Simplified Arabic" panose="02020603050405020304" pitchFamily="18" charset="-78"/>
              <a:cs typeface="Simplified Arabic" panose="02020603050405020304" pitchFamily="18" charset="-78"/>
            </a:endParaRPr>
          </a:p>
        </p:txBody>
      </p:sp>
      <p:sp>
        <p:nvSpPr>
          <p:cNvPr id="15" name="Round Diagonal Corner Rectangle 14"/>
          <p:cNvSpPr/>
          <p:nvPr/>
        </p:nvSpPr>
        <p:spPr>
          <a:xfrm>
            <a:off x="4953000" y="4862513"/>
            <a:ext cx="4025935" cy="685800"/>
          </a:xfrm>
          <a:prstGeom prst="round2DiagRect">
            <a:avLst/>
          </a:prstGeom>
        </p:spPr>
        <p:style>
          <a:lnRef idx="1">
            <a:schemeClr val="accent5"/>
          </a:lnRef>
          <a:fillRef idx="2">
            <a:schemeClr val="accent5"/>
          </a:fillRef>
          <a:effectRef idx="1">
            <a:schemeClr val="accent5"/>
          </a:effectRef>
          <a:fontRef idx="minor">
            <a:schemeClr val="dk1"/>
          </a:fontRef>
        </p:style>
        <p:txBody>
          <a:bodyPr rtlCol="1" anchor="ctr"/>
          <a:lstStyle/>
          <a:p>
            <a:pPr lvl="0" algn="ctr" rtl="1"/>
            <a:r>
              <a:rPr lang="ar-SA" sz="2400" b="1" dirty="0">
                <a:solidFill>
                  <a:srgbClr val="002060"/>
                </a:solidFill>
                <a:latin typeface="Simplified Arabic" panose="02020603050405020304" pitchFamily="18" charset="-78"/>
                <a:cs typeface="Simplified Arabic" panose="02020603050405020304" pitchFamily="18" charset="-78"/>
              </a:rPr>
              <a:t>الوضوح في تحديد المسئوليات </a:t>
            </a:r>
            <a:endParaRPr lang="en-US" sz="2400" dirty="0">
              <a:solidFill>
                <a:srgbClr val="002060"/>
              </a:solidFill>
              <a:latin typeface="Simplified Arabic" panose="02020603050405020304" pitchFamily="18" charset="-78"/>
              <a:cs typeface="Simplified Arabic" panose="02020603050405020304" pitchFamily="18" charset="-78"/>
            </a:endParaRPr>
          </a:p>
        </p:txBody>
      </p:sp>
      <p:sp>
        <p:nvSpPr>
          <p:cNvPr id="16" name="Round Diagonal Corner Rectangle 15"/>
          <p:cNvSpPr/>
          <p:nvPr/>
        </p:nvSpPr>
        <p:spPr>
          <a:xfrm>
            <a:off x="228600" y="4876800"/>
            <a:ext cx="4025935" cy="685800"/>
          </a:xfrm>
          <a:prstGeom prst="round2DiagRect">
            <a:avLst/>
          </a:prstGeom>
        </p:spPr>
        <p:style>
          <a:lnRef idx="1">
            <a:schemeClr val="accent4"/>
          </a:lnRef>
          <a:fillRef idx="2">
            <a:schemeClr val="accent4"/>
          </a:fillRef>
          <a:effectRef idx="1">
            <a:schemeClr val="accent4"/>
          </a:effectRef>
          <a:fontRef idx="minor">
            <a:schemeClr val="dk1"/>
          </a:fontRef>
        </p:style>
        <p:txBody>
          <a:bodyPr rtlCol="1" anchor="ctr"/>
          <a:lstStyle/>
          <a:p>
            <a:pPr lvl="0" algn="ctr" rtl="1"/>
            <a:r>
              <a:rPr lang="ar-SA" sz="2400" b="1" dirty="0">
                <a:solidFill>
                  <a:srgbClr val="002060"/>
                </a:solidFill>
                <a:latin typeface="Simplified Arabic" panose="02020603050405020304" pitchFamily="18" charset="-78"/>
                <a:cs typeface="Simplified Arabic" panose="02020603050405020304" pitchFamily="18" charset="-78"/>
              </a:rPr>
              <a:t>تجنب </a:t>
            </a:r>
            <a:r>
              <a:rPr lang="ar-SA" sz="2400" b="1" dirty="0" smtClean="0">
                <a:solidFill>
                  <a:srgbClr val="002060"/>
                </a:solidFill>
                <a:latin typeface="Simplified Arabic" panose="02020603050405020304" pitchFamily="18" charset="-78"/>
                <a:cs typeface="Simplified Arabic" panose="02020603050405020304" pitchFamily="18" charset="-78"/>
              </a:rPr>
              <a:t>الازدواج</a:t>
            </a:r>
            <a:endParaRPr lang="en-US" sz="2400" dirty="0">
              <a:solidFill>
                <a:srgbClr val="002060"/>
              </a:solidFill>
              <a:latin typeface="Simplified Arabic" panose="02020603050405020304" pitchFamily="18" charset="-78"/>
              <a:cs typeface="Simplified Arabic" panose="02020603050405020304" pitchFamily="18" charset="-78"/>
            </a:endParaRPr>
          </a:p>
        </p:txBody>
      </p:sp>
      <p:sp>
        <p:nvSpPr>
          <p:cNvPr id="18" name="Round Diagonal Corner Rectangle 17"/>
          <p:cNvSpPr/>
          <p:nvPr/>
        </p:nvSpPr>
        <p:spPr>
          <a:xfrm>
            <a:off x="2603465" y="5715000"/>
            <a:ext cx="4025935" cy="685800"/>
          </a:xfrm>
          <a:prstGeom prst="round2DiagRect">
            <a:avLst/>
          </a:prstGeom>
        </p:spPr>
        <p:style>
          <a:lnRef idx="1">
            <a:schemeClr val="accent3"/>
          </a:lnRef>
          <a:fillRef idx="2">
            <a:schemeClr val="accent3"/>
          </a:fillRef>
          <a:effectRef idx="1">
            <a:schemeClr val="accent3"/>
          </a:effectRef>
          <a:fontRef idx="minor">
            <a:schemeClr val="dk1"/>
          </a:fontRef>
        </p:style>
        <p:txBody>
          <a:bodyPr rtlCol="1" anchor="ctr"/>
          <a:lstStyle/>
          <a:p>
            <a:pPr lvl="0" algn="ctr" rtl="1"/>
            <a:r>
              <a:rPr lang="ar-SA" sz="2400" b="1" dirty="0">
                <a:solidFill>
                  <a:srgbClr val="002060"/>
                </a:solidFill>
                <a:latin typeface="Simplified Arabic" panose="02020603050405020304" pitchFamily="18" charset="-78"/>
                <a:cs typeface="Simplified Arabic" panose="02020603050405020304" pitchFamily="18" charset="-78"/>
              </a:rPr>
              <a:t>استقرار </a:t>
            </a:r>
            <a:r>
              <a:rPr lang="ar-SA" sz="2400" b="1" dirty="0" smtClean="0">
                <a:solidFill>
                  <a:srgbClr val="002060"/>
                </a:solidFill>
                <a:latin typeface="Simplified Arabic" panose="02020603050405020304" pitchFamily="18" charset="-78"/>
                <a:cs typeface="Simplified Arabic" panose="02020603050405020304" pitchFamily="18" charset="-78"/>
              </a:rPr>
              <a:t>التنظيم</a:t>
            </a:r>
            <a:endParaRPr lang="en-US" sz="2400"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177101223"/>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2" grpId="0" animBg="1"/>
      <p:bldP spid="13" grpId="0" animBg="1"/>
      <p:bldP spid="14" grpId="0" animBg="1"/>
      <p:bldP spid="15" grpId="0" animBg="1"/>
      <p:bldP spid="16" grpId="0" animBg="1"/>
      <p:bldP spid="1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Wave 2"/>
          <p:cNvSpPr/>
          <p:nvPr/>
        </p:nvSpPr>
        <p:spPr>
          <a:xfrm>
            <a:off x="1752600" y="2133600"/>
            <a:ext cx="5257800" cy="2590800"/>
          </a:xfrm>
          <a:prstGeom prst="wave">
            <a:avLst/>
          </a:prstGeom>
        </p:spPr>
        <p:style>
          <a:lnRef idx="1">
            <a:schemeClr val="accent5"/>
          </a:lnRef>
          <a:fillRef idx="3">
            <a:schemeClr val="accent5"/>
          </a:fillRef>
          <a:effectRef idx="2">
            <a:schemeClr val="accent5"/>
          </a:effectRef>
          <a:fontRef idx="minor">
            <a:schemeClr val="lt1"/>
          </a:fontRef>
        </p:style>
        <p:txBody>
          <a:bodyPr rtlCol="1" anchor="ctr"/>
          <a:lstStyle/>
          <a:p>
            <a:pPr algn="ctr" rtl="1"/>
            <a:r>
              <a:rPr lang="ar-EG" sz="5000" dirty="0"/>
              <a:t>مبررات التنظيم</a:t>
            </a:r>
          </a:p>
        </p:txBody>
      </p:sp>
    </p:spTree>
    <p:extLst>
      <p:ext uri="{BB962C8B-B14F-4D97-AF65-F5344CB8AC3E}">
        <p14:creationId xmlns:p14="http://schemas.microsoft.com/office/powerpoint/2010/main" val="2828692128"/>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838619"/>
            <a:ext cx="8534400" cy="680400"/>
          </a:xfrm>
          <a:prstGeom prst="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Freeform 4"/>
          <p:cNvSpPr/>
          <p:nvPr/>
        </p:nvSpPr>
        <p:spPr>
          <a:xfrm>
            <a:off x="1767920" y="440099"/>
            <a:ext cx="7071279" cy="797040"/>
          </a:xfrm>
          <a:custGeom>
            <a:avLst/>
            <a:gdLst>
              <a:gd name="connsiteX0" fmla="*/ 0 w 7071279"/>
              <a:gd name="connsiteY0" fmla="*/ 132843 h 797040"/>
              <a:gd name="connsiteX1" fmla="*/ 132843 w 7071279"/>
              <a:gd name="connsiteY1" fmla="*/ 0 h 797040"/>
              <a:gd name="connsiteX2" fmla="*/ 6938436 w 7071279"/>
              <a:gd name="connsiteY2" fmla="*/ 0 h 797040"/>
              <a:gd name="connsiteX3" fmla="*/ 7071279 w 7071279"/>
              <a:gd name="connsiteY3" fmla="*/ 132843 h 797040"/>
              <a:gd name="connsiteX4" fmla="*/ 7071279 w 7071279"/>
              <a:gd name="connsiteY4" fmla="*/ 664197 h 797040"/>
              <a:gd name="connsiteX5" fmla="*/ 6938436 w 7071279"/>
              <a:gd name="connsiteY5" fmla="*/ 797040 h 797040"/>
              <a:gd name="connsiteX6" fmla="*/ 132843 w 7071279"/>
              <a:gd name="connsiteY6" fmla="*/ 797040 h 797040"/>
              <a:gd name="connsiteX7" fmla="*/ 0 w 7071279"/>
              <a:gd name="connsiteY7" fmla="*/ 664197 h 797040"/>
              <a:gd name="connsiteX8" fmla="*/ 0 w 7071279"/>
              <a:gd name="connsiteY8" fmla="*/ 132843 h 79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1279" h="797040">
                <a:moveTo>
                  <a:pt x="0" y="132843"/>
                </a:moveTo>
                <a:cubicBezTo>
                  <a:pt x="0" y="59476"/>
                  <a:pt x="59476" y="0"/>
                  <a:pt x="132843" y="0"/>
                </a:cubicBezTo>
                <a:lnTo>
                  <a:pt x="6938436" y="0"/>
                </a:lnTo>
                <a:cubicBezTo>
                  <a:pt x="7011803" y="0"/>
                  <a:pt x="7071279" y="59476"/>
                  <a:pt x="7071279" y="132843"/>
                </a:cubicBezTo>
                <a:lnTo>
                  <a:pt x="7071279" y="664197"/>
                </a:lnTo>
                <a:cubicBezTo>
                  <a:pt x="7071279" y="737564"/>
                  <a:pt x="7011803" y="797040"/>
                  <a:pt x="6938436" y="797040"/>
                </a:cubicBezTo>
                <a:lnTo>
                  <a:pt x="132843" y="797040"/>
                </a:lnTo>
                <a:cubicBezTo>
                  <a:pt x="59476" y="797040"/>
                  <a:pt x="0" y="737564"/>
                  <a:pt x="0" y="664197"/>
                </a:cubicBezTo>
                <a:lnTo>
                  <a:pt x="0" y="132843"/>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4714" tIns="38908" rIns="264714" bIns="38908" numCol="1" spcCol="1270" anchor="ctr" anchorCtr="0">
            <a:noAutofit/>
          </a:bodyPr>
          <a:lstStyle/>
          <a:p>
            <a:pPr lvl="0" algn="ctr" defTabSz="1200150" rtl="1">
              <a:lnSpc>
                <a:spcPct val="90000"/>
              </a:lnSpc>
              <a:spcBef>
                <a:spcPct val="0"/>
              </a:spcBef>
              <a:spcAft>
                <a:spcPct val="35000"/>
              </a:spcAft>
            </a:pPr>
            <a:r>
              <a:rPr lang="ar-SA" sz="2700" b="1" kern="1200" dirty="0" smtClean="0">
                <a:solidFill>
                  <a:srgbClr val="002060"/>
                </a:solidFill>
              </a:rPr>
              <a:t>تجنب الفوضى والارتباك نتيجة تصنيف العمل</a:t>
            </a:r>
            <a:endParaRPr lang="ar-EG" sz="2700" kern="1200" dirty="0">
              <a:solidFill>
                <a:srgbClr val="002060"/>
              </a:solidFill>
            </a:endParaRPr>
          </a:p>
        </p:txBody>
      </p:sp>
      <p:sp>
        <p:nvSpPr>
          <p:cNvPr id="6" name="Rectangle 5"/>
          <p:cNvSpPr/>
          <p:nvPr/>
        </p:nvSpPr>
        <p:spPr>
          <a:xfrm>
            <a:off x="304800" y="2063339"/>
            <a:ext cx="8534400" cy="680400"/>
          </a:xfrm>
          <a:prstGeom prst="rect">
            <a:avLst/>
          </a:prstGeom>
        </p:spPr>
        <p:style>
          <a:lnRef idx="2">
            <a:schemeClr val="accent5">
              <a:hueOff val="-2483469"/>
              <a:satOff val="9953"/>
              <a:lumOff val="215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1767920" y="1664819"/>
            <a:ext cx="7071279" cy="797040"/>
          </a:xfrm>
          <a:custGeom>
            <a:avLst/>
            <a:gdLst>
              <a:gd name="connsiteX0" fmla="*/ 0 w 7071279"/>
              <a:gd name="connsiteY0" fmla="*/ 132843 h 797040"/>
              <a:gd name="connsiteX1" fmla="*/ 132843 w 7071279"/>
              <a:gd name="connsiteY1" fmla="*/ 0 h 797040"/>
              <a:gd name="connsiteX2" fmla="*/ 6938436 w 7071279"/>
              <a:gd name="connsiteY2" fmla="*/ 0 h 797040"/>
              <a:gd name="connsiteX3" fmla="*/ 7071279 w 7071279"/>
              <a:gd name="connsiteY3" fmla="*/ 132843 h 797040"/>
              <a:gd name="connsiteX4" fmla="*/ 7071279 w 7071279"/>
              <a:gd name="connsiteY4" fmla="*/ 664197 h 797040"/>
              <a:gd name="connsiteX5" fmla="*/ 6938436 w 7071279"/>
              <a:gd name="connsiteY5" fmla="*/ 797040 h 797040"/>
              <a:gd name="connsiteX6" fmla="*/ 132843 w 7071279"/>
              <a:gd name="connsiteY6" fmla="*/ 797040 h 797040"/>
              <a:gd name="connsiteX7" fmla="*/ 0 w 7071279"/>
              <a:gd name="connsiteY7" fmla="*/ 664197 h 797040"/>
              <a:gd name="connsiteX8" fmla="*/ 0 w 7071279"/>
              <a:gd name="connsiteY8" fmla="*/ 132843 h 79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1279" h="797040">
                <a:moveTo>
                  <a:pt x="0" y="132843"/>
                </a:moveTo>
                <a:cubicBezTo>
                  <a:pt x="0" y="59476"/>
                  <a:pt x="59476" y="0"/>
                  <a:pt x="132843" y="0"/>
                </a:cubicBezTo>
                <a:lnTo>
                  <a:pt x="6938436" y="0"/>
                </a:lnTo>
                <a:cubicBezTo>
                  <a:pt x="7011803" y="0"/>
                  <a:pt x="7071279" y="59476"/>
                  <a:pt x="7071279" y="132843"/>
                </a:cubicBezTo>
                <a:lnTo>
                  <a:pt x="7071279" y="664197"/>
                </a:lnTo>
                <a:cubicBezTo>
                  <a:pt x="7071279" y="737564"/>
                  <a:pt x="7011803" y="797040"/>
                  <a:pt x="6938436" y="797040"/>
                </a:cubicBezTo>
                <a:lnTo>
                  <a:pt x="132843" y="797040"/>
                </a:lnTo>
                <a:cubicBezTo>
                  <a:pt x="59476" y="797040"/>
                  <a:pt x="0" y="737564"/>
                  <a:pt x="0" y="664197"/>
                </a:cubicBezTo>
                <a:lnTo>
                  <a:pt x="0" y="132843"/>
                </a:lnTo>
                <a:close/>
              </a:path>
            </a:pathLst>
          </a:cu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txBody>
          <a:bodyPr spcFirstLastPara="0" vert="horz" wrap="square" lIns="264714" tIns="38908" rIns="264714" bIns="38908" numCol="1" spcCol="1270" anchor="ctr" anchorCtr="0">
            <a:noAutofit/>
          </a:bodyPr>
          <a:lstStyle/>
          <a:p>
            <a:pPr lvl="0" algn="ctr" defTabSz="1200150" rtl="1">
              <a:lnSpc>
                <a:spcPct val="90000"/>
              </a:lnSpc>
              <a:spcBef>
                <a:spcPct val="0"/>
              </a:spcBef>
              <a:spcAft>
                <a:spcPct val="35000"/>
              </a:spcAft>
            </a:pPr>
            <a:r>
              <a:rPr lang="ar-SA" sz="2700" b="1" kern="1200" dirty="0" smtClean="0">
                <a:solidFill>
                  <a:srgbClr val="002060"/>
                </a:solidFill>
              </a:rPr>
              <a:t>تحسين كفاءة ونوع العمل الذي يؤديه كل فرد في المجموعة</a:t>
            </a:r>
            <a:endParaRPr lang="ar-EG" sz="2700" kern="1200" dirty="0">
              <a:solidFill>
                <a:srgbClr val="002060"/>
              </a:solidFill>
            </a:endParaRPr>
          </a:p>
        </p:txBody>
      </p:sp>
      <p:sp>
        <p:nvSpPr>
          <p:cNvPr id="8" name="Rectangle 7"/>
          <p:cNvSpPr/>
          <p:nvPr/>
        </p:nvSpPr>
        <p:spPr>
          <a:xfrm>
            <a:off x="304800" y="3288060"/>
            <a:ext cx="8534400" cy="680400"/>
          </a:xfrm>
          <a:prstGeom prst="rect">
            <a:avLst/>
          </a:prstGeom>
        </p:spPr>
        <p:style>
          <a:lnRef idx="2">
            <a:schemeClr val="accent5">
              <a:hueOff val="-4966938"/>
              <a:satOff val="19906"/>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1767920" y="2889539"/>
            <a:ext cx="7071279" cy="797040"/>
          </a:xfrm>
          <a:custGeom>
            <a:avLst/>
            <a:gdLst>
              <a:gd name="connsiteX0" fmla="*/ 0 w 7071279"/>
              <a:gd name="connsiteY0" fmla="*/ 132843 h 797040"/>
              <a:gd name="connsiteX1" fmla="*/ 132843 w 7071279"/>
              <a:gd name="connsiteY1" fmla="*/ 0 h 797040"/>
              <a:gd name="connsiteX2" fmla="*/ 6938436 w 7071279"/>
              <a:gd name="connsiteY2" fmla="*/ 0 h 797040"/>
              <a:gd name="connsiteX3" fmla="*/ 7071279 w 7071279"/>
              <a:gd name="connsiteY3" fmla="*/ 132843 h 797040"/>
              <a:gd name="connsiteX4" fmla="*/ 7071279 w 7071279"/>
              <a:gd name="connsiteY4" fmla="*/ 664197 h 797040"/>
              <a:gd name="connsiteX5" fmla="*/ 6938436 w 7071279"/>
              <a:gd name="connsiteY5" fmla="*/ 797040 h 797040"/>
              <a:gd name="connsiteX6" fmla="*/ 132843 w 7071279"/>
              <a:gd name="connsiteY6" fmla="*/ 797040 h 797040"/>
              <a:gd name="connsiteX7" fmla="*/ 0 w 7071279"/>
              <a:gd name="connsiteY7" fmla="*/ 664197 h 797040"/>
              <a:gd name="connsiteX8" fmla="*/ 0 w 7071279"/>
              <a:gd name="connsiteY8" fmla="*/ 132843 h 79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1279" h="797040">
                <a:moveTo>
                  <a:pt x="0" y="132843"/>
                </a:moveTo>
                <a:cubicBezTo>
                  <a:pt x="0" y="59476"/>
                  <a:pt x="59476" y="0"/>
                  <a:pt x="132843" y="0"/>
                </a:cubicBezTo>
                <a:lnTo>
                  <a:pt x="6938436" y="0"/>
                </a:lnTo>
                <a:cubicBezTo>
                  <a:pt x="7011803" y="0"/>
                  <a:pt x="7071279" y="59476"/>
                  <a:pt x="7071279" y="132843"/>
                </a:cubicBezTo>
                <a:lnTo>
                  <a:pt x="7071279" y="664197"/>
                </a:lnTo>
                <a:cubicBezTo>
                  <a:pt x="7071279" y="737564"/>
                  <a:pt x="7011803" y="797040"/>
                  <a:pt x="6938436" y="797040"/>
                </a:cubicBezTo>
                <a:lnTo>
                  <a:pt x="132843" y="797040"/>
                </a:lnTo>
                <a:cubicBezTo>
                  <a:pt x="59476" y="797040"/>
                  <a:pt x="0" y="737564"/>
                  <a:pt x="0" y="664197"/>
                </a:cubicBezTo>
                <a:lnTo>
                  <a:pt x="0" y="132843"/>
                </a:lnTo>
                <a:close/>
              </a:path>
            </a:pathLst>
          </a:cu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264714" tIns="38908" rIns="264714" bIns="38908" numCol="1" spcCol="1270" anchor="ctr" anchorCtr="0">
            <a:noAutofit/>
          </a:bodyPr>
          <a:lstStyle/>
          <a:p>
            <a:pPr lvl="0" algn="ctr" defTabSz="1200150" rtl="1">
              <a:lnSpc>
                <a:spcPct val="90000"/>
              </a:lnSpc>
              <a:spcBef>
                <a:spcPct val="0"/>
              </a:spcBef>
              <a:spcAft>
                <a:spcPct val="35000"/>
              </a:spcAft>
            </a:pPr>
            <a:r>
              <a:rPr lang="ar-SA" sz="2700" b="1" kern="1200" dirty="0" smtClean="0">
                <a:solidFill>
                  <a:srgbClr val="002060"/>
                </a:solidFill>
              </a:rPr>
              <a:t>العدالة في توزيع القوى العاملة للمؤسسة</a:t>
            </a:r>
            <a:endParaRPr lang="ar-EG" sz="2700" kern="1200" dirty="0">
              <a:solidFill>
                <a:srgbClr val="002060"/>
              </a:solidFill>
            </a:endParaRPr>
          </a:p>
        </p:txBody>
      </p:sp>
      <p:sp>
        <p:nvSpPr>
          <p:cNvPr id="10" name="Rectangle 9"/>
          <p:cNvSpPr/>
          <p:nvPr/>
        </p:nvSpPr>
        <p:spPr>
          <a:xfrm>
            <a:off x="304800" y="4512780"/>
            <a:ext cx="8534400" cy="680400"/>
          </a:xfrm>
          <a:prstGeom prst="rect">
            <a:avLst/>
          </a:prstGeom>
        </p:spPr>
        <p:style>
          <a:lnRef idx="2">
            <a:schemeClr val="accent5">
              <a:hueOff val="-7450407"/>
              <a:satOff val="29858"/>
              <a:lumOff val="647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1767920" y="4114260"/>
            <a:ext cx="7071279" cy="797040"/>
          </a:xfrm>
          <a:custGeom>
            <a:avLst/>
            <a:gdLst>
              <a:gd name="connsiteX0" fmla="*/ 0 w 7071279"/>
              <a:gd name="connsiteY0" fmla="*/ 132843 h 797040"/>
              <a:gd name="connsiteX1" fmla="*/ 132843 w 7071279"/>
              <a:gd name="connsiteY1" fmla="*/ 0 h 797040"/>
              <a:gd name="connsiteX2" fmla="*/ 6938436 w 7071279"/>
              <a:gd name="connsiteY2" fmla="*/ 0 h 797040"/>
              <a:gd name="connsiteX3" fmla="*/ 7071279 w 7071279"/>
              <a:gd name="connsiteY3" fmla="*/ 132843 h 797040"/>
              <a:gd name="connsiteX4" fmla="*/ 7071279 w 7071279"/>
              <a:gd name="connsiteY4" fmla="*/ 664197 h 797040"/>
              <a:gd name="connsiteX5" fmla="*/ 6938436 w 7071279"/>
              <a:gd name="connsiteY5" fmla="*/ 797040 h 797040"/>
              <a:gd name="connsiteX6" fmla="*/ 132843 w 7071279"/>
              <a:gd name="connsiteY6" fmla="*/ 797040 h 797040"/>
              <a:gd name="connsiteX7" fmla="*/ 0 w 7071279"/>
              <a:gd name="connsiteY7" fmla="*/ 664197 h 797040"/>
              <a:gd name="connsiteX8" fmla="*/ 0 w 7071279"/>
              <a:gd name="connsiteY8" fmla="*/ 132843 h 79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1279" h="797040">
                <a:moveTo>
                  <a:pt x="0" y="132843"/>
                </a:moveTo>
                <a:cubicBezTo>
                  <a:pt x="0" y="59476"/>
                  <a:pt x="59476" y="0"/>
                  <a:pt x="132843" y="0"/>
                </a:cubicBezTo>
                <a:lnTo>
                  <a:pt x="6938436" y="0"/>
                </a:lnTo>
                <a:cubicBezTo>
                  <a:pt x="7011803" y="0"/>
                  <a:pt x="7071279" y="59476"/>
                  <a:pt x="7071279" y="132843"/>
                </a:cubicBezTo>
                <a:lnTo>
                  <a:pt x="7071279" y="664197"/>
                </a:lnTo>
                <a:cubicBezTo>
                  <a:pt x="7071279" y="737564"/>
                  <a:pt x="7011803" y="797040"/>
                  <a:pt x="6938436" y="797040"/>
                </a:cubicBezTo>
                <a:lnTo>
                  <a:pt x="132843" y="797040"/>
                </a:lnTo>
                <a:cubicBezTo>
                  <a:pt x="59476" y="797040"/>
                  <a:pt x="0" y="737564"/>
                  <a:pt x="0" y="664197"/>
                </a:cubicBezTo>
                <a:lnTo>
                  <a:pt x="0" y="132843"/>
                </a:lnTo>
                <a:close/>
              </a:path>
            </a:pathLst>
          </a:cu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txBody>
          <a:bodyPr spcFirstLastPara="0" vert="horz" wrap="square" lIns="264714" tIns="38908" rIns="264714" bIns="38908" numCol="1" spcCol="1270" anchor="ctr" anchorCtr="0">
            <a:noAutofit/>
          </a:bodyPr>
          <a:lstStyle/>
          <a:p>
            <a:pPr lvl="0" algn="ctr" defTabSz="1200150" rtl="1">
              <a:lnSpc>
                <a:spcPct val="90000"/>
              </a:lnSpc>
              <a:spcBef>
                <a:spcPct val="0"/>
              </a:spcBef>
              <a:spcAft>
                <a:spcPct val="35000"/>
              </a:spcAft>
            </a:pPr>
            <a:r>
              <a:rPr lang="ar-SA" sz="2700" b="1" kern="1200" dirty="0" smtClean="0">
                <a:solidFill>
                  <a:srgbClr val="002060"/>
                </a:solidFill>
              </a:rPr>
              <a:t>تحسين الاتصال بين افراد المؤسسة داخل التنظيم</a:t>
            </a:r>
            <a:endParaRPr lang="ar-EG" sz="2700" kern="1200" dirty="0">
              <a:solidFill>
                <a:srgbClr val="002060"/>
              </a:solidFill>
            </a:endParaRPr>
          </a:p>
        </p:txBody>
      </p:sp>
      <p:sp>
        <p:nvSpPr>
          <p:cNvPr id="13" name="Rectangle 12"/>
          <p:cNvSpPr/>
          <p:nvPr/>
        </p:nvSpPr>
        <p:spPr>
          <a:xfrm>
            <a:off x="304800" y="5737500"/>
            <a:ext cx="8534400" cy="680400"/>
          </a:xfrm>
          <a:prstGeom prst="rect">
            <a:avLst/>
          </a:prstGeom>
        </p:spPr>
        <p:style>
          <a:lnRef idx="2">
            <a:schemeClr val="accent5">
              <a:hueOff val="-9933876"/>
              <a:satOff val="39811"/>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Freeform 13"/>
          <p:cNvSpPr/>
          <p:nvPr/>
        </p:nvSpPr>
        <p:spPr>
          <a:xfrm>
            <a:off x="1767920" y="5338980"/>
            <a:ext cx="7071279" cy="797040"/>
          </a:xfrm>
          <a:custGeom>
            <a:avLst/>
            <a:gdLst>
              <a:gd name="connsiteX0" fmla="*/ 0 w 7071279"/>
              <a:gd name="connsiteY0" fmla="*/ 132843 h 797040"/>
              <a:gd name="connsiteX1" fmla="*/ 132843 w 7071279"/>
              <a:gd name="connsiteY1" fmla="*/ 0 h 797040"/>
              <a:gd name="connsiteX2" fmla="*/ 6938436 w 7071279"/>
              <a:gd name="connsiteY2" fmla="*/ 0 h 797040"/>
              <a:gd name="connsiteX3" fmla="*/ 7071279 w 7071279"/>
              <a:gd name="connsiteY3" fmla="*/ 132843 h 797040"/>
              <a:gd name="connsiteX4" fmla="*/ 7071279 w 7071279"/>
              <a:gd name="connsiteY4" fmla="*/ 664197 h 797040"/>
              <a:gd name="connsiteX5" fmla="*/ 6938436 w 7071279"/>
              <a:gd name="connsiteY5" fmla="*/ 797040 h 797040"/>
              <a:gd name="connsiteX6" fmla="*/ 132843 w 7071279"/>
              <a:gd name="connsiteY6" fmla="*/ 797040 h 797040"/>
              <a:gd name="connsiteX7" fmla="*/ 0 w 7071279"/>
              <a:gd name="connsiteY7" fmla="*/ 664197 h 797040"/>
              <a:gd name="connsiteX8" fmla="*/ 0 w 7071279"/>
              <a:gd name="connsiteY8" fmla="*/ 132843 h 79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1279" h="797040">
                <a:moveTo>
                  <a:pt x="0" y="132843"/>
                </a:moveTo>
                <a:cubicBezTo>
                  <a:pt x="0" y="59476"/>
                  <a:pt x="59476" y="0"/>
                  <a:pt x="132843" y="0"/>
                </a:cubicBezTo>
                <a:lnTo>
                  <a:pt x="6938436" y="0"/>
                </a:lnTo>
                <a:cubicBezTo>
                  <a:pt x="7011803" y="0"/>
                  <a:pt x="7071279" y="59476"/>
                  <a:pt x="7071279" y="132843"/>
                </a:cubicBezTo>
                <a:lnTo>
                  <a:pt x="7071279" y="664197"/>
                </a:lnTo>
                <a:cubicBezTo>
                  <a:pt x="7071279" y="737564"/>
                  <a:pt x="7011803" y="797040"/>
                  <a:pt x="6938436" y="797040"/>
                </a:cubicBezTo>
                <a:lnTo>
                  <a:pt x="132843" y="797040"/>
                </a:lnTo>
                <a:cubicBezTo>
                  <a:pt x="59476" y="797040"/>
                  <a:pt x="0" y="737564"/>
                  <a:pt x="0" y="664197"/>
                </a:cubicBezTo>
                <a:lnTo>
                  <a:pt x="0" y="132843"/>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264714" tIns="38908" rIns="264714" bIns="38908" numCol="1" spcCol="1270" anchor="ctr" anchorCtr="0">
            <a:noAutofit/>
          </a:bodyPr>
          <a:lstStyle/>
          <a:p>
            <a:pPr lvl="0" algn="ctr" defTabSz="1200150" rtl="1">
              <a:lnSpc>
                <a:spcPct val="90000"/>
              </a:lnSpc>
              <a:spcBef>
                <a:spcPct val="0"/>
              </a:spcBef>
              <a:spcAft>
                <a:spcPct val="35000"/>
              </a:spcAft>
            </a:pPr>
            <a:r>
              <a:rPr lang="ar-SA" sz="2700" b="1" kern="1200" dirty="0" smtClean="0">
                <a:solidFill>
                  <a:srgbClr val="002060"/>
                </a:solidFill>
              </a:rPr>
              <a:t>صعب أن يؤدي شخص واحد كل العمل</a:t>
            </a:r>
            <a:endParaRPr lang="ar-EG" sz="2700" kern="1200" dirty="0">
              <a:solidFill>
                <a:srgbClr val="002060"/>
              </a:solidFill>
            </a:endParaRPr>
          </a:p>
        </p:txBody>
      </p:sp>
    </p:spTree>
    <p:extLst>
      <p:ext uri="{BB962C8B-B14F-4D97-AF65-F5344CB8AC3E}">
        <p14:creationId xmlns:p14="http://schemas.microsoft.com/office/powerpoint/2010/main" val="993971218"/>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2" grpId="0" animBg="1"/>
      <p:bldP spid="1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Wave 2"/>
          <p:cNvSpPr/>
          <p:nvPr/>
        </p:nvSpPr>
        <p:spPr>
          <a:xfrm>
            <a:off x="1752600" y="2133600"/>
            <a:ext cx="5257800" cy="2590800"/>
          </a:xfrm>
          <a:prstGeom prst="wave">
            <a:avLst/>
          </a:prstGeom>
        </p:spPr>
        <p:style>
          <a:lnRef idx="1">
            <a:schemeClr val="accent5"/>
          </a:lnRef>
          <a:fillRef idx="3">
            <a:schemeClr val="accent5"/>
          </a:fillRef>
          <a:effectRef idx="2">
            <a:schemeClr val="accent5"/>
          </a:effectRef>
          <a:fontRef idx="minor">
            <a:schemeClr val="lt1"/>
          </a:fontRef>
        </p:style>
        <p:txBody>
          <a:bodyPr rtlCol="1" anchor="ctr"/>
          <a:lstStyle/>
          <a:p>
            <a:pPr algn="ctr" rtl="1"/>
            <a:r>
              <a:rPr lang="ar-EG" sz="5000" dirty="0"/>
              <a:t>فوائد التنظيم الاداري</a:t>
            </a:r>
          </a:p>
        </p:txBody>
      </p:sp>
    </p:spTree>
    <p:extLst>
      <p:ext uri="{BB962C8B-B14F-4D97-AF65-F5344CB8AC3E}">
        <p14:creationId xmlns:p14="http://schemas.microsoft.com/office/powerpoint/2010/main" val="3220221865"/>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5181600" y="152400"/>
            <a:ext cx="3797335" cy="838200"/>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solidFill>
                  <a:srgbClr val="002060"/>
                </a:solidFill>
              </a:rPr>
              <a:t>فوائد التنظيم الاداري</a:t>
            </a:r>
          </a:p>
        </p:txBody>
      </p:sp>
      <p:sp>
        <p:nvSpPr>
          <p:cNvPr id="20" name="Rounded Rectangle 19"/>
          <p:cNvSpPr/>
          <p:nvPr/>
        </p:nvSpPr>
        <p:spPr>
          <a:xfrm>
            <a:off x="609600" y="1143000"/>
            <a:ext cx="7086600" cy="685800"/>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SA" sz="2400" b="1" dirty="0"/>
              <a:t>تحديد واجبات الوظائف المختلفة وتحديد المعايير لاختيار العاملين فيها</a:t>
            </a:r>
            <a:endParaRPr lang="ar-EG" sz="2400" dirty="0">
              <a:solidFill>
                <a:schemeClr val="dk1"/>
              </a:solidFill>
            </a:endParaRPr>
          </a:p>
        </p:txBody>
      </p:sp>
      <p:sp>
        <p:nvSpPr>
          <p:cNvPr id="21" name="Oval 20"/>
          <p:cNvSpPr/>
          <p:nvPr/>
        </p:nvSpPr>
        <p:spPr>
          <a:xfrm>
            <a:off x="7848600" y="1219200"/>
            <a:ext cx="609600" cy="609600"/>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EG" sz="3200" dirty="0" smtClean="0">
                <a:solidFill>
                  <a:schemeClr val="bg1"/>
                </a:solidFill>
              </a:rPr>
              <a:t>1</a:t>
            </a:r>
            <a:endParaRPr lang="ar-EG" sz="3200" dirty="0">
              <a:solidFill>
                <a:schemeClr val="bg1"/>
              </a:solidFill>
            </a:endParaRPr>
          </a:p>
        </p:txBody>
      </p:sp>
      <p:sp>
        <p:nvSpPr>
          <p:cNvPr id="22" name="Rounded Rectangle 21"/>
          <p:cNvSpPr/>
          <p:nvPr/>
        </p:nvSpPr>
        <p:spPr>
          <a:xfrm>
            <a:off x="609600" y="2133600"/>
            <a:ext cx="70866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2400" b="1" dirty="0"/>
              <a:t>التنسيق بين الوظائف والانشطة داخل المؤسسة لمنع الازدواجية</a:t>
            </a:r>
            <a:endParaRPr lang="ar-EG" sz="2400" dirty="0">
              <a:solidFill>
                <a:schemeClr val="dk1"/>
              </a:solidFill>
            </a:endParaRPr>
          </a:p>
        </p:txBody>
      </p:sp>
      <p:sp>
        <p:nvSpPr>
          <p:cNvPr id="23" name="Oval 22"/>
          <p:cNvSpPr/>
          <p:nvPr/>
        </p:nvSpPr>
        <p:spPr>
          <a:xfrm>
            <a:off x="7848600" y="2209800"/>
            <a:ext cx="609600" cy="609600"/>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EG" sz="3200" dirty="0" smtClean="0">
                <a:solidFill>
                  <a:schemeClr val="bg1"/>
                </a:solidFill>
              </a:rPr>
              <a:t>2</a:t>
            </a:r>
            <a:endParaRPr lang="ar-EG" sz="3200" dirty="0">
              <a:solidFill>
                <a:schemeClr val="bg1"/>
              </a:solidFill>
            </a:endParaRPr>
          </a:p>
        </p:txBody>
      </p:sp>
      <p:sp>
        <p:nvSpPr>
          <p:cNvPr id="24" name="Rounded Rectangle 23"/>
          <p:cNvSpPr/>
          <p:nvPr/>
        </p:nvSpPr>
        <p:spPr>
          <a:xfrm>
            <a:off x="609600" y="3124200"/>
            <a:ext cx="7086600" cy="685800"/>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SA" sz="2400" b="1" dirty="0"/>
              <a:t>تحديد قنوات الاتصال داخل المؤسسة</a:t>
            </a:r>
            <a:endParaRPr lang="ar-EG" sz="2400" dirty="0">
              <a:solidFill>
                <a:schemeClr val="dk1"/>
              </a:solidFill>
            </a:endParaRPr>
          </a:p>
        </p:txBody>
      </p:sp>
      <p:sp>
        <p:nvSpPr>
          <p:cNvPr id="25" name="Oval 24"/>
          <p:cNvSpPr/>
          <p:nvPr/>
        </p:nvSpPr>
        <p:spPr>
          <a:xfrm>
            <a:off x="7848600" y="3200400"/>
            <a:ext cx="609600" cy="609600"/>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EG" sz="3200" dirty="0" smtClean="0">
                <a:solidFill>
                  <a:schemeClr val="bg1"/>
                </a:solidFill>
              </a:rPr>
              <a:t>3</a:t>
            </a:r>
            <a:endParaRPr lang="ar-EG" sz="3200" dirty="0">
              <a:solidFill>
                <a:schemeClr val="bg1"/>
              </a:solidFill>
            </a:endParaRPr>
          </a:p>
        </p:txBody>
      </p:sp>
      <p:sp>
        <p:nvSpPr>
          <p:cNvPr id="26" name="Rounded Rectangle 25"/>
          <p:cNvSpPr/>
          <p:nvPr/>
        </p:nvSpPr>
        <p:spPr>
          <a:xfrm>
            <a:off x="609600" y="4114800"/>
            <a:ext cx="70866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2400" b="1" dirty="0"/>
              <a:t>تحديد السلطة والمسؤولية</a:t>
            </a:r>
            <a:endParaRPr lang="ar-EG" sz="2400" dirty="0">
              <a:solidFill>
                <a:schemeClr val="dk1"/>
              </a:solidFill>
            </a:endParaRPr>
          </a:p>
        </p:txBody>
      </p:sp>
      <p:sp>
        <p:nvSpPr>
          <p:cNvPr id="27" name="Oval 26"/>
          <p:cNvSpPr/>
          <p:nvPr/>
        </p:nvSpPr>
        <p:spPr>
          <a:xfrm>
            <a:off x="7848600" y="4191000"/>
            <a:ext cx="609600" cy="609600"/>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EG" sz="3200" dirty="0" smtClean="0">
                <a:solidFill>
                  <a:schemeClr val="bg1"/>
                </a:solidFill>
              </a:rPr>
              <a:t>4</a:t>
            </a:r>
            <a:endParaRPr lang="ar-EG" sz="3200" dirty="0">
              <a:solidFill>
                <a:schemeClr val="bg1"/>
              </a:solidFill>
            </a:endParaRPr>
          </a:p>
        </p:txBody>
      </p:sp>
      <p:sp>
        <p:nvSpPr>
          <p:cNvPr id="28" name="Rounded Rectangle 27"/>
          <p:cNvSpPr/>
          <p:nvPr/>
        </p:nvSpPr>
        <p:spPr>
          <a:xfrm>
            <a:off x="609600" y="5105400"/>
            <a:ext cx="7086600" cy="685800"/>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SA" sz="2400" b="1" dirty="0"/>
              <a:t>تسهيل وتحسين سير العمل وزيادة انتاجية العاملين</a:t>
            </a:r>
            <a:endParaRPr lang="ar-EG" sz="2400" dirty="0">
              <a:solidFill>
                <a:schemeClr val="dk1"/>
              </a:solidFill>
            </a:endParaRPr>
          </a:p>
        </p:txBody>
      </p:sp>
      <p:sp>
        <p:nvSpPr>
          <p:cNvPr id="29" name="Oval 28"/>
          <p:cNvSpPr/>
          <p:nvPr/>
        </p:nvSpPr>
        <p:spPr>
          <a:xfrm>
            <a:off x="7848600" y="5181600"/>
            <a:ext cx="609600" cy="609600"/>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EG" sz="3200" dirty="0" smtClean="0">
                <a:solidFill>
                  <a:schemeClr val="bg1"/>
                </a:solidFill>
              </a:rPr>
              <a:t>5</a:t>
            </a:r>
            <a:endParaRPr lang="ar-EG" sz="3200" dirty="0">
              <a:solidFill>
                <a:schemeClr val="bg1"/>
              </a:solidFill>
            </a:endParaRPr>
          </a:p>
        </p:txBody>
      </p:sp>
    </p:spTree>
    <p:extLst>
      <p:ext uri="{BB962C8B-B14F-4D97-AF65-F5344CB8AC3E}">
        <p14:creationId xmlns:p14="http://schemas.microsoft.com/office/powerpoint/2010/main" val="2366251016"/>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animBg="1"/>
      <p:bldP spid="26"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Wave 2"/>
          <p:cNvSpPr/>
          <p:nvPr/>
        </p:nvSpPr>
        <p:spPr>
          <a:xfrm>
            <a:off x="1752600" y="2133600"/>
            <a:ext cx="5257800" cy="2590800"/>
          </a:xfrm>
          <a:prstGeom prst="wave">
            <a:avLst/>
          </a:prstGeom>
        </p:spPr>
        <p:style>
          <a:lnRef idx="1">
            <a:schemeClr val="accent5"/>
          </a:lnRef>
          <a:fillRef idx="3">
            <a:schemeClr val="accent5"/>
          </a:fillRef>
          <a:effectRef idx="2">
            <a:schemeClr val="accent5"/>
          </a:effectRef>
          <a:fontRef idx="minor">
            <a:schemeClr val="lt1"/>
          </a:fontRef>
        </p:style>
        <p:txBody>
          <a:bodyPr rtlCol="1" anchor="ctr"/>
          <a:lstStyle/>
          <a:p>
            <a:pPr algn="ctr" rtl="1"/>
            <a:r>
              <a:rPr lang="ar-EG" sz="5000" dirty="0"/>
              <a:t>مفهوم التنظيم</a:t>
            </a:r>
          </a:p>
        </p:txBody>
      </p:sp>
    </p:spTree>
    <p:extLst>
      <p:ext uri="{BB962C8B-B14F-4D97-AF65-F5344CB8AC3E}">
        <p14:creationId xmlns:p14="http://schemas.microsoft.com/office/powerpoint/2010/main" val="2394446411"/>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5181600" y="152400"/>
            <a:ext cx="3797335" cy="838200"/>
          </a:xfrm>
          <a:prstGeom prst="foldedCorner">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solidFill>
                  <a:srgbClr val="002060"/>
                </a:solidFill>
              </a:rPr>
              <a:t>فوائد التنظيم الاداري</a:t>
            </a:r>
          </a:p>
        </p:txBody>
      </p:sp>
      <p:sp>
        <p:nvSpPr>
          <p:cNvPr id="20" name="Rounded Rectangle 19"/>
          <p:cNvSpPr/>
          <p:nvPr/>
        </p:nvSpPr>
        <p:spPr>
          <a:xfrm>
            <a:off x="609600" y="1143000"/>
            <a:ext cx="7086600" cy="685800"/>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SA" sz="2400" b="1" dirty="0"/>
              <a:t>استغلال مهارات كل عامل الى اقصى حد</a:t>
            </a:r>
            <a:endParaRPr lang="ar-EG" sz="2400" dirty="0">
              <a:solidFill>
                <a:schemeClr val="dk1"/>
              </a:solidFill>
            </a:endParaRPr>
          </a:p>
        </p:txBody>
      </p:sp>
      <p:sp>
        <p:nvSpPr>
          <p:cNvPr id="21" name="Oval 20"/>
          <p:cNvSpPr/>
          <p:nvPr/>
        </p:nvSpPr>
        <p:spPr>
          <a:xfrm>
            <a:off x="7848600" y="1219200"/>
            <a:ext cx="609600" cy="609600"/>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EG" sz="3200" dirty="0" smtClean="0">
                <a:solidFill>
                  <a:schemeClr val="bg1"/>
                </a:solidFill>
              </a:rPr>
              <a:t>1</a:t>
            </a:r>
            <a:endParaRPr lang="ar-EG" sz="3200" dirty="0">
              <a:solidFill>
                <a:schemeClr val="bg1"/>
              </a:solidFill>
            </a:endParaRPr>
          </a:p>
        </p:txBody>
      </p:sp>
      <p:sp>
        <p:nvSpPr>
          <p:cNvPr id="22" name="Rounded Rectangle 21"/>
          <p:cNvSpPr/>
          <p:nvPr/>
        </p:nvSpPr>
        <p:spPr>
          <a:xfrm>
            <a:off x="609600" y="2133600"/>
            <a:ext cx="70866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2400" b="1" dirty="0"/>
              <a:t>سهولة تشخيص المهارات المطلوبة لكل عمل</a:t>
            </a:r>
            <a:endParaRPr lang="ar-EG" sz="2400" dirty="0">
              <a:solidFill>
                <a:schemeClr val="dk1"/>
              </a:solidFill>
            </a:endParaRPr>
          </a:p>
        </p:txBody>
      </p:sp>
      <p:sp>
        <p:nvSpPr>
          <p:cNvPr id="23" name="Oval 22"/>
          <p:cNvSpPr/>
          <p:nvPr/>
        </p:nvSpPr>
        <p:spPr>
          <a:xfrm>
            <a:off x="7848600" y="2209800"/>
            <a:ext cx="609600" cy="609600"/>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EG" sz="3200" dirty="0" smtClean="0">
                <a:solidFill>
                  <a:schemeClr val="bg1"/>
                </a:solidFill>
              </a:rPr>
              <a:t>2</a:t>
            </a:r>
            <a:endParaRPr lang="ar-EG" sz="3200" dirty="0">
              <a:solidFill>
                <a:schemeClr val="bg1"/>
              </a:solidFill>
            </a:endParaRPr>
          </a:p>
        </p:txBody>
      </p:sp>
      <p:sp>
        <p:nvSpPr>
          <p:cNvPr id="24" name="Rounded Rectangle 23"/>
          <p:cNvSpPr/>
          <p:nvPr/>
        </p:nvSpPr>
        <p:spPr>
          <a:xfrm>
            <a:off x="609600" y="3124200"/>
            <a:ext cx="7086600" cy="685800"/>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SA" sz="2400" b="1" dirty="0"/>
              <a:t>تكرار نفس العمل يؤدي الى الكفاءة فيه</a:t>
            </a:r>
            <a:endParaRPr lang="ar-EG" sz="2400" dirty="0">
              <a:solidFill>
                <a:schemeClr val="dk1"/>
              </a:solidFill>
            </a:endParaRPr>
          </a:p>
        </p:txBody>
      </p:sp>
      <p:sp>
        <p:nvSpPr>
          <p:cNvPr id="25" name="Oval 24"/>
          <p:cNvSpPr/>
          <p:nvPr/>
        </p:nvSpPr>
        <p:spPr>
          <a:xfrm>
            <a:off x="7848600" y="3200400"/>
            <a:ext cx="609600" cy="609600"/>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EG" sz="3200" dirty="0" smtClean="0">
                <a:solidFill>
                  <a:schemeClr val="bg1"/>
                </a:solidFill>
              </a:rPr>
              <a:t>3</a:t>
            </a:r>
            <a:endParaRPr lang="ar-EG" sz="3200" dirty="0">
              <a:solidFill>
                <a:schemeClr val="bg1"/>
              </a:solidFill>
            </a:endParaRPr>
          </a:p>
        </p:txBody>
      </p:sp>
      <p:sp>
        <p:nvSpPr>
          <p:cNvPr id="26" name="Rounded Rectangle 25"/>
          <p:cNvSpPr/>
          <p:nvPr/>
        </p:nvSpPr>
        <p:spPr>
          <a:xfrm>
            <a:off x="609600" y="4114800"/>
            <a:ext cx="70866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2400" b="1" dirty="0"/>
              <a:t>يمكّن التنظيم من الاستجابة للتغيرات التي تحدث للمؤسسة</a:t>
            </a:r>
            <a:endParaRPr lang="ar-EG" sz="2400" dirty="0">
              <a:solidFill>
                <a:schemeClr val="dk1"/>
              </a:solidFill>
            </a:endParaRPr>
          </a:p>
        </p:txBody>
      </p:sp>
      <p:sp>
        <p:nvSpPr>
          <p:cNvPr id="27" name="Oval 26"/>
          <p:cNvSpPr/>
          <p:nvPr/>
        </p:nvSpPr>
        <p:spPr>
          <a:xfrm>
            <a:off x="7848600" y="4191000"/>
            <a:ext cx="609600" cy="609600"/>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EG" sz="3200" dirty="0" smtClean="0">
                <a:solidFill>
                  <a:schemeClr val="bg1"/>
                </a:solidFill>
              </a:rPr>
              <a:t>4</a:t>
            </a:r>
            <a:endParaRPr lang="ar-EG" sz="3200" dirty="0">
              <a:solidFill>
                <a:schemeClr val="bg1"/>
              </a:solidFill>
            </a:endParaRPr>
          </a:p>
        </p:txBody>
      </p:sp>
      <p:sp>
        <p:nvSpPr>
          <p:cNvPr id="28" name="Rounded Rectangle 27"/>
          <p:cNvSpPr/>
          <p:nvPr/>
        </p:nvSpPr>
        <p:spPr>
          <a:xfrm>
            <a:off x="609600" y="5105400"/>
            <a:ext cx="7086600" cy="685800"/>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SA" sz="2400" b="1" dirty="0"/>
              <a:t>يعمل التنظيم على نقل القرارات الى الى جميع اجزاء المؤسسة</a:t>
            </a:r>
            <a:endParaRPr lang="ar-EG" sz="2400" dirty="0">
              <a:solidFill>
                <a:schemeClr val="dk1"/>
              </a:solidFill>
            </a:endParaRPr>
          </a:p>
        </p:txBody>
      </p:sp>
      <p:sp>
        <p:nvSpPr>
          <p:cNvPr id="29" name="Oval 28"/>
          <p:cNvSpPr/>
          <p:nvPr/>
        </p:nvSpPr>
        <p:spPr>
          <a:xfrm>
            <a:off x="7848600" y="5181600"/>
            <a:ext cx="609600" cy="609600"/>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EG" sz="3200" dirty="0" smtClean="0">
                <a:solidFill>
                  <a:schemeClr val="bg1"/>
                </a:solidFill>
              </a:rPr>
              <a:t>5</a:t>
            </a:r>
            <a:endParaRPr lang="ar-EG" sz="3200" dirty="0">
              <a:solidFill>
                <a:schemeClr val="bg1"/>
              </a:solidFill>
            </a:endParaRPr>
          </a:p>
        </p:txBody>
      </p:sp>
    </p:spTree>
    <p:extLst>
      <p:ext uri="{BB962C8B-B14F-4D97-AF65-F5344CB8AC3E}">
        <p14:creationId xmlns:p14="http://schemas.microsoft.com/office/powerpoint/2010/main" val="3605372193"/>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animBg="1"/>
      <p:bldP spid="26" grpId="0" animBg="1"/>
      <p:bldP spid="2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Wave 2"/>
          <p:cNvSpPr/>
          <p:nvPr/>
        </p:nvSpPr>
        <p:spPr>
          <a:xfrm>
            <a:off x="1752600" y="2133600"/>
            <a:ext cx="5257800" cy="2590800"/>
          </a:xfrm>
          <a:prstGeom prst="wave">
            <a:avLst/>
          </a:prstGeom>
        </p:spPr>
        <p:style>
          <a:lnRef idx="1">
            <a:schemeClr val="accent5"/>
          </a:lnRef>
          <a:fillRef idx="3">
            <a:schemeClr val="accent5"/>
          </a:fillRef>
          <a:effectRef idx="2">
            <a:schemeClr val="accent5"/>
          </a:effectRef>
          <a:fontRef idx="minor">
            <a:schemeClr val="lt1"/>
          </a:fontRef>
        </p:style>
        <p:txBody>
          <a:bodyPr rtlCol="1" anchor="ctr"/>
          <a:lstStyle/>
          <a:p>
            <a:pPr algn="ctr" rtl="1"/>
            <a:r>
              <a:rPr lang="ar-EG" sz="5000" dirty="0"/>
              <a:t>مبادىء التنظيم الاداري</a:t>
            </a:r>
          </a:p>
        </p:txBody>
      </p:sp>
    </p:spTree>
    <p:extLst>
      <p:ext uri="{BB962C8B-B14F-4D97-AF65-F5344CB8AC3E}">
        <p14:creationId xmlns:p14="http://schemas.microsoft.com/office/powerpoint/2010/main" val="1398758167"/>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Callout 1"/>
          <p:cNvSpPr/>
          <p:nvPr/>
        </p:nvSpPr>
        <p:spPr>
          <a:xfrm>
            <a:off x="2095499" y="304800"/>
            <a:ext cx="4953000" cy="1371600"/>
          </a:xfrm>
          <a:prstGeom prst="downArrowCallou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3200" b="1" dirty="0">
                <a:latin typeface="Simplified Arabic" panose="02020603050405020304" pitchFamily="18" charset="-78"/>
                <a:cs typeface="Simplified Arabic" panose="02020603050405020304" pitchFamily="18" charset="-78"/>
              </a:rPr>
              <a:t>مبدأ الأهداف</a:t>
            </a:r>
            <a:endParaRPr lang="ar-EG" sz="3200" dirty="0">
              <a:latin typeface="Simplified Arabic" panose="02020603050405020304" pitchFamily="18" charset="-78"/>
              <a:cs typeface="Simplified Arabic" panose="02020603050405020304" pitchFamily="18" charset="-78"/>
            </a:endParaRPr>
          </a:p>
        </p:txBody>
      </p:sp>
      <p:sp>
        <p:nvSpPr>
          <p:cNvPr id="3" name="Rectangle 2"/>
          <p:cNvSpPr/>
          <p:nvPr/>
        </p:nvSpPr>
        <p:spPr>
          <a:xfrm>
            <a:off x="228600" y="1828800"/>
            <a:ext cx="8763000" cy="1066800"/>
          </a:xfrm>
          <a:prstGeom prst="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2400" b="1" dirty="0"/>
              <a:t>إن أهداف المنظمة لابد وأن ينعكس في هيكلها التنظيمي بشكل مباشر</a:t>
            </a:r>
            <a:endParaRPr lang="ar-EG" sz="2400" dirty="0"/>
          </a:p>
        </p:txBody>
      </p:sp>
      <p:sp>
        <p:nvSpPr>
          <p:cNvPr id="5" name="Down Arrow Callout 4"/>
          <p:cNvSpPr/>
          <p:nvPr/>
        </p:nvSpPr>
        <p:spPr>
          <a:xfrm>
            <a:off x="2095499" y="3505200"/>
            <a:ext cx="4953000" cy="1371600"/>
          </a:xfrm>
          <a:prstGeom prst="downArrowCallout">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SA" sz="3200" b="1" dirty="0">
                <a:latin typeface="Simplified Arabic" panose="02020603050405020304" pitchFamily="18" charset="-78"/>
                <a:cs typeface="Simplified Arabic" panose="02020603050405020304" pitchFamily="18" charset="-78"/>
              </a:rPr>
              <a:t>مبدأ وحدة الأهداف</a:t>
            </a:r>
            <a:endParaRPr lang="ar-EG" sz="3200" dirty="0">
              <a:latin typeface="Simplified Arabic" panose="02020603050405020304" pitchFamily="18" charset="-78"/>
              <a:cs typeface="Simplified Arabic" panose="02020603050405020304" pitchFamily="18" charset="-78"/>
            </a:endParaRPr>
          </a:p>
        </p:txBody>
      </p:sp>
      <p:sp>
        <p:nvSpPr>
          <p:cNvPr id="6" name="Rectangle 5"/>
          <p:cNvSpPr/>
          <p:nvPr/>
        </p:nvSpPr>
        <p:spPr>
          <a:xfrm>
            <a:off x="228600" y="5029200"/>
            <a:ext cx="8763000" cy="1066800"/>
          </a:xfrm>
          <a:prstGeom prst="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SA" sz="2400" b="1" dirty="0"/>
              <a:t>إن المنظمة وحدة متكاملة تتكون من مجموعة أجزاء (الأنشطة) وأن كل جزء فيها </a:t>
            </a:r>
            <a:r>
              <a:rPr lang="ar-EG" sz="2400" b="1" dirty="0" smtClean="0"/>
              <a:t/>
            </a:r>
            <a:br>
              <a:rPr lang="ar-EG" sz="2400" b="1" dirty="0" smtClean="0"/>
            </a:br>
            <a:r>
              <a:rPr lang="ar-SA" sz="2400" b="1" dirty="0" smtClean="0"/>
              <a:t>( </a:t>
            </a:r>
            <a:r>
              <a:rPr lang="ar-SA" sz="2400" b="1" dirty="0"/>
              <a:t>نشاط ) يسعى إلى تحقيق الهدف العام والكلى للمنظمة</a:t>
            </a:r>
            <a:endParaRPr lang="ar-EG" sz="2400" dirty="0"/>
          </a:p>
        </p:txBody>
      </p:sp>
    </p:spTree>
    <p:extLst>
      <p:ext uri="{BB962C8B-B14F-4D97-AF65-F5344CB8AC3E}">
        <p14:creationId xmlns:p14="http://schemas.microsoft.com/office/powerpoint/2010/main" val="3640643876"/>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Callout 1"/>
          <p:cNvSpPr/>
          <p:nvPr/>
        </p:nvSpPr>
        <p:spPr>
          <a:xfrm>
            <a:off x="2095499" y="304800"/>
            <a:ext cx="4953000" cy="1371600"/>
          </a:xfrm>
          <a:prstGeom prst="downArrowCallou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3200" b="1" dirty="0">
                <a:latin typeface="Simplified Arabic" panose="02020603050405020304" pitchFamily="18" charset="-78"/>
                <a:cs typeface="Simplified Arabic" panose="02020603050405020304" pitchFamily="18" charset="-78"/>
              </a:rPr>
              <a:t>مبدأ أولية أهداف المنظمة</a:t>
            </a:r>
            <a:endParaRPr lang="ar-EG" sz="3200" dirty="0">
              <a:latin typeface="Simplified Arabic" panose="02020603050405020304" pitchFamily="18" charset="-78"/>
              <a:cs typeface="Simplified Arabic" panose="02020603050405020304" pitchFamily="18" charset="-78"/>
            </a:endParaRPr>
          </a:p>
        </p:txBody>
      </p:sp>
      <p:sp>
        <p:nvSpPr>
          <p:cNvPr id="3" name="Rectangle 2"/>
          <p:cNvSpPr/>
          <p:nvPr/>
        </p:nvSpPr>
        <p:spPr>
          <a:xfrm>
            <a:off x="228600" y="1828800"/>
            <a:ext cx="8763000" cy="1066800"/>
          </a:xfrm>
          <a:prstGeom prst="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2400" b="1" dirty="0"/>
              <a:t>الأولوية دائما لأهداف المنظمة، قبل أهداف العاملين فيها، فأهداف العاملين تتحقق من خلال أهداف المنظمة وليس العكس</a:t>
            </a:r>
            <a:endParaRPr lang="ar-EG" sz="2400" dirty="0"/>
          </a:p>
        </p:txBody>
      </p:sp>
      <p:sp>
        <p:nvSpPr>
          <p:cNvPr id="5" name="Down Arrow Callout 4"/>
          <p:cNvSpPr/>
          <p:nvPr/>
        </p:nvSpPr>
        <p:spPr>
          <a:xfrm>
            <a:off x="2095499" y="3505200"/>
            <a:ext cx="4953000" cy="1371600"/>
          </a:xfrm>
          <a:prstGeom prst="downArrowCallout">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SA" sz="2800" b="1" dirty="0"/>
              <a:t>مبدأ عدم تغيير المسئولية بتغيير الأفراد أو تغيير السلطة بتغيير الأفراد</a:t>
            </a:r>
            <a:endParaRPr lang="ar-EG" sz="2800" dirty="0">
              <a:latin typeface="Simplified Arabic" panose="02020603050405020304" pitchFamily="18" charset="-78"/>
              <a:cs typeface="Simplified Arabic" panose="02020603050405020304" pitchFamily="18" charset="-78"/>
            </a:endParaRPr>
          </a:p>
        </p:txBody>
      </p:sp>
      <p:sp>
        <p:nvSpPr>
          <p:cNvPr id="6" name="Rectangle 5"/>
          <p:cNvSpPr/>
          <p:nvPr/>
        </p:nvSpPr>
        <p:spPr>
          <a:xfrm>
            <a:off x="228600" y="5029200"/>
            <a:ext cx="8763000" cy="1066800"/>
          </a:xfrm>
          <a:prstGeom prst="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SA" sz="2400" b="1" dirty="0"/>
              <a:t>فالسلطة أو المسئولية لا تتغير بتغير الأفراد</a:t>
            </a:r>
            <a:endParaRPr lang="ar-EG" sz="2400" dirty="0"/>
          </a:p>
        </p:txBody>
      </p:sp>
    </p:spTree>
    <p:extLst>
      <p:ext uri="{BB962C8B-B14F-4D97-AF65-F5344CB8AC3E}">
        <p14:creationId xmlns:p14="http://schemas.microsoft.com/office/powerpoint/2010/main" val="4107914731"/>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Callout 1"/>
          <p:cNvSpPr/>
          <p:nvPr/>
        </p:nvSpPr>
        <p:spPr>
          <a:xfrm>
            <a:off x="2095499" y="304800"/>
            <a:ext cx="4953000" cy="1371600"/>
          </a:xfrm>
          <a:prstGeom prst="downArrowCallou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3200" b="1" dirty="0"/>
              <a:t>مبدأ وحدة الأمر</a:t>
            </a:r>
            <a:endParaRPr lang="ar-EG" sz="3200" dirty="0">
              <a:latin typeface="Simplified Arabic" panose="02020603050405020304" pitchFamily="18" charset="-78"/>
              <a:cs typeface="Simplified Arabic" panose="02020603050405020304" pitchFamily="18" charset="-78"/>
            </a:endParaRPr>
          </a:p>
        </p:txBody>
      </p:sp>
      <p:sp>
        <p:nvSpPr>
          <p:cNvPr id="3" name="Rectangle 2"/>
          <p:cNvSpPr/>
          <p:nvPr/>
        </p:nvSpPr>
        <p:spPr>
          <a:xfrm>
            <a:off x="228600" y="1828800"/>
            <a:ext cx="8763000" cy="1066800"/>
          </a:xfrm>
          <a:prstGeom prst="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2400" b="1" dirty="0"/>
              <a:t>لكل شخص في التنظيم رئيس مباشر واحد</a:t>
            </a:r>
            <a:endParaRPr lang="ar-EG" sz="2400" dirty="0"/>
          </a:p>
        </p:txBody>
      </p:sp>
      <p:sp>
        <p:nvSpPr>
          <p:cNvPr id="5" name="Down Arrow Callout 4"/>
          <p:cNvSpPr/>
          <p:nvPr/>
        </p:nvSpPr>
        <p:spPr>
          <a:xfrm>
            <a:off x="2095499" y="3505200"/>
            <a:ext cx="4953000" cy="1371600"/>
          </a:xfrm>
          <a:prstGeom prst="downArrowCallout">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SA" sz="3200" b="1" dirty="0"/>
              <a:t>مبدأ التسلسل الرئاسي</a:t>
            </a:r>
            <a:endParaRPr lang="ar-EG" sz="3200" dirty="0">
              <a:latin typeface="Simplified Arabic" panose="02020603050405020304" pitchFamily="18" charset="-78"/>
              <a:cs typeface="Simplified Arabic" panose="02020603050405020304" pitchFamily="18" charset="-78"/>
            </a:endParaRPr>
          </a:p>
        </p:txBody>
      </p:sp>
      <p:sp>
        <p:nvSpPr>
          <p:cNvPr id="6" name="Rectangle 5"/>
          <p:cNvSpPr/>
          <p:nvPr/>
        </p:nvSpPr>
        <p:spPr>
          <a:xfrm>
            <a:off x="228600" y="5029200"/>
            <a:ext cx="8763000" cy="1066800"/>
          </a:xfrm>
          <a:prstGeom prst="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SA" sz="2400" b="1" dirty="0"/>
              <a:t>السلطة في المنظمة سلسلة أو حلقات تبدأ من أعلى التنظيم وحتى أدناه، </a:t>
            </a:r>
            <a:r>
              <a:rPr lang="ar-EG" sz="2400" b="1" dirty="0" smtClean="0"/>
              <a:t/>
            </a:r>
            <a:br>
              <a:rPr lang="ar-EG" sz="2400" b="1" dirty="0" smtClean="0"/>
            </a:br>
            <a:r>
              <a:rPr lang="ar-SA" sz="2400" b="1" dirty="0" smtClean="0"/>
              <a:t>ولا </a:t>
            </a:r>
            <a:r>
              <a:rPr lang="ar-SA" sz="2400" b="1" dirty="0"/>
              <a:t>يجوز تجاوز المرؤوسين لحلقة من حلقاتها</a:t>
            </a:r>
            <a:endParaRPr lang="ar-EG" sz="2400" dirty="0"/>
          </a:p>
        </p:txBody>
      </p:sp>
    </p:spTree>
    <p:extLst>
      <p:ext uri="{BB962C8B-B14F-4D97-AF65-F5344CB8AC3E}">
        <p14:creationId xmlns:p14="http://schemas.microsoft.com/office/powerpoint/2010/main" val="4155928215"/>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Callout 1"/>
          <p:cNvSpPr/>
          <p:nvPr/>
        </p:nvSpPr>
        <p:spPr>
          <a:xfrm>
            <a:off x="2095499" y="304800"/>
            <a:ext cx="4953000" cy="1371600"/>
          </a:xfrm>
          <a:prstGeom prst="downArrowCallou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t>مبدأ الوظيفة هي المفردة </a:t>
            </a:r>
            <a:r>
              <a:rPr lang="ar-SA" sz="2800" b="1" dirty="0" smtClean="0"/>
              <a:t>الأساسية</a:t>
            </a:r>
            <a:r>
              <a:rPr lang="ar-EG" sz="2800" b="1" dirty="0" smtClean="0"/>
              <a:t/>
            </a:r>
            <a:br>
              <a:rPr lang="ar-EG" sz="2800" b="1" dirty="0" smtClean="0"/>
            </a:br>
            <a:r>
              <a:rPr lang="ar-SA" sz="2800" b="1" dirty="0" smtClean="0"/>
              <a:t> </a:t>
            </a:r>
            <a:r>
              <a:rPr lang="ar-SA" sz="2800" b="1" dirty="0"/>
              <a:t>في التنظيم</a:t>
            </a:r>
            <a:endParaRPr lang="ar-EG" sz="2800" dirty="0">
              <a:latin typeface="Simplified Arabic" panose="02020603050405020304" pitchFamily="18" charset="-78"/>
              <a:cs typeface="Simplified Arabic" panose="02020603050405020304" pitchFamily="18" charset="-78"/>
            </a:endParaRPr>
          </a:p>
        </p:txBody>
      </p:sp>
      <p:sp>
        <p:nvSpPr>
          <p:cNvPr id="3" name="Rectangle 2"/>
          <p:cNvSpPr/>
          <p:nvPr/>
        </p:nvSpPr>
        <p:spPr>
          <a:xfrm>
            <a:off x="228600" y="1828800"/>
            <a:ext cx="8763000" cy="1066800"/>
          </a:xfrm>
          <a:prstGeom prst="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2400" b="1" dirty="0"/>
              <a:t>في الوظيفة هي الأساس في تكوين الهيكل التنظيمي، فالوظائف المتجانسة أو المتكاملة يتم عليها تكوين الوحدات الإدارية والتنظيمية</a:t>
            </a:r>
            <a:endParaRPr lang="ar-EG" sz="2400" dirty="0"/>
          </a:p>
        </p:txBody>
      </p:sp>
      <p:sp>
        <p:nvSpPr>
          <p:cNvPr id="5" name="Down Arrow Callout 4"/>
          <p:cNvSpPr/>
          <p:nvPr/>
        </p:nvSpPr>
        <p:spPr>
          <a:xfrm>
            <a:off x="2095499" y="3505200"/>
            <a:ext cx="4953000" cy="1371600"/>
          </a:xfrm>
          <a:prstGeom prst="downArrowCallout">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SA" sz="3200" b="1" dirty="0"/>
              <a:t>مبدأ المستويات التنظيمية</a:t>
            </a:r>
            <a:endParaRPr lang="ar-EG" sz="3200" dirty="0">
              <a:latin typeface="Simplified Arabic" panose="02020603050405020304" pitchFamily="18" charset="-78"/>
              <a:cs typeface="Simplified Arabic" panose="02020603050405020304" pitchFamily="18" charset="-78"/>
            </a:endParaRPr>
          </a:p>
        </p:txBody>
      </p:sp>
      <p:sp>
        <p:nvSpPr>
          <p:cNvPr id="6" name="Rectangle 5"/>
          <p:cNvSpPr/>
          <p:nvPr/>
        </p:nvSpPr>
        <p:spPr>
          <a:xfrm>
            <a:off x="228600" y="5029200"/>
            <a:ext cx="8763000" cy="1066800"/>
          </a:xfrm>
          <a:prstGeom prst="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SA" sz="2400" b="1" dirty="0"/>
              <a:t>كلما انخفض عدد المستويات الإدارية كلما كان ذلك في صالح المنظمة، وكلما كان التنظيم أكثر فعالية</a:t>
            </a:r>
            <a:endParaRPr lang="ar-EG" sz="2400" dirty="0"/>
          </a:p>
        </p:txBody>
      </p:sp>
    </p:spTree>
    <p:extLst>
      <p:ext uri="{BB962C8B-B14F-4D97-AF65-F5344CB8AC3E}">
        <p14:creationId xmlns:p14="http://schemas.microsoft.com/office/powerpoint/2010/main" val="4243623315"/>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Callout 1"/>
          <p:cNvSpPr/>
          <p:nvPr/>
        </p:nvSpPr>
        <p:spPr>
          <a:xfrm>
            <a:off x="2095499" y="304800"/>
            <a:ext cx="4953000" cy="1371600"/>
          </a:xfrm>
          <a:prstGeom prst="downArrowCallou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3200" b="1" dirty="0"/>
              <a:t>مبدأ نطاق الأشراف</a:t>
            </a:r>
            <a:endParaRPr lang="ar-EG" sz="3200" dirty="0">
              <a:latin typeface="Simplified Arabic" panose="02020603050405020304" pitchFamily="18" charset="-78"/>
              <a:cs typeface="Simplified Arabic" panose="02020603050405020304" pitchFamily="18" charset="-78"/>
            </a:endParaRPr>
          </a:p>
        </p:txBody>
      </p:sp>
      <p:sp>
        <p:nvSpPr>
          <p:cNvPr id="3" name="Rectangle 2"/>
          <p:cNvSpPr/>
          <p:nvPr/>
        </p:nvSpPr>
        <p:spPr>
          <a:xfrm>
            <a:off x="228600" y="1828800"/>
            <a:ext cx="8763000" cy="1066800"/>
          </a:xfrm>
          <a:prstGeom prst="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2400" b="1" dirty="0"/>
              <a:t>هناك عدد مناسب لنوعية الأنشطة وعدد الأفراد الذي يمكن للمدير إدارتهم بكفاءة</a:t>
            </a:r>
            <a:endParaRPr lang="ar-EG" sz="2400" dirty="0"/>
          </a:p>
        </p:txBody>
      </p:sp>
      <p:sp>
        <p:nvSpPr>
          <p:cNvPr id="5" name="Down Arrow Callout 4"/>
          <p:cNvSpPr/>
          <p:nvPr/>
        </p:nvSpPr>
        <p:spPr>
          <a:xfrm>
            <a:off x="2095499" y="3505200"/>
            <a:ext cx="4953000" cy="1371600"/>
          </a:xfrm>
          <a:prstGeom prst="downArrowCallout">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SA" sz="3200" b="1" dirty="0"/>
              <a:t>مبدأ التفويض</a:t>
            </a:r>
            <a:endParaRPr lang="ar-EG" sz="3200" dirty="0">
              <a:latin typeface="Simplified Arabic" panose="02020603050405020304" pitchFamily="18" charset="-78"/>
              <a:cs typeface="Simplified Arabic" panose="02020603050405020304" pitchFamily="18" charset="-78"/>
            </a:endParaRPr>
          </a:p>
        </p:txBody>
      </p:sp>
      <p:sp>
        <p:nvSpPr>
          <p:cNvPr id="6" name="Rectangle 5"/>
          <p:cNvSpPr/>
          <p:nvPr/>
        </p:nvSpPr>
        <p:spPr>
          <a:xfrm>
            <a:off x="228600" y="5029200"/>
            <a:ext cx="8763000" cy="1066800"/>
          </a:xfrm>
          <a:prstGeom prst="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SA" sz="2400" b="1" dirty="0"/>
              <a:t>يجب أن تفوض السلطة إلى أكبر حد ممكن وأن تكون متوافقة مع حجم </a:t>
            </a:r>
            <a:r>
              <a:rPr lang="ar-EG" sz="2400" b="1" dirty="0" smtClean="0"/>
              <a:t/>
            </a:r>
            <a:br>
              <a:rPr lang="ar-EG" sz="2400" b="1" dirty="0" smtClean="0"/>
            </a:br>
            <a:r>
              <a:rPr lang="ar-SA" sz="2400" b="1" dirty="0" smtClean="0"/>
              <a:t>الرقابة </a:t>
            </a:r>
            <a:r>
              <a:rPr lang="ar-SA" sz="2400" b="1" dirty="0"/>
              <a:t>الضروري</a:t>
            </a:r>
            <a:endParaRPr lang="ar-EG" sz="2400" dirty="0"/>
          </a:p>
        </p:txBody>
      </p:sp>
    </p:spTree>
    <p:extLst>
      <p:ext uri="{BB962C8B-B14F-4D97-AF65-F5344CB8AC3E}">
        <p14:creationId xmlns:p14="http://schemas.microsoft.com/office/powerpoint/2010/main" val="2316102837"/>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Callout 1"/>
          <p:cNvSpPr/>
          <p:nvPr/>
        </p:nvSpPr>
        <p:spPr>
          <a:xfrm>
            <a:off x="2095499" y="304800"/>
            <a:ext cx="4953000" cy="1371600"/>
          </a:xfrm>
          <a:prstGeom prst="downArrowCallou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3200" b="1" dirty="0"/>
              <a:t>مبدأ تعادل السلطة والمسئولية</a:t>
            </a:r>
            <a:endParaRPr lang="ar-EG" sz="3200" dirty="0">
              <a:latin typeface="Simplified Arabic" panose="02020603050405020304" pitchFamily="18" charset="-78"/>
              <a:cs typeface="Simplified Arabic" panose="02020603050405020304" pitchFamily="18" charset="-78"/>
            </a:endParaRPr>
          </a:p>
        </p:txBody>
      </p:sp>
      <p:sp>
        <p:nvSpPr>
          <p:cNvPr id="3" name="Rectangle 2"/>
          <p:cNvSpPr/>
          <p:nvPr/>
        </p:nvSpPr>
        <p:spPr>
          <a:xfrm>
            <a:off x="228600" y="1828800"/>
            <a:ext cx="8763000" cy="1066800"/>
          </a:xfrm>
          <a:prstGeom prst="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2400" b="1" dirty="0"/>
              <a:t>إن السلطة والمسئولية يجب أن يتعادلا فلا ينبغي أن تزيد السلطة عن المسئولية</a:t>
            </a:r>
            <a:endParaRPr lang="ar-EG" sz="2400" dirty="0"/>
          </a:p>
        </p:txBody>
      </p:sp>
      <p:sp>
        <p:nvSpPr>
          <p:cNvPr id="5" name="Down Arrow Callout 4"/>
          <p:cNvSpPr/>
          <p:nvPr/>
        </p:nvSpPr>
        <p:spPr>
          <a:xfrm>
            <a:off x="2095499" y="3505200"/>
            <a:ext cx="4953000" cy="1371600"/>
          </a:xfrm>
          <a:prstGeom prst="downArrowCallout">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SA" sz="3200" b="1" dirty="0"/>
              <a:t>مبدأ التحديد</a:t>
            </a:r>
            <a:endParaRPr lang="ar-EG" sz="3200" dirty="0">
              <a:latin typeface="Simplified Arabic" panose="02020603050405020304" pitchFamily="18" charset="-78"/>
              <a:cs typeface="Simplified Arabic" panose="02020603050405020304" pitchFamily="18" charset="-78"/>
            </a:endParaRPr>
          </a:p>
        </p:txBody>
      </p:sp>
      <p:sp>
        <p:nvSpPr>
          <p:cNvPr id="6" name="Rectangle 5"/>
          <p:cNvSpPr/>
          <p:nvPr/>
        </p:nvSpPr>
        <p:spPr>
          <a:xfrm>
            <a:off x="228600" y="5029200"/>
            <a:ext cx="8763000" cy="1066800"/>
          </a:xfrm>
          <a:prstGeom prst="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SA" sz="2400" b="1" dirty="0"/>
              <a:t>كل الواجبات وكل السلطات التي يكلف بها شخص ما، لابد وأن تكون محددة </a:t>
            </a:r>
            <a:r>
              <a:rPr lang="ar-EG" sz="2400" b="1" dirty="0" smtClean="0"/>
              <a:t/>
            </a:r>
            <a:br>
              <a:rPr lang="ar-EG" sz="2400" b="1" dirty="0" smtClean="0"/>
            </a:br>
            <a:r>
              <a:rPr lang="ar-SA" sz="2400" b="1" dirty="0" smtClean="0"/>
              <a:t>ومكتوبة </a:t>
            </a:r>
            <a:r>
              <a:rPr lang="ar-SA" sz="2400" b="1" dirty="0"/>
              <a:t>بدقة ووضوح ويمكن أن الرجوع إليها بسهولة</a:t>
            </a:r>
            <a:endParaRPr lang="ar-EG" sz="2400" dirty="0"/>
          </a:p>
        </p:txBody>
      </p:sp>
    </p:spTree>
    <p:extLst>
      <p:ext uri="{BB962C8B-B14F-4D97-AF65-F5344CB8AC3E}">
        <p14:creationId xmlns:p14="http://schemas.microsoft.com/office/powerpoint/2010/main" val="3435719348"/>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Callout 1"/>
          <p:cNvSpPr/>
          <p:nvPr/>
        </p:nvSpPr>
        <p:spPr>
          <a:xfrm>
            <a:off x="2095499" y="304800"/>
            <a:ext cx="4953000" cy="1371600"/>
          </a:xfrm>
          <a:prstGeom prst="downArrowCallou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3200" b="1" dirty="0"/>
              <a:t>مبدأ الاستثناء</a:t>
            </a:r>
            <a:endParaRPr lang="ar-EG" sz="3200" dirty="0">
              <a:latin typeface="Simplified Arabic" panose="02020603050405020304" pitchFamily="18" charset="-78"/>
              <a:cs typeface="Simplified Arabic" panose="02020603050405020304" pitchFamily="18" charset="-78"/>
            </a:endParaRPr>
          </a:p>
        </p:txBody>
      </p:sp>
      <p:sp>
        <p:nvSpPr>
          <p:cNvPr id="3" name="Rectangle 2"/>
          <p:cNvSpPr/>
          <p:nvPr/>
        </p:nvSpPr>
        <p:spPr>
          <a:xfrm>
            <a:off x="228600" y="1828800"/>
            <a:ext cx="8763000" cy="1066800"/>
          </a:xfrm>
          <a:prstGeom prst="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2300" b="1" dirty="0"/>
              <a:t>على كل مدير أن يتخذ كل القرارات في نظام سلطاته ومسئولياته، وعليه أن لا يرفع لرئيسه الأعلى إلا الموضوعات التي لا يستطيع أن يتخذ فيها قرار بسبب محدودية سلطته</a:t>
            </a:r>
            <a:endParaRPr lang="ar-EG" sz="2300" dirty="0"/>
          </a:p>
        </p:txBody>
      </p:sp>
      <p:sp>
        <p:nvSpPr>
          <p:cNvPr id="5" name="Down Arrow Callout 4"/>
          <p:cNvSpPr/>
          <p:nvPr/>
        </p:nvSpPr>
        <p:spPr>
          <a:xfrm>
            <a:off x="2095499" y="3505200"/>
            <a:ext cx="4953000" cy="1371600"/>
          </a:xfrm>
          <a:prstGeom prst="downArrowCallout">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SA" sz="2800" b="1" dirty="0"/>
              <a:t>مبدأ الاعتراف بالتنظيمات الغير رسمية</a:t>
            </a:r>
            <a:endParaRPr lang="ar-EG" sz="2800" dirty="0">
              <a:latin typeface="Simplified Arabic" panose="02020603050405020304" pitchFamily="18" charset="-78"/>
              <a:cs typeface="Simplified Arabic" panose="02020603050405020304" pitchFamily="18" charset="-78"/>
            </a:endParaRPr>
          </a:p>
        </p:txBody>
      </p:sp>
      <p:sp>
        <p:nvSpPr>
          <p:cNvPr id="6" name="Rectangle 5"/>
          <p:cNvSpPr/>
          <p:nvPr/>
        </p:nvSpPr>
        <p:spPr>
          <a:xfrm>
            <a:off x="228600" y="5029200"/>
            <a:ext cx="8763000" cy="1066800"/>
          </a:xfrm>
          <a:prstGeom prst="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SA" sz="2400" b="1" dirty="0"/>
              <a:t>في كل تنظيم رسمي يوجد بالتوازي تنظيمات غير رسمية، ولابد من الاعتراف بها، والعمل على تطويع أهدافها لأهداف التنظيم الرسمي</a:t>
            </a:r>
            <a:endParaRPr lang="ar-EG" sz="2400" dirty="0"/>
          </a:p>
        </p:txBody>
      </p:sp>
    </p:spTree>
    <p:extLst>
      <p:ext uri="{BB962C8B-B14F-4D97-AF65-F5344CB8AC3E}">
        <p14:creationId xmlns:p14="http://schemas.microsoft.com/office/powerpoint/2010/main" val="2209440019"/>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Callout 1"/>
          <p:cNvSpPr/>
          <p:nvPr/>
        </p:nvSpPr>
        <p:spPr>
          <a:xfrm>
            <a:off x="2095499" y="304800"/>
            <a:ext cx="4953000" cy="1371600"/>
          </a:xfrm>
          <a:prstGeom prst="downArrowCallou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3200" b="1" dirty="0"/>
              <a:t>مبدأ التوازن التنظيمي</a:t>
            </a:r>
            <a:endParaRPr lang="ar-EG" sz="3200" dirty="0">
              <a:latin typeface="Simplified Arabic" panose="02020603050405020304" pitchFamily="18" charset="-78"/>
              <a:cs typeface="Simplified Arabic" panose="02020603050405020304" pitchFamily="18" charset="-78"/>
            </a:endParaRPr>
          </a:p>
        </p:txBody>
      </p:sp>
      <p:sp>
        <p:nvSpPr>
          <p:cNvPr id="3" name="Rectangle 2"/>
          <p:cNvSpPr/>
          <p:nvPr/>
        </p:nvSpPr>
        <p:spPr>
          <a:xfrm>
            <a:off x="228600" y="1828800"/>
            <a:ext cx="8763000" cy="1066800"/>
          </a:xfrm>
          <a:prstGeom prst="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2400" b="1" dirty="0"/>
              <a:t>يجب أن تتوافق الأهمية النسبية للوحدات التنظيمية مع المهام المكلف بها</a:t>
            </a:r>
            <a:endParaRPr lang="ar-EG" sz="2300" dirty="0"/>
          </a:p>
        </p:txBody>
      </p:sp>
      <p:sp>
        <p:nvSpPr>
          <p:cNvPr id="5" name="Down Arrow Callout 4"/>
          <p:cNvSpPr/>
          <p:nvPr/>
        </p:nvSpPr>
        <p:spPr>
          <a:xfrm>
            <a:off x="2095499" y="3505200"/>
            <a:ext cx="4953000" cy="1371600"/>
          </a:xfrm>
          <a:prstGeom prst="downArrowCallout">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SA" sz="2400" b="1" dirty="0"/>
              <a:t>مبدأ وضع الرجل المناسب في المكان المناسب</a:t>
            </a:r>
            <a:endParaRPr lang="ar-EG" sz="2400" dirty="0">
              <a:latin typeface="Simplified Arabic" panose="02020603050405020304" pitchFamily="18" charset="-78"/>
              <a:cs typeface="Simplified Arabic" panose="02020603050405020304" pitchFamily="18" charset="-78"/>
            </a:endParaRPr>
          </a:p>
        </p:txBody>
      </p:sp>
      <p:sp>
        <p:nvSpPr>
          <p:cNvPr id="6" name="Rectangle 5"/>
          <p:cNvSpPr/>
          <p:nvPr/>
        </p:nvSpPr>
        <p:spPr>
          <a:xfrm>
            <a:off x="228600" y="5029200"/>
            <a:ext cx="8763000" cy="1066800"/>
          </a:xfrm>
          <a:prstGeom prst="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SA" sz="2400" b="1" dirty="0"/>
              <a:t>كل فرد يجب أن يوضع في المكان الذي يتناسب مع مؤهلاته، وخبراته </a:t>
            </a:r>
            <a:r>
              <a:rPr lang="ar-EG" sz="2400" b="1" dirty="0" smtClean="0"/>
              <a:t/>
            </a:r>
            <a:br>
              <a:rPr lang="ar-EG" sz="2400" b="1" dirty="0" smtClean="0"/>
            </a:br>
            <a:r>
              <a:rPr lang="ar-SA" sz="2400" b="1" dirty="0" smtClean="0"/>
              <a:t>وتكوينه </a:t>
            </a:r>
            <a:r>
              <a:rPr lang="ar-SA" sz="2400" b="1" dirty="0"/>
              <a:t>النفسي والثقافي</a:t>
            </a:r>
            <a:endParaRPr lang="ar-EG" sz="2400" dirty="0"/>
          </a:p>
        </p:txBody>
      </p:sp>
    </p:spTree>
    <p:extLst>
      <p:ext uri="{BB962C8B-B14F-4D97-AF65-F5344CB8AC3E}">
        <p14:creationId xmlns:p14="http://schemas.microsoft.com/office/powerpoint/2010/main" val="240694776"/>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106" name="AutoShape 7"/>
          <p:cNvSpPr>
            <a:spLocks noChangeArrowheads="1"/>
          </p:cNvSpPr>
          <p:nvPr/>
        </p:nvSpPr>
        <p:spPr bwMode="auto">
          <a:xfrm>
            <a:off x="4800600" y="381000"/>
            <a:ext cx="4100926" cy="860425"/>
          </a:xfrm>
          <a:prstGeom prst="roundRect">
            <a:avLst>
              <a:gd name="adj" fmla="val 50000"/>
            </a:avLst>
          </a:prstGeom>
          <a:gradFill rotWithShape="1">
            <a:gsLst>
              <a:gs pos="87000">
                <a:srgbClr val="00B0F0"/>
              </a:gs>
              <a:gs pos="100000">
                <a:srgbClr val="3CA1E6">
                  <a:alpha val="0"/>
                  <a:lumMod val="0"/>
                  <a:lumOff val="100000"/>
                </a:srgbClr>
              </a:gs>
            </a:gsLst>
            <a:lin ang="5400000" scaled="1"/>
          </a:gradFill>
          <a:ln>
            <a:noFill/>
          </a:ln>
          <a:effectLst/>
          <a:extLst/>
        </p:spPr>
        <p:txBody>
          <a:bodyPr wrap="none" anchor="ctr"/>
          <a:lstStyle/>
          <a:p>
            <a:pPr algn="ctr" rtl="1" fontAlgn="base">
              <a:spcBef>
                <a:spcPct val="0"/>
              </a:spcBef>
              <a:spcAft>
                <a:spcPct val="0"/>
              </a:spcAft>
            </a:pPr>
            <a:r>
              <a:rPr lang="ar-EG" sz="4000" dirty="0">
                <a:latin typeface="SimHei" panose="02010609060101010101" pitchFamily="49" charset="-122"/>
              </a:rPr>
              <a:t>تاريخية التنظيم الإداري</a:t>
            </a:r>
          </a:p>
        </p:txBody>
      </p:sp>
      <p:sp>
        <p:nvSpPr>
          <p:cNvPr id="76" name="AutoShape 3"/>
          <p:cNvSpPr>
            <a:spLocks noChangeArrowheads="1"/>
          </p:cNvSpPr>
          <p:nvPr/>
        </p:nvSpPr>
        <p:spPr bwMode="auto">
          <a:xfrm flipH="1">
            <a:off x="2286000" y="1981199"/>
            <a:ext cx="6858000" cy="1200329"/>
          </a:xfrm>
          <a:prstGeom prst="chevron">
            <a:avLst>
              <a:gd name="adj" fmla="val 53146"/>
            </a:avLst>
          </a:prstGeom>
          <a:gradFill rotWithShape="1">
            <a:gsLst>
              <a:gs pos="0">
                <a:srgbClr val="580058"/>
              </a:gs>
              <a:gs pos="100000">
                <a:srgbClr val="800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fontAlgn="base">
              <a:spcBef>
                <a:spcPct val="0"/>
              </a:spcBef>
              <a:spcAft>
                <a:spcPct val="0"/>
              </a:spcAft>
            </a:pPr>
            <a:endParaRPr lang="ar-EG" sz="3200" dirty="0">
              <a:solidFill>
                <a:schemeClr val="bg1"/>
              </a:solidFill>
              <a:cs typeface="Arial" panose="020B0604020202020204" pitchFamily="34" charset="0"/>
              <a:sym typeface="宋体" panose="02010600030101010101" pitchFamily="2" charset="-122"/>
            </a:endParaRPr>
          </a:p>
        </p:txBody>
      </p:sp>
      <p:sp>
        <p:nvSpPr>
          <p:cNvPr id="2" name="Rectangle 1"/>
          <p:cNvSpPr/>
          <p:nvPr/>
        </p:nvSpPr>
        <p:spPr>
          <a:xfrm>
            <a:off x="2590800" y="1981200"/>
            <a:ext cx="5995987" cy="1200329"/>
          </a:xfrm>
          <a:prstGeom prst="rect">
            <a:avLst/>
          </a:prstGeom>
        </p:spPr>
        <p:txBody>
          <a:bodyPr wrap="square">
            <a:spAutoFit/>
          </a:bodyPr>
          <a:lstStyle/>
          <a:p>
            <a:pPr algn="justLow" rtl="1"/>
            <a:r>
              <a:rPr lang="ar-EG" sz="2400" b="1" dirty="0">
                <a:solidFill>
                  <a:schemeClr val="bg1"/>
                </a:solidFill>
              </a:rPr>
              <a:t> كان علم التنظيم في القرن الثامن عشر، موروثاً عن نموذج القرون الوسطى إذ تم استخدام تشبيهين بشكل متكرر لوصف المجتمع آنذاك:</a:t>
            </a:r>
          </a:p>
        </p:txBody>
      </p:sp>
      <p:pic>
        <p:nvPicPr>
          <p:cNvPr id="3" name="Picture 2"/>
          <p:cNvPicPr>
            <a:picLocks noChangeAspect="1"/>
          </p:cNvPicPr>
          <p:nvPr/>
        </p:nvPicPr>
        <p:blipFill>
          <a:blip r:embed="rId3"/>
          <a:stretch>
            <a:fillRect/>
          </a:stretch>
        </p:blipFill>
        <p:spPr>
          <a:xfrm>
            <a:off x="857250" y="3657600"/>
            <a:ext cx="2857500" cy="1905000"/>
          </a:xfrm>
          <a:prstGeom prst="rect">
            <a:avLst/>
          </a:prstGeom>
        </p:spPr>
      </p:pic>
    </p:spTree>
    <p:extLst>
      <p:ext uri="{BB962C8B-B14F-4D97-AF65-F5344CB8AC3E}">
        <p14:creationId xmlns:p14="http://schemas.microsoft.com/office/powerpoint/2010/main" val="2056218796"/>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Callout 1"/>
          <p:cNvSpPr/>
          <p:nvPr/>
        </p:nvSpPr>
        <p:spPr>
          <a:xfrm>
            <a:off x="2095499" y="304800"/>
            <a:ext cx="4953000" cy="1371600"/>
          </a:xfrm>
          <a:prstGeom prst="downArrowCallou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3200" b="1" dirty="0"/>
              <a:t>مبدأ الاتصالات الأفقية</a:t>
            </a:r>
            <a:endParaRPr lang="ar-EG" sz="3200" dirty="0">
              <a:latin typeface="Simplified Arabic" panose="02020603050405020304" pitchFamily="18" charset="-78"/>
              <a:cs typeface="Simplified Arabic" panose="02020603050405020304" pitchFamily="18" charset="-78"/>
            </a:endParaRPr>
          </a:p>
        </p:txBody>
      </p:sp>
      <p:sp>
        <p:nvSpPr>
          <p:cNvPr id="3" name="Rectangle 2"/>
          <p:cNvSpPr/>
          <p:nvPr/>
        </p:nvSpPr>
        <p:spPr>
          <a:xfrm>
            <a:off x="228600" y="1828800"/>
            <a:ext cx="8763000" cy="1066800"/>
          </a:xfrm>
          <a:prstGeom prst="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2400" b="1" dirty="0"/>
              <a:t>إعطاء الصلاحية للمديرين عند أي مستوى في التنظيم للاتصال بأي من المديرين الآخرين، واتخاذ القرارات المناسبة، إمدادات الخطط، والقيام بأعمال مشتركة معهم في إطار سلطاتهم ومسئولياتهم </a:t>
            </a:r>
            <a:endParaRPr lang="ar-EG" sz="2300" dirty="0"/>
          </a:p>
        </p:txBody>
      </p:sp>
      <p:sp>
        <p:nvSpPr>
          <p:cNvPr id="5" name="Down Arrow Callout 4"/>
          <p:cNvSpPr/>
          <p:nvPr/>
        </p:nvSpPr>
        <p:spPr>
          <a:xfrm>
            <a:off x="2095499" y="3505200"/>
            <a:ext cx="4953000" cy="1371600"/>
          </a:xfrm>
          <a:prstGeom prst="downArrowCallout">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SA" sz="3200" b="1" dirty="0"/>
              <a:t>مبدأ المسئولية النهائية</a:t>
            </a:r>
            <a:endParaRPr lang="ar-EG" sz="3200" dirty="0">
              <a:latin typeface="Simplified Arabic" panose="02020603050405020304" pitchFamily="18" charset="-78"/>
              <a:cs typeface="Simplified Arabic" panose="02020603050405020304" pitchFamily="18" charset="-78"/>
            </a:endParaRPr>
          </a:p>
        </p:txBody>
      </p:sp>
      <p:sp>
        <p:nvSpPr>
          <p:cNvPr id="6" name="Rectangle 5"/>
          <p:cNvSpPr/>
          <p:nvPr/>
        </p:nvSpPr>
        <p:spPr>
          <a:xfrm>
            <a:off x="228600" y="5029200"/>
            <a:ext cx="8763000" cy="1066800"/>
          </a:xfrm>
          <a:prstGeom prst="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SA" sz="2400" b="1" dirty="0"/>
              <a:t>والذي يعني بأن التفويض لا يعفي المدير ولا مرؤوسيه من المسئولية والمساءلة</a:t>
            </a:r>
            <a:endParaRPr lang="ar-EG" sz="2400" dirty="0"/>
          </a:p>
        </p:txBody>
      </p:sp>
    </p:spTree>
    <p:extLst>
      <p:ext uri="{BB962C8B-B14F-4D97-AF65-F5344CB8AC3E}">
        <p14:creationId xmlns:p14="http://schemas.microsoft.com/office/powerpoint/2010/main" val="2304186581"/>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Wave 2"/>
          <p:cNvSpPr/>
          <p:nvPr/>
        </p:nvSpPr>
        <p:spPr>
          <a:xfrm>
            <a:off x="1943099" y="990600"/>
            <a:ext cx="5257800" cy="2590800"/>
          </a:xfrm>
          <a:prstGeom prst="wave">
            <a:avLst/>
          </a:prstGeom>
        </p:spPr>
        <p:style>
          <a:lnRef idx="1">
            <a:schemeClr val="accent5"/>
          </a:lnRef>
          <a:fillRef idx="3">
            <a:schemeClr val="accent5"/>
          </a:fillRef>
          <a:effectRef idx="2">
            <a:schemeClr val="accent5"/>
          </a:effectRef>
          <a:fontRef idx="minor">
            <a:schemeClr val="lt1"/>
          </a:fontRef>
        </p:style>
        <p:txBody>
          <a:bodyPr rtlCol="1" anchor="ctr"/>
          <a:lstStyle/>
          <a:p>
            <a:pPr algn="ctr" rtl="1"/>
            <a:r>
              <a:rPr lang="ar-EG" sz="5000" dirty="0"/>
              <a:t>أساليب التنظيم الإداري</a:t>
            </a:r>
          </a:p>
        </p:txBody>
      </p:sp>
      <p:cxnSp>
        <p:nvCxnSpPr>
          <p:cNvPr id="6" name="Straight Connector 5"/>
          <p:cNvCxnSpPr>
            <a:stCxn id="3" idx="2"/>
          </p:cNvCxnSpPr>
          <p:nvPr/>
        </p:nvCxnSpPr>
        <p:spPr>
          <a:xfrm>
            <a:off x="4571999" y="3257550"/>
            <a:ext cx="1" cy="1238250"/>
          </a:xfrm>
          <a:prstGeom prst="line">
            <a:avLst/>
          </a:prstGeom>
        </p:spPr>
        <p:style>
          <a:lnRef idx="3">
            <a:schemeClr val="accent5"/>
          </a:lnRef>
          <a:fillRef idx="0">
            <a:schemeClr val="accent5"/>
          </a:fillRef>
          <a:effectRef idx="2">
            <a:schemeClr val="accent5"/>
          </a:effectRef>
          <a:fontRef idx="minor">
            <a:schemeClr val="tx1"/>
          </a:fontRef>
        </p:style>
      </p:cxnSp>
      <p:cxnSp>
        <p:nvCxnSpPr>
          <p:cNvPr id="8" name="Straight Connector 7"/>
          <p:cNvCxnSpPr/>
          <p:nvPr/>
        </p:nvCxnSpPr>
        <p:spPr>
          <a:xfrm flipH="1">
            <a:off x="1300161" y="4495800"/>
            <a:ext cx="647700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0" name="Straight Arrow Connector 9"/>
          <p:cNvCxnSpPr/>
          <p:nvPr/>
        </p:nvCxnSpPr>
        <p:spPr>
          <a:xfrm>
            <a:off x="7772400" y="4495800"/>
            <a:ext cx="0" cy="5334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2" name="Straight Arrow Connector 11"/>
          <p:cNvCxnSpPr/>
          <p:nvPr/>
        </p:nvCxnSpPr>
        <p:spPr>
          <a:xfrm>
            <a:off x="1295400" y="4495800"/>
            <a:ext cx="0" cy="5334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3" name="Wave 12"/>
          <p:cNvSpPr/>
          <p:nvPr/>
        </p:nvSpPr>
        <p:spPr>
          <a:xfrm>
            <a:off x="6610350" y="5181600"/>
            <a:ext cx="2324099" cy="990601"/>
          </a:xfrm>
          <a:prstGeom prst="wave">
            <a:avLst/>
          </a:prstGeom>
        </p:spPr>
        <p:style>
          <a:lnRef idx="1">
            <a:schemeClr val="accent5"/>
          </a:lnRef>
          <a:fillRef idx="3">
            <a:schemeClr val="accent5"/>
          </a:fillRef>
          <a:effectRef idx="2">
            <a:schemeClr val="accent5"/>
          </a:effectRef>
          <a:fontRef idx="minor">
            <a:schemeClr val="lt1"/>
          </a:fontRef>
        </p:style>
        <p:txBody>
          <a:bodyPr rtlCol="1" anchor="ctr"/>
          <a:lstStyle/>
          <a:p>
            <a:pPr algn="ctr" rtl="1"/>
            <a:r>
              <a:rPr lang="ar-EG" sz="2400" dirty="0"/>
              <a:t>المركزية الإدارية</a:t>
            </a:r>
          </a:p>
        </p:txBody>
      </p:sp>
      <p:sp>
        <p:nvSpPr>
          <p:cNvPr id="14" name="Wave 13"/>
          <p:cNvSpPr/>
          <p:nvPr/>
        </p:nvSpPr>
        <p:spPr>
          <a:xfrm>
            <a:off x="152400" y="5181600"/>
            <a:ext cx="2324099" cy="990601"/>
          </a:xfrm>
          <a:prstGeom prst="wave">
            <a:avLst/>
          </a:prstGeom>
        </p:spPr>
        <p:style>
          <a:lnRef idx="1">
            <a:schemeClr val="accent5"/>
          </a:lnRef>
          <a:fillRef idx="3">
            <a:schemeClr val="accent5"/>
          </a:fillRef>
          <a:effectRef idx="2">
            <a:schemeClr val="accent5"/>
          </a:effectRef>
          <a:fontRef idx="minor">
            <a:schemeClr val="lt1"/>
          </a:fontRef>
        </p:style>
        <p:txBody>
          <a:bodyPr rtlCol="1" anchor="ctr"/>
          <a:lstStyle/>
          <a:p>
            <a:pPr algn="ctr" rtl="1"/>
            <a:r>
              <a:rPr lang="ar-EG" sz="2400" dirty="0"/>
              <a:t>اللامركزية الإدارية</a:t>
            </a:r>
          </a:p>
        </p:txBody>
      </p:sp>
    </p:spTree>
    <p:extLst>
      <p:ext uri="{BB962C8B-B14F-4D97-AF65-F5344CB8AC3E}">
        <p14:creationId xmlns:p14="http://schemas.microsoft.com/office/powerpoint/2010/main" val="1015758921"/>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par>
                          <p:cTn id="11" fill="hold">
                            <p:stCondLst>
                              <p:cond delay="1450"/>
                            </p:stCondLst>
                            <p:childTnLst>
                              <p:par>
                                <p:cTn id="12" presetID="34" presetClass="emph" presetSubtype="0" fill="hold" grpId="0" nodeType="after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13"/>
                                        </p:tgtEl>
                                        <p:attrNameLst>
                                          <p:attrName>ppt_x</p:attrName>
                                          <p:attrName>ppt_y</p:attrName>
                                        </p:attrNameLst>
                                      </p:cBhvr>
                                    </p:animMotion>
                                    <p:animRot by="1500000">
                                      <p:cBhvr>
                                        <p:cTn id="14" dur="125" fill="hold">
                                          <p:stCondLst>
                                            <p:cond delay="0"/>
                                          </p:stCondLst>
                                        </p:cTn>
                                        <p:tgtEl>
                                          <p:spTgt spid="13"/>
                                        </p:tgtEl>
                                        <p:attrNameLst>
                                          <p:attrName>r</p:attrName>
                                        </p:attrNameLst>
                                      </p:cBhvr>
                                    </p:animRot>
                                    <p:animRot by="-1500000">
                                      <p:cBhvr>
                                        <p:cTn id="15" dur="125" fill="hold">
                                          <p:stCondLst>
                                            <p:cond delay="125"/>
                                          </p:stCondLst>
                                        </p:cTn>
                                        <p:tgtEl>
                                          <p:spTgt spid="13"/>
                                        </p:tgtEl>
                                        <p:attrNameLst>
                                          <p:attrName>r</p:attrName>
                                        </p:attrNameLst>
                                      </p:cBhvr>
                                    </p:animRot>
                                    <p:animRot by="-1500000">
                                      <p:cBhvr>
                                        <p:cTn id="16" dur="125" fill="hold">
                                          <p:stCondLst>
                                            <p:cond delay="250"/>
                                          </p:stCondLst>
                                        </p:cTn>
                                        <p:tgtEl>
                                          <p:spTgt spid="13"/>
                                        </p:tgtEl>
                                        <p:attrNameLst>
                                          <p:attrName>r</p:attrName>
                                        </p:attrNameLst>
                                      </p:cBhvr>
                                    </p:animRot>
                                    <p:animRot by="1500000">
                                      <p:cBhvr>
                                        <p:cTn id="17" dur="125" fill="hold">
                                          <p:stCondLst>
                                            <p:cond delay="375"/>
                                          </p:stCondLst>
                                        </p:cTn>
                                        <p:tgtEl>
                                          <p:spTgt spid="13"/>
                                        </p:tgtEl>
                                        <p:attrNameLst>
                                          <p:attrName>r</p:attrName>
                                        </p:attrNameLst>
                                      </p:cBhvr>
                                    </p:animRot>
                                  </p:childTnLst>
                                </p:cTn>
                              </p:par>
                            </p:childTnLst>
                          </p:cTn>
                        </p:par>
                        <p:par>
                          <p:cTn id="18" fill="hold">
                            <p:stCondLst>
                              <p:cond delay="2700"/>
                            </p:stCondLst>
                            <p:childTnLst>
                              <p:par>
                                <p:cTn id="19" presetID="34" presetClass="emph" presetSubtype="0" fill="hold" grpId="0" nodeType="after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14"/>
                                        </p:tgtEl>
                                        <p:attrNameLst>
                                          <p:attrName>ppt_x</p:attrName>
                                          <p:attrName>ppt_y</p:attrName>
                                        </p:attrNameLst>
                                      </p:cBhvr>
                                    </p:animMotion>
                                    <p:animRot by="1500000">
                                      <p:cBhvr>
                                        <p:cTn id="21" dur="125" fill="hold">
                                          <p:stCondLst>
                                            <p:cond delay="0"/>
                                          </p:stCondLst>
                                        </p:cTn>
                                        <p:tgtEl>
                                          <p:spTgt spid="14"/>
                                        </p:tgtEl>
                                        <p:attrNameLst>
                                          <p:attrName>r</p:attrName>
                                        </p:attrNameLst>
                                      </p:cBhvr>
                                    </p:animRot>
                                    <p:animRot by="-1500000">
                                      <p:cBhvr>
                                        <p:cTn id="22" dur="125" fill="hold">
                                          <p:stCondLst>
                                            <p:cond delay="125"/>
                                          </p:stCondLst>
                                        </p:cTn>
                                        <p:tgtEl>
                                          <p:spTgt spid="14"/>
                                        </p:tgtEl>
                                        <p:attrNameLst>
                                          <p:attrName>r</p:attrName>
                                        </p:attrNameLst>
                                      </p:cBhvr>
                                    </p:animRot>
                                    <p:animRot by="-1500000">
                                      <p:cBhvr>
                                        <p:cTn id="23" dur="125" fill="hold">
                                          <p:stCondLst>
                                            <p:cond delay="250"/>
                                          </p:stCondLst>
                                        </p:cTn>
                                        <p:tgtEl>
                                          <p:spTgt spid="14"/>
                                        </p:tgtEl>
                                        <p:attrNameLst>
                                          <p:attrName>r</p:attrName>
                                        </p:attrNameLst>
                                      </p:cBhvr>
                                    </p:animRot>
                                    <p:animRot by="1500000">
                                      <p:cBhvr>
                                        <p:cTn id="24" dur="125" fill="hold">
                                          <p:stCondLst>
                                            <p:cond delay="375"/>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Wave 12"/>
          <p:cNvSpPr/>
          <p:nvPr/>
        </p:nvSpPr>
        <p:spPr>
          <a:xfrm>
            <a:off x="2971797" y="152400"/>
            <a:ext cx="3200404" cy="990601"/>
          </a:xfrm>
          <a:prstGeom prst="wave">
            <a:avLst/>
          </a:prstGeom>
        </p:spPr>
        <p:style>
          <a:lnRef idx="1">
            <a:schemeClr val="accent5"/>
          </a:lnRef>
          <a:fillRef idx="3">
            <a:schemeClr val="accent5"/>
          </a:fillRef>
          <a:effectRef idx="2">
            <a:schemeClr val="accent5"/>
          </a:effectRef>
          <a:fontRef idx="minor">
            <a:schemeClr val="lt1"/>
          </a:fontRef>
        </p:style>
        <p:txBody>
          <a:bodyPr rtlCol="1" anchor="ctr"/>
          <a:lstStyle/>
          <a:p>
            <a:pPr algn="ctr" rtl="1"/>
            <a:r>
              <a:rPr lang="ar-EG" sz="3200" b="1" dirty="0"/>
              <a:t>المركزية الإدارية</a:t>
            </a:r>
          </a:p>
        </p:txBody>
      </p:sp>
      <p:sp>
        <p:nvSpPr>
          <p:cNvPr id="2" name="Rectangle 1"/>
          <p:cNvSpPr/>
          <p:nvPr/>
        </p:nvSpPr>
        <p:spPr>
          <a:xfrm>
            <a:off x="2971797" y="1905506"/>
            <a:ext cx="5867403" cy="3046988"/>
          </a:xfrm>
          <a:prstGeom prst="rect">
            <a:avLst/>
          </a:prstGeom>
        </p:spPr>
        <p:txBody>
          <a:bodyPr wrap="square">
            <a:spAutoFit/>
          </a:bodyPr>
          <a:lstStyle/>
          <a:p>
            <a:pPr marL="285750" indent="-285750" algn="justLow" rtl="1">
              <a:buFont typeface="Wingdings" panose="05000000000000000000" pitchFamily="2" charset="2"/>
              <a:buChar char="q"/>
            </a:pPr>
            <a:r>
              <a:rPr lang="ar-EG" sz="2400" b="1" dirty="0">
                <a:solidFill>
                  <a:srgbClr val="0070C0"/>
                </a:solidFill>
                <a:latin typeface="Simplified Arabic" panose="02020603050405020304" pitchFamily="18" charset="-78"/>
                <a:cs typeface="Simplified Arabic" panose="02020603050405020304" pitchFamily="18" charset="-78"/>
              </a:rPr>
              <a:t>يقصد بالمركزية الإدارية  توحيد النشاط الإداري وتجميعه في يد السلطة التنفيذية المركزية في العاصمة. </a:t>
            </a:r>
          </a:p>
          <a:p>
            <a:pPr algn="justLow" rtl="1"/>
            <a:endParaRPr lang="ar-EG" sz="2400" b="1" dirty="0">
              <a:solidFill>
                <a:srgbClr val="002060"/>
              </a:solidFill>
              <a:latin typeface="Simplified Arabic" panose="02020603050405020304" pitchFamily="18" charset="-78"/>
              <a:cs typeface="Simplified Arabic" panose="02020603050405020304" pitchFamily="18" charset="-78"/>
            </a:endParaRPr>
          </a:p>
          <a:p>
            <a:pPr marL="285750" indent="-285750" algn="justLow" rtl="1">
              <a:buFont typeface="Wingdings" panose="05000000000000000000" pitchFamily="2" charset="2"/>
              <a:buChar char="q"/>
            </a:pPr>
            <a:r>
              <a:rPr lang="ar-EG" sz="2400" b="1" dirty="0">
                <a:solidFill>
                  <a:srgbClr val="7030A0"/>
                </a:solidFill>
                <a:latin typeface="Simplified Arabic" panose="02020603050405020304" pitchFamily="18" charset="-78"/>
                <a:cs typeface="Simplified Arabic" panose="02020603050405020304" pitchFamily="18" charset="-78"/>
              </a:rPr>
              <a:t>ولا تعني المركزية الإدارية أن تقوم السلطة التنفيذية في العاصمة بجميع الأعمال في أنحاء الدولة، بل تقتضي وجود فروع لهذه السلطة غير أن هذه الفروع لا تتمتع بأي قدر من الاستقلال في مباشرة وظيفتها وتكون تابعة للسلطة المركزية في العاصمة ومرتبطة بها. </a:t>
            </a:r>
          </a:p>
        </p:txBody>
      </p:sp>
    </p:spTree>
    <p:extLst>
      <p:ext uri="{BB962C8B-B14F-4D97-AF65-F5344CB8AC3E}">
        <p14:creationId xmlns:p14="http://schemas.microsoft.com/office/powerpoint/2010/main" val="1678540989"/>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3"/>
                                        </p:tgtEl>
                                        <p:attrNameLst>
                                          <p:attrName>ppt_x</p:attrName>
                                          <p:attrName>ppt_y</p:attrName>
                                        </p:attrNameLst>
                                      </p:cBhvr>
                                    </p:animMotion>
                                    <p:animRot by="1500000">
                                      <p:cBhvr>
                                        <p:cTn id="7" dur="125" fill="hold">
                                          <p:stCondLst>
                                            <p:cond delay="0"/>
                                          </p:stCondLst>
                                        </p:cTn>
                                        <p:tgtEl>
                                          <p:spTgt spid="13"/>
                                        </p:tgtEl>
                                        <p:attrNameLst>
                                          <p:attrName>r</p:attrName>
                                        </p:attrNameLst>
                                      </p:cBhvr>
                                    </p:animRot>
                                    <p:animRot by="-1500000">
                                      <p:cBhvr>
                                        <p:cTn id="8" dur="125" fill="hold">
                                          <p:stCondLst>
                                            <p:cond delay="125"/>
                                          </p:stCondLst>
                                        </p:cTn>
                                        <p:tgtEl>
                                          <p:spTgt spid="13"/>
                                        </p:tgtEl>
                                        <p:attrNameLst>
                                          <p:attrName>r</p:attrName>
                                        </p:attrNameLst>
                                      </p:cBhvr>
                                    </p:animRot>
                                    <p:animRot by="-1500000">
                                      <p:cBhvr>
                                        <p:cTn id="9" dur="125" fill="hold">
                                          <p:stCondLst>
                                            <p:cond delay="250"/>
                                          </p:stCondLst>
                                        </p:cTn>
                                        <p:tgtEl>
                                          <p:spTgt spid="13"/>
                                        </p:tgtEl>
                                        <p:attrNameLst>
                                          <p:attrName>r</p:attrName>
                                        </p:attrNameLst>
                                      </p:cBhvr>
                                    </p:animRot>
                                    <p:animRot by="1500000">
                                      <p:cBhvr>
                                        <p:cTn id="10" dur="125" fill="hold">
                                          <p:stCondLst>
                                            <p:cond delay="375"/>
                                          </p:stCondLst>
                                        </p:cTn>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arn(inVertic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91000" y="0"/>
            <a:ext cx="4953000" cy="838200"/>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latin typeface="Simplified Arabic" panose="02020603050405020304" pitchFamily="18" charset="-78"/>
                <a:cs typeface="Simplified Arabic" panose="02020603050405020304" pitchFamily="18" charset="-78"/>
              </a:rPr>
              <a:t>المطلب الأول: أركان المركزية </a:t>
            </a:r>
            <a:r>
              <a:rPr lang="ar-SA" sz="2800" b="1" dirty="0" smtClean="0">
                <a:latin typeface="Simplified Arabic" panose="02020603050405020304" pitchFamily="18" charset="-78"/>
                <a:cs typeface="Simplified Arabic" panose="02020603050405020304" pitchFamily="18" charset="-78"/>
              </a:rPr>
              <a:t>الإدارية</a:t>
            </a:r>
            <a:endParaRPr lang="en-US" sz="2800" dirty="0">
              <a:latin typeface="Simplified Arabic" panose="02020603050405020304" pitchFamily="18" charset="-78"/>
              <a:cs typeface="Simplified Arabic" panose="02020603050405020304" pitchFamily="18" charset="-78"/>
            </a:endParaRPr>
          </a:p>
        </p:txBody>
      </p:sp>
      <p:sp>
        <p:nvSpPr>
          <p:cNvPr id="4" name="Rectangle 3"/>
          <p:cNvSpPr/>
          <p:nvPr/>
        </p:nvSpPr>
        <p:spPr>
          <a:xfrm>
            <a:off x="4724400" y="914400"/>
            <a:ext cx="4280339" cy="461665"/>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r" rtl="1"/>
            <a:r>
              <a:rPr lang="ar-EG" sz="2400" b="1" dirty="0"/>
              <a:t>تقوم المركزية الإدارية على ثلاثة عناصر </a:t>
            </a:r>
          </a:p>
        </p:txBody>
      </p:sp>
      <p:sp>
        <p:nvSpPr>
          <p:cNvPr id="6" name="Freeform 5"/>
          <p:cNvSpPr/>
          <p:nvPr/>
        </p:nvSpPr>
        <p:spPr>
          <a:xfrm>
            <a:off x="1523999" y="4964906"/>
            <a:ext cx="6096000" cy="1004093"/>
          </a:xfrm>
          <a:custGeom>
            <a:avLst/>
            <a:gdLst>
              <a:gd name="connsiteX0" fmla="*/ 0 w 6096000"/>
              <a:gd name="connsiteY0" fmla="*/ 0 h 1004093"/>
              <a:gd name="connsiteX1" fmla="*/ 6096000 w 6096000"/>
              <a:gd name="connsiteY1" fmla="*/ 0 h 1004093"/>
              <a:gd name="connsiteX2" fmla="*/ 6096000 w 6096000"/>
              <a:gd name="connsiteY2" fmla="*/ 1004093 h 1004093"/>
              <a:gd name="connsiteX3" fmla="*/ 0 w 6096000"/>
              <a:gd name="connsiteY3" fmla="*/ 1004093 h 1004093"/>
              <a:gd name="connsiteX4" fmla="*/ 0 w 6096000"/>
              <a:gd name="connsiteY4" fmla="*/ 0 h 1004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004093">
                <a:moveTo>
                  <a:pt x="0" y="0"/>
                </a:moveTo>
                <a:lnTo>
                  <a:pt x="6096000" y="0"/>
                </a:lnTo>
                <a:lnTo>
                  <a:pt x="6096000" y="1004093"/>
                </a:lnTo>
                <a:lnTo>
                  <a:pt x="0" y="1004093"/>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06248" tIns="206248" rIns="206248" bIns="206248" numCol="1" spcCol="1270" anchor="ctr" anchorCtr="0">
            <a:noAutofit/>
          </a:bodyPr>
          <a:lstStyle/>
          <a:p>
            <a:pPr lvl="0" algn="ctr" defTabSz="1289050" rtl="1">
              <a:lnSpc>
                <a:spcPct val="90000"/>
              </a:lnSpc>
              <a:spcBef>
                <a:spcPct val="0"/>
              </a:spcBef>
              <a:spcAft>
                <a:spcPct val="35000"/>
              </a:spcAft>
            </a:pPr>
            <a:r>
              <a:rPr lang="ar-SA" sz="2900" b="1" kern="1200" dirty="0" smtClean="0"/>
              <a:t>السلطة الرئاسية</a:t>
            </a:r>
            <a:endParaRPr lang="ar-EG" sz="2900" kern="1200" dirty="0"/>
          </a:p>
        </p:txBody>
      </p:sp>
      <p:sp>
        <p:nvSpPr>
          <p:cNvPr id="7" name="Freeform 6"/>
          <p:cNvSpPr/>
          <p:nvPr/>
        </p:nvSpPr>
        <p:spPr>
          <a:xfrm>
            <a:off x="1523999" y="3434952"/>
            <a:ext cx="6096000" cy="1544297"/>
          </a:xfrm>
          <a:custGeom>
            <a:avLst/>
            <a:gdLst>
              <a:gd name="connsiteX0" fmla="*/ 0 w 6096000"/>
              <a:gd name="connsiteY0" fmla="*/ 540859 h 1544296"/>
              <a:gd name="connsiteX1" fmla="*/ 2854963 w 6096000"/>
              <a:gd name="connsiteY1" fmla="*/ 540859 h 1544296"/>
              <a:gd name="connsiteX2" fmla="*/ 2854963 w 6096000"/>
              <a:gd name="connsiteY2" fmla="*/ 386074 h 1544296"/>
              <a:gd name="connsiteX3" fmla="*/ 2661926 w 6096000"/>
              <a:gd name="connsiteY3" fmla="*/ 386074 h 1544296"/>
              <a:gd name="connsiteX4" fmla="*/ 3048000 w 6096000"/>
              <a:gd name="connsiteY4" fmla="*/ 0 h 1544296"/>
              <a:gd name="connsiteX5" fmla="*/ 3434074 w 6096000"/>
              <a:gd name="connsiteY5" fmla="*/ 386074 h 1544296"/>
              <a:gd name="connsiteX6" fmla="*/ 3241037 w 6096000"/>
              <a:gd name="connsiteY6" fmla="*/ 386074 h 1544296"/>
              <a:gd name="connsiteX7" fmla="*/ 3241037 w 6096000"/>
              <a:gd name="connsiteY7" fmla="*/ 540859 h 1544296"/>
              <a:gd name="connsiteX8" fmla="*/ 6096000 w 6096000"/>
              <a:gd name="connsiteY8" fmla="*/ 540859 h 1544296"/>
              <a:gd name="connsiteX9" fmla="*/ 6096000 w 6096000"/>
              <a:gd name="connsiteY9" fmla="*/ 1544296 h 1544296"/>
              <a:gd name="connsiteX10" fmla="*/ 0 w 6096000"/>
              <a:gd name="connsiteY10" fmla="*/ 1544296 h 1544296"/>
              <a:gd name="connsiteX11" fmla="*/ 0 w 6096000"/>
              <a:gd name="connsiteY11" fmla="*/ 540859 h 154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0" h="1544296">
                <a:moveTo>
                  <a:pt x="6096000" y="1003437"/>
                </a:moveTo>
                <a:lnTo>
                  <a:pt x="3241037" y="1003437"/>
                </a:lnTo>
                <a:lnTo>
                  <a:pt x="3241037" y="1158222"/>
                </a:lnTo>
                <a:lnTo>
                  <a:pt x="3434074" y="1158222"/>
                </a:lnTo>
                <a:lnTo>
                  <a:pt x="3048000" y="1544295"/>
                </a:lnTo>
                <a:lnTo>
                  <a:pt x="2661926" y="1158222"/>
                </a:lnTo>
                <a:lnTo>
                  <a:pt x="2854963" y="1158222"/>
                </a:lnTo>
                <a:lnTo>
                  <a:pt x="2854963" y="1003437"/>
                </a:lnTo>
                <a:lnTo>
                  <a:pt x="0" y="1003437"/>
                </a:lnTo>
                <a:lnTo>
                  <a:pt x="0" y="1"/>
                </a:lnTo>
                <a:lnTo>
                  <a:pt x="6096000" y="1"/>
                </a:lnTo>
                <a:lnTo>
                  <a:pt x="6096000" y="1003437"/>
                </a:lnTo>
                <a:close/>
              </a:path>
            </a:pathLst>
          </a:cu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206247" tIns="206248" rIns="206248" bIns="747107" numCol="1" spcCol="1270" anchor="ctr" anchorCtr="0">
            <a:noAutofit/>
          </a:bodyPr>
          <a:lstStyle/>
          <a:p>
            <a:pPr lvl="0" algn="ctr" defTabSz="1289050" rtl="1">
              <a:lnSpc>
                <a:spcPct val="90000"/>
              </a:lnSpc>
              <a:spcBef>
                <a:spcPct val="0"/>
              </a:spcBef>
              <a:spcAft>
                <a:spcPct val="35000"/>
              </a:spcAft>
            </a:pPr>
            <a:r>
              <a:rPr lang="ar-SA" sz="2900" b="1" kern="1200" dirty="0" smtClean="0"/>
              <a:t>التدرج الهرمي</a:t>
            </a:r>
            <a:endParaRPr lang="ar-EG" sz="2900" kern="1200" dirty="0"/>
          </a:p>
        </p:txBody>
      </p:sp>
      <p:sp>
        <p:nvSpPr>
          <p:cNvPr id="8" name="Freeform 7"/>
          <p:cNvSpPr/>
          <p:nvPr/>
        </p:nvSpPr>
        <p:spPr>
          <a:xfrm>
            <a:off x="1523999" y="1905717"/>
            <a:ext cx="6096000" cy="1544298"/>
          </a:xfrm>
          <a:custGeom>
            <a:avLst/>
            <a:gdLst>
              <a:gd name="connsiteX0" fmla="*/ 0 w 6096000"/>
              <a:gd name="connsiteY0" fmla="*/ 540859 h 1544296"/>
              <a:gd name="connsiteX1" fmla="*/ 2854963 w 6096000"/>
              <a:gd name="connsiteY1" fmla="*/ 540859 h 1544296"/>
              <a:gd name="connsiteX2" fmla="*/ 2854963 w 6096000"/>
              <a:gd name="connsiteY2" fmla="*/ 386074 h 1544296"/>
              <a:gd name="connsiteX3" fmla="*/ 2661926 w 6096000"/>
              <a:gd name="connsiteY3" fmla="*/ 386074 h 1544296"/>
              <a:gd name="connsiteX4" fmla="*/ 3048000 w 6096000"/>
              <a:gd name="connsiteY4" fmla="*/ 0 h 1544296"/>
              <a:gd name="connsiteX5" fmla="*/ 3434074 w 6096000"/>
              <a:gd name="connsiteY5" fmla="*/ 386074 h 1544296"/>
              <a:gd name="connsiteX6" fmla="*/ 3241037 w 6096000"/>
              <a:gd name="connsiteY6" fmla="*/ 386074 h 1544296"/>
              <a:gd name="connsiteX7" fmla="*/ 3241037 w 6096000"/>
              <a:gd name="connsiteY7" fmla="*/ 540859 h 1544296"/>
              <a:gd name="connsiteX8" fmla="*/ 6096000 w 6096000"/>
              <a:gd name="connsiteY8" fmla="*/ 540859 h 1544296"/>
              <a:gd name="connsiteX9" fmla="*/ 6096000 w 6096000"/>
              <a:gd name="connsiteY9" fmla="*/ 1544296 h 1544296"/>
              <a:gd name="connsiteX10" fmla="*/ 0 w 6096000"/>
              <a:gd name="connsiteY10" fmla="*/ 1544296 h 1544296"/>
              <a:gd name="connsiteX11" fmla="*/ 0 w 6096000"/>
              <a:gd name="connsiteY11" fmla="*/ 540859 h 154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0" h="1544296">
                <a:moveTo>
                  <a:pt x="6096000" y="1003437"/>
                </a:moveTo>
                <a:lnTo>
                  <a:pt x="3241037" y="1003437"/>
                </a:lnTo>
                <a:lnTo>
                  <a:pt x="3241037" y="1158222"/>
                </a:lnTo>
                <a:lnTo>
                  <a:pt x="3434074" y="1158222"/>
                </a:lnTo>
                <a:lnTo>
                  <a:pt x="3048000" y="1544295"/>
                </a:lnTo>
                <a:lnTo>
                  <a:pt x="2661926" y="1158222"/>
                </a:lnTo>
                <a:lnTo>
                  <a:pt x="2854963" y="1158222"/>
                </a:lnTo>
                <a:lnTo>
                  <a:pt x="2854963" y="1003437"/>
                </a:lnTo>
                <a:lnTo>
                  <a:pt x="0" y="1003437"/>
                </a:lnTo>
                <a:lnTo>
                  <a:pt x="0" y="1"/>
                </a:lnTo>
                <a:lnTo>
                  <a:pt x="6096000" y="1"/>
                </a:lnTo>
                <a:lnTo>
                  <a:pt x="6096000" y="1003437"/>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206247" tIns="206249" rIns="206248" bIns="747107" numCol="1" spcCol="1270" anchor="ctr" anchorCtr="0">
            <a:noAutofit/>
          </a:bodyPr>
          <a:lstStyle/>
          <a:p>
            <a:pPr lvl="0" algn="ctr" defTabSz="1289050" rtl="1">
              <a:lnSpc>
                <a:spcPct val="90000"/>
              </a:lnSpc>
              <a:spcBef>
                <a:spcPct val="0"/>
              </a:spcBef>
              <a:spcAft>
                <a:spcPct val="35000"/>
              </a:spcAft>
            </a:pPr>
            <a:r>
              <a:rPr lang="ar-SA" sz="2900" b="1" kern="1200" dirty="0" smtClean="0"/>
              <a:t>تركيز الوظيفة الإدارية في يد الحكومة المركزية</a:t>
            </a:r>
            <a:endParaRPr lang="ar-EG" sz="2900" kern="1200" dirty="0"/>
          </a:p>
        </p:txBody>
      </p:sp>
    </p:spTree>
    <p:extLst>
      <p:ext uri="{BB962C8B-B14F-4D97-AF65-F5344CB8AC3E}">
        <p14:creationId xmlns:p14="http://schemas.microsoft.com/office/powerpoint/2010/main" val="2138720048"/>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Diagonal Corner Rectangle 2"/>
          <p:cNvSpPr/>
          <p:nvPr/>
        </p:nvSpPr>
        <p:spPr>
          <a:xfrm>
            <a:off x="2590800" y="381000"/>
            <a:ext cx="3886200" cy="762000"/>
          </a:xfrm>
          <a:prstGeom prst="round2Diag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rtl="1"/>
            <a:r>
              <a:rPr lang="ar-SA" sz="2800" b="1" dirty="0">
                <a:solidFill>
                  <a:schemeClr val="accent4">
                    <a:lumMod val="50000"/>
                  </a:schemeClr>
                </a:solidFill>
              </a:rPr>
              <a:t>السلطة الرئاسية</a:t>
            </a:r>
          </a:p>
        </p:txBody>
      </p:sp>
      <p:sp>
        <p:nvSpPr>
          <p:cNvPr id="6" name="Rectangle 5"/>
          <p:cNvSpPr/>
          <p:nvPr/>
        </p:nvSpPr>
        <p:spPr>
          <a:xfrm>
            <a:off x="228600" y="1519535"/>
            <a:ext cx="8776139" cy="830997"/>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Low" rtl="1"/>
            <a:r>
              <a:rPr lang="ar-EG" sz="2400" b="1" dirty="0" smtClean="0"/>
              <a:t>السلطة </a:t>
            </a:r>
            <a:r>
              <a:rPr lang="ar-EG" sz="2400" b="1" dirty="0"/>
              <a:t>الرئاسية تنقسم إلى نوعين من السلطات، الأول يتعلق بسلطة الرئيس على </a:t>
            </a:r>
            <a:r>
              <a:rPr lang="ar-EG" sz="2400" b="1" dirty="0" smtClean="0"/>
              <a:t>اشخاص </a:t>
            </a:r>
            <a:r>
              <a:rPr lang="ar-EG" sz="2400" b="1" dirty="0"/>
              <a:t>مرؤوسيه والآخر يتعلق بسلطة الرئيس على اعمال مرؤوسيه</a:t>
            </a:r>
          </a:p>
        </p:txBody>
      </p:sp>
      <p:sp>
        <p:nvSpPr>
          <p:cNvPr id="5" name="Rounded Rectangle 4"/>
          <p:cNvSpPr/>
          <p:nvPr/>
        </p:nvSpPr>
        <p:spPr>
          <a:xfrm>
            <a:off x="5105400" y="3124200"/>
            <a:ext cx="3276600" cy="1295400"/>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400" b="1" dirty="0">
                <a:solidFill>
                  <a:srgbClr val="002060"/>
                </a:solidFill>
              </a:rPr>
              <a:t>سلطة الرئيس على أشخاص مرؤوسيه</a:t>
            </a:r>
            <a:endParaRPr lang="ar-EG" sz="2400" dirty="0">
              <a:solidFill>
                <a:srgbClr val="002060"/>
              </a:solidFill>
            </a:endParaRPr>
          </a:p>
        </p:txBody>
      </p:sp>
      <p:sp>
        <p:nvSpPr>
          <p:cNvPr id="8" name="Rounded Rectangle 7"/>
          <p:cNvSpPr/>
          <p:nvPr/>
        </p:nvSpPr>
        <p:spPr>
          <a:xfrm>
            <a:off x="1181101" y="3086100"/>
            <a:ext cx="3276600" cy="1295400"/>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a:solidFill>
                  <a:srgbClr val="002060"/>
                </a:solidFill>
              </a:rPr>
              <a:t>سلطة الرئيس على أعمال مرؤوسيه</a:t>
            </a:r>
            <a:endParaRPr lang="ar-EG" sz="2400" b="1" dirty="0">
              <a:solidFill>
                <a:srgbClr val="002060"/>
              </a:solidFill>
            </a:endParaRPr>
          </a:p>
        </p:txBody>
      </p:sp>
      <p:cxnSp>
        <p:nvCxnSpPr>
          <p:cNvPr id="9" name="Straight Connector 8"/>
          <p:cNvCxnSpPr/>
          <p:nvPr/>
        </p:nvCxnSpPr>
        <p:spPr>
          <a:xfrm>
            <a:off x="2781301" y="4419600"/>
            <a:ext cx="0" cy="609599"/>
          </a:xfrm>
          <a:prstGeom prst="line">
            <a:avLst/>
          </a:prstGeom>
        </p:spPr>
        <p:style>
          <a:lnRef idx="3">
            <a:schemeClr val="accent5"/>
          </a:lnRef>
          <a:fillRef idx="0">
            <a:schemeClr val="accent5"/>
          </a:fillRef>
          <a:effectRef idx="2">
            <a:schemeClr val="accent5"/>
          </a:effectRef>
          <a:fontRef idx="minor">
            <a:schemeClr val="tx1"/>
          </a:fontRef>
        </p:style>
      </p:cxnSp>
      <p:cxnSp>
        <p:nvCxnSpPr>
          <p:cNvPr id="10" name="Straight Connector 9"/>
          <p:cNvCxnSpPr/>
          <p:nvPr/>
        </p:nvCxnSpPr>
        <p:spPr>
          <a:xfrm flipH="1" flipV="1">
            <a:off x="1333501" y="5029199"/>
            <a:ext cx="3114675" cy="2"/>
          </a:xfrm>
          <a:prstGeom prst="line">
            <a:avLst/>
          </a:prstGeom>
        </p:spPr>
        <p:style>
          <a:lnRef idx="2">
            <a:schemeClr val="accent5"/>
          </a:lnRef>
          <a:fillRef idx="0">
            <a:schemeClr val="accent5"/>
          </a:fillRef>
          <a:effectRef idx="1">
            <a:schemeClr val="accent5"/>
          </a:effectRef>
          <a:fontRef idx="minor">
            <a:schemeClr val="tx1"/>
          </a:fontRef>
        </p:style>
      </p:cxnSp>
      <p:cxnSp>
        <p:nvCxnSpPr>
          <p:cNvPr id="12" name="Straight Arrow Connector 11"/>
          <p:cNvCxnSpPr/>
          <p:nvPr/>
        </p:nvCxnSpPr>
        <p:spPr>
          <a:xfrm>
            <a:off x="4400551" y="5029199"/>
            <a:ext cx="0" cy="5334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3" name="Straight Arrow Connector 12"/>
          <p:cNvCxnSpPr/>
          <p:nvPr/>
        </p:nvCxnSpPr>
        <p:spPr>
          <a:xfrm>
            <a:off x="1333501" y="5029199"/>
            <a:ext cx="0" cy="5334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4" name="Wave 13"/>
          <p:cNvSpPr/>
          <p:nvPr/>
        </p:nvSpPr>
        <p:spPr>
          <a:xfrm>
            <a:off x="3238501" y="5714999"/>
            <a:ext cx="2324099" cy="990601"/>
          </a:xfrm>
          <a:prstGeom prst="wave">
            <a:avLst/>
          </a:prstGeom>
        </p:spPr>
        <p:style>
          <a:lnRef idx="1">
            <a:schemeClr val="accent5"/>
          </a:lnRef>
          <a:fillRef idx="3">
            <a:schemeClr val="accent5"/>
          </a:fillRef>
          <a:effectRef idx="2">
            <a:schemeClr val="accent5"/>
          </a:effectRef>
          <a:fontRef idx="minor">
            <a:schemeClr val="lt1"/>
          </a:fontRef>
        </p:style>
        <p:txBody>
          <a:bodyPr rtlCol="1" anchor="ctr"/>
          <a:lstStyle/>
          <a:p>
            <a:pPr algn="ctr" rtl="1"/>
            <a:r>
              <a:rPr lang="ar-EG" sz="2400" dirty="0"/>
              <a:t>سلطة الأمر</a:t>
            </a:r>
          </a:p>
        </p:txBody>
      </p:sp>
      <p:sp>
        <p:nvSpPr>
          <p:cNvPr id="15" name="Wave 14"/>
          <p:cNvSpPr/>
          <p:nvPr/>
        </p:nvSpPr>
        <p:spPr>
          <a:xfrm>
            <a:off x="190501" y="5714999"/>
            <a:ext cx="2324099" cy="990601"/>
          </a:xfrm>
          <a:prstGeom prst="wave">
            <a:avLst/>
          </a:prstGeom>
        </p:spPr>
        <p:style>
          <a:lnRef idx="1">
            <a:schemeClr val="accent5"/>
          </a:lnRef>
          <a:fillRef idx="3">
            <a:schemeClr val="accent5"/>
          </a:fillRef>
          <a:effectRef idx="2">
            <a:schemeClr val="accent5"/>
          </a:effectRef>
          <a:fontRef idx="minor">
            <a:schemeClr val="lt1"/>
          </a:fontRef>
        </p:style>
        <p:txBody>
          <a:bodyPr rtlCol="1" anchor="ctr"/>
          <a:lstStyle/>
          <a:p>
            <a:pPr algn="ctr" rtl="1"/>
            <a:r>
              <a:rPr lang="ar-EG" sz="2400" dirty="0"/>
              <a:t>سلطة الرقابة والتعقيب</a:t>
            </a:r>
          </a:p>
        </p:txBody>
      </p:sp>
    </p:spTree>
    <p:extLst>
      <p:ext uri="{BB962C8B-B14F-4D97-AF65-F5344CB8AC3E}">
        <p14:creationId xmlns:p14="http://schemas.microsoft.com/office/powerpoint/2010/main" val="2822760956"/>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4"/>
                                        </p:tgtEl>
                                        <p:attrNameLst>
                                          <p:attrName>ppt_x</p:attrName>
                                          <p:attrName>ppt_y</p:attrName>
                                        </p:attrNameLst>
                                      </p:cBhvr>
                                    </p:animMotion>
                                    <p:animRot by="1500000">
                                      <p:cBhvr>
                                        <p:cTn id="7" dur="125" fill="hold">
                                          <p:stCondLst>
                                            <p:cond delay="0"/>
                                          </p:stCondLst>
                                        </p:cTn>
                                        <p:tgtEl>
                                          <p:spTgt spid="14"/>
                                        </p:tgtEl>
                                        <p:attrNameLst>
                                          <p:attrName>r</p:attrName>
                                        </p:attrNameLst>
                                      </p:cBhvr>
                                    </p:animRot>
                                    <p:animRot by="-1500000">
                                      <p:cBhvr>
                                        <p:cTn id="8" dur="125" fill="hold">
                                          <p:stCondLst>
                                            <p:cond delay="125"/>
                                          </p:stCondLst>
                                        </p:cTn>
                                        <p:tgtEl>
                                          <p:spTgt spid="14"/>
                                        </p:tgtEl>
                                        <p:attrNameLst>
                                          <p:attrName>r</p:attrName>
                                        </p:attrNameLst>
                                      </p:cBhvr>
                                    </p:animRot>
                                    <p:animRot by="-1500000">
                                      <p:cBhvr>
                                        <p:cTn id="9" dur="125" fill="hold">
                                          <p:stCondLst>
                                            <p:cond delay="250"/>
                                          </p:stCondLst>
                                        </p:cTn>
                                        <p:tgtEl>
                                          <p:spTgt spid="14"/>
                                        </p:tgtEl>
                                        <p:attrNameLst>
                                          <p:attrName>r</p:attrName>
                                        </p:attrNameLst>
                                      </p:cBhvr>
                                    </p:animRot>
                                    <p:animRot by="1500000">
                                      <p:cBhvr>
                                        <p:cTn id="10" dur="125" fill="hold">
                                          <p:stCondLst>
                                            <p:cond delay="375"/>
                                          </p:stCondLst>
                                        </p:cTn>
                                        <p:tgtEl>
                                          <p:spTgt spid="14"/>
                                        </p:tgtEl>
                                        <p:attrNameLst>
                                          <p:attrName>r</p:attrName>
                                        </p:attrNameLst>
                                      </p:cBhvr>
                                    </p:animRot>
                                  </p:childTnLst>
                                </p:cTn>
                              </p:par>
                            </p:childTnLst>
                          </p:cTn>
                        </p:par>
                        <p:par>
                          <p:cTn id="11" fill="hold">
                            <p:stCondLst>
                              <p:cond delay="900"/>
                            </p:stCondLst>
                            <p:childTnLst>
                              <p:par>
                                <p:cTn id="12" presetID="34" presetClass="emph" presetSubtype="0" fill="hold" grpId="0" nodeType="after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15"/>
                                        </p:tgtEl>
                                        <p:attrNameLst>
                                          <p:attrName>ppt_x</p:attrName>
                                          <p:attrName>ppt_y</p:attrName>
                                        </p:attrNameLst>
                                      </p:cBhvr>
                                    </p:animMotion>
                                    <p:animRot by="1500000">
                                      <p:cBhvr>
                                        <p:cTn id="14" dur="125" fill="hold">
                                          <p:stCondLst>
                                            <p:cond delay="0"/>
                                          </p:stCondLst>
                                        </p:cTn>
                                        <p:tgtEl>
                                          <p:spTgt spid="15"/>
                                        </p:tgtEl>
                                        <p:attrNameLst>
                                          <p:attrName>r</p:attrName>
                                        </p:attrNameLst>
                                      </p:cBhvr>
                                    </p:animRot>
                                    <p:animRot by="-1500000">
                                      <p:cBhvr>
                                        <p:cTn id="15" dur="125" fill="hold">
                                          <p:stCondLst>
                                            <p:cond delay="125"/>
                                          </p:stCondLst>
                                        </p:cTn>
                                        <p:tgtEl>
                                          <p:spTgt spid="15"/>
                                        </p:tgtEl>
                                        <p:attrNameLst>
                                          <p:attrName>r</p:attrName>
                                        </p:attrNameLst>
                                      </p:cBhvr>
                                    </p:animRot>
                                    <p:animRot by="-1500000">
                                      <p:cBhvr>
                                        <p:cTn id="16" dur="125" fill="hold">
                                          <p:stCondLst>
                                            <p:cond delay="250"/>
                                          </p:stCondLst>
                                        </p:cTn>
                                        <p:tgtEl>
                                          <p:spTgt spid="15"/>
                                        </p:tgtEl>
                                        <p:attrNameLst>
                                          <p:attrName>r</p:attrName>
                                        </p:attrNameLst>
                                      </p:cBhvr>
                                    </p:animRot>
                                    <p:animRot by="1500000">
                                      <p:cBhvr>
                                        <p:cTn id="17" dur="125" fill="hold">
                                          <p:stCondLst>
                                            <p:cond delay="375"/>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91000" y="0"/>
            <a:ext cx="4953000" cy="838200"/>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latin typeface="Simplified Arabic" panose="02020603050405020304" pitchFamily="18" charset="-78"/>
                <a:cs typeface="Simplified Arabic" panose="02020603050405020304" pitchFamily="18" charset="-78"/>
              </a:rPr>
              <a:t>المطلب الثاني: صور المركزية الإدارية</a:t>
            </a:r>
            <a:endParaRPr lang="en-US" sz="2800" dirty="0">
              <a:latin typeface="Simplified Arabic" panose="02020603050405020304" pitchFamily="18" charset="-78"/>
              <a:cs typeface="Simplified Arabic" panose="02020603050405020304" pitchFamily="18" charset="-78"/>
            </a:endParaRPr>
          </a:p>
        </p:txBody>
      </p:sp>
      <p:sp>
        <p:nvSpPr>
          <p:cNvPr id="4" name="Rectangle 3"/>
          <p:cNvSpPr/>
          <p:nvPr/>
        </p:nvSpPr>
        <p:spPr>
          <a:xfrm>
            <a:off x="5708644" y="914400"/>
            <a:ext cx="3296095" cy="461665"/>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r" rtl="1"/>
            <a:r>
              <a:rPr lang="ar-EG" sz="2400" b="1" dirty="0"/>
              <a:t>تتخذ المركزية الإدارية صورتان</a:t>
            </a:r>
          </a:p>
        </p:txBody>
      </p:sp>
      <p:sp>
        <p:nvSpPr>
          <p:cNvPr id="6" name="Freeform 5"/>
          <p:cNvSpPr/>
          <p:nvPr/>
        </p:nvSpPr>
        <p:spPr>
          <a:xfrm>
            <a:off x="2285998" y="4263150"/>
            <a:ext cx="4572002" cy="1247229"/>
          </a:xfrm>
          <a:custGeom>
            <a:avLst/>
            <a:gdLst>
              <a:gd name="connsiteX0" fmla="*/ 0 w 4572002"/>
              <a:gd name="connsiteY0" fmla="*/ 0 h 1247229"/>
              <a:gd name="connsiteX1" fmla="*/ 4572002 w 4572002"/>
              <a:gd name="connsiteY1" fmla="*/ 0 h 1247229"/>
              <a:gd name="connsiteX2" fmla="*/ 4572002 w 4572002"/>
              <a:gd name="connsiteY2" fmla="*/ 1247229 h 1247229"/>
              <a:gd name="connsiteX3" fmla="*/ 0 w 4572002"/>
              <a:gd name="connsiteY3" fmla="*/ 1247229 h 1247229"/>
              <a:gd name="connsiteX4" fmla="*/ 0 w 4572002"/>
              <a:gd name="connsiteY4" fmla="*/ 0 h 1247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2" h="1247229">
                <a:moveTo>
                  <a:pt x="0" y="0"/>
                </a:moveTo>
                <a:lnTo>
                  <a:pt x="4572002" y="0"/>
                </a:lnTo>
                <a:lnTo>
                  <a:pt x="4572002" y="1247229"/>
                </a:lnTo>
                <a:lnTo>
                  <a:pt x="0" y="1247229"/>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EG" sz="2800" b="1" kern="1200" dirty="0" smtClean="0"/>
              <a:t>عدم التركيز الإداري</a:t>
            </a:r>
            <a:endParaRPr lang="ar-EG" sz="2800" kern="1200" dirty="0"/>
          </a:p>
        </p:txBody>
      </p:sp>
      <p:sp>
        <p:nvSpPr>
          <p:cNvPr id="7" name="Freeform 6"/>
          <p:cNvSpPr/>
          <p:nvPr/>
        </p:nvSpPr>
        <p:spPr>
          <a:xfrm>
            <a:off x="2285998" y="2363619"/>
            <a:ext cx="4572002" cy="1918240"/>
          </a:xfrm>
          <a:custGeom>
            <a:avLst/>
            <a:gdLst>
              <a:gd name="connsiteX0" fmla="*/ 0 w 4572002"/>
              <a:gd name="connsiteY0" fmla="*/ 671824 h 1918238"/>
              <a:gd name="connsiteX1" fmla="*/ 2046221 w 4572002"/>
              <a:gd name="connsiteY1" fmla="*/ 671824 h 1918238"/>
              <a:gd name="connsiteX2" fmla="*/ 2046221 w 4572002"/>
              <a:gd name="connsiteY2" fmla="*/ 479560 h 1918238"/>
              <a:gd name="connsiteX3" fmla="*/ 1806442 w 4572002"/>
              <a:gd name="connsiteY3" fmla="*/ 479560 h 1918238"/>
              <a:gd name="connsiteX4" fmla="*/ 2286001 w 4572002"/>
              <a:gd name="connsiteY4" fmla="*/ 0 h 1918238"/>
              <a:gd name="connsiteX5" fmla="*/ 2765561 w 4572002"/>
              <a:gd name="connsiteY5" fmla="*/ 479560 h 1918238"/>
              <a:gd name="connsiteX6" fmla="*/ 2525781 w 4572002"/>
              <a:gd name="connsiteY6" fmla="*/ 479560 h 1918238"/>
              <a:gd name="connsiteX7" fmla="*/ 2525781 w 4572002"/>
              <a:gd name="connsiteY7" fmla="*/ 671824 h 1918238"/>
              <a:gd name="connsiteX8" fmla="*/ 4572002 w 4572002"/>
              <a:gd name="connsiteY8" fmla="*/ 671824 h 1918238"/>
              <a:gd name="connsiteX9" fmla="*/ 4572002 w 4572002"/>
              <a:gd name="connsiteY9" fmla="*/ 1918238 h 1918238"/>
              <a:gd name="connsiteX10" fmla="*/ 0 w 4572002"/>
              <a:gd name="connsiteY10" fmla="*/ 1918238 h 1918238"/>
              <a:gd name="connsiteX11" fmla="*/ 0 w 4572002"/>
              <a:gd name="connsiteY11" fmla="*/ 671824 h 191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72002" h="1918238">
                <a:moveTo>
                  <a:pt x="4572002" y="1246414"/>
                </a:moveTo>
                <a:lnTo>
                  <a:pt x="2525781" y="1246414"/>
                </a:lnTo>
                <a:lnTo>
                  <a:pt x="2525781" y="1438678"/>
                </a:lnTo>
                <a:lnTo>
                  <a:pt x="2765560" y="1438678"/>
                </a:lnTo>
                <a:lnTo>
                  <a:pt x="2286001" y="1918237"/>
                </a:lnTo>
                <a:lnTo>
                  <a:pt x="1806441" y="1438678"/>
                </a:lnTo>
                <a:lnTo>
                  <a:pt x="2046221" y="1438678"/>
                </a:lnTo>
                <a:lnTo>
                  <a:pt x="2046221" y="1246414"/>
                </a:lnTo>
                <a:lnTo>
                  <a:pt x="0" y="1246414"/>
                </a:lnTo>
                <a:lnTo>
                  <a:pt x="0" y="1"/>
                </a:lnTo>
                <a:lnTo>
                  <a:pt x="4572002" y="1"/>
                </a:lnTo>
                <a:lnTo>
                  <a:pt x="4572002" y="1246414"/>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199136" tIns="199137" rIns="199136" bIns="870961" numCol="1" spcCol="1270" anchor="ctr" anchorCtr="0">
            <a:noAutofit/>
          </a:bodyPr>
          <a:lstStyle/>
          <a:p>
            <a:pPr lvl="0" algn="ctr" defTabSz="1244600" rtl="1">
              <a:lnSpc>
                <a:spcPct val="90000"/>
              </a:lnSpc>
              <a:spcBef>
                <a:spcPct val="0"/>
              </a:spcBef>
              <a:spcAft>
                <a:spcPct val="35000"/>
              </a:spcAft>
            </a:pPr>
            <a:r>
              <a:rPr lang="ar-EG" sz="2800" b="1" kern="1200" dirty="0" smtClean="0"/>
              <a:t>التركيز الإداري </a:t>
            </a:r>
            <a:endParaRPr lang="ar-EG" sz="2800" kern="1200" dirty="0"/>
          </a:p>
        </p:txBody>
      </p:sp>
    </p:spTree>
    <p:extLst>
      <p:ext uri="{BB962C8B-B14F-4D97-AF65-F5344CB8AC3E}">
        <p14:creationId xmlns:p14="http://schemas.microsoft.com/office/powerpoint/2010/main" val="1162339932"/>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91000" y="0"/>
            <a:ext cx="4953000" cy="838200"/>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latin typeface="Simplified Arabic" panose="02020603050405020304" pitchFamily="18" charset="-78"/>
                <a:cs typeface="Simplified Arabic" panose="02020603050405020304" pitchFamily="18" charset="-78"/>
              </a:rPr>
              <a:t>المطلب </a:t>
            </a:r>
            <a:r>
              <a:rPr lang="ar-SA" sz="2800" b="1" dirty="0" smtClean="0">
                <a:latin typeface="Simplified Arabic" panose="02020603050405020304" pitchFamily="18" charset="-78"/>
                <a:cs typeface="Simplified Arabic" panose="02020603050405020304" pitchFamily="18" charset="-78"/>
              </a:rPr>
              <a:t>الثالث</a:t>
            </a:r>
            <a:r>
              <a:rPr lang="ar-EG" sz="2800" b="1" dirty="0" smtClean="0">
                <a:latin typeface="Simplified Arabic" panose="02020603050405020304" pitchFamily="18" charset="-78"/>
                <a:cs typeface="Simplified Arabic" panose="02020603050405020304" pitchFamily="18" charset="-78"/>
              </a:rPr>
              <a:t> :</a:t>
            </a:r>
            <a:r>
              <a:rPr lang="ar-SA" sz="2800" b="1" dirty="0" smtClean="0">
                <a:latin typeface="Simplified Arabic" panose="02020603050405020304" pitchFamily="18" charset="-78"/>
                <a:cs typeface="Simplified Arabic" panose="02020603050405020304" pitchFamily="18" charset="-78"/>
              </a:rPr>
              <a:t> </a:t>
            </a:r>
            <a:r>
              <a:rPr lang="ar-SA" sz="2800" b="1" dirty="0">
                <a:latin typeface="Simplified Arabic" panose="02020603050405020304" pitchFamily="18" charset="-78"/>
                <a:cs typeface="Simplified Arabic" panose="02020603050405020304" pitchFamily="18" charset="-78"/>
              </a:rPr>
              <a:t>تفويض الاختصاص</a:t>
            </a:r>
            <a:endParaRPr lang="en-US" sz="2800" dirty="0">
              <a:latin typeface="Simplified Arabic" panose="02020603050405020304" pitchFamily="18" charset="-78"/>
              <a:cs typeface="Simplified Arabic" panose="02020603050405020304" pitchFamily="18" charset="-78"/>
            </a:endParaRPr>
          </a:p>
        </p:txBody>
      </p:sp>
      <p:sp>
        <p:nvSpPr>
          <p:cNvPr id="4" name="Rectangle 3"/>
          <p:cNvSpPr/>
          <p:nvPr/>
        </p:nvSpPr>
        <p:spPr>
          <a:xfrm>
            <a:off x="5373675" y="1066800"/>
            <a:ext cx="3611886" cy="52322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r" rtl="1"/>
            <a:r>
              <a:rPr lang="ar-EG" sz="2800" b="1" dirty="0"/>
              <a:t>المقصود بتفويض الاختصاص</a:t>
            </a:r>
          </a:p>
        </p:txBody>
      </p:sp>
      <p:sp>
        <p:nvSpPr>
          <p:cNvPr id="2" name="Rounded Rectangle 1"/>
          <p:cNvSpPr/>
          <p:nvPr/>
        </p:nvSpPr>
        <p:spPr>
          <a:xfrm>
            <a:off x="533400" y="4038600"/>
            <a:ext cx="8305800" cy="1828800"/>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a:r>
              <a:rPr lang="ar-SA" sz="2400" b="1" dirty="0">
                <a:solidFill>
                  <a:srgbClr val="002060"/>
                </a:solidFill>
                <a:latin typeface="Simplified Arabic" panose="02020603050405020304" pitchFamily="18" charset="-78"/>
                <a:cs typeface="Simplified Arabic" panose="02020603050405020304" pitchFamily="18" charset="-78"/>
              </a:rPr>
              <a:t>يقصد بتفويض الاختصاص أن يعهد صاحب الاختصاص بممارسة جزء من اختصاصاته إلى أحد مرؤوسيه، بشرط أن يسمح القانون بإجراء هذا التفويض وأن تكون ممارسة الاختصاص المفوض تحت رقابة الرئيس الإداري صاحب الاختصاص الأصيل</a:t>
            </a:r>
            <a:endParaRPr lang="ar-EG" sz="2400" dirty="0">
              <a:solidFill>
                <a:srgbClr val="002060"/>
              </a:solidFill>
              <a:latin typeface="Simplified Arabic" panose="02020603050405020304" pitchFamily="18" charset="-78"/>
              <a:cs typeface="Simplified Arabic" panose="02020603050405020304" pitchFamily="18" charset="-78"/>
            </a:endParaRPr>
          </a:p>
        </p:txBody>
      </p:sp>
      <p:sp>
        <p:nvSpPr>
          <p:cNvPr id="5" name="Rounded Rectangle 4"/>
          <p:cNvSpPr/>
          <p:nvPr/>
        </p:nvSpPr>
        <p:spPr>
          <a:xfrm>
            <a:off x="990600" y="914400"/>
            <a:ext cx="2362200" cy="2438400"/>
          </a:xfrm>
          <a:prstGeom prst="roundRect">
            <a:avLst/>
          </a:prstGeom>
          <a:blipFill>
            <a:blip r:embed="rId3"/>
            <a:stretch>
              <a:fillRect/>
            </a:stretch>
          </a:blip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2514998445"/>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91000" y="0"/>
            <a:ext cx="4953000" cy="838200"/>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latin typeface="Simplified Arabic" panose="02020603050405020304" pitchFamily="18" charset="-78"/>
                <a:cs typeface="Simplified Arabic" panose="02020603050405020304" pitchFamily="18" charset="-78"/>
              </a:rPr>
              <a:t>المطلب </a:t>
            </a:r>
            <a:r>
              <a:rPr lang="ar-SA" sz="2800" b="1" dirty="0" smtClean="0">
                <a:latin typeface="Simplified Arabic" panose="02020603050405020304" pitchFamily="18" charset="-78"/>
                <a:cs typeface="Simplified Arabic" panose="02020603050405020304" pitchFamily="18" charset="-78"/>
              </a:rPr>
              <a:t>الثالث</a:t>
            </a:r>
            <a:r>
              <a:rPr lang="ar-EG" sz="2800" b="1" dirty="0" smtClean="0">
                <a:latin typeface="Simplified Arabic" panose="02020603050405020304" pitchFamily="18" charset="-78"/>
                <a:cs typeface="Simplified Arabic" panose="02020603050405020304" pitchFamily="18" charset="-78"/>
              </a:rPr>
              <a:t> :</a:t>
            </a:r>
            <a:r>
              <a:rPr lang="ar-SA" sz="2800" b="1" dirty="0" smtClean="0">
                <a:latin typeface="Simplified Arabic" panose="02020603050405020304" pitchFamily="18" charset="-78"/>
                <a:cs typeface="Simplified Arabic" panose="02020603050405020304" pitchFamily="18" charset="-78"/>
              </a:rPr>
              <a:t> </a:t>
            </a:r>
            <a:r>
              <a:rPr lang="ar-SA" sz="2800" b="1" dirty="0">
                <a:latin typeface="Simplified Arabic" panose="02020603050405020304" pitchFamily="18" charset="-78"/>
                <a:cs typeface="Simplified Arabic" panose="02020603050405020304" pitchFamily="18" charset="-78"/>
              </a:rPr>
              <a:t>تفويض الاختصاص</a:t>
            </a:r>
            <a:endParaRPr lang="en-US" sz="2800" dirty="0">
              <a:latin typeface="Simplified Arabic" panose="02020603050405020304" pitchFamily="18" charset="-78"/>
              <a:cs typeface="Simplified Arabic" panose="02020603050405020304" pitchFamily="18" charset="-78"/>
            </a:endParaRPr>
          </a:p>
        </p:txBody>
      </p:sp>
      <p:sp>
        <p:nvSpPr>
          <p:cNvPr id="4" name="Rectangle 3"/>
          <p:cNvSpPr/>
          <p:nvPr/>
        </p:nvSpPr>
        <p:spPr>
          <a:xfrm>
            <a:off x="5897857" y="1066800"/>
            <a:ext cx="3087704" cy="52322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r" rtl="1"/>
            <a:r>
              <a:rPr lang="ar-EG" sz="2800" b="1" dirty="0"/>
              <a:t>مزايا تفويض الاختصاص</a:t>
            </a:r>
          </a:p>
        </p:txBody>
      </p:sp>
      <p:sp>
        <p:nvSpPr>
          <p:cNvPr id="2" name="Rounded Rectangle 1"/>
          <p:cNvSpPr/>
          <p:nvPr/>
        </p:nvSpPr>
        <p:spPr>
          <a:xfrm>
            <a:off x="419099" y="3276600"/>
            <a:ext cx="8305800" cy="914400"/>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a:r>
              <a:rPr lang="ar-SA" sz="2400" b="1" dirty="0">
                <a:solidFill>
                  <a:srgbClr val="002060"/>
                </a:solidFill>
                <a:latin typeface="Simplified Arabic" panose="02020603050405020304" pitchFamily="18" charset="-78"/>
                <a:cs typeface="Simplified Arabic" panose="02020603050405020304" pitchFamily="18" charset="-78"/>
              </a:rPr>
              <a:t>يخفف العبء عن الرئيس صاحب الاختصاص الأصيل، فهو يقوم بنقل جزء من اختصاصه في مسألة معينة إلى أحد مرؤوسيه أو جهة أو هيئة ما</a:t>
            </a:r>
            <a:endParaRPr lang="ar-EG" sz="2400" dirty="0">
              <a:solidFill>
                <a:srgbClr val="002060"/>
              </a:solidFill>
              <a:latin typeface="Simplified Arabic" panose="02020603050405020304" pitchFamily="18" charset="-78"/>
              <a:cs typeface="Simplified Arabic" panose="02020603050405020304" pitchFamily="18" charset="-78"/>
            </a:endParaRPr>
          </a:p>
        </p:txBody>
      </p:sp>
      <p:sp>
        <p:nvSpPr>
          <p:cNvPr id="6" name="Rounded Rectangle 5"/>
          <p:cNvSpPr/>
          <p:nvPr/>
        </p:nvSpPr>
        <p:spPr>
          <a:xfrm>
            <a:off x="419099" y="4572000"/>
            <a:ext cx="8305800" cy="1295400"/>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a:r>
              <a:rPr lang="ar-SA" sz="2400" b="1" dirty="0">
                <a:solidFill>
                  <a:srgbClr val="002060"/>
                </a:solidFill>
                <a:latin typeface="Simplified Arabic" panose="02020603050405020304" pitchFamily="18" charset="-78"/>
                <a:cs typeface="Simplified Arabic" panose="02020603050405020304" pitchFamily="18" charset="-78"/>
              </a:rPr>
              <a:t>يؤدي من جانب آخر إلى تحقيق السرعة والمرونة في أداء الأعمال مما يسهل على الأفراد قضاء مصالحهم ويدرب المرؤوسين على القيام بأعمال الرؤساء فينمي فيهم الثقة والقدرة على القيادة</a:t>
            </a:r>
            <a:endParaRPr lang="ar-EG" sz="2400"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950987218"/>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91000" y="0"/>
            <a:ext cx="4953000" cy="838200"/>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latin typeface="Simplified Arabic" panose="02020603050405020304" pitchFamily="18" charset="-78"/>
                <a:cs typeface="Simplified Arabic" panose="02020603050405020304" pitchFamily="18" charset="-78"/>
              </a:rPr>
              <a:t>المطلب </a:t>
            </a:r>
            <a:r>
              <a:rPr lang="ar-SA" sz="2800" b="1" dirty="0" smtClean="0">
                <a:latin typeface="Simplified Arabic" panose="02020603050405020304" pitchFamily="18" charset="-78"/>
                <a:cs typeface="Simplified Arabic" panose="02020603050405020304" pitchFamily="18" charset="-78"/>
              </a:rPr>
              <a:t>الثالث</a:t>
            </a:r>
            <a:r>
              <a:rPr lang="ar-EG" sz="2800" b="1" dirty="0" smtClean="0">
                <a:latin typeface="Simplified Arabic" panose="02020603050405020304" pitchFamily="18" charset="-78"/>
                <a:cs typeface="Simplified Arabic" panose="02020603050405020304" pitchFamily="18" charset="-78"/>
              </a:rPr>
              <a:t> :</a:t>
            </a:r>
            <a:r>
              <a:rPr lang="ar-SA" sz="2800" b="1" dirty="0" smtClean="0">
                <a:latin typeface="Simplified Arabic" panose="02020603050405020304" pitchFamily="18" charset="-78"/>
                <a:cs typeface="Simplified Arabic" panose="02020603050405020304" pitchFamily="18" charset="-78"/>
              </a:rPr>
              <a:t> </a:t>
            </a:r>
            <a:r>
              <a:rPr lang="ar-SA" sz="2800" b="1" dirty="0">
                <a:latin typeface="Simplified Arabic" panose="02020603050405020304" pitchFamily="18" charset="-78"/>
                <a:cs typeface="Simplified Arabic" panose="02020603050405020304" pitchFamily="18" charset="-78"/>
              </a:rPr>
              <a:t>تفويض الاختصاص</a:t>
            </a:r>
            <a:endParaRPr lang="en-US" sz="2800" dirty="0">
              <a:latin typeface="Simplified Arabic" panose="02020603050405020304" pitchFamily="18" charset="-78"/>
              <a:cs typeface="Simplified Arabic" panose="02020603050405020304" pitchFamily="18" charset="-78"/>
            </a:endParaRPr>
          </a:p>
        </p:txBody>
      </p:sp>
      <p:sp>
        <p:nvSpPr>
          <p:cNvPr id="4" name="Rectangle 3"/>
          <p:cNvSpPr/>
          <p:nvPr/>
        </p:nvSpPr>
        <p:spPr>
          <a:xfrm>
            <a:off x="5740762" y="990600"/>
            <a:ext cx="3244799" cy="52322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r" rtl="1"/>
            <a:r>
              <a:rPr lang="ar-EG" sz="2800" b="1" dirty="0" smtClean="0"/>
              <a:t>شروط </a:t>
            </a:r>
            <a:r>
              <a:rPr lang="ar-EG" sz="2800" b="1" dirty="0"/>
              <a:t>تفويض الاختصاص</a:t>
            </a:r>
          </a:p>
        </p:txBody>
      </p:sp>
      <p:sp>
        <p:nvSpPr>
          <p:cNvPr id="7" name="Rounded Rectangle 6"/>
          <p:cNvSpPr/>
          <p:nvPr/>
        </p:nvSpPr>
        <p:spPr>
          <a:xfrm>
            <a:off x="609600" y="1676400"/>
            <a:ext cx="7086600" cy="685800"/>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SA" sz="2400" b="1" dirty="0"/>
              <a:t>التفويض لا يكون إلا بنص</a:t>
            </a:r>
            <a:endParaRPr lang="ar-EG" sz="2400" dirty="0">
              <a:solidFill>
                <a:schemeClr val="dk1"/>
              </a:solidFill>
            </a:endParaRPr>
          </a:p>
        </p:txBody>
      </p:sp>
      <p:sp>
        <p:nvSpPr>
          <p:cNvPr id="8" name="Oval 7"/>
          <p:cNvSpPr/>
          <p:nvPr/>
        </p:nvSpPr>
        <p:spPr>
          <a:xfrm>
            <a:off x="7848600" y="1752600"/>
            <a:ext cx="609600" cy="609600"/>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EG" sz="3200" dirty="0" smtClean="0">
                <a:solidFill>
                  <a:schemeClr val="bg1"/>
                </a:solidFill>
              </a:rPr>
              <a:t>1</a:t>
            </a:r>
            <a:endParaRPr lang="ar-EG" sz="3200" dirty="0">
              <a:solidFill>
                <a:schemeClr val="bg1"/>
              </a:solidFill>
            </a:endParaRPr>
          </a:p>
        </p:txBody>
      </p:sp>
      <p:sp>
        <p:nvSpPr>
          <p:cNvPr id="9" name="Rounded Rectangle 8"/>
          <p:cNvSpPr/>
          <p:nvPr/>
        </p:nvSpPr>
        <p:spPr>
          <a:xfrm>
            <a:off x="609600" y="2514600"/>
            <a:ext cx="70866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2400" b="1" dirty="0"/>
              <a:t>التفويض يجب أن يكون جزئياً</a:t>
            </a:r>
            <a:endParaRPr lang="ar-EG" sz="2400" dirty="0">
              <a:solidFill>
                <a:schemeClr val="dk1"/>
              </a:solidFill>
            </a:endParaRPr>
          </a:p>
        </p:txBody>
      </p:sp>
      <p:sp>
        <p:nvSpPr>
          <p:cNvPr id="10" name="Oval 9"/>
          <p:cNvSpPr/>
          <p:nvPr/>
        </p:nvSpPr>
        <p:spPr>
          <a:xfrm>
            <a:off x="7848600" y="2590800"/>
            <a:ext cx="609600" cy="609600"/>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EG" sz="3200" dirty="0" smtClean="0">
                <a:solidFill>
                  <a:schemeClr val="bg1"/>
                </a:solidFill>
              </a:rPr>
              <a:t>2</a:t>
            </a:r>
            <a:endParaRPr lang="ar-EG" sz="3200" dirty="0">
              <a:solidFill>
                <a:schemeClr val="bg1"/>
              </a:solidFill>
            </a:endParaRPr>
          </a:p>
        </p:txBody>
      </p:sp>
      <p:sp>
        <p:nvSpPr>
          <p:cNvPr id="11" name="Rounded Rectangle 10"/>
          <p:cNvSpPr/>
          <p:nvPr/>
        </p:nvSpPr>
        <p:spPr>
          <a:xfrm>
            <a:off x="609600" y="3352800"/>
            <a:ext cx="7086600" cy="685800"/>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SA" sz="2400" b="1" dirty="0"/>
              <a:t>بقاء مسؤولية الرئيس المفوض عن الأعمال التي فوضها</a:t>
            </a:r>
            <a:endParaRPr lang="ar-EG" sz="2400" dirty="0">
              <a:solidFill>
                <a:schemeClr val="dk1"/>
              </a:solidFill>
            </a:endParaRPr>
          </a:p>
        </p:txBody>
      </p:sp>
      <p:sp>
        <p:nvSpPr>
          <p:cNvPr id="12" name="Oval 11"/>
          <p:cNvSpPr/>
          <p:nvPr/>
        </p:nvSpPr>
        <p:spPr>
          <a:xfrm>
            <a:off x="7848600" y="3429000"/>
            <a:ext cx="609600" cy="609600"/>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EG" sz="3200" dirty="0" smtClean="0">
                <a:solidFill>
                  <a:schemeClr val="bg1"/>
                </a:solidFill>
              </a:rPr>
              <a:t>3</a:t>
            </a:r>
            <a:endParaRPr lang="ar-EG" sz="3200" dirty="0">
              <a:solidFill>
                <a:schemeClr val="bg1"/>
              </a:solidFill>
            </a:endParaRPr>
          </a:p>
        </p:txBody>
      </p:sp>
      <p:sp>
        <p:nvSpPr>
          <p:cNvPr id="13" name="Rounded Rectangle 12"/>
          <p:cNvSpPr/>
          <p:nvPr/>
        </p:nvSpPr>
        <p:spPr>
          <a:xfrm>
            <a:off x="609600" y="4191000"/>
            <a:ext cx="70866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2400" b="1" dirty="0"/>
              <a:t>لا يجوز للمفوض إليه أن يفوض غيره</a:t>
            </a:r>
            <a:endParaRPr lang="ar-EG" sz="2400" dirty="0">
              <a:solidFill>
                <a:schemeClr val="dk1"/>
              </a:solidFill>
            </a:endParaRPr>
          </a:p>
        </p:txBody>
      </p:sp>
      <p:sp>
        <p:nvSpPr>
          <p:cNvPr id="14" name="Oval 13"/>
          <p:cNvSpPr/>
          <p:nvPr/>
        </p:nvSpPr>
        <p:spPr>
          <a:xfrm>
            <a:off x="7848600" y="4267200"/>
            <a:ext cx="609600" cy="609600"/>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EG" sz="3200" dirty="0" smtClean="0">
                <a:solidFill>
                  <a:schemeClr val="bg1"/>
                </a:solidFill>
              </a:rPr>
              <a:t>4</a:t>
            </a:r>
            <a:endParaRPr lang="ar-EG" sz="3200" dirty="0">
              <a:solidFill>
                <a:schemeClr val="bg1"/>
              </a:solidFill>
            </a:endParaRPr>
          </a:p>
        </p:txBody>
      </p:sp>
      <p:sp>
        <p:nvSpPr>
          <p:cNvPr id="15" name="Rounded Rectangle 14"/>
          <p:cNvSpPr/>
          <p:nvPr/>
        </p:nvSpPr>
        <p:spPr>
          <a:xfrm>
            <a:off x="609600" y="5029200"/>
            <a:ext cx="7086600" cy="685800"/>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SA" sz="2400" b="1" dirty="0"/>
              <a:t>التفويض مؤقت وقابل للرجوع فيه من جانب الرئيس</a:t>
            </a:r>
            <a:endParaRPr lang="ar-EG" sz="2400" dirty="0">
              <a:solidFill>
                <a:schemeClr val="dk1"/>
              </a:solidFill>
            </a:endParaRPr>
          </a:p>
        </p:txBody>
      </p:sp>
      <p:sp>
        <p:nvSpPr>
          <p:cNvPr id="16" name="Oval 15"/>
          <p:cNvSpPr/>
          <p:nvPr/>
        </p:nvSpPr>
        <p:spPr>
          <a:xfrm>
            <a:off x="7848600" y="5105400"/>
            <a:ext cx="609600" cy="609600"/>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EG" sz="3200" dirty="0" smtClean="0">
                <a:solidFill>
                  <a:schemeClr val="bg1"/>
                </a:solidFill>
              </a:rPr>
              <a:t>5</a:t>
            </a:r>
            <a:endParaRPr lang="ar-EG" sz="3200" dirty="0">
              <a:solidFill>
                <a:schemeClr val="bg1"/>
              </a:solidFill>
            </a:endParaRPr>
          </a:p>
        </p:txBody>
      </p:sp>
      <p:sp>
        <p:nvSpPr>
          <p:cNvPr id="17" name="Rounded Rectangle 16"/>
          <p:cNvSpPr/>
          <p:nvPr/>
        </p:nvSpPr>
        <p:spPr>
          <a:xfrm>
            <a:off x="609600" y="5867400"/>
            <a:ext cx="70866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LB" sz="2400" b="1" dirty="0"/>
              <a:t>عدم جواز قيام الاصيل بممارسة الاختصاص الذي تم تفويضه أثناء سريان التفويض </a:t>
            </a:r>
            <a:endParaRPr lang="ar-EG" sz="2400" dirty="0">
              <a:solidFill>
                <a:schemeClr val="dk1"/>
              </a:solidFill>
            </a:endParaRPr>
          </a:p>
        </p:txBody>
      </p:sp>
      <p:sp>
        <p:nvSpPr>
          <p:cNvPr id="18" name="Oval 17"/>
          <p:cNvSpPr/>
          <p:nvPr/>
        </p:nvSpPr>
        <p:spPr>
          <a:xfrm>
            <a:off x="7848600" y="5943600"/>
            <a:ext cx="609600" cy="609600"/>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EG" sz="3200" dirty="0" smtClean="0">
                <a:solidFill>
                  <a:schemeClr val="bg1"/>
                </a:solidFill>
              </a:rPr>
              <a:t>6</a:t>
            </a:r>
            <a:endParaRPr lang="ar-EG" sz="3200" dirty="0">
              <a:solidFill>
                <a:schemeClr val="bg1"/>
              </a:solidFill>
            </a:endParaRPr>
          </a:p>
        </p:txBody>
      </p:sp>
    </p:spTree>
    <p:extLst>
      <p:ext uri="{BB962C8B-B14F-4D97-AF65-F5344CB8AC3E}">
        <p14:creationId xmlns:p14="http://schemas.microsoft.com/office/powerpoint/2010/main" val="1948903033"/>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P spid="1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91000" y="0"/>
            <a:ext cx="4953000" cy="838200"/>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latin typeface="Simplified Arabic" panose="02020603050405020304" pitchFamily="18" charset="-78"/>
                <a:cs typeface="Simplified Arabic" panose="02020603050405020304" pitchFamily="18" charset="-78"/>
              </a:rPr>
              <a:t>المطلب </a:t>
            </a:r>
            <a:r>
              <a:rPr lang="ar-SA" sz="2800" b="1" dirty="0" smtClean="0">
                <a:latin typeface="Simplified Arabic" panose="02020603050405020304" pitchFamily="18" charset="-78"/>
                <a:cs typeface="Simplified Arabic" panose="02020603050405020304" pitchFamily="18" charset="-78"/>
              </a:rPr>
              <a:t>الثالث</a:t>
            </a:r>
            <a:r>
              <a:rPr lang="ar-EG" sz="2800" b="1" dirty="0" smtClean="0">
                <a:latin typeface="Simplified Arabic" panose="02020603050405020304" pitchFamily="18" charset="-78"/>
                <a:cs typeface="Simplified Arabic" panose="02020603050405020304" pitchFamily="18" charset="-78"/>
              </a:rPr>
              <a:t> :</a:t>
            </a:r>
            <a:r>
              <a:rPr lang="ar-SA" sz="2800" b="1" dirty="0" smtClean="0">
                <a:latin typeface="Simplified Arabic" panose="02020603050405020304" pitchFamily="18" charset="-78"/>
                <a:cs typeface="Simplified Arabic" panose="02020603050405020304" pitchFamily="18" charset="-78"/>
              </a:rPr>
              <a:t> </a:t>
            </a:r>
            <a:r>
              <a:rPr lang="ar-SA" sz="2800" b="1" dirty="0">
                <a:latin typeface="Simplified Arabic" panose="02020603050405020304" pitchFamily="18" charset="-78"/>
                <a:cs typeface="Simplified Arabic" panose="02020603050405020304" pitchFamily="18" charset="-78"/>
              </a:rPr>
              <a:t>تفويض الاختصاص</a:t>
            </a:r>
            <a:endParaRPr lang="en-US" sz="2800" dirty="0">
              <a:latin typeface="Simplified Arabic" panose="02020603050405020304" pitchFamily="18" charset="-78"/>
              <a:cs typeface="Simplified Arabic" panose="02020603050405020304" pitchFamily="18" charset="-78"/>
            </a:endParaRPr>
          </a:p>
        </p:txBody>
      </p:sp>
      <p:sp>
        <p:nvSpPr>
          <p:cNvPr id="4" name="Rectangle 3"/>
          <p:cNvSpPr/>
          <p:nvPr/>
        </p:nvSpPr>
        <p:spPr>
          <a:xfrm>
            <a:off x="6760273" y="1066800"/>
            <a:ext cx="2225288" cy="52322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r" rtl="1"/>
            <a:r>
              <a:rPr lang="ar-EG" sz="2800" b="1" dirty="0"/>
              <a:t>التفويض والحلول</a:t>
            </a:r>
          </a:p>
        </p:txBody>
      </p:sp>
      <p:sp>
        <p:nvSpPr>
          <p:cNvPr id="2" name="Rounded Rectangle 1"/>
          <p:cNvSpPr/>
          <p:nvPr/>
        </p:nvSpPr>
        <p:spPr>
          <a:xfrm>
            <a:off x="533400" y="2438400"/>
            <a:ext cx="8305800" cy="1143000"/>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a:r>
              <a:rPr lang="ar-SA" sz="2400" b="1" dirty="0">
                <a:solidFill>
                  <a:srgbClr val="002060"/>
                </a:solidFill>
                <a:latin typeface="Simplified Arabic" panose="02020603050405020304" pitchFamily="18" charset="-78"/>
                <a:cs typeface="Simplified Arabic" panose="02020603050405020304" pitchFamily="18" charset="-78"/>
              </a:rPr>
              <a:t>الحلول يكون في حالة غياب صاحب الاختصاص الأصيل أياً كان سبب الغياب اختيارياً كما في حالة الإجازة أو إجبارياً كما في حال المرض فيحل محل الموظف في ممارسة هذه الاختصاصات من حدده المشرع</a:t>
            </a:r>
            <a:endParaRPr lang="ar-EG" sz="2400" dirty="0">
              <a:solidFill>
                <a:srgbClr val="002060"/>
              </a:solidFill>
              <a:latin typeface="Simplified Arabic" panose="02020603050405020304" pitchFamily="18" charset="-78"/>
              <a:cs typeface="Simplified Arabic" panose="02020603050405020304" pitchFamily="18" charset="-78"/>
            </a:endParaRPr>
          </a:p>
        </p:txBody>
      </p:sp>
      <p:sp>
        <p:nvSpPr>
          <p:cNvPr id="6" name="Rounded Rectangle 5"/>
          <p:cNvSpPr/>
          <p:nvPr/>
        </p:nvSpPr>
        <p:spPr>
          <a:xfrm>
            <a:off x="533400" y="4419600"/>
            <a:ext cx="8305800" cy="1143000"/>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a:r>
              <a:rPr lang="ar-SA" sz="2400" b="1" dirty="0">
                <a:solidFill>
                  <a:srgbClr val="002060"/>
                </a:solidFill>
                <a:latin typeface="Simplified Arabic" panose="02020603050405020304" pitchFamily="18" charset="-78"/>
                <a:cs typeface="Simplified Arabic" panose="02020603050405020304" pitchFamily="18" charset="-78"/>
              </a:rPr>
              <a:t>التفويض يتحقق بقرار يصدر من الرئيس المفوض إلى المفوض إليه في حين لابد للحلول أن يقترن بنص وأن تكون أسبابه صحيحة ويصبح الحلول </a:t>
            </a:r>
            <a:r>
              <a:rPr lang="ar-SA" sz="2400" b="1" dirty="0" smtClean="0">
                <a:solidFill>
                  <a:srgbClr val="002060"/>
                </a:solidFill>
                <a:latin typeface="Simplified Arabic" panose="02020603050405020304" pitchFamily="18" charset="-78"/>
                <a:cs typeface="Simplified Arabic" panose="02020603050405020304" pitchFamily="18" charset="-78"/>
              </a:rPr>
              <a:t>مستحيلاً</a:t>
            </a:r>
            <a:r>
              <a:rPr lang="ar-EG" sz="2400" b="1" dirty="0" smtClean="0">
                <a:solidFill>
                  <a:srgbClr val="002060"/>
                </a:solidFill>
                <a:latin typeface="Simplified Arabic" panose="02020603050405020304" pitchFamily="18" charset="-78"/>
                <a:cs typeface="Simplified Arabic" panose="02020603050405020304" pitchFamily="18" charset="-78"/>
              </a:rPr>
              <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SA" sz="2400" b="1" dirty="0" smtClean="0">
                <a:solidFill>
                  <a:srgbClr val="002060"/>
                </a:solidFill>
                <a:latin typeface="Simplified Arabic" panose="02020603050405020304" pitchFamily="18" charset="-78"/>
                <a:cs typeface="Simplified Arabic" panose="02020603050405020304" pitchFamily="18" charset="-78"/>
              </a:rPr>
              <a:t>إذا </a:t>
            </a:r>
            <a:r>
              <a:rPr lang="ar-SA" sz="2400" b="1" dirty="0">
                <a:solidFill>
                  <a:srgbClr val="002060"/>
                </a:solidFill>
                <a:latin typeface="Simplified Arabic" panose="02020603050405020304" pitchFamily="18" charset="-78"/>
                <a:cs typeface="Simplified Arabic" panose="02020603050405020304" pitchFamily="18" charset="-78"/>
              </a:rPr>
              <a:t>لم ينظمه المشرع</a:t>
            </a:r>
            <a:endParaRPr lang="ar-EG" sz="2400"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910821217"/>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272860408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3" name="Group 42"/>
          <p:cNvGrpSpPr>
            <a:grpSpLocks/>
          </p:cNvGrpSpPr>
          <p:nvPr/>
        </p:nvGrpSpPr>
        <p:grpSpPr bwMode="auto">
          <a:xfrm>
            <a:off x="7486650" y="304800"/>
            <a:ext cx="1323975" cy="1320800"/>
            <a:chOff x="0" y="0"/>
            <a:chExt cx="1360" cy="1356"/>
          </a:xfrm>
        </p:grpSpPr>
        <p:grpSp>
          <p:nvGrpSpPr>
            <p:cNvPr id="44" name="Group 43"/>
            <p:cNvGrpSpPr>
              <a:grpSpLocks/>
            </p:cNvGrpSpPr>
            <p:nvPr/>
          </p:nvGrpSpPr>
          <p:grpSpPr bwMode="auto">
            <a:xfrm>
              <a:off x="0" y="0"/>
              <a:ext cx="1360" cy="1356"/>
              <a:chOff x="0" y="0"/>
              <a:chExt cx="1248" cy="1240"/>
            </a:xfrm>
          </p:grpSpPr>
          <p:sp>
            <p:nvSpPr>
              <p:cNvPr id="46" name="Oval 7"/>
              <p:cNvSpPr>
                <a:spLocks noChangeArrowheads="1"/>
              </p:cNvSpPr>
              <p:nvPr/>
            </p:nvSpPr>
            <p:spPr bwMode="auto">
              <a:xfrm>
                <a:off x="0" y="0"/>
                <a:ext cx="1248" cy="1240"/>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47" name="Oval 8"/>
              <p:cNvSpPr>
                <a:spLocks noChangeArrowheads="1"/>
              </p:cNvSpPr>
              <p:nvPr/>
            </p:nvSpPr>
            <p:spPr bwMode="auto">
              <a:xfrm>
                <a:off x="33" y="25"/>
                <a:ext cx="1190" cy="1190"/>
              </a:xfrm>
              <a:prstGeom prst="ellipse">
                <a:avLst/>
              </a:prstGeom>
              <a:gradFill rotWithShape="1">
                <a:gsLst>
                  <a:gs pos="0">
                    <a:srgbClr val="F8F8F8"/>
                  </a:gs>
                  <a:gs pos="100000">
                    <a:srgbClr val="41414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48" name="Oval 9"/>
              <p:cNvSpPr>
                <a:spLocks noChangeArrowheads="1"/>
              </p:cNvSpPr>
              <p:nvPr/>
            </p:nvSpPr>
            <p:spPr bwMode="auto">
              <a:xfrm>
                <a:off x="82" y="74"/>
                <a:ext cx="1092" cy="1092"/>
              </a:xfrm>
              <a:prstGeom prst="ellipse">
                <a:avLst/>
              </a:prstGeom>
              <a:solidFill>
                <a:srgbClr val="808080">
                  <a:alpha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49" name="Oval 10"/>
              <p:cNvSpPr>
                <a:spLocks noChangeArrowheads="1"/>
              </p:cNvSpPr>
              <p:nvPr/>
            </p:nvSpPr>
            <p:spPr bwMode="auto">
              <a:xfrm>
                <a:off x="115" y="99"/>
                <a:ext cx="1026" cy="1026"/>
              </a:xfrm>
              <a:prstGeom prst="ellipse">
                <a:avLst/>
              </a:prstGeom>
              <a:solidFill>
                <a:srgbClr val="808080">
                  <a:alpha val="2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50" name="Oval 11"/>
              <p:cNvSpPr>
                <a:spLocks noChangeArrowheads="1"/>
              </p:cNvSpPr>
              <p:nvPr/>
            </p:nvSpPr>
            <p:spPr bwMode="auto">
              <a:xfrm>
                <a:off x="129" y="115"/>
                <a:ext cx="993" cy="994"/>
              </a:xfrm>
              <a:prstGeom prst="ellipse">
                <a:avLst/>
              </a:prstGeom>
              <a:gradFill rotWithShape="1">
                <a:gsLst>
                  <a:gs pos="0">
                    <a:srgbClr val="5C5C5C"/>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grpSp>
        <p:sp>
          <p:nvSpPr>
            <p:cNvPr id="45" name="Oval 12"/>
            <p:cNvSpPr>
              <a:spLocks noChangeArrowheads="1"/>
            </p:cNvSpPr>
            <p:nvPr/>
          </p:nvSpPr>
          <p:spPr bwMode="auto">
            <a:xfrm>
              <a:off x="161" y="148"/>
              <a:ext cx="1052" cy="1054"/>
            </a:xfrm>
            <a:prstGeom prst="ellipse">
              <a:avLst/>
            </a:prstGeom>
            <a:gradFill rotWithShape="1">
              <a:gsLst>
                <a:gs pos="0">
                  <a:srgbClr val="3A003A"/>
                </a:gs>
                <a:gs pos="100000">
                  <a:srgbClr val="80008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grpSp>
      <p:grpSp>
        <p:nvGrpSpPr>
          <p:cNvPr id="51" name="Group 50"/>
          <p:cNvGrpSpPr>
            <a:grpSpLocks/>
          </p:cNvGrpSpPr>
          <p:nvPr/>
        </p:nvGrpSpPr>
        <p:grpSpPr bwMode="auto">
          <a:xfrm>
            <a:off x="7716838" y="512763"/>
            <a:ext cx="879475" cy="885825"/>
            <a:chOff x="0" y="0"/>
            <a:chExt cx="876" cy="882"/>
          </a:xfrm>
        </p:grpSpPr>
        <p:sp>
          <p:nvSpPr>
            <p:cNvPr id="52" name="Oval 51"/>
            <p:cNvSpPr>
              <a:spLocks noChangeArrowheads="1"/>
            </p:cNvSpPr>
            <p:nvPr/>
          </p:nvSpPr>
          <p:spPr bwMode="auto">
            <a:xfrm>
              <a:off x="0" y="0"/>
              <a:ext cx="876" cy="876"/>
            </a:xfrm>
            <a:prstGeom prst="ellipse">
              <a:avLst/>
            </a:prstGeom>
            <a:noFill/>
            <a:ln w="19050" cmpd="sng">
              <a:solidFill>
                <a:srgbClr val="FFFFFF">
                  <a:alpha val="17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53" name="Line 15"/>
            <p:cNvSpPr>
              <a:spLocks noChangeShapeType="1"/>
            </p:cNvSpPr>
            <p:nvPr/>
          </p:nvSpPr>
          <p:spPr bwMode="auto">
            <a:xfrm>
              <a:off x="441" y="0"/>
              <a:ext cx="1" cy="870"/>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a:no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54" name="Line 16"/>
            <p:cNvSpPr>
              <a:spLocks noChangeShapeType="1"/>
            </p:cNvSpPr>
            <p:nvPr/>
          </p:nvSpPr>
          <p:spPr bwMode="auto">
            <a:xfrm>
              <a:off x="0" y="435"/>
              <a:ext cx="876" cy="1"/>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a:no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55" name="Freeform 54"/>
            <p:cNvSpPr>
              <a:spLocks noChangeArrowheads="1"/>
            </p:cNvSpPr>
            <p:nvPr/>
          </p:nvSpPr>
          <p:spPr bwMode="auto">
            <a:xfrm>
              <a:off x="500" y="6"/>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56" name="Freeform 55"/>
            <p:cNvSpPr>
              <a:spLocks noChangeArrowheads="1"/>
            </p:cNvSpPr>
            <p:nvPr/>
          </p:nvSpPr>
          <p:spPr bwMode="auto">
            <a:xfrm>
              <a:off x="203" y="12"/>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57" name="Freeform 56"/>
            <p:cNvSpPr>
              <a:spLocks noChangeArrowheads="1"/>
            </p:cNvSpPr>
            <p:nvPr/>
          </p:nvSpPr>
          <p:spPr bwMode="auto">
            <a:xfrm rot="5400000">
              <a:off x="366" y="358"/>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sp>
          <p:nvSpPr>
            <p:cNvPr id="58" name="Freeform 57"/>
            <p:cNvSpPr>
              <a:spLocks noChangeArrowheads="1"/>
            </p:cNvSpPr>
            <p:nvPr/>
          </p:nvSpPr>
          <p:spPr bwMode="auto">
            <a:xfrm rot="16200000" flipV="1">
              <a:off x="374" y="-142"/>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EG" sz="4000">
                <a:solidFill>
                  <a:srgbClr val="000000"/>
                </a:solidFill>
                <a:cs typeface="Arial" panose="020B0604020202020204" pitchFamily="34" charset="0"/>
                <a:sym typeface="宋体" panose="02010600030101010101" pitchFamily="2" charset="-122"/>
              </a:endParaRPr>
            </a:p>
          </p:txBody>
        </p:sp>
      </p:grpSp>
      <p:sp>
        <p:nvSpPr>
          <p:cNvPr id="59" name="Rectangle 58"/>
          <p:cNvSpPr>
            <a:spLocks noChangeArrowheads="1"/>
          </p:cNvSpPr>
          <p:nvPr/>
        </p:nvSpPr>
        <p:spPr bwMode="auto">
          <a:xfrm>
            <a:off x="7597798" y="609600"/>
            <a:ext cx="11112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ar-EG" sz="3600" b="1" dirty="0">
                <a:solidFill>
                  <a:srgbClr val="F8F8F8"/>
                </a:solidFill>
                <a:sym typeface="Calibri" panose="020F0502020204030204" pitchFamily="34" charset="0"/>
              </a:rPr>
              <a:t>أولهما</a:t>
            </a:r>
            <a:endParaRPr lang="ar-EG" altLang="en-US" sz="3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660921"/>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0"/>
                                        <p:tgtEl>
                                          <p:spTgt spid="43"/>
                                        </p:tgtEl>
                                      </p:cBhvr>
                                    </p:animEffect>
                                    <p:anim calcmode="lin" valueType="num">
                                      <p:cBhvr>
                                        <p:cTn id="8" dur="2000" fill="hold"/>
                                        <p:tgtEl>
                                          <p:spTgt spid="43"/>
                                        </p:tgtEl>
                                        <p:attrNameLst>
                                          <p:attrName>style.rotation</p:attrName>
                                        </p:attrNameLst>
                                      </p:cBhvr>
                                      <p:tavLst>
                                        <p:tav tm="0">
                                          <p:val>
                                            <p:fltVal val="720"/>
                                          </p:val>
                                        </p:tav>
                                        <p:tav tm="100000">
                                          <p:val>
                                            <p:fltVal val="0"/>
                                          </p:val>
                                        </p:tav>
                                      </p:tavLst>
                                    </p:anim>
                                    <p:anim calcmode="lin" valueType="num">
                                      <p:cBhvr>
                                        <p:cTn id="9" dur="2000" fill="hold"/>
                                        <p:tgtEl>
                                          <p:spTgt spid="43"/>
                                        </p:tgtEl>
                                        <p:attrNameLst>
                                          <p:attrName>ppt_h</p:attrName>
                                        </p:attrNameLst>
                                      </p:cBhvr>
                                      <p:tavLst>
                                        <p:tav tm="0">
                                          <p:val>
                                            <p:fltVal val="0"/>
                                          </p:val>
                                        </p:tav>
                                        <p:tav tm="100000">
                                          <p:val>
                                            <p:strVal val="#ppt_h"/>
                                          </p:val>
                                        </p:tav>
                                      </p:tavLst>
                                    </p:anim>
                                    <p:anim calcmode="lin" valueType="num">
                                      <p:cBhvr>
                                        <p:cTn id="10" dur="2000" fill="hold"/>
                                        <p:tgtEl>
                                          <p:spTgt spid="43"/>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2000"/>
                                        <p:tgtEl>
                                          <p:spTgt spid="51"/>
                                        </p:tgtEl>
                                      </p:cBhvr>
                                    </p:animEffect>
                                    <p:anim calcmode="lin" valueType="num">
                                      <p:cBhvr>
                                        <p:cTn id="14" dur="2000" fill="hold"/>
                                        <p:tgtEl>
                                          <p:spTgt spid="51"/>
                                        </p:tgtEl>
                                        <p:attrNameLst>
                                          <p:attrName>style.rotation</p:attrName>
                                        </p:attrNameLst>
                                      </p:cBhvr>
                                      <p:tavLst>
                                        <p:tav tm="0">
                                          <p:val>
                                            <p:fltVal val="720"/>
                                          </p:val>
                                        </p:tav>
                                        <p:tav tm="100000">
                                          <p:val>
                                            <p:fltVal val="0"/>
                                          </p:val>
                                        </p:tav>
                                      </p:tavLst>
                                    </p:anim>
                                    <p:anim calcmode="lin" valueType="num">
                                      <p:cBhvr>
                                        <p:cTn id="15" dur="2000" fill="hold"/>
                                        <p:tgtEl>
                                          <p:spTgt spid="51"/>
                                        </p:tgtEl>
                                        <p:attrNameLst>
                                          <p:attrName>ppt_h</p:attrName>
                                        </p:attrNameLst>
                                      </p:cBhvr>
                                      <p:tavLst>
                                        <p:tav tm="0">
                                          <p:val>
                                            <p:fltVal val="0"/>
                                          </p:val>
                                        </p:tav>
                                        <p:tav tm="100000">
                                          <p:val>
                                            <p:strVal val="#ppt_h"/>
                                          </p:val>
                                        </p:tav>
                                      </p:tavLst>
                                    </p:anim>
                                    <p:anim calcmode="lin" valueType="num">
                                      <p:cBhvr>
                                        <p:cTn id="16" dur="2000" fill="hold"/>
                                        <p:tgtEl>
                                          <p:spTgt spid="51"/>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2000"/>
                                        <p:tgtEl>
                                          <p:spTgt spid="59"/>
                                        </p:tgtEl>
                                      </p:cBhvr>
                                    </p:animEffect>
                                    <p:anim calcmode="lin" valueType="num">
                                      <p:cBhvr>
                                        <p:cTn id="20" dur="2000" fill="hold"/>
                                        <p:tgtEl>
                                          <p:spTgt spid="59"/>
                                        </p:tgtEl>
                                        <p:attrNameLst>
                                          <p:attrName>style.rotation</p:attrName>
                                        </p:attrNameLst>
                                      </p:cBhvr>
                                      <p:tavLst>
                                        <p:tav tm="0">
                                          <p:val>
                                            <p:fltVal val="720"/>
                                          </p:val>
                                        </p:tav>
                                        <p:tav tm="100000">
                                          <p:val>
                                            <p:fltVal val="0"/>
                                          </p:val>
                                        </p:tav>
                                      </p:tavLst>
                                    </p:anim>
                                    <p:anim calcmode="lin" valueType="num">
                                      <p:cBhvr>
                                        <p:cTn id="21" dur="2000" fill="hold"/>
                                        <p:tgtEl>
                                          <p:spTgt spid="59"/>
                                        </p:tgtEl>
                                        <p:attrNameLst>
                                          <p:attrName>ppt_h</p:attrName>
                                        </p:attrNameLst>
                                      </p:cBhvr>
                                      <p:tavLst>
                                        <p:tav tm="0">
                                          <p:val>
                                            <p:fltVal val="0"/>
                                          </p:val>
                                        </p:tav>
                                        <p:tav tm="100000">
                                          <p:val>
                                            <p:strVal val="#ppt_h"/>
                                          </p:val>
                                        </p:tav>
                                      </p:tavLst>
                                    </p:anim>
                                    <p:anim calcmode="lin" valueType="num">
                                      <p:cBhvr>
                                        <p:cTn id="22" dur="2000" fill="hold"/>
                                        <p:tgtEl>
                                          <p:spTgt spid="5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91000" y="0"/>
            <a:ext cx="4953000" cy="838200"/>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latin typeface="Simplified Arabic" panose="02020603050405020304" pitchFamily="18" charset="-78"/>
                <a:cs typeface="Simplified Arabic" panose="02020603050405020304" pitchFamily="18" charset="-78"/>
              </a:rPr>
              <a:t>المطلب </a:t>
            </a:r>
            <a:r>
              <a:rPr lang="ar-SA" sz="2800" b="1" dirty="0" smtClean="0">
                <a:latin typeface="Simplified Arabic" panose="02020603050405020304" pitchFamily="18" charset="-78"/>
                <a:cs typeface="Simplified Arabic" panose="02020603050405020304" pitchFamily="18" charset="-78"/>
              </a:rPr>
              <a:t>الثالث</a:t>
            </a:r>
            <a:r>
              <a:rPr lang="ar-EG" sz="2800" b="1" dirty="0" smtClean="0">
                <a:latin typeface="Simplified Arabic" panose="02020603050405020304" pitchFamily="18" charset="-78"/>
                <a:cs typeface="Simplified Arabic" panose="02020603050405020304" pitchFamily="18" charset="-78"/>
              </a:rPr>
              <a:t> :</a:t>
            </a:r>
            <a:r>
              <a:rPr lang="ar-SA" sz="2800" b="1" dirty="0" smtClean="0">
                <a:latin typeface="Simplified Arabic" panose="02020603050405020304" pitchFamily="18" charset="-78"/>
                <a:cs typeface="Simplified Arabic" panose="02020603050405020304" pitchFamily="18" charset="-78"/>
              </a:rPr>
              <a:t> </a:t>
            </a:r>
            <a:r>
              <a:rPr lang="ar-SA" sz="2800" b="1" dirty="0">
                <a:latin typeface="Simplified Arabic" panose="02020603050405020304" pitchFamily="18" charset="-78"/>
                <a:cs typeface="Simplified Arabic" panose="02020603050405020304" pitchFamily="18" charset="-78"/>
              </a:rPr>
              <a:t>تفويض الاختصاص</a:t>
            </a:r>
            <a:endParaRPr lang="en-US" sz="2800" dirty="0">
              <a:latin typeface="Simplified Arabic" panose="02020603050405020304" pitchFamily="18" charset="-78"/>
              <a:cs typeface="Simplified Arabic" panose="02020603050405020304" pitchFamily="18" charset="-78"/>
            </a:endParaRPr>
          </a:p>
        </p:txBody>
      </p:sp>
      <p:sp>
        <p:nvSpPr>
          <p:cNvPr id="4" name="Rectangle 3"/>
          <p:cNvSpPr/>
          <p:nvPr/>
        </p:nvSpPr>
        <p:spPr>
          <a:xfrm>
            <a:off x="6760273" y="1066800"/>
            <a:ext cx="2225288" cy="52322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r" rtl="1"/>
            <a:r>
              <a:rPr lang="ar-EG" sz="2800" b="1" dirty="0"/>
              <a:t>التفويض والحلول</a:t>
            </a:r>
          </a:p>
        </p:txBody>
      </p:sp>
      <p:sp>
        <p:nvSpPr>
          <p:cNvPr id="2" name="Rounded Rectangle 1"/>
          <p:cNvSpPr/>
          <p:nvPr/>
        </p:nvSpPr>
        <p:spPr>
          <a:xfrm>
            <a:off x="533400" y="2438400"/>
            <a:ext cx="8305800" cy="1143000"/>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a:r>
              <a:rPr lang="ar-SA" sz="2400" b="1" dirty="0">
                <a:solidFill>
                  <a:srgbClr val="002060"/>
                </a:solidFill>
                <a:latin typeface="Simplified Arabic" panose="02020603050405020304" pitchFamily="18" charset="-78"/>
                <a:cs typeface="Simplified Arabic" panose="02020603050405020304" pitchFamily="18" charset="-78"/>
              </a:rPr>
              <a:t>تفويض الاختصاص يأخذ القرار الصادر درجة المفوض إليه، أما في الحلول فتكون القرارات الصادرة في مرتبة قرارات الأصيل الغائب</a:t>
            </a:r>
            <a:endParaRPr lang="ar-EG" sz="2400" dirty="0">
              <a:solidFill>
                <a:srgbClr val="002060"/>
              </a:solidFill>
              <a:latin typeface="Simplified Arabic" panose="02020603050405020304" pitchFamily="18" charset="-78"/>
              <a:cs typeface="Simplified Arabic" panose="02020603050405020304" pitchFamily="18" charset="-78"/>
            </a:endParaRPr>
          </a:p>
        </p:txBody>
      </p:sp>
      <p:sp>
        <p:nvSpPr>
          <p:cNvPr id="6" name="Rounded Rectangle 5"/>
          <p:cNvSpPr/>
          <p:nvPr/>
        </p:nvSpPr>
        <p:spPr>
          <a:xfrm>
            <a:off x="533400" y="4419600"/>
            <a:ext cx="8305800" cy="1752600"/>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a:r>
              <a:rPr lang="ar-SA" sz="2400" b="1" dirty="0">
                <a:solidFill>
                  <a:srgbClr val="002060"/>
                </a:solidFill>
                <a:latin typeface="Simplified Arabic" panose="02020603050405020304" pitchFamily="18" charset="-78"/>
                <a:cs typeface="Simplified Arabic" panose="02020603050405020304" pitchFamily="18" charset="-78"/>
              </a:rPr>
              <a:t>في التفويض يكون الرئيس المفوض مسؤولاً عن أخطاء المفوض إليه لأن الرئيس يمارس الرقابة الرئاسية على المفوض إليه بينما لا يكون الأصيل الغائب مسؤولاً عن أخطاء من حل محله لأنه لا يملك أي سلطة رئاسية بالنسبة لتصرفات الأخير، ولأن مصدر سلطته القانون وليس الأصيل وحيث توجد السلطة توجد المسؤولية</a:t>
            </a:r>
            <a:endParaRPr lang="ar-EG" sz="2400"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607642107"/>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91000" y="0"/>
            <a:ext cx="4953000" cy="838200"/>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latin typeface="Simplified Arabic" panose="02020603050405020304" pitchFamily="18" charset="-78"/>
                <a:cs typeface="Simplified Arabic" panose="02020603050405020304" pitchFamily="18" charset="-78"/>
              </a:rPr>
              <a:t>المطلب الرابع: تقييم المركزية الإدارية </a:t>
            </a:r>
            <a:endParaRPr lang="en-US" sz="2800" dirty="0">
              <a:latin typeface="Simplified Arabic" panose="02020603050405020304" pitchFamily="18" charset="-78"/>
              <a:cs typeface="Simplified Arabic" panose="02020603050405020304" pitchFamily="18" charset="-78"/>
            </a:endParaRPr>
          </a:p>
        </p:txBody>
      </p:sp>
      <p:sp>
        <p:nvSpPr>
          <p:cNvPr id="4" name="Rectangle 3"/>
          <p:cNvSpPr/>
          <p:nvPr/>
        </p:nvSpPr>
        <p:spPr>
          <a:xfrm>
            <a:off x="6178382" y="1066800"/>
            <a:ext cx="2807179" cy="52322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r" rtl="1"/>
            <a:r>
              <a:rPr lang="ar-EG" sz="2800" b="1" dirty="0"/>
              <a:t>مزايا المركزية الإدارية</a:t>
            </a:r>
          </a:p>
        </p:txBody>
      </p:sp>
      <p:sp>
        <p:nvSpPr>
          <p:cNvPr id="2" name="Rounded Rectangle 1"/>
          <p:cNvSpPr/>
          <p:nvPr/>
        </p:nvSpPr>
        <p:spPr>
          <a:xfrm>
            <a:off x="533400" y="2438400"/>
            <a:ext cx="8305800" cy="1143000"/>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a:r>
              <a:rPr lang="ar-SA" sz="2400" b="1" dirty="0">
                <a:solidFill>
                  <a:srgbClr val="002060"/>
                </a:solidFill>
                <a:latin typeface="Simplified Arabic" panose="02020603050405020304" pitchFamily="18" charset="-78"/>
                <a:cs typeface="Simplified Arabic" panose="02020603050405020304" pitchFamily="18" charset="-78"/>
              </a:rPr>
              <a:t>النظام المركزي يقوي سلطة الدولة ويساعدها في تثبيت نفوذها في كافة أنحاء الدولة، ولا شك أن هذا النظام له ما يبرره في الدول الناشئة حديثاً، والتي تحتاج لتقوية وتدعيم وحدتها</a:t>
            </a:r>
            <a:endParaRPr lang="ar-EG" sz="2400" dirty="0">
              <a:solidFill>
                <a:srgbClr val="002060"/>
              </a:solidFill>
              <a:latin typeface="Simplified Arabic" panose="02020603050405020304" pitchFamily="18" charset="-78"/>
              <a:cs typeface="Simplified Arabic" panose="02020603050405020304" pitchFamily="18" charset="-78"/>
            </a:endParaRPr>
          </a:p>
        </p:txBody>
      </p:sp>
      <p:sp>
        <p:nvSpPr>
          <p:cNvPr id="6" name="Rounded Rectangle 5"/>
          <p:cNvSpPr/>
          <p:nvPr/>
        </p:nvSpPr>
        <p:spPr>
          <a:xfrm>
            <a:off x="533400" y="4419600"/>
            <a:ext cx="8305800" cy="1295400"/>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a:r>
              <a:rPr lang="ar-SA" sz="2400" b="1" dirty="0">
                <a:solidFill>
                  <a:srgbClr val="002060"/>
                </a:solidFill>
                <a:latin typeface="Simplified Arabic" panose="02020603050405020304" pitchFamily="18" charset="-78"/>
                <a:cs typeface="Simplified Arabic" panose="02020603050405020304" pitchFamily="18" charset="-78"/>
              </a:rPr>
              <a:t>المركزية تؤدي إلى توحيد النظم والإجراءات المتبعة في كافة أنحاء الدولة كونها تتأتى من مصدر واحد مما يمكن الموظفين من الإلمام بكافة الأوامر والتعليمات اللازمة لتنفيذ الوظيفة الإدارية</a:t>
            </a:r>
            <a:endParaRPr lang="ar-EG" sz="2400"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749462534"/>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91000" y="0"/>
            <a:ext cx="4953000" cy="838200"/>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latin typeface="Simplified Arabic" panose="02020603050405020304" pitchFamily="18" charset="-78"/>
                <a:cs typeface="Simplified Arabic" panose="02020603050405020304" pitchFamily="18" charset="-78"/>
              </a:rPr>
              <a:t>المطلب الرابع: تقييم المركزية الإدارية </a:t>
            </a:r>
            <a:endParaRPr lang="en-US" sz="2800" dirty="0">
              <a:latin typeface="Simplified Arabic" panose="02020603050405020304" pitchFamily="18" charset="-78"/>
              <a:cs typeface="Simplified Arabic" panose="02020603050405020304" pitchFamily="18" charset="-78"/>
            </a:endParaRPr>
          </a:p>
        </p:txBody>
      </p:sp>
      <p:sp>
        <p:nvSpPr>
          <p:cNvPr id="4" name="Rectangle 3"/>
          <p:cNvSpPr/>
          <p:nvPr/>
        </p:nvSpPr>
        <p:spPr>
          <a:xfrm>
            <a:off x="6058157" y="1066800"/>
            <a:ext cx="2927404" cy="52322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r" rtl="1"/>
            <a:r>
              <a:rPr lang="ar-EG" sz="2800" b="1" dirty="0"/>
              <a:t>عيوب المركزية الإدارية</a:t>
            </a:r>
          </a:p>
        </p:txBody>
      </p:sp>
      <p:sp>
        <p:nvSpPr>
          <p:cNvPr id="2" name="Rounded Rectangle 1"/>
          <p:cNvSpPr/>
          <p:nvPr/>
        </p:nvSpPr>
        <p:spPr>
          <a:xfrm>
            <a:off x="533400" y="2438400"/>
            <a:ext cx="8305800" cy="1143000"/>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a:r>
              <a:rPr lang="ar-SA" sz="2400" b="1" dirty="0">
                <a:solidFill>
                  <a:srgbClr val="002060"/>
                </a:solidFill>
                <a:latin typeface="Simplified Arabic" panose="02020603050405020304" pitchFamily="18" charset="-78"/>
                <a:cs typeface="Simplified Arabic" panose="02020603050405020304" pitchFamily="18" charset="-78"/>
              </a:rPr>
              <a:t>يؤدي هذا النظام إلى إشغال الإدارة المركزية أو الوزراء بمسائل قليلة الأهمية على حساب المهام الأكثر أهمية في رسم السياسة العامة لوزاراتهم</a:t>
            </a:r>
            <a:endParaRPr lang="ar-EG" sz="2400" dirty="0">
              <a:solidFill>
                <a:srgbClr val="002060"/>
              </a:solidFill>
              <a:latin typeface="Simplified Arabic" panose="02020603050405020304" pitchFamily="18" charset="-78"/>
              <a:cs typeface="Simplified Arabic" panose="02020603050405020304" pitchFamily="18" charset="-78"/>
            </a:endParaRPr>
          </a:p>
        </p:txBody>
      </p:sp>
      <p:sp>
        <p:nvSpPr>
          <p:cNvPr id="6" name="Rounded Rectangle 5"/>
          <p:cNvSpPr/>
          <p:nvPr/>
        </p:nvSpPr>
        <p:spPr>
          <a:xfrm>
            <a:off x="533400" y="4419600"/>
            <a:ext cx="8305800" cy="1295400"/>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a:r>
              <a:rPr lang="ar-SA" sz="2300" b="1" dirty="0">
                <a:solidFill>
                  <a:srgbClr val="002060"/>
                </a:solidFill>
                <a:latin typeface="Simplified Arabic" panose="02020603050405020304" pitchFamily="18" charset="-78"/>
                <a:cs typeface="Simplified Arabic" panose="02020603050405020304" pitchFamily="18" charset="-78"/>
              </a:rPr>
              <a:t>المركزية الإدارية لا تتماشى مع المبادئ الديمقراطية القائلة بضرورة أن تدار الوحدات المحلية من خلال سكان هذه الوحدات عن طريق مجالس منتخبة من بينهم</a:t>
            </a:r>
            <a:endParaRPr lang="ar-EG" sz="2300"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945578293"/>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Wave 12"/>
          <p:cNvSpPr/>
          <p:nvPr/>
        </p:nvSpPr>
        <p:spPr>
          <a:xfrm>
            <a:off x="2971797" y="152400"/>
            <a:ext cx="3200404" cy="990601"/>
          </a:xfrm>
          <a:prstGeom prst="wave">
            <a:avLst/>
          </a:prstGeom>
        </p:spPr>
        <p:style>
          <a:lnRef idx="1">
            <a:schemeClr val="accent5"/>
          </a:lnRef>
          <a:fillRef idx="3">
            <a:schemeClr val="accent5"/>
          </a:fillRef>
          <a:effectRef idx="2">
            <a:schemeClr val="accent5"/>
          </a:effectRef>
          <a:fontRef idx="minor">
            <a:schemeClr val="lt1"/>
          </a:fontRef>
        </p:style>
        <p:txBody>
          <a:bodyPr rtlCol="1" anchor="ctr"/>
          <a:lstStyle/>
          <a:p>
            <a:pPr algn="ctr" rtl="1"/>
            <a:r>
              <a:rPr lang="ar-EG" sz="3200" b="1" dirty="0"/>
              <a:t>اللامركزية الإدارية</a:t>
            </a:r>
          </a:p>
        </p:txBody>
      </p:sp>
      <p:sp>
        <p:nvSpPr>
          <p:cNvPr id="2" name="Rectangle 1"/>
          <p:cNvSpPr/>
          <p:nvPr/>
        </p:nvSpPr>
        <p:spPr>
          <a:xfrm>
            <a:off x="2819401" y="1905506"/>
            <a:ext cx="6019800" cy="3416320"/>
          </a:xfrm>
          <a:prstGeom prst="rect">
            <a:avLst/>
          </a:prstGeom>
        </p:spPr>
        <p:txBody>
          <a:bodyPr wrap="square">
            <a:spAutoFit/>
          </a:bodyPr>
          <a:lstStyle/>
          <a:p>
            <a:pPr marL="285750" indent="-285750" algn="justLow" rtl="1">
              <a:buFont typeface="Wingdings" panose="05000000000000000000" pitchFamily="2" charset="2"/>
              <a:buChar char="q"/>
            </a:pPr>
            <a:r>
              <a:rPr lang="ar-EG" sz="2400" b="1" dirty="0">
                <a:solidFill>
                  <a:srgbClr val="0070C0"/>
                </a:solidFill>
                <a:latin typeface="Simplified Arabic" panose="02020603050405020304" pitchFamily="18" charset="-78"/>
                <a:cs typeface="Simplified Arabic" panose="02020603050405020304" pitchFamily="18" charset="-78"/>
              </a:rPr>
              <a:t>يقصد باللامركزية الإدارية توزيع الوظيفة الإدارية داخل الدولة بين الحكومة المركزية في العاصمة وبين أشخاص الإدارة المحلية في الأقاليم، وتتمتع هذه الأشخاص بالشخصية المعنوية المستقلة، مع خضوعها لرقابة الحكومة المركزية. </a:t>
            </a:r>
          </a:p>
          <a:p>
            <a:pPr algn="justLow" rtl="1"/>
            <a:endParaRPr lang="ar-EG" sz="2400" b="1" dirty="0">
              <a:solidFill>
                <a:srgbClr val="0070C0"/>
              </a:solidFill>
              <a:latin typeface="Simplified Arabic" panose="02020603050405020304" pitchFamily="18" charset="-78"/>
              <a:cs typeface="Simplified Arabic" panose="02020603050405020304" pitchFamily="18" charset="-78"/>
            </a:endParaRPr>
          </a:p>
          <a:p>
            <a:pPr marL="285750" indent="-285750" algn="justLow" rtl="1">
              <a:buFont typeface="Wingdings" panose="05000000000000000000" pitchFamily="2" charset="2"/>
              <a:buChar char="q"/>
            </a:pPr>
            <a:r>
              <a:rPr lang="ar-EG" sz="2400" b="1" dirty="0">
                <a:solidFill>
                  <a:srgbClr val="002060"/>
                </a:solidFill>
                <a:latin typeface="Simplified Arabic" panose="02020603050405020304" pitchFamily="18" charset="-78"/>
                <a:cs typeface="Simplified Arabic" panose="02020603050405020304" pitchFamily="18" charset="-78"/>
              </a:rPr>
              <a:t>وعلى ذلك تظهر في هذا النظام إلى جانب الدولة أو الإدارة المركزية أشخاص معنوية محلية أو مرفقية يطلق عليها بالإدارة اللامركزية أو السلطات </a:t>
            </a:r>
            <a:r>
              <a:rPr lang="ar-EG" sz="2400" b="1" dirty="0" smtClean="0">
                <a:solidFill>
                  <a:srgbClr val="002060"/>
                </a:solidFill>
                <a:latin typeface="Simplified Arabic" panose="02020603050405020304" pitchFamily="18" charset="-78"/>
                <a:cs typeface="Simplified Arabic" panose="02020603050405020304" pitchFamily="18" charset="-78"/>
              </a:rPr>
              <a:t>الإدارية اللامركزية</a:t>
            </a:r>
            <a:r>
              <a:rPr lang="ar-EG" sz="2400" b="1" dirty="0">
                <a:solidFill>
                  <a:srgbClr val="002060"/>
                </a:solidFill>
                <a:latin typeface="Simplified Arabic" panose="02020603050405020304" pitchFamily="18" charset="-78"/>
                <a:cs typeface="Simplified Arabic" panose="02020603050405020304" pitchFamily="18" charset="-78"/>
              </a:rPr>
              <a:t>. </a:t>
            </a:r>
          </a:p>
        </p:txBody>
      </p:sp>
    </p:spTree>
    <p:extLst>
      <p:ext uri="{BB962C8B-B14F-4D97-AF65-F5344CB8AC3E}">
        <p14:creationId xmlns:p14="http://schemas.microsoft.com/office/powerpoint/2010/main" val="2867654744"/>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3"/>
                                        </p:tgtEl>
                                        <p:attrNameLst>
                                          <p:attrName>ppt_x</p:attrName>
                                          <p:attrName>ppt_y</p:attrName>
                                        </p:attrNameLst>
                                      </p:cBhvr>
                                    </p:animMotion>
                                    <p:animRot by="1500000">
                                      <p:cBhvr>
                                        <p:cTn id="7" dur="125" fill="hold">
                                          <p:stCondLst>
                                            <p:cond delay="0"/>
                                          </p:stCondLst>
                                        </p:cTn>
                                        <p:tgtEl>
                                          <p:spTgt spid="13"/>
                                        </p:tgtEl>
                                        <p:attrNameLst>
                                          <p:attrName>r</p:attrName>
                                        </p:attrNameLst>
                                      </p:cBhvr>
                                    </p:animRot>
                                    <p:animRot by="-1500000">
                                      <p:cBhvr>
                                        <p:cTn id="8" dur="125" fill="hold">
                                          <p:stCondLst>
                                            <p:cond delay="125"/>
                                          </p:stCondLst>
                                        </p:cTn>
                                        <p:tgtEl>
                                          <p:spTgt spid="13"/>
                                        </p:tgtEl>
                                        <p:attrNameLst>
                                          <p:attrName>r</p:attrName>
                                        </p:attrNameLst>
                                      </p:cBhvr>
                                    </p:animRot>
                                    <p:animRot by="-1500000">
                                      <p:cBhvr>
                                        <p:cTn id="9" dur="125" fill="hold">
                                          <p:stCondLst>
                                            <p:cond delay="250"/>
                                          </p:stCondLst>
                                        </p:cTn>
                                        <p:tgtEl>
                                          <p:spTgt spid="13"/>
                                        </p:tgtEl>
                                        <p:attrNameLst>
                                          <p:attrName>r</p:attrName>
                                        </p:attrNameLst>
                                      </p:cBhvr>
                                    </p:animRot>
                                    <p:animRot by="1500000">
                                      <p:cBhvr>
                                        <p:cTn id="10" dur="125" fill="hold">
                                          <p:stCondLst>
                                            <p:cond delay="375"/>
                                          </p:stCondLst>
                                        </p:cTn>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arn(inVertic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91000" y="0"/>
            <a:ext cx="4953000" cy="838200"/>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latin typeface="Simplified Arabic" panose="02020603050405020304" pitchFamily="18" charset="-78"/>
                <a:cs typeface="Simplified Arabic" panose="02020603050405020304" pitchFamily="18" charset="-78"/>
              </a:rPr>
              <a:t>المطلب الأول- صور اللامركزية الإدارية</a:t>
            </a:r>
            <a:endParaRPr lang="en-US" sz="2800" dirty="0">
              <a:latin typeface="Simplified Arabic" panose="02020603050405020304" pitchFamily="18" charset="-78"/>
              <a:cs typeface="Simplified Arabic" panose="02020603050405020304" pitchFamily="18" charset="-78"/>
            </a:endParaRPr>
          </a:p>
        </p:txBody>
      </p:sp>
      <p:sp>
        <p:nvSpPr>
          <p:cNvPr id="4" name="Rectangle 3"/>
          <p:cNvSpPr/>
          <p:nvPr/>
        </p:nvSpPr>
        <p:spPr>
          <a:xfrm>
            <a:off x="2579640" y="1066800"/>
            <a:ext cx="6405921" cy="52322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r" rtl="1"/>
            <a:r>
              <a:rPr lang="ar-EG" sz="2800" b="1" dirty="0" smtClean="0"/>
              <a:t>تقوم </a:t>
            </a:r>
            <a:r>
              <a:rPr lang="ar-EG" sz="2800" b="1" dirty="0"/>
              <a:t>اللامركزية الإقليمية أو المحلية على ثلاث </a:t>
            </a:r>
            <a:r>
              <a:rPr lang="ar-EG" sz="2800" b="1" dirty="0" smtClean="0"/>
              <a:t>عناصر</a:t>
            </a:r>
            <a:endParaRPr lang="ar-EG" sz="2800" b="1" dirty="0"/>
          </a:p>
        </p:txBody>
      </p:sp>
      <p:sp>
        <p:nvSpPr>
          <p:cNvPr id="5" name="Freeform 4"/>
          <p:cNvSpPr/>
          <p:nvPr/>
        </p:nvSpPr>
        <p:spPr>
          <a:xfrm>
            <a:off x="1904998" y="4263150"/>
            <a:ext cx="5334002" cy="1247229"/>
          </a:xfrm>
          <a:custGeom>
            <a:avLst/>
            <a:gdLst>
              <a:gd name="connsiteX0" fmla="*/ 0 w 5334002"/>
              <a:gd name="connsiteY0" fmla="*/ 0 h 1247229"/>
              <a:gd name="connsiteX1" fmla="*/ 5334002 w 5334002"/>
              <a:gd name="connsiteY1" fmla="*/ 0 h 1247229"/>
              <a:gd name="connsiteX2" fmla="*/ 5334002 w 5334002"/>
              <a:gd name="connsiteY2" fmla="*/ 1247229 h 1247229"/>
              <a:gd name="connsiteX3" fmla="*/ 0 w 5334002"/>
              <a:gd name="connsiteY3" fmla="*/ 1247229 h 1247229"/>
              <a:gd name="connsiteX4" fmla="*/ 0 w 5334002"/>
              <a:gd name="connsiteY4" fmla="*/ 0 h 1247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2" h="1247229">
                <a:moveTo>
                  <a:pt x="0" y="0"/>
                </a:moveTo>
                <a:lnTo>
                  <a:pt x="5334002" y="0"/>
                </a:lnTo>
                <a:lnTo>
                  <a:pt x="5334002" y="1247229"/>
                </a:lnTo>
                <a:lnTo>
                  <a:pt x="0" y="1247229"/>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EG" sz="2800" b="1" kern="1200" dirty="0" smtClean="0"/>
              <a:t>استقلال الوحدات المحلية </a:t>
            </a:r>
            <a:endParaRPr lang="ar-EG" sz="2800" kern="1200" dirty="0"/>
          </a:p>
        </p:txBody>
      </p:sp>
      <p:sp>
        <p:nvSpPr>
          <p:cNvPr id="6" name="Freeform 5"/>
          <p:cNvSpPr/>
          <p:nvPr/>
        </p:nvSpPr>
        <p:spPr>
          <a:xfrm>
            <a:off x="1904998" y="2363619"/>
            <a:ext cx="5334002" cy="1918240"/>
          </a:xfrm>
          <a:custGeom>
            <a:avLst/>
            <a:gdLst>
              <a:gd name="connsiteX0" fmla="*/ 0 w 5334002"/>
              <a:gd name="connsiteY0" fmla="*/ 671824 h 1918238"/>
              <a:gd name="connsiteX1" fmla="*/ 2427221 w 5334002"/>
              <a:gd name="connsiteY1" fmla="*/ 671824 h 1918238"/>
              <a:gd name="connsiteX2" fmla="*/ 2427221 w 5334002"/>
              <a:gd name="connsiteY2" fmla="*/ 479560 h 1918238"/>
              <a:gd name="connsiteX3" fmla="*/ 2187442 w 5334002"/>
              <a:gd name="connsiteY3" fmla="*/ 479560 h 1918238"/>
              <a:gd name="connsiteX4" fmla="*/ 2667001 w 5334002"/>
              <a:gd name="connsiteY4" fmla="*/ 0 h 1918238"/>
              <a:gd name="connsiteX5" fmla="*/ 3146561 w 5334002"/>
              <a:gd name="connsiteY5" fmla="*/ 479560 h 1918238"/>
              <a:gd name="connsiteX6" fmla="*/ 2906781 w 5334002"/>
              <a:gd name="connsiteY6" fmla="*/ 479560 h 1918238"/>
              <a:gd name="connsiteX7" fmla="*/ 2906781 w 5334002"/>
              <a:gd name="connsiteY7" fmla="*/ 671824 h 1918238"/>
              <a:gd name="connsiteX8" fmla="*/ 5334002 w 5334002"/>
              <a:gd name="connsiteY8" fmla="*/ 671824 h 1918238"/>
              <a:gd name="connsiteX9" fmla="*/ 5334002 w 5334002"/>
              <a:gd name="connsiteY9" fmla="*/ 1918238 h 1918238"/>
              <a:gd name="connsiteX10" fmla="*/ 0 w 5334002"/>
              <a:gd name="connsiteY10" fmla="*/ 1918238 h 1918238"/>
              <a:gd name="connsiteX11" fmla="*/ 0 w 5334002"/>
              <a:gd name="connsiteY11" fmla="*/ 671824 h 191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34002" h="1918238">
                <a:moveTo>
                  <a:pt x="5334002" y="1246414"/>
                </a:moveTo>
                <a:lnTo>
                  <a:pt x="2906781" y="1246414"/>
                </a:lnTo>
                <a:lnTo>
                  <a:pt x="2906781" y="1438678"/>
                </a:lnTo>
                <a:lnTo>
                  <a:pt x="3146560" y="1438678"/>
                </a:lnTo>
                <a:lnTo>
                  <a:pt x="2667001" y="1918237"/>
                </a:lnTo>
                <a:lnTo>
                  <a:pt x="2187441" y="1438678"/>
                </a:lnTo>
                <a:lnTo>
                  <a:pt x="2427221" y="1438678"/>
                </a:lnTo>
                <a:lnTo>
                  <a:pt x="2427221" y="1246414"/>
                </a:lnTo>
                <a:lnTo>
                  <a:pt x="0" y="1246414"/>
                </a:lnTo>
                <a:lnTo>
                  <a:pt x="0" y="1"/>
                </a:lnTo>
                <a:lnTo>
                  <a:pt x="5334002" y="1"/>
                </a:lnTo>
                <a:lnTo>
                  <a:pt x="5334002" y="1246414"/>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199136" tIns="199137" rIns="199136" bIns="870961" numCol="1" spcCol="1270" anchor="ctr" anchorCtr="0">
            <a:noAutofit/>
          </a:bodyPr>
          <a:lstStyle/>
          <a:p>
            <a:pPr lvl="0" algn="ctr" defTabSz="1244600" rtl="1">
              <a:lnSpc>
                <a:spcPct val="90000"/>
              </a:lnSpc>
              <a:spcBef>
                <a:spcPct val="0"/>
              </a:spcBef>
              <a:spcAft>
                <a:spcPct val="35000"/>
              </a:spcAft>
            </a:pPr>
            <a:r>
              <a:rPr lang="ar-EG" sz="2800" b="1" kern="1200" dirty="0" smtClean="0"/>
              <a:t>مصالح محلية أو إقليمية متميزة </a:t>
            </a:r>
            <a:endParaRPr lang="ar-EG" sz="2800" kern="1200" dirty="0"/>
          </a:p>
        </p:txBody>
      </p:sp>
    </p:spTree>
    <p:extLst>
      <p:ext uri="{BB962C8B-B14F-4D97-AF65-F5344CB8AC3E}">
        <p14:creationId xmlns:p14="http://schemas.microsoft.com/office/powerpoint/2010/main" val="607040175"/>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24200" y="0"/>
            <a:ext cx="6019800" cy="838200"/>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latin typeface="Simplified Arabic" panose="02020603050405020304" pitchFamily="18" charset="-78"/>
                <a:cs typeface="Simplified Arabic" panose="02020603050405020304" pitchFamily="18" charset="-78"/>
              </a:rPr>
              <a:t>المطلب الثاني- الوصاية الإدارية والسلطة الرئاسية </a:t>
            </a:r>
            <a:endParaRPr lang="en-US" sz="2800" dirty="0">
              <a:latin typeface="Simplified Arabic" panose="02020603050405020304" pitchFamily="18" charset="-78"/>
              <a:cs typeface="Simplified Arabic" panose="02020603050405020304" pitchFamily="18" charset="-78"/>
            </a:endParaRPr>
          </a:p>
        </p:txBody>
      </p:sp>
      <p:sp>
        <p:nvSpPr>
          <p:cNvPr id="4" name="Freeform 3"/>
          <p:cNvSpPr/>
          <p:nvPr/>
        </p:nvSpPr>
        <p:spPr>
          <a:xfrm>
            <a:off x="2057398" y="4310494"/>
            <a:ext cx="5029202" cy="1428278"/>
          </a:xfrm>
          <a:custGeom>
            <a:avLst/>
            <a:gdLst>
              <a:gd name="connsiteX0" fmla="*/ 0 w 5029202"/>
              <a:gd name="connsiteY0" fmla="*/ 0 h 1428278"/>
              <a:gd name="connsiteX1" fmla="*/ 5029202 w 5029202"/>
              <a:gd name="connsiteY1" fmla="*/ 0 h 1428278"/>
              <a:gd name="connsiteX2" fmla="*/ 5029202 w 5029202"/>
              <a:gd name="connsiteY2" fmla="*/ 1428278 h 1428278"/>
              <a:gd name="connsiteX3" fmla="*/ 0 w 5029202"/>
              <a:gd name="connsiteY3" fmla="*/ 1428278 h 1428278"/>
              <a:gd name="connsiteX4" fmla="*/ 0 w 5029202"/>
              <a:gd name="connsiteY4" fmla="*/ 0 h 1428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02" h="1428278">
                <a:moveTo>
                  <a:pt x="0" y="0"/>
                </a:moveTo>
                <a:lnTo>
                  <a:pt x="5029202" y="0"/>
                </a:lnTo>
                <a:lnTo>
                  <a:pt x="5029202" y="1428278"/>
                </a:lnTo>
                <a:lnTo>
                  <a:pt x="0" y="1428278"/>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EG" sz="2800" b="1" kern="1200" dirty="0" smtClean="0"/>
              <a:t>التمييز بين الوصاية الإدارية </a:t>
            </a:r>
            <a:br>
              <a:rPr lang="ar-EG" sz="2800" b="1" kern="1200" dirty="0" smtClean="0"/>
            </a:br>
            <a:r>
              <a:rPr lang="ar-EG" sz="2800" b="1" kern="1200" dirty="0" smtClean="0"/>
              <a:t>والسلطة الرئاسية </a:t>
            </a:r>
            <a:endParaRPr lang="ar-EG" sz="2800" kern="1200" dirty="0"/>
          </a:p>
        </p:txBody>
      </p:sp>
      <p:sp>
        <p:nvSpPr>
          <p:cNvPr id="5" name="Freeform 4"/>
          <p:cNvSpPr/>
          <p:nvPr/>
        </p:nvSpPr>
        <p:spPr>
          <a:xfrm>
            <a:off x="2057398" y="2209803"/>
            <a:ext cx="5029202" cy="2196693"/>
          </a:xfrm>
          <a:custGeom>
            <a:avLst/>
            <a:gdLst>
              <a:gd name="connsiteX0" fmla="*/ 0 w 5029202"/>
              <a:gd name="connsiteY0" fmla="*/ 769347 h 2196692"/>
              <a:gd name="connsiteX1" fmla="*/ 2240015 w 5029202"/>
              <a:gd name="connsiteY1" fmla="*/ 769347 h 2196692"/>
              <a:gd name="connsiteX2" fmla="*/ 2240015 w 5029202"/>
              <a:gd name="connsiteY2" fmla="*/ 549173 h 2196692"/>
              <a:gd name="connsiteX3" fmla="*/ 1965428 w 5029202"/>
              <a:gd name="connsiteY3" fmla="*/ 549173 h 2196692"/>
              <a:gd name="connsiteX4" fmla="*/ 2514601 w 5029202"/>
              <a:gd name="connsiteY4" fmla="*/ 0 h 2196692"/>
              <a:gd name="connsiteX5" fmla="*/ 3063774 w 5029202"/>
              <a:gd name="connsiteY5" fmla="*/ 549173 h 2196692"/>
              <a:gd name="connsiteX6" fmla="*/ 2789188 w 5029202"/>
              <a:gd name="connsiteY6" fmla="*/ 549173 h 2196692"/>
              <a:gd name="connsiteX7" fmla="*/ 2789188 w 5029202"/>
              <a:gd name="connsiteY7" fmla="*/ 769347 h 2196692"/>
              <a:gd name="connsiteX8" fmla="*/ 5029202 w 5029202"/>
              <a:gd name="connsiteY8" fmla="*/ 769347 h 2196692"/>
              <a:gd name="connsiteX9" fmla="*/ 5029202 w 5029202"/>
              <a:gd name="connsiteY9" fmla="*/ 2196692 h 2196692"/>
              <a:gd name="connsiteX10" fmla="*/ 0 w 5029202"/>
              <a:gd name="connsiteY10" fmla="*/ 2196692 h 2196692"/>
              <a:gd name="connsiteX11" fmla="*/ 0 w 5029202"/>
              <a:gd name="connsiteY11" fmla="*/ 769347 h 219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9202" h="2196692">
                <a:moveTo>
                  <a:pt x="5029202" y="1427345"/>
                </a:moveTo>
                <a:lnTo>
                  <a:pt x="2789187" y="1427345"/>
                </a:lnTo>
                <a:lnTo>
                  <a:pt x="2789187" y="1647519"/>
                </a:lnTo>
                <a:lnTo>
                  <a:pt x="3063774" y="1647519"/>
                </a:lnTo>
                <a:lnTo>
                  <a:pt x="2514601" y="2196692"/>
                </a:lnTo>
                <a:lnTo>
                  <a:pt x="1965428" y="1647519"/>
                </a:lnTo>
                <a:lnTo>
                  <a:pt x="2240014" y="1647519"/>
                </a:lnTo>
                <a:lnTo>
                  <a:pt x="2240014" y="1427345"/>
                </a:lnTo>
                <a:lnTo>
                  <a:pt x="0" y="1427345"/>
                </a:lnTo>
                <a:lnTo>
                  <a:pt x="0" y="0"/>
                </a:lnTo>
                <a:lnTo>
                  <a:pt x="5029202" y="0"/>
                </a:lnTo>
                <a:lnTo>
                  <a:pt x="5029202" y="1427345"/>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199136" tIns="199136" rIns="199136" bIns="968483" numCol="1" spcCol="1270" anchor="ctr" anchorCtr="0">
            <a:noAutofit/>
          </a:bodyPr>
          <a:lstStyle/>
          <a:p>
            <a:pPr lvl="0" algn="ctr" defTabSz="1244600" rtl="1">
              <a:lnSpc>
                <a:spcPct val="90000"/>
              </a:lnSpc>
              <a:spcBef>
                <a:spcPct val="0"/>
              </a:spcBef>
              <a:spcAft>
                <a:spcPct val="35000"/>
              </a:spcAft>
            </a:pPr>
            <a:r>
              <a:rPr lang="ar-EG" sz="2800" b="1" kern="1200" dirty="0" smtClean="0"/>
              <a:t>المقصود بالوصاية الإدارية</a:t>
            </a:r>
            <a:endParaRPr lang="ar-EG" sz="2800" kern="1200" dirty="0"/>
          </a:p>
        </p:txBody>
      </p:sp>
    </p:spTree>
    <p:extLst>
      <p:ext uri="{BB962C8B-B14F-4D97-AF65-F5344CB8AC3E}">
        <p14:creationId xmlns:p14="http://schemas.microsoft.com/office/powerpoint/2010/main" val="3629377102"/>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91000" y="0"/>
            <a:ext cx="4953000" cy="838200"/>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latin typeface="Simplified Arabic" panose="02020603050405020304" pitchFamily="18" charset="-78"/>
                <a:cs typeface="Simplified Arabic" panose="02020603050405020304" pitchFamily="18" charset="-78"/>
              </a:rPr>
              <a:t>المطلب الثالث- تقييم اللامركزية </a:t>
            </a:r>
            <a:r>
              <a:rPr lang="ar-SA" sz="2800" b="1" dirty="0" smtClean="0">
                <a:latin typeface="Simplified Arabic" panose="02020603050405020304" pitchFamily="18" charset="-78"/>
                <a:cs typeface="Simplified Arabic" panose="02020603050405020304" pitchFamily="18" charset="-78"/>
              </a:rPr>
              <a:t>الإدارية</a:t>
            </a:r>
            <a:endParaRPr lang="en-US" sz="2800" dirty="0">
              <a:latin typeface="Simplified Arabic" panose="02020603050405020304" pitchFamily="18" charset="-78"/>
              <a:cs typeface="Simplified Arabic" panose="02020603050405020304" pitchFamily="18" charset="-78"/>
            </a:endParaRPr>
          </a:p>
        </p:txBody>
      </p:sp>
      <p:sp>
        <p:nvSpPr>
          <p:cNvPr id="4" name="Rectangle 3"/>
          <p:cNvSpPr/>
          <p:nvPr/>
        </p:nvSpPr>
        <p:spPr>
          <a:xfrm>
            <a:off x="5885032" y="1066800"/>
            <a:ext cx="3100529" cy="52322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r" rtl="1"/>
            <a:r>
              <a:rPr lang="ar-EG" sz="2800" b="1" dirty="0"/>
              <a:t>مزايا اللامركزية الإدارية </a:t>
            </a:r>
          </a:p>
        </p:txBody>
      </p:sp>
      <p:sp>
        <p:nvSpPr>
          <p:cNvPr id="2" name="Rounded Rectangle 1"/>
          <p:cNvSpPr/>
          <p:nvPr/>
        </p:nvSpPr>
        <p:spPr>
          <a:xfrm>
            <a:off x="533400" y="2438400"/>
            <a:ext cx="8305800" cy="1143000"/>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a:r>
              <a:rPr lang="ar-SA" sz="2400" b="1" dirty="0">
                <a:solidFill>
                  <a:srgbClr val="002060"/>
                </a:solidFill>
                <a:latin typeface="Simplified Arabic" panose="02020603050405020304" pitchFamily="18" charset="-78"/>
                <a:cs typeface="Simplified Arabic" panose="02020603050405020304" pitchFamily="18" charset="-78"/>
              </a:rPr>
              <a:t>يؤكد المبادئ الديمقراطية في الإدارة: لأنه يهدف إلى اشتراك الشعب في اتخاذ القرارات وإدارة المرافق العامة المحلية</a:t>
            </a:r>
            <a:endParaRPr lang="ar-EG" sz="2400" dirty="0">
              <a:solidFill>
                <a:srgbClr val="002060"/>
              </a:solidFill>
              <a:latin typeface="Simplified Arabic" panose="02020603050405020304" pitchFamily="18" charset="-78"/>
              <a:cs typeface="Simplified Arabic" panose="02020603050405020304" pitchFamily="18" charset="-78"/>
            </a:endParaRPr>
          </a:p>
        </p:txBody>
      </p:sp>
      <p:sp>
        <p:nvSpPr>
          <p:cNvPr id="6" name="Rounded Rectangle 5"/>
          <p:cNvSpPr/>
          <p:nvPr/>
        </p:nvSpPr>
        <p:spPr>
          <a:xfrm>
            <a:off x="533400" y="4419600"/>
            <a:ext cx="8305800" cy="1295400"/>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a:r>
              <a:rPr lang="ar-SA" sz="2400" b="1" dirty="0">
                <a:solidFill>
                  <a:srgbClr val="002060"/>
                </a:solidFill>
                <a:latin typeface="Simplified Arabic" panose="02020603050405020304" pitchFamily="18" charset="-78"/>
                <a:cs typeface="Simplified Arabic" panose="02020603050405020304" pitchFamily="18" charset="-78"/>
              </a:rPr>
              <a:t>يخفف العبء عن الإدارة المركزية: إذ أن توزيع الوظيفة الإدارية بين الإدارة المركزية والهيئات المحلية أو المرفقية يتيح للإدارة المركزية التفرغ لأداء المهام الأكثر أهمية في رسم السياسة العامة وإدارة المرافق القومية</a:t>
            </a:r>
            <a:endParaRPr lang="ar-EG" sz="2400"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081653257"/>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91000" y="0"/>
            <a:ext cx="4953000" cy="838200"/>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latin typeface="Simplified Arabic" panose="02020603050405020304" pitchFamily="18" charset="-78"/>
                <a:cs typeface="Simplified Arabic" panose="02020603050405020304" pitchFamily="18" charset="-78"/>
              </a:rPr>
              <a:t>المطلب الثالث- تقييم اللامركزية </a:t>
            </a:r>
            <a:r>
              <a:rPr lang="ar-SA" sz="2800" b="1" dirty="0" smtClean="0">
                <a:latin typeface="Simplified Arabic" panose="02020603050405020304" pitchFamily="18" charset="-78"/>
                <a:cs typeface="Simplified Arabic" panose="02020603050405020304" pitchFamily="18" charset="-78"/>
              </a:rPr>
              <a:t>الإدارية</a:t>
            </a:r>
            <a:endParaRPr lang="en-US" sz="2800" dirty="0">
              <a:latin typeface="Simplified Arabic" panose="02020603050405020304" pitchFamily="18" charset="-78"/>
              <a:cs typeface="Simplified Arabic" panose="02020603050405020304" pitchFamily="18" charset="-78"/>
            </a:endParaRPr>
          </a:p>
        </p:txBody>
      </p:sp>
      <p:sp>
        <p:nvSpPr>
          <p:cNvPr id="4" name="Rectangle 3"/>
          <p:cNvSpPr/>
          <p:nvPr/>
        </p:nvSpPr>
        <p:spPr>
          <a:xfrm>
            <a:off x="5885032" y="1066800"/>
            <a:ext cx="3100529" cy="52322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r" rtl="1"/>
            <a:r>
              <a:rPr lang="ar-EG" sz="2800" b="1" dirty="0"/>
              <a:t>عيوب اللامركزية الإدارية</a:t>
            </a:r>
          </a:p>
        </p:txBody>
      </p:sp>
      <p:sp>
        <p:nvSpPr>
          <p:cNvPr id="2" name="Rounded Rectangle 1"/>
          <p:cNvSpPr/>
          <p:nvPr/>
        </p:nvSpPr>
        <p:spPr>
          <a:xfrm>
            <a:off x="533400" y="2438400"/>
            <a:ext cx="8305800" cy="1143000"/>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a:r>
              <a:rPr lang="ar-SA" sz="2400" b="1" dirty="0">
                <a:solidFill>
                  <a:srgbClr val="002060"/>
                </a:solidFill>
                <a:latin typeface="Simplified Arabic" panose="02020603050405020304" pitchFamily="18" charset="-78"/>
                <a:cs typeface="Simplified Arabic" panose="02020603050405020304" pitchFamily="18" charset="-78"/>
              </a:rPr>
              <a:t>يؤدي هذا النظام إلى المساس بوحدة الدولة من خلال توزيع الوظيفة الإدارية بين الوزارات والهيئات المحلية</a:t>
            </a:r>
            <a:endParaRPr lang="ar-EG" sz="2400" dirty="0">
              <a:solidFill>
                <a:srgbClr val="002060"/>
              </a:solidFill>
              <a:latin typeface="Simplified Arabic" panose="02020603050405020304" pitchFamily="18" charset="-78"/>
              <a:cs typeface="Simplified Arabic" panose="02020603050405020304" pitchFamily="18" charset="-78"/>
            </a:endParaRPr>
          </a:p>
        </p:txBody>
      </p:sp>
      <p:sp>
        <p:nvSpPr>
          <p:cNvPr id="6" name="Rounded Rectangle 5"/>
          <p:cNvSpPr/>
          <p:nvPr/>
        </p:nvSpPr>
        <p:spPr>
          <a:xfrm>
            <a:off x="533400" y="4419600"/>
            <a:ext cx="8305800" cy="1295400"/>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a:r>
              <a:rPr lang="ar-SA" sz="2400" b="1" dirty="0">
                <a:solidFill>
                  <a:srgbClr val="002060"/>
                </a:solidFill>
                <a:latin typeface="Simplified Arabic" panose="02020603050405020304" pitchFamily="18" charset="-78"/>
                <a:cs typeface="Simplified Arabic" panose="02020603050405020304" pitchFamily="18" charset="-78"/>
              </a:rPr>
              <a:t>قد ينشأ صراع بين الهيئات اللامركزية والسلطة المركزية لتمتع الاثنين بالشخصية المعنوية ولأن الهيئات المحلية غالباً ما تقدم المصالح المحلية على </a:t>
            </a:r>
            <a:r>
              <a:rPr lang="ar-EG" sz="2400" b="1" dirty="0" smtClean="0">
                <a:solidFill>
                  <a:srgbClr val="002060"/>
                </a:solidFill>
                <a:latin typeface="Simplified Arabic" panose="02020603050405020304" pitchFamily="18" charset="-78"/>
                <a:cs typeface="Simplified Arabic" panose="02020603050405020304" pitchFamily="18" charset="-78"/>
              </a:rPr>
              <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SA" sz="2400" b="1" dirty="0" smtClean="0">
                <a:solidFill>
                  <a:srgbClr val="002060"/>
                </a:solidFill>
                <a:latin typeface="Simplified Arabic" panose="02020603050405020304" pitchFamily="18" charset="-78"/>
                <a:cs typeface="Simplified Arabic" panose="02020603050405020304" pitchFamily="18" charset="-78"/>
              </a:rPr>
              <a:t>المصلحة </a:t>
            </a:r>
            <a:r>
              <a:rPr lang="ar-SA" sz="2400" b="1" dirty="0">
                <a:solidFill>
                  <a:srgbClr val="002060"/>
                </a:solidFill>
                <a:latin typeface="Simplified Arabic" panose="02020603050405020304" pitchFamily="18" charset="-78"/>
                <a:cs typeface="Simplified Arabic" panose="02020603050405020304" pitchFamily="18" charset="-78"/>
              </a:rPr>
              <a:t>العامة</a:t>
            </a:r>
            <a:endParaRPr lang="ar-EG" sz="2400"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053044158"/>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Folded Corner 4"/>
          <p:cNvSpPr/>
          <p:nvPr/>
        </p:nvSpPr>
        <p:spPr>
          <a:xfrm>
            <a:off x="685800" y="1905000"/>
            <a:ext cx="8001000" cy="2438400"/>
          </a:xfrm>
          <a:prstGeom prst="foldedCorner">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a:r>
              <a:rPr lang="ar-EG" sz="3600" b="1" dirty="0" smtClean="0">
                <a:solidFill>
                  <a:srgbClr val="C00000"/>
                </a:solidFill>
                <a:latin typeface="Simplified Arabic" panose="02020603050405020304" pitchFamily="18" charset="-78"/>
                <a:cs typeface="Simplified Arabic" panose="02020603050405020304" pitchFamily="18" charset="-78"/>
              </a:rPr>
              <a:t>ورشة عمل </a:t>
            </a:r>
          </a:p>
          <a:p>
            <a:pPr algn="ctr" rtl="1"/>
            <a:endParaRPr lang="ar-EG" sz="3600" b="1" dirty="0">
              <a:solidFill>
                <a:srgbClr val="002060"/>
              </a:solidFill>
              <a:latin typeface="Simplified Arabic" panose="02020603050405020304" pitchFamily="18" charset="-78"/>
              <a:cs typeface="Simplified Arabic" panose="02020603050405020304" pitchFamily="18" charset="-78"/>
            </a:endParaRPr>
          </a:p>
          <a:p>
            <a:pPr algn="ctr" rtl="1"/>
            <a:r>
              <a:rPr lang="ar-EG" sz="3600" b="1" dirty="0" smtClean="0">
                <a:solidFill>
                  <a:srgbClr val="002060"/>
                </a:solidFill>
                <a:latin typeface="Simplified Arabic" panose="02020603050405020304" pitchFamily="18" charset="-78"/>
                <a:cs typeface="Simplified Arabic" panose="02020603050405020304" pitchFamily="18" charset="-78"/>
              </a:rPr>
              <a:t>الفصل 703</a:t>
            </a:r>
            <a:endParaRPr lang="ar-EG" sz="3600" b="1"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461790104"/>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ustomers\0000000000000\ادارة الوقت\New folder\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 y="0"/>
            <a:ext cx="9118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9098" y="457200"/>
            <a:ext cx="8305802"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1">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rtl="1"/>
            <a:r>
              <a:rPr lang="ar-EG" sz="4800" b="1" dirty="0" smtClean="0">
                <a:ln/>
                <a:solidFill>
                  <a:schemeClr val="accent5">
                    <a:tint val="50000"/>
                    <a:satMod val="180000"/>
                  </a:schemeClr>
                </a:solidFill>
              </a:rPr>
              <a:t>شكرا لكم</a:t>
            </a:r>
            <a:endParaRPr lang="ar-EG" sz="4800" b="1" dirty="0">
              <a:ln/>
              <a:solidFill>
                <a:schemeClr val="accent5">
                  <a:tint val="50000"/>
                  <a:satMod val="180000"/>
                </a:schemeClr>
              </a:solidFill>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340" y="2057400"/>
            <a:ext cx="7165318" cy="3575280"/>
          </a:xfrm>
          <a:prstGeom prst="rect">
            <a:avLst/>
          </a:prstGeom>
        </p:spPr>
      </p:pic>
    </p:spTree>
    <p:extLst>
      <p:ext uri="{BB962C8B-B14F-4D97-AF65-F5344CB8AC3E}">
        <p14:creationId xmlns:p14="http://schemas.microsoft.com/office/powerpoint/2010/main" val="50202509"/>
      </p:ext>
    </p:extLst>
  </p:cSld>
  <p:clrMapOvr>
    <a:masterClrMapping/>
  </p:clrMapOvr>
  <mc:AlternateContent xmlns:mc="http://schemas.openxmlformats.org/markup-compatibility/2006" xmlns:p14="http://schemas.microsoft.com/office/powerpoint/2010/main">
    <mc:Choice Requires="p14">
      <p:transition spd="slow" p14:dur="1600">
        <p:blinds dir="vert"/>
        <p:sndAc>
          <p:endSnd/>
        </p:sndAc>
      </p:transition>
    </mc:Choice>
    <mc:Fallback xmlns="">
      <p:transition spd="slow">
        <p:blinds dir="vert"/>
        <p:sndAc>
          <p:endSnd/>
        </p:sndAc>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592</TotalTime>
  <Words>3447</Words>
  <Application>Microsoft Office PowerPoint</Application>
  <PresentationFormat>عرض على الشاشة (3:4)‏</PresentationFormat>
  <Paragraphs>485</Paragraphs>
  <Slides>99</Slides>
  <Notes>4</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99</vt:i4>
      </vt:variant>
    </vt:vector>
  </HeadingPairs>
  <TitlesOfParts>
    <vt:vector size="111" baseType="lpstr">
      <vt:lpstr>Arial</vt:lpstr>
      <vt:lpstr>Wingdings</vt:lpstr>
      <vt:lpstr>Simplified Arabic</vt:lpstr>
      <vt:lpstr>HY헤드라인M</vt:lpstr>
      <vt:lpstr>SimHei</vt:lpstr>
      <vt:lpstr>幼圆</vt:lpstr>
      <vt:lpstr>Times New Roman</vt:lpstr>
      <vt:lpstr>Calibri</vt:lpstr>
      <vt:lpstr>宋体</vt:lpstr>
      <vt:lpstr>Gulim</vt:lpstr>
      <vt:lpstr>Verdana</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تصميم</dc:creator>
  <cp:lastModifiedBy>admin nw</cp:lastModifiedBy>
  <cp:revision>126</cp:revision>
  <dcterms:created xsi:type="dcterms:W3CDTF">2006-08-16T00:00:00Z</dcterms:created>
  <dcterms:modified xsi:type="dcterms:W3CDTF">2016-03-28T09:21:19Z</dcterms:modified>
</cp:coreProperties>
</file>