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64"/>
  </p:notesMasterIdLst>
  <p:sldIdLst>
    <p:sldId id="256" r:id="rId2"/>
    <p:sldId id="257" r:id="rId3"/>
    <p:sldId id="259" r:id="rId4"/>
    <p:sldId id="260" r:id="rId5"/>
    <p:sldId id="261" r:id="rId6"/>
    <p:sldId id="263" r:id="rId7"/>
    <p:sldId id="446" r:id="rId8"/>
    <p:sldId id="390" r:id="rId9"/>
    <p:sldId id="388" r:id="rId10"/>
    <p:sldId id="387" r:id="rId11"/>
    <p:sldId id="264" r:id="rId12"/>
    <p:sldId id="449" r:id="rId13"/>
    <p:sldId id="450" r:id="rId14"/>
    <p:sldId id="391" r:id="rId15"/>
    <p:sldId id="372" r:id="rId16"/>
    <p:sldId id="397" r:id="rId17"/>
    <p:sldId id="398" r:id="rId18"/>
    <p:sldId id="399" r:id="rId19"/>
    <p:sldId id="400" r:id="rId20"/>
    <p:sldId id="447" r:id="rId21"/>
    <p:sldId id="402" r:id="rId22"/>
    <p:sldId id="403" r:id="rId23"/>
    <p:sldId id="453" r:id="rId24"/>
    <p:sldId id="454" r:id="rId25"/>
    <p:sldId id="448" r:id="rId26"/>
    <p:sldId id="405" r:id="rId27"/>
    <p:sldId id="406" r:id="rId28"/>
    <p:sldId id="407" r:id="rId29"/>
    <p:sldId id="408" r:id="rId30"/>
    <p:sldId id="409" r:id="rId31"/>
    <p:sldId id="410" r:id="rId32"/>
    <p:sldId id="411" r:id="rId33"/>
    <p:sldId id="412" r:id="rId34"/>
    <p:sldId id="451" r:id="rId35"/>
    <p:sldId id="452" r:id="rId36"/>
    <p:sldId id="413" r:id="rId37"/>
    <p:sldId id="414" r:id="rId38"/>
    <p:sldId id="415" r:id="rId39"/>
    <p:sldId id="416" r:id="rId40"/>
    <p:sldId id="417" r:id="rId41"/>
    <p:sldId id="418" r:id="rId42"/>
    <p:sldId id="419" r:id="rId43"/>
    <p:sldId id="420" r:id="rId44"/>
    <p:sldId id="457" r:id="rId45"/>
    <p:sldId id="458" r:id="rId46"/>
    <p:sldId id="421" r:id="rId47"/>
    <p:sldId id="422" r:id="rId48"/>
    <p:sldId id="423" r:id="rId49"/>
    <p:sldId id="455" r:id="rId50"/>
    <p:sldId id="456" r:id="rId51"/>
    <p:sldId id="424" r:id="rId52"/>
    <p:sldId id="425" r:id="rId53"/>
    <p:sldId id="426" r:id="rId54"/>
    <p:sldId id="266" r:id="rId55"/>
    <p:sldId id="427" r:id="rId56"/>
    <p:sldId id="428" r:id="rId57"/>
    <p:sldId id="429" r:id="rId58"/>
    <p:sldId id="441" r:id="rId59"/>
    <p:sldId id="442" r:id="rId60"/>
    <p:sldId id="443" r:id="rId61"/>
    <p:sldId id="444" r:id="rId62"/>
    <p:sldId id="430" r:id="rId6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2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image" Target="../media/image57.jpeg"/><Relationship Id="rId4" Type="http://schemas.openxmlformats.org/officeDocument/2006/relationships/image" Target="../media/image6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image" Target="../media/image57.jpeg"/><Relationship Id="rId4" Type="http://schemas.openxmlformats.org/officeDocument/2006/relationships/image" Target="../media/image6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D9B4D8-20D2-4F05-8A94-F20101D25C70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EG"/>
        </a:p>
      </dgm:t>
    </dgm:pt>
    <dgm:pt modelId="{697D1AF6-C378-4978-BF9A-229EB3562930}">
      <dgm:prSet phldrT="[Text]" custT="1"/>
      <dgm:spPr/>
      <dgm:t>
        <a:bodyPr/>
        <a:lstStyle/>
        <a:p>
          <a:pPr rtl="1"/>
          <a:r>
            <a:rPr lang="ar-SA" sz="1800" b="0" dirty="0" smtClean="0">
              <a:solidFill>
                <a:srgbClr val="002060"/>
              </a:solidFill>
              <a:cs typeface="AL-Mohanad Bold" pitchFamily="2" charset="-78"/>
            </a:rPr>
            <a:t>مفهوم الجودة الشخصية</a:t>
          </a:r>
          <a:endParaRPr lang="ar-EG" sz="1800" b="0" dirty="0">
            <a:solidFill>
              <a:srgbClr val="002060"/>
            </a:solidFill>
            <a:cs typeface="AL-Mohanad Bold" pitchFamily="2" charset="-78"/>
          </a:endParaRPr>
        </a:p>
      </dgm:t>
    </dgm:pt>
    <dgm:pt modelId="{3492F61E-CFD4-4790-B4E4-05A36727C030}" type="parTrans" cxnId="{6FED36E0-D91D-4C93-A65C-5CD9964C5E4D}">
      <dgm:prSet/>
      <dgm:spPr/>
      <dgm:t>
        <a:bodyPr/>
        <a:lstStyle/>
        <a:p>
          <a:pPr rtl="1"/>
          <a:endParaRPr lang="ar-EG"/>
        </a:p>
      </dgm:t>
    </dgm:pt>
    <dgm:pt modelId="{CB1207CD-C04F-4D5A-A15C-1B450C577824}" type="sibTrans" cxnId="{6FED36E0-D91D-4C93-A65C-5CD9964C5E4D}">
      <dgm:prSet/>
      <dgm:spPr/>
      <dgm:t>
        <a:bodyPr/>
        <a:lstStyle/>
        <a:p>
          <a:pPr rtl="1"/>
          <a:endParaRPr lang="ar-EG"/>
        </a:p>
      </dgm:t>
    </dgm:pt>
    <dgm:pt modelId="{8643B5B7-C796-465D-8F97-9E9218853D8B}">
      <dgm:prSet phldrT="[Text]" custT="1"/>
      <dgm:spPr/>
      <dgm:t>
        <a:bodyPr/>
        <a:lstStyle/>
        <a:p>
          <a:pPr rtl="1"/>
          <a:r>
            <a:rPr lang="ar-SA" sz="1800" b="0" dirty="0" smtClean="0">
              <a:solidFill>
                <a:srgbClr val="002060"/>
              </a:solidFill>
              <a:cs typeface="AL-Mohanad Bold" pitchFamily="2" charset="-78"/>
            </a:rPr>
            <a:t>السمات الشخصية الإيجابية</a:t>
          </a:r>
          <a:endParaRPr lang="ar-EG" sz="1800" b="0" dirty="0">
            <a:solidFill>
              <a:srgbClr val="002060"/>
            </a:solidFill>
            <a:cs typeface="AL-Mohanad Bold" pitchFamily="2" charset="-78"/>
          </a:endParaRPr>
        </a:p>
      </dgm:t>
    </dgm:pt>
    <dgm:pt modelId="{9F5EC83B-C0FE-4DCB-8057-970916E90DBA}" type="parTrans" cxnId="{8D634BDD-EB36-4665-B9FB-A638FD341D09}">
      <dgm:prSet/>
      <dgm:spPr/>
      <dgm:t>
        <a:bodyPr/>
        <a:lstStyle/>
        <a:p>
          <a:pPr rtl="1"/>
          <a:endParaRPr lang="ar-EG"/>
        </a:p>
      </dgm:t>
    </dgm:pt>
    <dgm:pt modelId="{0999BA92-956A-41FD-B2B5-F55709403D03}" type="sibTrans" cxnId="{8D634BDD-EB36-4665-B9FB-A638FD341D09}">
      <dgm:prSet/>
      <dgm:spPr/>
      <dgm:t>
        <a:bodyPr/>
        <a:lstStyle/>
        <a:p>
          <a:pPr rtl="1"/>
          <a:endParaRPr lang="ar-EG"/>
        </a:p>
      </dgm:t>
    </dgm:pt>
    <dgm:pt modelId="{FC38832B-C432-492A-885D-78A965C24926}">
      <dgm:prSet phldrT="[Text]" custT="1"/>
      <dgm:spPr/>
      <dgm:t>
        <a:bodyPr/>
        <a:lstStyle/>
        <a:p>
          <a:pPr rtl="1"/>
          <a:r>
            <a:rPr lang="ar-SA" sz="1800" b="0" dirty="0" smtClean="0">
              <a:solidFill>
                <a:srgbClr val="002060"/>
              </a:solidFill>
              <a:cs typeface="AL-Mohanad Bold" pitchFamily="2" charset="-78"/>
            </a:rPr>
            <a:t>أهمية الجودة الشخصية </a:t>
          </a:r>
          <a:endParaRPr lang="ar-EG" sz="1800" b="0" dirty="0">
            <a:solidFill>
              <a:srgbClr val="002060"/>
            </a:solidFill>
            <a:cs typeface="AL-Mohanad Bold" pitchFamily="2" charset="-78"/>
          </a:endParaRPr>
        </a:p>
      </dgm:t>
    </dgm:pt>
    <dgm:pt modelId="{896F8A6B-2405-418A-8472-FD4C49A6D194}" type="parTrans" cxnId="{D83837E4-3417-40ED-9E60-54F648E1A58E}">
      <dgm:prSet/>
      <dgm:spPr/>
      <dgm:t>
        <a:bodyPr/>
        <a:lstStyle/>
        <a:p>
          <a:pPr rtl="1"/>
          <a:endParaRPr lang="ar-EG"/>
        </a:p>
      </dgm:t>
    </dgm:pt>
    <dgm:pt modelId="{70D401A7-A14B-46CA-A07B-A0E57AC9C9D5}" type="sibTrans" cxnId="{D83837E4-3417-40ED-9E60-54F648E1A58E}">
      <dgm:prSet/>
      <dgm:spPr/>
      <dgm:t>
        <a:bodyPr/>
        <a:lstStyle/>
        <a:p>
          <a:pPr rtl="1"/>
          <a:endParaRPr lang="ar-EG"/>
        </a:p>
      </dgm:t>
    </dgm:pt>
    <dgm:pt modelId="{DF97E5C1-8F97-4524-A076-CD2A11F9441C}">
      <dgm:prSet phldrT="[Text]" custT="1"/>
      <dgm:spPr/>
      <dgm:t>
        <a:bodyPr/>
        <a:lstStyle/>
        <a:p>
          <a:pPr rtl="1"/>
          <a:r>
            <a:rPr lang="ar-SA" sz="1800" b="0" dirty="0" smtClean="0">
              <a:solidFill>
                <a:srgbClr val="002060"/>
              </a:solidFill>
              <a:cs typeface="AL-Mohanad Bold" pitchFamily="2" charset="-78"/>
            </a:rPr>
            <a:t>خطوات تعزيز الجودة الشخصية </a:t>
          </a:r>
          <a:endParaRPr lang="ar-EG" sz="1800" b="0" dirty="0">
            <a:solidFill>
              <a:srgbClr val="002060"/>
            </a:solidFill>
            <a:cs typeface="AL-Mohanad Bold" pitchFamily="2" charset="-78"/>
          </a:endParaRPr>
        </a:p>
      </dgm:t>
    </dgm:pt>
    <dgm:pt modelId="{C55CD48E-86E6-42C8-B06A-E7AB637C605F}" type="parTrans" cxnId="{C2F476F5-09D3-4EED-822D-76ECB5F79BD7}">
      <dgm:prSet/>
      <dgm:spPr/>
      <dgm:t>
        <a:bodyPr/>
        <a:lstStyle/>
        <a:p>
          <a:pPr rtl="1"/>
          <a:endParaRPr lang="ar-EG"/>
        </a:p>
      </dgm:t>
    </dgm:pt>
    <dgm:pt modelId="{D71AD6E0-5A34-44B4-9018-5C70C8F6B265}" type="sibTrans" cxnId="{C2F476F5-09D3-4EED-822D-76ECB5F79BD7}">
      <dgm:prSet/>
      <dgm:spPr/>
      <dgm:t>
        <a:bodyPr/>
        <a:lstStyle/>
        <a:p>
          <a:pPr rtl="1"/>
          <a:endParaRPr lang="ar-EG"/>
        </a:p>
      </dgm:t>
    </dgm:pt>
    <dgm:pt modelId="{CFC3E524-9B0B-4C5C-84B9-FF0AFC4899CB}">
      <dgm:prSet phldrT="[Text]" custT="1"/>
      <dgm:spPr/>
      <dgm:t>
        <a:bodyPr/>
        <a:lstStyle/>
        <a:p>
          <a:pPr rtl="1"/>
          <a:r>
            <a:rPr lang="ar-SA" sz="1800" b="0" dirty="0" smtClean="0">
              <a:solidFill>
                <a:srgbClr val="002060"/>
              </a:solidFill>
              <a:cs typeface="AL-Mohanad Bold" pitchFamily="2" charset="-78"/>
            </a:rPr>
            <a:t>ركائز الجودة الشخصية</a:t>
          </a:r>
          <a:endParaRPr lang="ar-EG" sz="1800" b="0" dirty="0">
            <a:solidFill>
              <a:srgbClr val="002060"/>
            </a:solidFill>
            <a:cs typeface="AL-Mohanad Bold" pitchFamily="2" charset="-78"/>
          </a:endParaRPr>
        </a:p>
      </dgm:t>
    </dgm:pt>
    <dgm:pt modelId="{66510A65-1B83-494E-BEBA-B1E28A2FDBF5}" type="parTrans" cxnId="{00E8E76F-F24C-4295-AA9F-96DCD77FB54E}">
      <dgm:prSet/>
      <dgm:spPr/>
      <dgm:t>
        <a:bodyPr/>
        <a:lstStyle/>
        <a:p>
          <a:pPr rtl="1"/>
          <a:endParaRPr lang="ar-EG"/>
        </a:p>
      </dgm:t>
    </dgm:pt>
    <dgm:pt modelId="{3518BCB6-38D2-4D7C-B77C-E191EE7AC467}" type="sibTrans" cxnId="{00E8E76F-F24C-4295-AA9F-96DCD77FB54E}">
      <dgm:prSet/>
      <dgm:spPr/>
      <dgm:t>
        <a:bodyPr/>
        <a:lstStyle/>
        <a:p>
          <a:pPr rtl="1"/>
          <a:endParaRPr lang="ar-EG"/>
        </a:p>
      </dgm:t>
    </dgm:pt>
    <dgm:pt modelId="{59ADC8C8-CB8E-4A14-9222-7370D009670B}">
      <dgm:prSet phldrT="[Text]" custT="1"/>
      <dgm:spPr/>
      <dgm:t>
        <a:bodyPr/>
        <a:lstStyle/>
        <a:p>
          <a:pPr rtl="1"/>
          <a:r>
            <a:rPr lang="ar-SA" sz="1400" b="0" dirty="0" smtClean="0">
              <a:solidFill>
                <a:srgbClr val="002060"/>
              </a:solidFill>
              <a:cs typeface="AL-Mohanad Bold" pitchFamily="2" charset="-78"/>
            </a:rPr>
            <a:t>الجودة الشخصية عند الرسول </a:t>
          </a:r>
          <a:endParaRPr lang="ar-EG" sz="1400" b="0" dirty="0" smtClean="0">
            <a:solidFill>
              <a:srgbClr val="002060"/>
            </a:solidFill>
            <a:cs typeface="AL-Mohanad Bold" pitchFamily="2" charset="-78"/>
          </a:endParaRPr>
        </a:p>
        <a:p>
          <a:pPr rtl="1"/>
          <a:r>
            <a:rPr lang="ar-SA" sz="1400" b="0" dirty="0" smtClean="0">
              <a:solidFill>
                <a:srgbClr val="002060"/>
              </a:solidFill>
              <a:cs typeface="AL-Mohanad Bold" pitchFamily="2" charset="-78"/>
            </a:rPr>
            <a:t>(صلى الله عليه وسلم)</a:t>
          </a:r>
          <a:endParaRPr lang="ar-EG" sz="1400" b="0" dirty="0">
            <a:solidFill>
              <a:srgbClr val="002060"/>
            </a:solidFill>
            <a:cs typeface="AL-Mohanad Bold" pitchFamily="2" charset="-78"/>
          </a:endParaRPr>
        </a:p>
      </dgm:t>
    </dgm:pt>
    <dgm:pt modelId="{01ED5F33-F24A-485D-843D-385E0C742ED7}" type="parTrans" cxnId="{8F540638-FB0D-49F9-88E0-A711D8AE380C}">
      <dgm:prSet/>
      <dgm:spPr/>
      <dgm:t>
        <a:bodyPr/>
        <a:lstStyle/>
        <a:p>
          <a:pPr rtl="1"/>
          <a:endParaRPr lang="ar-SA"/>
        </a:p>
      </dgm:t>
    </dgm:pt>
    <dgm:pt modelId="{B8597257-AB82-4FC5-A06F-89003CC378B8}" type="sibTrans" cxnId="{8F540638-FB0D-49F9-88E0-A711D8AE380C}">
      <dgm:prSet/>
      <dgm:spPr/>
      <dgm:t>
        <a:bodyPr/>
        <a:lstStyle/>
        <a:p>
          <a:pPr rtl="1"/>
          <a:endParaRPr lang="ar-SA"/>
        </a:p>
      </dgm:t>
    </dgm:pt>
    <dgm:pt modelId="{BC0D8BB9-89BF-4794-A765-CE2CDC3CE338}">
      <dgm:prSet phldrT="[Text]" custT="1"/>
      <dgm:spPr/>
      <dgm:t>
        <a:bodyPr/>
        <a:lstStyle/>
        <a:p>
          <a:pPr rtl="1"/>
          <a:r>
            <a:rPr lang="ar-SA" sz="1800" b="0" dirty="0" smtClean="0">
              <a:solidFill>
                <a:srgbClr val="002060"/>
              </a:solidFill>
              <a:cs typeface="AL-Mohanad Bold" pitchFamily="2" charset="-78"/>
            </a:rPr>
            <a:t>قصة تبرز الجودة الشخصية</a:t>
          </a:r>
          <a:endParaRPr lang="ar-EG" sz="1800" b="0" dirty="0">
            <a:solidFill>
              <a:srgbClr val="002060"/>
            </a:solidFill>
            <a:cs typeface="AL-Mohanad Bold" pitchFamily="2" charset="-78"/>
          </a:endParaRPr>
        </a:p>
      </dgm:t>
    </dgm:pt>
    <dgm:pt modelId="{A98A773F-CD1E-4E0D-B1B3-E7ACA5095F00}" type="parTrans" cxnId="{40978266-6877-4129-A0ED-0D5AB09C8945}">
      <dgm:prSet/>
      <dgm:spPr/>
      <dgm:t>
        <a:bodyPr/>
        <a:lstStyle/>
        <a:p>
          <a:pPr rtl="1"/>
          <a:endParaRPr lang="ar-SA"/>
        </a:p>
      </dgm:t>
    </dgm:pt>
    <dgm:pt modelId="{F0F90700-0064-4D21-B352-7CBB9E998748}" type="sibTrans" cxnId="{40978266-6877-4129-A0ED-0D5AB09C8945}">
      <dgm:prSet/>
      <dgm:spPr/>
      <dgm:t>
        <a:bodyPr/>
        <a:lstStyle/>
        <a:p>
          <a:pPr rtl="1"/>
          <a:endParaRPr lang="ar-SA"/>
        </a:p>
      </dgm:t>
    </dgm:pt>
    <dgm:pt modelId="{F61C9E15-E806-4620-A11F-98DA2DF17CD5}" type="pres">
      <dgm:prSet presAssocID="{99D9B4D8-20D2-4F05-8A94-F20101D25C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C4A9C444-5A03-48CF-BC1E-3556F131B83A}" type="pres">
      <dgm:prSet presAssocID="{99D9B4D8-20D2-4F05-8A94-F20101D25C70}" presName="cycle" presStyleCnt="0"/>
      <dgm:spPr/>
    </dgm:pt>
    <dgm:pt modelId="{94C02CB0-4E52-4916-A763-5141FEA947E2}" type="pres">
      <dgm:prSet presAssocID="{697D1AF6-C378-4978-BF9A-229EB3562930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61A18ACB-3FAE-4EDD-8E41-949BBB28A79B}" type="pres">
      <dgm:prSet presAssocID="{CB1207CD-C04F-4D5A-A15C-1B450C577824}" presName="sibTransFirstNode" presStyleLbl="bgShp" presStyleIdx="0" presStyleCnt="1"/>
      <dgm:spPr/>
      <dgm:t>
        <a:bodyPr/>
        <a:lstStyle/>
        <a:p>
          <a:pPr rtl="1"/>
          <a:endParaRPr lang="ar-EG"/>
        </a:p>
      </dgm:t>
    </dgm:pt>
    <dgm:pt modelId="{7B12B91E-4115-4398-94F3-35ADBBCDEE51}" type="pres">
      <dgm:prSet presAssocID="{8643B5B7-C796-465D-8F97-9E9218853D8B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732F62CE-D1EC-4F22-AF39-10B84BF6B6A6}" type="pres">
      <dgm:prSet presAssocID="{FC38832B-C432-492A-885D-78A965C24926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8AF8BAB0-C7BA-4264-9C4E-5EC7A31E0116}" type="pres">
      <dgm:prSet presAssocID="{DF97E5C1-8F97-4524-A076-CD2A11F9441C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11D13608-4FE1-47A6-9B97-1EC6562627F5}" type="pres">
      <dgm:prSet presAssocID="{CFC3E524-9B0B-4C5C-84B9-FF0AFC4899CB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1585D6A9-33F2-47C0-BA8A-928FA7E62BA1}" type="pres">
      <dgm:prSet presAssocID="{59ADC8C8-CB8E-4A14-9222-7370D009670B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827A1EAB-4585-4BA0-8220-B51DA711B9F7}" type="pres">
      <dgm:prSet presAssocID="{BC0D8BB9-89BF-4794-A765-CE2CDC3CE338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5B9D1E22-D030-4AF3-9E8E-C281DD707403}" type="presOf" srcId="{CFC3E524-9B0B-4C5C-84B9-FF0AFC4899CB}" destId="{11D13608-4FE1-47A6-9B97-1EC6562627F5}" srcOrd="0" destOrd="0" presId="urn:microsoft.com/office/officeart/2005/8/layout/cycle3"/>
    <dgm:cxn modelId="{6FED36E0-D91D-4C93-A65C-5CD9964C5E4D}" srcId="{99D9B4D8-20D2-4F05-8A94-F20101D25C70}" destId="{697D1AF6-C378-4978-BF9A-229EB3562930}" srcOrd="0" destOrd="0" parTransId="{3492F61E-CFD4-4790-B4E4-05A36727C030}" sibTransId="{CB1207CD-C04F-4D5A-A15C-1B450C577824}"/>
    <dgm:cxn modelId="{D76B2CE0-E4F7-4300-ADDF-D4C027169DAA}" type="presOf" srcId="{59ADC8C8-CB8E-4A14-9222-7370D009670B}" destId="{1585D6A9-33F2-47C0-BA8A-928FA7E62BA1}" srcOrd="0" destOrd="0" presId="urn:microsoft.com/office/officeart/2005/8/layout/cycle3"/>
    <dgm:cxn modelId="{EC65971C-6898-4A04-94F7-CD4A05CC9ADA}" type="presOf" srcId="{DF97E5C1-8F97-4524-A076-CD2A11F9441C}" destId="{8AF8BAB0-C7BA-4264-9C4E-5EC7A31E0116}" srcOrd="0" destOrd="0" presId="urn:microsoft.com/office/officeart/2005/8/layout/cycle3"/>
    <dgm:cxn modelId="{8F540638-FB0D-49F9-88E0-A711D8AE380C}" srcId="{99D9B4D8-20D2-4F05-8A94-F20101D25C70}" destId="{59ADC8C8-CB8E-4A14-9222-7370D009670B}" srcOrd="5" destOrd="0" parTransId="{01ED5F33-F24A-485D-843D-385E0C742ED7}" sibTransId="{B8597257-AB82-4FC5-A06F-89003CC378B8}"/>
    <dgm:cxn modelId="{15EC6176-9FF9-41DC-93FD-7B462B7F4A0F}" type="presOf" srcId="{8643B5B7-C796-465D-8F97-9E9218853D8B}" destId="{7B12B91E-4115-4398-94F3-35ADBBCDEE51}" srcOrd="0" destOrd="0" presId="urn:microsoft.com/office/officeart/2005/8/layout/cycle3"/>
    <dgm:cxn modelId="{1A011EEB-C253-4684-8051-55A6BAE36943}" type="presOf" srcId="{BC0D8BB9-89BF-4794-A765-CE2CDC3CE338}" destId="{827A1EAB-4585-4BA0-8220-B51DA711B9F7}" srcOrd="0" destOrd="0" presId="urn:microsoft.com/office/officeart/2005/8/layout/cycle3"/>
    <dgm:cxn modelId="{00E8E76F-F24C-4295-AA9F-96DCD77FB54E}" srcId="{99D9B4D8-20D2-4F05-8A94-F20101D25C70}" destId="{CFC3E524-9B0B-4C5C-84B9-FF0AFC4899CB}" srcOrd="4" destOrd="0" parTransId="{66510A65-1B83-494E-BEBA-B1E28A2FDBF5}" sibTransId="{3518BCB6-38D2-4D7C-B77C-E191EE7AC467}"/>
    <dgm:cxn modelId="{40978266-6877-4129-A0ED-0D5AB09C8945}" srcId="{99D9B4D8-20D2-4F05-8A94-F20101D25C70}" destId="{BC0D8BB9-89BF-4794-A765-CE2CDC3CE338}" srcOrd="6" destOrd="0" parTransId="{A98A773F-CD1E-4E0D-B1B3-E7ACA5095F00}" sibTransId="{F0F90700-0064-4D21-B352-7CBB9E998748}"/>
    <dgm:cxn modelId="{887D5C40-3685-495E-91E9-BD3D34D0BA47}" type="presOf" srcId="{99D9B4D8-20D2-4F05-8A94-F20101D25C70}" destId="{F61C9E15-E806-4620-A11F-98DA2DF17CD5}" srcOrd="0" destOrd="0" presId="urn:microsoft.com/office/officeart/2005/8/layout/cycle3"/>
    <dgm:cxn modelId="{8D634BDD-EB36-4665-B9FB-A638FD341D09}" srcId="{99D9B4D8-20D2-4F05-8A94-F20101D25C70}" destId="{8643B5B7-C796-465D-8F97-9E9218853D8B}" srcOrd="1" destOrd="0" parTransId="{9F5EC83B-C0FE-4DCB-8057-970916E90DBA}" sibTransId="{0999BA92-956A-41FD-B2B5-F55709403D03}"/>
    <dgm:cxn modelId="{D83837E4-3417-40ED-9E60-54F648E1A58E}" srcId="{99D9B4D8-20D2-4F05-8A94-F20101D25C70}" destId="{FC38832B-C432-492A-885D-78A965C24926}" srcOrd="2" destOrd="0" parTransId="{896F8A6B-2405-418A-8472-FD4C49A6D194}" sibTransId="{70D401A7-A14B-46CA-A07B-A0E57AC9C9D5}"/>
    <dgm:cxn modelId="{5AF4646A-B75A-46CB-BC97-7F843B26E502}" type="presOf" srcId="{FC38832B-C432-492A-885D-78A965C24926}" destId="{732F62CE-D1EC-4F22-AF39-10B84BF6B6A6}" srcOrd="0" destOrd="0" presId="urn:microsoft.com/office/officeart/2005/8/layout/cycle3"/>
    <dgm:cxn modelId="{C2F476F5-09D3-4EED-822D-76ECB5F79BD7}" srcId="{99D9B4D8-20D2-4F05-8A94-F20101D25C70}" destId="{DF97E5C1-8F97-4524-A076-CD2A11F9441C}" srcOrd="3" destOrd="0" parTransId="{C55CD48E-86E6-42C8-B06A-E7AB637C605F}" sibTransId="{D71AD6E0-5A34-44B4-9018-5C70C8F6B265}"/>
    <dgm:cxn modelId="{C31E10B4-8164-4A76-9E11-B681B73E358E}" type="presOf" srcId="{697D1AF6-C378-4978-BF9A-229EB3562930}" destId="{94C02CB0-4E52-4916-A763-5141FEA947E2}" srcOrd="0" destOrd="0" presId="urn:microsoft.com/office/officeart/2005/8/layout/cycle3"/>
    <dgm:cxn modelId="{AE2AD96D-0472-4C76-8A28-873607D1F640}" type="presOf" srcId="{CB1207CD-C04F-4D5A-A15C-1B450C577824}" destId="{61A18ACB-3FAE-4EDD-8E41-949BBB28A79B}" srcOrd="0" destOrd="0" presId="urn:microsoft.com/office/officeart/2005/8/layout/cycle3"/>
    <dgm:cxn modelId="{63BC8D33-E8C4-45BE-AE00-38CA8FCC6974}" type="presParOf" srcId="{F61C9E15-E806-4620-A11F-98DA2DF17CD5}" destId="{C4A9C444-5A03-48CF-BC1E-3556F131B83A}" srcOrd="0" destOrd="0" presId="urn:microsoft.com/office/officeart/2005/8/layout/cycle3"/>
    <dgm:cxn modelId="{F53C9A5B-2264-445B-BD40-1245A2C94E6C}" type="presParOf" srcId="{C4A9C444-5A03-48CF-BC1E-3556F131B83A}" destId="{94C02CB0-4E52-4916-A763-5141FEA947E2}" srcOrd="0" destOrd="0" presId="urn:microsoft.com/office/officeart/2005/8/layout/cycle3"/>
    <dgm:cxn modelId="{67BD0259-7F52-4E3C-951E-366F2E047E23}" type="presParOf" srcId="{C4A9C444-5A03-48CF-BC1E-3556F131B83A}" destId="{61A18ACB-3FAE-4EDD-8E41-949BBB28A79B}" srcOrd="1" destOrd="0" presId="urn:microsoft.com/office/officeart/2005/8/layout/cycle3"/>
    <dgm:cxn modelId="{BCD8D090-A379-425F-9889-9C2F8C142AAE}" type="presParOf" srcId="{C4A9C444-5A03-48CF-BC1E-3556F131B83A}" destId="{7B12B91E-4115-4398-94F3-35ADBBCDEE51}" srcOrd="2" destOrd="0" presId="urn:microsoft.com/office/officeart/2005/8/layout/cycle3"/>
    <dgm:cxn modelId="{3AC8A312-9F0D-492C-821A-B7746E51C062}" type="presParOf" srcId="{C4A9C444-5A03-48CF-BC1E-3556F131B83A}" destId="{732F62CE-D1EC-4F22-AF39-10B84BF6B6A6}" srcOrd="3" destOrd="0" presId="urn:microsoft.com/office/officeart/2005/8/layout/cycle3"/>
    <dgm:cxn modelId="{482BD26D-A575-41DE-92A6-C8ADA1598DA2}" type="presParOf" srcId="{C4A9C444-5A03-48CF-BC1E-3556F131B83A}" destId="{8AF8BAB0-C7BA-4264-9C4E-5EC7A31E0116}" srcOrd="4" destOrd="0" presId="urn:microsoft.com/office/officeart/2005/8/layout/cycle3"/>
    <dgm:cxn modelId="{672EACA8-7BA4-443B-87BF-9F509DF12EC7}" type="presParOf" srcId="{C4A9C444-5A03-48CF-BC1E-3556F131B83A}" destId="{11D13608-4FE1-47A6-9B97-1EC6562627F5}" srcOrd="5" destOrd="0" presId="urn:microsoft.com/office/officeart/2005/8/layout/cycle3"/>
    <dgm:cxn modelId="{53C0A643-B752-4BCE-A476-3DB373C42786}" type="presParOf" srcId="{C4A9C444-5A03-48CF-BC1E-3556F131B83A}" destId="{1585D6A9-33F2-47C0-BA8A-928FA7E62BA1}" srcOrd="6" destOrd="0" presId="urn:microsoft.com/office/officeart/2005/8/layout/cycle3"/>
    <dgm:cxn modelId="{41DE718F-8D09-405F-AFD3-8775737FEAAA}" type="presParOf" srcId="{C4A9C444-5A03-48CF-BC1E-3556F131B83A}" destId="{827A1EAB-4585-4BA0-8220-B51DA711B9F7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60272D-5BE9-41E2-82CF-A0191EBD4F72}" type="doc">
      <dgm:prSet loTypeId="urn:microsoft.com/office/officeart/2005/8/layout/vList4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D572DFE7-2124-4E64-A293-861A368B810F}">
      <dgm:prSet phldrT="[نص]" custT="1"/>
      <dgm:spPr/>
      <dgm:t>
        <a:bodyPr/>
        <a:lstStyle/>
        <a:p>
          <a:pPr algn="ctr" rtl="1"/>
          <a:r>
            <a:rPr lang="ar-SA" sz="2400" b="0" dirty="0" smtClean="0">
              <a:cs typeface="AL-Mohanad Bold" pitchFamily="2" charset="-78"/>
            </a:rPr>
            <a:t>الاسم</a:t>
          </a:r>
          <a:endParaRPr lang="ar-SA" sz="2400" b="0" dirty="0">
            <a:cs typeface="AL-Mohanad Bold" pitchFamily="2" charset="-78"/>
          </a:endParaRPr>
        </a:p>
      </dgm:t>
    </dgm:pt>
    <dgm:pt modelId="{AC4BD6C1-0148-487B-BBFF-074A152811E8}" type="parTrans" cxnId="{4878EFAF-1A92-4B3B-A639-9CFDE4080AA1}">
      <dgm:prSet/>
      <dgm:spPr/>
      <dgm:t>
        <a:bodyPr/>
        <a:lstStyle/>
        <a:p>
          <a:pPr rtl="1"/>
          <a:endParaRPr lang="ar-SA"/>
        </a:p>
      </dgm:t>
    </dgm:pt>
    <dgm:pt modelId="{4F4DDF27-E6F1-48A3-8540-D2EC282D9EB7}" type="sibTrans" cxnId="{4878EFAF-1A92-4B3B-A639-9CFDE4080AA1}">
      <dgm:prSet/>
      <dgm:spPr/>
      <dgm:t>
        <a:bodyPr/>
        <a:lstStyle/>
        <a:p>
          <a:pPr rtl="1"/>
          <a:endParaRPr lang="ar-SA"/>
        </a:p>
      </dgm:t>
    </dgm:pt>
    <dgm:pt modelId="{4926BE18-5D62-4112-B0E7-5D05FA3FFEC1}">
      <dgm:prSet phldrT="[نص]" custT="1"/>
      <dgm:spPr/>
      <dgm:t>
        <a:bodyPr/>
        <a:lstStyle/>
        <a:p>
          <a:pPr algn="r" rtl="1"/>
          <a:r>
            <a:rPr lang="ar-SA" sz="1800" b="0" dirty="0" smtClean="0">
              <a:cs typeface="AL-Mohanad Bold" pitchFamily="2" charset="-78"/>
            </a:rPr>
            <a:t>هنا تضعين منصبك أو عملك</a:t>
          </a:r>
          <a:endParaRPr lang="ar-SA" sz="1800" b="0" dirty="0">
            <a:cs typeface="AL-Mohanad Bold" pitchFamily="2" charset="-78"/>
          </a:endParaRPr>
        </a:p>
      </dgm:t>
    </dgm:pt>
    <dgm:pt modelId="{7069148D-6BA0-41B4-86D7-7288AD89D16B}" type="parTrans" cxnId="{8E53EA3A-4C9C-4040-ACD0-C8163457D4CC}">
      <dgm:prSet/>
      <dgm:spPr/>
      <dgm:t>
        <a:bodyPr/>
        <a:lstStyle/>
        <a:p>
          <a:pPr rtl="1"/>
          <a:endParaRPr lang="ar-SA"/>
        </a:p>
      </dgm:t>
    </dgm:pt>
    <dgm:pt modelId="{F417B1E2-BC4C-456E-8055-ADC5B72B876F}" type="sibTrans" cxnId="{8E53EA3A-4C9C-4040-ACD0-C8163457D4CC}">
      <dgm:prSet/>
      <dgm:spPr/>
      <dgm:t>
        <a:bodyPr/>
        <a:lstStyle/>
        <a:p>
          <a:pPr rtl="1"/>
          <a:endParaRPr lang="ar-SA"/>
        </a:p>
      </dgm:t>
    </dgm:pt>
    <dgm:pt modelId="{CF3FA538-84B6-4084-91F6-CF9A4810175F}">
      <dgm:prSet phldrT="[نص]" custT="1"/>
      <dgm:spPr/>
      <dgm:t>
        <a:bodyPr/>
        <a:lstStyle/>
        <a:p>
          <a:pPr algn="ctr" rtl="1"/>
          <a:r>
            <a:rPr lang="ar-SA" sz="1800" b="0" dirty="0" smtClean="0">
              <a:cs typeface="AL-Mohanad Bold" pitchFamily="2" charset="-78"/>
            </a:rPr>
            <a:t> البريد الإلكتروني</a:t>
          </a:r>
        </a:p>
        <a:p>
          <a:pPr algn="ctr" rtl="1"/>
          <a:r>
            <a:rPr lang="en-US" sz="1800" b="0" dirty="0" smtClean="0">
              <a:cs typeface="AL-Mohanad Bold" pitchFamily="2" charset="-78"/>
            </a:rPr>
            <a:t> </a:t>
          </a:r>
          <a:endParaRPr lang="en-US" sz="1800" dirty="0" smtClean="0"/>
        </a:p>
      </dgm:t>
    </dgm:pt>
    <dgm:pt modelId="{192EA8B2-21F0-4272-B6D7-4FC5D3CD8B23}" type="parTrans" cxnId="{502731F1-FF5B-4F5B-9EEE-980D030A4CA9}">
      <dgm:prSet/>
      <dgm:spPr/>
      <dgm:t>
        <a:bodyPr/>
        <a:lstStyle/>
        <a:p>
          <a:pPr rtl="1"/>
          <a:endParaRPr lang="ar-SA"/>
        </a:p>
      </dgm:t>
    </dgm:pt>
    <dgm:pt modelId="{CEE2CF80-FB16-46BA-86B6-8ACB7FB34BF5}" type="sibTrans" cxnId="{502731F1-FF5B-4F5B-9EEE-980D030A4CA9}">
      <dgm:prSet/>
      <dgm:spPr/>
      <dgm:t>
        <a:bodyPr/>
        <a:lstStyle/>
        <a:p>
          <a:pPr rtl="1"/>
          <a:endParaRPr lang="ar-SA"/>
        </a:p>
      </dgm:t>
    </dgm:pt>
    <dgm:pt modelId="{EA19A10D-81F8-4C99-B3E1-F5E3EFF73D4B}">
      <dgm:prSet phldrT="[نص]" custT="1"/>
      <dgm:spPr/>
      <dgm:t>
        <a:bodyPr/>
        <a:lstStyle/>
        <a:p>
          <a:pPr algn="ctr" rtl="1"/>
          <a:r>
            <a:rPr lang="en-US" sz="2000" b="0" dirty="0" smtClean="0">
              <a:solidFill>
                <a:schemeClr val="bg1"/>
              </a:solidFill>
            </a:rPr>
            <a:t>Twitter </a:t>
          </a:r>
          <a:r>
            <a:rPr lang="en-US" sz="2000" b="0" dirty="0">
              <a:solidFill>
                <a:schemeClr val="bg1"/>
              </a:solidFill>
            </a:rPr>
            <a:t>: </a:t>
          </a:r>
          <a:r>
            <a:rPr lang="en-US" sz="2000" b="0" dirty="0" smtClean="0">
              <a:solidFill>
                <a:schemeClr val="bg1"/>
              </a:solidFill>
            </a:rPr>
            <a:t>@ </a:t>
          </a:r>
          <a:endParaRPr lang="ar-SA" sz="2000" b="0" dirty="0">
            <a:solidFill>
              <a:schemeClr val="bg1"/>
            </a:solidFill>
          </a:endParaRPr>
        </a:p>
      </dgm:t>
    </dgm:pt>
    <dgm:pt modelId="{2A9CC770-6715-4133-A077-6B142560FC27}" type="parTrans" cxnId="{AB227246-366A-43E3-9870-CAC75E20C305}">
      <dgm:prSet/>
      <dgm:spPr/>
      <dgm:t>
        <a:bodyPr/>
        <a:lstStyle/>
        <a:p>
          <a:pPr rtl="1"/>
          <a:endParaRPr lang="ar-SA"/>
        </a:p>
      </dgm:t>
    </dgm:pt>
    <dgm:pt modelId="{ACBEE549-BD61-4BCB-AB09-821498ECEB16}" type="sibTrans" cxnId="{AB227246-366A-43E3-9870-CAC75E20C305}">
      <dgm:prSet/>
      <dgm:spPr/>
      <dgm:t>
        <a:bodyPr/>
        <a:lstStyle/>
        <a:p>
          <a:pPr rtl="1"/>
          <a:endParaRPr lang="ar-SA"/>
        </a:p>
      </dgm:t>
    </dgm:pt>
    <dgm:pt modelId="{FAC73BD0-E64A-49E3-866A-26E53FBA52AD}">
      <dgm:prSet phldrT="[نص]"/>
      <dgm:spPr/>
      <dgm:t>
        <a:bodyPr/>
        <a:lstStyle/>
        <a:p>
          <a:pPr algn="ctr" rtl="1"/>
          <a:r>
            <a:rPr lang="ar-SA" b="0" dirty="0" smtClean="0">
              <a:solidFill>
                <a:schemeClr val="bg1"/>
              </a:solidFill>
            </a:rPr>
            <a:t>هنا رقم الجوال</a:t>
          </a:r>
          <a:endParaRPr lang="ar-SA" b="0" dirty="0">
            <a:solidFill>
              <a:schemeClr val="bg1"/>
            </a:solidFill>
          </a:endParaRPr>
        </a:p>
      </dgm:t>
    </dgm:pt>
    <dgm:pt modelId="{3DF5D57F-7CC1-45D1-97C6-E44CF08DCC8A}" type="parTrans" cxnId="{5E4BC4BD-4158-435E-8F53-725405498B94}">
      <dgm:prSet/>
      <dgm:spPr/>
      <dgm:t>
        <a:bodyPr/>
        <a:lstStyle/>
        <a:p>
          <a:pPr rtl="1"/>
          <a:endParaRPr lang="ar-SA"/>
        </a:p>
      </dgm:t>
    </dgm:pt>
    <dgm:pt modelId="{CA0A6F50-68D2-4AD2-9F23-1600FAEF2EE7}" type="sibTrans" cxnId="{5E4BC4BD-4158-435E-8F53-725405498B94}">
      <dgm:prSet/>
      <dgm:spPr/>
      <dgm:t>
        <a:bodyPr/>
        <a:lstStyle/>
        <a:p>
          <a:pPr rtl="1"/>
          <a:endParaRPr lang="ar-SA"/>
        </a:p>
      </dgm:t>
    </dgm:pt>
    <dgm:pt modelId="{B1E4290D-3F25-4405-B8AC-0984090C6676}" type="pres">
      <dgm:prSet presAssocID="{CE60272D-5BE9-41E2-82CF-A0191EBD4F7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98BFB90-803C-4056-AFCF-9150291DCA28}" type="pres">
      <dgm:prSet presAssocID="{D572DFE7-2124-4E64-A293-861A368B810F}" presName="comp" presStyleCnt="0"/>
      <dgm:spPr/>
    </dgm:pt>
    <dgm:pt modelId="{6CAAFEBB-7649-4D1D-919B-B3991BF4B619}" type="pres">
      <dgm:prSet presAssocID="{D572DFE7-2124-4E64-A293-861A368B810F}" presName="box" presStyleLbl="node1" presStyleIdx="0" presStyleCnt="4" custScaleY="110995" custLinFactNeighborX="4096"/>
      <dgm:spPr/>
      <dgm:t>
        <a:bodyPr/>
        <a:lstStyle/>
        <a:p>
          <a:pPr rtl="1"/>
          <a:endParaRPr lang="ar-SA"/>
        </a:p>
      </dgm:t>
    </dgm:pt>
    <dgm:pt modelId="{930A9E37-AE97-4D9D-AC89-7B52820616B7}" type="pres">
      <dgm:prSet presAssocID="{D572DFE7-2124-4E64-A293-861A368B810F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AB07A01-FDBA-4351-8219-E0D47FC4FB9B}" type="pres">
      <dgm:prSet presAssocID="{D572DFE7-2124-4E64-A293-861A368B810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0638781-95B8-45BD-96F9-1E92A1869CE9}" type="pres">
      <dgm:prSet presAssocID="{4F4DDF27-E6F1-48A3-8540-D2EC282D9EB7}" presName="spacer" presStyleCnt="0"/>
      <dgm:spPr/>
    </dgm:pt>
    <dgm:pt modelId="{49B10F42-3757-4864-96D1-2266DA8D0BCD}" type="pres">
      <dgm:prSet presAssocID="{CF3FA538-84B6-4084-91F6-CF9A4810175F}" presName="comp" presStyleCnt="0"/>
      <dgm:spPr/>
    </dgm:pt>
    <dgm:pt modelId="{6EAAF5D9-1255-4830-8B1F-D834B92B6A5D}" type="pres">
      <dgm:prSet presAssocID="{CF3FA538-84B6-4084-91F6-CF9A4810175F}" presName="box" presStyleLbl="node1" presStyleIdx="1" presStyleCnt="4" custScaleY="118427"/>
      <dgm:spPr/>
      <dgm:t>
        <a:bodyPr/>
        <a:lstStyle/>
        <a:p>
          <a:pPr rtl="1"/>
          <a:endParaRPr lang="ar-SA"/>
        </a:p>
      </dgm:t>
    </dgm:pt>
    <dgm:pt modelId="{92067F6B-27CF-4329-9991-5F6755499829}" type="pres">
      <dgm:prSet presAssocID="{CF3FA538-84B6-4084-91F6-CF9A4810175F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247D230-CE79-4459-BBF6-A9DE691E0DCF}" type="pres">
      <dgm:prSet presAssocID="{CF3FA538-84B6-4084-91F6-CF9A4810175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DEAAB07-9DA8-4D9C-A1E8-D3D1AB14AAD4}" type="pres">
      <dgm:prSet presAssocID="{CEE2CF80-FB16-46BA-86B6-8ACB7FB34BF5}" presName="spacer" presStyleCnt="0"/>
      <dgm:spPr/>
    </dgm:pt>
    <dgm:pt modelId="{9C763F8F-B18F-4220-B9A7-5B410D729544}" type="pres">
      <dgm:prSet presAssocID="{EA19A10D-81F8-4C99-B3E1-F5E3EFF73D4B}" presName="comp" presStyleCnt="0"/>
      <dgm:spPr/>
    </dgm:pt>
    <dgm:pt modelId="{6D0F115F-D1D3-4F3C-BF9F-1DD7BA9F490B}" type="pres">
      <dgm:prSet presAssocID="{EA19A10D-81F8-4C99-B3E1-F5E3EFF73D4B}" presName="box" presStyleLbl="node1" presStyleIdx="2" presStyleCnt="4"/>
      <dgm:spPr/>
      <dgm:t>
        <a:bodyPr/>
        <a:lstStyle/>
        <a:p>
          <a:pPr rtl="1"/>
          <a:endParaRPr lang="ar-SA"/>
        </a:p>
      </dgm:t>
    </dgm:pt>
    <dgm:pt modelId="{FF966363-9F3C-4873-A7C3-91713425059F}" type="pres">
      <dgm:prSet presAssocID="{EA19A10D-81F8-4C99-B3E1-F5E3EFF73D4B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226FCC1-FFD3-4D45-8556-5D9FFE32167F}" type="pres">
      <dgm:prSet presAssocID="{EA19A10D-81F8-4C99-B3E1-F5E3EFF73D4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022D7AA-B595-4067-98BB-C4EFB7FC6CA4}" type="pres">
      <dgm:prSet presAssocID="{ACBEE549-BD61-4BCB-AB09-821498ECEB16}" presName="spacer" presStyleCnt="0"/>
      <dgm:spPr/>
    </dgm:pt>
    <dgm:pt modelId="{1838A29A-0F4D-48E9-99C7-7502F46E4DD2}" type="pres">
      <dgm:prSet presAssocID="{FAC73BD0-E64A-49E3-866A-26E53FBA52AD}" presName="comp" presStyleCnt="0"/>
      <dgm:spPr/>
    </dgm:pt>
    <dgm:pt modelId="{A84D3267-4A79-4BC7-93EA-E3814636C4AE}" type="pres">
      <dgm:prSet presAssocID="{FAC73BD0-E64A-49E3-866A-26E53FBA52AD}" presName="box" presStyleLbl="node1" presStyleIdx="3" presStyleCnt="4"/>
      <dgm:spPr/>
      <dgm:t>
        <a:bodyPr/>
        <a:lstStyle/>
        <a:p>
          <a:pPr rtl="1"/>
          <a:endParaRPr lang="ar-SA"/>
        </a:p>
      </dgm:t>
    </dgm:pt>
    <dgm:pt modelId="{7CE4FF7C-D389-4D01-B048-037D6671EFEE}" type="pres">
      <dgm:prSet presAssocID="{FAC73BD0-E64A-49E3-866A-26E53FBA52AD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CC147DB1-91EC-4896-9FE2-AF66AFD4FD8C}" type="pres">
      <dgm:prSet presAssocID="{FAC73BD0-E64A-49E3-866A-26E53FBA52A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E53EA3A-4C9C-4040-ACD0-C8163457D4CC}" srcId="{D572DFE7-2124-4E64-A293-861A368B810F}" destId="{4926BE18-5D62-4112-B0E7-5D05FA3FFEC1}" srcOrd="0" destOrd="0" parTransId="{7069148D-6BA0-41B4-86D7-7288AD89D16B}" sibTransId="{F417B1E2-BC4C-456E-8055-ADC5B72B876F}"/>
    <dgm:cxn modelId="{502731F1-FF5B-4F5B-9EEE-980D030A4CA9}" srcId="{CE60272D-5BE9-41E2-82CF-A0191EBD4F72}" destId="{CF3FA538-84B6-4084-91F6-CF9A4810175F}" srcOrd="1" destOrd="0" parTransId="{192EA8B2-21F0-4272-B6D7-4FC5D3CD8B23}" sibTransId="{CEE2CF80-FB16-46BA-86B6-8ACB7FB34BF5}"/>
    <dgm:cxn modelId="{95C82FAD-F53C-423E-9926-99452D15688D}" type="presOf" srcId="{4926BE18-5D62-4112-B0E7-5D05FA3FFEC1}" destId="{6CAAFEBB-7649-4D1D-919B-B3991BF4B619}" srcOrd="0" destOrd="1" presId="urn:microsoft.com/office/officeart/2005/8/layout/vList4#1"/>
    <dgm:cxn modelId="{4878EFAF-1A92-4B3B-A639-9CFDE4080AA1}" srcId="{CE60272D-5BE9-41E2-82CF-A0191EBD4F72}" destId="{D572DFE7-2124-4E64-A293-861A368B810F}" srcOrd="0" destOrd="0" parTransId="{AC4BD6C1-0148-487B-BBFF-074A152811E8}" sibTransId="{4F4DDF27-E6F1-48A3-8540-D2EC282D9EB7}"/>
    <dgm:cxn modelId="{AB227246-366A-43E3-9870-CAC75E20C305}" srcId="{CE60272D-5BE9-41E2-82CF-A0191EBD4F72}" destId="{EA19A10D-81F8-4C99-B3E1-F5E3EFF73D4B}" srcOrd="2" destOrd="0" parTransId="{2A9CC770-6715-4133-A077-6B142560FC27}" sibTransId="{ACBEE549-BD61-4BCB-AB09-821498ECEB16}"/>
    <dgm:cxn modelId="{12613825-29CF-4450-A5A0-FCEA558DC473}" type="presOf" srcId="{D572DFE7-2124-4E64-A293-861A368B810F}" destId="{CAB07A01-FDBA-4351-8219-E0D47FC4FB9B}" srcOrd="1" destOrd="0" presId="urn:microsoft.com/office/officeart/2005/8/layout/vList4#1"/>
    <dgm:cxn modelId="{5E4BC4BD-4158-435E-8F53-725405498B94}" srcId="{CE60272D-5BE9-41E2-82CF-A0191EBD4F72}" destId="{FAC73BD0-E64A-49E3-866A-26E53FBA52AD}" srcOrd="3" destOrd="0" parTransId="{3DF5D57F-7CC1-45D1-97C6-E44CF08DCC8A}" sibTransId="{CA0A6F50-68D2-4AD2-9F23-1600FAEF2EE7}"/>
    <dgm:cxn modelId="{2CD7E1D8-33A1-4CD8-8626-73137984932D}" type="presOf" srcId="{CE60272D-5BE9-41E2-82CF-A0191EBD4F72}" destId="{B1E4290D-3F25-4405-B8AC-0984090C6676}" srcOrd="0" destOrd="0" presId="urn:microsoft.com/office/officeart/2005/8/layout/vList4#1"/>
    <dgm:cxn modelId="{369CD14B-C7D8-4D6F-A59F-09560CBEF8A9}" type="presOf" srcId="{CF3FA538-84B6-4084-91F6-CF9A4810175F}" destId="{6EAAF5D9-1255-4830-8B1F-D834B92B6A5D}" srcOrd="0" destOrd="0" presId="urn:microsoft.com/office/officeart/2005/8/layout/vList4#1"/>
    <dgm:cxn modelId="{33C7E530-3D31-49B8-959B-B4BAFB4418F0}" type="presOf" srcId="{EA19A10D-81F8-4C99-B3E1-F5E3EFF73D4B}" destId="{6226FCC1-FFD3-4D45-8556-5D9FFE32167F}" srcOrd="1" destOrd="0" presId="urn:microsoft.com/office/officeart/2005/8/layout/vList4#1"/>
    <dgm:cxn modelId="{96FD2429-3CC9-4F47-B765-3BBB059A2711}" type="presOf" srcId="{4926BE18-5D62-4112-B0E7-5D05FA3FFEC1}" destId="{CAB07A01-FDBA-4351-8219-E0D47FC4FB9B}" srcOrd="1" destOrd="1" presId="urn:microsoft.com/office/officeart/2005/8/layout/vList4#1"/>
    <dgm:cxn modelId="{17BE8795-D86E-4882-978A-630CD6772E9D}" type="presOf" srcId="{CF3FA538-84B6-4084-91F6-CF9A4810175F}" destId="{B247D230-CE79-4459-BBF6-A9DE691E0DCF}" srcOrd="1" destOrd="0" presId="urn:microsoft.com/office/officeart/2005/8/layout/vList4#1"/>
    <dgm:cxn modelId="{3493B5AA-4B8B-4F02-8487-9A1DA9155D53}" type="presOf" srcId="{FAC73BD0-E64A-49E3-866A-26E53FBA52AD}" destId="{CC147DB1-91EC-4896-9FE2-AF66AFD4FD8C}" srcOrd="1" destOrd="0" presId="urn:microsoft.com/office/officeart/2005/8/layout/vList4#1"/>
    <dgm:cxn modelId="{AD4D42E8-11E9-4651-99B0-0DFDA6BD1041}" type="presOf" srcId="{EA19A10D-81F8-4C99-B3E1-F5E3EFF73D4B}" destId="{6D0F115F-D1D3-4F3C-BF9F-1DD7BA9F490B}" srcOrd="0" destOrd="0" presId="urn:microsoft.com/office/officeart/2005/8/layout/vList4#1"/>
    <dgm:cxn modelId="{3D240D73-0B1C-4986-9D78-2D5B1B892BE3}" type="presOf" srcId="{D572DFE7-2124-4E64-A293-861A368B810F}" destId="{6CAAFEBB-7649-4D1D-919B-B3991BF4B619}" srcOrd="0" destOrd="0" presId="urn:microsoft.com/office/officeart/2005/8/layout/vList4#1"/>
    <dgm:cxn modelId="{0CE0026B-EB79-4C14-80A4-28E2800903DA}" type="presOf" srcId="{FAC73BD0-E64A-49E3-866A-26E53FBA52AD}" destId="{A84D3267-4A79-4BC7-93EA-E3814636C4AE}" srcOrd="0" destOrd="0" presId="urn:microsoft.com/office/officeart/2005/8/layout/vList4#1"/>
    <dgm:cxn modelId="{B57714CD-6CE9-4EBD-89CF-BAC9C716E351}" type="presParOf" srcId="{B1E4290D-3F25-4405-B8AC-0984090C6676}" destId="{F98BFB90-803C-4056-AFCF-9150291DCA28}" srcOrd="0" destOrd="0" presId="urn:microsoft.com/office/officeart/2005/8/layout/vList4#1"/>
    <dgm:cxn modelId="{93D186FA-A46B-45CE-99D9-B9E49D9B2879}" type="presParOf" srcId="{F98BFB90-803C-4056-AFCF-9150291DCA28}" destId="{6CAAFEBB-7649-4D1D-919B-B3991BF4B619}" srcOrd="0" destOrd="0" presId="urn:microsoft.com/office/officeart/2005/8/layout/vList4#1"/>
    <dgm:cxn modelId="{20FF0371-2E86-411A-9157-502D520854E2}" type="presParOf" srcId="{F98BFB90-803C-4056-AFCF-9150291DCA28}" destId="{930A9E37-AE97-4D9D-AC89-7B52820616B7}" srcOrd="1" destOrd="0" presId="urn:microsoft.com/office/officeart/2005/8/layout/vList4#1"/>
    <dgm:cxn modelId="{C0A00CFF-3FFB-4618-A210-057607FF6E96}" type="presParOf" srcId="{F98BFB90-803C-4056-AFCF-9150291DCA28}" destId="{CAB07A01-FDBA-4351-8219-E0D47FC4FB9B}" srcOrd="2" destOrd="0" presId="urn:microsoft.com/office/officeart/2005/8/layout/vList4#1"/>
    <dgm:cxn modelId="{E5ACA9F5-C001-49BD-BD12-62D19DE89FC4}" type="presParOf" srcId="{B1E4290D-3F25-4405-B8AC-0984090C6676}" destId="{10638781-95B8-45BD-96F9-1E92A1869CE9}" srcOrd="1" destOrd="0" presId="urn:microsoft.com/office/officeart/2005/8/layout/vList4#1"/>
    <dgm:cxn modelId="{03A9BC90-14B2-4EDD-A844-CDA32D9FC79F}" type="presParOf" srcId="{B1E4290D-3F25-4405-B8AC-0984090C6676}" destId="{49B10F42-3757-4864-96D1-2266DA8D0BCD}" srcOrd="2" destOrd="0" presId="urn:microsoft.com/office/officeart/2005/8/layout/vList4#1"/>
    <dgm:cxn modelId="{C0C69DBA-AF9F-4611-98AF-5C1D6B7FCAA6}" type="presParOf" srcId="{49B10F42-3757-4864-96D1-2266DA8D0BCD}" destId="{6EAAF5D9-1255-4830-8B1F-D834B92B6A5D}" srcOrd="0" destOrd="0" presId="urn:microsoft.com/office/officeart/2005/8/layout/vList4#1"/>
    <dgm:cxn modelId="{4ACB4212-DDF2-4CCA-AFC7-4891E5364860}" type="presParOf" srcId="{49B10F42-3757-4864-96D1-2266DA8D0BCD}" destId="{92067F6B-27CF-4329-9991-5F6755499829}" srcOrd="1" destOrd="0" presId="urn:microsoft.com/office/officeart/2005/8/layout/vList4#1"/>
    <dgm:cxn modelId="{3CB3B6EB-24FA-431D-855A-FEFF873E32AF}" type="presParOf" srcId="{49B10F42-3757-4864-96D1-2266DA8D0BCD}" destId="{B247D230-CE79-4459-BBF6-A9DE691E0DCF}" srcOrd="2" destOrd="0" presId="urn:microsoft.com/office/officeart/2005/8/layout/vList4#1"/>
    <dgm:cxn modelId="{2365648B-B7BE-43CA-9CBA-7C3DF0B39DB2}" type="presParOf" srcId="{B1E4290D-3F25-4405-B8AC-0984090C6676}" destId="{0DEAAB07-9DA8-4D9C-A1E8-D3D1AB14AAD4}" srcOrd="3" destOrd="0" presId="urn:microsoft.com/office/officeart/2005/8/layout/vList4#1"/>
    <dgm:cxn modelId="{8027DC13-4EA5-410A-9C6C-9F3DE11C624E}" type="presParOf" srcId="{B1E4290D-3F25-4405-B8AC-0984090C6676}" destId="{9C763F8F-B18F-4220-B9A7-5B410D729544}" srcOrd="4" destOrd="0" presId="urn:microsoft.com/office/officeart/2005/8/layout/vList4#1"/>
    <dgm:cxn modelId="{8BE590D6-9918-4DD8-A887-870A1F1FF0D6}" type="presParOf" srcId="{9C763F8F-B18F-4220-B9A7-5B410D729544}" destId="{6D0F115F-D1D3-4F3C-BF9F-1DD7BA9F490B}" srcOrd="0" destOrd="0" presId="urn:microsoft.com/office/officeart/2005/8/layout/vList4#1"/>
    <dgm:cxn modelId="{C8EA083C-CAFC-47DB-9E3A-DC7B622289A8}" type="presParOf" srcId="{9C763F8F-B18F-4220-B9A7-5B410D729544}" destId="{FF966363-9F3C-4873-A7C3-91713425059F}" srcOrd="1" destOrd="0" presId="urn:microsoft.com/office/officeart/2005/8/layout/vList4#1"/>
    <dgm:cxn modelId="{22E6AC72-E8EA-4732-A51A-AF5264D71062}" type="presParOf" srcId="{9C763F8F-B18F-4220-B9A7-5B410D729544}" destId="{6226FCC1-FFD3-4D45-8556-5D9FFE32167F}" srcOrd="2" destOrd="0" presId="urn:microsoft.com/office/officeart/2005/8/layout/vList4#1"/>
    <dgm:cxn modelId="{613A6F44-2F1F-43E0-B439-F6BC36E30583}" type="presParOf" srcId="{B1E4290D-3F25-4405-B8AC-0984090C6676}" destId="{E022D7AA-B595-4067-98BB-C4EFB7FC6CA4}" srcOrd="5" destOrd="0" presId="urn:microsoft.com/office/officeart/2005/8/layout/vList4#1"/>
    <dgm:cxn modelId="{EFEE1B87-9D81-41FD-A36F-68C35D094667}" type="presParOf" srcId="{B1E4290D-3F25-4405-B8AC-0984090C6676}" destId="{1838A29A-0F4D-48E9-99C7-7502F46E4DD2}" srcOrd="6" destOrd="0" presId="urn:microsoft.com/office/officeart/2005/8/layout/vList4#1"/>
    <dgm:cxn modelId="{ED9F97AB-685E-42BA-B80F-190CE9555C7E}" type="presParOf" srcId="{1838A29A-0F4D-48E9-99C7-7502F46E4DD2}" destId="{A84D3267-4A79-4BC7-93EA-E3814636C4AE}" srcOrd="0" destOrd="0" presId="urn:microsoft.com/office/officeart/2005/8/layout/vList4#1"/>
    <dgm:cxn modelId="{E59808F6-05B4-4A7A-80D9-A702730A225A}" type="presParOf" srcId="{1838A29A-0F4D-48E9-99C7-7502F46E4DD2}" destId="{7CE4FF7C-D389-4D01-B048-037D6671EFEE}" srcOrd="1" destOrd="0" presId="urn:microsoft.com/office/officeart/2005/8/layout/vList4#1"/>
    <dgm:cxn modelId="{A81F77A3-EB43-4BEA-AD3B-0940437F7F10}" type="presParOf" srcId="{1838A29A-0F4D-48E9-99C7-7502F46E4DD2}" destId="{CC147DB1-91EC-4896-9FE2-AF66AFD4FD8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18ACB-3FAE-4EDD-8E41-949BBB28A79B}">
      <dsp:nvSpPr>
        <dsp:cNvPr id="0" name=""/>
        <dsp:cNvSpPr/>
      </dsp:nvSpPr>
      <dsp:spPr>
        <a:xfrm>
          <a:off x="923039" y="-31223"/>
          <a:ext cx="4859523" cy="4859523"/>
        </a:xfrm>
        <a:prstGeom prst="circularArrow">
          <a:avLst>
            <a:gd name="adj1" fmla="val 5544"/>
            <a:gd name="adj2" fmla="val 330680"/>
            <a:gd name="adj3" fmla="val 14519027"/>
            <a:gd name="adj4" fmla="val 16948373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C02CB0-4E52-4916-A763-5141FEA947E2}">
      <dsp:nvSpPr>
        <dsp:cNvPr id="0" name=""/>
        <dsp:cNvSpPr/>
      </dsp:nvSpPr>
      <dsp:spPr>
        <a:xfrm>
          <a:off x="2598093" y="2463"/>
          <a:ext cx="1509415" cy="75470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0" kern="1200" dirty="0" smtClean="0">
              <a:solidFill>
                <a:srgbClr val="002060"/>
              </a:solidFill>
              <a:cs typeface="AL-Mohanad Bold" pitchFamily="2" charset="-78"/>
            </a:rPr>
            <a:t>مفهوم الجودة الشخصية</a:t>
          </a:r>
          <a:endParaRPr lang="ar-EG" sz="1800" b="0" kern="1200" dirty="0">
            <a:solidFill>
              <a:srgbClr val="002060"/>
            </a:solidFill>
            <a:cs typeface="AL-Mohanad Bold" pitchFamily="2" charset="-78"/>
          </a:endParaRPr>
        </a:p>
      </dsp:txBody>
      <dsp:txXfrm>
        <a:off x="2634935" y="39305"/>
        <a:ext cx="1435731" cy="681023"/>
      </dsp:txXfrm>
    </dsp:sp>
    <dsp:sp modelId="{7B12B91E-4115-4398-94F3-35ADBBCDEE51}">
      <dsp:nvSpPr>
        <dsp:cNvPr id="0" name=""/>
        <dsp:cNvSpPr/>
      </dsp:nvSpPr>
      <dsp:spPr>
        <a:xfrm>
          <a:off x="4218276" y="782702"/>
          <a:ext cx="1509415" cy="754707"/>
        </a:xfrm>
        <a:prstGeom prst="round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0" kern="1200" dirty="0" smtClean="0">
              <a:solidFill>
                <a:srgbClr val="002060"/>
              </a:solidFill>
              <a:cs typeface="AL-Mohanad Bold" pitchFamily="2" charset="-78"/>
            </a:rPr>
            <a:t>السمات الشخصية الإيجابية</a:t>
          </a:r>
          <a:endParaRPr lang="ar-EG" sz="1800" b="0" kern="1200" dirty="0">
            <a:solidFill>
              <a:srgbClr val="002060"/>
            </a:solidFill>
            <a:cs typeface="AL-Mohanad Bold" pitchFamily="2" charset="-78"/>
          </a:endParaRPr>
        </a:p>
      </dsp:txBody>
      <dsp:txXfrm>
        <a:off x="4255118" y="819544"/>
        <a:ext cx="1435731" cy="681023"/>
      </dsp:txXfrm>
    </dsp:sp>
    <dsp:sp modelId="{732F62CE-D1EC-4F22-AF39-10B84BF6B6A6}">
      <dsp:nvSpPr>
        <dsp:cNvPr id="0" name=""/>
        <dsp:cNvSpPr/>
      </dsp:nvSpPr>
      <dsp:spPr>
        <a:xfrm>
          <a:off x="4618428" y="2535883"/>
          <a:ext cx="1509415" cy="754707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0" kern="1200" dirty="0" smtClean="0">
              <a:solidFill>
                <a:srgbClr val="002060"/>
              </a:solidFill>
              <a:cs typeface="AL-Mohanad Bold" pitchFamily="2" charset="-78"/>
            </a:rPr>
            <a:t>أهمية الجودة الشخصية </a:t>
          </a:r>
          <a:endParaRPr lang="ar-EG" sz="1800" b="0" kern="1200" dirty="0">
            <a:solidFill>
              <a:srgbClr val="002060"/>
            </a:solidFill>
            <a:cs typeface="AL-Mohanad Bold" pitchFamily="2" charset="-78"/>
          </a:endParaRPr>
        </a:p>
      </dsp:txBody>
      <dsp:txXfrm>
        <a:off x="4655270" y="2572725"/>
        <a:ext cx="1435731" cy="681023"/>
      </dsp:txXfrm>
    </dsp:sp>
    <dsp:sp modelId="{8AF8BAB0-C7BA-4264-9C4E-5EC7A31E0116}">
      <dsp:nvSpPr>
        <dsp:cNvPr id="0" name=""/>
        <dsp:cNvSpPr/>
      </dsp:nvSpPr>
      <dsp:spPr>
        <a:xfrm>
          <a:off x="3497226" y="3941825"/>
          <a:ext cx="1509415" cy="754707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0" kern="1200" dirty="0" smtClean="0">
              <a:solidFill>
                <a:srgbClr val="002060"/>
              </a:solidFill>
              <a:cs typeface="AL-Mohanad Bold" pitchFamily="2" charset="-78"/>
            </a:rPr>
            <a:t>خطوات تعزيز الجودة الشخصية </a:t>
          </a:r>
          <a:endParaRPr lang="ar-EG" sz="1800" b="0" kern="1200" dirty="0">
            <a:solidFill>
              <a:srgbClr val="002060"/>
            </a:solidFill>
            <a:cs typeface="AL-Mohanad Bold" pitchFamily="2" charset="-78"/>
          </a:endParaRPr>
        </a:p>
      </dsp:txBody>
      <dsp:txXfrm>
        <a:off x="3534068" y="3978667"/>
        <a:ext cx="1435731" cy="681023"/>
      </dsp:txXfrm>
    </dsp:sp>
    <dsp:sp modelId="{11D13608-4FE1-47A6-9B97-1EC6562627F5}">
      <dsp:nvSpPr>
        <dsp:cNvPr id="0" name=""/>
        <dsp:cNvSpPr/>
      </dsp:nvSpPr>
      <dsp:spPr>
        <a:xfrm>
          <a:off x="1698959" y="3941825"/>
          <a:ext cx="1509415" cy="754707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0" kern="1200" dirty="0" smtClean="0">
              <a:solidFill>
                <a:srgbClr val="002060"/>
              </a:solidFill>
              <a:cs typeface="AL-Mohanad Bold" pitchFamily="2" charset="-78"/>
            </a:rPr>
            <a:t>ركائز الجودة الشخصية</a:t>
          </a:r>
          <a:endParaRPr lang="ar-EG" sz="1800" b="0" kern="1200" dirty="0">
            <a:solidFill>
              <a:srgbClr val="002060"/>
            </a:solidFill>
            <a:cs typeface="AL-Mohanad Bold" pitchFamily="2" charset="-78"/>
          </a:endParaRPr>
        </a:p>
      </dsp:txBody>
      <dsp:txXfrm>
        <a:off x="1735801" y="3978667"/>
        <a:ext cx="1435731" cy="681023"/>
      </dsp:txXfrm>
    </dsp:sp>
    <dsp:sp modelId="{1585D6A9-33F2-47C0-BA8A-928FA7E62BA1}">
      <dsp:nvSpPr>
        <dsp:cNvPr id="0" name=""/>
        <dsp:cNvSpPr/>
      </dsp:nvSpPr>
      <dsp:spPr>
        <a:xfrm>
          <a:off x="577758" y="2535883"/>
          <a:ext cx="1509415" cy="754707"/>
        </a:xfrm>
        <a:prstGeom prst="round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0" kern="1200" dirty="0" smtClean="0">
              <a:solidFill>
                <a:srgbClr val="002060"/>
              </a:solidFill>
              <a:cs typeface="AL-Mohanad Bold" pitchFamily="2" charset="-78"/>
            </a:rPr>
            <a:t>الجودة الشخصية عند الرسول </a:t>
          </a:r>
          <a:endParaRPr lang="ar-EG" sz="1400" b="0" kern="1200" dirty="0" smtClean="0">
            <a:solidFill>
              <a:srgbClr val="002060"/>
            </a:solidFill>
            <a:cs typeface="AL-Mohanad Bold" pitchFamily="2" charset="-78"/>
          </a:endParaRP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0" kern="1200" dirty="0" smtClean="0">
              <a:solidFill>
                <a:srgbClr val="002060"/>
              </a:solidFill>
              <a:cs typeface="AL-Mohanad Bold" pitchFamily="2" charset="-78"/>
            </a:rPr>
            <a:t>(صلى الله عليه وسلم)</a:t>
          </a:r>
          <a:endParaRPr lang="ar-EG" sz="1400" b="0" kern="1200" dirty="0">
            <a:solidFill>
              <a:srgbClr val="002060"/>
            </a:solidFill>
            <a:cs typeface="AL-Mohanad Bold" pitchFamily="2" charset="-78"/>
          </a:endParaRPr>
        </a:p>
      </dsp:txBody>
      <dsp:txXfrm>
        <a:off x="614600" y="2572725"/>
        <a:ext cx="1435731" cy="681023"/>
      </dsp:txXfrm>
    </dsp:sp>
    <dsp:sp modelId="{827A1EAB-4585-4BA0-8220-B51DA711B9F7}">
      <dsp:nvSpPr>
        <dsp:cNvPr id="0" name=""/>
        <dsp:cNvSpPr/>
      </dsp:nvSpPr>
      <dsp:spPr>
        <a:xfrm>
          <a:off x="977910" y="782702"/>
          <a:ext cx="1509415" cy="754707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0" kern="1200" dirty="0" smtClean="0">
              <a:solidFill>
                <a:srgbClr val="002060"/>
              </a:solidFill>
              <a:cs typeface="AL-Mohanad Bold" pitchFamily="2" charset="-78"/>
            </a:rPr>
            <a:t>قصة تبرز الجودة الشخصية</a:t>
          </a:r>
          <a:endParaRPr lang="ar-EG" sz="1800" b="0" kern="1200" dirty="0">
            <a:solidFill>
              <a:srgbClr val="002060"/>
            </a:solidFill>
            <a:cs typeface="AL-Mohanad Bold" pitchFamily="2" charset="-78"/>
          </a:endParaRPr>
        </a:p>
      </dsp:txBody>
      <dsp:txXfrm>
        <a:off x="1014752" y="819544"/>
        <a:ext cx="1435731" cy="6810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AFEBB-7649-4D1D-919B-B3991BF4B619}">
      <dsp:nvSpPr>
        <dsp:cNvPr id="0" name=""/>
        <dsp:cNvSpPr/>
      </dsp:nvSpPr>
      <dsp:spPr>
        <a:xfrm>
          <a:off x="0" y="0"/>
          <a:ext cx="5274310" cy="10176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0" kern="1200" dirty="0" smtClean="0">
              <a:cs typeface="AL-Mohanad Bold" pitchFamily="2" charset="-78"/>
            </a:rPr>
            <a:t>الاسم</a:t>
          </a:r>
          <a:endParaRPr lang="ar-SA" sz="2400" b="0" kern="1200" dirty="0">
            <a:cs typeface="AL-Mohanad Bold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800" b="0" kern="1200" dirty="0" smtClean="0">
              <a:cs typeface="AL-Mohanad Bold" pitchFamily="2" charset="-78"/>
            </a:rPr>
            <a:t>هنا تضعين منصبك أو عملك</a:t>
          </a:r>
          <a:endParaRPr lang="ar-SA" sz="1800" b="0" kern="1200" dirty="0">
            <a:cs typeface="AL-Mohanad Bold" pitchFamily="2" charset="-78"/>
          </a:endParaRPr>
        </a:p>
      </dsp:txBody>
      <dsp:txXfrm>
        <a:off x="1146547" y="0"/>
        <a:ext cx="4127762" cy="1017659"/>
      </dsp:txXfrm>
    </dsp:sp>
    <dsp:sp modelId="{930A9E37-AE97-4D9D-AC89-7B52820616B7}">
      <dsp:nvSpPr>
        <dsp:cNvPr id="0" name=""/>
        <dsp:cNvSpPr/>
      </dsp:nvSpPr>
      <dsp:spPr>
        <a:xfrm>
          <a:off x="91685" y="142089"/>
          <a:ext cx="1054862" cy="7334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AF5D9-1255-4830-8B1F-D834B92B6A5D}">
      <dsp:nvSpPr>
        <dsp:cNvPr id="0" name=""/>
        <dsp:cNvSpPr/>
      </dsp:nvSpPr>
      <dsp:spPr>
        <a:xfrm>
          <a:off x="0" y="1109344"/>
          <a:ext cx="5274310" cy="1085799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0" kern="1200" dirty="0" smtClean="0">
              <a:cs typeface="AL-Mohanad Bold" pitchFamily="2" charset="-78"/>
            </a:rPr>
            <a:t> البريد الإلكتروني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cs typeface="AL-Mohanad Bold" pitchFamily="2" charset="-78"/>
            </a:rPr>
            <a:t> </a:t>
          </a:r>
          <a:endParaRPr lang="en-US" sz="1800" kern="1200" dirty="0" smtClean="0"/>
        </a:p>
      </dsp:txBody>
      <dsp:txXfrm>
        <a:off x="1146547" y="1109344"/>
        <a:ext cx="4127762" cy="1085799"/>
      </dsp:txXfrm>
    </dsp:sp>
    <dsp:sp modelId="{92067F6B-27CF-4329-9991-5F6755499829}">
      <dsp:nvSpPr>
        <dsp:cNvPr id="0" name=""/>
        <dsp:cNvSpPr/>
      </dsp:nvSpPr>
      <dsp:spPr>
        <a:xfrm>
          <a:off x="91685" y="1285503"/>
          <a:ext cx="1054862" cy="7334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F115F-D1D3-4F3C-BF9F-1DD7BA9F490B}">
      <dsp:nvSpPr>
        <dsp:cNvPr id="0" name=""/>
        <dsp:cNvSpPr/>
      </dsp:nvSpPr>
      <dsp:spPr>
        <a:xfrm>
          <a:off x="0" y="2286829"/>
          <a:ext cx="5274310" cy="916851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</a:rPr>
            <a:t>Twitter </a:t>
          </a:r>
          <a:r>
            <a:rPr lang="en-US" sz="2000" b="0" kern="1200" dirty="0">
              <a:solidFill>
                <a:schemeClr val="bg1"/>
              </a:solidFill>
            </a:rPr>
            <a:t>: </a:t>
          </a:r>
          <a:r>
            <a:rPr lang="en-US" sz="2000" b="0" kern="1200" dirty="0" smtClean="0">
              <a:solidFill>
                <a:schemeClr val="bg1"/>
              </a:solidFill>
            </a:rPr>
            <a:t>@ </a:t>
          </a:r>
          <a:endParaRPr lang="ar-SA" sz="2000" b="0" kern="1200" dirty="0">
            <a:solidFill>
              <a:schemeClr val="bg1"/>
            </a:solidFill>
          </a:endParaRPr>
        </a:p>
      </dsp:txBody>
      <dsp:txXfrm>
        <a:off x="1146547" y="2286829"/>
        <a:ext cx="4127762" cy="916851"/>
      </dsp:txXfrm>
    </dsp:sp>
    <dsp:sp modelId="{FF966363-9F3C-4873-A7C3-91713425059F}">
      <dsp:nvSpPr>
        <dsp:cNvPr id="0" name=""/>
        <dsp:cNvSpPr/>
      </dsp:nvSpPr>
      <dsp:spPr>
        <a:xfrm>
          <a:off x="91685" y="2378514"/>
          <a:ext cx="1054862" cy="7334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4D3267-4A79-4BC7-93EA-E3814636C4AE}">
      <dsp:nvSpPr>
        <dsp:cNvPr id="0" name=""/>
        <dsp:cNvSpPr/>
      </dsp:nvSpPr>
      <dsp:spPr>
        <a:xfrm>
          <a:off x="0" y="3295366"/>
          <a:ext cx="5274310" cy="916851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200" b="0" kern="1200" dirty="0" smtClean="0">
              <a:solidFill>
                <a:schemeClr val="bg1"/>
              </a:solidFill>
            </a:rPr>
            <a:t>هنا رقم الجوال</a:t>
          </a:r>
          <a:endParaRPr lang="ar-SA" sz="4200" b="0" kern="1200" dirty="0">
            <a:solidFill>
              <a:schemeClr val="bg1"/>
            </a:solidFill>
          </a:endParaRPr>
        </a:p>
      </dsp:txBody>
      <dsp:txXfrm>
        <a:off x="1146547" y="3295366"/>
        <a:ext cx="4127762" cy="916851"/>
      </dsp:txXfrm>
    </dsp:sp>
    <dsp:sp modelId="{7CE4FF7C-D389-4D01-B048-037D6671EFEE}">
      <dsp:nvSpPr>
        <dsp:cNvPr id="0" name=""/>
        <dsp:cNvSpPr/>
      </dsp:nvSpPr>
      <dsp:spPr>
        <a:xfrm>
          <a:off x="91685" y="3387051"/>
          <a:ext cx="1054862" cy="7334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9CD964F-C81A-4E86-B66D-052315375F35}" type="datetimeFigureOut">
              <a:rPr lang="ar-SA" smtClean="0"/>
              <a:pPr/>
              <a:t>28/06/35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5E6FDC2-3875-4797-919E-5E9C2C6BEDF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390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25.jpeg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25.jpe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7F1F33-D16B-4FEB-9E85-4028A3DEAB2E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F1F33-D16B-4FEB-9E85-4028A3DEAB2E}" type="slidenum">
              <a:rPr lang="ar-SA" smtClean="0"/>
              <a:pPr/>
              <a:t>4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2687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CDEAE-22CD-4674-B5AB-BA75B2ACCB9F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5" name="مجموعة 4"/>
          <p:cNvGrpSpPr/>
          <p:nvPr/>
        </p:nvGrpSpPr>
        <p:grpSpPr>
          <a:xfrm>
            <a:off x="970909" y="5021505"/>
            <a:ext cx="4842368" cy="3809964"/>
            <a:chOff x="949589" y="4946015"/>
            <a:chExt cx="4736042" cy="3752691"/>
          </a:xfrm>
        </p:grpSpPr>
        <p:cxnSp>
          <p:nvCxnSpPr>
            <p:cNvPr id="6" name="رابط مستقيم 5"/>
            <p:cNvCxnSpPr/>
            <p:nvPr/>
          </p:nvCxnSpPr>
          <p:spPr>
            <a:xfrm rot="10800000" flipH="1">
              <a:off x="949589" y="494601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/>
            <p:cNvCxnSpPr/>
            <p:nvPr/>
          </p:nvCxnSpPr>
          <p:spPr>
            <a:xfrm rot="10800000" flipH="1">
              <a:off x="949589" y="5287168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/>
            <p:cNvCxnSpPr/>
            <p:nvPr/>
          </p:nvCxnSpPr>
          <p:spPr>
            <a:xfrm rot="10800000" flipH="1">
              <a:off x="949589" y="562832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10800000" flipH="1">
              <a:off x="949589" y="596947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rot="10800000" flipH="1">
              <a:off x="949589" y="6310630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 rot="10800000" flipH="1">
              <a:off x="949589" y="6651783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0800000" flipH="1">
              <a:off x="949589" y="6992937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10800000" flipH="1">
              <a:off x="949589" y="7334091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/>
            <p:cNvCxnSpPr/>
            <p:nvPr/>
          </p:nvCxnSpPr>
          <p:spPr>
            <a:xfrm rot="10800000" flipH="1">
              <a:off x="949589" y="767524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/>
            <p:nvPr/>
          </p:nvCxnSpPr>
          <p:spPr>
            <a:xfrm rot="10800000" flipH="1">
              <a:off x="949589" y="8016399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0800000" flipH="1">
              <a:off x="949589" y="835755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10800000" flipH="1">
              <a:off x="949589" y="869870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Date Placeholder 1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080" y="9112979"/>
            <a:ext cx="1403540" cy="52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 descr="D:\المتحدة للتدريب  والتطوير المؤسسي أساسي\تصاميم\DISIN FOR POWER POINT\U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86" t="6092" r="14034" b="34399"/>
          <a:stretch>
            <a:fillRect/>
          </a:stretch>
        </p:blipFill>
        <p:spPr bwMode="auto">
          <a:xfrm>
            <a:off x="886446" y="9112980"/>
            <a:ext cx="849137" cy="510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0929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2687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CDEAE-22CD-4674-B5AB-BA75B2ACCB9F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5" name="مجموعة 4"/>
          <p:cNvGrpSpPr/>
          <p:nvPr/>
        </p:nvGrpSpPr>
        <p:grpSpPr>
          <a:xfrm>
            <a:off x="970909" y="5021505"/>
            <a:ext cx="4842368" cy="3809964"/>
            <a:chOff x="949589" y="4946015"/>
            <a:chExt cx="4736042" cy="3752691"/>
          </a:xfrm>
        </p:grpSpPr>
        <p:cxnSp>
          <p:nvCxnSpPr>
            <p:cNvPr id="6" name="رابط مستقيم 5"/>
            <p:cNvCxnSpPr/>
            <p:nvPr/>
          </p:nvCxnSpPr>
          <p:spPr>
            <a:xfrm rot="10800000" flipH="1">
              <a:off x="949589" y="494601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/>
            <p:cNvCxnSpPr/>
            <p:nvPr/>
          </p:nvCxnSpPr>
          <p:spPr>
            <a:xfrm rot="10800000" flipH="1">
              <a:off x="949589" y="5287168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/>
            <p:cNvCxnSpPr/>
            <p:nvPr/>
          </p:nvCxnSpPr>
          <p:spPr>
            <a:xfrm rot="10800000" flipH="1">
              <a:off x="949589" y="562832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10800000" flipH="1">
              <a:off x="949589" y="596947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rot="10800000" flipH="1">
              <a:off x="949589" y="6310630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 rot="10800000" flipH="1">
              <a:off x="949589" y="6651783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0800000" flipH="1">
              <a:off x="949589" y="6992937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10800000" flipH="1">
              <a:off x="949589" y="7334091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/>
            <p:cNvCxnSpPr/>
            <p:nvPr/>
          </p:nvCxnSpPr>
          <p:spPr>
            <a:xfrm rot="10800000" flipH="1">
              <a:off x="949589" y="767524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/>
            <p:nvPr/>
          </p:nvCxnSpPr>
          <p:spPr>
            <a:xfrm rot="10800000" flipH="1">
              <a:off x="949589" y="8016399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0800000" flipH="1">
              <a:off x="949589" y="835755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10800000" flipH="1">
              <a:off x="949589" y="869870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Date Placeholder 1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080" y="9112979"/>
            <a:ext cx="1403540" cy="52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 descr="D:\المتحدة للتدريب  والتطوير المؤسسي أساسي\تصاميم\DISIN FOR POWER POINT\U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86" t="6092" r="14034" b="34399"/>
          <a:stretch>
            <a:fillRect/>
          </a:stretch>
        </p:blipFill>
        <p:spPr bwMode="auto">
          <a:xfrm>
            <a:off x="886446" y="9112980"/>
            <a:ext cx="849137" cy="510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435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5" name="عنوان فرعي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1" name="عنصر نائب للتاريخ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28/06/35</a:t>
            </a:fld>
            <a:endParaRPr lang="ar-SA"/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28/06/35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28/06/35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28/06/35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28/06/35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28/06/35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28/06/35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28/06/35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28/06/35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28/06/35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28/06/35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صورة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عنوان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1" name="عنصر نائب للنص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7" name="عنصر نائب للتاريخ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28/06/35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059832" y="580314"/>
            <a:ext cx="5786478" cy="2030862"/>
          </a:xfrm>
        </p:spPr>
        <p:txBody>
          <a:bodyPr/>
          <a:lstStyle/>
          <a:p>
            <a:pPr algn="ctr"/>
            <a:r>
              <a:rPr lang="ar-SA" sz="72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 pitchFamily="2" charset="-78"/>
              </a:rPr>
              <a:t>اصنع جودتك الشخصية</a:t>
            </a:r>
            <a:endParaRPr lang="ar-SA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limah" pitchFamily="34" charset="-78"/>
              <a:ea typeface="Muslimah" pitchFamily="34" charset="-78"/>
              <a:cs typeface="Muslimah" pitchFamily="34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354442" y="4828082"/>
            <a:ext cx="5114778" cy="110124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cs typeface="AL-Mohanad Bold" pitchFamily="2" charset="-78"/>
              </a:rPr>
              <a:t>تقديم  </a:t>
            </a:r>
          </a:p>
          <a:p>
            <a:pPr algn="ctr"/>
            <a:r>
              <a:rPr lang="ar-SA" sz="36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cs typeface="AL-Mohanad Bold" pitchFamily="2" charset="-78"/>
              </a:rPr>
              <a:t> </a:t>
            </a:r>
            <a:endParaRPr lang="ar-SA" sz="36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cs typeface="AL-Mohanad Bold" pitchFamily="2" charset="-78"/>
            </a:endParaRPr>
          </a:p>
        </p:txBody>
      </p:sp>
      <p:pic>
        <p:nvPicPr>
          <p:cNvPr id="9" name="صورة 8" descr="3 ‫(3)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2924919"/>
            <a:ext cx="2857500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صورة 9" descr="2 ‫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71480"/>
            <a:ext cx="1971675" cy="1476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صورة 10" descr="5 ‫(4)‬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500306"/>
            <a:ext cx="1962150" cy="1447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صورة 11" descr="4 ‫‬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4296328"/>
            <a:ext cx="1890717" cy="1561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28662" y="284145"/>
            <a:ext cx="6934200" cy="715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30" tIns="45715" rIns="91430" bIns="45715" rtlCol="0" anchor="ctr">
            <a:normAutofit fontScale="92500" lnSpcReduction="10000"/>
          </a:bodyPr>
          <a:lstStyle>
            <a:lvl1pPr algn="ctr" defTabSz="1007943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dirty="0" smtClean="0">
                <a:solidFill>
                  <a:schemeClr val="accent2">
                    <a:lumMod val="50000"/>
                  </a:schemeClr>
                </a:solidFill>
                <a:cs typeface="AL-Mohanad Bold" pitchFamily="2" charset="-78"/>
              </a:rPr>
              <a:t>الهدف العام للبرنامج التدريبي </a:t>
            </a:r>
            <a:endParaRPr lang="en-US" dirty="0">
              <a:solidFill>
                <a:schemeClr val="accent2">
                  <a:lumMod val="50000"/>
                </a:schemeClr>
              </a:solidFill>
              <a:cs typeface="AL-Mohanad Bold" pitchFamily="2" charset="-78"/>
            </a:endParaRPr>
          </a:p>
        </p:txBody>
      </p:sp>
      <p:sp>
        <p:nvSpPr>
          <p:cNvPr id="9" name="Rectangle 15"/>
          <p:cNvSpPr/>
          <p:nvPr/>
        </p:nvSpPr>
        <p:spPr>
          <a:xfrm>
            <a:off x="1285852" y="1571612"/>
            <a:ext cx="6156176" cy="20620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2">
                    <a:lumMod val="50000"/>
                  </a:schemeClr>
                </a:solidFill>
                <a:cs typeface="AL-Mohanad Bold" pitchFamily="2" charset="-78"/>
              </a:rPr>
              <a:t>تحقيق النجاح بطريقة منهجية واستخدام الأدوات التي تحقق النجاح واكتساب القدرات ،الضرورية لتحقيق النجاح ،اكتسب مهارات الشخصية الإيجابية </a:t>
            </a:r>
            <a:endParaRPr lang="ar-EG" sz="3200" b="1" dirty="0">
              <a:solidFill>
                <a:schemeClr val="accent2">
                  <a:lumMod val="50000"/>
                </a:schemeClr>
              </a:solidFill>
              <a:cs typeface="AL-Mohanad Bold" pitchFamily="2" charset="-78"/>
            </a:endParaRPr>
          </a:p>
        </p:txBody>
      </p:sp>
      <p:pic>
        <p:nvPicPr>
          <p:cNvPr id="11" name="صورة 10" descr="17 ‫(4)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4214818"/>
            <a:ext cx="2428875" cy="18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714744" y="649724"/>
            <a:ext cx="3186603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SA" sz="5400" b="1" cap="all" dirty="0" smtClean="0">
                <a:ln/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L-Mohanad Bold" pitchFamily="2" charset="-78"/>
              </a:rPr>
              <a:t>أهداف الدورة</a:t>
            </a:r>
            <a:endParaRPr lang="ar-SA" sz="5400" b="1" cap="all" spc="0" dirty="0">
              <a:ln/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AL-Mohanad Bold" pitchFamily="2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509558" y="4413487"/>
            <a:ext cx="6490630" cy="55517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>
              <a:buFont typeface="Wingdings" pitchFamily="2" charset="2"/>
              <a:buChar char="ü"/>
            </a:pP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AL-Mohanad Bold" pitchFamily="2" charset="-78"/>
              </a:rPr>
              <a:t> اكتساب مهارة الاتصال والإنصات الجيد .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AL-Mohanad Bold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00034" y="5062551"/>
            <a:ext cx="6500826" cy="57150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0">
              <a:buFont typeface="Wingdings" pitchFamily="2" charset="2"/>
              <a:buChar char="ü"/>
            </a:pP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AL-Mohanad Bold" pitchFamily="2" charset="-78"/>
              </a:rPr>
              <a:t> اكتساب مهارة التخطيط والقيادة والمحاسبة .</a:t>
            </a:r>
            <a:endParaRPr lang="ar-S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09558" y="1770281"/>
            <a:ext cx="6490630" cy="55517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Wingdings" pitchFamily="2" charset="2"/>
              <a:buChar char="ü"/>
            </a:pPr>
            <a:r>
              <a:rPr lang="ar-SA" sz="2400" dirty="0" smtClean="0">
                <a:solidFill>
                  <a:schemeClr val="bg1"/>
                </a:solidFill>
                <a:cs typeface="AL-Mohanad Bold" pitchFamily="2" charset="-78"/>
              </a:rPr>
              <a:t>القدرة على تبادل الآراء بشكل ايجابي والحوار الايجابي .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00034" y="2419345"/>
            <a:ext cx="6500826" cy="57150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Wingdings" pitchFamily="2" charset="2"/>
              <a:buChar char="ü"/>
            </a:pPr>
            <a:r>
              <a:rPr lang="ar-SA" sz="2400" dirty="0" smtClean="0">
                <a:solidFill>
                  <a:schemeClr val="bg1"/>
                </a:solidFill>
                <a:cs typeface="AL-Mohanad Bold" pitchFamily="2" charset="-78"/>
              </a:rPr>
              <a:t>فهم الآخرين وإقناعهم .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500034" y="3062287"/>
            <a:ext cx="6500826" cy="57150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0">
              <a:buFont typeface="Wingdings" pitchFamily="2" charset="2"/>
              <a:buChar char="ü"/>
            </a:pPr>
            <a:r>
              <a:rPr lang="ar-S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L-Mohanad Bold" pitchFamily="2" charset="-78"/>
              </a:rPr>
              <a:t> التعبير عن الذات والرأي العام .</a:t>
            </a:r>
            <a:endParaRPr lang="ar-S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500034" y="3721558"/>
            <a:ext cx="6500826" cy="57150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0">
              <a:buFont typeface="Wingdings" pitchFamily="2" charset="2"/>
              <a:buChar char="ü"/>
            </a:pPr>
            <a:r>
              <a:rPr lang="ar-S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L-Mohanad Bold" pitchFamily="2" charset="-78"/>
              </a:rPr>
              <a:t> القدرة على معرفة الذات وتطويرها</a:t>
            </a:r>
            <a:endParaRPr lang="ar-S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7205714" y="4435938"/>
            <a:ext cx="651762" cy="54224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AL-Mohanad Bold" pitchFamily="2" charset="-78"/>
              </a:rPr>
              <a:t>5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AL-Mohanad Bold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7205362" y="5085381"/>
            <a:ext cx="652786" cy="55819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AL-Mohanad Bold" pitchFamily="2" charset="-78"/>
              </a:rPr>
              <a:t>6 </a:t>
            </a:r>
            <a:endParaRPr lang="ar-S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7205714" y="1792732"/>
            <a:ext cx="651762" cy="54224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AL-Mohanad Bold" pitchFamily="2" charset="-78"/>
              </a:rPr>
              <a:t>1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AL-Mohanad Bold" pitchFamily="2" charset="-78"/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7205362" y="2442175"/>
            <a:ext cx="652786" cy="55819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AL-Mohanad Bold" pitchFamily="2" charset="-78"/>
              </a:rPr>
              <a:t>2 </a:t>
            </a:r>
            <a:endParaRPr lang="ar-S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7205362" y="3085117"/>
            <a:ext cx="652786" cy="55819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AL-Mohanad Bold" pitchFamily="2" charset="-78"/>
              </a:rPr>
              <a:t>3 </a:t>
            </a:r>
            <a:endParaRPr lang="ar-S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7205362" y="3744388"/>
            <a:ext cx="652786" cy="558197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AL-Mohanad Bold" pitchFamily="2" charset="-78"/>
              </a:rPr>
              <a:t>4 </a:t>
            </a:r>
            <a:endParaRPr lang="ar-S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pic>
        <p:nvPicPr>
          <p:cNvPr id="15" name="صورة 14" descr="16 ‫(5)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500042"/>
            <a:ext cx="1638304" cy="1085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对角圆角矩形 5"/>
          <p:cNvSpPr>
            <a:spLocks/>
          </p:cNvSpPr>
          <p:nvPr/>
        </p:nvSpPr>
        <p:spPr bwMode="auto">
          <a:xfrm rot="21346829">
            <a:off x="1160461" y="1622203"/>
            <a:ext cx="6954838" cy="3879850"/>
          </a:xfrm>
          <a:custGeom>
            <a:avLst/>
            <a:gdLst>
              <a:gd name="T0" fmla="*/ 492043 w 6954838"/>
              <a:gd name="T1" fmla="*/ 0 h 3879850"/>
              <a:gd name="T2" fmla="*/ 6954838 w 6954838"/>
              <a:gd name="T3" fmla="*/ 0 h 3879850"/>
              <a:gd name="T4" fmla="*/ 6954838 w 6954838"/>
              <a:gd name="T5" fmla="*/ 0 h 3879850"/>
              <a:gd name="T6" fmla="*/ 6954838 w 6954838"/>
              <a:gd name="T7" fmla="*/ 3387807 h 3879850"/>
              <a:gd name="T8" fmla="*/ 6462795 w 6954838"/>
              <a:gd name="T9" fmla="*/ 3879850 h 3879850"/>
              <a:gd name="T10" fmla="*/ 0 w 6954838"/>
              <a:gd name="T11" fmla="*/ 3879850 h 3879850"/>
              <a:gd name="T12" fmla="*/ 0 w 6954838"/>
              <a:gd name="T13" fmla="*/ 3879850 h 3879850"/>
              <a:gd name="T14" fmla="*/ 0 w 6954838"/>
              <a:gd name="T15" fmla="*/ 492043 h 3879850"/>
              <a:gd name="T16" fmla="*/ 492043 w 6954838"/>
              <a:gd name="T17" fmla="*/ 0 h 3879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5"/>
                  <a:pt x="6734543" y="3879850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>
            <a:outerShdw dist="23000" dir="5400000" algn="ctr" rotWithShape="0">
              <a:srgbClr val="000000">
                <a:alpha val="32999"/>
              </a:srgbClr>
            </a:outerShdw>
          </a:effectLst>
          <a:extLst/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6" name="Picture 3" descr="C:\TDDOWNLOAD\penc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30117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 bwMode="auto">
          <a:xfrm rot="21361315">
            <a:off x="1376362" y="1904778"/>
            <a:ext cx="64547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/>
            <a:endParaRPr lang="en-US" b="1" dirty="0" smtClean="0">
              <a:solidFill>
                <a:schemeClr val="bg1"/>
              </a:solidFill>
              <a:cs typeface="AL-Mohanad Bold" pitchFamily="2" charset="-78"/>
            </a:endParaRPr>
          </a:p>
          <a:p>
            <a:pPr marL="0" indent="0" algn="ctr" eaLnBrk="1" hangingPunct="1"/>
            <a:endParaRPr lang="en-US" sz="1600" b="1" dirty="0" smtClean="0">
              <a:solidFill>
                <a:schemeClr val="bg1"/>
              </a:solidFill>
              <a:cs typeface="AL-Mohanad Bold" pitchFamily="2" charset="-78"/>
            </a:endParaRPr>
          </a:p>
          <a:p>
            <a:pPr marL="0" indent="0" algn="ctr" rtl="1" eaLnBrk="1" hangingPunct="1">
              <a:buNone/>
            </a:pPr>
            <a:r>
              <a:rPr lang="ar-EG" altLang="zh-CN" sz="5000" b="1" dirty="0">
                <a:solidFill>
                  <a:schemeClr val="bg1"/>
                </a:solidFill>
                <a:cs typeface="AL-Mohanad Bold" pitchFamily="2" charset="-78"/>
              </a:rPr>
              <a:t>التعبير عن العضو </a:t>
            </a:r>
            <a:r>
              <a:rPr lang="ar-EG" altLang="zh-CN" sz="5000" b="1" dirty="0" smtClean="0">
                <a:solidFill>
                  <a:schemeClr val="bg1"/>
                </a:solidFill>
                <a:cs typeface="AL-Mohanad Bold" pitchFamily="2" charset="-78"/>
              </a:rPr>
              <a:t>الواحد </a:t>
            </a:r>
            <a:r>
              <a:rPr lang="ar-EG" altLang="zh-CN" sz="5000" b="1" dirty="0">
                <a:solidFill>
                  <a:schemeClr val="bg1"/>
                </a:solidFill>
                <a:cs typeface="AL-Mohanad Bold" pitchFamily="2" charset="-78"/>
              </a:rPr>
              <a:t>في الفريق</a:t>
            </a:r>
            <a:endParaRPr lang="ar-EG" altLang="en-US" sz="5000" b="1" dirty="0">
              <a:solidFill>
                <a:schemeClr val="bg1"/>
              </a:solidFill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382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5838" y="629647"/>
            <a:ext cx="469231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EG" sz="3200" b="1" dirty="0">
                <a:solidFill>
                  <a:srgbClr val="002060"/>
                </a:solidFill>
                <a:cs typeface="AL-Mohanad Bold" pitchFamily="2" charset="-78"/>
              </a:rPr>
              <a:t>التعبير عن العضو الواحد في الفريق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779912" y="2060798"/>
            <a:ext cx="439246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altLang="zh-CN" sz="2400" b="1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تبادل الآراء بشكل ديمقراطي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779912" y="3092673"/>
            <a:ext cx="4392464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EG" altLang="zh-CN" sz="2400" b="1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خلق روح الحوار بين المجموعة</a:t>
            </a:r>
            <a:endParaRPr lang="zh-CN" altLang="en-US" sz="2400" b="1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779912" y="4124548"/>
            <a:ext cx="4392464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EG" altLang="zh-CN" sz="2400" b="1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الصراحة و الوضوح</a:t>
            </a:r>
            <a:endParaRPr lang="zh-CN" altLang="en-US" sz="2400" b="1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779912" y="5156423"/>
            <a:ext cx="4392464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altLang="zh-CN" sz="2400" b="1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تقبل أراء الآخرين</a:t>
            </a:r>
            <a:endParaRPr lang="zh-CN" altLang="en-US" sz="2400" b="1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pic>
        <p:nvPicPr>
          <p:cNvPr id="15" name="Picture 7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03853" y="2132236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03853" y="3140298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03853" y="4148361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03853" y="522944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071678"/>
            <a:ext cx="1857375" cy="1809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092423" y="4437112"/>
            <a:ext cx="117532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EG" sz="2800" b="1" dirty="0">
                <a:solidFill>
                  <a:srgbClr val="002060"/>
                </a:solidFill>
                <a:cs typeface="AL-Mohanad Bold" pitchFamily="2" charset="-78"/>
              </a:rPr>
              <a:t>30 دقيقة</a:t>
            </a:r>
          </a:p>
        </p:txBody>
      </p:sp>
    </p:spTree>
    <p:extLst>
      <p:ext uri="{BB962C8B-B14F-4D97-AF65-F5344CB8AC3E}">
        <p14:creationId xmlns:p14="http://schemas.microsoft.com/office/powerpoint/2010/main" val="176730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7639425"/>
              </p:ext>
            </p:extLst>
          </p:nvPr>
        </p:nvGraphicFramePr>
        <p:xfrm>
          <a:off x="2152678" y="1473203"/>
          <a:ext cx="6705602" cy="469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85720" y="2285992"/>
            <a:ext cx="1882500" cy="17145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30" tIns="45715" rIns="91430" bIns="45715" rtlCol="0" anchor="ctr">
            <a:noAutofit/>
          </a:bodyPr>
          <a:lstStyle>
            <a:lvl1pPr algn="ctr" defTabSz="1007943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3600" b="1" dirty="0" smtClean="0">
                <a:solidFill>
                  <a:schemeClr val="bg1"/>
                </a:solidFill>
                <a:cs typeface="AL-Mohanad Bold" pitchFamily="2" charset="-78"/>
              </a:rPr>
              <a:t>محاور </a:t>
            </a:r>
            <a:endParaRPr lang="ar-SA" sz="3600" b="1" dirty="0" smtClean="0">
              <a:solidFill>
                <a:schemeClr val="bg1"/>
              </a:solidFill>
              <a:cs typeface="AL-Mohanad Bold" pitchFamily="2" charset="-78"/>
            </a:endParaRPr>
          </a:p>
          <a:p>
            <a:r>
              <a:rPr lang="ar-EG" sz="3600" b="1" dirty="0" smtClean="0">
                <a:solidFill>
                  <a:schemeClr val="bg1"/>
                </a:solidFill>
                <a:cs typeface="AL-Mohanad Bold" pitchFamily="2" charset="-78"/>
              </a:rPr>
              <a:t>الدورة</a:t>
            </a:r>
            <a:endParaRPr lang="en-US" sz="3600" b="1" dirty="0">
              <a:solidFill>
                <a:schemeClr val="bg1"/>
              </a:solidFill>
              <a:cs typeface="AL-Mohanad Bold" pitchFamily="2" charset="-78"/>
            </a:endParaRPr>
          </a:p>
        </p:txBody>
      </p:sp>
      <p:pic>
        <p:nvPicPr>
          <p:cNvPr id="6" name="صورة 5" descr="2 ‫‬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9174" y="3143248"/>
            <a:ext cx="1771656" cy="132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14480" y="357166"/>
            <a:ext cx="4401049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SA" sz="3600" b="1" cap="all" dirty="0" smtClean="0">
                <a:ln/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L-Mohanad Bold" pitchFamily="2" charset="-78"/>
              </a:rPr>
              <a:t>مفهوم الجودة الشخصية</a:t>
            </a:r>
            <a:endParaRPr lang="ar-SA" sz="3600" b="1" cap="all" spc="0" dirty="0">
              <a:ln/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AL-Mohanad Bold" pitchFamily="2" charset="-78"/>
            </a:endParaRPr>
          </a:p>
        </p:txBody>
      </p:sp>
      <p:sp>
        <p:nvSpPr>
          <p:cNvPr id="5" name="Folded Corner 2"/>
          <p:cNvSpPr/>
          <p:nvPr/>
        </p:nvSpPr>
        <p:spPr>
          <a:xfrm>
            <a:off x="3500430" y="1928802"/>
            <a:ext cx="4389068" cy="3729596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 algn="justLow" rtl="1">
              <a:buFont typeface="Wingdings" panose="05000000000000000000" pitchFamily="2" charset="2"/>
              <a:buChar char="ü"/>
            </a:pPr>
            <a:r>
              <a:rPr lang="ar-EG" sz="2400" b="1" dirty="0">
                <a:solidFill>
                  <a:srgbClr val="002060"/>
                </a:solidFill>
                <a:cs typeface="AL-Mohanad Bold" pitchFamily="2" charset="-78"/>
              </a:rPr>
              <a:t>الجودة الشخصية هي الدرجة التي يعبر عندها الفرد عن سمات شخصية إيجابية، ويمارس علاقات إنسانية جيدة و يُظهر أداءً متميزاً في العمل. </a:t>
            </a:r>
            <a:endParaRPr lang="ar-EG" sz="2400" b="1" dirty="0" smtClean="0">
              <a:solidFill>
                <a:srgbClr val="002060"/>
              </a:solidFill>
              <a:cs typeface="AL-Mohanad Bold" pitchFamily="2" charset="-78"/>
            </a:endParaRPr>
          </a:p>
          <a:p>
            <a:pPr marL="457200" indent="-457200" algn="justLow" rtl="1">
              <a:buFont typeface="Wingdings" panose="05000000000000000000" pitchFamily="2" charset="2"/>
              <a:buChar char="ü"/>
            </a:pPr>
            <a:r>
              <a:rPr lang="ar-EG" sz="2400" b="1" dirty="0" smtClean="0">
                <a:solidFill>
                  <a:srgbClr val="002060"/>
                </a:solidFill>
                <a:cs typeface="AL-Mohanad Bold" pitchFamily="2" charset="-78"/>
              </a:rPr>
              <a:t> </a:t>
            </a:r>
            <a:r>
              <a:rPr lang="ar-EG" sz="2400" b="1" dirty="0">
                <a:solidFill>
                  <a:srgbClr val="002060"/>
                </a:solidFill>
                <a:cs typeface="AL-Mohanad Bold" pitchFamily="2" charset="-78"/>
              </a:rPr>
              <a:t>أهم سمة في الجودة الشخصية هي تقدير الذات الذي يصنع الجانب الأكبر من شخصية الفرد و قدراته</a:t>
            </a: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16832"/>
            <a:ext cx="3032886" cy="37444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488" y="1214422"/>
            <a:ext cx="6142496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3200" b="1" dirty="0" smtClean="0">
                <a:solidFill>
                  <a:srgbClr val="002060"/>
                </a:solidFill>
                <a:cs typeface="AL-Mohanad Bold" pitchFamily="2" charset="-78"/>
              </a:rPr>
              <a:t>الجودة </a:t>
            </a:r>
            <a:r>
              <a:rPr lang="ar-EG" sz="3200" b="1" dirty="0">
                <a:solidFill>
                  <a:srgbClr val="002060"/>
                </a:solidFill>
                <a:cs typeface="AL-Mohanad Bold" pitchFamily="2" charset="-78"/>
              </a:rPr>
              <a:t>الشخصية متعددة </a:t>
            </a:r>
            <a:r>
              <a:rPr lang="ar-EG" sz="3200" b="1" dirty="0" smtClean="0">
                <a:solidFill>
                  <a:srgbClr val="002060"/>
                </a:solidFill>
                <a:cs typeface="AL-Mohanad Bold" pitchFamily="2" charset="-78"/>
              </a:rPr>
              <a:t>الأبعاد</a:t>
            </a:r>
            <a:endParaRPr lang="ar-SA" sz="3200" b="1" dirty="0" smtClean="0">
              <a:solidFill>
                <a:srgbClr val="002060"/>
              </a:solidFill>
              <a:cs typeface="AL-Mohanad Bold" pitchFamily="2" charset="-78"/>
            </a:endParaRPr>
          </a:p>
          <a:p>
            <a:pPr algn="ctr" rtl="1"/>
            <a:r>
              <a:rPr lang="ar-EG" sz="3200" b="1" dirty="0" smtClean="0">
                <a:solidFill>
                  <a:srgbClr val="002060"/>
                </a:solidFill>
                <a:cs typeface="AL-Mohanad Bold" pitchFamily="2" charset="-78"/>
              </a:rPr>
              <a:t>تشمل </a:t>
            </a:r>
            <a:r>
              <a:rPr lang="ar-EG" sz="3200" b="1" dirty="0">
                <a:solidFill>
                  <a:srgbClr val="002060"/>
                </a:solidFill>
                <a:cs typeface="AL-Mohanad Bold" pitchFamily="2" charset="-78"/>
              </a:rPr>
              <a:t>ثلاثة أبعاد رئيسية </a:t>
            </a:r>
          </a:p>
        </p:txBody>
      </p:sp>
      <p:sp>
        <p:nvSpPr>
          <p:cNvPr id="8" name="Freeform 7"/>
          <p:cNvSpPr/>
          <p:nvPr/>
        </p:nvSpPr>
        <p:spPr>
          <a:xfrm>
            <a:off x="2839076" y="3106042"/>
            <a:ext cx="2342554" cy="2342554"/>
          </a:xfrm>
          <a:custGeom>
            <a:avLst/>
            <a:gdLst>
              <a:gd name="connsiteX0" fmla="*/ 0 w 2342554"/>
              <a:gd name="connsiteY0" fmla="*/ 1171277 h 2342554"/>
              <a:gd name="connsiteX1" fmla="*/ 1171277 w 2342554"/>
              <a:gd name="connsiteY1" fmla="*/ 0 h 2342554"/>
              <a:gd name="connsiteX2" fmla="*/ 2342554 w 2342554"/>
              <a:gd name="connsiteY2" fmla="*/ 1171277 h 2342554"/>
              <a:gd name="connsiteX3" fmla="*/ 1171277 w 2342554"/>
              <a:gd name="connsiteY3" fmla="*/ 2342554 h 2342554"/>
              <a:gd name="connsiteX4" fmla="*/ 0 w 2342554"/>
              <a:gd name="connsiteY4" fmla="*/ 1171277 h 234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2554" h="2342554">
                <a:moveTo>
                  <a:pt x="0" y="1171277"/>
                </a:moveTo>
                <a:cubicBezTo>
                  <a:pt x="0" y="524399"/>
                  <a:pt x="524399" y="0"/>
                  <a:pt x="1171277" y="0"/>
                </a:cubicBezTo>
                <a:cubicBezTo>
                  <a:pt x="1818155" y="0"/>
                  <a:pt x="2342554" y="524399"/>
                  <a:pt x="2342554" y="1171277"/>
                </a:cubicBezTo>
                <a:cubicBezTo>
                  <a:pt x="2342554" y="1818155"/>
                  <a:pt x="1818155" y="2342554"/>
                  <a:pt x="1171277" y="2342554"/>
                </a:cubicBezTo>
                <a:cubicBezTo>
                  <a:pt x="524399" y="2342554"/>
                  <a:pt x="0" y="1818155"/>
                  <a:pt x="0" y="117127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71978" tIns="383699" rIns="471978" bIns="383699" numCol="1" spcCol="1270" anchor="ctr" anchorCtr="0">
            <a:noAutofit/>
          </a:bodyPr>
          <a:lstStyle/>
          <a:p>
            <a:pPr lvl="0"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200" b="1" kern="1200" smtClean="0">
                <a:solidFill>
                  <a:srgbClr val="002060"/>
                </a:solidFill>
                <a:cs typeface="AL-Mohanad Bold" pitchFamily="2" charset="-78"/>
              </a:rPr>
              <a:t>الأداء الفائق في العمل</a:t>
            </a:r>
            <a:endParaRPr lang="ar-EG" sz="3200" b="1" kern="1200" dirty="0">
              <a:solidFill>
                <a:srgbClr val="002060"/>
              </a:solidFill>
              <a:cs typeface="AL-Mohanad Bold" pitchFamily="2" charset="-78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713120" y="3106042"/>
            <a:ext cx="2342554" cy="2342554"/>
          </a:xfrm>
          <a:custGeom>
            <a:avLst/>
            <a:gdLst>
              <a:gd name="connsiteX0" fmla="*/ 0 w 2342554"/>
              <a:gd name="connsiteY0" fmla="*/ 1171277 h 2342554"/>
              <a:gd name="connsiteX1" fmla="*/ 1171277 w 2342554"/>
              <a:gd name="connsiteY1" fmla="*/ 0 h 2342554"/>
              <a:gd name="connsiteX2" fmla="*/ 2342554 w 2342554"/>
              <a:gd name="connsiteY2" fmla="*/ 1171277 h 2342554"/>
              <a:gd name="connsiteX3" fmla="*/ 1171277 w 2342554"/>
              <a:gd name="connsiteY3" fmla="*/ 2342554 h 2342554"/>
              <a:gd name="connsiteX4" fmla="*/ 0 w 2342554"/>
              <a:gd name="connsiteY4" fmla="*/ 1171277 h 234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2554" h="2342554">
                <a:moveTo>
                  <a:pt x="0" y="1171277"/>
                </a:moveTo>
                <a:cubicBezTo>
                  <a:pt x="0" y="524399"/>
                  <a:pt x="524399" y="0"/>
                  <a:pt x="1171277" y="0"/>
                </a:cubicBezTo>
                <a:cubicBezTo>
                  <a:pt x="1818155" y="0"/>
                  <a:pt x="2342554" y="524399"/>
                  <a:pt x="2342554" y="1171277"/>
                </a:cubicBezTo>
                <a:cubicBezTo>
                  <a:pt x="2342554" y="1818155"/>
                  <a:pt x="1818155" y="2342554"/>
                  <a:pt x="1171277" y="2342554"/>
                </a:cubicBezTo>
                <a:cubicBezTo>
                  <a:pt x="524399" y="2342554"/>
                  <a:pt x="0" y="1818155"/>
                  <a:pt x="0" y="117127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alpha val="50000"/>
              <a:hueOff val="-4966938"/>
              <a:satOff val="19906"/>
              <a:lumOff val="4314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71978" tIns="383699" rIns="471978" bIns="383699" numCol="1" spcCol="1270" anchor="ctr" anchorCtr="0">
            <a:noAutofit/>
          </a:bodyPr>
          <a:lstStyle/>
          <a:p>
            <a:pPr lvl="0"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200" b="1" kern="1200" smtClean="0">
                <a:solidFill>
                  <a:srgbClr val="002060"/>
                </a:solidFill>
                <a:cs typeface="AL-Mohanad Bold" pitchFamily="2" charset="-78"/>
              </a:rPr>
              <a:t>العلاقات الإنسانية الجيدة </a:t>
            </a:r>
            <a:endParaRPr lang="ar-EG" sz="3200" b="1" kern="1200" dirty="0">
              <a:solidFill>
                <a:srgbClr val="002060"/>
              </a:solidFill>
              <a:cs typeface="AL-Mohanad Bold" pitchFamily="2" charset="-78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587164" y="3106042"/>
            <a:ext cx="2342554" cy="2342554"/>
          </a:xfrm>
          <a:custGeom>
            <a:avLst/>
            <a:gdLst>
              <a:gd name="connsiteX0" fmla="*/ 0 w 2342554"/>
              <a:gd name="connsiteY0" fmla="*/ 1171277 h 2342554"/>
              <a:gd name="connsiteX1" fmla="*/ 1171277 w 2342554"/>
              <a:gd name="connsiteY1" fmla="*/ 0 h 2342554"/>
              <a:gd name="connsiteX2" fmla="*/ 2342554 w 2342554"/>
              <a:gd name="connsiteY2" fmla="*/ 1171277 h 2342554"/>
              <a:gd name="connsiteX3" fmla="*/ 1171277 w 2342554"/>
              <a:gd name="connsiteY3" fmla="*/ 2342554 h 2342554"/>
              <a:gd name="connsiteX4" fmla="*/ 0 w 2342554"/>
              <a:gd name="connsiteY4" fmla="*/ 1171277 h 234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2554" h="2342554">
                <a:moveTo>
                  <a:pt x="0" y="1171277"/>
                </a:moveTo>
                <a:cubicBezTo>
                  <a:pt x="0" y="524399"/>
                  <a:pt x="524399" y="0"/>
                  <a:pt x="1171277" y="0"/>
                </a:cubicBezTo>
                <a:cubicBezTo>
                  <a:pt x="1818155" y="0"/>
                  <a:pt x="2342554" y="524399"/>
                  <a:pt x="2342554" y="1171277"/>
                </a:cubicBezTo>
                <a:cubicBezTo>
                  <a:pt x="2342554" y="1818155"/>
                  <a:pt x="1818155" y="2342554"/>
                  <a:pt x="1171277" y="2342554"/>
                </a:cubicBezTo>
                <a:cubicBezTo>
                  <a:pt x="524399" y="2342554"/>
                  <a:pt x="0" y="1818155"/>
                  <a:pt x="0" y="117127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alpha val="50000"/>
              <a:hueOff val="-9933876"/>
              <a:satOff val="39811"/>
              <a:lumOff val="8628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71978" tIns="383699" rIns="471978" bIns="383699" numCol="1" spcCol="1270" anchor="ctr" anchorCtr="0">
            <a:noAutofit/>
          </a:bodyPr>
          <a:lstStyle/>
          <a:p>
            <a:pPr lvl="0"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200" b="1" kern="1200" dirty="0" smtClean="0">
                <a:solidFill>
                  <a:srgbClr val="002060"/>
                </a:solidFill>
                <a:cs typeface="AL-Mohanad Bold" pitchFamily="2" charset="-78"/>
              </a:rPr>
              <a:t>سمات الشخصية الإيجابية</a:t>
            </a:r>
            <a:endParaRPr lang="ar-EG" sz="3200" b="1" kern="1200" dirty="0">
              <a:solidFill>
                <a:srgbClr val="002060"/>
              </a:solidFill>
              <a:cs typeface="AL-Mohanad Bold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85720" y="2357430"/>
            <a:ext cx="214314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cs typeface="AL-Mohanad Bold" pitchFamily="2" charset="-78"/>
              </a:rPr>
              <a:t>خصائص الجودة الشخصية</a:t>
            </a:r>
            <a:endParaRPr lang="ar-SA" sz="3600" dirty="0"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697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357686" y="1142984"/>
            <a:ext cx="3010086" cy="2509450"/>
          </a:xfrm>
          <a:custGeom>
            <a:avLst/>
            <a:gdLst>
              <a:gd name="connsiteX0" fmla="*/ 0 w 2342554"/>
              <a:gd name="connsiteY0" fmla="*/ 1171277 h 2342554"/>
              <a:gd name="connsiteX1" fmla="*/ 1171277 w 2342554"/>
              <a:gd name="connsiteY1" fmla="*/ 0 h 2342554"/>
              <a:gd name="connsiteX2" fmla="*/ 2342554 w 2342554"/>
              <a:gd name="connsiteY2" fmla="*/ 1171277 h 2342554"/>
              <a:gd name="connsiteX3" fmla="*/ 1171277 w 2342554"/>
              <a:gd name="connsiteY3" fmla="*/ 2342554 h 2342554"/>
              <a:gd name="connsiteX4" fmla="*/ 0 w 2342554"/>
              <a:gd name="connsiteY4" fmla="*/ 1171277 h 234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2554" h="2342554">
                <a:moveTo>
                  <a:pt x="0" y="1171277"/>
                </a:moveTo>
                <a:cubicBezTo>
                  <a:pt x="0" y="524399"/>
                  <a:pt x="524399" y="0"/>
                  <a:pt x="1171277" y="0"/>
                </a:cubicBezTo>
                <a:cubicBezTo>
                  <a:pt x="1818155" y="0"/>
                  <a:pt x="2342554" y="524399"/>
                  <a:pt x="2342554" y="1171277"/>
                </a:cubicBezTo>
                <a:cubicBezTo>
                  <a:pt x="2342554" y="1818155"/>
                  <a:pt x="1818155" y="2342554"/>
                  <a:pt x="1171277" y="2342554"/>
                </a:cubicBezTo>
                <a:cubicBezTo>
                  <a:pt x="524399" y="2342554"/>
                  <a:pt x="0" y="1818155"/>
                  <a:pt x="0" y="117127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alpha val="50000"/>
              <a:hueOff val="-9933876"/>
              <a:satOff val="39811"/>
              <a:lumOff val="8628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71978" tIns="383699" rIns="471978" bIns="383699" numCol="1" spcCol="1270" anchor="ctr" anchorCtr="0">
            <a:noAutofit/>
          </a:bodyPr>
          <a:lstStyle/>
          <a:p>
            <a:pPr lvl="0"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200" b="1" kern="1200" dirty="0" smtClean="0">
                <a:solidFill>
                  <a:srgbClr val="002060"/>
                </a:solidFill>
                <a:cs typeface="AL-Mohanad Bold" pitchFamily="2" charset="-78"/>
              </a:rPr>
              <a:t>سمات الشخصية الإيجابية</a:t>
            </a:r>
            <a:endParaRPr lang="ar-EG" sz="3200" b="1" kern="1200" dirty="0">
              <a:solidFill>
                <a:srgbClr val="002060"/>
              </a:solidFill>
              <a:cs typeface="AL-Mohanad Bold" pitchFamily="2" charset="-78"/>
            </a:endParaRPr>
          </a:p>
        </p:txBody>
      </p:sp>
      <p:pic>
        <p:nvPicPr>
          <p:cNvPr id="4" name="صورة 3" descr="imagesCAPX7P1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929066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389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7620" y="500042"/>
            <a:ext cx="362471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SA" sz="3200" dirty="0" smtClean="0">
                <a:solidFill>
                  <a:srgbClr val="002060"/>
                </a:solidFill>
                <a:cs typeface="AL-Mohanad Bold" pitchFamily="2" charset="-78"/>
              </a:rPr>
              <a:t> </a:t>
            </a:r>
            <a:r>
              <a:rPr lang="ar-EG" sz="3200" dirty="0" smtClean="0">
                <a:solidFill>
                  <a:srgbClr val="002060"/>
                </a:solidFill>
                <a:cs typeface="AL-Mohanad Bold" pitchFamily="2" charset="-78"/>
              </a:rPr>
              <a:t>سمات </a:t>
            </a:r>
            <a:r>
              <a:rPr lang="ar-EG" sz="3200" dirty="0">
                <a:solidFill>
                  <a:srgbClr val="002060"/>
                </a:solidFill>
                <a:cs typeface="AL-Mohanad Bold" pitchFamily="2" charset="-78"/>
              </a:rPr>
              <a:t>الشخصية الإيجابية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786182" y="2060798"/>
            <a:ext cx="4136540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التمتع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بتقدير عال للذات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786182" y="3092673"/>
            <a:ext cx="4136540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ممارسة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المسؤولية الشخصية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786182" y="4124548"/>
            <a:ext cx="4136540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الانضباط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الذاتي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786182" y="5156423"/>
            <a:ext cx="4136540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المثابرة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pic>
        <p:nvPicPr>
          <p:cNvPr id="15" name="Picture 7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199" y="2132236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199" y="3140298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199" y="4148361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199" y="522944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صورة 18" descr="17 ‫(2)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285992"/>
            <a:ext cx="2028825" cy="225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160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1584" y="571480"/>
            <a:ext cx="362791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SA" sz="3200" dirty="0" smtClean="0">
                <a:solidFill>
                  <a:srgbClr val="002060"/>
                </a:solidFill>
                <a:cs typeface="AL-Mohanad Bold" pitchFamily="2" charset="-78"/>
              </a:rPr>
              <a:t> </a:t>
            </a:r>
            <a:r>
              <a:rPr lang="ar-EG" sz="3200" dirty="0" smtClean="0">
                <a:solidFill>
                  <a:srgbClr val="002060"/>
                </a:solidFill>
                <a:cs typeface="AL-Mohanad Bold" pitchFamily="2" charset="-78"/>
              </a:rPr>
              <a:t>سمات </a:t>
            </a:r>
            <a:r>
              <a:rPr lang="ar-EG" sz="3200" dirty="0">
                <a:solidFill>
                  <a:srgbClr val="002060"/>
                </a:solidFill>
                <a:cs typeface="AL-Mohanad Bold" pitchFamily="2" charset="-78"/>
              </a:rPr>
              <a:t>الشخصية الإيجابية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2798" y="2060798"/>
            <a:ext cx="4165610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الاحتفاظ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بقدرٍ عالٍ من الصدق و الأمانة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2798" y="3092673"/>
            <a:ext cx="4165610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المرونة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و القدرة على التكيف مع التغيير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2798" y="4124548"/>
            <a:ext cx="4165610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الأناقة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و حسن المظهر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2798" y="5156423"/>
            <a:ext cx="4165610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اللياقة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البدنية و التمتع بصحة جيدة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pic>
        <p:nvPicPr>
          <p:cNvPr id="15" name="Picture 7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39885" y="2132236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39885" y="3140298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39885" y="4148361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39885" y="522944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صورة 18" descr="17 ‫(2)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285992"/>
            <a:ext cx="2028825" cy="225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771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friday_retro_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857232"/>
            <a:ext cx="5500726" cy="49911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 rot="21322133">
            <a:off x="1304364" y="4217684"/>
            <a:ext cx="464347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 Cap Medium" pitchFamily="18" charset="-78"/>
                <a:ea typeface="GE Cap Medium" pitchFamily="18" charset="-78"/>
                <a:cs typeface="GE Cap Medium" pitchFamily="18" charset="-78"/>
              </a:rPr>
              <a:t>السلام عليكم ورحمـة الله وبركاته</a:t>
            </a:r>
            <a:endParaRPr lang="ar-SA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 Cap Medium" pitchFamily="18" charset="-78"/>
              <a:ea typeface="GE Cap Medium" pitchFamily="18" charset="-78"/>
              <a:cs typeface="GE Cap Medium" pitchFamily="18" charset="-7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357686" y="1142984"/>
            <a:ext cx="3010086" cy="2509450"/>
          </a:xfrm>
          <a:custGeom>
            <a:avLst/>
            <a:gdLst>
              <a:gd name="connsiteX0" fmla="*/ 0 w 2342554"/>
              <a:gd name="connsiteY0" fmla="*/ 1171277 h 2342554"/>
              <a:gd name="connsiteX1" fmla="*/ 1171277 w 2342554"/>
              <a:gd name="connsiteY1" fmla="*/ 0 h 2342554"/>
              <a:gd name="connsiteX2" fmla="*/ 2342554 w 2342554"/>
              <a:gd name="connsiteY2" fmla="*/ 1171277 h 2342554"/>
              <a:gd name="connsiteX3" fmla="*/ 1171277 w 2342554"/>
              <a:gd name="connsiteY3" fmla="*/ 2342554 h 2342554"/>
              <a:gd name="connsiteX4" fmla="*/ 0 w 2342554"/>
              <a:gd name="connsiteY4" fmla="*/ 1171277 h 234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2554" h="2342554">
                <a:moveTo>
                  <a:pt x="0" y="1171277"/>
                </a:moveTo>
                <a:cubicBezTo>
                  <a:pt x="0" y="524399"/>
                  <a:pt x="524399" y="0"/>
                  <a:pt x="1171277" y="0"/>
                </a:cubicBezTo>
                <a:cubicBezTo>
                  <a:pt x="1818155" y="0"/>
                  <a:pt x="2342554" y="524399"/>
                  <a:pt x="2342554" y="1171277"/>
                </a:cubicBezTo>
                <a:cubicBezTo>
                  <a:pt x="2342554" y="1818155"/>
                  <a:pt x="1818155" y="2342554"/>
                  <a:pt x="1171277" y="2342554"/>
                </a:cubicBezTo>
                <a:cubicBezTo>
                  <a:pt x="524399" y="2342554"/>
                  <a:pt x="0" y="1818155"/>
                  <a:pt x="0" y="1171277"/>
                </a:cubicBezTo>
                <a:close/>
              </a:path>
            </a:pathLst>
          </a:custGeom>
          <a:solidFill>
            <a:srgbClr val="92D05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alpha val="50000"/>
              <a:hueOff val="-9933876"/>
              <a:satOff val="39811"/>
              <a:lumOff val="8628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71978" tIns="383699" rIns="471978" bIns="383699" numCol="1" spcCol="1270" anchor="ctr" anchorCtr="0">
            <a:noAutofit/>
          </a:bodyPr>
          <a:lstStyle/>
          <a:p>
            <a:pPr lvl="0"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200" b="1" kern="1200" dirty="0" smtClean="0">
                <a:solidFill>
                  <a:srgbClr val="002060"/>
                </a:solidFill>
                <a:cs typeface="AL-Mohanad Bold" pitchFamily="2" charset="-78"/>
              </a:rPr>
              <a:t>العلاقات الإنسانية الجيدة</a:t>
            </a:r>
            <a:endParaRPr lang="ar-EG" sz="3200" b="1" kern="1200" dirty="0">
              <a:solidFill>
                <a:srgbClr val="002060"/>
              </a:solidFill>
              <a:cs typeface="AL-Mohanad Bold" pitchFamily="2" charset="-78"/>
            </a:endParaRPr>
          </a:p>
        </p:txBody>
      </p:sp>
      <p:pic>
        <p:nvPicPr>
          <p:cNvPr id="5" name="صورة 4" descr="36 ‫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4000504"/>
            <a:ext cx="3071834" cy="201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389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9058" y="571480"/>
            <a:ext cx="350769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EG" sz="3200" dirty="0">
                <a:solidFill>
                  <a:srgbClr val="002060"/>
                </a:solidFill>
                <a:cs typeface="AL-Mohanad Bold" pitchFamily="2" charset="-78"/>
              </a:rPr>
              <a:t>العلاقات الإنسانية الجيدة 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328484" y="2060798"/>
            <a:ext cx="4594238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معاملة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جميع الناس بأدب و احترام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328484" y="3092673"/>
            <a:ext cx="4594238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إظهار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اهتمام خالص بالآخرين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328484" y="4124548"/>
            <a:ext cx="4594238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لفت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أنظار الناس لأخطائهم بطريقة غير مباشرة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328484" y="5156423"/>
            <a:ext cx="4594238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الإشادة والثناء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متى كان ذلك واجباً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pic>
        <p:nvPicPr>
          <p:cNvPr id="15" name="Picture 7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199" y="2132236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199" y="3140298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199" y="4148361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199" y="522944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صورة 18" descr="imagesCAVGAKP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357430"/>
            <a:ext cx="2286000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708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4744" y="428604"/>
            <a:ext cx="350769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EG" sz="3200" dirty="0">
                <a:solidFill>
                  <a:srgbClr val="002060"/>
                </a:solidFill>
                <a:cs typeface="AL-Mohanad Bold" pitchFamily="2" charset="-78"/>
              </a:rPr>
              <a:t>العلاقات الإنسانية الجيدة 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399922" y="2060798"/>
            <a:ext cx="4237048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معاملة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الناس بطريقة عادلة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399922" y="3092673"/>
            <a:ext cx="4237048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كتمان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الأسرار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399922" y="4124548"/>
            <a:ext cx="4237048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عدم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الحديث عن الآخرين إلا بإيجابية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399922" y="5156423"/>
            <a:ext cx="4237048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احترام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الالتزامات و العهود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pic>
        <p:nvPicPr>
          <p:cNvPr id="15" name="Picture 7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8447" y="2132236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8447" y="3140298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8447" y="4148361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8447" y="522944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صورة 18" descr="imagesCAVGAKP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357430"/>
            <a:ext cx="2286000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521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对角圆角矩形 5"/>
          <p:cNvSpPr>
            <a:spLocks/>
          </p:cNvSpPr>
          <p:nvPr/>
        </p:nvSpPr>
        <p:spPr bwMode="auto">
          <a:xfrm rot="21346829">
            <a:off x="1160461" y="1622203"/>
            <a:ext cx="6954838" cy="3879850"/>
          </a:xfrm>
          <a:custGeom>
            <a:avLst/>
            <a:gdLst>
              <a:gd name="T0" fmla="*/ 492043 w 6954838"/>
              <a:gd name="T1" fmla="*/ 0 h 3879850"/>
              <a:gd name="T2" fmla="*/ 6954838 w 6954838"/>
              <a:gd name="T3" fmla="*/ 0 h 3879850"/>
              <a:gd name="T4" fmla="*/ 6954838 w 6954838"/>
              <a:gd name="T5" fmla="*/ 0 h 3879850"/>
              <a:gd name="T6" fmla="*/ 6954838 w 6954838"/>
              <a:gd name="T7" fmla="*/ 3387807 h 3879850"/>
              <a:gd name="T8" fmla="*/ 6462795 w 6954838"/>
              <a:gd name="T9" fmla="*/ 3879850 h 3879850"/>
              <a:gd name="T10" fmla="*/ 0 w 6954838"/>
              <a:gd name="T11" fmla="*/ 3879850 h 3879850"/>
              <a:gd name="T12" fmla="*/ 0 w 6954838"/>
              <a:gd name="T13" fmla="*/ 3879850 h 3879850"/>
              <a:gd name="T14" fmla="*/ 0 w 6954838"/>
              <a:gd name="T15" fmla="*/ 492043 h 3879850"/>
              <a:gd name="T16" fmla="*/ 492043 w 6954838"/>
              <a:gd name="T17" fmla="*/ 0 h 3879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5"/>
                  <a:pt x="6734543" y="3879850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>
            <a:outerShdw dist="23000" dir="5400000" algn="ctr" rotWithShape="0">
              <a:srgbClr val="000000">
                <a:alpha val="32999"/>
              </a:srgbClr>
            </a:outerShdw>
          </a:effectLst>
          <a:extLst/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6" name="Picture 3" descr="C:\TDDOWNLOAD\penc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30117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 bwMode="auto">
          <a:xfrm rot="21361315">
            <a:off x="1376362" y="1904778"/>
            <a:ext cx="64547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/>
            <a:endParaRPr lang="en-US" sz="4800" b="1" dirty="0" smtClean="0">
              <a:solidFill>
                <a:schemeClr val="bg1"/>
              </a:solidFill>
              <a:cs typeface="AL-Mohanad Bold" pitchFamily="2" charset="-78"/>
            </a:endParaRPr>
          </a:p>
          <a:p>
            <a:pPr marL="0" indent="0" algn="ctr" eaLnBrk="1" hangingPunct="1"/>
            <a:endParaRPr lang="en-US" sz="1600" b="1" dirty="0" smtClean="0">
              <a:solidFill>
                <a:schemeClr val="bg1"/>
              </a:solidFill>
              <a:cs typeface="AL-Mohanad Bold" pitchFamily="2" charset="-78"/>
            </a:endParaRPr>
          </a:p>
          <a:p>
            <a:pPr marL="0" indent="0" algn="ctr" rtl="1" eaLnBrk="1" hangingPunct="1">
              <a:buNone/>
            </a:pPr>
            <a:r>
              <a:rPr lang="ar-EG" altLang="zh-CN" sz="5000" b="1" dirty="0">
                <a:solidFill>
                  <a:schemeClr val="bg1"/>
                </a:solidFill>
                <a:cs typeface="AL-Mohanad Bold" pitchFamily="2" charset="-78"/>
              </a:rPr>
              <a:t>طرف واحد أم طرفان؟</a:t>
            </a:r>
            <a:endParaRPr lang="ar-EG" altLang="en-US" sz="5000" b="1" dirty="0">
              <a:solidFill>
                <a:schemeClr val="bg1"/>
              </a:solidFill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515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3372" y="928670"/>
            <a:ext cx="29594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EG" sz="3200" dirty="0">
                <a:solidFill>
                  <a:srgbClr val="002060"/>
                </a:solidFill>
                <a:cs typeface="AL-Mohanad Bold" pitchFamily="2" charset="-78"/>
              </a:rPr>
              <a:t>طرف واحد أم طرفان؟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779912" y="2060798"/>
            <a:ext cx="439246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الاتصال</a:t>
            </a:r>
            <a:endParaRPr lang="ar-EG" altLang="zh-CN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779912" y="3092673"/>
            <a:ext cx="4392464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فهم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الآخرين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779912" y="4124548"/>
            <a:ext cx="4392464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القدرة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على توصيل المعلومات بدقة للآخرين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779912" y="5156423"/>
            <a:ext cx="4392464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مهارة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الاستماع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pic>
        <p:nvPicPr>
          <p:cNvPr id="15" name="Picture 7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03853" y="2132236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03853" y="3140298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03853" y="4148361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03853" y="522944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11" y="2096048"/>
            <a:ext cx="1857375" cy="1809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152613" y="4437112"/>
            <a:ext cx="117532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EG" sz="2800" dirty="0" smtClean="0">
                <a:solidFill>
                  <a:srgbClr val="002060"/>
                </a:solidFill>
                <a:cs typeface="AL-Mohanad Bold" pitchFamily="2" charset="-78"/>
              </a:rPr>
              <a:t>20 دقيقة</a:t>
            </a:r>
            <a:endParaRPr lang="ar-EG" sz="2800" dirty="0">
              <a:solidFill>
                <a:srgbClr val="002060"/>
              </a:solidFill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226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357686" y="1142984"/>
            <a:ext cx="3010086" cy="2509450"/>
          </a:xfrm>
          <a:custGeom>
            <a:avLst/>
            <a:gdLst>
              <a:gd name="connsiteX0" fmla="*/ 0 w 2342554"/>
              <a:gd name="connsiteY0" fmla="*/ 1171277 h 2342554"/>
              <a:gd name="connsiteX1" fmla="*/ 1171277 w 2342554"/>
              <a:gd name="connsiteY1" fmla="*/ 0 h 2342554"/>
              <a:gd name="connsiteX2" fmla="*/ 2342554 w 2342554"/>
              <a:gd name="connsiteY2" fmla="*/ 1171277 h 2342554"/>
              <a:gd name="connsiteX3" fmla="*/ 1171277 w 2342554"/>
              <a:gd name="connsiteY3" fmla="*/ 2342554 h 2342554"/>
              <a:gd name="connsiteX4" fmla="*/ 0 w 2342554"/>
              <a:gd name="connsiteY4" fmla="*/ 1171277 h 234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2554" h="2342554">
                <a:moveTo>
                  <a:pt x="0" y="1171277"/>
                </a:moveTo>
                <a:cubicBezTo>
                  <a:pt x="0" y="524399"/>
                  <a:pt x="524399" y="0"/>
                  <a:pt x="1171277" y="0"/>
                </a:cubicBezTo>
                <a:cubicBezTo>
                  <a:pt x="1818155" y="0"/>
                  <a:pt x="2342554" y="524399"/>
                  <a:pt x="2342554" y="1171277"/>
                </a:cubicBezTo>
                <a:cubicBezTo>
                  <a:pt x="2342554" y="1818155"/>
                  <a:pt x="1818155" y="2342554"/>
                  <a:pt x="1171277" y="2342554"/>
                </a:cubicBezTo>
                <a:cubicBezTo>
                  <a:pt x="524399" y="2342554"/>
                  <a:pt x="0" y="1818155"/>
                  <a:pt x="0" y="1171277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alpha val="50000"/>
              <a:hueOff val="-9933876"/>
              <a:satOff val="39811"/>
              <a:lumOff val="8628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71978" tIns="383699" rIns="471978" bIns="383699" numCol="1" spcCol="1270" anchor="ctr" anchorCtr="0">
            <a:noAutofit/>
          </a:bodyPr>
          <a:lstStyle/>
          <a:p>
            <a:pPr lvl="0"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200" b="1" kern="1200" dirty="0" smtClean="0">
                <a:solidFill>
                  <a:srgbClr val="002060"/>
                </a:solidFill>
                <a:cs typeface="AL-Mohanad Bold" pitchFamily="2" charset="-78"/>
              </a:rPr>
              <a:t>الأداء</a:t>
            </a:r>
          </a:p>
          <a:p>
            <a:pPr lvl="0"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200" b="1" dirty="0" smtClean="0">
                <a:solidFill>
                  <a:srgbClr val="002060"/>
                </a:solidFill>
                <a:cs typeface="AL-Mohanad Bold" pitchFamily="2" charset="-78"/>
              </a:rPr>
              <a:t>الفائق</a:t>
            </a:r>
          </a:p>
          <a:p>
            <a:pPr lvl="0"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200" b="1" kern="1200" dirty="0" smtClean="0">
                <a:solidFill>
                  <a:srgbClr val="002060"/>
                </a:solidFill>
                <a:cs typeface="AL-Mohanad Bold" pitchFamily="2" charset="-78"/>
              </a:rPr>
              <a:t>في العمل</a:t>
            </a:r>
            <a:endParaRPr lang="ar-EG" sz="3200" b="1" kern="1200" dirty="0">
              <a:solidFill>
                <a:srgbClr val="002060"/>
              </a:solidFill>
              <a:cs typeface="AL-Mohanad Bold" pitchFamily="2" charset="-78"/>
            </a:endParaRPr>
          </a:p>
        </p:txBody>
      </p:sp>
      <p:pic>
        <p:nvPicPr>
          <p:cNvPr id="4" name="صورة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4000504"/>
            <a:ext cx="28575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9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3372" y="714356"/>
            <a:ext cx="302037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EG" sz="3200" dirty="0">
                <a:solidFill>
                  <a:srgbClr val="002060"/>
                </a:solidFill>
                <a:cs typeface="AL-Mohanad Bold" pitchFamily="2" charset="-78"/>
              </a:rPr>
              <a:t>الأداء الفائق في العمل 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257046" y="2114566"/>
            <a:ext cx="4451362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إنتاج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أعمال خالية من الأخطاء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257046" y="3146441"/>
            <a:ext cx="4451362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الوفاء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بالمواعيد النهائية لإنجاز الأعمال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257046" y="4178316"/>
            <a:ext cx="4451362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الإلمام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بالوظيفة إلماماً تاماً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257046" y="5210191"/>
            <a:ext cx="4451362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القيام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بالمهام حسب أولوياتها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pic>
        <p:nvPicPr>
          <p:cNvPr id="15" name="Picture 7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39885" y="2186004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39885" y="3194066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39885" y="4202129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39885" y="5283216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صورة 18" descr="5 ‫(4)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285992"/>
            <a:ext cx="1962150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782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4744" y="785794"/>
            <a:ext cx="328515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EG" sz="3200" dirty="0">
                <a:solidFill>
                  <a:srgbClr val="002060"/>
                </a:solidFill>
                <a:cs typeface="AL-Mohanad Bold" pitchFamily="2" charset="-78"/>
              </a:rPr>
              <a:t>الأداء الفائق في العمل 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828419" y="2060798"/>
            <a:ext cx="5308618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altLang="zh-CN" sz="23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اتخاذ </a:t>
            </a:r>
            <a:r>
              <a:rPr lang="ar-EG" altLang="zh-CN" sz="23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قرارات سليمة و في حينها بناءً على الإدارة بالحقائق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828419" y="3092673"/>
            <a:ext cx="5308618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القدرة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على العمل ضمن فريق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828419" y="4124548"/>
            <a:ext cx="5308618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متابعة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المهام إلى أن يتم الانتهاء منها تماماً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828419" y="5156423"/>
            <a:ext cx="5308618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الإبداع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و التجديد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pic>
        <p:nvPicPr>
          <p:cNvPr id="15" name="Picture 7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97371" y="2132236"/>
            <a:ext cx="40378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97371" y="3140298"/>
            <a:ext cx="403785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97371" y="4148361"/>
            <a:ext cx="40378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97371" y="5229448"/>
            <a:ext cx="40378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صورة 18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500306"/>
            <a:ext cx="1552577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801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7621" y="415333"/>
            <a:ext cx="400052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3200" dirty="0">
                <a:solidFill>
                  <a:srgbClr val="002060"/>
                </a:solidFill>
                <a:cs typeface="AL-Mohanad Bold" pitchFamily="2" charset="-78"/>
              </a:rPr>
              <a:t>أهمية الجودة </a:t>
            </a:r>
            <a:r>
              <a:rPr lang="ar-EG" sz="3200" dirty="0" smtClean="0">
                <a:solidFill>
                  <a:srgbClr val="002060"/>
                </a:solidFill>
                <a:cs typeface="AL-Mohanad Bold" pitchFamily="2" charset="-78"/>
              </a:rPr>
              <a:t>الشخصية</a:t>
            </a:r>
            <a:endParaRPr lang="ar-EG" sz="3200" dirty="0">
              <a:solidFill>
                <a:srgbClr val="002060"/>
              </a:solidFill>
              <a:cs typeface="AL-Mohanad Bold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43240" y="1835134"/>
            <a:ext cx="5459498" cy="40941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EG" sz="2400" dirty="0">
                <a:cs typeface="AL-Mohanad Bold" pitchFamily="2" charset="-78"/>
              </a:rPr>
              <a:t>المتغير الأساسي في معادلة الجودة هو الناس. فالناس في نهاية المطاف هم الذين يصنعون المنتجات و يبتكرون الخدمات الجيدة، و ليست التكنولوجيا </a:t>
            </a:r>
            <a:r>
              <a:rPr lang="ar-EG" sz="2400" dirty="0" smtClean="0">
                <a:cs typeface="AL-Mohanad Bold" pitchFamily="2" charset="-78"/>
              </a:rPr>
              <a:t/>
            </a:r>
            <a:br>
              <a:rPr lang="ar-EG" sz="2400" dirty="0" smtClean="0">
                <a:cs typeface="AL-Mohanad Bold" pitchFamily="2" charset="-78"/>
              </a:rPr>
            </a:br>
            <a:r>
              <a:rPr lang="ar-EG" sz="2400" dirty="0" smtClean="0">
                <a:cs typeface="AL-Mohanad Bold" pitchFamily="2" charset="-78"/>
              </a:rPr>
              <a:t>أو </a:t>
            </a:r>
            <a:r>
              <a:rPr lang="ar-EG" sz="2400" dirty="0">
                <a:cs typeface="AL-Mohanad Bold" pitchFamily="2" charset="-78"/>
              </a:rPr>
              <a:t>إجراءات الجودة </a:t>
            </a:r>
            <a:r>
              <a:rPr lang="ar-EG" sz="2400" dirty="0" smtClean="0">
                <a:cs typeface="AL-Mohanad Bold" pitchFamily="2" charset="-78"/>
              </a:rPr>
              <a:t>الرسمية </a:t>
            </a:r>
            <a:r>
              <a:rPr lang="ar-EG" sz="2400" dirty="0">
                <a:cs typeface="AL-Mohanad Bold" pitchFamily="2" charset="-78"/>
              </a:rPr>
              <a:t>فالناس هم الذين يديرون العمليات و يجعلون الأنظمة تعمل؛ فالعمليات لا تؤدي العمل أما الناس فيؤدونه. باختصار، الجودة تعبير عن تميز </a:t>
            </a:r>
            <a:r>
              <a:rPr lang="ar-EG" sz="2400" dirty="0" smtClean="0">
                <a:cs typeface="AL-Mohanad Bold" pitchFamily="2" charset="-78"/>
              </a:rPr>
              <a:t>البشر</a:t>
            </a:r>
            <a:endParaRPr lang="ar-EG" sz="2400" dirty="0">
              <a:cs typeface="AL-Mohanad Bold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000240"/>
            <a:ext cx="1428760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647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1142976" y="1357298"/>
            <a:ext cx="5400600" cy="2016224"/>
          </a:xfrm>
          <a:prstGeom prst="wav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600" dirty="0">
                <a:cs typeface="AL-Mohanad Bold" pitchFamily="2" charset="-78"/>
              </a:rPr>
              <a:t>خطوات تعزيز الجودة الشخصية </a:t>
            </a:r>
          </a:p>
        </p:txBody>
      </p:sp>
      <p:pic>
        <p:nvPicPr>
          <p:cNvPr id="4" name="صورة 3" descr="imagesCA5MNS3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3714752"/>
            <a:ext cx="3429024" cy="1995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753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2786082" y="367152"/>
            <a:ext cx="5072098" cy="62049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L-Mohanad Bold" pitchFamily="2" charset="-78"/>
              </a:rPr>
              <a:t>الاسم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2000264" y="1142984"/>
            <a:ext cx="6500826" cy="58783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AL-Mohanad Bold" pitchFamily="2" charset="-78"/>
              </a:rPr>
              <a:t>الاعتمادات</a:t>
            </a:r>
            <a:endParaRPr lang="ar-SA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2009788" y="1802255"/>
            <a:ext cx="6490630" cy="55517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AL-Mohanad Bold" pitchFamily="2" charset="-78"/>
              </a:rPr>
              <a:t>؟؟؟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AL-Mohanad Bold" pitchFamily="2" charset="-78"/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2000264" y="2451319"/>
            <a:ext cx="6500826" cy="76336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AL-Mohanad Bold" pitchFamily="2" charset="-78"/>
              </a:rPr>
              <a:t>؟؟؟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AL-Mohanad Bold" pitchFamily="2" charset="-78"/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2000264" y="3308575"/>
            <a:ext cx="6500826" cy="57150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AL-Mohanad Bold" pitchFamily="2" charset="-78"/>
              </a:rPr>
              <a:t>؟؟؟</a:t>
            </a:r>
            <a:endParaRPr lang="ar-S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2000264" y="3951517"/>
            <a:ext cx="6500826" cy="57150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AL-Mohanad Bold" pitchFamily="2" charset="-78"/>
              </a:rPr>
              <a:t>؟؟؟</a:t>
            </a:r>
            <a:endParaRPr lang="ar-S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2000264" y="4610788"/>
            <a:ext cx="6500826" cy="57150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AL-Mohanad Bold" pitchFamily="2" charset="-78"/>
              </a:rPr>
              <a:t>؟؟؟</a:t>
            </a:r>
            <a:endParaRPr lang="ar-S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2000264" y="5270058"/>
            <a:ext cx="6500826" cy="73070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AL-Mohanad Bold" pitchFamily="2" charset="-78"/>
              </a:rPr>
              <a:t>؟؟؟</a:t>
            </a:r>
            <a:endParaRPr lang="ar-S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2000264" y="6072206"/>
            <a:ext cx="6500826" cy="571504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AL-Mohanad Bold" pitchFamily="2" charset="-78"/>
              </a:rPr>
              <a:t>؟؟؟</a:t>
            </a:r>
            <a:endParaRPr lang="ar-S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1357298"/>
            <a:ext cx="2023064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3200" dirty="0" smtClean="0">
                <a:solidFill>
                  <a:srgbClr val="002060"/>
                </a:solidFill>
                <a:cs typeface="AL-Mohanad Bold" pitchFamily="2" charset="-78"/>
              </a:rPr>
              <a:t>تحديد </a:t>
            </a:r>
            <a:r>
              <a:rPr lang="ar-EG" sz="3200" dirty="0">
                <a:solidFill>
                  <a:srgbClr val="002060"/>
                </a:solidFill>
                <a:cs typeface="AL-Mohanad Bold" pitchFamily="2" charset="-78"/>
              </a:rPr>
              <a:t>المستوى الحالي </a:t>
            </a:r>
            <a:endParaRPr lang="ar-SA" sz="3200" dirty="0" smtClean="0">
              <a:solidFill>
                <a:srgbClr val="002060"/>
              </a:solidFill>
              <a:cs typeface="AL-Mohanad Bold" pitchFamily="2" charset="-78"/>
            </a:endParaRPr>
          </a:p>
          <a:p>
            <a:pPr algn="ctr" rtl="1"/>
            <a:r>
              <a:rPr lang="ar-EG" sz="3200" dirty="0" smtClean="0">
                <a:solidFill>
                  <a:srgbClr val="002060"/>
                </a:solidFill>
                <a:cs typeface="AL-Mohanad Bold" pitchFamily="2" charset="-78"/>
              </a:rPr>
              <a:t>للجودة </a:t>
            </a:r>
            <a:r>
              <a:rPr lang="ar-EG" sz="3200" dirty="0">
                <a:solidFill>
                  <a:srgbClr val="002060"/>
                </a:solidFill>
                <a:cs typeface="AL-Mohanad Bold" pitchFamily="2" charset="-78"/>
              </a:rPr>
              <a:t>الشخصية 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286116" y="1989360"/>
            <a:ext cx="4308486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altLang="zh-CN" sz="23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تحديد </a:t>
            </a:r>
            <a:r>
              <a:rPr lang="ar-EG" altLang="zh-CN" sz="23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السمات الشخصية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286116" y="3021235"/>
            <a:ext cx="4308486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تقييم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مهارات العلاقات الإنسانية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286116" y="4053110"/>
            <a:ext cx="4308486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تقييم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الأداء في العمل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286116" y="5084985"/>
            <a:ext cx="4308486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تحديد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الجوانب التي تحتاج إلى تحسين 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pic>
        <p:nvPicPr>
          <p:cNvPr id="15" name="Picture 7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6079" y="206079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6079" y="3068860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6079" y="407692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6079" y="515801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857224" y="285728"/>
            <a:ext cx="792088" cy="6480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dirty="0" smtClean="0">
                <a:solidFill>
                  <a:srgbClr val="002060"/>
                </a:solidFill>
                <a:cs typeface="AL-Mohanad Bold" pitchFamily="2" charset="-78"/>
              </a:rPr>
              <a:t>1</a:t>
            </a:r>
            <a:endParaRPr lang="ar-EG" sz="3200" dirty="0">
              <a:solidFill>
                <a:srgbClr val="002060"/>
              </a:solidFill>
              <a:cs typeface="AL-Mohanad Bold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7554" y="357166"/>
            <a:ext cx="446506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EG" sz="2400" dirty="0">
                <a:solidFill>
                  <a:srgbClr val="002060"/>
                </a:solidFill>
                <a:cs typeface="AL-Mohanad Bold" pitchFamily="2" charset="-78"/>
              </a:rPr>
              <a:t>الخطوة الأولى في تعزيز الجودة الشخصية </a:t>
            </a:r>
            <a:endParaRPr lang="ar-SA" sz="2400" dirty="0" smtClean="0">
              <a:solidFill>
                <a:srgbClr val="002060"/>
              </a:solidFill>
              <a:cs typeface="AL-Mohanad Bold" pitchFamily="2" charset="-78"/>
            </a:endParaRPr>
          </a:p>
          <a:p>
            <a:pPr algn="r" rtl="1"/>
            <a:r>
              <a:rPr lang="ar-EG" sz="2400" dirty="0" smtClean="0">
                <a:solidFill>
                  <a:srgbClr val="002060"/>
                </a:solidFill>
                <a:cs typeface="AL-Mohanad Bold" pitchFamily="2" charset="-78"/>
              </a:rPr>
              <a:t>هي </a:t>
            </a:r>
            <a:r>
              <a:rPr lang="ar-EG" sz="2400" dirty="0">
                <a:solidFill>
                  <a:srgbClr val="002060"/>
                </a:solidFill>
                <a:cs typeface="AL-Mohanad Bold" pitchFamily="2" charset="-78"/>
              </a:rPr>
              <a:t>تحديد مستوى جودتك الحالية</a:t>
            </a:r>
          </a:p>
        </p:txBody>
      </p:sp>
      <p:pic>
        <p:nvPicPr>
          <p:cNvPr id="19" name="صورة 18" descr="5 ‫(3)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286256"/>
            <a:ext cx="1714502" cy="171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362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8992" y="285728"/>
            <a:ext cx="513954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EG" sz="3200" dirty="0">
                <a:solidFill>
                  <a:srgbClr val="002060"/>
                </a:solidFill>
                <a:cs typeface="AL-Mohanad Bold" pitchFamily="2" charset="-78"/>
              </a:rPr>
              <a:t>تشكيل خطة إجرائية للجودة الشخصية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899856" y="3214686"/>
            <a:ext cx="5165742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altLang="zh-CN" sz="23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وضع </a:t>
            </a:r>
            <a:r>
              <a:rPr lang="ar-EG" altLang="zh-CN" sz="23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أهداف للجودة الشخصية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899856" y="4246561"/>
            <a:ext cx="5165742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تشكيل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خطة إجرائية لبلوغ أهداف الجودة الشخصية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pic>
        <p:nvPicPr>
          <p:cNvPr id="15" name="Picture 7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97075" y="3286124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97075" y="4294186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00364" y="1538575"/>
            <a:ext cx="590465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EG" sz="2400" dirty="0">
                <a:solidFill>
                  <a:srgbClr val="002060"/>
                </a:solidFill>
                <a:cs typeface="AL-Mohanad Bold" pitchFamily="2" charset="-78"/>
              </a:rPr>
              <a:t>الخطوة الثانية هي تشكيل خطة إجرائية للجودة الشخصية</a:t>
            </a:r>
          </a:p>
        </p:txBody>
      </p:sp>
      <p:sp>
        <p:nvSpPr>
          <p:cNvPr id="9" name="Rectangle 1"/>
          <p:cNvSpPr/>
          <p:nvPr/>
        </p:nvSpPr>
        <p:spPr>
          <a:xfrm>
            <a:off x="214282" y="1357298"/>
            <a:ext cx="2023064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200" dirty="0" smtClean="0">
                <a:solidFill>
                  <a:srgbClr val="002060"/>
                </a:solidFill>
                <a:cs typeface="AL-Mohanad Bold" pitchFamily="2" charset="-78"/>
              </a:rPr>
              <a:t>تشكيل خطة إجرائية للجودة الشخصية</a:t>
            </a:r>
            <a:endParaRPr lang="ar-EG" sz="3200" dirty="0">
              <a:solidFill>
                <a:srgbClr val="002060"/>
              </a:solidFill>
              <a:cs typeface="AL-Mohanad Bold" pitchFamily="2" charset="-78"/>
            </a:endParaRPr>
          </a:p>
        </p:txBody>
      </p:sp>
      <p:sp>
        <p:nvSpPr>
          <p:cNvPr id="10" name="Oval 2"/>
          <p:cNvSpPr/>
          <p:nvPr/>
        </p:nvSpPr>
        <p:spPr>
          <a:xfrm>
            <a:off x="857224" y="285728"/>
            <a:ext cx="792088" cy="6480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002060"/>
                </a:solidFill>
                <a:cs typeface="AL-Mohanad Bold" pitchFamily="2" charset="-78"/>
              </a:rPr>
              <a:t>2</a:t>
            </a:r>
            <a:endParaRPr lang="ar-EG" sz="3200" dirty="0">
              <a:solidFill>
                <a:srgbClr val="002060"/>
              </a:solidFill>
              <a:cs typeface="AL-Mohanad Bold" pitchFamily="2" charset="-78"/>
            </a:endParaRPr>
          </a:p>
        </p:txBody>
      </p:sp>
      <p:pic>
        <p:nvPicPr>
          <p:cNvPr id="13" name="صورة 12" descr="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000504"/>
            <a:ext cx="1857388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019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185608" y="2060798"/>
            <a:ext cx="4808552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altLang="zh-CN" sz="23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تنفيذ </a:t>
            </a:r>
            <a:r>
              <a:rPr lang="ar-EG" altLang="zh-CN" sz="23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الخطة الإجرائية الخاصة بالجودة الشخصية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185608" y="3092673"/>
            <a:ext cx="4808552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إدارة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الوقت بنجاح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185608" y="4124548"/>
            <a:ext cx="4808552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الانضباط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الذاتي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185608" y="5156423"/>
            <a:ext cx="4808552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الاحتفاظ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بالمثابرة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pic>
        <p:nvPicPr>
          <p:cNvPr id="15" name="Picture 7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25637" y="2132236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25637" y="3140298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25637" y="4148361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25637" y="522944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92220" y="428604"/>
            <a:ext cx="626469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EG" sz="2400" b="1" dirty="0">
                <a:solidFill>
                  <a:srgbClr val="002060"/>
                </a:solidFill>
                <a:cs typeface="AL-Mohanad Bold" pitchFamily="2" charset="-78"/>
              </a:rPr>
              <a:t>قم بتنفيذ خطتك الإجرائية الخاصة بالجودة الشخصية يومياً</a:t>
            </a:r>
          </a:p>
        </p:txBody>
      </p:sp>
      <p:sp>
        <p:nvSpPr>
          <p:cNvPr id="19" name="Rectangle 1"/>
          <p:cNvSpPr/>
          <p:nvPr/>
        </p:nvSpPr>
        <p:spPr>
          <a:xfrm>
            <a:off x="214282" y="1357298"/>
            <a:ext cx="2023064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200" dirty="0" smtClean="0">
                <a:solidFill>
                  <a:srgbClr val="002060"/>
                </a:solidFill>
                <a:cs typeface="AL-Mohanad Bold" pitchFamily="2" charset="-78"/>
              </a:rPr>
              <a:t>اتخاذ</a:t>
            </a:r>
          </a:p>
          <a:p>
            <a:pPr algn="ctr" rtl="1"/>
            <a:endParaRPr lang="ar-SA" sz="3200" dirty="0" smtClean="0">
              <a:solidFill>
                <a:srgbClr val="002060"/>
              </a:solidFill>
              <a:cs typeface="AL-Mohanad Bold" pitchFamily="2" charset="-78"/>
            </a:endParaRPr>
          </a:p>
          <a:p>
            <a:pPr algn="ctr" rtl="1"/>
            <a:r>
              <a:rPr lang="ar-SA" sz="3200" dirty="0" smtClean="0">
                <a:solidFill>
                  <a:srgbClr val="002060"/>
                </a:solidFill>
                <a:cs typeface="AL-Mohanad Bold" pitchFamily="2" charset="-78"/>
              </a:rPr>
              <a:t>الاجراءات</a:t>
            </a:r>
            <a:endParaRPr lang="ar-EG" sz="3200" dirty="0">
              <a:solidFill>
                <a:srgbClr val="002060"/>
              </a:solidFill>
              <a:cs typeface="AL-Mohanad Bold" pitchFamily="2" charset="-78"/>
            </a:endParaRPr>
          </a:p>
        </p:txBody>
      </p:sp>
      <p:sp>
        <p:nvSpPr>
          <p:cNvPr id="20" name="Oval 2"/>
          <p:cNvSpPr/>
          <p:nvPr/>
        </p:nvSpPr>
        <p:spPr>
          <a:xfrm>
            <a:off x="857224" y="285728"/>
            <a:ext cx="792088" cy="6480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002060"/>
                </a:solidFill>
                <a:cs typeface="AL-Mohanad Bold" pitchFamily="2" charset="-78"/>
              </a:rPr>
              <a:t>3</a:t>
            </a:r>
            <a:endParaRPr lang="ar-EG" sz="3200" dirty="0">
              <a:solidFill>
                <a:srgbClr val="002060"/>
              </a:solidFill>
              <a:cs typeface="AL-Mohanad Bold" pitchFamily="2" charset="-78"/>
            </a:endParaRPr>
          </a:p>
        </p:txBody>
      </p:sp>
      <p:pic>
        <p:nvPicPr>
          <p:cNvPr id="21" name="صورة 20" descr="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90104"/>
            <a:ext cx="1714512" cy="1661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720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864352" y="3140968"/>
            <a:ext cx="5350986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مراجعة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مدى التقدم نحو بلوغ أهداف الجودة الشخصية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864352" y="4172843"/>
            <a:ext cx="5350986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اتخاذ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خطوات تصحيحية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pic>
        <p:nvPicPr>
          <p:cNvPr id="15" name="Picture 7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97075" y="3212406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97075" y="4220468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71802" y="1142984"/>
            <a:ext cx="557216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2800" dirty="0">
                <a:solidFill>
                  <a:srgbClr val="002060"/>
                </a:solidFill>
                <a:cs typeface="AL-Mohanad Bold" pitchFamily="2" charset="-78"/>
              </a:rPr>
              <a:t>ينبغي أن تقوم بمراجعة مدى تقدمك نحو بلوغ أهدافك الخاصة بالجودة الشخصية</a:t>
            </a:r>
          </a:p>
        </p:txBody>
      </p:sp>
      <p:sp>
        <p:nvSpPr>
          <p:cNvPr id="9" name="Rectangle 1"/>
          <p:cNvSpPr/>
          <p:nvPr/>
        </p:nvSpPr>
        <p:spPr>
          <a:xfrm>
            <a:off x="214282" y="1357298"/>
            <a:ext cx="2023064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200" dirty="0" smtClean="0">
                <a:solidFill>
                  <a:srgbClr val="002060"/>
                </a:solidFill>
                <a:cs typeface="AL-Mohanad Bold" pitchFamily="2" charset="-78"/>
              </a:rPr>
              <a:t>رصد ومتابعة مدى التقدم</a:t>
            </a:r>
            <a:endParaRPr lang="ar-EG" sz="3200" dirty="0">
              <a:solidFill>
                <a:srgbClr val="002060"/>
              </a:solidFill>
              <a:cs typeface="AL-Mohanad Bold" pitchFamily="2" charset="-78"/>
            </a:endParaRPr>
          </a:p>
        </p:txBody>
      </p:sp>
      <p:sp>
        <p:nvSpPr>
          <p:cNvPr id="10" name="Oval 2"/>
          <p:cNvSpPr/>
          <p:nvPr/>
        </p:nvSpPr>
        <p:spPr>
          <a:xfrm>
            <a:off x="857224" y="285728"/>
            <a:ext cx="792088" cy="6480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002060"/>
                </a:solidFill>
                <a:cs typeface="AL-Mohanad Bold" pitchFamily="2" charset="-78"/>
              </a:rPr>
              <a:t>4</a:t>
            </a:r>
            <a:endParaRPr lang="ar-EG" sz="3200" dirty="0">
              <a:solidFill>
                <a:srgbClr val="002060"/>
              </a:solidFill>
              <a:cs typeface="AL-Mohanad Bold" pitchFamily="2" charset="-78"/>
            </a:endParaRPr>
          </a:p>
        </p:txBody>
      </p:sp>
      <p:pic>
        <p:nvPicPr>
          <p:cNvPr id="13" name="صورة 12" descr="2 ‫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286124"/>
            <a:ext cx="1971675" cy="1476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114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对角圆角矩形 5"/>
          <p:cNvSpPr>
            <a:spLocks/>
          </p:cNvSpPr>
          <p:nvPr/>
        </p:nvSpPr>
        <p:spPr bwMode="auto">
          <a:xfrm rot="21346829">
            <a:off x="1160461" y="1622203"/>
            <a:ext cx="6954838" cy="3879850"/>
          </a:xfrm>
          <a:custGeom>
            <a:avLst/>
            <a:gdLst>
              <a:gd name="T0" fmla="*/ 492043 w 6954838"/>
              <a:gd name="T1" fmla="*/ 0 h 3879850"/>
              <a:gd name="T2" fmla="*/ 6954838 w 6954838"/>
              <a:gd name="T3" fmla="*/ 0 h 3879850"/>
              <a:gd name="T4" fmla="*/ 6954838 w 6954838"/>
              <a:gd name="T5" fmla="*/ 0 h 3879850"/>
              <a:gd name="T6" fmla="*/ 6954838 w 6954838"/>
              <a:gd name="T7" fmla="*/ 3387807 h 3879850"/>
              <a:gd name="T8" fmla="*/ 6462795 w 6954838"/>
              <a:gd name="T9" fmla="*/ 3879850 h 3879850"/>
              <a:gd name="T10" fmla="*/ 0 w 6954838"/>
              <a:gd name="T11" fmla="*/ 3879850 h 3879850"/>
              <a:gd name="T12" fmla="*/ 0 w 6954838"/>
              <a:gd name="T13" fmla="*/ 3879850 h 3879850"/>
              <a:gd name="T14" fmla="*/ 0 w 6954838"/>
              <a:gd name="T15" fmla="*/ 492043 h 3879850"/>
              <a:gd name="T16" fmla="*/ 492043 w 6954838"/>
              <a:gd name="T17" fmla="*/ 0 h 3879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5"/>
                  <a:pt x="6734543" y="3879850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>
            <a:outerShdw dist="23000" dir="5400000" algn="ctr" rotWithShape="0">
              <a:srgbClr val="000000">
                <a:alpha val="32999"/>
              </a:srgbClr>
            </a:outerShdw>
          </a:effectLst>
          <a:extLst/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 rot="21361315">
            <a:off x="1376362" y="1904778"/>
            <a:ext cx="6454775" cy="3346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/>
            <a:endParaRPr lang="en-US" b="1" dirty="0" smtClean="0">
              <a:solidFill>
                <a:schemeClr val="bg1"/>
              </a:solidFill>
            </a:endParaRPr>
          </a:p>
          <a:p>
            <a:pPr marL="0" indent="0" algn="ctr" eaLnBrk="1" hangingPunct="1"/>
            <a:endParaRPr lang="en-US" b="1" dirty="0" smtClean="0">
              <a:solidFill>
                <a:schemeClr val="bg1"/>
              </a:solidFill>
            </a:endParaRPr>
          </a:p>
          <a:p>
            <a:pPr marL="0" indent="0" algn="ctr" rtl="1" eaLnBrk="1" hangingPunct="1">
              <a:buNone/>
            </a:pPr>
            <a:r>
              <a:rPr lang="ar-EG" altLang="zh-CN" sz="5000" b="1" dirty="0">
                <a:solidFill>
                  <a:schemeClr val="bg1"/>
                </a:solidFill>
                <a:cs typeface="AL-Mohanad Bold" pitchFamily="2" charset="-78"/>
              </a:rPr>
              <a:t>مهارة الصندوق</a:t>
            </a:r>
            <a:endParaRPr lang="ar-EG" altLang="en-US" sz="5000" b="1" dirty="0">
              <a:solidFill>
                <a:schemeClr val="bg1"/>
              </a:solidFill>
              <a:cs typeface="AL-Mohanad Bold" pitchFamily="2" charset="-78"/>
            </a:endParaRPr>
          </a:p>
        </p:txBody>
      </p:sp>
      <p:pic>
        <p:nvPicPr>
          <p:cNvPr id="6" name="Picture 3" descr="C:\TDDOWNLOAD\penc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30117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78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3438" y="928670"/>
            <a:ext cx="209223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EG" sz="3200" b="1" dirty="0">
                <a:solidFill>
                  <a:srgbClr val="002060"/>
                </a:solidFill>
                <a:cs typeface="AL-Mohanad Bold" pitchFamily="2" charset="-78"/>
              </a:rPr>
              <a:t>مهارة الصندوق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01835" y="2756396"/>
            <a:ext cx="439246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altLang="zh-CN" sz="2400" b="1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التعبير عن الذات والرأي العام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01835" y="3788271"/>
            <a:ext cx="4392464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EG" altLang="zh-CN" sz="2400" b="1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تقييم مجريات اللقاء </a:t>
            </a:r>
            <a:endParaRPr lang="zh-CN" altLang="en-US" sz="2400" b="1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pic>
        <p:nvPicPr>
          <p:cNvPr id="15" name="Picture 7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25776" y="2827834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25776" y="3835896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096048"/>
            <a:ext cx="1857375" cy="1809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814346" y="4437112"/>
            <a:ext cx="117532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EG" sz="2800" b="1" dirty="0">
                <a:solidFill>
                  <a:srgbClr val="002060"/>
                </a:solidFill>
                <a:cs typeface="AL-Mohanad Bold" pitchFamily="2" charset="-78"/>
              </a:rPr>
              <a:t>30 دقيقة</a:t>
            </a:r>
          </a:p>
        </p:txBody>
      </p:sp>
    </p:spTree>
    <p:extLst>
      <p:ext uri="{BB962C8B-B14F-4D97-AF65-F5344CB8AC3E}">
        <p14:creationId xmlns:p14="http://schemas.microsoft.com/office/powerpoint/2010/main" val="136062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928662" y="1428736"/>
            <a:ext cx="5400600" cy="2016224"/>
          </a:xfrm>
          <a:prstGeom prst="wav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400" dirty="0">
                <a:cs typeface="AL-Mohanad Bold" pitchFamily="2" charset="-78"/>
              </a:rPr>
              <a:t>ركائز الجودة الشخصية</a:t>
            </a:r>
            <a:endParaRPr lang="en-US" sz="4400" dirty="0">
              <a:cs typeface="AL-Mohanad Bold" pitchFamily="2" charset="-78"/>
            </a:endParaRPr>
          </a:p>
        </p:txBody>
      </p:sp>
      <p:pic>
        <p:nvPicPr>
          <p:cNvPr id="4" name="صورة 3" descr="25 ‫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4071942"/>
            <a:ext cx="2857520" cy="18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695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9832" y="260648"/>
            <a:ext cx="494119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3200" dirty="0" smtClean="0">
                <a:solidFill>
                  <a:srgbClr val="002060"/>
                </a:solidFill>
                <a:cs typeface="AL-Mohanad Bold" pitchFamily="2" charset="-78"/>
              </a:rPr>
              <a:t>التقدير </a:t>
            </a:r>
            <a:r>
              <a:rPr lang="ar-EG" sz="3200" dirty="0">
                <a:solidFill>
                  <a:srgbClr val="002060"/>
                </a:solidFill>
                <a:cs typeface="AL-Mohanad Bold" pitchFamily="2" charset="-78"/>
              </a:rPr>
              <a:t>المرتفع للذات </a:t>
            </a:r>
          </a:p>
        </p:txBody>
      </p:sp>
      <p:sp>
        <p:nvSpPr>
          <p:cNvPr id="5" name="Rectangle 4"/>
          <p:cNvSpPr/>
          <p:nvPr/>
        </p:nvSpPr>
        <p:spPr>
          <a:xfrm>
            <a:off x="5214942" y="1214422"/>
            <a:ext cx="299943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3200" dirty="0">
                <a:solidFill>
                  <a:srgbClr val="C00000"/>
                </a:solidFill>
                <a:cs typeface="AL-Mohanad Bold" pitchFamily="2" charset="-78"/>
              </a:rPr>
              <a:t>ما معنى تقدير الذات؟ 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4686235"/>
            <a:ext cx="820891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2400" dirty="0">
                <a:solidFill>
                  <a:srgbClr val="002060"/>
                </a:solidFill>
                <a:cs typeface="AL-Mohanad Bold" pitchFamily="2" charset="-78"/>
              </a:rPr>
              <a:t>تقدير الذات هو تقييم المرء الكلي لذاته بطريقة إيجابية أو سلبية. فإن تقدير الذات في الأساس هو شعور المرء عموماً بكفاءة ذاته و قيمتها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A9C6D6"/>
              </a:clrFrom>
              <a:clrTo>
                <a:srgbClr val="A9C6D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7004" y="2143908"/>
            <a:ext cx="4012060" cy="2293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268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9832" y="260648"/>
            <a:ext cx="304923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EG" sz="3200" dirty="0" smtClean="0">
                <a:solidFill>
                  <a:srgbClr val="002060"/>
                </a:solidFill>
                <a:cs typeface="AL-Mohanad Bold" pitchFamily="2" charset="-78"/>
              </a:rPr>
              <a:t>التقدير </a:t>
            </a:r>
            <a:r>
              <a:rPr lang="ar-EG" sz="3200" dirty="0">
                <a:solidFill>
                  <a:srgbClr val="002060"/>
                </a:solidFill>
                <a:cs typeface="AL-Mohanad Bold" pitchFamily="2" charset="-78"/>
              </a:rPr>
              <a:t>المرتفع للذات </a:t>
            </a:r>
          </a:p>
        </p:txBody>
      </p:sp>
      <p:sp>
        <p:nvSpPr>
          <p:cNvPr id="5" name="Rectangle 4"/>
          <p:cNvSpPr/>
          <p:nvPr/>
        </p:nvSpPr>
        <p:spPr>
          <a:xfrm>
            <a:off x="4714876" y="1214422"/>
            <a:ext cx="299943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EG" sz="3200" dirty="0">
                <a:solidFill>
                  <a:srgbClr val="C00000"/>
                </a:solidFill>
                <a:cs typeface="AL-Mohanad Bold" pitchFamily="2" charset="-78"/>
              </a:rPr>
              <a:t>خصائص تقدير الذات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5536" y="2276822"/>
            <a:ext cx="7488213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altLang="zh-CN" sz="23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تقدير </a:t>
            </a:r>
            <a:r>
              <a:rPr lang="ar-EG" altLang="zh-CN" sz="23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الذات ظاهرة تقييمية أو ذاتية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5536" y="3308697"/>
            <a:ext cx="7488213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EG" altLang="zh-CN" sz="22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تقدير </a:t>
            </a:r>
            <a:r>
              <a:rPr lang="ar-EG" altLang="zh-CN" sz="22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الذات سمة متغيرة تكون خاضعة على نحو دائم للمؤثرات الداخلية </a:t>
            </a:r>
            <a:r>
              <a:rPr lang="ar-EG" altLang="zh-CN" sz="22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والخارجية</a:t>
            </a:r>
            <a:endParaRPr lang="zh-CN" altLang="en-US" sz="22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4340572"/>
            <a:ext cx="7488213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تقدير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الذات متعدد الأبعاد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95536" y="5372447"/>
            <a:ext cx="7488213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يتجلى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تقدير الذات في الطريقة التي نتصرف و نتحدث و نرتدي بها ملابسنا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pic>
        <p:nvPicPr>
          <p:cNvPr id="11" name="Picture 7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15226" y="2348260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15226" y="3356322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15226" y="4364385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15226" y="5445472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29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6091" y="260648"/>
            <a:ext cx="396614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EG" sz="3200" dirty="0" smtClean="0">
                <a:solidFill>
                  <a:srgbClr val="002060"/>
                </a:solidFill>
                <a:cs typeface="AL-Mohanad Bold" pitchFamily="2" charset="-78"/>
              </a:rPr>
              <a:t>رسالة </a:t>
            </a:r>
            <a:r>
              <a:rPr lang="ar-EG" sz="3200" dirty="0">
                <a:solidFill>
                  <a:srgbClr val="002060"/>
                </a:solidFill>
                <a:cs typeface="AL-Mohanad Bold" pitchFamily="2" charset="-78"/>
              </a:rPr>
              <a:t>شخصية واضحة ومثيرة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2998550"/>
            <a:ext cx="820891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2400" dirty="0">
                <a:solidFill>
                  <a:srgbClr val="C00000"/>
                </a:solidFill>
                <a:cs typeface="AL-Mohanad Bold" pitchFamily="2" charset="-78"/>
              </a:rPr>
              <a:t>ذوو الأداء الفائق يتسمون بالمبادرة ويكونون مسئولين مسئولية كاملة عن حياتهم الشخصية </a:t>
            </a:r>
            <a:r>
              <a:rPr lang="ar-EG" sz="2400" dirty="0" smtClean="0">
                <a:solidFill>
                  <a:srgbClr val="C00000"/>
                </a:solidFill>
                <a:cs typeface="AL-Mohanad Bold" pitchFamily="2" charset="-78"/>
              </a:rPr>
              <a:t>والمهنية</a:t>
            </a:r>
            <a:endParaRPr lang="ar-EG" sz="2400" dirty="0">
              <a:solidFill>
                <a:srgbClr val="C00000"/>
              </a:solidFill>
              <a:cs typeface="AL-Mohanad Bold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4150678"/>
            <a:ext cx="8208912" cy="4462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2300" dirty="0">
                <a:solidFill>
                  <a:srgbClr val="C00000"/>
                </a:solidFill>
                <a:cs typeface="AL-Mohanad Bold" pitchFamily="2" charset="-78"/>
              </a:rPr>
              <a:t>هم يحملون رسالة شخصية واضحة ومثيرة تحفزهم لاتخاذ إجراءات هادفة بالتزام تام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5053683"/>
            <a:ext cx="820891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2400" dirty="0">
                <a:solidFill>
                  <a:srgbClr val="C00000"/>
                </a:solidFill>
                <a:cs typeface="AL-Mohanad Bold" pitchFamily="2" charset="-78"/>
              </a:rPr>
              <a:t>ويمكن تعريف الرسالة بأنها التصور الذهني لحالة مرغوبة و محتملة للأمور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544" y="5927071"/>
            <a:ext cx="8208912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2200" dirty="0" smtClean="0">
                <a:solidFill>
                  <a:srgbClr val="C00000"/>
                </a:solidFill>
                <a:cs typeface="AL-Mohanad Bold" pitchFamily="2" charset="-78"/>
              </a:rPr>
              <a:t>بيان </a:t>
            </a:r>
            <a:r>
              <a:rPr lang="ar-EG" sz="2200" dirty="0">
                <a:solidFill>
                  <a:srgbClr val="C00000"/>
                </a:solidFill>
                <a:cs typeface="AL-Mohanad Bold" pitchFamily="2" charset="-78"/>
              </a:rPr>
              <a:t>الرسالة الشخصية لذوي الأداء الفائق يحدد هدفهم العام في الحياة و قيمهم الأساسية</a:t>
            </a:r>
          </a:p>
        </p:txBody>
      </p:sp>
      <p:pic>
        <p:nvPicPr>
          <p:cNvPr id="11" name="صورة 10" descr="10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1142984"/>
            <a:ext cx="2704762" cy="1685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907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28638" y="3714752"/>
            <a:ext cx="7186634" cy="42862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ar-SA" sz="2400" dirty="0" smtClean="0">
                <a:cs typeface="AL-Mohanad Bold" pitchFamily="2" charset="-78"/>
              </a:rPr>
              <a:t> </a:t>
            </a:r>
            <a:endParaRPr lang="ar-SA" sz="2400" dirty="0">
              <a:cs typeface="AL-Mohanad Bold" pitchFamily="2" charset="-78"/>
            </a:endParaRPr>
          </a:p>
        </p:txBody>
      </p:sp>
      <p:pic>
        <p:nvPicPr>
          <p:cNvPr id="4" name="صورة 3" descr="friday_retro_bann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285728"/>
            <a:ext cx="5643602" cy="3000396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 rot="21407461">
            <a:off x="2639958" y="2167680"/>
            <a:ext cx="28421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الدورات التي قدمتها</a:t>
            </a:r>
            <a:endParaRPr lang="ar-SA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528638" y="4286256"/>
            <a:ext cx="7186634" cy="428628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175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rmAutofit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L-Mohanad Bold" pitchFamily="2" charset="-78"/>
              </a:rPr>
              <a:t> 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AL-Mohanad Bold" pitchFamily="2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500034" y="4786322"/>
            <a:ext cx="7186634" cy="428628"/>
          </a:xfrm>
          <a:prstGeom prst="rect">
            <a:avLst/>
          </a:prstGeom>
          <a:solidFill>
            <a:srgbClr val="7D0E80"/>
          </a:solidFill>
          <a:ln w="3175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rmAutofit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L-Mohanad Bold" pitchFamily="2" charset="-78"/>
              </a:rPr>
              <a:t> 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AL-Mohanad Bold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500034" y="5286388"/>
            <a:ext cx="7186634" cy="42862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rmAutofit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L-Mohanad Bold" pitchFamily="2" charset="-78"/>
              </a:rPr>
              <a:t> 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AL-Mohanad Bold" pitchFamily="2" charset="-78"/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500034" y="5857892"/>
            <a:ext cx="7186634" cy="42862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175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rmAutofit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L-Mohanad Bold" pitchFamily="2" charset="-78"/>
              </a:rPr>
              <a:t> 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AL-Mohanad Bol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3003" y="260648"/>
            <a:ext cx="237597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EG" sz="3200" b="1" dirty="0" smtClean="0">
                <a:solidFill>
                  <a:srgbClr val="002060"/>
                </a:solidFill>
                <a:cs typeface="AL-Mohanad Bold" pitchFamily="2" charset="-78"/>
              </a:rPr>
              <a:t>خطة </a:t>
            </a:r>
            <a:r>
              <a:rPr lang="ar-EG" sz="3200" b="1" dirty="0">
                <a:solidFill>
                  <a:srgbClr val="002060"/>
                </a:solidFill>
                <a:cs typeface="AL-Mohanad Bold" pitchFamily="2" charset="-78"/>
              </a:rPr>
              <a:t>استراتيجية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3645024"/>
            <a:ext cx="820891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2400" b="1" dirty="0">
                <a:solidFill>
                  <a:srgbClr val="002060"/>
                </a:solidFill>
                <a:cs typeface="AL-Mohanad Bold" pitchFamily="2" charset="-78"/>
              </a:rPr>
              <a:t>القادة ذوو الأداء الفائق يكون لديهم خطة استراتيجية تحدد الخطوات الإجرائية الضرورية لبلوغ رسالتهم و تحقيق أهدافهم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4797152"/>
            <a:ext cx="8208912" cy="8002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2300" b="1" dirty="0">
                <a:solidFill>
                  <a:srgbClr val="002060"/>
                </a:solidFill>
                <a:cs typeface="AL-Mohanad Bold" pitchFamily="2" charset="-78"/>
              </a:rPr>
              <a:t>و عموماً فإن هذه الخطة تشمل السعي وراء المعرفة و المهارات؛ </a:t>
            </a:r>
          </a:p>
          <a:p>
            <a:pPr algn="ctr" rtl="1"/>
            <a:r>
              <a:rPr lang="ar-EG" sz="2300" b="1" dirty="0">
                <a:solidFill>
                  <a:srgbClr val="002060"/>
                </a:solidFill>
                <a:cs typeface="AL-Mohanad Bold" pitchFamily="2" charset="-78"/>
              </a:rPr>
              <a:t>و إقامة علاقات شخصية مع الناس الذين يمكن أن يساعدوهم في بلوغ أهدافهم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096828"/>
            <a:ext cx="3888432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2396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4555" y="260648"/>
            <a:ext cx="240642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EG" sz="3200" b="1" dirty="0" smtClean="0">
                <a:solidFill>
                  <a:schemeClr val="tx1"/>
                </a:solidFill>
                <a:cs typeface="AL-Mohanad Bold" pitchFamily="2" charset="-78"/>
              </a:rPr>
              <a:t>الاستعداد الذهني</a:t>
            </a:r>
            <a:endParaRPr lang="ar-EG" sz="3200" b="1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2636912"/>
            <a:ext cx="820891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2400" b="1" dirty="0">
                <a:solidFill>
                  <a:schemeClr val="tx1"/>
                </a:solidFill>
                <a:cs typeface="AL-Mohanad Bold" pitchFamily="2" charset="-78"/>
              </a:rPr>
              <a:t>ذوو الأداء الفائق يعدون أنفسهم ذهنياً لأي تحدٍ يواجهونه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3534107"/>
            <a:ext cx="8208912" cy="8002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2300" b="1" dirty="0">
                <a:solidFill>
                  <a:schemeClr val="tx1"/>
                </a:solidFill>
                <a:cs typeface="AL-Mohanad Bold" pitchFamily="2" charset="-78"/>
              </a:rPr>
              <a:t>إنهم يطبعون في أذهانهم صوراً مشرقة و مفصلة لإجراءاتهم الناجحة و أدائهم الفائق عن طريق خيالهم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4686235"/>
            <a:ext cx="820891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2400" b="1" dirty="0">
                <a:solidFill>
                  <a:schemeClr val="tx1"/>
                </a:solidFill>
                <a:cs typeface="AL-Mohanad Bold" pitchFamily="2" charset="-78"/>
              </a:rPr>
              <a:t>فذوو الأداء الفائق يتخيلون أنفسهم و هم يؤدون بشكلٍ خالٍ من الأخطاء و يصبح هذا بمثابة نبوءة محققة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18" y="1106071"/>
            <a:ext cx="2517964" cy="1386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2934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4179" y="260648"/>
            <a:ext cx="260680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EG" sz="3200" b="1" dirty="0" smtClean="0">
                <a:solidFill>
                  <a:schemeClr val="tx2">
                    <a:lumMod val="50000"/>
                  </a:schemeClr>
                </a:solidFill>
                <a:cs typeface="AL-Mohanad Bold" pitchFamily="2" charset="-78"/>
              </a:rPr>
              <a:t>التوجه </a:t>
            </a:r>
            <a:r>
              <a:rPr lang="ar-EG" sz="3200" b="1" dirty="0">
                <a:solidFill>
                  <a:schemeClr val="tx2">
                    <a:lumMod val="50000"/>
                  </a:schemeClr>
                </a:solidFill>
                <a:cs typeface="AL-Mohanad Bold" pitchFamily="2" charset="-78"/>
              </a:rPr>
              <a:t>بالإجراءات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2649491"/>
            <a:ext cx="820891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2400" b="1" dirty="0">
                <a:solidFill>
                  <a:schemeClr val="tx2">
                    <a:lumMod val="50000"/>
                  </a:schemeClr>
                </a:solidFill>
                <a:cs typeface="AL-Mohanad Bold" pitchFamily="2" charset="-78"/>
              </a:rPr>
              <a:t>يحتاج المرء إلى اتخاذ إجراءات كي يحقق أهدافه. و ذوو الأداء الفائق يتمتعون بالشجاعة كي يتخذوا الإجراءات الضرورية و يقوموا بالأشياء الصحيحة دون أن يأمرهم بها أحد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4233667"/>
            <a:ext cx="8208912" cy="4462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2300" b="1" dirty="0">
                <a:solidFill>
                  <a:schemeClr val="tx2">
                    <a:lumMod val="50000"/>
                  </a:schemeClr>
                </a:solidFill>
                <a:cs typeface="AL-Mohanad Bold" pitchFamily="2" charset="-78"/>
              </a:rPr>
              <a:t>هم يجعلون الأشياء تحدث من خلال القيام بها ؛ هم لا يسوفون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5169771"/>
            <a:ext cx="820891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2400" b="1" dirty="0">
                <a:solidFill>
                  <a:schemeClr val="tx2">
                    <a:lumMod val="50000"/>
                  </a:schemeClr>
                </a:solidFill>
                <a:cs typeface="AL-Mohanad Bold" pitchFamily="2" charset="-78"/>
              </a:rPr>
              <a:t>و كذلك فإنهم يتمتعون بالجرأة التي تكفي لأن يتخذوا مغامرات محسوبة في تعقبهم لأهدافهم</a:t>
            </a:r>
          </a:p>
        </p:txBody>
      </p:sp>
      <p:pic>
        <p:nvPicPr>
          <p:cNvPr id="9" name="صورة 8" descr="8 ‫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1080152"/>
            <a:ext cx="2181231" cy="1420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406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5296" y="260648"/>
            <a:ext cx="351891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EG" sz="3200" b="1" dirty="0" smtClean="0">
                <a:solidFill>
                  <a:schemeClr val="accent6">
                    <a:lumMod val="75000"/>
                  </a:schemeClr>
                </a:solidFill>
                <a:cs typeface="AL-Mohanad Bold" pitchFamily="2" charset="-78"/>
              </a:rPr>
              <a:t>العلاقات </a:t>
            </a:r>
            <a:r>
              <a:rPr lang="ar-EG" sz="3200" b="1" dirty="0">
                <a:solidFill>
                  <a:schemeClr val="accent6">
                    <a:lumMod val="75000"/>
                  </a:schemeClr>
                </a:solidFill>
                <a:cs typeface="AL-Mohanad Bold" pitchFamily="2" charset="-78"/>
              </a:rPr>
              <a:t>الإنسانية المتميزة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2937523"/>
            <a:ext cx="820891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2400" b="1" dirty="0">
                <a:solidFill>
                  <a:schemeClr val="accent6">
                    <a:lumMod val="75000"/>
                  </a:schemeClr>
                </a:solidFill>
                <a:cs typeface="AL-Mohanad Bold" pitchFamily="2" charset="-78"/>
              </a:rPr>
              <a:t>تشير الأبحاث إلى أن نسبة 85%  من النجاح في مجال الأعمال يمكن إرجاعها إلى المهارات في إقامة العلاقات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4233667"/>
            <a:ext cx="8208912" cy="4462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2300" b="1" dirty="0">
                <a:solidFill>
                  <a:schemeClr val="accent6">
                    <a:lumMod val="75000"/>
                  </a:schemeClr>
                </a:solidFill>
                <a:cs typeface="AL-Mohanad Bold" pitchFamily="2" charset="-78"/>
              </a:rPr>
              <a:t>نسبة 15% منه فقط إلى المعرفة الفنية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5169771"/>
            <a:ext cx="820891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2400" b="1" dirty="0">
                <a:solidFill>
                  <a:schemeClr val="accent6">
                    <a:lumMod val="75000"/>
                  </a:schemeClr>
                </a:solidFill>
                <a:cs typeface="AL-Mohanad Bold" pitchFamily="2" charset="-78"/>
              </a:rPr>
              <a:t>المديرون ذوو الأداء الفائق يتسمون بالمهارة و الفعالية في تحفيز و دعم مرءوسيهم كي يؤدون الأداء الأمثل</a:t>
            </a:r>
          </a:p>
        </p:txBody>
      </p:sp>
      <p:pic>
        <p:nvPicPr>
          <p:cNvPr id="9" name="صورة 8" descr="35 ‫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1000108"/>
            <a:ext cx="2857500" cy="178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583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对角圆角矩形 5"/>
          <p:cNvSpPr>
            <a:spLocks/>
          </p:cNvSpPr>
          <p:nvPr/>
        </p:nvSpPr>
        <p:spPr bwMode="auto">
          <a:xfrm rot="21346829">
            <a:off x="1160461" y="1622203"/>
            <a:ext cx="6954838" cy="3879850"/>
          </a:xfrm>
          <a:custGeom>
            <a:avLst/>
            <a:gdLst>
              <a:gd name="T0" fmla="*/ 492043 w 6954838"/>
              <a:gd name="T1" fmla="*/ 0 h 3879850"/>
              <a:gd name="T2" fmla="*/ 6954838 w 6954838"/>
              <a:gd name="T3" fmla="*/ 0 h 3879850"/>
              <a:gd name="T4" fmla="*/ 6954838 w 6954838"/>
              <a:gd name="T5" fmla="*/ 0 h 3879850"/>
              <a:gd name="T6" fmla="*/ 6954838 w 6954838"/>
              <a:gd name="T7" fmla="*/ 3387807 h 3879850"/>
              <a:gd name="T8" fmla="*/ 6462795 w 6954838"/>
              <a:gd name="T9" fmla="*/ 3879850 h 3879850"/>
              <a:gd name="T10" fmla="*/ 0 w 6954838"/>
              <a:gd name="T11" fmla="*/ 3879850 h 3879850"/>
              <a:gd name="T12" fmla="*/ 0 w 6954838"/>
              <a:gd name="T13" fmla="*/ 3879850 h 3879850"/>
              <a:gd name="T14" fmla="*/ 0 w 6954838"/>
              <a:gd name="T15" fmla="*/ 492043 h 3879850"/>
              <a:gd name="T16" fmla="*/ 492043 w 6954838"/>
              <a:gd name="T17" fmla="*/ 0 h 3879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5"/>
                  <a:pt x="6734543" y="3879850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>
            <a:outerShdw dist="23000" dir="5400000" algn="ctr" rotWithShape="0">
              <a:srgbClr val="000000">
                <a:alpha val="32999"/>
              </a:srgbClr>
            </a:outerShdw>
          </a:effectLst>
          <a:extLst/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6" name="Picture 3" descr="C:\TDDOWNLOAD\penc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30117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 bwMode="auto">
          <a:xfrm rot="21361315">
            <a:off x="1383545" y="1791849"/>
            <a:ext cx="6454775" cy="304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/>
            <a:endParaRPr lang="en-US" sz="4800" b="1" dirty="0" smtClean="0">
              <a:solidFill>
                <a:schemeClr val="bg1"/>
              </a:solidFill>
            </a:endParaRPr>
          </a:p>
          <a:p>
            <a:pPr marL="0" indent="0" algn="ctr" eaLnBrk="1" hangingPunct="1"/>
            <a:endParaRPr lang="en-US" sz="1600" b="1" dirty="0" smtClean="0">
              <a:solidFill>
                <a:schemeClr val="bg1"/>
              </a:solidFill>
            </a:endParaRPr>
          </a:p>
          <a:p>
            <a:pPr marL="0" indent="0" algn="ctr" rtl="1" eaLnBrk="1" hangingPunct="1">
              <a:buNone/>
            </a:pPr>
            <a:r>
              <a:rPr lang="ar-EG" altLang="zh-CN" sz="8800" b="1" dirty="0">
                <a:solidFill>
                  <a:schemeClr val="bg1"/>
                </a:solidFill>
                <a:cs typeface="AL-Mohanad Bold" pitchFamily="2" charset="-78"/>
              </a:rPr>
              <a:t>نفايات نووية</a:t>
            </a:r>
            <a:endParaRPr lang="ar-EG" altLang="en-US" sz="8800" b="1" dirty="0">
              <a:solidFill>
                <a:schemeClr val="bg1"/>
              </a:solidFill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777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57752" y="571480"/>
            <a:ext cx="177805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EG" sz="3200" dirty="0">
                <a:solidFill>
                  <a:srgbClr val="002060"/>
                </a:solidFill>
                <a:cs typeface="AL-Mohanad Bold" pitchFamily="2" charset="-78"/>
              </a:rPr>
              <a:t>نفايات نووية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41853" y="2157316"/>
            <a:ext cx="439246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حل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المشكلات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41853" y="2805438"/>
            <a:ext cx="4392464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الإبداع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41853" y="3453510"/>
            <a:ext cx="4392464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تعاون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أفراد الفريق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41853" y="4101582"/>
            <a:ext cx="4392464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الاتصال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بين الأفراد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pic>
        <p:nvPicPr>
          <p:cNvPr id="15" name="Picture 7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65794" y="2228754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65794" y="2853063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65794" y="347732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65794" y="4174607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52" y="2192566"/>
            <a:ext cx="1857375" cy="1809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15626" y="4533630"/>
            <a:ext cx="180209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SA" sz="2800" dirty="0" smtClean="0">
                <a:solidFill>
                  <a:srgbClr val="002060"/>
                </a:solidFill>
                <a:cs typeface="AL-Mohanad Bold" pitchFamily="2" charset="-78"/>
              </a:rPr>
              <a:t>20-50 </a:t>
            </a:r>
            <a:r>
              <a:rPr lang="ar-EG" sz="2800" dirty="0" smtClean="0">
                <a:solidFill>
                  <a:srgbClr val="002060"/>
                </a:solidFill>
                <a:cs typeface="AL-Mohanad Bold" pitchFamily="2" charset="-78"/>
              </a:rPr>
              <a:t>دقيقة</a:t>
            </a:r>
            <a:endParaRPr lang="ar-EG" sz="2800" dirty="0">
              <a:solidFill>
                <a:srgbClr val="002060"/>
              </a:solidFill>
              <a:cs typeface="AL-Mohanad Bold" pitchFamily="2" charset="-78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541853" y="4748835"/>
            <a:ext cx="439246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القيادة</a:t>
            </a:r>
            <a:endParaRPr lang="ar-EG" altLang="zh-CN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541853" y="5396957"/>
            <a:ext cx="4392464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التخطيط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541853" y="6045029"/>
            <a:ext cx="4392464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إدارة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الوقت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pic>
        <p:nvPicPr>
          <p:cNvPr id="22" name="Picture 7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65794" y="4820273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65794" y="5444582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65794" y="6068842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91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4867" y="260648"/>
            <a:ext cx="506741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EG" sz="3200" dirty="0" smtClean="0">
                <a:solidFill>
                  <a:srgbClr val="002060"/>
                </a:solidFill>
                <a:cs typeface="AL-Mohanad Bold" pitchFamily="2" charset="-78"/>
              </a:rPr>
              <a:t>الشعور </a:t>
            </a:r>
            <a:r>
              <a:rPr lang="ar-EG" sz="3200" dirty="0">
                <a:solidFill>
                  <a:srgbClr val="002060"/>
                </a:solidFill>
                <a:cs typeface="AL-Mohanad Bold" pitchFamily="2" charset="-78"/>
              </a:rPr>
              <a:t>بالسكون </a:t>
            </a:r>
            <a:r>
              <a:rPr lang="ar-EG" sz="3200" dirty="0" smtClean="0">
                <a:solidFill>
                  <a:srgbClr val="002060"/>
                </a:solidFill>
                <a:cs typeface="AL-Mohanad Bold" pitchFamily="2" charset="-78"/>
              </a:rPr>
              <a:t>والطمأنينة </a:t>
            </a:r>
            <a:r>
              <a:rPr lang="ar-EG" sz="3200" dirty="0">
                <a:solidFill>
                  <a:srgbClr val="002060"/>
                </a:solidFill>
                <a:cs typeface="AL-Mohanad Bold" pitchFamily="2" charset="-78"/>
              </a:rPr>
              <a:t>الداخلية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3348861"/>
            <a:ext cx="820891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2400" dirty="0">
                <a:solidFill>
                  <a:srgbClr val="002060"/>
                </a:solidFill>
                <a:cs typeface="AL-Mohanad Bold" pitchFamily="2" charset="-78"/>
              </a:rPr>
              <a:t>يشعر ذوو الأداء الفائق عموماً بالسكون و الطمأنينة الداخلية التي تمكنهم من التركيز بشكلٍ كامل على أهدافهم وعلى التميز مهما كلفهم ذلك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4645005"/>
            <a:ext cx="8208912" cy="8002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2300" dirty="0" smtClean="0">
                <a:solidFill>
                  <a:srgbClr val="002060"/>
                </a:solidFill>
                <a:cs typeface="AL-Mohanad Bold" pitchFamily="2" charset="-78"/>
              </a:rPr>
              <a:t>شعورهم </a:t>
            </a:r>
            <a:r>
              <a:rPr lang="ar-EG" sz="2300" dirty="0">
                <a:solidFill>
                  <a:srgbClr val="002060"/>
                </a:solidFill>
                <a:cs typeface="AL-Mohanad Bold" pitchFamily="2" charset="-78"/>
              </a:rPr>
              <a:t>بالهدوء </a:t>
            </a:r>
            <a:r>
              <a:rPr lang="ar-EG" sz="2300" dirty="0" smtClean="0">
                <a:solidFill>
                  <a:srgbClr val="002060"/>
                </a:solidFill>
                <a:cs typeface="AL-Mohanad Bold" pitchFamily="2" charset="-78"/>
              </a:rPr>
              <a:t>والسكينة </a:t>
            </a:r>
            <a:r>
              <a:rPr lang="ar-EG" sz="2300" dirty="0">
                <a:solidFill>
                  <a:srgbClr val="002060"/>
                </a:solidFill>
                <a:cs typeface="AL-Mohanad Bold" pitchFamily="2" charset="-78"/>
              </a:rPr>
              <a:t>الداخلية يعود في الأساس إلى تمتعهم بصحة بدنية </a:t>
            </a:r>
            <a:r>
              <a:rPr lang="ar-EG" sz="2300" dirty="0" smtClean="0">
                <a:solidFill>
                  <a:srgbClr val="002060"/>
                </a:solidFill>
                <a:cs typeface="AL-Mohanad Bold" pitchFamily="2" charset="-78"/>
              </a:rPr>
              <a:t>وعقلية </a:t>
            </a:r>
            <a:r>
              <a:rPr lang="ar-EG" sz="2300" dirty="0">
                <a:solidFill>
                  <a:srgbClr val="002060"/>
                </a:solidFill>
                <a:cs typeface="AL-Mohanad Bold" pitchFamily="2" charset="-78"/>
              </a:rPr>
              <a:t>جيدة و التي تزودهم أيضاً بمزيد من الطاقة الضرورية للاحتفاظ بتميزهم في </a:t>
            </a:r>
            <a:r>
              <a:rPr lang="ar-EG" sz="2300" dirty="0" smtClean="0">
                <a:solidFill>
                  <a:srgbClr val="002060"/>
                </a:solidFill>
                <a:cs typeface="AL-Mohanad Bold" pitchFamily="2" charset="-78"/>
              </a:rPr>
              <a:t>المنافسة</a:t>
            </a:r>
            <a:endParaRPr lang="ar-EG" sz="2300" dirty="0">
              <a:solidFill>
                <a:srgbClr val="002060"/>
              </a:solidFill>
              <a:cs typeface="AL-Mohanad Bold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980728"/>
            <a:ext cx="446449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398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5856" y="260648"/>
            <a:ext cx="277031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EG" sz="3200" dirty="0" smtClean="0">
                <a:solidFill>
                  <a:srgbClr val="00B050"/>
                </a:solidFill>
                <a:cs typeface="AL-Mohanad Bold" pitchFamily="2" charset="-78"/>
              </a:rPr>
              <a:t>الإدارة </a:t>
            </a:r>
            <a:r>
              <a:rPr lang="ar-EG" sz="3200" dirty="0">
                <a:solidFill>
                  <a:srgbClr val="00B050"/>
                </a:solidFill>
                <a:cs typeface="AL-Mohanad Bold" pitchFamily="2" charset="-78"/>
              </a:rPr>
              <a:t>الفعالة للذات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3348861"/>
            <a:ext cx="820891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2400" dirty="0">
                <a:solidFill>
                  <a:srgbClr val="00B050"/>
                </a:solidFill>
                <a:cs typeface="AL-Mohanad Bold" pitchFamily="2" charset="-78"/>
              </a:rPr>
              <a:t>يقوم ذوو الأداء الفائق بكثير من الأشياء في وقت أقل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4149080"/>
            <a:ext cx="8208912" cy="4462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2300" dirty="0">
                <a:solidFill>
                  <a:srgbClr val="00B050"/>
                </a:solidFill>
                <a:cs typeface="AL-Mohanad Bold" pitchFamily="2" charset="-78"/>
              </a:rPr>
              <a:t>فهم يركزون جهودهم على الأنشطة التي تسهم بشكلٍ كبير في بلوغ أهدافهم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4998948"/>
            <a:ext cx="8208912" cy="4462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2300" dirty="0">
                <a:solidFill>
                  <a:srgbClr val="00B050"/>
                </a:solidFill>
                <a:cs typeface="AL-Mohanad Bold" pitchFamily="2" charset="-78"/>
              </a:rPr>
              <a:t>يتدرب ذوو الأداء الفائق على مهارات إدارة الوقت بشكلٍ جيد مثل القيام بالأهم فالمهم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40" y="1153904"/>
            <a:ext cx="3619500" cy="1886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475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5856" y="260648"/>
            <a:ext cx="101021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EG" sz="3200" dirty="0" smtClean="0">
                <a:solidFill>
                  <a:srgbClr val="002060"/>
                </a:solidFill>
                <a:cs typeface="AL-Mohanad Bold" pitchFamily="2" charset="-78"/>
              </a:rPr>
              <a:t>المثابرة</a:t>
            </a:r>
            <a:endParaRPr lang="ar-EG" sz="3200" dirty="0">
              <a:solidFill>
                <a:srgbClr val="002060"/>
              </a:solidFill>
              <a:cs typeface="AL-Mohanad Bold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3832967"/>
            <a:ext cx="820891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2400" dirty="0">
                <a:solidFill>
                  <a:srgbClr val="002060"/>
                </a:solidFill>
                <a:cs typeface="AL-Mohanad Bold" pitchFamily="2" charset="-78"/>
              </a:rPr>
              <a:t>هناك سمة أخرى مشتركة بين كافة الأشخاص ذوي الأداء الفائق </a:t>
            </a:r>
            <a:r>
              <a:rPr lang="ar-EG" sz="2400" dirty="0" smtClean="0">
                <a:solidFill>
                  <a:srgbClr val="002060"/>
                </a:solidFill>
                <a:cs typeface="AL-Mohanad Bold" pitchFamily="2" charset="-78"/>
              </a:rPr>
              <a:t>وهي المثابرة</a:t>
            </a:r>
            <a:endParaRPr lang="ar-EG" sz="2400" dirty="0">
              <a:solidFill>
                <a:srgbClr val="002060"/>
              </a:solidFill>
              <a:cs typeface="AL-Mohanad Bold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4633186"/>
            <a:ext cx="8208912" cy="4462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2300" dirty="0">
                <a:solidFill>
                  <a:srgbClr val="002060"/>
                </a:solidFill>
                <a:cs typeface="AL-Mohanad Bold" pitchFamily="2" charset="-78"/>
              </a:rPr>
              <a:t>فالمثابرون ينجحون حيثما يفشل من يفوقهم ذكاءً و نبوغاً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5483054"/>
            <a:ext cx="8208912" cy="4462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2300" dirty="0">
                <a:solidFill>
                  <a:srgbClr val="002060"/>
                </a:solidFill>
                <a:cs typeface="AL-Mohanad Bold" pitchFamily="2" charset="-78"/>
              </a:rPr>
              <a:t>هم يتمتعون بالقدرة على استرداد عافيتهم بعد تعرضهم للعقبات و الأزمات المؤقتة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694" y="1196184"/>
            <a:ext cx="4823322" cy="2304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8512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对角圆角矩形 5"/>
          <p:cNvSpPr>
            <a:spLocks/>
          </p:cNvSpPr>
          <p:nvPr/>
        </p:nvSpPr>
        <p:spPr bwMode="auto">
          <a:xfrm rot="21346829">
            <a:off x="1160461" y="1622203"/>
            <a:ext cx="6954838" cy="3879850"/>
          </a:xfrm>
          <a:custGeom>
            <a:avLst/>
            <a:gdLst>
              <a:gd name="T0" fmla="*/ 492043 w 6954838"/>
              <a:gd name="T1" fmla="*/ 0 h 3879850"/>
              <a:gd name="T2" fmla="*/ 6954838 w 6954838"/>
              <a:gd name="T3" fmla="*/ 0 h 3879850"/>
              <a:gd name="T4" fmla="*/ 6954838 w 6954838"/>
              <a:gd name="T5" fmla="*/ 0 h 3879850"/>
              <a:gd name="T6" fmla="*/ 6954838 w 6954838"/>
              <a:gd name="T7" fmla="*/ 3387807 h 3879850"/>
              <a:gd name="T8" fmla="*/ 6462795 w 6954838"/>
              <a:gd name="T9" fmla="*/ 3879850 h 3879850"/>
              <a:gd name="T10" fmla="*/ 0 w 6954838"/>
              <a:gd name="T11" fmla="*/ 3879850 h 3879850"/>
              <a:gd name="T12" fmla="*/ 0 w 6954838"/>
              <a:gd name="T13" fmla="*/ 3879850 h 3879850"/>
              <a:gd name="T14" fmla="*/ 0 w 6954838"/>
              <a:gd name="T15" fmla="*/ 492043 h 3879850"/>
              <a:gd name="T16" fmla="*/ 492043 w 6954838"/>
              <a:gd name="T17" fmla="*/ 0 h 3879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5"/>
                  <a:pt x="6734543" y="3879850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>
            <a:outerShdw dist="23000" dir="5400000" algn="ctr" rotWithShape="0">
              <a:srgbClr val="000000">
                <a:alpha val="32999"/>
              </a:srgbClr>
            </a:outerShdw>
          </a:effectLst>
          <a:extLst/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6" name="Picture 3" descr="C:\TDDOWNLOAD\penc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30117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 bwMode="auto">
          <a:xfrm rot="21361315">
            <a:off x="1376362" y="1904778"/>
            <a:ext cx="64547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/>
            <a:endParaRPr lang="en-US" sz="2400" b="1" dirty="0" smtClean="0">
              <a:solidFill>
                <a:schemeClr val="bg1"/>
              </a:solidFill>
              <a:cs typeface="AL-Mohanad Bold" pitchFamily="2" charset="-78"/>
            </a:endParaRPr>
          </a:p>
          <a:p>
            <a:pPr marL="0" indent="0" algn="ctr" rtl="1" eaLnBrk="1" hangingPunct="1">
              <a:buNone/>
            </a:pPr>
            <a:r>
              <a:rPr lang="ar-EG" altLang="zh-CN" sz="8800" b="1" dirty="0">
                <a:solidFill>
                  <a:schemeClr val="bg1"/>
                </a:solidFill>
                <a:cs typeface="AL-Mohanad Bold" pitchFamily="2" charset="-78"/>
              </a:rPr>
              <a:t>المؤمن مرآة أخيه</a:t>
            </a:r>
            <a:endParaRPr lang="ar-EG" altLang="en-US" sz="8800" b="1" dirty="0">
              <a:solidFill>
                <a:schemeClr val="bg1"/>
              </a:solidFill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626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flower_swir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285728"/>
            <a:ext cx="4476750" cy="3071834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 rot="21170764">
            <a:off x="1548484" y="591025"/>
            <a:ext cx="23574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rgbClr val="7D0E8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SN Moalla" pitchFamily="2" charset="0"/>
                <a:cs typeface="HSN Moalla" pitchFamily="2" charset="0"/>
              </a:rPr>
              <a:t>عضوياتي</a:t>
            </a:r>
            <a:endParaRPr lang="ar-SA" sz="5400" b="1" cap="none" spc="0" dirty="0">
              <a:ln/>
              <a:solidFill>
                <a:srgbClr val="7D0E8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SN Moalla" pitchFamily="2" charset="0"/>
              <a:cs typeface="HSN Moalla" pitchFamily="2" charset="0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214810" y="928670"/>
            <a:ext cx="4643470" cy="10001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perspectiveHeroicExtremeLef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7D0E80"/>
                </a:solidFill>
                <a:cs typeface="AL-Mohanad Bold" pitchFamily="2" charset="-78"/>
              </a:rPr>
              <a:t>عضوة في لجنة  </a:t>
            </a:r>
            <a:endParaRPr lang="ar-SA" sz="3200" dirty="0">
              <a:solidFill>
                <a:srgbClr val="7D0E80"/>
              </a:solidFill>
              <a:cs typeface="AL-Mohanad Bold" pitchFamily="2" charset="-78"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214810" y="2285992"/>
            <a:ext cx="4643470" cy="10001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perspectiveHeroicExtremeLef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7D0E80"/>
                </a:solidFill>
                <a:cs typeface="AL-Mohanad Bold" pitchFamily="2" charset="-78"/>
              </a:rPr>
              <a:t>عضوة في  </a:t>
            </a:r>
            <a:endParaRPr lang="ar-SA" sz="3200" dirty="0">
              <a:solidFill>
                <a:srgbClr val="7D0E80"/>
              </a:solidFill>
              <a:cs typeface="AL-Mohanad Bold" pitchFamily="2" charset="-78"/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4143372" y="3571876"/>
            <a:ext cx="4643470" cy="10001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perspectiveHeroicExtremeLef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7D0E80"/>
                </a:solidFill>
                <a:cs typeface="AL-Mohanad Bold" pitchFamily="2" charset="-78"/>
              </a:rPr>
              <a:t>عضوة في  </a:t>
            </a:r>
            <a:endParaRPr lang="ar-SA" sz="3200" dirty="0">
              <a:solidFill>
                <a:srgbClr val="7D0E80"/>
              </a:solidFill>
              <a:cs typeface="AL-Mohanad Bold" pitchFamily="2" charset="-78"/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4143372" y="4929198"/>
            <a:ext cx="4643470" cy="10001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perspectiveHeroicExtremeLef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7D0E80"/>
                </a:solidFill>
                <a:cs typeface="AL-Mohanad Bold" pitchFamily="2" charset="-78"/>
              </a:rPr>
              <a:t>عضوة في  </a:t>
            </a:r>
            <a:endParaRPr lang="ar-SA" sz="3200" dirty="0">
              <a:solidFill>
                <a:srgbClr val="7D0E80"/>
              </a:solidFill>
              <a:cs typeface="AL-Mohanad Bold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7222" y="3405842"/>
            <a:ext cx="4643470" cy="10001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perspectiveHeroicExtremeLef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7D0E80"/>
                </a:solidFill>
                <a:cs typeface="AL-Mohanad Bold" pitchFamily="2" charset="-78"/>
              </a:rPr>
              <a:t>عضوة في  </a:t>
            </a:r>
            <a:endParaRPr lang="ar-SA" sz="3200" dirty="0">
              <a:solidFill>
                <a:srgbClr val="7D0E80"/>
              </a:solidFill>
              <a:cs typeface="AL-Mohanad Bold" pitchFamily="2" charset="-78"/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-428660" y="4786322"/>
            <a:ext cx="4643470" cy="14287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perspectiveHeroicExtremeLef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7D0E80"/>
                </a:solidFill>
                <a:cs typeface="AL-Mohanad Bold" pitchFamily="2" charset="-78"/>
              </a:rPr>
              <a:t>عضوة في  </a:t>
            </a:r>
            <a:endParaRPr lang="ar-SA" sz="3200" dirty="0">
              <a:solidFill>
                <a:srgbClr val="7D0E80"/>
              </a:solidFill>
              <a:cs typeface="AL-Mohanad Bol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8992" y="500042"/>
            <a:ext cx="469231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EG" sz="3200" dirty="0">
                <a:solidFill>
                  <a:srgbClr val="002060"/>
                </a:solidFill>
                <a:cs typeface="AL-Mohanad Bold" pitchFamily="2" charset="-78"/>
              </a:rPr>
              <a:t>التعبير عن العضو الواحد في الفريق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01835" y="2060798"/>
            <a:ext cx="439246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معرفة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الذات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01835" y="3092673"/>
            <a:ext cx="4392464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تطوير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الذات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01835" y="4124548"/>
            <a:ext cx="4392464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الاتصال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501835" y="5156423"/>
            <a:ext cx="4392464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المحاسبة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pic>
        <p:nvPicPr>
          <p:cNvPr id="15" name="Picture 7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25776" y="2132236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25776" y="3140298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25776" y="4148361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25776" y="5229448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096048"/>
            <a:ext cx="1857375" cy="1809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13820" y="4437112"/>
            <a:ext cx="190789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EG" sz="2800" dirty="0" smtClean="0">
                <a:solidFill>
                  <a:srgbClr val="002060"/>
                </a:solidFill>
                <a:cs typeface="AL-Mohanad Bold" pitchFamily="2" charset="-78"/>
              </a:rPr>
              <a:t>25 -45 دقيقة</a:t>
            </a:r>
            <a:endParaRPr lang="ar-EG" sz="2800" dirty="0">
              <a:solidFill>
                <a:srgbClr val="002060"/>
              </a:solidFill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329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8901" y="260648"/>
            <a:ext cx="185178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EG" sz="3200" dirty="0" smtClean="0">
                <a:solidFill>
                  <a:srgbClr val="7030A0"/>
                </a:solidFill>
                <a:cs typeface="AL-Mohanad Bold" pitchFamily="2" charset="-78"/>
              </a:rPr>
              <a:t>ضبط </a:t>
            </a:r>
            <a:r>
              <a:rPr lang="ar-EG" sz="3200" dirty="0">
                <a:solidFill>
                  <a:srgbClr val="7030A0"/>
                </a:solidFill>
                <a:cs typeface="AL-Mohanad Bold" pitchFamily="2" charset="-78"/>
              </a:rPr>
              <a:t>النفس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2780928"/>
            <a:ext cx="820891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2400" dirty="0">
                <a:solidFill>
                  <a:srgbClr val="7030A0"/>
                </a:solidFill>
                <a:cs typeface="AL-Mohanad Bold" pitchFamily="2" charset="-78"/>
              </a:rPr>
              <a:t>ضبط النفس عنصر مهم في تحويل رسالة الفرد و أهدافه إلى واقع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3581147"/>
            <a:ext cx="8208912" cy="8002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2300" dirty="0">
                <a:solidFill>
                  <a:srgbClr val="7030A0"/>
                </a:solidFill>
                <a:cs typeface="AL-Mohanad Bold" pitchFamily="2" charset="-78"/>
              </a:rPr>
              <a:t>هم يتسمون بقدرٍ عالٍ من الانضباط الذاتي و يكونون على استعداد لأن يقدموا تضحيات </a:t>
            </a:r>
            <a:r>
              <a:rPr lang="ar-EG" sz="2300" dirty="0" smtClean="0">
                <a:solidFill>
                  <a:srgbClr val="7030A0"/>
                </a:solidFill>
                <a:cs typeface="AL-Mohanad Bold" pitchFamily="2" charset="-78"/>
              </a:rPr>
              <a:t>ويؤجلوا </a:t>
            </a:r>
            <a:r>
              <a:rPr lang="ar-EG" sz="2300" dirty="0">
                <a:solidFill>
                  <a:srgbClr val="7030A0"/>
                </a:solidFill>
                <a:cs typeface="AL-Mohanad Bold" pitchFamily="2" charset="-78"/>
              </a:rPr>
              <a:t>الحصول الفوري على ما يريدون من أجل أن يجنوا مكاسب و عوائد مستقبلية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4733275"/>
            <a:ext cx="8208912" cy="8002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2300" dirty="0">
                <a:solidFill>
                  <a:srgbClr val="7030A0"/>
                </a:solidFill>
                <a:cs typeface="AL-Mohanad Bold" pitchFamily="2" charset="-78"/>
              </a:rPr>
              <a:t>وذوو الأداء الفائق يركزون اهتمامهم على بلوغ أهدافهم </a:t>
            </a:r>
            <a:r>
              <a:rPr lang="ar-EG" sz="2300" dirty="0" smtClean="0">
                <a:solidFill>
                  <a:srgbClr val="7030A0"/>
                </a:solidFill>
                <a:cs typeface="AL-Mohanad Bold" pitchFamily="2" charset="-78"/>
              </a:rPr>
              <a:t>ولا </a:t>
            </a:r>
            <a:r>
              <a:rPr lang="ar-EG" sz="2300" dirty="0">
                <a:solidFill>
                  <a:srgbClr val="7030A0"/>
                </a:solidFill>
                <a:cs typeface="AL-Mohanad Bold" pitchFamily="2" charset="-78"/>
              </a:rPr>
              <a:t>يشتتون انتباههم بما </a:t>
            </a:r>
            <a:r>
              <a:rPr lang="ar-EG" sz="2300" dirty="0" smtClean="0">
                <a:solidFill>
                  <a:srgbClr val="7030A0"/>
                </a:solidFill>
                <a:cs typeface="AL-Mohanad Bold" pitchFamily="2" charset="-78"/>
              </a:rPr>
              <a:t>   هو </a:t>
            </a:r>
            <a:r>
              <a:rPr lang="ar-EG" sz="2300" dirty="0">
                <a:solidFill>
                  <a:srgbClr val="7030A0"/>
                </a:solidFill>
                <a:cs typeface="AL-Mohanad Bold" pitchFamily="2" charset="-78"/>
              </a:rPr>
              <a:t>أقل </a:t>
            </a:r>
            <a:r>
              <a:rPr lang="ar-EG" sz="2300" dirty="0" smtClean="0">
                <a:solidFill>
                  <a:srgbClr val="7030A0"/>
                </a:solidFill>
                <a:cs typeface="AL-Mohanad Bold" pitchFamily="2" charset="-78"/>
              </a:rPr>
              <a:t>أهمية</a:t>
            </a:r>
            <a:endParaRPr lang="ar-EG" sz="2300" dirty="0">
              <a:solidFill>
                <a:srgbClr val="7030A0"/>
              </a:solidFill>
              <a:cs typeface="AL-Mohanad Bold" pitchFamily="2" charset="-78"/>
            </a:endParaRPr>
          </a:p>
        </p:txBody>
      </p:sp>
      <p:pic>
        <p:nvPicPr>
          <p:cNvPr id="9" name="صورة 8" descr="11 ‫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1000108"/>
            <a:ext cx="1100140" cy="1646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518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9406" y="260648"/>
            <a:ext cx="94128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EG" sz="3200" dirty="0" smtClean="0">
                <a:solidFill>
                  <a:srgbClr val="002060"/>
                </a:solidFill>
                <a:cs typeface="AL-Mohanad Bold" pitchFamily="2" charset="-78"/>
              </a:rPr>
              <a:t>المرونة</a:t>
            </a:r>
            <a:endParaRPr lang="ar-EG" sz="3200" dirty="0">
              <a:solidFill>
                <a:srgbClr val="002060"/>
              </a:solidFill>
              <a:cs typeface="AL-Mohanad Bold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3120448"/>
            <a:ext cx="820891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2400" dirty="0">
                <a:solidFill>
                  <a:srgbClr val="002060"/>
                </a:solidFill>
                <a:cs typeface="AL-Mohanad Bold" pitchFamily="2" charset="-78"/>
              </a:rPr>
              <a:t>فهم منفتحون على الأفكار الجديدة؛ و يكونون على استعداد لأن يتعلموا من الآخرين الذين يعرفون أكثر منهم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4336453"/>
            <a:ext cx="8208912" cy="8002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2300" dirty="0">
                <a:solidFill>
                  <a:srgbClr val="002060"/>
                </a:solidFill>
                <a:cs typeface="AL-Mohanad Bold" pitchFamily="2" charset="-78"/>
              </a:rPr>
              <a:t>كما أنهم يكونون قادرين على تصحيح مسارهم خلال تعقبهم لأهدافهم. هم يتكيفون بشكلٍ مستمر و يغيرون سلوكياتهم إلى أن تثمر النتائج المرجوة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5554492"/>
            <a:ext cx="8208912" cy="4462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2300" dirty="0">
                <a:solidFill>
                  <a:srgbClr val="002060"/>
                </a:solidFill>
                <a:cs typeface="AL-Mohanad Bold" pitchFamily="2" charset="-78"/>
              </a:rPr>
              <a:t>و باختصار، ينظر ذوو الأداء الفائق إلى التغيير بإيجابية كوسيلة </a:t>
            </a:r>
            <a:r>
              <a:rPr lang="ar-EG" sz="2300" dirty="0" smtClean="0">
                <a:solidFill>
                  <a:srgbClr val="002060"/>
                </a:solidFill>
                <a:cs typeface="AL-Mohanad Bold" pitchFamily="2" charset="-78"/>
              </a:rPr>
              <a:t>للتحسين</a:t>
            </a:r>
            <a:endParaRPr lang="ar-EG" sz="2300" dirty="0">
              <a:solidFill>
                <a:srgbClr val="002060"/>
              </a:solidFill>
              <a:cs typeface="AL-Mohanad Bold" pitchFamily="2" charset="-78"/>
            </a:endParaRPr>
          </a:p>
        </p:txBody>
      </p:sp>
      <p:pic>
        <p:nvPicPr>
          <p:cNvPr id="9" name="صورة 8" descr="imagesCAI3RNG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1009646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44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4121" y="260648"/>
            <a:ext cx="232627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EG" sz="3200" b="1" dirty="0" smtClean="0">
                <a:solidFill>
                  <a:srgbClr val="C00000"/>
                </a:solidFill>
                <a:cs typeface="AL-Mohanad Bold" pitchFamily="2" charset="-78"/>
              </a:rPr>
              <a:t>التحسين </a:t>
            </a:r>
            <a:r>
              <a:rPr lang="ar-EG" sz="3200" b="1" dirty="0">
                <a:solidFill>
                  <a:srgbClr val="C00000"/>
                </a:solidFill>
                <a:cs typeface="AL-Mohanad Bold" pitchFamily="2" charset="-78"/>
              </a:rPr>
              <a:t>المستمر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3195133"/>
            <a:ext cx="820891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2400" b="1" dirty="0">
                <a:solidFill>
                  <a:srgbClr val="C00000"/>
                </a:solidFill>
                <a:cs typeface="AL-Mohanad Bold" pitchFamily="2" charset="-78"/>
              </a:rPr>
              <a:t>ذوو الأداء الفائق يتعلمون مدى الحياة و يؤيدون بإيمان عميق عملية التحسين المستمر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4411138"/>
            <a:ext cx="8208912" cy="8002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2300" b="1" dirty="0">
                <a:solidFill>
                  <a:srgbClr val="C00000"/>
                </a:solidFill>
                <a:cs typeface="AL-Mohanad Bold" pitchFamily="2" charset="-78"/>
              </a:rPr>
              <a:t>فهم يعلِّمون أنفسهم باستمرار و يبحثون عن المعارف الجديدة في مجالهم كي يحتفظوا بتميزهم في المنافسة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5629177"/>
            <a:ext cx="8208912" cy="8002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2300" b="1" dirty="0">
                <a:solidFill>
                  <a:srgbClr val="C00000"/>
                </a:solidFill>
                <a:cs typeface="AL-Mohanad Bold" pitchFamily="2" charset="-78"/>
              </a:rPr>
              <a:t>وكذلك فإنهم ينظرون إلى الأخطاء باعتبارها فرصاً للتعلم كما أنهم يتقبلون النقد البناء</a:t>
            </a:r>
          </a:p>
        </p:txBody>
      </p:sp>
      <p:pic>
        <p:nvPicPr>
          <p:cNvPr id="9" name="صورة 8" descr="31 ‫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1117266"/>
            <a:ext cx="2000264" cy="1740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663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imagesCAFF01Z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500042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ربع نص 4"/>
          <p:cNvSpPr txBox="1"/>
          <p:nvPr/>
        </p:nvSpPr>
        <p:spPr>
          <a:xfrm>
            <a:off x="2214546" y="3357562"/>
            <a:ext cx="3643338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dirty="0" smtClean="0">
                <a:cs typeface="AL-Mohanad Bold" pitchFamily="2" charset="-78"/>
              </a:rPr>
              <a:t>مقايضة البطاقات</a:t>
            </a:r>
            <a:endParaRPr lang="ar-SA" sz="6600" dirty="0">
              <a:cs typeface="AL-Mohanad Bold" pitchFamily="2" charset="-78"/>
            </a:endParaRPr>
          </a:p>
        </p:txBody>
      </p:sp>
      <p:pic>
        <p:nvPicPr>
          <p:cNvPr id="6" name="صورة 5" descr="28 ‫(2)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500042"/>
            <a:ext cx="2214568" cy="2207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对角圆角矩形 5"/>
          <p:cNvSpPr>
            <a:spLocks/>
          </p:cNvSpPr>
          <p:nvPr/>
        </p:nvSpPr>
        <p:spPr bwMode="auto">
          <a:xfrm rot="21346829">
            <a:off x="1160461" y="1622203"/>
            <a:ext cx="6954838" cy="3879850"/>
          </a:xfrm>
          <a:custGeom>
            <a:avLst/>
            <a:gdLst>
              <a:gd name="T0" fmla="*/ 492043 w 6954838"/>
              <a:gd name="T1" fmla="*/ 0 h 3879850"/>
              <a:gd name="T2" fmla="*/ 6954838 w 6954838"/>
              <a:gd name="T3" fmla="*/ 0 h 3879850"/>
              <a:gd name="T4" fmla="*/ 6954838 w 6954838"/>
              <a:gd name="T5" fmla="*/ 0 h 3879850"/>
              <a:gd name="T6" fmla="*/ 6954838 w 6954838"/>
              <a:gd name="T7" fmla="*/ 3387807 h 3879850"/>
              <a:gd name="T8" fmla="*/ 6462795 w 6954838"/>
              <a:gd name="T9" fmla="*/ 3879850 h 3879850"/>
              <a:gd name="T10" fmla="*/ 0 w 6954838"/>
              <a:gd name="T11" fmla="*/ 3879850 h 3879850"/>
              <a:gd name="T12" fmla="*/ 0 w 6954838"/>
              <a:gd name="T13" fmla="*/ 3879850 h 3879850"/>
              <a:gd name="T14" fmla="*/ 0 w 6954838"/>
              <a:gd name="T15" fmla="*/ 492043 h 3879850"/>
              <a:gd name="T16" fmla="*/ 492043 w 6954838"/>
              <a:gd name="T17" fmla="*/ 0 h 3879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5"/>
                  <a:pt x="6734543" y="3879850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dist="23000" dir="5400000" algn="ctr" rotWithShape="0">
              <a:srgbClr val="000000">
                <a:alpha val="32999"/>
              </a:srgbClr>
            </a:outerShdw>
          </a:effectLst>
          <a:extLst/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6" name="Picture 3" descr="C:\TDDOWNLOAD\penc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30117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 bwMode="auto">
          <a:xfrm rot="21361315">
            <a:off x="1376362" y="1904778"/>
            <a:ext cx="64547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/>
            <a:endParaRPr lang="en-US" sz="3600" b="1" dirty="0" smtClean="0">
              <a:solidFill>
                <a:schemeClr val="bg1"/>
              </a:solidFill>
              <a:cs typeface="AL-Mohanad Bold" pitchFamily="2" charset="-78"/>
            </a:endParaRPr>
          </a:p>
          <a:p>
            <a:pPr marL="0" indent="0" algn="ctr" eaLnBrk="1" hangingPunct="1"/>
            <a:endParaRPr lang="en-US" sz="1400" b="1" dirty="0" smtClean="0">
              <a:solidFill>
                <a:schemeClr val="bg1"/>
              </a:solidFill>
              <a:cs typeface="AL-Mohanad Bold" pitchFamily="2" charset="-78"/>
            </a:endParaRPr>
          </a:p>
          <a:p>
            <a:pPr marL="0" indent="0" algn="ctr" rtl="1" eaLnBrk="1" hangingPunct="1">
              <a:buNone/>
            </a:pPr>
            <a:r>
              <a:rPr lang="ar-EG" altLang="zh-CN" sz="5400" b="1" dirty="0">
                <a:solidFill>
                  <a:schemeClr val="bg1"/>
                </a:solidFill>
                <a:cs typeface="AL-Mohanad Bold" pitchFamily="2" charset="-78"/>
              </a:rPr>
              <a:t>استبيان يوضح مستوى الجودة الشخصية</a:t>
            </a:r>
            <a:endParaRPr lang="ar-EG" altLang="en-US" sz="5400" b="1" dirty="0">
              <a:solidFill>
                <a:schemeClr val="bg1"/>
              </a:solidFill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113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899592" y="714356"/>
            <a:ext cx="7416824" cy="2016224"/>
          </a:xfrm>
          <a:prstGeom prst="wav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AL-Mohanad Bold" pitchFamily="2" charset="-78"/>
              </a:rPr>
              <a:t>الجودة </a:t>
            </a:r>
            <a:r>
              <a:rPr lang="ar-SA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AL-Mohanad Bold" pitchFamily="2" charset="-78"/>
              </a:rPr>
              <a:t>الشخصية عند الرسول </a:t>
            </a:r>
            <a:endParaRPr lang="ar-SA" sz="4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AL-Mohanad Bold" pitchFamily="2" charset="-78"/>
            </a:endParaRPr>
          </a:p>
          <a:p>
            <a:pPr algn="ctr" rtl="1"/>
            <a:r>
              <a:rPr lang="ar-SA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AL-Mohanad Bold" pitchFamily="2" charset="-78"/>
              </a:rPr>
              <a:t>(</a:t>
            </a:r>
            <a:r>
              <a:rPr lang="ar-SA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AL-Mohanad Bold" pitchFamily="2" charset="-78"/>
              </a:rPr>
              <a:t>صلى الله عليه وسلم)</a:t>
            </a:r>
            <a:endParaRPr lang="en-US" sz="4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4" name="Wave 2"/>
          <p:cNvSpPr/>
          <p:nvPr/>
        </p:nvSpPr>
        <p:spPr>
          <a:xfrm>
            <a:off x="3214678" y="3000372"/>
            <a:ext cx="4825510" cy="1097054"/>
          </a:xfrm>
          <a:prstGeom prst="wav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dirty="0" smtClean="0">
                <a:cs typeface="AL-Mohanad Bold" pitchFamily="2" charset="-78"/>
              </a:rPr>
              <a:t>أخلاق الرسول</a:t>
            </a:r>
            <a:endParaRPr lang="en-US" sz="4000" dirty="0">
              <a:cs typeface="AL-Mohanad Bold" pitchFamily="2" charset="-78"/>
            </a:endParaRPr>
          </a:p>
        </p:txBody>
      </p:sp>
      <p:sp>
        <p:nvSpPr>
          <p:cNvPr id="5" name="Wave 2"/>
          <p:cNvSpPr/>
          <p:nvPr/>
        </p:nvSpPr>
        <p:spPr>
          <a:xfrm>
            <a:off x="3214678" y="4117896"/>
            <a:ext cx="4825510" cy="1097054"/>
          </a:xfrm>
          <a:prstGeom prst="wav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dirty="0" smtClean="0">
                <a:cs typeface="AL-Mohanad Bold" pitchFamily="2" charset="-78"/>
              </a:rPr>
              <a:t>ملك عُمان</a:t>
            </a:r>
            <a:endParaRPr lang="en-US" sz="4000" dirty="0">
              <a:cs typeface="AL-Mohanad Bold" pitchFamily="2" charset="-78"/>
            </a:endParaRPr>
          </a:p>
        </p:txBody>
      </p:sp>
      <p:sp>
        <p:nvSpPr>
          <p:cNvPr id="6" name="Wave 2"/>
          <p:cNvSpPr/>
          <p:nvPr/>
        </p:nvSpPr>
        <p:spPr>
          <a:xfrm>
            <a:off x="3214678" y="5189466"/>
            <a:ext cx="4825510" cy="1097054"/>
          </a:xfrm>
          <a:prstGeom prst="wav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dirty="0" smtClean="0">
                <a:cs typeface="AL-Mohanad Bold" pitchFamily="2" charset="-78"/>
              </a:rPr>
              <a:t>وإنك لعلى خلق عظيم</a:t>
            </a:r>
            <a:endParaRPr lang="en-US" sz="4000" dirty="0"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86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785786" y="1142984"/>
            <a:ext cx="7416824" cy="2016224"/>
          </a:xfrm>
          <a:prstGeom prst="wav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400" dirty="0">
                <a:cs typeface="AL-Mohanad Bold" pitchFamily="2" charset="-78"/>
              </a:rPr>
              <a:t>قصة تبرز الجودة الشخصية</a:t>
            </a:r>
            <a:endParaRPr lang="en-US" sz="4400" dirty="0">
              <a:cs typeface="AL-Mohanad Bold" pitchFamily="2" charset="-78"/>
            </a:endParaRPr>
          </a:p>
        </p:txBody>
      </p:sp>
      <p:sp>
        <p:nvSpPr>
          <p:cNvPr id="4" name="Wave 2"/>
          <p:cNvSpPr/>
          <p:nvPr/>
        </p:nvSpPr>
        <p:spPr>
          <a:xfrm>
            <a:off x="3071802" y="4000504"/>
            <a:ext cx="4825510" cy="1097054"/>
          </a:xfrm>
          <a:prstGeom prst="wav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dirty="0" smtClean="0">
                <a:cs typeface="AL-Mohanad Bold" pitchFamily="2" charset="-78"/>
              </a:rPr>
              <a:t>الملك والوزراء</a:t>
            </a:r>
            <a:endParaRPr lang="en-US" sz="4000" dirty="0"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921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对角圆角矩形 5"/>
          <p:cNvSpPr>
            <a:spLocks/>
          </p:cNvSpPr>
          <p:nvPr/>
        </p:nvSpPr>
        <p:spPr bwMode="auto">
          <a:xfrm rot="21346829">
            <a:off x="1160461" y="1622203"/>
            <a:ext cx="6954838" cy="3879850"/>
          </a:xfrm>
          <a:custGeom>
            <a:avLst/>
            <a:gdLst>
              <a:gd name="T0" fmla="*/ 492043 w 6954838"/>
              <a:gd name="T1" fmla="*/ 0 h 3879850"/>
              <a:gd name="T2" fmla="*/ 6954838 w 6954838"/>
              <a:gd name="T3" fmla="*/ 0 h 3879850"/>
              <a:gd name="T4" fmla="*/ 6954838 w 6954838"/>
              <a:gd name="T5" fmla="*/ 0 h 3879850"/>
              <a:gd name="T6" fmla="*/ 6954838 w 6954838"/>
              <a:gd name="T7" fmla="*/ 3387807 h 3879850"/>
              <a:gd name="T8" fmla="*/ 6462795 w 6954838"/>
              <a:gd name="T9" fmla="*/ 3879850 h 3879850"/>
              <a:gd name="T10" fmla="*/ 0 w 6954838"/>
              <a:gd name="T11" fmla="*/ 3879850 h 3879850"/>
              <a:gd name="T12" fmla="*/ 0 w 6954838"/>
              <a:gd name="T13" fmla="*/ 3879850 h 3879850"/>
              <a:gd name="T14" fmla="*/ 0 w 6954838"/>
              <a:gd name="T15" fmla="*/ 492043 h 3879850"/>
              <a:gd name="T16" fmla="*/ 492043 w 6954838"/>
              <a:gd name="T17" fmla="*/ 0 h 3879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5"/>
                  <a:pt x="6734543" y="3879850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>
            <a:outerShdw dist="23000" dir="5400000" algn="ctr" rotWithShape="0">
              <a:srgbClr val="000000">
                <a:alpha val="32999"/>
              </a:srgbClr>
            </a:outerShdw>
          </a:effectLst>
          <a:extLst/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6" name="Picture 3" descr="C:\TDDOWNLOAD\penc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30117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 bwMode="auto">
          <a:xfrm rot="21361315">
            <a:off x="1376362" y="1904778"/>
            <a:ext cx="64547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/>
            <a:endParaRPr lang="en-US" sz="4800" b="1" dirty="0" smtClean="0">
              <a:solidFill>
                <a:schemeClr val="bg1"/>
              </a:solidFill>
            </a:endParaRPr>
          </a:p>
          <a:p>
            <a:pPr marL="0" indent="0" algn="ctr" eaLnBrk="1" hangingPunct="1"/>
            <a:endParaRPr lang="en-US" sz="1600" b="1" dirty="0" smtClean="0">
              <a:solidFill>
                <a:schemeClr val="bg1"/>
              </a:solidFill>
            </a:endParaRPr>
          </a:p>
          <a:p>
            <a:pPr marL="0" indent="0" algn="ctr" rtl="1" eaLnBrk="1" hangingPunct="1">
              <a:buNone/>
            </a:pPr>
            <a:r>
              <a:rPr lang="ar-EG" altLang="zh-CN" sz="6600" b="1" dirty="0">
                <a:solidFill>
                  <a:schemeClr val="bg1"/>
                </a:solidFill>
                <a:cs typeface="AL-Mohanad Bold" pitchFamily="2" charset="-78"/>
              </a:rPr>
              <a:t>متحفك الشخصي</a:t>
            </a:r>
            <a:endParaRPr lang="ar-EG" altLang="en-US" sz="6600" b="1" dirty="0">
              <a:solidFill>
                <a:schemeClr val="bg1"/>
              </a:solidFill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00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7686" y="714356"/>
            <a:ext cx="264527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EG" sz="3200" dirty="0">
                <a:solidFill>
                  <a:srgbClr val="002060"/>
                </a:solidFill>
                <a:cs typeface="AL-Mohanad Bold" pitchFamily="2" charset="-78"/>
              </a:rPr>
              <a:t>متحفك الشخصي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096048"/>
            <a:ext cx="1857375" cy="1809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874536" y="4437112"/>
            <a:ext cx="117532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EG" sz="2800" dirty="0" smtClean="0">
                <a:solidFill>
                  <a:srgbClr val="002060"/>
                </a:solidFill>
                <a:cs typeface="AL-Mohanad Bold" pitchFamily="2" charset="-78"/>
              </a:rPr>
              <a:t>30 دقيقة</a:t>
            </a:r>
            <a:endParaRPr lang="ar-EG" sz="2800" dirty="0">
              <a:solidFill>
                <a:srgbClr val="002060"/>
              </a:solidFill>
              <a:cs typeface="AL-Mohanad Bold" pitchFamily="2" charset="-78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3501835" y="2060798"/>
            <a:ext cx="439246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معرفة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الذات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501835" y="3092673"/>
            <a:ext cx="4392464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تطوير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الذات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3501835" y="4124548"/>
            <a:ext cx="4392464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المحاسبة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pic>
        <p:nvPicPr>
          <p:cNvPr id="29" name="Picture 7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25776" y="2132236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25776" y="3140298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9" descr="Green_0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25776" y="4148361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5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26 ‫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571480"/>
            <a:ext cx="4214842" cy="2804786"/>
          </a:xfrm>
          <a:prstGeom prst="rect">
            <a:avLst/>
          </a:prstGeom>
        </p:spPr>
      </p:pic>
      <p:pic>
        <p:nvPicPr>
          <p:cNvPr id="5" name="صورة 4" descr="239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3544427"/>
            <a:ext cx="2571742" cy="2670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对角圆角矩形 5"/>
          <p:cNvSpPr>
            <a:spLocks/>
          </p:cNvSpPr>
          <p:nvPr/>
        </p:nvSpPr>
        <p:spPr bwMode="auto">
          <a:xfrm rot="21346829">
            <a:off x="1160461" y="1622203"/>
            <a:ext cx="6954838" cy="3879850"/>
          </a:xfrm>
          <a:custGeom>
            <a:avLst/>
            <a:gdLst>
              <a:gd name="T0" fmla="*/ 492043 w 6954838"/>
              <a:gd name="T1" fmla="*/ 0 h 3879850"/>
              <a:gd name="T2" fmla="*/ 6954838 w 6954838"/>
              <a:gd name="T3" fmla="*/ 0 h 3879850"/>
              <a:gd name="T4" fmla="*/ 6954838 w 6954838"/>
              <a:gd name="T5" fmla="*/ 0 h 3879850"/>
              <a:gd name="T6" fmla="*/ 6954838 w 6954838"/>
              <a:gd name="T7" fmla="*/ 3387807 h 3879850"/>
              <a:gd name="T8" fmla="*/ 6462795 w 6954838"/>
              <a:gd name="T9" fmla="*/ 3879850 h 3879850"/>
              <a:gd name="T10" fmla="*/ 0 w 6954838"/>
              <a:gd name="T11" fmla="*/ 3879850 h 3879850"/>
              <a:gd name="T12" fmla="*/ 0 w 6954838"/>
              <a:gd name="T13" fmla="*/ 3879850 h 3879850"/>
              <a:gd name="T14" fmla="*/ 0 w 6954838"/>
              <a:gd name="T15" fmla="*/ 492043 h 3879850"/>
              <a:gd name="T16" fmla="*/ 492043 w 6954838"/>
              <a:gd name="T17" fmla="*/ 0 h 3879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5"/>
                  <a:pt x="6734543" y="3879850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>
            <a:outerShdw dist="23000" dir="5400000" algn="ctr" rotWithShape="0">
              <a:srgbClr val="000000">
                <a:alpha val="32999"/>
              </a:srgbClr>
            </a:outerShdw>
          </a:effectLst>
          <a:extLst/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6" name="Picture 3" descr="C:\TDDOWNLOAD\penc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30117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 bwMode="auto">
          <a:xfrm rot="21361315">
            <a:off x="1376362" y="1904778"/>
            <a:ext cx="64547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/>
            <a:endParaRPr lang="en-US" sz="4800" b="1" dirty="0" smtClean="0">
              <a:solidFill>
                <a:schemeClr val="bg1"/>
              </a:solidFill>
            </a:endParaRPr>
          </a:p>
          <a:p>
            <a:pPr marL="0" indent="0" algn="ctr" eaLnBrk="1" hangingPunct="1"/>
            <a:endParaRPr lang="en-US" sz="1600" b="1" dirty="0" smtClean="0">
              <a:solidFill>
                <a:schemeClr val="bg1"/>
              </a:solidFill>
            </a:endParaRPr>
          </a:p>
          <a:p>
            <a:pPr marL="0" indent="0" algn="ctr" rtl="1" eaLnBrk="1" hangingPunct="1">
              <a:buNone/>
            </a:pPr>
            <a:r>
              <a:rPr lang="ar-EG" altLang="zh-CN" sz="6600" b="1" dirty="0">
                <a:solidFill>
                  <a:schemeClr val="bg1"/>
                </a:solidFill>
                <a:cs typeface="AL-Mohanad Bold" pitchFamily="2" charset="-78"/>
              </a:rPr>
              <a:t>بيت العنكبوت</a:t>
            </a:r>
            <a:endParaRPr lang="ar-EG" altLang="en-US" sz="6600" b="1" dirty="0">
              <a:solidFill>
                <a:schemeClr val="bg1"/>
              </a:solidFill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551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0172" y="260648"/>
            <a:ext cx="194636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EG" sz="3200" dirty="0">
                <a:solidFill>
                  <a:srgbClr val="002060"/>
                </a:solidFill>
                <a:cs typeface="AL-Mohanad Bold" pitchFamily="2" charset="-78"/>
              </a:rPr>
              <a:t>بيت العنكبوت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461240" y="2204864"/>
            <a:ext cx="439246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حل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المشكلات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461240" y="2852986"/>
            <a:ext cx="4392464" cy="5048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الدقة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والانضباط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461240" y="3501058"/>
            <a:ext cx="4392464" cy="50482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التخطيط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461240" y="4149130"/>
            <a:ext cx="4392464" cy="5048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تعاون </a:t>
            </a:r>
            <a:r>
              <a:rPr lang="ar-EG" altLang="zh-CN" sz="2400" dirty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أفراد الفريق</a:t>
            </a:r>
            <a:endParaRPr lang="zh-CN" altLang="en-US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pic>
        <p:nvPicPr>
          <p:cNvPr id="15" name="Picture 7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5181" y="2276302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5181" y="2900611"/>
            <a:ext cx="432643" cy="3905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5181" y="3524871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5181" y="4222155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39" y="2096048"/>
            <a:ext cx="1857375" cy="1809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428596" y="4437112"/>
            <a:ext cx="180850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EG" sz="2800" dirty="0" smtClean="0">
                <a:solidFill>
                  <a:srgbClr val="002060"/>
                </a:solidFill>
                <a:cs typeface="AL-Mohanad Bold" pitchFamily="2" charset="-78"/>
              </a:rPr>
              <a:t>30-45 دقيقة</a:t>
            </a:r>
            <a:endParaRPr lang="ar-EG" sz="2800" dirty="0">
              <a:solidFill>
                <a:srgbClr val="002060"/>
              </a:solidFill>
              <a:cs typeface="AL-Mohanad Bold" pitchFamily="2" charset="-78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461240" y="4796383"/>
            <a:ext cx="4392464" cy="5048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altLang="zh-CN" sz="2400" dirty="0" smtClean="0">
                <a:solidFill>
                  <a:srgbClr val="002060"/>
                </a:solidFill>
                <a:ea typeface="幼圆" pitchFamily="1" charset="-122"/>
                <a:cs typeface="AL-Mohanad Bold" pitchFamily="2" charset="-78"/>
              </a:rPr>
              <a:t>القيادة</a:t>
            </a:r>
            <a:endParaRPr lang="ar-EG" altLang="zh-CN" sz="2400" dirty="0">
              <a:solidFill>
                <a:srgbClr val="002060"/>
              </a:solidFill>
              <a:ea typeface="幼圆" pitchFamily="1" charset="-122"/>
              <a:cs typeface="AL-Mohanad Bold" pitchFamily="2" charset="-78"/>
            </a:endParaRPr>
          </a:p>
        </p:txBody>
      </p:sp>
      <p:pic>
        <p:nvPicPr>
          <p:cNvPr id="22" name="Picture 7" descr="Green_0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CC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5181" y="4867821"/>
            <a:ext cx="4326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4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484606" y="116632"/>
            <a:ext cx="7920880" cy="2235832"/>
          </a:xfrm>
          <a:prstGeom prst="wav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dirty="0" smtClean="0">
                <a:cs typeface="AL-Mohanad Bold" pitchFamily="2" charset="-78"/>
              </a:rPr>
              <a:t>ختاماً</a:t>
            </a:r>
          </a:p>
          <a:p>
            <a:pPr algn="ctr" rtl="1"/>
            <a:r>
              <a:rPr lang="ar-SA" sz="2400" dirty="0" smtClean="0">
                <a:cs typeface="AL-Mohanad Bold" pitchFamily="2" charset="-78"/>
              </a:rPr>
              <a:t>أسأل الله لكم حياةً مليئة بالجودة والإيجابية والتفاؤل</a:t>
            </a:r>
          </a:p>
          <a:p>
            <a:pPr algn="ctr" rtl="1"/>
            <a:r>
              <a:rPr lang="ar-SA" sz="2400" dirty="0" smtClean="0">
                <a:cs typeface="AL-Mohanad Bold" pitchFamily="2" charset="-78"/>
              </a:rPr>
              <a:t>والسلام عليكم ورحمة الله وبركاته</a:t>
            </a:r>
            <a:endParaRPr lang="en-US" sz="2400" dirty="0">
              <a:cs typeface="AL-Mohanad Bold" pitchFamily="2" charset="-78"/>
            </a:endParaRPr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3057500638"/>
              </p:ext>
            </p:extLst>
          </p:nvPr>
        </p:nvGraphicFramePr>
        <p:xfrm>
          <a:off x="2123572" y="2492896"/>
          <a:ext cx="527431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02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33486" y="142852"/>
            <a:ext cx="6696100" cy="1143000"/>
          </a:xfrm>
        </p:spPr>
        <p:txBody>
          <a:bodyPr>
            <a:normAutofit/>
          </a:bodyPr>
          <a:lstStyle/>
          <a:p>
            <a:pPr algn="ctr"/>
            <a:r>
              <a:rPr lang="ar-S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Samsam" pitchFamily="2" charset="-78"/>
              </a:rPr>
              <a:t>تنبيهات قبل الدخول في الدورة</a:t>
            </a:r>
            <a:endParaRPr lang="ar-SA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Samsam" pitchFamily="2" charset="-78"/>
            </a:endParaRPr>
          </a:p>
        </p:txBody>
      </p:sp>
      <p:pic>
        <p:nvPicPr>
          <p:cNvPr id="4" name="صورة 3" descr="21 ‫‬ ‫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857364"/>
            <a:ext cx="1714504" cy="1714504"/>
          </a:xfrm>
          <a:prstGeom prst="rect">
            <a:avLst/>
          </a:prstGeom>
        </p:spPr>
      </p:pic>
      <p:pic>
        <p:nvPicPr>
          <p:cNvPr id="6" name="صورة 5" descr="6 ‫(3)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1643050"/>
            <a:ext cx="1809752" cy="1357314"/>
          </a:xfrm>
          <a:prstGeom prst="rect">
            <a:avLst/>
          </a:prstGeom>
        </p:spPr>
      </p:pic>
      <p:pic>
        <p:nvPicPr>
          <p:cNvPr id="7" name="صورة 6" descr="3 ‫(3)‬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571612"/>
            <a:ext cx="2000254" cy="1260160"/>
          </a:xfrm>
          <a:prstGeom prst="rect">
            <a:avLst/>
          </a:prstGeom>
        </p:spPr>
      </p:pic>
      <p:pic>
        <p:nvPicPr>
          <p:cNvPr id="8" name="صورة 7" descr="20 ‫(2)‬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56" y="4857760"/>
            <a:ext cx="1266827" cy="1757640"/>
          </a:xfrm>
          <a:prstGeom prst="rect">
            <a:avLst/>
          </a:prstGeom>
        </p:spPr>
      </p:pic>
      <p:pic>
        <p:nvPicPr>
          <p:cNvPr id="9" name="صورة 8" descr="22 ‫(2)‬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3714752"/>
            <a:ext cx="1619549" cy="2162181"/>
          </a:xfrm>
          <a:prstGeom prst="rect">
            <a:avLst/>
          </a:prstGeom>
        </p:spPr>
      </p:pic>
      <p:pic>
        <p:nvPicPr>
          <p:cNvPr id="10" name="صورة 9" descr="25 ‫(2)‬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856" y="71414"/>
            <a:ext cx="977434" cy="1304925"/>
          </a:xfrm>
          <a:prstGeom prst="rect">
            <a:avLst/>
          </a:prstGeom>
        </p:spPr>
      </p:pic>
      <p:pic>
        <p:nvPicPr>
          <p:cNvPr id="11" name="صورة 10" descr="2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0694" y="4714884"/>
            <a:ext cx="2071479" cy="1757361"/>
          </a:xfrm>
          <a:prstGeom prst="rect">
            <a:avLst/>
          </a:prstGeom>
        </p:spPr>
      </p:pic>
      <p:pic>
        <p:nvPicPr>
          <p:cNvPr id="12" name="صورة 11" descr="28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2132" y="3071810"/>
            <a:ext cx="1952630" cy="1299387"/>
          </a:xfrm>
          <a:prstGeom prst="rect">
            <a:avLst/>
          </a:prstGeom>
        </p:spPr>
      </p:pic>
      <p:pic>
        <p:nvPicPr>
          <p:cNvPr id="13" name="صورة 12" descr="36 ‫‬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43240" y="4286256"/>
            <a:ext cx="2286006" cy="1615444"/>
          </a:xfrm>
          <a:prstGeom prst="rect">
            <a:avLst/>
          </a:prstGeom>
        </p:spPr>
      </p:pic>
      <p:pic>
        <p:nvPicPr>
          <p:cNvPr id="14" name="صورة 13" descr="7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43174" y="3071818"/>
            <a:ext cx="1857388" cy="1643066"/>
          </a:xfrm>
          <a:prstGeom prst="rect">
            <a:avLst/>
          </a:prstGeom>
        </p:spPr>
      </p:pic>
      <p:sp>
        <p:nvSpPr>
          <p:cNvPr id="19" name="شكل بيضاوي 18"/>
          <p:cNvSpPr/>
          <p:nvPr/>
        </p:nvSpPr>
        <p:spPr>
          <a:xfrm>
            <a:off x="8429652" y="4643446"/>
            <a:ext cx="500066" cy="50006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عنصر نائب لرقم الشريحة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7</a:t>
            </a:fld>
            <a:endParaRPr lang="ar-SA" dirty="0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تصميم     @2014-</a:t>
            </a:r>
            <a:r>
              <a:rPr lang="en-US" smtClean="0"/>
              <a:t>TD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2913409" y="1057157"/>
            <a:ext cx="5771875" cy="668992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 anchor="ctr"/>
          <a:lstStyle/>
          <a:p>
            <a:pPr algn="ctr" rtl="1"/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  <a:cs typeface="AL-Mohanad Bold" pitchFamily="2" charset="-78"/>
              </a:rPr>
              <a:t>الإلتزام بوقت البرنامج وفترات الاستراحة</a:t>
            </a:r>
          </a:p>
          <a:p>
            <a:pPr algn="ctr" rtl="1"/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  <a:cs typeface="AL-Mohanad Bold" pitchFamily="2" charset="-78"/>
              </a:rPr>
              <a:t> دليل وعيك</a:t>
            </a:r>
            <a:endParaRPr lang="en-GB" sz="2400" b="1" dirty="0">
              <a:latin typeface="Verdana" panose="020B0604030504040204" pitchFamily="34" charset="0"/>
              <a:ea typeface="HY헤드라인M" pitchFamily="2" charset="-127"/>
              <a:cs typeface="AL-Mohanad Bold" pitchFamily="2" charset="-78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2903079" y="2170874"/>
            <a:ext cx="5771875" cy="668992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 anchor="ctr"/>
          <a:lstStyle/>
          <a:p>
            <a:pPr algn="ctr" rtl="1"/>
            <a:r>
              <a:rPr lang="ar-EG" sz="2400" b="1" dirty="0" smtClean="0">
                <a:latin typeface="Verdana" panose="020B0604030504040204" pitchFamily="34" charset="0"/>
                <a:ea typeface="HY헤드라인M" pitchFamily="2" charset="-127"/>
                <a:cs typeface="AL-Mohanad Bold" pitchFamily="2" charset="-78"/>
              </a:rPr>
              <a:t>لا</a:t>
            </a:r>
            <a:r>
              <a:rPr lang="ar-SA" sz="2400" b="1" dirty="0" smtClean="0">
                <a:latin typeface="Verdana" panose="020B0604030504040204" pitchFamily="34" charset="0"/>
                <a:ea typeface="HY헤드라인M" pitchFamily="2" charset="-127"/>
                <a:cs typeface="AL-Mohanad Bold" pitchFamily="2" charset="-78"/>
              </a:rPr>
              <a:t> </a:t>
            </a:r>
            <a:r>
              <a:rPr lang="ar-EG" sz="2400" b="1" dirty="0" smtClean="0">
                <a:latin typeface="Verdana" panose="020B0604030504040204" pitchFamily="34" charset="0"/>
                <a:ea typeface="HY헤드라인M" pitchFamily="2" charset="-127"/>
                <a:cs typeface="AL-Mohanad Bold" pitchFamily="2" charset="-78"/>
              </a:rPr>
              <a:t>تدع </a:t>
            </a:r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  <a:cs typeface="AL-Mohanad Bold" pitchFamily="2" charset="-78"/>
              </a:rPr>
              <a:t>هاتفك المتنقل يشوش أفكار من حولك</a:t>
            </a:r>
            <a:endParaRPr lang="ar-SA" sz="2400" b="1" dirty="0">
              <a:latin typeface="Verdana" panose="020B0604030504040204" pitchFamily="34" charset="0"/>
              <a:ea typeface="HY헤드라인M" pitchFamily="2" charset="-127"/>
              <a:cs typeface="AL-Mohanad Bold" pitchFamily="2" charset="-78"/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2892750" y="3284591"/>
            <a:ext cx="5771875" cy="668992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 anchor="ctr"/>
          <a:lstStyle/>
          <a:p>
            <a:pPr algn="ctr" rtl="1"/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  <a:cs typeface="AL-Mohanad Bold" pitchFamily="2" charset="-78"/>
              </a:rPr>
              <a:t>الأسئلة والنقاش متاحة في محتوى البرنامج</a:t>
            </a:r>
            <a:endParaRPr lang="ar-SA" sz="2400" b="1" dirty="0">
              <a:latin typeface="Verdana" panose="020B0604030504040204" pitchFamily="34" charset="0"/>
              <a:ea typeface="HY헤드라인M" pitchFamily="2" charset="-127"/>
              <a:cs typeface="AL-Mohanad Bold" pitchFamily="2" charset="-78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2882420" y="4398308"/>
            <a:ext cx="5771875" cy="668992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 anchor="ctr"/>
          <a:lstStyle/>
          <a:p>
            <a:pPr algn="ctr" rtl="1"/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  <a:cs typeface="AL-Mohanad Bold" pitchFamily="2" charset="-78"/>
              </a:rPr>
              <a:t>إبتسامتك و تعاونك دليل حب العمل الجماعي</a:t>
            </a:r>
            <a:endParaRPr lang="ar-SA" sz="2400" b="1" dirty="0">
              <a:latin typeface="Verdana" panose="020B0604030504040204" pitchFamily="34" charset="0"/>
              <a:ea typeface="HY헤드라인M" pitchFamily="2" charset="-127"/>
              <a:cs typeface="AL-Mohanad Bold" pitchFamily="2" charset="-78"/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2872090" y="5512025"/>
            <a:ext cx="5771875" cy="668992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 anchor="ctr"/>
          <a:lstStyle/>
          <a:p>
            <a:pPr algn="ctr" rtl="1"/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  <a:cs typeface="AL-Mohanad Bold" pitchFamily="2" charset="-78"/>
              </a:rPr>
              <a:t>تأقلمك مع المدرب و تنفيذ التمارين يسهل</a:t>
            </a:r>
          </a:p>
          <a:p>
            <a:pPr algn="ctr" rtl="1"/>
            <a:r>
              <a:rPr lang="ar-EG" sz="2400" b="1" dirty="0">
                <a:latin typeface="Verdana" panose="020B0604030504040204" pitchFamily="34" charset="0"/>
                <a:ea typeface="HY헤드라인M" pitchFamily="2" charset="-127"/>
                <a:cs typeface="AL-Mohanad Bold" pitchFamily="2" charset="-78"/>
              </a:rPr>
              <a:t> استيعاب المادة العلمية</a:t>
            </a:r>
            <a:endParaRPr lang="ar-SA" sz="2400" b="1" dirty="0">
              <a:latin typeface="Verdana" panose="020B0604030504040204" pitchFamily="34" charset="0"/>
              <a:ea typeface="HY헤드라인M" pitchFamily="2" charset="-127"/>
              <a:cs typeface="AL-Mohanad Bold" pitchFamily="2" charset="-78"/>
            </a:endParaRPr>
          </a:p>
        </p:txBody>
      </p:sp>
      <p:pic>
        <p:nvPicPr>
          <p:cNvPr id="25" name="Picture 6" descr="F:\دينى\work\صور\15460_IPhone_Lock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10" y="1790700"/>
            <a:ext cx="114300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F:\دينى\work\صور\imagت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11" y="2933700"/>
            <a:ext cx="1155607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F:\دينى\work\صور\إدارة الوقت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10" y="647700"/>
            <a:ext cx="106194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F:\دينى\work\صور\84848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0" y="5143500"/>
            <a:ext cx="1107160" cy="133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:\دينى\work\صور\kid-smai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076701"/>
            <a:ext cx="1302880" cy="1288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572000" y="214290"/>
            <a:ext cx="2479104" cy="715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30" tIns="45715" rIns="91430" bIns="45715" rtlCol="0" anchor="ctr">
            <a:normAutofit fontScale="92500" lnSpcReduction="10000"/>
          </a:bodyPr>
          <a:lstStyle>
            <a:lvl1pPr algn="ctr" defTabSz="1007943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dirty="0">
                <a:solidFill>
                  <a:schemeClr val="accent2">
                    <a:lumMod val="50000"/>
                  </a:schemeClr>
                </a:solidFill>
                <a:cs typeface="AL-Mohanad Bold" pitchFamily="2" charset="-78"/>
              </a:rPr>
              <a:t>الاتفاقيات </a:t>
            </a:r>
            <a:endParaRPr lang="en-US" dirty="0">
              <a:solidFill>
                <a:schemeClr val="accent2">
                  <a:lumMod val="50000"/>
                </a:schemeClr>
              </a:solidFill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357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1 ‫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214422"/>
            <a:ext cx="4714908" cy="4611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افر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واف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واف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1835</TotalTime>
  <Words>1355</Words>
  <Application>Microsoft Office PowerPoint</Application>
  <PresentationFormat>عرض على الشاشة (3:4)‏</PresentationFormat>
  <Paragraphs>279</Paragraphs>
  <Slides>62</Slides>
  <Notes>4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62</vt:i4>
      </vt:variant>
    </vt:vector>
  </HeadingPairs>
  <TitlesOfParts>
    <vt:vector size="63" baseType="lpstr">
      <vt:lpstr>وافر</vt:lpstr>
      <vt:lpstr>اصنع جودتك الشخصية</vt:lpstr>
      <vt:lpstr>عرض تقديمي في PowerPoint</vt:lpstr>
      <vt:lpstr>عرض تقديمي في PowerPoint</vt:lpstr>
      <vt:lpstr> </vt:lpstr>
      <vt:lpstr>عرض تقديمي في PowerPoint</vt:lpstr>
      <vt:lpstr>عرض تقديمي في PowerPoint</vt:lpstr>
      <vt:lpstr>تنبيهات قبل الدخول في الدورة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كيف تتحدثين بصمت؟ ” أسرار لغة الجسد“</dc:title>
  <dc:creator>toshiba</dc:creator>
  <cp:lastModifiedBy>Toshiba</cp:lastModifiedBy>
  <cp:revision>141</cp:revision>
  <dcterms:created xsi:type="dcterms:W3CDTF">2014-03-22T22:19:44Z</dcterms:created>
  <dcterms:modified xsi:type="dcterms:W3CDTF">2014-04-28T06:32:44Z</dcterms:modified>
</cp:coreProperties>
</file>