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ar-EG" sz="2000" b="1" u="none" dirty="0" smtClean="0"/>
            <a:t>مقدمة عن السكرتارية</a:t>
          </a:r>
          <a:endParaRPr lang="ar-SA" sz="2000" b="1" u="none" dirty="0"/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إجراء ومعالجة الاتصالات الهاتفية بمهارة</a:t>
          </a:r>
          <a:endParaRPr lang="ar-SA" sz="2000" b="1" dirty="0"/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تنظيم اجتماعات المدير</a:t>
          </a:r>
          <a:endParaRPr lang="ar-SA" sz="2000" b="1" dirty="0"/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D29E24FC-05D5-4E97-98C7-54323AD0F0B5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EG" sz="1600" b="1" dirty="0" smtClean="0">
              <a:latin typeface="Times New Roman" pitchFamily="18" charset="0"/>
              <a:cs typeface="Arial"/>
            </a:rPr>
            <a:t>تنظيم سفريات المدير</a:t>
          </a:r>
          <a:endParaRPr lang="ar-SA" sz="1600" b="1" dirty="0"/>
        </a:p>
      </dgm:t>
    </dgm:pt>
    <dgm:pt modelId="{7D0F9F06-850F-4690-AA3C-60913BB36118}" type="par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75A502E1-7EE8-4F8E-9976-255DDCA81AE7}" type="sib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DFA6151B-E3BE-45AD-8DE6-A54B258ADD9D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تنظيم مقابلات زوار المدير</a:t>
          </a:r>
          <a:endParaRPr lang="ar-SA" sz="2000" b="1" dirty="0"/>
        </a:p>
      </dgm:t>
    </dgm:pt>
    <dgm:pt modelId="{1BBC5562-1E6F-45B6-9F9D-3FF24B412B49}" type="par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8DB13E6E-4402-44D6-90BC-BE9723FDA249}" type="sib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A35EFABB-B9D2-4919-85F1-53BA01469B1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كتابة المراسلات وتداولها بكفاءة</a:t>
          </a:r>
          <a:endParaRPr lang="ar-SA" sz="2000" b="1" dirty="0"/>
        </a:p>
      </dgm:t>
    </dgm:pt>
    <dgm:pt modelId="{A606C441-B048-4EAC-8100-894542E162F4}" type="par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70B1E4D-2153-4AE7-8099-3509FB0685D8}" type="sib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AAAF8F6C-5957-4152-98E0-621F33D19000}">
      <dgm:prSet custT="1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تداول وسائل الاتصال الكتابي بكفاءة</a:t>
          </a:r>
          <a:endParaRPr lang="ar-SA" sz="2000" b="1" dirty="0"/>
        </a:p>
      </dgm:t>
    </dgm:pt>
    <dgm:pt modelId="{FEB91995-E900-4D13-B3E8-8198EC497BA2}" type="parTrans" cxnId="{B4FCB882-CE64-48E8-A5B7-EE5318F7FDD0}">
      <dgm:prSet/>
      <dgm:spPr/>
      <dgm:t>
        <a:bodyPr/>
        <a:lstStyle/>
        <a:p>
          <a:pPr rtl="1"/>
          <a:endParaRPr lang="ar-EG"/>
        </a:p>
      </dgm:t>
    </dgm:pt>
    <dgm:pt modelId="{7DC47EFA-F5F1-4BC4-B111-91CEDEC0B263}" type="sibTrans" cxnId="{B4FCB882-CE64-48E8-A5B7-EE5318F7FDD0}">
      <dgm:prSet/>
      <dgm:spPr/>
      <dgm:t>
        <a:bodyPr/>
        <a:lstStyle/>
        <a:p>
          <a:pPr rtl="1"/>
          <a:endParaRPr lang="ar-EG"/>
        </a:p>
      </dgm:t>
    </dgm:pt>
    <dgm:pt modelId="{45210B7A-FBA6-44C3-AB0D-A45B03550F90}">
      <dgm:prSet custT="1"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/>
            <a:t>تنظيم محفوظات مكتب المدير</a:t>
          </a:r>
          <a:endParaRPr lang="ar-SA" sz="2000" b="1" dirty="0"/>
        </a:p>
      </dgm:t>
    </dgm:pt>
    <dgm:pt modelId="{700D60A4-CFE2-42DE-B2FA-6D9E7BDC72FF}" type="parTrans" cxnId="{3747ED7B-E45B-47E6-A6E0-A0EB5A6474F8}">
      <dgm:prSet/>
      <dgm:spPr/>
      <dgm:t>
        <a:bodyPr/>
        <a:lstStyle/>
        <a:p>
          <a:pPr rtl="1"/>
          <a:endParaRPr lang="ar-EG"/>
        </a:p>
      </dgm:t>
    </dgm:pt>
    <dgm:pt modelId="{47CCFBC2-7486-4581-AD1A-CC34831BC9C9}" type="sibTrans" cxnId="{3747ED7B-E45B-47E6-A6E0-A0EB5A6474F8}">
      <dgm:prSet/>
      <dgm:spPr/>
      <dgm:t>
        <a:bodyPr/>
        <a:lstStyle/>
        <a:p>
          <a:pPr rtl="1"/>
          <a:endParaRPr lang="ar-EG"/>
        </a:p>
      </dgm:t>
    </dgm:pt>
    <dgm:pt modelId="{3B0A6810-D018-41C5-B5E5-319066A77A07}">
      <dgm:prSet custT="1"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r>
            <a:rPr lang="ar-JO" sz="1800" b="1" dirty="0" smtClean="0"/>
            <a:t>البرامج الالكترونية الهامة واللازمة لكل سكرتير</a:t>
          </a:r>
          <a:endParaRPr lang="ar-SA" sz="1800" b="1" dirty="0"/>
        </a:p>
      </dgm:t>
    </dgm:pt>
    <dgm:pt modelId="{DAE8C5CC-F0F0-44C2-8A63-267A0F261D62}" type="parTrans" cxnId="{AFFB606D-D3AC-4706-940C-B8965E1E5336}">
      <dgm:prSet/>
      <dgm:spPr/>
      <dgm:t>
        <a:bodyPr/>
        <a:lstStyle/>
        <a:p>
          <a:pPr rtl="1"/>
          <a:endParaRPr lang="ar-EG"/>
        </a:p>
      </dgm:t>
    </dgm:pt>
    <dgm:pt modelId="{D7915C5A-B5EB-4FF4-91B7-4E225767B2A3}" type="sibTrans" cxnId="{AFFB606D-D3AC-4706-940C-B8965E1E5336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9" custRadScaleRad="95529" custRadScaleInc="1961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DE290-021F-4F3C-B173-582D126FA912}" type="pres">
      <dgm:prSet presAssocID="{D29E24FC-05D5-4E97-98C7-54323AD0F0B5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C3530A-74CE-43FB-BD83-8132FA5B36BB}" type="pres">
      <dgm:prSet presAssocID="{DFA6151B-E3BE-45AD-8DE6-A54B258ADD9D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6FEDD57-9110-45D1-99D7-D20EFCFD28B4}" type="pres">
      <dgm:prSet presAssocID="{A35EFABB-B9D2-4919-85F1-53BA01469B13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618F29D-C5B5-41F0-8A39-D9B243716E5D}" type="pres">
      <dgm:prSet presAssocID="{AAAF8F6C-5957-4152-98E0-621F33D19000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C8B5A05-6178-4DBD-9D1F-E72CA312BB45}" type="pres">
      <dgm:prSet presAssocID="{45210B7A-FBA6-44C3-AB0D-A45B03550F90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627813A-0FEA-482D-9E1A-2F7B5BFC729E}" type="pres">
      <dgm:prSet presAssocID="{3B0A6810-D018-41C5-B5E5-319066A77A07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53DFC59-89E8-4F3D-A851-CFA08E33B0CC}" type="presOf" srcId="{3B0A6810-D018-41C5-B5E5-319066A77A07}" destId="{E627813A-0FEA-482D-9E1A-2F7B5BFC729E}" srcOrd="0" destOrd="0" presId="urn:microsoft.com/office/officeart/2005/8/layout/cycle3"/>
    <dgm:cxn modelId="{F21EA065-C1D2-4C71-BFD3-624641303C70}" type="presOf" srcId="{683FD8ED-3092-40E8-BB3C-F36A310A3877}" destId="{63FC5469-9CCB-4523-AE5E-3D72808BB6D2}" srcOrd="0" destOrd="0" presId="urn:microsoft.com/office/officeart/2005/8/layout/cycle3"/>
    <dgm:cxn modelId="{04BAE57F-8C34-4848-8777-963A904A7F95}" type="presOf" srcId="{7D156077-FC48-4E00-9279-C0DCC50C887C}" destId="{E23CECA5-6803-41F7-B47F-C091F357DDED}" srcOrd="0" destOrd="0" presId="urn:microsoft.com/office/officeart/2005/8/layout/cycle3"/>
    <dgm:cxn modelId="{8CF702E7-D703-4086-9B0F-55A063FD997B}" type="presOf" srcId="{A35EFABB-B9D2-4919-85F1-53BA01469B13}" destId="{96FEDD57-9110-45D1-99D7-D20EFCFD28B4}" srcOrd="0" destOrd="0" presId="urn:microsoft.com/office/officeart/2005/8/layout/cycle3"/>
    <dgm:cxn modelId="{68640301-82ED-4A71-B407-68C7EB60BC9A}" srcId="{683FD8ED-3092-40E8-BB3C-F36A310A3877}" destId="{A35EFABB-B9D2-4919-85F1-53BA01469B13}" srcOrd="5" destOrd="0" parTransId="{A606C441-B048-4EAC-8100-894542E162F4}" sibTransId="{670B1E4D-2153-4AE7-8099-3509FB0685D8}"/>
    <dgm:cxn modelId="{033B9CD4-B1CA-441C-AFDE-8944A7A21147}" type="presOf" srcId="{E2F200B1-BFB1-4055-BB5F-BAE852DBF4F3}" destId="{823B69D6-EABD-44B8-B557-A4445BE9D858}" srcOrd="0" destOrd="0" presId="urn:microsoft.com/office/officeart/2005/8/layout/cycle3"/>
    <dgm:cxn modelId="{6905999D-F79E-45FB-9253-F75674281729}" srcId="{683FD8ED-3092-40E8-BB3C-F36A310A3877}" destId="{D29E24FC-05D5-4E97-98C7-54323AD0F0B5}" srcOrd="3" destOrd="0" parTransId="{7D0F9F06-850F-4690-AA3C-60913BB36118}" sibTransId="{75A502E1-7EE8-4F8E-9976-255DDCA81AE7}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76552716-228C-4454-A722-30D5C2D6924A}" type="presOf" srcId="{45210B7A-FBA6-44C3-AB0D-A45B03550F90}" destId="{5C8B5A05-6178-4DBD-9D1F-E72CA312BB45}" srcOrd="0" destOrd="0" presId="urn:microsoft.com/office/officeart/2005/8/layout/cycle3"/>
    <dgm:cxn modelId="{3747ED7B-E45B-47E6-A6E0-A0EB5A6474F8}" srcId="{683FD8ED-3092-40E8-BB3C-F36A310A3877}" destId="{45210B7A-FBA6-44C3-AB0D-A45B03550F90}" srcOrd="7" destOrd="0" parTransId="{700D60A4-CFE2-42DE-B2FA-6D9E7BDC72FF}" sibTransId="{47CCFBC2-7486-4581-AD1A-CC34831BC9C9}"/>
    <dgm:cxn modelId="{1D437F20-55B2-4D72-B051-F19422A6D380}" srcId="{683FD8ED-3092-40E8-BB3C-F36A310A3877}" destId="{DFA6151B-E3BE-45AD-8DE6-A54B258ADD9D}" srcOrd="4" destOrd="0" parTransId="{1BBC5562-1E6F-45B6-9F9D-3FF24B412B49}" sibTransId="{8DB13E6E-4402-44D6-90BC-BE9723FDA249}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0C08D139-4854-4559-9249-1B3C5D085B86}" type="presOf" srcId="{DFA6151B-E3BE-45AD-8DE6-A54B258ADD9D}" destId="{18C3530A-74CE-43FB-BD83-8132FA5B36BB}" srcOrd="0" destOrd="0" presId="urn:microsoft.com/office/officeart/2005/8/layout/cycle3"/>
    <dgm:cxn modelId="{AFFB606D-D3AC-4706-940C-B8965E1E5336}" srcId="{683FD8ED-3092-40E8-BB3C-F36A310A3877}" destId="{3B0A6810-D018-41C5-B5E5-319066A77A07}" srcOrd="8" destOrd="0" parTransId="{DAE8C5CC-F0F0-44C2-8A63-267A0F261D62}" sibTransId="{D7915C5A-B5EB-4FF4-91B7-4E225767B2A3}"/>
    <dgm:cxn modelId="{AD2FDBF7-1528-4D15-8AC9-7732D7EE7D9F}" type="presOf" srcId="{4299C8C0-9EFE-4B56-B3A8-6441731A43E1}" destId="{E4FC657D-04EC-4527-ACE7-2542C82D4137}" srcOrd="0" destOrd="0" presId="urn:microsoft.com/office/officeart/2005/8/layout/cycle3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CBE5E956-7AF9-4AE5-BF39-E73A5866401F}" type="presOf" srcId="{AAAF8F6C-5957-4152-98E0-621F33D19000}" destId="{E618F29D-C5B5-41F0-8A39-D9B243716E5D}" srcOrd="0" destOrd="0" presId="urn:microsoft.com/office/officeart/2005/8/layout/cycle3"/>
    <dgm:cxn modelId="{D33D9CE2-0BE6-4F39-B7BE-EDE00E0114F3}" type="presOf" srcId="{F611D78A-9E2D-4971-9E73-7AC2581DFC51}" destId="{626E7E74-A943-41F9-92A5-6B86187D0915}" srcOrd="0" destOrd="0" presId="urn:microsoft.com/office/officeart/2005/8/layout/cycle3"/>
    <dgm:cxn modelId="{9306E5EF-5CF8-4E04-9A71-D5A677D4A62B}" type="presOf" srcId="{D29E24FC-05D5-4E97-98C7-54323AD0F0B5}" destId="{EF6DE290-021F-4F3C-B173-582D126FA912}" srcOrd="0" destOrd="0" presId="urn:microsoft.com/office/officeart/2005/8/layout/cycle3"/>
    <dgm:cxn modelId="{B4FCB882-CE64-48E8-A5B7-EE5318F7FDD0}" srcId="{683FD8ED-3092-40E8-BB3C-F36A310A3877}" destId="{AAAF8F6C-5957-4152-98E0-621F33D19000}" srcOrd="6" destOrd="0" parTransId="{FEB91995-E900-4D13-B3E8-8198EC497BA2}" sibTransId="{7DC47EFA-F5F1-4BC4-B111-91CEDEC0B263}"/>
    <dgm:cxn modelId="{2AFEE164-0BA1-45FC-9276-68AA2D2C8207}" type="presParOf" srcId="{63FC5469-9CCB-4523-AE5E-3D72808BB6D2}" destId="{14351B7A-7FA0-4103-8B91-E9F1416A4BDE}" srcOrd="0" destOrd="0" presId="urn:microsoft.com/office/officeart/2005/8/layout/cycle3"/>
    <dgm:cxn modelId="{EA678A42-46BA-4EAA-B78F-ACED19A65B5F}" type="presParOf" srcId="{14351B7A-7FA0-4103-8B91-E9F1416A4BDE}" destId="{E23CECA5-6803-41F7-B47F-C091F357DDED}" srcOrd="0" destOrd="0" presId="urn:microsoft.com/office/officeart/2005/8/layout/cycle3"/>
    <dgm:cxn modelId="{223020C9-FD91-46AC-843E-120EA2F6CECF}" type="presParOf" srcId="{14351B7A-7FA0-4103-8B91-E9F1416A4BDE}" destId="{823B69D6-EABD-44B8-B557-A4445BE9D858}" srcOrd="1" destOrd="0" presId="urn:microsoft.com/office/officeart/2005/8/layout/cycle3"/>
    <dgm:cxn modelId="{2E44751E-6E3C-48C0-948D-CEC2723A804B}" type="presParOf" srcId="{14351B7A-7FA0-4103-8B91-E9F1416A4BDE}" destId="{E4FC657D-04EC-4527-ACE7-2542C82D4137}" srcOrd="2" destOrd="0" presId="urn:microsoft.com/office/officeart/2005/8/layout/cycle3"/>
    <dgm:cxn modelId="{0F05944F-B492-4331-998A-E57342A1221C}" type="presParOf" srcId="{14351B7A-7FA0-4103-8B91-E9F1416A4BDE}" destId="{626E7E74-A943-41F9-92A5-6B86187D0915}" srcOrd="3" destOrd="0" presId="urn:microsoft.com/office/officeart/2005/8/layout/cycle3"/>
    <dgm:cxn modelId="{1A25D064-06CD-4C06-9CB8-4D54BC437BDE}" type="presParOf" srcId="{14351B7A-7FA0-4103-8B91-E9F1416A4BDE}" destId="{EF6DE290-021F-4F3C-B173-582D126FA912}" srcOrd="4" destOrd="0" presId="urn:microsoft.com/office/officeart/2005/8/layout/cycle3"/>
    <dgm:cxn modelId="{413894ED-1818-44AC-A745-86D59AC002F2}" type="presParOf" srcId="{14351B7A-7FA0-4103-8B91-E9F1416A4BDE}" destId="{18C3530A-74CE-43FB-BD83-8132FA5B36BB}" srcOrd="5" destOrd="0" presId="urn:microsoft.com/office/officeart/2005/8/layout/cycle3"/>
    <dgm:cxn modelId="{127E059F-F6B1-4258-911E-9D3AE78CBABA}" type="presParOf" srcId="{14351B7A-7FA0-4103-8B91-E9F1416A4BDE}" destId="{96FEDD57-9110-45D1-99D7-D20EFCFD28B4}" srcOrd="6" destOrd="0" presId="urn:microsoft.com/office/officeart/2005/8/layout/cycle3"/>
    <dgm:cxn modelId="{4F64F69D-F679-4C77-BBF2-063E315CEFFF}" type="presParOf" srcId="{14351B7A-7FA0-4103-8B91-E9F1416A4BDE}" destId="{E618F29D-C5B5-41F0-8A39-D9B243716E5D}" srcOrd="7" destOrd="0" presId="urn:microsoft.com/office/officeart/2005/8/layout/cycle3"/>
    <dgm:cxn modelId="{CB13AE34-4964-4D94-BC32-278D8F6ABC9B}" type="presParOf" srcId="{14351B7A-7FA0-4103-8B91-E9F1416A4BDE}" destId="{5C8B5A05-6178-4DBD-9D1F-E72CA312BB45}" srcOrd="8" destOrd="0" presId="urn:microsoft.com/office/officeart/2005/8/layout/cycle3"/>
    <dgm:cxn modelId="{14959B94-CA9A-4327-8A13-1D1D7D9AF8FB}" type="presParOf" srcId="{14351B7A-7FA0-4103-8B91-E9F1416A4BDE}" destId="{E627813A-0FEA-482D-9E1A-2F7B5BFC729E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466919" y="-70677"/>
          <a:ext cx="6533760" cy="6533760"/>
        </a:xfrm>
        <a:prstGeom prst="circularArrow">
          <a:avLst>
            <a:gd name="adj1" fmla="val 5544"/>
            <a:gd name="adj2" fmla="val 330680"/>
            <a:gd name="adj3" fmla="val 14762915"/>
            <a:gd name="adj4" fmla="val 1681001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896976" y="3552"/>
          <a:ext cx="1673646" cy="836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u="none" kern="1200" dirty="0" smtClean="0"/>
            <a:t>مقدمة عن السكرتارية</a:t>
          </a:r>
          <a:endParaRPr lang="ar-SA" sz="2000" b="1" u="none" kern="1200" dirty="0"/>
        </a:p>
      </dsp:txBody>
      <dsp:txXfrm>
        <a:off x="2896976" y="3552"/>
        <a:ext cx="1673646" cy="836823"/>
      </dsp:txXfrm>
    </dsp:sp>
    <dsp:sp modelId="{E4FC657D-04EC-4527-ACE7-2542C82D4137}">
      <dsp:nvSpPr>
        <dsp:cNvPr id="0" name=""/>
        <dsp:cNvSpPr/>
      </dsp:nvSpPr>
      <dsp:spPr>
        <a:xfrm>
          <a:off x="4845594" y="976679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إجراء ومعالجة الاتصالات الهاتفية بمهارة</a:t>
          </a:r>
          <a:endParaRPr lang="ar-SA" sz="2000" b="1" kern="1200" dirty="0"/>
        </a:p>
      </dsp:txBody>
      <dsp:txXfrm>
        <a:off x="4845594" y="976679"/>
        <a:ext cx="1673646" cy="836823"/>
      </dsp:txXfrm>
    </dsp:sp>
    <dsp:sp modelId="{626E7E74-A943-41F9-92A5-6B86187D0915}">
      <dsp:nvSpPr>
        <dsp:cNvPr id="0" name=""/>
        <dsp:cNvSpPr/>
      </dsp:nvSpPr>
      <dsp:spPr>
        <a:xfrm>
          <a:off x="5640899" y="2305976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تنظيم اجتماعات المدير</a:t>
          </a:r>
          <a:endParaRPr lang="ar-SA" sz="2000" b="1" kern="1200" dirty="0"/>
        </a:p>
      </dsp:txBody>
      <dsp:txXfrm>
        <a:off x="5640899" y="2305976"/>
        <a:ext cx="1673646" cy="836823"/>
      </dsp:txXfrm>
    </dsp:sp>
    <dsp:sp modelId="{EF6DE290-021F-4F3C-B173-582D126FA912}">
      <dsp:nvSpPr>
        <dsp:cNvPr id="0" name=""/>
        <dsp:cNvSpPr/>
      </dsp:nvSpPr>
      <dsp:spPr>
        <a:xfrm>
          <a:off x="5309941" y="4182930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latin typeface="Times New Roman" pitchFamily="18" charset="0"/>
              <a:cs typeface="Arial"/>
            </a:rPr>
            <a:t>تنظيم سفريات المدير</a:t>
          </a:r>
          <a:endParaRPr lang="ar-SA" sz="1600" b="1" kern="1200" dirty="0"/>
        </a:p>
      </dsp:txBody>
      <dsp:txXfrm>
        <a:off x="5309941" y="4182930"/>
        <a:ext cx="1673646" cy="836823"/>
      </dsp:txXfrm>
    </dsp:sp>
    <dsp:sp modelId="{18C3530A-74CE-43FB-BD83-8132FA5B36BB}">
      <dsp:nvSpPr>
        <dsp:cNvPr id="0" name=""/>
        <dsp:cNvSpPr/>
      </dsp:nvSpPr>
      <dsp:spPr>
        <a:xfrm>
          <a:off x="3849930" y="5408024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تنظيم مقابلات زوار المدير</a:t>
          </a:r>
          <a:endParaRPr lang="ar-SA" sz="2000" b="1" kern="1200" dirty="0"/>
        </a:p>
      </dsp:txBody>
      <dsp:txXfrm>
        <a:off x="3849930" y="5408024"/>
        <a:ext cx="1673646" cy="836823"/>
      </dsp:txXfrm>
    </dsp:sp>
    <dsp:sp modelId="{96FEDD57-9110-45D1-99D7-D20EFCFD28B4}">
      <dsp:nvSpPr>
        <dsp:cNvPr id="0" name=""/>
        <dsp:cNvSpPr/>
      </dsp:nvSpPr>
      <dsp:spPr>
        <a:xfrm>
          <a:off x="1944022" y="5408024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كتابة المراسلات وتداولها بكفاءة</a:t>
          </a:r>
          <a:endParaRPr lang="ar-SA" sz="2000" b="1" kern="1200" dirty="0"/>
        </a:p>
      </dsp:txBody>
      <dsp:txXfrm>
        <a:off x="1944022" y="5408024"/>
        <a:ext cx="1673646" cy="836823"/>
      </dsp:txXfrm>
    </dsp:sp>
    <dsp:sp modelId="{E618F29D-C5B5-41F0-8A39-D9B243716E5D}">
      <dsp:nvSpPr>
        <dsp:cNvPr id="0" name=""/>
        <dsp:cNvSpPr/>
      </dsp:nvSpPr>
      <dsp:spPr>
        <a:xfrm>
          <a:off x="484011" y="4182930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تداول وسائل الاتصال الكتابي بكفاءة</a:t>
          </a:r>
          <a:endParaRPr lang="ar-SA" sz="2000" b="1" kern="1200" dirty="0"/>
        </a:p>
      </dsp:txBody>
      <dsp:txXfrm>
        <a:off x="484011" y="4182930"/>
        <a:ext cx="1673646" cy="836823"/>
      </dsp:txXfrm>
    </dsp:sp>
    <dsp:sp modelId="{5C8B5A05-6178-4DBD-9D1F-E72CA312BB45}">
      <dsp:nvSpPr>
        <dsp:cNvPr id="0" name=""/>
        <dsp:cNvSpPr/>
      </dsp:nvSpPr>
      <dsp:spPr>
        <a:xfrm>
          <a:off x="153054" y="2305976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تنظيم محفوظات مكتب المدير</a:t>
          </a:r>
          <a:endParaRPr lang="ar-SA" sz="2000" b="1" kern="1200" dirty="0"/>
        </a:p>
      </dsp:txBody>
      <dsp:txXfrm>
        <a:off x="153054" y="2305976"/>
        <a:ext cx="1673646" cy="836823"/>
      </dsp:txXfrm>
    </dsp:sp>
    <dsp:sp modelId="{E627813A-0FEA-482D-9E1A-2F7B5BFC729E}">
      <dsp:nvSpPr>
        <dsp:cNvPr id="0" name=""/>
        <dsp:cNvSpPr/>
      </dsp:nvSpPr>
      <dsp:spPr>
        <a:xfrm>
          <a:off x="1106008" y="655411"/>
          <a:ext cx="1673646" cy="836823"/>
        </a:xfrm>
        <a:prstGeom prst="roundRect">
          <a:avLst/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b="1" kern="1200" dirty="0" smtClean="0"/>
            <a:t>البرامج الالكترونية الهامة واللازمة لكل سكرتير</a:t>
          </a:r>
          <a:endParaRPr lang="ar-SA" sz="1800" b="1" kern="1200" dirty="0"/>
        </a:p>
      </dsp:txBody>
      <dsp:txXfrm>
        <a:off x="1106008" y="655411"/>
        <a:ext cx="1673646" cy="836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5F6E62-F5C6-4D49-8BD4-A6803A8FCF4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AAAAE6-4CB5-413A-B10A-4E598F58171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D1D35-C4DB-404F-9358-125C5B9B7A9F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7743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D1D35-C4DB-404F-9358-125C5B9B7A9F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7743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15BF-77D9-46B7-983D-736B774C6BC3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24A4-34C4-405D-A7FE-31E234ED731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8938" y="4114800"/>
            <a:ext cx="6153150" cy="1081088"/>
          </a:xfrm>
        </p:spPr>
        <p:txBody>
          <a:bodyPr/>
          <a:lstStyle/>
          <a:p>
            <a:pPr rtl="1" eaLnBrk="1" hangingPunct="1"/>
            <a:r>
              <a:rPr lang="ar-EG" altLang="en-US" sz="4400" dirty="0" smtClean="0"/>
              <a:t>السكرتارية الالكترونية</a:t>
            </a:r>
            <a:endParaRPr lang="uk-UA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1932" y="4221088"/>
            <a:ext cx="8346728" cy="2015926"/>
            <a:chOff x="0" y="0"/>
            <a:chExt cx="907" cy="907"/>
          </a:xfrm>
        </p:grpSpPr>
        <p:sp>
          <p:nvSpPr>
            <p:cNvPr id="6154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/>
              <a:r>
                <a:rPr lang="ar-EG" sz="2800" b="1" dirty="0">
                  <a:solidFill>
                    <a:schemeClr val="bg1"/>
                  </a:solidFill>
                  <a:ea typeface="Gulim" pitchFamily="34" charset="-127"/>
                </a:rPr>
                <a:t>هي تلك الوظيفة التي تقدم معاونات أو خدمات للإدارات أو </a:t>
              </a:r>
              <a: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  <a:t>الرؤساء</a:t>
              </a:r>
              <a:b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</a:br>
              <a: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  <a:t>، </a:t>
              </a:r>
              <a:r>
                <a:rPr lang="ar-EG" sz="2800" b="1" dirty="0">
                  <a:solidFill>
                    <a:schemeClr val="bg1"/>
                  </a:solidFill>
                  <a:ea typeface="Gulim" pitchFamily="34" charset="-127"/>
                </a:rPr>
                <a:t>سواء كانت هذه المعاونات أو الخدمات فنية أو مكتبية، حتى تتمكن </a:t>
              </a:r>
              <a: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  <a:t/>
              </a:r>
              <a:b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</a:br>
              <a: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  <a:t>الإدارات </a:t>
              </a:r>
              <a:r>
                <a:rPr lang="ar-EG" sz="2800" b="1" dirty="0">
                  <a:solidFill>
                    <a:schemeClr val="bg1"/>
                  </a:solidFill>
                  <a:ea typeface="Gulim" pitchFamily="34" charset="-127"/>
                </a:rPr>
                <a:t>أو الرؤساء من إنجاز عملها بطريقة ميسرة وفي أقل وقت </a:t>
              </a:r>
              <a: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  <a:t/>
              </a:r>
              <a:b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</a:br>
              <a:r>
                <a:rPr lang="ar-EG" sz="2800" b="1" dirty="0" smtClean="0">
                  <a:solidFill>
                    <a:schemeClr val="bg1"/>
                  </a:solidFill>
                  <a:ea typeface="Gulim" pitchFamily="34" charset="-127"/>
                </a:rPr>
                <a:t>ممكن </a:t>
              </a:r>
              <a:r>
                <a:rPr lang="ar-EG" sz="2800" b="1" dirty="0">
                  <a:solidFill>
                    <a:schemeClr val="bg1"/>
                  </a:solidFill>
                  <a:ea typeface="Gulim" pitchFamily="34" charset="-127"/>
                </a:rPr>
                <a:t>وبأقل تكلفة</a:t>
              </a:r>
              <a:endParaRPr lang="en-US" sz="2800" dirty="0"/>
            </a:p>
          </p:txBody>
        </p:sp>
        <p:sp>
          <p:nvSpPr>
            <p:cNvPr id="6155" name="AutoShape 1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DAC6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altLang="en-US"/>
            </a:p>
          </p:txBody>
        </p:sp>
      </p:grpSp>
      <p:sp>
        <p:nvSpPr>
          <p:cNvPr id="19" name="Rectangle 30"/>
          <p:cNvSpPr txBox="1">
            <a:spLocks noChangeArrowheads="1"/>
          </p:cNvSpPr>
          <p:nvPr/>
        </p:nvSpPr>
        <p:spPr bwMode="auto">
          <a:xfrm>
            <a:off x="107504" y="381000"/>
            <a:ext cx="8884096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en-US" sz="3200" dirty="0">
                <a:latin typeface="Simplified Arabic" pitchFamily="18" charset="-78"/>
                <a:cs typeface="Simplified Arabic" pitchFamily="18" charset="-78"/>
              </a:rPr>
              <a:t>وبوجه عام يمكن تعريف السكرتارية بالآتي</a:t>
            </a:r>
            <a:endParaRPr lang="en-GB" alt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97" y="1700808"/>
            <a:ext cx="3115710" cy="233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38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572866" y="219881"/>
            <a:ext cx="39433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الاتفاقيات</a:t>
            </a:r>
            <a:endParaRPr lang="zh-CN" alt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68144" y="1691640"/>
            <a:ext cx="3024336" cy="655320"/>
            <a:chOff x="0" y="0"/>
            <a:chExt cx="6562727" cy="5461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192088"/>
              <a:ext cx="6562725" cy="354012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0" y="7640"/>
              <a:ext cx="656272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الابتسامة طوال الوقت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68145" y="2737486"/>
            <a:ext cx="3024335" cy="655320"/>
            <a:chOff x="0" y="0"/>
            <a:chExt cx="6562725" cy="54610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561756" cy="546060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0" y="192073"/>
                <a:ext cx="6561756" cy="3539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65091" y="7439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تقبل جميع </a:t>
              </a:r>
              <a:r>
                <a:rPr lang="ar-EG" altLang="zh-CN" sz="20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الآراء </a:t>
              </a: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بصدر رحب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868145" y="3785236"/>
            <a:ext cx="3024335" cy="655320"/>
            <a:chOff x="0" y="0"/>
            <a:chExt cx="6562725" cy="546100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0" y="192087"/>
              <a:ext cx="6562725" cy="35401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5091" y="65364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المحمول مغلق 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868145" y="4831080"/>
            <a:ext cx="3024335" cy="655320"/>
            <a:chOff x="0" y="0"/>
            <a:chExt cx="6562725" cy="546100"/>
          </a:xfrm>
        </p:grpSpPr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448390" cy="611157"/>
            </a:xfrm>
          </p:grpSpPr>
          <p:sp>
            <p:nvSpPr>
              <p:cNvPr id="21" name="AutoShape 3"/>
              <p:cNvSpPr>
                <a:spLocks noChangeArrowheads="1"/>
              </p:cNvSpPr>
              <p:nvPr/>
            </p:nvSpPr>
            <p:spPr bwMode="auto">
              <a:xfrm>
                <a:off x="0" y="214971"/>
                <a:ext cx="6448390" cy="3961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5091" y="5792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المحافظة على الانظباط </a:t>
              </a: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259632" y="1708070"/>
            <a:ext cx="2952328" cy="655320"/>
            <a:chOff x="0" y="0"/>
            <a:chExt cx="6562727" cy="546100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0" y="192088"/>
              <a:ext cx="6562725" cy="354012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7640"/>
              <a:ext cx="656272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التفاعل مع المجموعة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1259632" y="2753916"/>
            <a:ext cx="2952327" cy="655320"/>
            <a:chOff x="0" y="0"/>
            <a:chExt cx="6562725" cy="546100"/>
          </a:xfrm>
        </p:grpSpPr>
        <p:grpSp>
          <p:nvGrpSpPr>
            <p:cNvPr id="23" name="Group 7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561756" cy="546060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192073"/>
                <a:ext cx="6561756" cy="3539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65091" y="7439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تنفيذ جميع التمارين</a:t>
              </a: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1259632" y="3801666"/>
            <a:ext cx="2952327" cy="655320"/>
            <a:chOff x="0" y="0"/>
            <a:chExt cx="6562725" cy="546100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0" y="192087"/>
              <a:ext cx="6562725" cy="35401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65091" y="65364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تقبل قرارات المدرب </a:t>
              </a:r>
            </a:p>
          </p:txBody>
        </p:sp>
      </p:grp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1259632" y="4847510"/>
            <a:ext cx="2952327" cy="655320"/>
            <a:chOff x="0" y="0"/>
            <a:chExt cx="6562725" cy="546100"/>
          </a:xfrm>
        </p:grpSpPr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448390" cy="611157"/>
            </a:xfrm>
          </p:grpSpPr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>
                <a:off x="0" y="214971"/>
                <a:ext cx="6448390" cy="3961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5091" y="5792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الحب بين المجموعات</a:t>
              </a:r>
            </a:p>
          </p:txBody>
        </p:sp>
      </p:grpSp>
      <p:pic>
        <p:nvPicPr>
          <p:cNvPr id="41" name="Picture 2" descr="F:\دينى\work\صور\kid-s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6348"/>
            <a:ext cx="1302880" cy="77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:\دينى\work\صور\ثقافة-الحوار-من-أجل-سورية-افضل-297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50807"/>
            <a:ext cx="1229050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36" y="3793807"/>
            <a:ext cx="1143000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F:\دينى\work\صور\imagت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18" y="4898707"/>
            <a:ext cx="1155607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F:\دينى\work\صور\اختلاف مشارب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" y="1481984"/>
            <a:ext cx="1107160" cy="892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F:\دينى\work\صور\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24" y="2624985"/>
            <a:ext cx="1295400" cy="892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F:\دينى\work\صور\8484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" y="3773909"/>
            <a:ext cx="1107160" cy="91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F:\دينى\work\صور\Love-Is-Love_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0" y="4872336"/>
            <a:ext cx="1045652" cy="80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892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081122449"/>
              </p:ext>
            </p:extLst>
          </p:nvPr>
        </p:nvGraphicFramePr>
        <p:xfrm>
          <a:off x="762000" y="30480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5149850" y="9432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>
                <a:solidFill>
                  <a:schemeClr val="accent3"/>
                </a:solidFill>
                <a:latin typeface="Microsoft YaHei" pitchFamily="34" charset="-122"/>
                <a:ea typeface="Microsoft YaHei" pitchFamily="34" charset="-122"/>
              </a:rPr>
              <a:t>محاور الدورة</a:t>
            </a:r>
          </a:p>
        </p:txBody>
      </p:sp>
    </p:spTree>
    <p:extLst>
      <p:ext uri="{BB962C8B-B14F-4D97-AF65-F5344CB8AC3E}">
        <p14:creationId xmlns="" xmlns:p14="http://schemas.microsoft.com/office/powerpoint/2010/main" val="425174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07CD1E3675BD4affA6CA63955D31575C# #AutoShape 3"/>
          <p:cNvSpPr>
            <a:spLocks noChangeArrowheads="1"/>
          </p:cNvSpPr>
          <p:nvPr/>
        </p:nvSpPr>
        <p:spPr bwMode="auto">
          <a:xfrm>
            <a:off x="809625" y="2305223"/>
            <a:ext cx="7524750" cy="2347913"/>
          </a:xfrm>
          <a:prstGeom prst="rect">
            <a:avLst/>
          </a:prstGeom>
          <a:solidFill>
            <a:schemeClr val="accent1">
              <a:lumMod val="60000"/>
              <a:lumOff val="40000"/>
              <a:alpha val="78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l" rtl="0"/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 descr="D8FCD644EF414d608FD23FABDBB2453F# #AutoShape 3"/>
          <p:cNvSpPr>
            <a:spLocks noChangeArrowheads="1"/>
          </p:cNvSpPr>
          <p:nvPr/>
        </p:nvSpPr>
        <p:spPr bwMode="auto">
          <a:xfrm>
            <a:off x="914400" y="2162348"/>
            <a:ext cx="7315200" cy="237807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 eaLnBrk="0" hangingPunct="0"/>
            <a:r>
              <a:rPr lang="ar-EG" altLang="zh-CN" sz="4800" b="1" dirty="0">
                <a:solidFill>
                  <a:schemeClr val="bg1"/>
                </a:solidFill>
                <a:ea typeface="Microsoft YaHei" pitchFamily="34" charset="-122"/>
              </a:rPr>
              <a:t>الفصل </a:t>
            </a:r>
            <a:r>
              <a:rPr lang="ar-EG" altLang="zh-CN" sz="4800" b="1" dirty="0" smtClean="0">
                <a:solidFill>
                  <a:schemeClr val="bg1"/>
                </a:solidFill>
                <a:ea typeface="Microsoft YaHei" pitchFamily="34" charset="-122"/>
              </a:rPr>
              <a:t>الأول</a:t>
            </a:r>
          </a:p>
          <a:p>
            <a:pPr rtl="1" eaLnBrk="0" hangingPunct="0"/>
            <a:r>
              <a:rPr lang="ar-EG" altLang="zh-CN" sz="4800" b="1" dirty="0" smtClean="0">
                <a:solidFill>
                  <a:schemeClr val="bg1"/>
                </a:solidFill>
                <a:ea typeface="Microsoft YaHei" pitchFamily="34" charset="-122"/>
              </a:rPr>
              <a:t>مقدمة </a:t>
            </a:r>
            <a:r>
              <a:rPr lang="ar-EG" altLang="zh-CN" sz="4800" b="1" dirty="0">
                <a:solidFill>
                  <a:schemeClr val="bg1"/>
                </a:solidFill>
                <a:ea typeface="Microsoft YaHei" pitchFamily="34" charset="-122"/>
              </a:rPr>
              <a:t>عن السكرتارية</a:t>
            </a:r>
            <a:endParaRPr lang="zh-CN" altLang="en-US" sz="4800" b="1" dirty="0">
              <a:solidFill>
                <a:schemeClr val="bg1"/>
              </a:solidFill>
              <a:ea typeface="Microsoft YaHei" pitchFamily="34" charset="-122"/>
            </a:endParaRPr>
          </a:p>
        </p:txBody>
      </p: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81088" y="2521123"/>
            <a:ext cx="69818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1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 bwMode="auto">
          <a:xfrm rot="16200000" flipH="1">
            <a:off x="-2267879" y="2250367"/>
            <a:ext cx="6858000" cy="2357266"/>
          </a:xfrm>
          <a:prstGeom prst="flowChartDocumen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>
              <a:lnSpc>
                <a:spcPct val="300000"/>
              </a:lnSpc>
            </a:pPr>
            <a:r>
              <a:rPr lang="ar-EG" sz="4000" b="1" dirty="0"/>
              <a:t>مقدمة عن السكرتارية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7336" y="1196752"/>
            <a:ext cx="59766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مفهوم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السكرتارية</a:t>
            </a: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أهمية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السكرتارية</a:t>
            </a: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أنواع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السكرتارية</a:t>
            </a: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صفات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السكرتير الناجح</a:t>
            </a: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المهارات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الواجب توافرها في السكرتير</a:t>
            </a: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الأسس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العامة لنجاح السكرتير</a:t>
            </a: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مهام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السكرتارية العامة</a:t>
            </a: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تطبيقات</a:t>
            </a:r>
            <a:endParaRPr lang="ar-EG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96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835696" y="2459360"/>
            <a:ext cx="5112568" cy="2376264"/>
          </a:xfrm>
          <a:prstGeom prst="horizontalScroll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>
              <a:lnSpc>
                <a:spcPct val="250000"/>
              </a:lnSpc>
            </a:pPr>
            <a:r>
              <a:rPr lang="ar-EG" sz="36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مفهوم السكرتارية</a:t>
            </a:r>
            <a:endParaRPr kumimoji="0" lang="ar-EG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381000"/>
            <a:ext cx="8884096" cy="508000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ar-EG" altLang="en-US" sz="3200" dirty="0">
                <a:latin typeface="Simplified Arabic" pitchFamily="18" charset="-78"/>
                <a:cs typeface="Simplified Arabic" pitchFamily="18" charset="-78"/>
              </a:rPr>
              <a:t>مفهوم السكرتارية</a:t>
            </a:r>
            <a:endParaRPr lang="en-GB" alt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67617" y="3173988"/>
            <a:ext cx="8424863" cy="2689924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616" y="3199616"/>
            <a:ext cx="8424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كلمة سكرتير مشتقة من الأصل </a:t>
            </a:r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اللاتيني</a:t>
            </a:r>
            <a:r>
              <a:rPr lang="en-US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Secret</a:t>
            </a:r>
            <a:r>
              <a:rPr lang="en-US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) معناها </a:t>
            </a:r>
            <a:r>
              <a:rPr lang="ar-EG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سر لتدل على ما تنطوي عليه أعمال من سرية وأهمية، كما يمكن تعريف السكرتارية بأنها العلم والفن الذي يبحث في تبصير كل موظف إداري </a:t>
            </a:r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EG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كتابي بمهام وظيفته، ويحدد سلطاته، علاوة على استمرار تدريبية لزيادة كفاءته، وتعريفه بالأسس والوسائل الحديثة التي يكفل له القيام بمهام وظيفته على أفضل وجه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54" y="1340768"/>
            <a:ext cx="2363164" cy="158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82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467544" y="2380779"/>
            <a:ext cx="8135812" cy="1008062"/>
            <a:chOff x="0" y="0"/>
            <a:chExt cx="3308" cy="292"/>
          </a:xfrm>
        </p:grpSpPr>
        <p:sp>
          <p:nvSpPr>
            <p:cNvPr id="14343" name="AutoShape 8"/>
            <p:cNvSpPr>
              <a:spLocks noChangeArrowheads="1"/>
            </p:cNvSpPr>
            <p:nvPr/>
          </p:nvSpPr>
          <p:spPr bwMode="auto">
            <a:xfrm>
              <a:off x="132" y="34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B78E03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4344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05702"/>
                </a:gs>
                <a:gs pos="100000">
                  <a:schemeClr val="accent1"/>
                </a:gs>
              </a:gsLst>
              <a:lin ang="18900000" scaled="1"/>
            </a:gradFill>
            <a:ln w="381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flipH="1">
            <a:off x="540256" y="3533304"/>
            <a:ext cx="8063100" cy="903287"/>
            <a:chOff x="0" y="0"/>
            <a:chExt cx="3326" cy="292"/>
          </a:xfrm>
        </p:grpSpPr>
        <p:sp>
          <p:nvSpPr>
            <p:cNvPr id="14346" name="AutoShape 11"/>
            <p:cNvSpPr>
              <a:spLocks noChangeArrowheads="1"/>
            </p:cNvSpPr>
            <p:nvPr/>
          </p:nvSpPr>
          <p:spPr bwMode="auto">
            <a:xfrm>
              <a:off x="150" y="37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CB0000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4347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60000"/>
                </a:gs>
                <a:gs pos="100000">
                  <a:schemeClr val="accent2"/>
                </a:gs>
              </a:gsLst>
              <a:lin ang="18900000" scaled="1"/>
            </a:gradFill>
            <a:ln w="381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466474" y="4541366"/>
            <a:ext cx="8136351" cy="831850"/>
            <a:chOff x="-61" y="0"/>
            <a:chExt cx="3363" cy="292"/>
          </a:xfrm>
        </p:grpSpPr>
        <p:sp>
          <p:nvSpPr>
            <p:cNvPr id="14349" name="AutoShape 14"/>
            <p:cNvSpPr>
              <a:spLocks noChangeArrowheads="1"/>
            </p:cNvSpPr>
            <p:nvPr/>
          </p:nvSpPr>
          <p:spPr bwMode="auto">
            <a:xfrm>
              <a:off x="73" y="35"/>
              <a:ext cx="3229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5A5A5A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4350" name="AutoShape 15"/>
            <p:cNvSpPr>
              <a:spLocks noChangeArrowheads="1"/>
            </p:cNvSpPr>
            <p:nvPr/>
          </p:nvSpPr>
          <p:spPr bwMode="auto">
            <a:xfrm>
              <a:off x="-61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373737"/>
                </a:gs>
                <a:gs pos="100000">
                  <a:schemeClr val="hlink"/>
                </a:gs>
              </a:gsLst>
              <a:lin ang="18900000" scaled="1"/>
            </a:gradFill>
            <a:ln w="381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sp>
        <p:nvSpPr>
          <p:cNvPr id="14351" name="AutoShape 17"/>
          <p:cNvSpPr>
            <a:spLocks noChangeArrowheads="1"/>
          </p:cNvSpPr>
          <p:nvPr/>
        </p:nvSpPr>
        <p:spPr bwMode="auto">
          <a:xfrm flipH="1">
            <a:off x="775326" y="2636912"/>
            <a:ext cx="7037034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1"/>
            <a:r>
              <a:rPr lang="ar-EG" altLang="en-US" sz="2400" b="1" dirty="0" smtClean="0">
                <a:solidFill>
                  <a:srgbClr val="002060"/>
                </a:solidFill>
              </a:rPr>
              <a:t>تستخدم </a:t>
            </a:r>
            <a:r>
              <a:rPr lang="ar-EG" altLang="en-US" sz="2400" b="1" dirty="0">
                <a:solidFill>
                  <a:srgbClr val="002060"/>
                </a:solidFill>
              </a:rPr>
              <a:t>كلمة سكرتير لتدل على المكان الذي يزاول فيه </a:t>
            </a:r>
            <a:r>
              <a:rPr lang="ar-EG" altLang="en-US" sz="2400" b="1" dirty="0" smtClean="0">
                <a:solidFill>
                  <a:srgbClr val="002060"/>
                </a:solidFill>
              </a:rPr>
              <a:t>السكرتير</a:t>
            </a:r>
            <a:br>
              <a:rPr lang="ar-EG" altLang="en-US" sz="2400" b="1" dirty="0" smtClean="0">
                <a:solidFill>
                  <a:srgbClr val="002060"/>
                </a:solidFill>
              </a:rPr>
            </a:br>
            <a:r>
              <a:rPr lang="ar-EG" altLang="en-US" sz="2400" b="1" dirty="0" smtClean="0">
                <a:solidFill>
                  <a:srgbClr val="002060"/>
                </a:solidFill>
              </a:rPr>
              <a:t> </a:t>
            </a:r>
            <a:r>
              <a:rPr lang="ar-EG" altLang="en-US" sz="2400" b="1" dirty="0">
                <a:solidFill>
                  <a:srgbClr val="002060"/>
                </a:solidFill>
              </a:rPr>
              <a:t>أعماله المكتبية</a:t>
            </a:r>
            <a:endParaRPr lang="en-ZA" altLang="en-US" sz="2400" b="1" dirty="0">
              <a:solidFill>
                <a:srgbClr val="002060"/>
              </a:solidFill>
            </a:endParaRPr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 flipH="1">
            <a:off x="827584" y="3789040"/>
            <a:ext cx="7037034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1" latinLnBrk="1"/>
            <a:r>
              <a:rPr lang="ar-EG" sz="2400" b="1" dirty="0" smtClean="0">
                <a:solidFill>
                  <a:srgbClr val="002060"/>
                </a:solidFill>
              </a:rPr>
              <a:t>تستخدم </a:t>
            </a:r>
            <a:r>
              <a:rPr lang="ar-EG" sz="2400" b="1" dirty="0">
                <a:solidFill>
                  <a:srgbClr val="002060"/>
                </a:solidFill>
              </a:rPr>
              <a:t>كلمة سكرتير لتدل على الموظفين المكتبيين بالجهة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353" name="AutoShape 19"/>
          <p:cNvSpPr>
            <a:spLocks noChangeArrowheads="1"/>
          </p:cNvSpPr>
          <p:nvPr/>
        </p:nvSpPr>
        <p:spPr bwMode="auto">
          <a:xfrm flipH="1">
            <a:off x="755576" y="4762475"/>
            <a:ext cx="7108131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1" latinLnBrk="1"/>
            <a:r>
              <a:rPr lang="ar-EG" sz="2400" b="1" dirty="0" smtClean="0">
                <a:solidFill>
                  <a:srgbClr val="002060"/>
                </a:solidFill>
              </a:rPr>
              <a:t>تستخدم </a:t>
            </a:r>
            <a:r>
              <a:rPr lang="ar-EG" sz="2400" b="1" dirty="0">
                <a:solidFill>
                  <a:srgbClr val="002060"/>
                </a:solidFill>
              </a:rPr>
              <a:t>كلمة سكرتير لتدل على الشؤون الإدارية في المنشأة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Rectangle 30"/>
          <p:cNvSpPr txBox="1">
            <a:spLocks noChangeArrowheads="1"/>
          </p:cNvSpPr>
          <p:nvPr/>
        </p:nvSpPr>
        <p:spPr bwMode="auto">
          <a:xfrm>
            <a:off x="107504" y="381000"/>
            <a:ext cx="8884096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en-US" sz="3200" dirty="0">
                <a:latin typeface="Simplified Arabic" pitchFamily="18" charset="-78"/>
                <a:cs typeface="Simplified Arabic" pitchFamily="18" charset="-78"/>
              </a:rPr>
              <a:t>وقد يعرف السكرتير في قاموس وبستر لتدل على ثلاثة معان</a:t>
            </a:r>
            <a:endParaRPr lang="en-GB" alt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1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2" grpId="0"/>
      <p:bldP spid="143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467544" y="2380779"/>
            <a:ext cx="8135812" cy="1008062"/>
            <a:chOff x="0" y="0"/>
            <a:chExt cx="3308" cy="292"/>
          </a:xfrm>
        </p:grpSpPr>
        <p:sp>
          <p:nvSpPr>
            <p:cNvPr id="14343" name="AutoShape 8"/>
            <p:cNvSpPr>
              <a:spLocks noChangeArrowheads="1"/>
            </p:cNvSpPr>
            <p:nvPr/>
          </p:nvSpPr>
          <p:spPr bwMode="auto">
            <a:xfrm>
              <a:off x="132" y="34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B78E03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4344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05702"/>
                </a:gs>
                <a:gs pos="100000">
                  <a:schemeClr val="accent1"/>
                </a:gs>
              </a:gsLst>
              <a:lin ang="18900000" scaled="1"/>
            </a:gradFill>
            <a:ln w="381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flipH="1">
            <a:off x="540256" y="3533304"/>
            <a:ext cx="8063100" cy="903287"/>
            <a:chOff x="0" y="0"/>
            <a:chExt cx="3326" cy="292"/>
          </a:xfrm>
        </p:grpSpPr>
        <p:sp>
          <p:nvSpPr>
            <p:cNvPr id="14346" name="AutoShape 11"/>
            <p:cNvSpPr>
              <a:spLocks noChangeArrowheads="1"/>
            </p:cNvSpPr>
            <p:nvPr/>
          </p:nvSpPr>
          <p:spPr bwMode="auto">
            <a:xfrm>
              <a:off x="150" y="37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CB0000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4347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60000"/>
                </a:gs>
                <a:gs pos="100000">
                  <a:schemeClr val="accent2"/>
                </a:gs>
              </a:gsLst>
              <a:lin ang="18900000" scaled="1"/>
            </a:gradFill>
            <a:ln w="381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466474" y="4541366"/>
            <a:ext cx="8136351" cy="831850"/>
            <a:chOff x="-61" y="0"/>
            <a:chExt cx="3363" cy="292"/>
          </a:xfrm>
        </p:grpSpPr>
        <p:sp>
          <p:nvSpPr>
            <p:cNvPr id="14349" name="AutoShape 14"/>
            <p:cNvSpPr>
              <a:spLocks noChangeArrowheads="1"/>
            </p:cNvSpPr>
            <p:nvPr/>
          </p:nvSpPr>
          <p:spPr bwMode="auto">
            <a:xfrm>
              <a:off x="73" y="35"/>
              <a:ext cx="3229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5A5A5A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4350" name="AutoShape 15"/>
            <p:cNvSpPr>
              <a:spLocks noChangeArrowheads="1"/>
            </p:cNvSpPr>
            <p:nvPr/>
          </p:nvSpPr>
          <p:spPr bwMode="auto">
            <a:xfrm>
              <a:off x="-61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373737"/>
                </a:gs>
                <a:gs pos="100000">
                  <a:schemeClr val="hlink"/>
                </a:gs>
              </a:gsLst>
              <a:lin ang="18900000" scaled="1"/>
            </a:gradFill>
            <a:ln w="381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sp>
        <p:nvSpPr>
          <p:cNvPr id="14351" name="AutoShape 17"/>
          <p:cNvSpPr>
            <a:spLocks noChangeArrowheads="1"/>
          </p:cNvSpPr>
          <p:nvPr/>
        </p:nvSpPr>
        <p:spPr bwMode="auto">
          <a:xfrm flipH="1">
            <a:off x="775326" y="2636912"/>
            <a:ext cx="7037034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1"/>
            <a:r>
              <a:rPr lang="ar-EG" altLang="en-US" sz="2400" b="1" dirty="0">
                <a:solidFill>
                  <a:srgbClr val="002060"/>
                </a:solidFill>
              </a:rPr>
              <a:t>	التقسيمات الإدارية المعاونة للإدارات الرئيسية في مجال الأعمال المكتبية </a:t>
            </a:r>
            <a:endParaRPr lang="en-ZA" altLang="en-US" sz="2400" b="1" dirty="0">
              <a:solidFill>
                <a:srgbClr val="002060"/>
              </a:solidFill>
            </a:endParaRPr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 flipH="1">
            <a:off x="827584" y="3789040"/>
            <a:ext cx="7037034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1" latinLnBrk="1"/>
            <a:r>
              <a:rPr lang="ar-EG" sz="2400" b="1" dirty="0" smtClean="0">
                <a:solidFill>
                  <a:srgbClr val="002060"/>
                </a:solidFill>
              </a:rPr>
              <a:t>الموظفين </a:t>
            </a:r>
            <a:r>
              <a:rPr lang="ar-EG" sz="2400" b="1" dirty="0">
                <a:solidFill>
                  <a:srgbClr val="002060"/>
                </a:solidFill>
              </a:rPr>
              <a:t>العاملين في مجال تحرير المراسلات ونسخها وتداولها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353" name="AutoShape 19"/>
          <p:cNvSpPr>
            <a:spLocks noChangeArrowheads="1"/>
          </p:cNvSpPr>
          <p:nvPr/>
        </p:nvSpPr>
        <p:spPr bwMode="auto">
          <a:xfrm flipH="1">
            <a:off x="755576" y="4725144"/>
            <a:ext cx="7108131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1" latinLnBrk="1"/>
            <a:r>
              <a:rPr lang="ar-EG" sz="2400" b="1" dirty="0" smtClean="0">
                <a:solidFill>
                  <a:srgbClr val="002060"/>
                </a:solidFill>
              </a:rPr>
              <a:t>أحد </a:t>
            </a:r>
            <a:r>
              <a:rPr lang="ar-EG" sz="2400" b="1" dirty="0">
                <a:solidFill>
                  <a:srgbClr val="002060"/>
                </a:solidFill>
              </a:rPr>
              <a:t>المجالات التي تمارس فيها الإدارة وظائفها الرئيسية </a:t>
            </a:r>
            <a:endParaRPr lang="ar-EG" sz="2400" b="1" dirty="0" smtClean="0">
              <a:solidFill>
                <a:srgbClr val="002060"/>
              </a:solidFill>
            </a:endParaRPr>
          </a:p>
          <a:p>
            <a:pPr rtl="1" latinLnBrk="1"/>
            <a:r>
              <a:rPr lang="ar-EG" sz="2400" b="1" dirty="0" smtClean="0">
                <a:solidFill>
                  <a:srgbClr val="002060"/>
                </a:solidFill>
              </a:rPr>
              <a:t>(</a:t>
            </a:r>
            <a:r>
              <a:rPr lang="ar-EG" sz="2400" b="1" dirty="0">
                <a:solidFill>
                  <a:srgbClr val="002060"/>
                </a:solidFill>
              </a:rPr>
              <a:t>التخطيط، والتنظيم، والرقابة، والتنسيق، واتخاذ القرارات)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Rectangle 30"/>
          <p:cNvSpPr txBox="1">
            <a:spLocks noChangeArrowheads="1"/>
          </p:cNvSpPr>
          <p:nvPr/>
        </p:nvSpPr>
        <p:spPr bwMode="auto">
          <a:xfrm>
            <a:off x="107504" y="381000"/>
            <a:ext cx="8884096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rtl="1" eaLnBrk="1" hangingPunct="1"/>
            <a:r>
              <a:rPr lang="ar-EG" altLang="en-US" sz="3200" dirty="0">
                <a:latin typeface="Simplified Arabic" pitchFamily="18" charset="-78"/>
                <a:cs typeface="Simplified Arabic" pitchFamily="18" charset="-78"/>
              </a:rPr>
              <a:t>ومن خلال تلك التعريفات يمكننا القول بأن كلمة سكرتير تستخدم للتعبير عن</a:t>
            </a:r>
            <a:endParaRPr lang="en-GB" alt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8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2" grpId="0"/>
      <p:bldP spid="1435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عرض على الشاشة (3:4)‏</PresentationFormat>
  <Paragraphs>47</Paragraphs>
  <Slides>10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السكرتارية الالكترونية</vt:lpstr>
      <vt:lpstr>الشريحة 2</vt:lpstr>
      <vt:lpstr>الشريحة 3</vt:lpstr>
      <vt:lpstr>الشريحة 4</vt:lpstr>
      <vt:lpstr>الشريحة 5</vt:lpstr>
      <vt:lpstr>الشريحة 6</vt:lpstr>
      <vt:lpstr>مفهوم السكرتارية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السكرتارية الالكترونية</dc:title>
  <dc:creator>mr</dc:creator>
  <cp:lastModifiedBy>mr</cp:lastModifiedBy>
  <cp:revision>1</cp:revision>
  <dcterms:created xsi:type="dcterms:W3CDTF">2018-12-29T10:18:42Z</dcterms:created>
  <dcterms:modified xsi:type="dcterms:W3CDTF">2018-12-29T10:19:24Z</dcterms:modified>
</cp:coreProperties>
</file>