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Default Extension="doc" ContentType="application/msword"/>
  <Default Extension="xlsx" ContentType="application/vnd.openxmlformats-officedocument.spreadsheetml.sheet"/>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Default Extension="wdp" ContentType="image/vnd.ms-photo"/>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436" r:id="rId2"/>
    <p:sldId id="327" r:id="rId3"/>
    <p:sldId id="258" r:id="rId4"/>
    <p:sldId id="270" r:id="rId5"/>
    <p:sldId id="268" r:id="rId6"/>
    <p:sldId id="461" r:id="rId7"/>
    <p:sldId id="424" r:id="rId8"/>
    <p:sldId id="425" r:id="rId9"/>
    <p:sldId id="427" r:id="rId10"/>
    <p:sldId id="466" r:id="rId11"/>
    <p:sldId id="259" r:id="rId12"/>
    <p:sldId id="260" r:id="rId13"/>
    <p:sldId id="262" r:id="rId14"/>
    <p:sldId id="263" r:id="rId15"/>
    <p:sldId id="264" r:id="rId16"/>
    <p:sldId id="266" r:id="rId17"/>
    <p:sldId id="280" r:id="rId18"/>
    <p:sldId id="271" r:id="rId19"/>
    <p:sldId id="272" r:id="rId20"/>
    <p:sldId id="326" r:id="rId21"/>
    <p:sldId id="468" r:id="rId22"/>
    <p:sldId id="273" r:id="rId23"/>
    <p:sldId id="329" r:id="rId24"/>
    <p:sldId id="430" r:id="rId25"/>
    <p:sldId id="330" r:id="rId26"/>
    <p:sldId id="331" r:id="rId27"/>
    <p:sldId id="332" r:id="rId28"/>
    <p:sldId id="333" r:id="rId29"/>
    <p:sldId id="334" r:id="rId30"/>
    <p:sldId id="335" r:id="rId31"/>
    <p:sldId id="336" r:id="rId32"/>
    <p:sldId id="487" r:id="rId33"/>
    <p:sldId id="489" r:id="rId34"/>
    <p:sldId id="337" r:id="rId35"/>
    <p:sldId id="490" r:id="rId36"/>
    <p:sldId id="341" r:id="rId37"/>
    <p:sldId id="488" r:id="rId38"/>
    <p:sldId id="492" r:id="rId39"/>
    <p:sldId id="338" r:id="rId40"/>
    <p:sldId id="339" r:id="rId41"/>
    <p:sldId id="340" r:id="rId42"/>
    <p:sldId id="342" r:id="rId43"/>
    <p:sldId id="343" r:id="rId44"/>
    <p:sldId id="344" r:id="rId45"/>
    <p:sldId id="432" r:id="rId46"/>
    <p:sldId id="493" r:id="rId47"/>
    <p:sldId id="345" r:id="rId48"/>
    <p:sldId id="346" r:id="rId49"/>
    <p:sldId id="347" r:id="rId50"/>
    <p:sldId id="494" r:id="rId51"/>
    <p:sldId id="348" r:id="rId52"/>
    <p:sldId id="349" r:id="rId53"/>
    <p:sldId id="353" r:id="rId54"/>
    <p:sldId id="351" r:id="rId55"/>
    <p:sldId id="495" r:id="rId56"/>
    <p:sldId id="457" r:id="rId57"/>
    <p:sldId id="352" r:id="rId58"/>
    <p:sldId id="458" r:id="rId59"/>
    <p:sldId id="459" r:id="rId60"/>
    <p:sldId id="460" r:id="rId61"/>
    <p:sldId id="355" r:id="rId62"/>
    <p:sldId id="356" r:id="rId63"/>
    <p:sldId id="465" r:id="rId64"/>
    <p:sldId id="469" r:id="rId65"/>
    <p:sldId id="434" r:id="rId66"/>
    <p:sldId id="435" r:id="rId67"/>
    <p:sldId id="282" r:id="rId68"/>
    <p:sldId id="283" r:id="rId69"/>
    <p:sldId id="308" r:id="rId70"/>
    <p:sldId id="358" r:id="rId71"/>
    <p:sldId id="359" r:id="rId72"/>
    <p:sldId id="367" r:id="rId73"/>
    <p:sldId id="360" r:id="rId74"/>
    <p:sldId id="438" r:id="rId75"/>
    <p:sldId id="439" r:id="rId76"/>
    <p:sldId id="440" r:id="rId77"/>
    <p:sldId id="441" r:id="rId78"/>
    <p:sldId id="442" r:id="rId79"/>
    <p:sldId id="443" r:id="rId80"/>
    <p:sldId id="444" r:id="rId81"/>
    <p:sldId id="445" r:id="rId82"/>
    <p:sldId id="361" r:id="rId83"/>
    <p:sldId id="362" r:id="rId84"/>
    <p:sldId id="480" r:id="rId85"/>
    <p:sldId id="287" r:id="rId86"/>
    <p:sldId id="446" r:id="rId87"/>
    <p:sldId id="448" r:id="rId88"/>
    <p:sldId id="447" r:id="rId89"/>
    <p:sldId id="449" r:id="rId90"/>
    <p:sldId id="450" r:id="rId91"/>
    <p:sldId id="451" r:id="rId92"/>
    <p:sldId id="452" r:id="rId93"/>
    <p:sldId id="453" r:id="rId94"/>
    <p:sldId id="291" r:id="rId95"/>
    <p:sldId id="289" r:id="rId96"/>
    <p:sldId id="290" r:id="rId97"/>
    <p:sldId id="293" r:id="rId98"/>
    <p:sldId id="294" r:id="rId99"/>
    <p:sldId id="295" r:id="rId100"/>
    <p:sldId id="296" r:id="rId101"/>
    <p:sldId id="297" r:id="rId102"/>
    <p:sldId id="300" r:id="rId103"/>
    <p:sldId id="301" r:id="rId104"/>
    <p:sldId id="302" r:id="rId105"/>
    <p:sldId id="426" r:id="rId106"/>
    <p:sldId id="462" r:id="rId107"/>
    <p:sldId id="369" r:id="rId108"/>
    <p:sldId id="309" r:id="rId109"/>
    <p:sldId id="368" r:id="rId110"/>
    <p:sldId id="370" r:id="rId111"/>
    <p:sldId id="371" r:id="rId112"/>
    <p:sldId id="378" r:id="rId113"/>
    <p:sldId id="386" r:id="rId114"/>
    <p:sldId id="372" r:id="rId115"/>
    <p:sldId id="373" r:id="rId116"/>
    <p:sldId id="377" r:id="rId117"/>
    <p:sldId id="374" r:id="rId118"/>
    <p:sldId id="375" r:id="rId119"/>
    <p:sldId id="311" r:id="rId120"/>
    <p:sldId id="384" r:id="rId121"/>
    <p:sldId id="385" r:id="rId122"/>
    <p:sldId id="382" r:id="rId123"/>
    <p:sldId id="388" r:id="rId124"/>
    <p:sldId id="389" r:id="rId125"/>
    <p:sldId id="390" r:id="rId126"/>
    <p:sldId id="391" r:id="rId127"/>
    <p:sldId id="392" r:id="rId128"/>
    <p:sldId id="463" r:id="rId129"/>
    <p:sldId id="393" r:id="rId130"/>
    <p:sldId id="394" r:id="rId131"/>
    <p:sldId id="395" r:id="rId132"/>
    <p:sldId id="396" r:id="rId133"/>
    <p:sldId id="397" r:id="rId134"/>
    <p:sldId id="398" r:id="rId135"/>
    <p:sldId id="399" r:id="rId136"/>
    <p:sldId id="400" r:id="rId137"/>
    <p:sldId id="405" r:id="rId138"/>
    <p:sldId id="422" r:id="rId139"/>
    <p:sldId id="415" r:id="rId140"/>
    <p:sldId id="416" r:id="rId141"/>
    <p:sldId id="417" r:id="rId142"/>
    <p:sldId id="485" r:id="rId143"/>
    <p:sldId id="486" r:id="rId144"/>
    <p:sldId id="484" r:id="rId145"/>
    <p:sldId id="418" r:id="rId146"/>
    <p:sldId id="483" r:id="rId147"/>
    <p:sldId id="482" r:id="rId148"/>
    <p:sldId id="387" r:id="rId149"/>
    <p:sldId id="481" r:id="rId150"/>
    <p:sldId id="420" r:id="rId151"/>
    <p:sldId id="472" r:id="rId152"/>
    <p:sldId id="473" r:id="rId153"/>
    <p:sldId id="474" r:id="rId154"/>
    <p:sldId id="475" r:id="rId155"/>
    <p:sldId id="476" r:id="rId156"/>
    <p:sldId id="477" r:id="rId157"/>
    <p:sldId id="478" r:id="rId158"/>
    <p:sldId id="479" r:id="rId1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62A"/>
    <a:srgbClr val="FFFF00"/>
    <a:srgbClr val="560A4D"/>
    <a:srgbClr val="3333FF"/>
    <a:srgbClr val="FFFF99"/>
    <a:srgbClr val="E79419"/>
    <a:srgbClr val="DDDDDD"/>
    <a:srgbClr val="0A56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65441" autoAdjust="0"/>
    <p:restoredTop sz="86420" autoAdjust="0"/>
  </p:normalViewPr>
  <p:slideViewPr>
    <p:cSldViewPr>
      <p:cViewPr varScale="1">
        <p:scale>
          <a:sx n="73" d="100"/>
          <a:sy n="73" d="100"/>
        </p:scale>
        <p:origin x="-1038" y="-102"/>
      </p:cViewPr>
      <p:guideLst>
        <p:guide orient="horz" pos="2160"/>
        <p:guide pos="2880"/>
      </p:guideLst>
    </p:cSldViewPr>
  </p:slideViewPr>
  <p:outlineViewPr>
    <p:cViewPr>
      <p:scale>
        <a:sx n="33" d="100"/>
        <a:sy n="33" d="100"/>
      </p:scale>
      <p:origin x="0" y="1963"/>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ar-SA"/>
  <c:chart>
    <c:autoTitleDeleted val="1"/>
    <c:plotArea>
      <c:layout/>
      <c:doughnutChart>
        <c:varyColors val="1"/>
        <c:ser>
          <c:idx val="0"/>
          <c:order val="0"/>
          <c:tx>
            <c:strRef>
              <c:f>ورقة1!$B$1</c:f>
              <c:strCache>
                <c:ptCount val="1"/>
                <c:pt idx="0">
                  <c:v>الاتصال </c:v>
                </c:pt>
              </c:strCache>
            </c:strRef>
          </c:tx>
          <c:dPt>
            <c:idx val="0"/>
            <c:spPr>
              <a:solidFill>
                <a:srgbClr val="C00000"/>
              </a:solidFill>
            </c:spPr>
          </c:dPt>
          <c:dPt>
            <c:idx val="1"/>
            <c:spPr>
              <a:solidFill>
                <a:srgbClr val="002060"/>
              </a:solidFill>
            </c:spPr>
          </c:dPt>
          <c:cat>
            <c:strRef>
              <c:f>ورقة1!$A$2:$A$3</c:f>
              <c:strCache>
                <c:ptCount val="2"/>
                <c:pt idx="0">
                  <c:v>البراعة في الاتصال</c:v>
                </c:pt>
                <c:pt idx="1">
                  <c:v>المهارات العلمية أو المهنية </c:v>
                </c:pt>
              </c:strCache>
            </c:strRef>
          </c:cat>
          <c:val>
            <c:numRef>
              <c:f>ورقة1!$B$2:$B$3</c:f>
              <c:numCache>
                <c:formatCode>0%</c:formatCode>
                <c:ptCount val="2"/>
                <c:pt idx="0">
                  <c:v>0.70000000000000007</c:v>
                </c:pt>
                <c:pt idx="1">
                  <c:v>0.30000000000000004</c:v>
                </c:pt>
              </c:numCache>
            </c:numRef>
          </c:val>
        </c:ser>
        <c:dLbls/>
        <c:firstSliceAng val="136"/>
        <c:holeSize val="50"/>
      </c:doughnutChart>
    </c:plotArea>
    <c:legend>
      <c:legendPos val="r"/>
      <c:legendEntry>
        <c:idx val="0"/>
        <c:txPr>
          <a:bodyPr/>
          <a:lstStyle/>
          <a:p>
            <a:pPr>
              <a:defRPr sz="2000" b="1" i="0" baseline="0">
                <a:solidFill>
                  <a:srgbClr val="C00000"/>
                </a:solidFill>
                <a:latin typeface="7 hours" pitchFamily="2" charset="0"/>
                <a:cs typeface="+mj-cs"/>
              </a:defRPr>
            </a:pPr>
            <a:endParaRPr lang="ar-SA"/>
          </a:p>
        </c:txPr>
      </c:legendEntry>
      <c:legendEntry>
        <c:idx val="1"/>
        <c:txPr>
          <a:bodyPr/>
          <a:lstStyle/>
          <a:p>
            <a:pPr>
              <a:defRPr sz="2000" b="1" i="0" baseline="0">
                <a:solidFill>
                  <a:srgbClr val="002060"/>
                </a:solidFill>
                <a:cs typeface="+mj-cs"/>
              </a:defRPr>
            </a:pPr>
            <a:endParaRPr lang="ar-SA"/>
          </a:p>
        </c:txPr>
      </c:legendEntry>
      <c:layout>
        <c:manualLayout>
          <c:xMode val="edge"/>
          <c:yMode val="edge"/>
          <c:x val="0.62900529691912799"/>
          <c:y val="8.2005903247987455E-2"/>
          <c:w val="0.3278576009159106"/>
          <c:h val="0.88939367097349564"/>
        </c:manualLayout>
      </c:layout>
      <c:spPr>
        <a:noFill/>
      </c:spPr>
      <c:txPr>
        <a:bodyPr/>
        <a:lstStyle/>
        <a:p>
          <a:pPr>
            <a:defRPr sz="2000" baseline="0">
              <a:solidFill>
                <a:srgbClr val="C00000"/>
              </a:solidFill>
            </a:defRPr>
          </a:pPr>
          <a:endParaRPr lang="ar-SA"/>
        </a:p>
      </c:txPr>
    </c:legend>
    <c:plotVisOnly val="1"/>
    <c:dispBlanksAs val="zero"/>
  </c:chart>
  <c:txPr>
    <a:bodyPr/>
    <a:lstStyle/>
    <a:p>
      <a:pPr>
        <a:defRPr sz="1800"/>
      </a:pPr>
      <a:endParaRPr lang="ar-SA"/>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ar-SA"/>
  <c:chart>
    <c:autoTitleDeleted val="1"/>
    <c:plotArea>
      <c:layout/>
      <c:doughnutChart>
        <c:varyColors val="1"/>
        <c:ser>
          <c:idx val="0"/>
          <c:order val="0"/>
          <c:tx>
            <c:strRef>
              <c:f>ورقة1!$B$1</c:f>
              <c:strCache>
                <c:ptCount val="1"/>
                <c:pt idx="0">
                  <c:v>الاتصال </c:v>
                </c:pt>
              </c:strCache>
            </c:strRef>
          </c:tx>
          <c:dPt>
            <c:idx val="0"/>
            <c:explosion val="5"/>
            <c:spPr>
              <a:solidFill>
                <a:srgbClr val="FFFF00"/>
              </a:solidFill>
            </c:spPr>
          </c:dPt>
          <c:dPt>
            <c:idx val="1"/>
            <c:spPr>
              <a:solidFill>
                <a:srgbClr val="92D050"/>
              </a:solidFill>
            </c:spPr>
          </c:dPt>
          <c:dPt>
            <c:idx val="2"/>
            <c:spPr>
              <a:solidFill>
                <a:srgbClr val="0070C0"/>
              </a:solidFill>
            </c:spPr>
          </c:dPt>
          <c:cat>
            <c:strRef>
              <c:f>ورقة1!$A$2:$A$4</c:f>
              <c:strCache>
                <c:ptCount val="3"/>
                <c:pt idx="0">
                  <c:v>نبرة الصوت 38 </c:v>
                </c:pt>
                <c:pt idx="1">
                  <c:v>الكلمات 7</c:v>
                </c:pt>
                <c:pt idx="2">
                  <c:v>لغة الجسد 55</c:v>
                </c:pt>
              </c:strCache>
            </c:strRef>
          </c:cat>
          <c:val>
            <c:numRef>
              <c:f>ورقة1!$B$2:$B$4</c:f>
              <c:numCache>
                <c:formatCode>0%</c:formatCode>
                <c:ptCount val="3"/>
                <c:pt idx="0">
                  <c:v>0.38000000000000006</c:v>
                </c:pt>
                <c:pt idx="1">
                  <c:v>7.0000000000000021E-2</c:v>
                </c:pt>
                <c:pt idx="2">
                  <c:v>0.55000000000000004</c:v>
                </c:pt>
              </c:numCache>
            </c:numRef>
          </c:val>
        </c:ser>
        <c:dLbls/>
        <c:firstSliceAng val="0"/>
        <c:holeSize val="50"/>
      </c:doughnutChart>
    </c:plotArea>
    <c:legend>
      <c:legendPos val="b"/>
      <c:layout/>
    </c:legend>
    <c:plotVisOnly val="1"/>
    <c:dispBlanksAs val="zero"/>
  </c:chart>
  <c:txPr>
    <a:bodyPr/>
    <a:lstStyle/>
    <a:p>
      <a:pPr>
        <a:defRPr sz="2400" b="1">
          <a:latin typeface="ae_AlMateen" pitchFamily="18" charset="-78"/>
          <a:cs typeface="ae_AlMateen" pitchFamily="18" charset="-78"/>
        </a:defRPr>
      </a:pPr>
      <a:endParaRPr lang="ar-SA"/>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DE40D-0C94-4B07-A5B4-D3335042DE8A}" type="doc">
      <dgm:prSet loTypeId="urn:microsoft.com/office/officeart/2005/8/layout/orgChart1" loCatId="hierarchy" qsTypeId="urn:microsoft.com/office/officeart/2005/8/quickstyle/simple1" qsCatId="simple" csTypeId="urn:microsoft.com/office/officeart/2005/8/colors/accent1_2" csCatId="accent1"/>
      <dgm:spPr/>
    </dgm:pt>
    <dgm:pt modelId="{03CB2C35-1AF7-4EBC-BCDF-71DF6FF7D10A}">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0033CC"/>
              </a:solidFill>
              <a:effectLst/>
              <a:latin typeface="Arial" pitchFamily="34" charset="0"/>
              <a:cs typeface="Arabic Transparent" pitchFamily="2" charset="-78"/>
            </a:rPr>
            <a:t>عناصر التسويق</a:t>
          </a:r>
          <a:endParaRPr kumimoji="0" lang="en-US" b="0" i="0" u="none" strike="noStrike" cap="none" normalizeH="0" baseline="0" smtClean="0">
            <a:ln>
              <a:noFill/>
            </a:ln>
            <a:solidFill>
              <a:srgbClr val="0033CC"/>
            </a:solidFill>
            <a:effectLst/>
            <a:latin typeface="Times New Roman" pitchFamily="18" charset="0"/>
            <a:cs typeface="Simple Bold Jut Out" pitchFamily="2" charset="-78"/>
          </a:endParaRPr>
        </a:p>
      </dgm:t>
    </dgm:pt>
    <dgm:pt modelId="{78E5D3DF-0755-44D3-B502-EA431320C634}" type="parTrans" cxnId="{CA224816-4FB3-439B-9EA8-F66FF6E11A27}">
      <dgm:prSet/>
      <dgm:spPr/>
      <dgm:t>
        <a:bodyPr/>
        <a:lstStyle/>
        <a:p>
          <a:pPr rtl="1"/>
          <a:endParaRPr lang="ar-SA"/>
        </a:p>
      </dgm:t>
    </dgm:pt>
    <dgm:pt modelId="{2BE0F629-E6C8-4887-B504-421C9B858DDD}" type="sibTrans" cxnId="{CA224816-4FB3-439B-9EA8-F66FF6E11A27}">
      <dgm:prSet/>
      <dgm:spPr/>
      <dgm:t>
        <a:bodyPr/>
        <a:lstStyle/>
        <a:p>
          <a:pPr rtl="1"/>
          <a:endParaRPr lang="ar-SA"/>
        </a:p>
      </dgm:t>
    </dgm:pt>
    <dgm:pt modelId="{5C1363F3-63F7-4800-979A-4E99CA66793F}">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3399"/>
              </a:solidFill>
              <a:effectLst/>
              <a:latin typeface="Arial" pitchFamily="34" charset="0"/>
              <a:cs typeface="Arabic Transparent" pitchFamily="2" charset="-78"/>
            </a:rPr>
            <a:t>السعر</a:t>
          </a:r>
          <a:endParaRPr kumimoji="0" lang="en-US" b="0" i="0" u="none" strike="noStrike" cap="none" normalizeH="0" baseline="0" dirty="0" smtClean="0">
            <a:ln>
              <a:noFill/>
            </a:ln>
            <a:solidFill>
              <a:srgbClr val="FF3399"/>
            </a:solidFill>
            <a:effectLst/>
            <a:latin typeface="Times New Roman" pitchFamily="18" charset="0"/>
            <a:cs typeface="Simple Bold Jut Out" pitchFamily="2" charset="-78"/>
          </a:endParaRPr>
        </a:p>
      </dgm:t>
    </dgm:pt>
    <dgm:pt modelId="{020C1613-B7C6-4272-8CCF-1CE94714FB33}" type="parTrans" cxnId="{7F6A3F4E-087C-4DE7-ADCF-D563614C81B7}">
      <dgm:prSet/>
      <dgm:spPr/>
      <dgm:t>
        <a:bodyPr/>
        <a:lstStyle/>
        <a:p>
          <a:pPr rtl="1"/>
          <a:endParaRPr lang="ar-SA"/>
        </a:p>
      </dgm:t>
    </dgm:pt>
    <dgm:pt modelId="{14403A27-942E-4DA5-A52D-B9FB6AA3E2A9}" type="sibTrans" cxnId="{7F6A3F4E-087C-4DE7-ADCF-D563614C81B7}">
      <dgm:prSet/>
      <dgm:spPr/>
      <dgm:t>
        <a:bodyPr/>
        <a:lstStyle/>
        <a:p>
          <a:pPr rtl="1"/>
          <a:endParaRPr lang="ar-SA"/>
        </a:p>
      </dgm:t>
    </dgm:pt>
    <dgm:pt modelId="{D047FB4B-B348-402F-A2EA-A4AA8DDE9BD3}">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3399"/>
              </a:solidFill>
              <a:effectLst/>
              <a:latin typeface="Arial" pitchFamily="34" charset="0"/>
              <a:cs typeface="Arabic Transparent" pitchFamily="2" charset="-78"/>
            </a:rPr>
            <a:t>الترويج</a:t>
          </a:r>
          <a:endParaRPr kumimoji="0" lang="en-US" b="0" i="0" u="none" strike="noStrike" cap="none" normalizeH="0" baseline="0" smtClean="0">
            <a:ln>
              <a:noFill/>
            </a:ln>
            <a:solidFill>
              <a:srgbClr val="FF3399"/>
            </a:solidFill>
            <a:effectLst/>
            <a:latin typeface="Times New Roman" pitchFamily="18" charset="0"/>
            <a:cs typeface="Simple Bold Jut Out" pitchFamily="2" charset="-78"/>
          </a:endParaRPr>
        </a:p>
      </dgm:t>
    </dgm:pt>
    <dgm:pt modelId="{01F311EE-2D3B-4EBE-98DC-5DF0FC11A310}" type="parTrans" cxnId="{21304BC6-2161-4276-AF07-0E07AE8F72AE}">
      <dgm:prSet/>
      <dgm:spPr/>
      <dgm:t>
        <a:bodyPr/>
        <a:lstStyle/>
        <a:p>
          <a:pPr rtl="1"/>
          <a:endParaRPr lang="ar-SA"/>
        </a:p>
      </dgm:t>
    </dgm:pt>
    <dgm:pt modelId="{0EDC95B5-241F-4E5B-947D-860157A0A74C}" type="sibTrans" cxnId="{21304BC6-2161-4276-AF07-0E07AE8F72AE}">
      <dgm:prSet/>
      <dgm:spPr/>
      <dgm:t>
        <a:bodyPr/>
        <a:lstStyle/>
        <a:p>
          <a:pPr rtl="1"/>
          <a:endParaRPr lang="ar-SA"/>
        </a:p>
      </dgm:t>
    </dgm:pt>
    <dgm:pt modelId="{BD1CC8DE-3D2A-4C21-AF47-7B3F06C194BD}">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3399"/>
              </a:solidFill>
              <a:effectLst/>
              <a:latin typeface="Arial" pitchFamily="34" charset="0"/>
              <a:cs typeface="Arabic Transparent" pitchFamily="2" charset="-78"/>
            </a:rPr>
            <a:t>المكان</a:t>
          </a:r>
          <a:endParaRPr kumimoji="0" lang="en-US" b="0" i="0" u="none" strike="noStrike" cap="none" normalizeH="0" baseline="0" smtClean="0">
            <a:ln>
              <a:noFill/>
            </a:ln>
            <a:solidFill>
              <a:srgbClr val="FF3399"/>
            </a:solidFill>
            <a:effectLst/>
            <a:latin typeface="Times New Roman" pitchFamily="18" charset="0"/>
            <a:cs typeface="Simple Bold Jut Out" pitchFamily="2" charset="-78"/>
          </a:endParaRPr>
        </a:p>
      </dgm:t>
    </dgm:pt>
    <dgm:pt modelId="{639653CD-F623-4DF9-9766-2CE62FD1360B}" type="parTrans" cxnId="{E596CDB5-6657-4674-8189-7AA4630BEB49}">
      <dgm:prSet/>
      <dgm:spPr/>
      <dgm:t>
        <a:bodyPr/>
        <a:lstStyle/>
        <a:p>
          <a:pPr rtl="1"/>
          <a:endParaRPr lang="ar-SA"/>
        </a:p>
      </dgm:t>
    </dgm:pt>
    <dgm:pt modelId="{770E3EEF-73E8-41CB-993D-6B0FA3EC338E}" type="sibTrans" cxnId="{E596CDB5-6657-4674-8189-7AA4630BEB49}">
      <dgm:prSet/>
      <dgm:spPr/>
      <dgm:t>
        <a:bodyPr/>
        <a:lstStyle/>
        <a:p>
          <a:pPr rtl="1"/>
          <a:endParaRPr lang="ar-SA"/>
        </a:p>
      </dgm:t>
    </dgm:pt>
    <dgm:pt modelId="{E5BA8C2B-2E5D-43BE-8E73-BDD74BE666B9}">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3399"/>
              </a:solidFill>
              <a:effectLst/>
              <a:latin typeface="Arial" pitchFamily="34" charset="0"/>
              <a:cs typeface="Arabic Transparent" pitchFamily="2" charset="-78"/>
            </a:rPr>
            <a:t>المنتج</a:t>
          </a:r>
          <a:endParaRPr kumimoji="0" lang="en-US" b="0" i="0" u="none" strike="noStrike" cap="none" normalizeH="0" baseline="0" smtClean="0">
            <a:ln>
              <a:noFill/>
            </a:ln>
            <a:solidFill>
              <a:srgbClr val="FF3399"/>
            </a:solidFill>
            <a:effectLst/>
            <a:latin typeface="Times New Roman" pitchFamily="18" charset="0"/>
            <a:cs typeface="Simple Bold Jut Out" pitchFamily="2" charset="-78"/>
          </a:endParaRPr>
        </a:p>
      </dgm:t>
    </dgm:pt>
    <dgm:pt modelId="{881883E1-70EC-475B-87A0-73877A9C8149}" type="parTrans" cxnId="{A12ADC27-99C3-47D5-BD98-09785A85CF87}">
      <dgm:prSet/>
      <dgm:spPr/>
      <dgm:t>
        <a:bodyPr/>
        <a:lstStyle/>
        <a:p>
          <a:pPr rtl="1"/>
          <a:endParaRPr lang="ar-SA"/>
        </a:p>
      </dgm:t>
    </dgm:pt>
    <dgm:pt modelId="{B4A397D3-5CAA-44B9-B0E4-A6131ED066EA}" type="sibTrans" cxnId="{A12ADC27-99C3-47D5-BD98-09785A85CF87}">
      <dgm:prSet/>
      <dgm:spPr/>
      <dgm:t>
        <a:bodyPr/>
        <a:lstStyle/>
        <a:p>
          <a:pPr rtl="1"/>
          <a:endParaRPr lang="ar-SA"/>
        </a:p>
      </dgm:t>
    </dgm:pt>
    <dgm:pt modelId="{421D1743-1179-4F47-A88C-DC51CEA42F19}" type="pres">
      <dgm:prSet presAssocID="{B7FDE40D-0C94-4B07-A5B4-D3335042DE8A}" presName="hierChild1" presStyleCnt="0">
        <dgm:presLayoutVars>
          <dgm:orgChart val="1"/>
          <dgm:chPref val="1"/>
          <dgm:dir/>
          <dgm:animOne val="branch"/>
          <dgm:animLvl val="lvl"/>
          <dgm:resizeHandles/>
        </dgm:presLayoutVars>
      </dgm:prSet>
      <dgm:spPr/>
    </dgm:pt>
    <dgm:pt modelId="{06FA4CFC-FAAE-4DB1-9DE0-B8108579ABF9}" type="pres">
      <dgm:prSet presAssocID="{03CB2C35-1AF7-4EBC-BCDF-71DF6FF7D10A}" presName="hierRoot1" presStyleCnt="0">
        <dgm:presLayoutVars>
          <dgm:hierBranch/>
        </dgm:presLayoutVars>
      </dgm:prSet>
      <dgm:spPr/>
    </dgm:pt>
    <dgm:pt modelId="{2A90C16D-D288-4AF9-8609-73D645488850}" type="pres">
      <dgm:prSet presAssocID="{03CB2C35-1AF7-4EBC-BCDF-71DF6FF7D10A}" presName="rootComposite1" presStyleCnt="0"/>
      <dgm:spPr/>
    </dgm:pt>
    <dgm:pt modelId="{946EC197-E11B-4672-A986-182B303B72FE}" type="pres">
      <dgm:prSet presAssocID="{03CB2C35-1AF7-4EBC-BCDF-71DF6FF7D10A}" presName="rootText1" presStyleLbl="node0" presStyleIdx="0" presStyleCnt="1">
        <dgm:presLayoutVars>
          <dgm:chPref val="3"/>
        </dgm:presLayoutVars>
      </dgm:prSet>
      <dgm:spPr/>
      <dgm:t>
        <a:bodyPr/>
        <a:lstStyle/>
        <a:p>
          <a:pPr rtl="1"/>
          <a:endParaRPr lang="ar-SA"/>
        </a:p>
      </dgm:t>
    </dgm:pt>
    <dgm:pt modelId="{EE0D4155-1A6B-49FF-918D-D969A81B8F36}" type="pres">
      <dgm:prSet presAssocID="{03CB2C35-1AF7-4EBC-BCDF-71DF6FF7D10A}" presName="rootConnector1" presStyleLbl="node1" presStyleIdx="0" presStyleCnt="0"/>
      <dgm:spPr/>
      <dgm:t>
        <a:bodyPr/>
        <a:lstStyle/>
        <a:p>
          <a:pPr rtl="1"/>
          <a:endParaRPr lang="ar-SA"/>
        </a:p>
      </dgm:t>
    </dgm:pt>
    <dgm:pt modelId="{A9334E91-E9C2-41E4-B114-FFDE39D95267}" type="pres">
      <dgm:prSet presAssocID="{03CB2C35-1AF7-4EBC-BCDF-71DF6FF7D10A}" presName="hierChild2" presStyleCnt="0"/>
      <dgm:spPr/>
    </dgm:pt>
    <dgm:pt modelId="{74C66D15-C926-4AB3-9F45-308ADF11E386}" type="pres">
      <dgm:prSet presAssocID="{020C1613-B7C6-4272-8CCF-1CE94714FB33}" presName="Name35" presStyleLbl="parChTrans1D2" presStyleIdx="0" presStyleCnt="4"/>
      <dgm:spPr/>
      <dgm:t>
        <a:bodyPr/>
        <a:lstStyle/>
        <a:p>
          <a:pPr rtl="1"/>
          <a:endParaRPr lang="ar-SA"/>
        </a:p>
      </dgm:t>
    </dgm:pt>
    <dgm:pt modelId="{761D4009-7A61-4891-A883-98AFD587F394}" type="pres">
      <dgm:prSet presAssocID="{5C1363F3-63F7-4800-979A-4E99CA66793F}" presName="hierRoot2" presStyleCnt="0">
        <dgm:presLayoutVars>
          <dgm:hierBranch/>
        </dgm:presLayoutVars>
      </dgm:prSet>
      <dgm:spPr/>
    </dgm:pt>
    <dgm:pt modelId="{9B3A14FF-E741-4119-8EF1-40C0F51361A0}" type="pres">
      <dgm:prSet presAssocID="{5C1363F3-63F7-4800-979A-4E99CA66793F}" presName="rootComposite" presStyleCnt="0"/>
      <dgm:spPr/>
    </dgm:pt>
    <dgm:pt modelId="{3E6D2A27-68B9-4396-9856-797C010CF187}" type="pres">
      <dgm:prSet presAssocID="{5C1363F3-63F7-4800-979A-4E99CA66793F}" presName="rootText" presStyleLbl="node2" presStyleIdx="0" presStyleCnt="4">
        <dgm:presLayoutVars>
          <dgm:chPref val="3"/>
        </dgm:presLayoutVars>
      </dgm:prSet>
      <dgm:spPr/>
      <dgm:t>
        <a:bodyPr/>
        <a:lstStyle/>
        <a:p>
          <a:pPr rtl="1"/>
          <a:endParaRPr lang="ar-SA"/>
        </a:p>
      </dgm:t>
    </dgm:pt>
    <dgm:pt modelId="{CD994C78-D4A4-4584-8671-73FBC861261F}" type="pres">
      <dgm:prSet presAssocID="{5C1363F3-63F7-4800-979A-4E99CA66793F}" presName="rootConnector" presStyleLbl="node2" presStyleIdx="0" presStyleCnt="4"/>
      <dgm:spPr/>
      <dgm:t>
        <a:bodyPr/>
        <a:lstStyle/>
        <a:p>
          <a:pPr rtl="1"/>
          <a:endParaRPr lang="ar-SA"/>
        </a:p>
      </dgm:t>
    </dgm:pt>
    <dgm:pt modelId="{6FBF2FD9-FDF3-4D1F-B4BF-63534FD7A9F9}" type="pres">
      <dgm:prSet presAssocID="{5C1363F3-63F7-4800-979A-4E99CA66793F}" presName="hierChild4" presStyleCnt="0"/>
      <dgm:spPr/>
    </dgm:pt>
    <dgm:pt modelId="{8EE1327A-F5B6-42D8-8CE9-3D060590B976}" type="pres">
      <dgm:prSet presAssocID="{5C1363F3-63F7-4800-979A-4E99CA66793F}" presName="hierChild5" presStyleCnt="0"/>
      <dgm:spPr/>
    </dgm:pt>
    <dgm:pt modelId="{65708369-A7B2-4E12-BC93-BFCBD1DAE7FA}" type="pres">
      <dgm:prSet presAssocID="{01F311EE-2D3B-4EBE-98DC-5DF0FC11A310}" presName="Name35" presStyleLbl="parChTrans1D2" presStyleIdx="1" presStyleCnt="4"/>
      <dgm:spPr/>
      <dgm:t>
        <a:bodyPr/>
        <a:lstStyle/>
        <a:p>
          <a:pPr rtl="1"/>
          <a:endParaRPr lang="ar-SA"/>
        </a:p>
      </dgm:t>
    </dgm:pt>
    <dgm:pt modelId="{BAA32955-742C-43E2-B74E-78B801BD6CEC}" type="pres">
      <dgm:prSet presAssocID="{D047FB4B-B348-402F-A2EA-A4AA8DDE9BD3}" presName="hierRoot2" presStyleCnt="0">
        <dgm:presLayoutVars>
          <dgm:hierBranch/>
        </dgm:presLayoutVars>
      </dgm:prSet>
      <dgm:spPr/>
    </dgm:pt>
    <dgm:pt modelId="{168A12BA-69E9-48C2-9ECF-D4B61BD31195}" type="pres">
      <dgm:prSet presAssocID="{D047FB4B-B348-402F-A2EA-A4AA8DDE9BD3}" presName="rootComposite" presStyleCnt="0"/>
      <dgm:spPr/>
    </dgm:pt>
    <dgm:pt modelId="{2E4C3BA6-47BE-4ADB-97AC-BC4803493F76}" type="pres">
      <dgm:prSet presAssocID="{D047FB4B-B348-402F-A2EA-A4AA8DDE9BD3}" presName="rootText" presStyleLbl="node2" presStyleIdx="1" presStyleCnt="4">
        <dgm:presLayoutVars>
          <dgm:chPref val="3"/>
        </dgm:presLayoutVars>
      </dgm:prSet>
      <dgm:spPr/>
      <dgm:t>
        <a:bodyPr/>
        <a:lstStyle/>
        <a:p>
          <a:pPr rtl="1"/>
          <a:endParaRPr lang="ar-SA"/>
        </a:p>
      </dgm:t>
    </dgm:pt>
    <dgm:pt modelId="{478F31EA-2FCA-43AE-A6F3-C1C0616CC652}" type="pres">
      <dgm:prSet presAssocID="{D047FB4B-B348-402F-A2EA-A4AA8DDE9BD3}" presName="rootConnector" presStyleLbl="node2" presStyleIdx="1" presStyleCnt="4"/>
      <dgm:spPr/>
      <dgm:t>
        <a:bodyPr/>
        <a:lstStyle/>
        <a:p>
          <a:pPr rtl="1"/>
          <a:endParaRPr lang="ar-SA"/>
        </a:p>
      </dgm:t>
    </dgm:pt>
    <dgm:pt modelId="{913C1D35-7B5E-40B6-AC24-51CABAB03601}" type="pres">
      <dgm:prSet presAssocID="{D047FB4B-B348-402F-A2EA-A4AA8DDE9BD3}" presName="hierChild4" presStyleCnt="0"/>
      <dgm:spPr/>
    </dgm:pt>
    <dgm:pt modelId="{F3DAB970-0698-4E63-8944-6DA75A0C9BD3}" type="pres">
      <dgm:prSet presAssocID="{D047FB4B-B348-402F-A2EA-A4AA8DDE9BD3}" presName="hierChild5" presStyleCnt="0"/>
      <dgm:spPr/>
    </dgm:pt>
    <dgm:pt modelId="{A6B9B15B-ED7D-432B-AFB2-16F5E754E30C}" type="pres">
      <dgm:prSet presAssocID="{639653CD-F623-4DF9-9766-2CE62FD1360B}" presName="Name35" presStyleLbl="parChTrans1D2" presStyleIdx="2" presStyleCnt="4"/>
      <dgm:spPr/>
      <dgm:t>
        <a:bodyPr/>
        <a:lstStyle/>
        <a:p>
          <a:pPr rtl="1"/>
          <a:endParaRPr lang="ar-SA"/>
        </a:p>
      </dgm:t>
    </dgm:pt>
    <dgm:pt modelId="{3630FF89-AB8A-4978-A33B-439344C09A00}" type="pres">
      <dgm:prSet presAssocID="{BD1CC8DE-3D2A-4C21-AF47-7B3F06C194BD}" presName="hierRoot2" presStyleCnt="0">
        <dgm:presLayoutVars>
          <dgm:hierBranch/>
        </dgm:presLayoutVars>
      </dgm:prSet>
      <dgm:spPr/>
    </dgm:pt>
    <dgm:pt modelId="{71FA5956-0661-4A10-8442-AE5ABD4CEA77}" type="pres">
      <dgm:prSet presAssocID="{BD1CC8DE-3D2A-4C21-AF47-7B3F06C194BD}" presName="rootComposite" presStyleCnt="0"/>
      <dgm:spPr/>
    </dgm:pt>
    <dgm:pt modelId="{E3C19FFB-E8EC-4E86-A7C2-447A74A4B049}" type="pres">
      <dgm:prSet presAssocID="{BD1CC8DE-3D2A-4C21-AF47-7B3F06C194BD}" presName="rootText" presStyleLbl="node2" presStyleIdx="2" presStyleCnt="4">
        <dgm:presLayoutVars>
          <dgm:chPref val="3"/>
        </dgm:presLayoutVars>
      </dgm:prSet>
      <dgm:spPr/>
      <dgm:t>
        <a:bodyPr/>
        <a:lstStyle/>
        <a:p>
          <a:pPr rtl="1"/>
          <a:endParaRPr lang="ar-SA"/>
        </a:p>
      </dgm:t>
    </dgm:pt>
    <dgm:pt modelId="{0A6C9A15-4708-4DEE-A6F0-93C3A78BCCD1}" type="pres">
      <dgm:prSet presAssocID="{BD1CC8DE-3D2A-4C21-AF47-7B3F06C194BD}" presName="rootConnector" presStyleLbl="node2" presStyleIdx="2" presStyleCnt="4"/>
      <dgm:spPr/>
      <dgm:t>
        <a:bodyPr/>
        <a:lstStyle/>
        <a:p>
          <a:pPr rtl="1"/>
          <a:endParaRPr lang="ar-SA"/>
        </a:p>
      </dgm:t>
    </dgm:pt>
    <dgm:pt modelId="{B127381B-11C3-48D4-92E7-D1AC7575B38C}" type="pres">
      <dgm:prSet presAssocID="{BD1CC8DE-3D2A-4C21-AF47-7B3F06C194BD}" presName="hierChild4" presStyleCnt="0"/>
      <dgm:spPr/>
    </dgm:pt>
    <dgm:pt modelId="{D4D26A6D-BF7F-4641-BA5B-EAC9A9F914D1}" type="pres">
      <dgm:prSet presAssocID="{BD1CC8DE-3D2A-4C21-AF47-7B3F06C194BD}" presName="hierChild5" presStyleCnt="0"/>
      <dgm:spPr/>
    </dgm:pt>
    <dgm:pt modelId="{7C2CC8E0-EED0-4686-AD82-E00EE4D9D679}" type="pres">
      <dgm:prSet presAssocID="{881883E1-70EC-475B-87A0-73877A9C8149}" presName="Name35" presStyleLbl="parChTrans1D2" presStyleIdx="3" presStyleCnt="4"/>
      <dgm:spPr/>
      <dgm:t>
        <a:bodyPr/>
        <a:lstStyle/>
        <a:p>
          <a:pPr rtl="1"/>
          <a:endParaRPr lang="ar-SA"/>
        </a:p>
      </dgm:t>
    </dgm:pt>
    <dgm:pt modelId="{9481A983-B8E2-4CE9-9E9A-10F0980E8BAD}" type="pres">
      <dgm:prSet presAssocID="{E5BA8C2B-2E5D-43BE-8E73-BDD74BE666B9}" presName="hierRoot2" presStyleCnt="0">
        <dgm:presLayoutVars>
          <dgm:hierBranch/>
        </dgm:presLayoutVars>
      </dgm:prSet>
      <dgm:spPr/>
    </dgm:pt>
    <dgm:pt modelId="{FCCD4ABD-2D10-47BF-B8A3-04B7132FF05B}" type="pres">
      <dgm:prSet presAssocID="{E5BA8C2B-2E5D-43BE-8E73-BDD74BE666B9}" presName="rootComposite" presStyleCnt="0"/>
      <dgm:spPr/>
    </dgm:pt>
    <dgm:pt modelId="{85225780-646E-4A41-939C-0582A70E1B18}" type="pres">
      <dgm:prSet presAssocID="{E5BA8C2B-2E5D-43BE-8E73-BDD74BE666B9}" presName="rootText" presStyleLbl="node2" presStyleIdx="3" presStyleCnt="4">
        <dgm:presLayoutVars>
          <dgm:chPref val="3"/>
        </dgm:presLayoutVars>
      </dgm:prSet>
      <dgm:spPr/>
      <dgm:t>
        <a:bodyPr/>
        <a:lstStyle/>
        <a:p>
          <a:pPr rtl="1"/>
          <a:endParaRPr lang="ar-SA"/>
        </a:p>
      </dgm:t>
    </dgm:pt>
    <dgm:pt modelId="{F51DFEDE-2D15-44AE-BAF4-29E576C8DCC3}" type="pres">
      <dgm:prSet presAssocID="{E5BA8C2B-2E5D-43BE-8E73-BDD74BE666B9}" presName="rootConnector" presStyleLbl="node2" presStyleIdx="3" presStyleCnt="4"/>
      <dgm:spPr/>
      <dgm:t>
        <a:bodyPr/>
        <a:lstStyle/>
        <a:p>
          <a:pPr rtl="1"/>
          <a:endParaRPr lang="ar-SA"/>
        </a:p>
      </dgm:t>
    </dgm:pt>
    <dgm:pt modelId="{C3BB825D-EB44-406A-9810-06CA1147558E}" type="pres">
      <dgm:prSet presAssocID="{E5BA8C2B-2E5D-43BE-8E73-BDD74BE666B9}" presName="hierChild4" presStyleCnt="0"/>
      <dgm:spPr/>
    </dgm:pt>
    <dgm:pt modelId="{E227381A-03E4-4CF7-A167-88F019FA9DC4}" type="pres">
      <dgm:prSet presAssocID="{E5BA8C2B-2E5D-43BE-8E73-BDD74BE666B9}" presName="hierChild5" presStyleCnt="0"/>
      <dgm:spPr/>
    </dgm:pt>
    <dgm:pt modelId="{AE4D621D-2A85-4D2A-87BF-854EC955510A}" type="pres">
      <dgm:prSet presAssocID="{03CB2C35-1AF7-4EBC-BCDF-71DF6FF7D10A}" presName="hierChild3" presStyleCnt="0"/>
      <dgm:spPr/>
    </dgm:pt>
  </dgm:ptLst>
  <dgm:cxnLst>
    <dgm:cxn modelId="{A6F6F565-C050-49A9-8C5C-58C929007902}" type="presOf" srcId="{020C1613-B7C6-4272-8CCF-1CE94714FB33}" destId="{74C66D15-C926-4AB3-9F45-308ADF11E386}" srcOrd="0" destOrd="0" presId="urn:microsoft.com/office/officeart/2005/8/layout/orgChart1"/>
    <dgm:cxn modelId="{CA224816-4FB3-439B-9EA8-F66FF6E11A27}" srcId="{B7FDE40D-0C94-4B07-A5B4-D3335042DE8A}" destId="{03CB2C35-1AF7-4EBC-BCDF-71DF6FF7D10A}" srcOrd="0" destOrd="0" parTransId="{78E5D3DF-0755-44D3-B502-EA431320C634}" sibTransId="{2BE0F629-E6C8-4887-B504-421C9B858DDD}"/>
    <dgm:cxn modelId="{181348DD-F82F-4D9C-B047-2F02D90E110F}" type="presOf" srcId="{D047FB4B-B348-402F-A2EA-A4AA8DDE9BD3}" destId="{2E4C3BA6-47BE-4ADB-97AC-BC4803493F76}" srcOrd="0" destOrd="0" presId="urn:microsoft.com/office/officeart/2005/8/layout/orgChart1"/>
    <dgm:cxn modelId="{DA74A1E5-4120-4D17-A4D1-B4390C729C87}" type="presOf" srcId="{B7FDE40D-0C94-4B07-A5B4-D3335042DE8A}" destId="{421D1743-1179-4F47-A88C-DC51CEA42F19}" srcOrd="0" destOrd="0" presId="urn:microsoft.com/office/officeart/2005/8/layout/orgChart1"/>
    <dgm:cxn modelId="{E596CDB5-6657-4674-8189-7AA4630BEB49}" srcId="{03CB2C35-1AF7-4EBC-BCDF-71DF6FF7D10A}" destId="{BD1CC8DE-3D2A-4C21-AF47-7B3F06C194BD}" srcOrd="2" destOrd="0" parTransId="{639653CD-F623-4DF9-9766-2CE62FD1360B}" sibTransId="{770E3EEF-73E8-41CB-993D-6B0FA3EC338E}"/>
    <dgm:cxn modelId="{81AD4312-3760-4B9D-82F2-DFDDF99310E8}" type="presOf" srcId="{03CB2C35-1AF7-4EBC-BCDF-71DF6FF7D10A}" destId="{EE0D4155-1A6B-49FF-918D-D969A81B8F36}" srcOrd="1" destOrd="0" presId="urn:microsoft.com/office/officeart/2005/8/layout/orgChart1"/>
    <dgm:cxn modelId="{B4F645CD-B75A-431F-90AB-253DB3F72D49}" type="presOf" srcId="{BD1CC8DE-3D2A-4C21-AF47-7B3F06C194BD}" destId="{0A6C9A15-4708-4DEE-A6F0-93C3A78BCCD1}" srcOrd="1" destOrd="0" presId="urn:microsoft.com/office/officeart/2005/8/layout/orgChart1"/>
    <dgm:cxn modelId="{A12ADC27-99C3-47D5-BD98-09785A85CF87}" srcId="{03CB2C35-1AF7-4EBC-BCDF-71DF6FF7D10A}" destId="{E5BA8C2B-2E5D-43BE-8E73-BDD74BE666B9}" srcOrd="3" destOrd="0" parTransId="{881883E1-70EC-475B-87A0-73877A9C8149}" sibTransId="{B4A397D3-5CAA-44B9-B0E4-A6131ED066EA}"/>
    <dgm:cxn modelId="{3CB9A091-16DF-488B-BC21-190AFA1652DD}" type="presOf" srcId="{01F311EE-2D3B-4EBE-98DC-5DF0FC11A310}" destId="{65708369-A7B2-4E12-BC93-BFCBD1DAE7FA}" srcOrd="0" destOrd="0" presId="urn:microsoft.com/office/officeart/2005/8/layout/orgChart1"/>
    <dgm:cxn modelId="{81E98AD3-0753-4B7D-B48A-325D7857E883}" type="presOf" srcId="{639653CD-F623-4DF9-9766-2CE62FD1360B}" destId="{A6B9B15B-ED7D-432B-AFB2-16F5E754E30C}" srcOrd="0" destOrd="0" presId="urn:microsoft.com/office/officeart/2005/8/layout/orgChart1"/>
    <dgm:cxn modelId="{C17EC83C-0472-4019-9827-47DA3BD09C6D}" type="presOf" srcId="{BD1CC8DE-3D2A-4C21-AF47-7B3F06C194BD}" destId="{E3C19FFB-E8EC-4E86-A7C2-447A74A4B049}" srcOrd="0" destOrd="0" presId="urn:microsoft.com/office/officeart/2005/8/layout/orgChart1"/>
    <dgm:cxn modelId="{8930AE34-4A1D-4ADF-81C3-6AF4AF9C2D71}" type="presOf" srcId="{03CB2C35-1AF7-4EBC-BCDF-71DF6FF7D10A}" destId="{946EC197-E11B-4672-A986-182B303B72FE}" srcOrd="0" destOrd="0" presId="urn:microsoft.com/office/officeart/2005/8/layout/orgChart1"/>
    <dgm:cxn modelId="{76FE799A-F910-427A-BC92-CFBDA7574AE5}" type="presOf" srcId="{5C1363F3-63F7-4800-979A-4E99CA66793F}" destId="{3E6D2A27-68B9-4396-9856-797C010CF187}" srcOrd="0" destOrd="0" presId="urn:microsoft.com/office/officeart/2005/8/layout/orgChart1"/>
    <dgm:cxn modelId="{7F6A3F4E-087C-4DE7-ADCF-D563614C81B7}" srcId="{03CB2C35-1AF7-4EBC-BCDF-71DF6FF7D10A}" destId="{5C1363F3-63F7-4800-979A-4E99CA66793F}" srcOrd="0" destOrd="0" parTransId="{020C1613-B7C6-4272-8CCF-1CE94714FB33}" sibTransId="{14403A27-942E-4DA5-A52D-B9FB6AA3E2A9}"/>
    <dgm:cxn modelId="{F3BBC627-F6F1-4666-B063-9A355E6CBEE4}" type="presOf" srcId="{D047FB4B-B348-402F-A2EA-A4AA8DDE9BD3}" destId="{478F31EA-2FCA-43AE-A6F3-C1C0616CC652}" srcOrd="1" destOrd="0" presId="urn:microsoft.com/office/officeart/2005/8/layout/orgChart1"/>
    <dgm:cxn modelId="{21304BC6-2161-4276-AF07-0E07AE8F72AE}" srcId="{03CB2C35-1AF7-4EBC-BCDF-71DF6FF7D10A}" destId="{D047FB4B-B348-402F-A2EA-A4AA8DDE9BD3}" srcOrd="1" destOrd="0" parTransId="{01F311EE-2D3B-4EBE-98DC-5DF0FC11A310}" sibTransId="{0EDC95B5-241F-4E5B-947D-860157A0A74C}"/>
    <dgm:cxn modelId="{FE3C5383-B54F-4E5C-8B4C-7414666FFA9E}" type="presOf" srcId="{E5BA8C2B-2E5D-43BE-8E73-BDD74BE666B9}" destId="{85225780-646E-4A41-939C-0582A70E1B18}" srcOrd="0" destOrd="0" presId="urn:microsoft.com/office/officeart/2005/8/layout/orgChart1"/>
    <dgm:cxn modelId="{4A689728-551F-4AD1-860F-A905D1DA1629}" type="presOf" srcId="{5C1363F3-63F7-4800-979A-4E99CA66793F}" destId="{CD994C78-D4A4-4584-8671-73FBC861261F}" srcOrd="1" destOrd="0" presId="urn:microsoft.com/office/officeart/2005/8/layout/orgChart1"/>
    <dgm:cxn modelId="{5D105130-175C-4B7D-B80F-E1992A5956FA}" type="presOf" srcId="{881883E1-70EC-475B-87A0-73877A9C8149}" destId="{7C2CC8E0-EED0-4686-AD82-E00EE4D9D679}" srcOrd="0" destOrd="0" presId="urn:microsoft.com/office/officeart/2005/8/layout/orgChart1"/>
    <dgm:cxn modelId="{AA157A15-9DE4-4007-9252-F1E68C8FD4CF}" type="presOf" srcId="{E5BA8C2B-2E5D-43BE-8E73-BDD74BE666B9}" destId="{F51DFEDE-2D15-44AE-BAF4-29E576C8DCC3}" srcOrd="1" destOrd="0" presId="urn:microsoft.com/office/officeart/2005/8/layout/orgChart1"/>
    <dgm:cxn modelId="{C98CD770-EA66-47C7-B086-E896AAC381AB}" type="presParOf" srcId="{421D1743-1179-4F47-A88C-DC51CEA42F19}" destId="{06FA4CFC-FAAE-4DB1-9DE0-B8108579ABF9}" srcOrd="0" destOrd="0" presId="urn:microsoft.com/office/officeart/2005/8/layout/orgChart1"/>
    <dgm:cxn modelId="{6FE8EE25-AC86-4288-9217-6FC98EAC4217}" type="presParOf" srcId="{06FA4CFC-FAAE-4DB1-9DE0-B8108579ABF9}" destId="{2A90C16D-D288-4AF9-8609-73D645488850}" srcOrd="0" destOrd="0" presId="urn:microsoft.com/office/officeart/2005/8/layout/orgChart1"/>
    <dgm:cxn modelId="{CA0E4BAD-03A2-4852-9224-8D67D06DE966}" type="presParOf" srcId="{2A90C16D-D288-4AF9-8609-73D645488850}" destId="{946EC197-E11B-4672-A986-182B303B72FE}" srcOrd="0" destOrd="0" presId="urn:microsoft.com/office/officeart/2005/8/layout/orgChart1"/>
    <dgm:cxn modelId="{0EE3CAF1-96DA-4AAD-9424-A29A8C2A3925}" type="presParOf" srcId="{2A90C16D-D288-4AF9-8609-73D645488850}" destId="{EE0D4155-1A6B-49FF-918D-D969A81B8F36}" srcOrd="1" destOrd="0" presId="urn:microsoft.com/office/officeart/2005/8/layout/orgChart1"/>
    <dgm:cxn modelId="{5EA48365-EEB1-4DAB-A1EF-782266C43035}" type="presParOf" srcId="{06FA4CFC-FAAE-4DB1-9DE0-B8108579ABF9}" destId="{A9334E91-E9C2-41E4-B114-FFDE39D95267}" srcOrd="1" destOrd="0" presId="urn:microsoft.com/office/officeart/2005/8/layout/orgChart1"/>
    <dgm:cxn modelId="{5483587E-E2C0-404D-9BD1-48EB5C0253B3}" type="presParOf" srcId="{A9334E91-E9C2-41E4-B114-FFDE39D95267}" destId="{74C66D15-C926-4AB3-9F45-308ADF11E386}" srcOrd="0" destOrd="0" presId="urn:microsoft.com/office/officeart/2005/8/layout/orgChart1"/>
    <dgm:cxn modelId="{B109725F-6B99-4FD7-B91F-E57E25106AA1}" type="presParOf" srcId="{A9334E91-E9C2-41E4-B114-FFDE39D95267}" destId="{761D4009-7A61-4891-A883-98AFD587F394}" srcOrd="1" destOrd="0" presId="urn:microsoft.com/office/officeart/2005/8/layout/orgChart1"/>
    <dgm:cxn modelId="{70BB2ED5-E9A7-403B-AFAA-9B3E1E9159BE}" type="presParOf" srcId="{761D4009-7A61-4891-A883-98AFD587F394}" destId="{9B3A14FF-E741-4119-8EF1-40C0F51361A0}" srcOrd="0" destOrd="0" presId="urn:microsoft.com/office/officeart/2005/8/layout/orgChart1"/>
    <dgm:cxn modelId="{51CE759A-E19D-433D-8CE7-88566EFF1546}" type="presParOf" srcId="{9B3A14FF-E741-4119-8EF1-40C0F51361A0}" destId="{3E6D2A27-68B9-4396-9856-797C010CF187}" srcOrd="0" destOrd="0" presId="urn:microsoft.com/office/officeart/2005/8/layout/orgChart1"/>
    <dgm:cxn modelId="{C9FB59A2-E7A2-4799-97FC-D94CC9A6EE0A}" type="presParOf" srcId="{9B3A14FF-E741-4119-8EF1-40C0F51361A0}" destId="{CD994C78-D4A4-4584-8671-73FBC861261F}" srcOrd="1" destOrd="0" presId="urn:microsoft.com/office/officeart/2005/8/layout/orgChart1"/>
    <dgm:cxn modelId="{E7FED3C2-2BEA-45F2-AB9F-DFAD35E1FD42}" type="presParOf" srcId="{761D4009-7A61-4891-A883-98AFD587F394}" destId="{6FBF2FD9-FDF3-4D1F-B4BF-63534FD7A9F9}" srcOrd="1" destOrd="0" presId="urn:microsoft.com/office/officeart/2005/8/layout/orgChart1"/>
    <dgm:cxn modelId="{29936DBE-B130-4F28-9053-1A877B559116}" type="presParOf" srcId="{761D4009-7A61-4891-A883-98AFD587F394}" destId="{8EE1327A-F5B6-42D8-8CE9-3D060590B976}" srcOrd="2" destOrd="0" presId="urn:microsoft.com/office/officeart/2005/8/layout/orgChart1"/>
    <dgm:cxn modelId="{6F7E65F4-CC1B-4D14-AB65-FC19FF5327B2}" type="presParOf" srcId="{A9334E91-E9C2-41E4-B114-FFDE39D95267}" destId="{65708369-A7B2-4E12-BC93-BFCBD1DAE7FA}" srcOrd="2" destOrd="0" presId="urn:microsoft.com/office/officeart/2005/8/layout/orgChart1"/>
    <dgm:cxn modelId="{77A2E039-F308-4B34-B774-E9234019502C}" type="presParOf" srcId="{A9334E91-E9C2-41E4-B114-FFDE39D95267}" destId="{BAA32955-742C-43E2-B74E-78B801BD6CEC}" srcOrd="3" destOrd="0" presId="urn:microsoft.com/office/officeart/2005/8/layout/orgChart1"/>
    <dgm:cxn modelId="{B4FFFB2F-866A-4ABA-B52D-B202C7FD0709}" type="presParOf" srcId="{BAA32955-742C-43E2-B74E-78B801BD6CEC}" destId="{168A12BA-69E9-48C2-9ECF-D4B61BD31195}" srcOrd="0" destOrd="0" presId="urn:microsoft.com/office/officeart/2005/8/layout/orgChart1"/>
    <dgm:cxn modelId="{5432490F-386F-4DFE-9725-FAB49F43C363}" type="presParOf" srcId="{168A12BA-69E9-48C2-9ECF-D4B61BD31195}" destId="{2E4C3BA6-47BE-4ADB-97AC-BC4803493F76}" srcOrd="0" destOrd="0" presId="urn:microsoft.com/office/officeart/2005/8/layout/orgChart1"/>
    <dgm:cxn modelId="{3F44D3DD-7CD5-4763-8B72-0E65D4E55715}" type="presParOf" srcId="{168A12BA-69E9-48C2-9ECF-D4B61BD31195}" destId="{478F31EA-2FCA-43AE-A6F3-C1C0616CC652}" srcOrd="1" destOrd="0" presId="urn:microsoft.com/office/officeart/2005/8/layout/orgChart1"/>
    <dgm:cxn modelId="{11D879B6-C3D5-4F51-89C8-6585B36DF1D1}" type="presParOf" srcId="{BAA32955-742C-43E2-B74E-78B801BD6CEC}" destId="{913C1D35-7B5E-40B6-AC24-51CABAB03601}" srcOrd="1" destOrd="0" presId="urn:microsoft.com/office/officeart/2005/8/layout/orgChart1"/>
    <dgm:cxn modelId="{6A7A0ADA-A792-4B89-BE66-1657C40D439E}" type="presParOf" srcId="{BAA32955-742C-43E2-B74E-78B801BD6CEC}" destId="{F3DAB970-0698-4E63-8944-6DA75A0C9BD3}" srcOrd="2" destOrd="0" presId="urn:microsoft.com/office/officeart/2005/8/layout/orgChart1"/>
    <dgm:cxn modelId="{E9D0C25C-74EE-43C8-852C-ADDAC2FC4297}" type="presParOf" srcId="{A9334E91-E9C2-41E4-B114-FFDE39D95267}" destId="{A6B9B15B-ED7D-432B-AFB2-16F5E754E30C}" srcOrd="4" destOrd="0" presId="urn:microsoft.com/office/officeart/2005/8/layout/orgChart1"/>
    <dgm:cxn modelId="{B475C307-68CA-4C2A-BD42-60F040E00022}" type="presParOf" srcId="{A9334E91-E9C2-41E4-B114-FFDE39D95267}" destId="{3630FF89-AB8A-4978-A33B-439344C09A00}" srcOrd="5" destOrd="0" presId="urn:microsoft.com/office/officeart/2005/8/layout/orgChart1"/>
    <dgm:cxn modelId="{B2E61AC5-BAB5-4E2C-933E-799A3E2E525D}" type="presParOf" srcId="{3630FF89-AB8A-4978-A33B-439344C09A00}" destId="{71FA5956-0661-4A10-8442-AE5ABD4CEA77}" srcOrd="0" destOrd="0" presId="urn:microsoft.com/office/officeart/2005/8/layout/orgChart1"/>
    <dgm:cxn modelId="{3E916CFD-1DAA-4EA5-BC0D-35B1F5FBB925}" type="presParOf" srcId="{71FA5956-0661-4A10-8442-AE5ABD4CEA77}" destId="{E3C19FFB-E8EC-4E86-A7C2-447A74A4B049}" srcOrd="0" destOrd="0" presId="urn:microsoft.com/office/officeart/2005/8/layout/orgChart1"/>
    <dgm:cxn modelId="{4EAEB4DE-C241-4E65-B6BF-AAB86CE1F6F2}" type="presParOf" srcId="{71FA5956-0661-4A10-8442-AE5ABD4CEA77}" destId="{0A6C9A15-4708-4DEE-A6F0-93C3A78BCCD1}" srcOrd="1" destOrd="0" presId="urn:microsoft.com/office/officeart/2005/8/layout/orgChart1"/>
    <dgm:cxn modelId="{B315C6BB-0A68-464F-9A33-949D96890B54}" type="presParOf" srcId="{3630FF89-AB8A-4978-A33B-439344C09A00}" destId="{B127381B-11C3-48D4-92E7-D1AC7575B38C}" srcOrd="1" destOrd="0" presId="urn:microsoft.com/office/officeart/2005/8/layout/orgChart1"/>
    <dgm:cxn modelId="{D10CF42C-7FF2-4889-866F-A2620C9C5318}" type="presParOf" srcId="{3630FF89-AB8A-4978-A33B-439344C09A00}" destId="{D4D26A6D-BF7F-4641-BA5B-EAC9A9F914D1}" srcOrd="2" destOrd="0" presId="urn:microsoft.com/office/officeart/2005/8/layout/orgChart1"/>
    <dgm:cxn modelId="{A984FC45-04A1-4437-BD28-0D8B4600E986}" type="presParOf" srcId="{A9334E91-E9C2-41E4-B114-FFDE39D95267}" destId="{7C2CC8E0-EED0-4686-AD82-E00EE4D9D679}" srcOrd="6" destOrd="0" presId="urn:microsoft.com/office/officeart/2005/8/layout/orgChart1"/>
    <dgm:cxn modelId="{090354A4-52B2-4386-AF5C-372EBE7EFBA5}" type="presParOf" srcId="{A9334E91-E9C2-41E4-B114-FFDE39D95267}" destId="{9481A983-B8E2-4CE9-9E9A-10F0980E8BAD}" srcOrd="7" destOrd="0" presId="urn:microsoft.com/office/officeart/2005/8/layout/orgChart1"/>
    <dgm:cxn modelId="{12537094-24F4-46FB-8A59-63D6D037A4CC}" type="presParOf" srcId="{9481A983-B8E2-4CE9-9E9A-10F0980E8BAD}" destId="{FCCD4ABD-2D10-47BF-B8A3-04B7132FF05B}" srcOrd="0" destOrd="0" presId="urn:microsoft.com/office/officeart/2005/8/layout/orgChart1"/>
    <dgm:cxn modelId="{05A38230-AA26-4C02-B403-CF00B5E7BA49}" type="presParOf" srcId="{FCCD4ABD-2D10-47BF-B8A3-04B7132FF05B}" destId="{85225780-646E-4A41-939C-0582A70E1B18}" srcOrd="0" destOrd="0" presId="urn:microsoft.com/office/officeart/2005/8/layout/orgChart1"/>
    <dgm:cxn modelId="{25863EBD-977C-4389-82EB-49EF3A960347}" type="presParOf" srcId="{FCCD4ABD-2D10-47BF-B8A3-04B7132FF05B}" destId="{F51DFEDE-2D15-44AE-BAF4-29E576C8DCC3}" srcOrd="1" destOrd="0" presId="urn:microsoft.com/office/officeart/2005/8/layout/orgChart1"/>
    <dgm:cxn modelId="{7E68B9D4-0F05-4360-A9B9-157FCBEF6F44}" type="presParOf" srcId="{9481A983-B8E2-4CE9-9E9A-10F0980E8BAD}" destId="{C3BB825D-EB44-406A-9810-06CA1147558E}" srcOrd="1" destOrd="0" presId="urn:microsoft.com/office/officeart/2005/8/layout/orgChart1"/>
    <dgm:cxn modelId="{6B4B22DD-E00E-48C9-A4D3-65712363458B}" type="presParOf" srcId="{9481A983-B8E2-4CE9-9E9A-10F0980E8BAD}" destId="{E227381A-03E4-4CF7-A167-88F019FA9DC4}" srcOrd="2" destOrd="0" presId="urn:microsoft.com/office/officeart/2005/8/layout/orgChart1"/>
    <dgm:cxn modelId="{E3193934-E484-4F21-A084-3449CDE74187}" type="presParOf" srcId="{06FA4CFC-FAAE-4DB1-9DE0-B8108579ABF9}" destId="{AE4D621D-2A85-4D2A-87BF-854EC95551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2CC8E0-EED0-4686-AD82-E00EE4D9D679}">
      <dsp:nvSpPr>
        <dsp:cNvPr id="0" name=""/>
        <dsp:cNvSpPr/>
      </dsp:nvSpPr>
      <dsp:spPr>
        <a:xfrm>
          <a:off x="4104481" y="1952390"/>
          <a:ext cx="3214655" cy="371943"/>
        </a:xfrm>
        <a:custGeom>
          <a:avLst/>
          <a:gdLst/>
          <a:ahLst/>
          <a:cxnLst/>
          <a:rect l="0" t="0" r="0" b="0"/>
          <a:pathLst>
            <a:path>
              <a:moveTo>
                <a:pt x="0" y="0"/>
              </a:moveTo>
              <a:lnTo>
                <a:pt x="0" y="185971"/>
              </a:lnTo>
              <a:lnTo>
                <a:pt x="3214655" y="185971"/>
              </a:lnTo>
              <a:lnTo>
                <a:pt x="3214655" y="371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9B15B-ED7D-432B-AFB2-16F5E754E30C}">
      <dsp:nvSpPr>
        <dsp:cNvPr id="0" name=""/>
        <dsp:cNvSpPr/>
      </dsp:nvSpPr>
      <dsp:spPr>
        <a:xfrm>
          <a:off x="4104481" y="1952390"/>
          <a:ext cx="1071551" cy="371943"/>
        </a:xfrm>
        <a:custGeom>
          <a:avLst/>
          <a:gdLst/>
          <a:ahLst/>
          <a:cxnLst/>
          <a:rect l="0" t="0" r="0" b="0"/>
          <a:pathLst>
            <a:path>
              <a:moveTo>
                <a:pt x="0" y="0"/>
              </a:moveTo>
              <a:lnTo>
                <a:pt x="0" y="185971"/>
              </a:lnTo>
              <a:lnTo>
                <a:pt x="1071551" y="185971"/>
              </a:lnTo>
              <a:lnTo>
                <a:pt x="1071551" y="371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08369-A7B2-4E12-BC93-BFCBD1DAE7FA}">
      <dsp:nvSpPr>
        <dsp:cNvPr id="0" name=""/>
        <dsp:cNvSpPr/>
      </dsp:nvSpPr>
      <dsp:spPr>
        <a:xfrm>
          <a:off x="3032929" y="1952390"/>
          <a:ext cx="1071551" cy="371943"/>
        </a:xfrm>
        <a:custGeom>
          <a:avLst/>
          <a:gdLst/>
          <a:ahLst/>
          <a:cxnLst/>
          <a:rect l="0" t="0" r="0" b="0"/>
          <a:pathLst>
            <a:path>
              <a:moveTo>
                <a:pt x="1071551" y="0"/>
              </a:moveTo>
              <a:lnTo>
                <a:pt x="1071551" y="185971"/>
              </a:lnTo>
              <a:lnTo>
                <a:pt x="0" y="185971"/>
              </a:lnTo>
              <a:lnTo>
                <a:pt x="0" y="371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66D15-C926-4AB3-9F45-308ADF11E386}">
      <dsp:nvSpPr>
        <dsp:cNvPr id="0" name=""/>
        <dsp:cNvSpPr/>
      </dsp:nvSpPr>
      <dsp:spPr>
        <a:xfrm>
          <a:off x="889826" y="1952390"/>
          <a:ext cx="3214655" cy="371943"/>
        </a:xfrm>
        <a:custGeom>
          <a:avLst/>
          <a:gdLst/>
          <a:ahLst/>
          <a:cxnLst/>
          <a:rect l="0" t="0" r="0" b="0"/>
          <a:pathLst>
            <a:path>
              <a:moveTo>
                <a:pt x="3214655" y="0"/>
              </a:moveTo>
              <a:lnTo>
                <a:pt x="3214655" y="185971"/>
              </a:lnTo>
              <a:lnTo>
                <a:pt x="0" y="185971"/>
              </a:lnTo>
              <a:lnTo>
                <a:pt x="0" y="371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EC197-E11B-4672-A986-182B303B72FE}">
      <dsp:nvSpPr>
        <dsp:cNvPr id="0" name=""/>
        <dsp:cNvSpPr/>
      </dsp:nvSpPr>
      <dsp:spPr>
        <a:xfrm>
          <a:off x="3218901" y="1066810"/>
          <a:ext cx="1771159" cy="885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900" b="1" i="0" u="none" strike="noStrike" kern="1200" cap="none" normalizeH="0" baseline="0" smtClean="0">
              <a:ln>
                <a:noFill/>
              </a:ln>
              <a:solidFill>
                <a:srgbClr val="0033CC"/>
              </a:solidFill>
              <a:effectLst/>
              <a:latin typeface="Arial" pitchFamily="34" charset="0"/>
              <a:cs typeface="Arabic Transparent" pitchFamily="2" charset="-78"/>
            </a:rPr>
            <a:t>عناصر التسويق</a:t>
          </a:r>
          <a:endParaRPr kumimoji="0" lang="en-US" sz="2900" b="0" i="0" u="none" strike="noStrike" kern="1200" cap="none" normalizeH="0" baseline="0" smtClean="0">
            <a:ln>
              <a:noFill/>
            </a:ln>
            <a:solidFill>
              <a:srgbClr val="0033CC"/>
            </a:solidFill>
            <a:effectLst/>
            <a:latin typeface="Times New Roman" pitchFamily="18" charset="0"/>
            <a:cs typeface="Simple Bold Jut Out" pitchFamily="2" charset="-78"/>
          </a:endParaRPr>
        </a:p>
      </dsp:txBody>
      <dsp:txXfrm>
        <a:off x="3218901" y="1066810"/>
        <a:ext cx="1771159" cy="885579"/>
      </dsp:txXfrm>
    </dsp:sp>
    <dsp:sp modelId="{3E6D2A27-68B9-4396-9856-797C010CF187}">
      <dsp:nvSpPr>
        <dsp:cNvPr id="0" name=""/>
        <dsp:cNvSpPr/>
      </dsp:nvSpPr>
      <dsp:spPr>
        <a:xfrm>
          <a:off x="4246" y="2324334"/>
          <a:ext cx="1771159" cy="885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900" b="1" i="0" u="none" strike="noStrike" kern="1200" cap="none" normalizeH="0" baseline="0" dirty="0" smtClean="0">
              <a:ln>
                <a:noFill/>
              </a:ln>
              <a:solidFill>
                <a:srgbClr val="FF3399"/>
              </a:solidFill>
              <a:effectLst/>
              <a:latin typeface="Arial" pitchFamily="34" charset="0"/>
              <a:cs typeface="Arabic Transparent" pitchFamily="2" charset="-78"/>
            </a:rPr>
            <a:t>السعر</a:t>
          </a:r>
          <a:endParaRPr kumimoji="0" lang="en-US" sz="2900" b="0" i="0" u="none" strike="noStrike" kern="1200" cap="none" normalizeH="0" baseline="0" dirty="0" smtClean="0">
            <a:ln>
              <a:noFill/>
            </a:ln>
            <a:solidFill>
              <a:srgbClr val="FF3399"/>
            </a:solidFill>
            <a:effectLst/>
            <a:latin typeface="Times New Roman" pitchFamily="18" charset="0"/>
            <a:cs typeface="Simple Bold Jut Out" pitchFamily="2" charset="-78"/>
          </a:endParaRPr>
        </a:p>
      </dsp:txBody>
      <dsp:txXfrm>
        <a:off x="4246" y="2324334"/>
        <a:ext cx="1771159" cy="885579"/>
      </dsp:txXfrm>
    </dsp:sp>
    <dsp:sp modelId="{2E4C3BA6-47BE-4ADB-97AC-BC4803493F76}">
      <dsp:nvSpPr>
        <dsp:cNvPr id="0" name=""/>
        <dsp:cNvSpPr/>
      </dsp:nvSpPr>
      <dsp:spPr>
        <a:xfrm>
          <a:off x="2147349" y="2324334"/>
          <a:ext cx="1771159" cy="885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900" b="1" i="0" u="none" strike="noStrike" kern="1200" cap="none" normalizeH="0" baseline="0" smtClean="0">
              <a:ln>
                <a:noFill/>
              </a:ln>
              <a:solidFill>
                <a:srgbClr val="FF3399"/>
              </a:solidFill>
              <a:effectLst/>
              <a:latin typeface="Arial" pitchFamily="34" charset="0"/>
              <a:cs typeface="Arabic Transparent" pitchFamily="2" charset="-78"/>
            </a:rPr>
            <a:t>الترويج</a:t>
          </a:r>
          <a:endParaRPr kumimoji="0" lang="en-US" sz="2900" b="0" i="0" u="none" strike="noStrike" kern="1200" cap="none" normalizeH="0" baseline="0" smtClean="0">
            <a:ln>
              <a:noFill/>
            </a:ln>
            <a:solidFill>
              <a:srgbClr val="FF3399"/>
            </a:solidFill>
            <a:effectLst/>
            <a:latin typeface="Times New Roman" pitchFamily="18" charset="0"/>
            <a:cs typeface="Simple Bold Jut Out" pitchFamily="2" charset="-78"/>
          </a:endParaRPr>
        </a:p>
      </dsp:txBody>
      <dsp:txXfrm>
        <a:off x="2147349" y="2324334"/>
        <a:ext cx="1771159" cy="885579"/>
      </dsp:txXfrm>
    </dsp:sp>
    <dsp:sp modelId="{E3C19FFB-E8EC-4E86-A7C2-447A74A4B049}">
      <dsp:nvSpPr>
        <dsp:cNvPr id="0" name=""/>
        <dsp:cNvSpPr/>
      </dsp:nvSpPr>
      <dsp:spPr>
        <a:xfrm>
          <a:off x="4290453" y="2324334"/>
          <a:ext cx="1771159" cy="885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900" b="1" i="0" u="none" strike="noStrike" kern="1200" cap="none" normalizeH="0" baseline="0" smtClean="0">
              <a:ln>
                <a:noFill/>
              </a:ln>
              <a:solidFill>
                <a:srgbClr val="FF3399"/>
              </a:solidFill>
              <a:effectLst/>
              <a:latin typeface="Arial" pitchFamily="34" charset="0"/>
              <a:cs typeface="Arabic Transparent" pitchFamily="2" charset="-78"/>
            </a:rPr>
            <a:t>المكان</a:t>
          </a:r>
          <a:endParaRPr kumimoji="0" lang="en-US" sz="2900" b="0" i="0" u="none" strike="noStrike" kern="1200" cap="none" normalizeH="0" baseline="0" smtClean="0">
            <a:ln>
              <a:noFill/>
            </a:ln>
            <a:solidFill>
              <a:srgbClr val="FF3399"/>
            </a:solidFill>
            <a:effectLst/>
            <a:latin typeface="Times New Roman" pitchFamily="18" charset="0"/>
            <a:cs typeface="Simple Bold Jut Out" pitchFamily="2" charset="-78"/>
          </a:endParaRPr>
        </a:p>
      </dsp:txBody>
      <dsp:txXfrm>
        <a:off x="4290453" y="2324334"/>
        <a:ext cx="1771159" cy="885579"/>
      </dsp:txXfrm>
    </dsp:sp>
    <dsp:sp modelId="{85225780-646E-4A41-939C-0582A70E1B18}">
      <dsp:nvSpPr>
        <dsp:cNvPr id="0" name=""/>
        <dsp:cNvSpPr/>
      </dsp:nvSpPr>
      <dsp:spPr>
        <a:xfrm>
          <a:off x="6433556" y="2324334"/>
          <a:ext cx="1771159" cy="885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900" b="1" i="0" u="none" strike="noStrike" kern="1200" cap="none" normalizeH="0" baseline="0" smtClean="0">
              <a:ln>
                <a:noFill/>
              </a:ln>
              <a:solidFill>
                <a:srgbClr val="FF3399"/>
              </a:solidFill>
              <a:effectLst/>
              <a:latin typeface="Arial" pitchFamily="34" charset="0"/>
              <a:cs typeface="Arabic Transparent" pitchFamily="2" charset="-78"/>
            </a:rPr>
            <a:t>المنتج</a:t>
          </a:r>
          <a:endParaRPr kumimoji="0" lang="en-US" sz="2900" b="0" i="0" u="none" strike="noStrike" kern="1200" cap="none" normalizeH="0" baseline="0" smtClean="0">
            <a:ln>
              <a:noFill/>
            </a:ln>
            <a:solidFill>
              <a:srgbClr val="FF3399"/>
            </a:solidFill>
            <a:effectLst/>
            <a:latin typeface="Times New Roman" pitchFamily="18" charset="0"/>
            <a:cs typeface="Simple Bold Jut Out" pitchFamily="2" charset="-78"/>
          </a:endParaRPr>
        </a:p>
      </dsp:txBody>
      <dsp:txXfrm>
        <a:off x="6433556" y="2324334"/>
        <a:ext cx="1771159" cy="8855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6.wmf"/></Relationships>
</file>

<file path=ppt/drawings/drawing1.xml><?xml version="1.0" encoding="utf-8"?>
<c:userShapes xmlns:c="http://schemas.openxmlformats.org/drawingml/2006/chart">
  <cdr:relSizeAnchor xmlns:cdr="http://schemas.openxmlformats.org/drawingml/2006/chartDrawing">
    <cdr:from>
      <cdr:x>0.4549</cdr:x>
      <cdr:y>0.37027</cdr:y>
    </cdr:from>
    <cdr:to>
      <cdr:x>0.61795</cdr:x>
      <cdr:y>0.52894</cdr:y>
    </cdr:to>
    <cdr:sp macro="" textlink="">
      <cdr:nvSpPr>
        <cdr:cNvPr id="2" name="مربع نص 1"/>
        <cdr:cNvSpPr txBox="1"/>
      </cdr:nvSpPr>
      <cdr:spPr>
        <a:xfrm xmlns:a="http://schemas.openxmlformats.org/drawingml/2006/main">
          <a:off x="2008893" y="986504"/>
          <a:ext cx="720080" cy="42275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en-US" sz="1800" b="1" dirty="0" smtClean="0">
              <a:solidFill>
                <a:schemeClr val="bg1"/>
              </a:solidFill>
            </a:rPr>
            <a:t>30%</a:t>
          </a:r>
          <a:endParaRPr lang="ar-SA" sz="1800" b="1"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pPr/>
              <a:t>22/02/1440</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pPr/>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pPr/>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pPr/>
              <a:t>22/02/1440</a:t>
            </a:fld>
            <a:endParaRPr lang="ar-S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7.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1.jpeg"/></Relationships>
</file>

<file path=ppt/slides/_rels/slide11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1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0.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111.jpeg"/><Relationship Id="rId2"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52.jpeg"/></Relationships>
</file>

<file path=ppt/slides/_rels/slide13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5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microsoft.com/office/2007/relationships/hdphoto" Target="../media/hdphoto5.wdp"/></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51520" y="908720"/>
            <a:ext cx="8229600" cy="1152128"/>
          </a:xfrm>
        </p:spPr>
        <p:txBody>
          <a:bodyPr>
            <a:noAutofit/>
          </a:bodyPr>
          <a:lstStyle/>
          <a:p>
            <a:pPr algn="ctr"/>
            <a:r>
              <a:rPr lang="ar-SA" sz="4400" dirty="0" smtClean="0">
                <a:solidFill>
                  <a:srgbClr val="0070C0"/>
                </a:solidFill>
                <a:cs typeface="AL-Hosam" pitchFamily="2" charset="-78"/>
              </a:rPr>
              <a:t>مهارات تنمية الموارد المالية للجمعيات الخيرية </a:t>
            </a:r>
            <a:endParaRPr lang="ar-SA" sz="4400" dirty="0">
              <a:solidFill>
                <a:srgbClr val="0070C0"/>
              </a:solidFill>
              <a:cs typeface="AL-Hosam" pitchFamily="2" charset="-78"/>
            </a:endParaRPr>
          </a:p>
        </p:txBody>
      </p:sp>
      <p:pic>
        <p:nvPicPr>
          <p:cNvPr id="5" name="عنصر نائب للمحتوى 2"/>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278026" y="209036"/>
            <a:ext cx="1125622" cy="771692"/>
          </a:xfrm>
        </p:spPr>
      </p:pic>
      <p:sp>
        <p:nvSpPr>
          <p:cNvPr id="6" name="عنوان 1"/>
          <p:cNvSpPr txBox="1">
            <a:spLocks/>
          </p:cNvSpPr>
          <p:nvPr/>
        </p:nvSpPr>
        <p:spPr>
          <a:xfrm>
            <a:off x="748640" y="4802769"/>
            <a:ext cx="7571184" cy="1152128"/>
          </a:xfrm>
          <a:prstGeom prst="rect">
            <a:avLst/>
          </a:prstGeom>
        </p:spPr>
        <p:txBody>
          <a:bodyPr vert="horz" lIns="91440" tIns="45720" rIns="91440" bIns="45720" rtlCol="0" anchor="ctr">
            <a:norm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4400" dirty="0">
              <a:solidFill>
                <a:srgbClr val="FF0000"/>
              </a:solidFill>
              <a:cs typeface="AL-Sarem Bold" pitchFamily="2" charset="-78"/>
            </a:endParaRPr>
          </a:p>
        </p:txBody>
      </p:sp>
      <p:pic>
        <p:nvPicPr>
          <p:cNvPr id="7" name="صورة 6"/>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pic>
        <p:nvPicPr>
          <p:cNvPr id="8" name="صورة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65512" y="2113796"/>
            <a:ext cx="3650704" cy="2755364"/>
          </a:xfrm>
          <a:prstGeom prst="rect">
            <a:avLst/>
          </a:prstGeom>
        </p:spPr>
      </p:pic>
      <p:sp>
        <p:nvSpPr>
          <p:cNvPr id="9" name="Rectangle 9"/>
          <p:cNvSpPr>
            <a:spLocks noChangeArrowheads="1"/>
          </p:cNvSpPr>
          <p:nvPr/>
        </p:nvSpPr>
        <p:spPr bwMode="auto">
          <a:xfrm>
            <a:off x="539552" y="4941168"/>
            <a:ext cx="6643687" cy="1714500"/>
          </a:xfrm>
          <a:prstGeom prst="rect">
            <a:avLst/>
          </a:prstGeom>
          <a:solidFill>
            <a:srgbClr val="A5FFFD"/>
          </a:solidFill>
          <a:ln w="9525">
            <a:solidFill>
              <a:schemeClr val="tx1"/>
            </a:solidFill>
            <a:miter lim="800000"/>
            <a:headEnd/>
            <a:tailEnd/>
          </a:ln>
        </p:spPr>
        <p:txBody>
          <a:bodyPr wrap="none" anchor="ctr"/>
          <a:lstStyle/>
          <a:p>
            <a:pPr algn="ctr" eaLnBrk="0" hangingPunct="0">
              <a:defRPr/>
            </a:pPr>
            <a:r>
              <a:rPr lang="ar-SA" sz="3200" dirty="0" smtClean="0"/>
              <a:t>منصة همم </a:t>
            </a:r>
          </a:p>
          <a:p>
            <a:pPr algn="ctr" eaLnBrk="0" hangingPunct="0">
              <a:defRPr/>
            </a:pPr>
            <a:r>
              <a:rPr lang="en-US" sz="3200" dirty="0" smtClean="0"/>
              <a:t>www.heemam.com</a:t>
            </a:r>
            <a:endParaRPr lang="en-GB" sz="3200" dirty="0">
              <a:cs typeface="+mn-cs"/>
            </a:endParaRPr>
          </a:p>
        </p:txBody>
      </p:sp>
    </p:spTree>
    <p:extLst>
      <p:ext uri="{BB962C8B-B14F-4D97-AF65-F5344CB8AC3E}">
        <p14:creationId xmlns:p14="http://schemas.microsoft.com/office/powerpoint/2010/main" xmlns="" val="328821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1" dirty="0" smtClean="0">
                <a:solidFill>
                  <a:srgbClr val="002060"/>
                </a:solidFill>
                <a:cs typeface="SKR HEAD1" pitchFamily="2" charset="-78"/>
              </a:rPr>
              <a:t>التغيير حتمي لابد منه .</a:t>
            </a:r>
            <a:endParaRPr lang="ar-SA" sz="4000" b="1" dirty="0">
              <a:solidFill>
                <a:srgbClr val="002060"/>
              </a:solidFill>
              <a:cs typeface="SKR HEAD1" pitchFamily="2" charset="-78"/>
            </a:endParaRPr>
          </a:p>
        </p:txBody>
      </p:sp>
      <p:sp>
        <p:nvSpPr>
          <p:cNvPr id="4" name="عنوان 1"/>
          <p:cNvSpPr txBox="1">
            <a:spLocks/>
          </p:cNvSpPr>
          <p:nvPr/>
        </p:nvSpPr>
        <p:spPr>
          <a:xfrm>
            <a:off x="683568" y="1844824"/>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cs typeface="SKR HEAD1" pitchFamily="2" charset="-78"/>
              </a:rPr>
              <a:t>التغيير صفة مستمرة لا يوجد ثبات .</a:t>
            </a:r>
            <a:endParaRPr lang="ar-SA" sz="4000" b="1" dirty="0">
              <a:solidFill>
                <a:srgbClr val="002060"/>
              </a:solidFill>
              <a:cs typeface="SKR HEAD1" pitchFamily="2" charset="-78"/>
            </a:endParaRPr>
          </a:p>
        </p:txBody>
      </p:sp>
      <p:sp>
        <p:nvSpPr>
          <p:cNvPr id="5" name="عنوان 1"/>
          <p:cNvSpPr txBox="1">
            <a:spLocks/>
          </p:cNvSpPr>
          <p:nvPr/>
        </p:nvSpPr>
        <p:spPr>
          <a:xfrm>
            <a:off x="677741" y="3645024"/>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cs typeface="SKR HEAD1" pitchFamily="2" charset="-78"/>
              </a:rPr>
              <a:t>قد دلنا الله عليه </a:t>
            </a:r>
            <a:endParaRPr lang="ar-SA" sz="4000" b="1" dirty="0">
              <a:solidFill>
                <a:srgbClr val="002060"/>
              </a:solidFill>
              <a:cs typeface="SKR HEAD1" pitchFamily="2" charset="-78"/>
            </a:endParaRPr>
          </a:p>
        </p:txBody>
      </p:sp>
    </p:spTree>
    <p:extLst>
      <p:ext uri="{BB962C8B-B14F-4D97-AF65-F5344CB8AC3E}">
        <p14:creationId xmlns:p14="http://schemas.microsoft.com/office/powerpoint/2010/main" xmlns="" val="25209548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27584" y="404664"/>
            <a:ext cx="5976664" cy="646331"/>
          </a:xfrm>
          <a:prstGeom prst="rect">
            <a:avLst/>
          </a:prstGeom>
          <a:noFill/>
        </p:spPr>
        <p:txBody>
          <a:bodyPr wrap="square" rtlCol="1">
            <a:spAutoFit/>
          </a:bodyPr>
          <a:lstStyle/>
          <a:p>
            <a:pPr algn="ctr"/>
            <a:r>
              <a:rPr lang="ar-SA" sz="3600" dirty="0" smtClean="0">
                <a:solidFill>
                  <a:srgbClr val="0070C0"/>
                </a:solidFill>
                <a:latin typeface="ae_AlMateen" pitchFamily="18" charset="-78"/>
                <a:cs typeface="ae_AlMateen" pitchFamily="18" charset="-78"/>
              </a:rPr>
              <a:t>ماذا يعني التواصل الجيد مع المتبرع؟</a:t>
            </a:r>
            <a:endParaRPr lang="ar-SA" sz="3600" dirty="0">
              <a:solidFill>
                <a:srgbClr val="0070C0"/>
              </a:solidFill>
              <a:latin typeface="ae_AlMateen" pitchFamily="18" charset="-78"/>
              <a:cs typeface="ae_AlMateen" pitchFamily="18" charset="-78"/>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08684" y="1844824"/>
            <a:ext cx="3187452" cy="3096344"/>
          </a:xfrm>
          <a:prstGeom prst="rect">
            <a:avLst/>
          </a:prstGeom>
        </p:spPr>
      </p:pic>
    </p:spTree>
    <p:extLst>
      <p:ext uri="{BB962C8B-B14F-4D97-AF65-F5344CB8AC3E}">
        <p14:creationId xmlns:p14="http://schemas.microsoft.com/office/powerpoint/2010/main" xmlns="" val="16614106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771800" y="1298377"/>
            <a:ext cx="3600400" cy="54644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ربع نص 1"/>
          <p:cNvSpPr txBox="1"/>
          <p:nvPr/>
        </p:nvSpPr>
        <p:spPr>
          <a:xfrm>
            <a:off x="4716016" y="836712"/>
            <a:ext cx="3528392" cy="461665"/>
          </a:xfrm>
          <a:prstGeom prst="rect">
            <a:avLst/>
          </a:prstGeom>
          <a:noFill/>
        </p:spPr>
        <p:txBody>
          <a:bodyPr wrap="square" rtlCol="1">
            <a:spAutoFit/>
          </a:bodyPr>
          <a:lstStyle/>
          <a:p>
            <a:pPr marL="342900" indent="-342900">
              <a:buFont typeface="Wingdings" pitchFamily="2" charset="2"/>
              <a:buChar char="§"/>
            </a:pPr>
            <a:r>
              <a:rPr lang="ar-SA" sz="2400" dirty="0" smtClean="0">
                <a:solidFill>
                  <a:srgbClr val="0070C0"/>
                </a:solidFill>
                <a:latin typeface="ae_AlMateen" pitchFamily="18" charset="-78"/>
                <a:cs typeface="ae_AlMateen" pitchFamily="18" charset="-78"/>
              </a:rPr>
              <a:t>الولاء </a:t>
            </a:r>
            <a:endParaRPr lang="ar-SA" sz="2400" dirty="0">
              <a:solidFill>
                <a:srgbClr val="0070C0"/>
              </a:solidFill>
              <a:latin typeface="ae_AlMateen" pitchFamily="18" charset="-78"/>
              <a:cs typeface="ae_AlMateen" pitchFamily="18" charset="-78"/>
            </a:endParaRPr>
          </a:p>
        </p:txBody>
      </p:sp>
      <p:sp>
        <p:nvSpPr>
          <p:cNvPr id="5" name="مربع نص 4"/>
          <p:cNvSpPr txBox="1"/>
          <p:nvPr/>
        </p:nvSpPr>
        <p:spPr>
          <a:xfrm>
            <a:off x="2771800" y="1403484"/>
            <a:ext cx="3312368" cy="369332"/>
          </a:xfrm>
          <a:prstGeom prst="rect">
            <a:avLst/>
          </a:prstGeom>
          <a:noFill/>
        </p:spPr>
        <p:txBody>
          <a:bodyPr wrap="square" rtlCol="1">
            <a:spAutoFit/>
          </a:bodyPr>
          <a:lstStyle/>
          <a:p>
            <a:r>
              <a:rPr lang="ar-SA" b="1" dirty="0" smtClean="0">
                <a:cs typeface="+mj-cs"/>
              </a:rPr>
              <a:t>الولاء دائماً يحتاج لأخذ الخطوة الإضافية </a:t>
            </a:r>
            <a:endParaRPr lang="ar-SA" b="1" dirty="0">
              <a:cs typeface="+mj-cs"/>
            </a:endParaRPr>
          </a:p>
        </p:txBody>
      </p:sp>
      <p:sp>
        <p:nvSpPr>
          <p:cNvPr id="6" name="شكل بيضاوي 5"/>
          <p:cNvSpPr/>
          <p:nvPr/>
        </p:nvSpPr>
        <p:spPr>
          <a:xfrm>
            <a:off x="3059832" y="4107498"/>
            <a:ext cx="1344755" cy="1265718"/>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4955437" y="4107498"/>
            <a:ext cx="1344755" cy="1265718"/>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4955437" y="2288611"/>
            <a:ext cx="1344755" cy="1265718"/>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3079278" y="2288611"/>
            <a:ext cx="1344755" cy="1265718"/>
          </a:xfrm>
          <a:prstGeom prst="ellipse">
            <a:avLst/>
          </a:prstGeom>
          <a:gradFill flip="none" rotWithShape="1">
            <a:gsLst>
              <a:gs pos="0">
                <a:srgbClr val="0A5629">
                  <a:tint val="66000"/>
                  <a:satMod val="160000"/>
                </a:srgbClr>
              </a:gs>
              <a:gs pos="50000">
                <a:srgbClr val="0A5629">
                  <a:tint val="44500"/>
                  <a:satMod val="160000"/>
                </a:srgbClr>
              </a:gs>
              <a:gs pos="100000">
                <a:srgbClr val="0A5629">
                  <a:tint val="23500"/>
                  <a:satMod val="160000"/>
                </a:srgbClr>
              </a:gs>
            </a:gsLst>
            <a:lin ang="81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ربع نص 9"/>
          <p:cNvSpPr txBox="1"/>
          <p:nvPr/>
        </p:nvSpPr>
        <p:spPr>
          <a:xfrm>
            <a:off x="5076056" y="2492896"/>
            <a:ext cx="1008112" cy="584775"/>
          </a:xfrm>
          <a:prstGeom prst="rect">
            <a:avLst/>
          </a:prstGeom>
          <a:noFill/>
        </p:spPr>
        <p:txBody>
          <a:bodyPr wrap="square" rtlCol="1">
            <a:spAutoFit/>
          </a:bodyPr>
          <a:lstStyle/>
          <a:p>
            <a:r>
              <a:rPr lang="ar-SA" sz="1600" b="1" dirty="0" smtClean="0">
                <a:cs typeface="+mj-cs"/>
              </a:rPr>
              <a:t>بناء علاقة مع المتبرع </a:t>
            </a:r>
            <a:endParaRPr lang="ar-SA" sz="1600" b="1" dirty="0">
              <a:cs typeface="+mj-cs"/>
            </a:endParaRPr>
          </a:p>
        </p:txBody>
      </p:sp>
      <p:sp>
        <p:nvSpPr>
          <p:cNvPr id="11" name="مربع نص 10"/>
          <p:cNvSpPr txBox="1"/>
          <p:nvPr/>
        </p:nvSpPr>
        <p:spPr>
          <a:xfrm>
            <a:off x="3347864" y="2708920"/>
            <a:ext cx="864096" cy="369332"/>
          </a:xfrm>
          <a:prstGeom prst="rect">
            <a:avLst/>
          </a:prstGeom>
          <a:noFill/>
        </p:spPr>
        <p:txBody>
          <a:bodyPr wrap="square" rtlCol="1">
            <a:spAutoFit/>
          </a:bodyPr>
          <a:lstStyle/>
          <a:p>
            <a:r>
              <a:rPr lang="ar-SA" b="1" dirty="0" smtClean="0">
                <a:cs typeface="+mj-cs"/>
              </a:rPr>
              <a:t>بناء الثقة </a:t>
            </a:r>
            <a:endParaRPr lang="ar-SA" b="1" dirty="0">
              <a:cs typeface="+mj-cs"/>
            </a:endParaRPr>
          </a:p>
        </p:txBody>
      </p:sp>
      <p:sp>
        <p:nvSpPr>
          <p:cNvPr id="12" name="مربع نص 11"/>
          <p:cNvSpPr txBox="1"/>
          <p:nvPr/>
        </p:nvSpPr>
        <p:spPr>
          <a:xfrm>
            <a:off x="4355976" y="4365104"/>
            <a:ext cx="1967613" cy="784830"/>
          </a:xfrm>
          <a:prstGeom prst="rect">
            <a:avLst/>
          </a:prstGeom>
          <a:noFill/>
        </p:spPr>
        <p:txBody>
          <a:bodyPr wrap="square" rtlCol="1">
            <a:spAutoFit/>
          </a:bodyPr>
          <a:lstStyle/>
          <a:p>
            <a:r>
              <a:rPr lang="ar-SA" sz="1500" b="1" dirty="0" smtClean="0">
                <a:cs typeface="+mj-cs"/>
              </a:rPr>
              <a:t>تقديم خدمة حقيقية </a:t>
            </a:r>
          </a:p>
          <a:p>
            <a:r>
              <a:rPr lang="ar-SA" sz="1500" b="1" dirty="0" smtClean="0">
                <a:cs typeface="+mj-cs"/>
              </a:rPr>
              <a:t>تسعد </a:t>
            </a:r>
            <a:r>
              <a:rPr lang="ar-SA" sz="1500" b="1" dirty="0" err="1" smtClean="0">
                <a:cs typeface="+mj-cs"/>
              </a:rPr>
              <a:t>المتبرع،وفيها</a:t>
            </a:r>
            <a:r>
              <a:rPr lang="ar-SA" sz="1500" b="1" dirty="0" smtClean="0">
                <a:cs typeface="+mj-cs"/>
              </a:rPr>
              <a:t> </a:t>
            </a:r>
          </a:p>
          <a:p>
            <a:r>
              <a:rPr lang="ar-SA" sz="1500" b="1" dirty="0" smtClean="0">
                <a:cs typeface="+mj-cs"/>
              </a:rPr>
              <a:t>إبداع ،ولها قيمة </a:t>
            </a:r>
            <a:endParaRPr lang="ar-SA" sz="1500" b="1" dirty="0">
              <a:cs typeface="+mj-cs"/>
            </a:endParaRPr>
          </a:p>
        </p:txBody>
      </p:sp>
      <p:sp>
        <p:nvSpPr>
          <p:cNvPr id="13" name="مربع نص 12"/>
          <p:cNvSpPr txBox="1"/>
          <p:nvPr/>
        </p:nvSpPr>
        <p:spPr>
          <a:xfrm>
            <a:off x="3347864" y="4365104"/>
            <a:ext cx="864096" cy="646331"/>
          </a:xfrm>
          <a:prstGeom prst="rect">
            <a:avLst/>
          </a:prstGeom>
          <a:noFill/>
        </p:spPr>
        <p:txBody>
          <a:bodyPr wrap="square" rtlCol="1">
            <a:spAutoFit/>
          </a:bodyPr>
          <a:lstStyle/>
          <a:p>
            <a:pPr algn="ctr"/>
            <a:r>
              <a:rPr lang="ar-SA" b="1" dirty="0" smtClean="0"/>
              <a:t>تجاوز التوقعات </a:t>
            </a:r>
            <a:endParaRPr lang="ar-SA" b="1" dirty="0"/>
          </a:p>
        </p:txBody>
      </p:sp>
      <p:sp>
        <p:nvSpPr>
          <p:cNvPr id="14" name="وسيلة شرح مستطيلة 13"/>
          <p:cNvSpPr/>
          <p:nvPr/>
        </p:nvSpPr>
        <p:spPr>
          <a:xfrm rot="19993540">
            <a:off x="311650" y="2051490"/>
            <a:ext cx="2232248" cy="1191037"/>
          </a:xfrm>
          <a:prstGeom prst="wedgeRectCallou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p:cNvSpPr txBox="1"/>
          <p:nvPr/>
        </p:nvSpPr>
        <p:spPr>
          <a:xfrm rot="19499687">
            <a:off x="257404" y="2131953"/>
            <a:ext cx="2306748" cy="1200329"/>
          </a:xfrm>
          <a:prstGeom prst="rect">
            <a:avLst/>
          </a:prstGeom>
          <a:noFill/>
        </p:spPr>
        <p:txBody>
          <a:bodyPr wrap="square" rtlCol="1">
            <a:spAutoFit/>
          </a:bodyPr>
          <a:lstStyle/>
          <a:p>
            <a:r>
              <a:rPr lang="ar-SA" dirty="0" smtClean="0"/>
              <a:t>فكر بمؤسسة ،أو شركة ،أو مطعم ،او محل بيع ملابس ،أو بنك لديك ولائك ،وأذكر أسباب ولائك.</a:t>
            </a:r>
            <a:endParaRPr lang="ar-SA" dirty="0"/>
          </a:p>
        </p:txBody>
      </p:sp>
    </p:spTree>
    <p:extLst>
      <p:ext uri="{BB962C8B-B14F-4D97-AF65-F5344CB8AC3E}">
        <p14:creationId xmlns:p14="http://schemas.microsoft.com/office/powerpoint/2010/main" xmlns="" val="2472437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987824" cy="6858000"/>
          </a:xfrm>
          <a:prstGeom prst="rect">
            <a:avLst/>
          </a:prstGeom>
          <a:effectLst>
            <a:outerShdw blurRad="673100" dist="203200" dir="5400000" algn="ctr" rotWithShape="0">
              <a:srgbClr val="000000">
                <a:alpha val="0"/>
              </a:srgbClr>
            </a:outerShdw>
          </a:effectLst>
        </p:spPr>
      </p:pic>
      <p:sp>
        <p:nvSpPr>
          <p:cNvPr id="2" name="مربع نص 1"/>
          <p:cNvSpPr txBox="1"/>
          <p:nvPr/>
        </p:nvSpPr>
        <p:spPr>
          <a:xfrm>
            <a:off x="1763688" y="476672"/>
            <a:ext cx="6624736" cy="461665"/>
          </a:xfrm>
          <a:prstGeom prst="rect">
            <a:avLst/>
          </a:prstGeom>
          <a:noFill/>
        </p:spPr>
        <p:txBody>
          <a:bodyPr wrap="square" rtlCol="1">
            <a:spAutoFit/>
          </a:bodyPr>
          <a:lstStyle/>
          <a:p>
            <a:r>
              <a:rPr lang="ar-SA" sz="2400" dirty="0" smtClean="0">
                <a:solidFill>
                  <a:srgbClr val="C00000"/>
                </a:solidFill>
                <a:latin typeface="ae_AlMothnna" pitchFamily="34" charset="-78"/>
                <a:cs typeface="ae_AlMothnna" pitchFamily="34" charset="-78"/>
              </a:rPr>
              <a:t>لماذا يتركك المتبرع ويذهب إلى جمعية اخرى؟</a:t>
            </a:r>
            <a:endParaRPr lang="ar-SA" sz="2400" dirty="0">
              <a:solidFill>
                <a:srgbClr val="C00000"/>
              </a:solidFill>
              <a:latin typeface="ae_AlMothnna" pitchFamily="34" charset="-78"/>
              <a:cs typeface="ae_AlMothnna" pitchFamily="34" charset="-78"/>
            </a:endParaRPr>
          </a:p>
        </p:txBody>
      </p:sp>
      <p:sp>
        <p:nvSpPr>
          <p:cNvPr id="4" name="مربع نص 3"/>
          <p:cNvSpPr txBox="1"/>
          <p:nvPr/>
        </p:nvSpPr>
        <p:spPr>
          <a:xfrm>
            <a:off x="2231740" y="1167135"/>
            <a:ext cx="6192688" cy="461665"/>
          </a:xfrm>
          <a:prstGeom prst="rect">
            <a:avLst/>
          </a:prstGeom>
          <a:noFill/>
        </p:spPr>
        <p:txBody>
          <a:bodyPr wrap="square" rtlCol="1">
            <a:spAutoFit/>
          </a:bodyPr>
          <a:lstStyle/>
          <a:p>
            <a:pPr marL="285750" indent="-285750">
              <a:buFont typeface="Wingdings" pitchFamily="2" charset="2"/>
              <a:buChar char="q"/>
            </a:pPr>
            <a:r>
              <a:rPr lang="ar-SA" sz="2400" dirty="0" smtClean="0">
                <a:solidFill>
                  <a:srgbClr val="0A5629"/>
                </a:solidFill>
                <a:latin typeface="ae_AlMothnna" pitchFamily="34" charset="-78"/>
                <a:cs typeface="ae_AlMothnna" pitchFamily="34" charset="-78"/>
              </a:rPr>
              <a:t>إحصائيات مهمة .</a:t>
            </a:r>
            <a:endParaRPr lang="ar-SA" sz="2400" dirty="0">
              <a:solidFill>
                <a:srgbClr val="0A5629"/>
              </a:solidFill>
              <a:latin typeface="ae_AlMothnna" pitchFamily="34" charset="-78"/>
              <a:cs typeface="ae_AlMothnna" pitchFamily="34" charset="-78"/>
            </a:endParaRPr>
          </a:p>
        </p:txBody>
      </p:sp>
      <p:sp>
        <p:nvSpPr>
          <p:cNvPr id="8" name="مربع نص 7"/>
          <p:cNvSpPr txBox="1"/>
          <p:nvPr/>
        </p:nvSpPr>
        <p:spPr>
          <a:xfrm>
            <a:off x="3743908" y="1916832"/>
            <a:ext cx="4680520" cy="461665"/>
          </a:xfrm>
          <a:prstGeom prst="rect">
            <a:avLst/>
          </a:prstGeom>
          <a:noFill/>
        </p:spPr>
        <p:txBody>
          <a:bodyPr wrap="square" rtlCol="1">
            <a:spAutoFit/>
          </a:bodyPr>
          <a:lstStyle/>
          <a:p>
            <a:pPr marL="285750" indent="-285750">
              <a:buFont typeface="Wingdings" pitchFamily="2" charset="2"/>
              <a:buChar char="q"/>
            </a:pPr>
            <a:r>
              <a:rPr lang="ar-SA" sz="2400" dirty="0" smtClean="0">
                <a:solidFill>
                  <a:srgbClr val="0A5629"/>
                </a:solidFill>
                <a:latin typeface="ae_AlMothnna" pitchFamily="34" charset="-78"/>
                <a:cs typeface="ae_AlMothnna" pitchFamily="34" charset="-78"/>
              </a:rPr>
              <a:t>تقديم خدمة مميزة يعني: </a:t>
            </a:r>
            <a:endParaRPr lang="ar-SA" sz="2400" dirty="0">
              <a:solidFill>
                <a:srgbClr val="0A5629"/>
              </a:solidFill>
              <a:latin typeface="ae_AlMothnna" pitchFamily="34" charset="-78"/>
              <a:cs typeface="ae_AlMothnna" pitchFamily="34" charset="-78"/>
            </a:endParaRPr>
          </a:p>
        </p:txBody>
      </p:sp>
      <p:sp>
        <p:nvSpPr>
          <p:cNvPr id="9" name="مربع نص 8"/>
          <p:cNvSpPr txBox="1"/>
          <p:nvPr/>
        </p:nvSpPr>
        <p:spPr>
          <a:xfrm>
            <a:off x="2771800" y="2636912"/>
            <a:ext cx="5112568" cy="2308324"/>
          </a:xfrm>
          <a:prstGeom prst="rect">
            <a:avLst/>
          </a:prstGeom>
          <a:noFill/>
        </p:spPr>
        <p:txBody>
          <a:bodyPr wrap="square" rtlCol="1">
            <a:spAutoFit/>
          </a:bodyPr>
          <a:lstStyle/>
          <a:p>
            <a:pPr marL="285750" indent="-285750">
              <a:buFont typeface="Wingdings" pitchFamily="2" charset="2"/>
              <a:buChar char="ü"/>
            </a:pPr>
            <a:r>
              <a:rPr lang="ar-SA" sz="2400" dirty="0" smtClean="0">
                <a:solidFill>
                  <a:srgbClr val="002060"/>
                </a:solidFill>
                <a:cs typeface="AL-Mohanad Black" pitchFamily="2" charset="-78"/>
              </a:rPr>
              <a:t>تقديم الأمور العادية بطريقة غير عادية .</a:t>
            </a:r>
          </a:p>
          <a:p>
            <a:pPr marL="285750" indent="-285750">
              <a:buFont typeface="Wingdings" pitchFamily="2" charset="2"/>
              <a:buChar char="ü"/>
            </a:pPr>
            <a:r>
              <a:rPr lang="ar-SA" sz="2400" dirty="0" smtClean="0">
                <a:solidFill>
                  <a:srgbClr val="002060"/>
                </a:solidFill>
                <a:cs typeface="AL-Mohanad Black" pitchFamily="2" charset="-78"/>
              </a:rPr>
              <a:t>العمل أكثر من المتوقع .</a:t>
            </a:r>
          </a:p>
          <a:p>
            <a:pPr marL="285750" indent="-285750">
              <a:buFont typeface="Wingdings" pitchFamily="2" charset="2"/>
              <a:buChar char="ü"/>
            </a:pPr>
            <a:r>
              <a:rPr lang="ar-SA" sz="2400" dirty="0" smtClean="0">
                <a:solidFill>
                  <a:srgbClr val="002060"/>
                </a:solidFill>
                <a:cs typeface="AL-Mohanad Black" pitchFamily="2" charset="-78"/>
              </a:rPr>
              <a:t>إضافة قيمة لكل عملية تقوم بها.</a:t>
            </a:r>
          </a:p>
          <a:p>
            <a:pPr marL="285750" indent="-285750">
              <a:buFont typeface="Wingdings" pitchFamily="2" charset="2"/>
              <a:buChar char="ü"/>
            </a:pPr>
            <a:r>
              <a:rPr lang="ar-SA" sz="2400" dirty="0" smtClean="0">
                <a:solidFill>
                  <a:srgbClr val="002060"/>
                </a:solidFill>
                <a:cs typeface="AL-Mohanad Black" pitchFamily="2" charset="-78"/>
              </a:rPr>
              <a:t>أن تكون بأفضل حالاتك مع كل عميل ومراجع.</a:t>
            </a:r>
          </a:p>
          <a:p>
            <a:pPr marL="285750" indent="-285750">
              <a:buFont typeface="Wingdings" pitchFamily="2" charset="2"/>
              <a:buChar char="ü"/>
            </a:pPr>
            <a:r>
              <a:rPr lang="ar-SA" sz="2400" dirty="0" smtClean="0">
                <a:solidFill>
                  <a:srgbClr val="002060"/>
                </a:solidFill>
                <a:cs typeface="AL-Mohanad Black" pitchFamily="2" charset="-78"/>
              </a:rPr>
              <a:t>مفاجأة نفسك بما تستطيع أن تفعل أو تنجز.</a:t>
            </a:r>
          </a:p>
          <a:p>
            <a:pPr marL="285750" indent="-285750">
              <a:buFont typeface="Wingdings" pitchFamily="2" charset="2"/>
              <a:buChar char="ü"/>
            </a:pPr>
            <a:r>
              <a:rPr lang="ar-SA" sz="2400" dirty="0" smtClean="0">
                <a:solidFill>
                  <a:srgbClr val="002060"/>
                </a:solidFill>
                <a:cs typeface="AL-Mohanad Black" pitchFamily="2" charset="-78"/>
              </a:rPr>
              <a:t>اكتشاف طرق جديدة لإرضاء المتبرع </a:t>
            </a:r>
            <a:r>
              <a:rPr lang="ar-SA" dirty="0" smtClean="0"/>
              <a:t>.</a:t>
            </a:r>
            <a:endParaRPr lang="ar-SA" dirty="0"/>
          </a:p>
        </p:txBody>
      </p:sp>
      <p:sp>
        <p:nvSpPr>
          <p:cNvPr id="10" name="مربع نص 9"/>
          <p:cNvSpPr txBox="1"/>
          <p:nvPr/>
        </p:nvSpPr>
        <p:spPr>
          <a:xfrm>
            <a:off x="2483768" y="5229200"/>
            <a:ext cx="5904656" cy="461665"/>
          </a:xfrm>
          <a:prstGeom prst="rect">
            <a:avLst/>
          </a:prstGeom>
          <a:noFill/>
        </p:spPr>
        <p:txBody>
          <a:bodyPr wrap="square" rtlCol="1">
            <a:spAutoFit/>
          </a:bodyPr>
          <a:lstStyle/>
          <a:p>
            <a:r>
              <a:rPr lang="ar-SA" sz="2400" b="1" dirty="0" smtClean="0">
                <a:solidFill>
                  <a:srgbClr val="C00000"/>
                </a:solidFill>
                <a:cs typeface="+mj-cs"/>
              </a:rPr>
              <a:t>أعط مثالاً يمكن تطبيقه في عملك على الافكار السابقة :</a:t>
            </a:r>
            <a:endParaRPr lang="ar-SA" sz="2400" b="1" dirty="0">
              <a:solidFill>
                <a:srgbClr val="C00000"/>
              </a:solidFill>
              <a:cs typeface="+mj-cs"/>
            </a:endParaRPr>
          </a:p>
        </p:txBody>
      </p:sp>
      <p:sp>
        <p:nvSpPr>
          <p:cNvPr id="11" name="مربع نص 10"/>
          <p:cNvSpPr txBox="1"/>
          <p:nvPr/>
        </p:nvSpPr>
        <p:spPr>
          <a:xfrm>
            <a:off x="3203848" y="5690865"/>
            <a:ext cx="4680520" cy="923330"/>
          </a:xfrm>
          <a:prstGeom prst="rect">
            <a:avLst/>
          </a:prstGeom>
          <a:noFill/>
        </p:spPr>
        <p:txBody>
          <a:bodyPr wrap="square" rtlCol="1">
            <a:spAutoFit/>
          </a:bodyPr>
          <a:lstStyle/>
          <a:p>
            <a:r>
              <a:rPr lang="ar-SA" dirty="0" smtClean="0"/>
              <a:t>..................................................................................................................................................................................................................</a:t>
            </a:r>
            <a:endParaRPr lang="ar-SA" dirty="0"/>
          </a:p>
        </p:txBody>
      </p:sp>
    </p:spTree>
    <p:extLst>
      <p:ext uri="{BB962C8B-B14F-4D97-AF65-F5344CB8AC3E}">
        <p14:creationId xmlns:p14="http://schemas.microsoft.com/office/powerpoint/2010/main" xmlns="" val="25186411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116632"/>
            <a:ext cx="8352928" cy="2448272"/>
          </a:xfrm>
          <a:prstGeom prst="rect">
            <a:avLst/>
          </a:prstGeom>
          <a:solidFill>
            <a:schemeClr val="accent1">
              <a:alpha val="32000"/>
            </a:schemeClr>
          </a:solidFill>
        </p:spPr>
      </p:pic>
      <p:sp>
        <p:nvSpPr>
          <p:cNvPr id="3" name="مربع نص 2"/>
          <p:cNvSpPr txBox="1"/>
          <p:nvPr/>
        </p:nvSpPr>
        <p:spPr>
          <a:xfrm>
            <a:off x="2051720" y="44624"/>
            <a:ext cx="6408712" cy="400110"/>
          </a:xfrm>
          <a:prstGeom prst="rect">
            <a:avLst/>
          </a:prstGeom>
          <a:solidFill>
            <a:schemeClr val="tx1"/>
          </a:solidFill>
        </p:spPr>
        <p:txBody>
          <a:bodyPr wrap="square" rtlCol="1">
            <a:spAutoFit/>
          </a:bodyPr>
          <a:lstStyle/>
          <a:p>
            <a:r>
              <a:rPr lang="ar-SA" sz="2000" dirty="0" smtClean="0">
                <a:solidFill>
                  <a:schemeClr val="bg1"/>
                </a:solidFill>
                <a:latin typeface="ae_AlMothnna" pitchFamily="34" charset="-78"/>
                <a:cs typeface="ae_AlMothnna" pitchFamily="34" charset="-78"/>
              </a:rPr>
              <a:t>آثار الخدمة الجيدة على الموظف والجهة التي يعمل بها</a:t>
            </a:r>
            <a:endParaRPr lang="ar-SA" sz="2000" dirty="0">
              <a:solidFill>
                <a:schemeClr val="bg1"/>
              </a:solidFill>
              <a:latin typeface="ae_AlMothnna" pitchFamily="34" charset="-78"/>
              <a:cs typeface="ae_AlMothnna" pitchFamily="34" charset="-78"/>
            </a:endParaRPr>
          </a:p>
        </p:txBody>
      </p:sp>
      <p:grpSp>
        <p:nvGrpSpPr>
          <p:cNvPr id="16" name="مجموعة 15"/>
          <p:cNvGrpSpPr/>
          <p:nvPr/>
        </p:nvGrpSpPr>
        <p:grpSpPr>
          <a:xfrm>
            <a:off x="323528" y="2708920"/>
            <a:ext cx="7969491" cy="1440160"/>
            <a:chOff x="395536" y="4259898"/>
            <a:chExt cx="7969491" cy="1440160"/>
          </a:xfrm>
        </p:grpSpPr>
        <p:grpSp>
          <p:nvGrpSpPr>
            <p:cNvPr id="10" name="مجموعة 9"/>
            <p:cNvGrpSpPr/>
            <p:nvPr/>
          </p:nvGrpSpPr>
          <p:grpSpPr>
            <a:xfrm>
              <a:off x="395536" y="4259898"/>
              <a:ext cx="7969491" cy="1440160"/>
              <a:chOff x="395536" y="4259898"/>
              <a:chExt cx="7969491" cy="1440160"/>
            </a:xfrm>
          </p:grpSpPr>
          <p:sp>
            <p:nvSpPr>
              <p:cNvPr id="4" name="شكل بيضاوي 3"/>
              <p:cNvSpPr/>
              <p:nvPr/>
            </p:nvSpPr>
            <p:spPr>
              <a:xfrm>
                <a:off x="3731301" y="4365104"/>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2010912" y="4323522"/>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395536" y="4259898"/>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5387485" y="4412298"/>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7020272" y="4434340"/>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sp>
          <p:nvSpPr>
            <p:cNvPr id="11" name="مربع نص 10"/>
            <p:cNvSpPr txBox="1"/>
            <p:nvPr/>
          </p:nvSpPr>
          <p:spPr>
            <a:xfrm>
              <a:off x="7164288" y="4726885"/>
              <a:ext cx="1080120" cy="646331"/>
            </a:xfrm>
            <a:prstGeom prst="rect">
              <a:avLst/>
            </a:prstGeom>
            <a:noFill/>
          </p:spPr>
          <p:txBody>
            <a:bodyPr wrap="square" rtlCol="1">
              <a:spAutoFit/>
            </a:bodyPr>
            <a:lstStyle/>
            <a:p>
              <a:pPr algn="ctr"/>
              <a:r>
                <a:rPr lang="ar-SA" b="1" dirty="0" smtClean="0">
                  <a:solidFill>
                    <a:schemeClr val="bg1"/>
                  </a:solidFill>
                </a:rPr>
                <a:t>الحفاظ على الداعمين</a:t>
              </a:r>
              <a:endParaRPr lang="ar-SA" b="1" dirty="0">
                <a:solidFill>
                  <a:schemeClr val="bg1"/>
                </a:solidFill>
              </a:endParaRPr>
            </a:p>
          </p:txBody>
        </p:sp>
        <p:sp>
          <p:nvSpPr>
            <p:cNvPr id="12" name="مربع نص 11"/>
            <p:cNvSpPr txBox="1"/>
            <p:nvPr/>
          </p:nvSpPr>
          <p:spPr>
            <a:xfrm>
              <a:off x="5580112" y="4726885"/>
              <a:ext cx="936104" cy="646331"/>
            </a:xfrm>
            <a:prstGeom prst="rect">
              <a:avLst/>
            </a:prstGeom>
            <a:noFill/>
          </p:spPr>
          <p:txBody>
            <a:bodyPr wrap="square" rtlCol="1">
              <a:spAutoFit/>
            </a:bodyPr>
            <a:lstStyle/>
            <a:p>
              <a:pPr algn="ctr"/>
              <a:r>
                <a:rPr lang="ar-SA" b="1" dirty="0" smtClean="0">
                  <a:solidFill>
                    <a:schemeClr val="bg1"/>
                  </a:solidFill>
                </a:rPr>
                <a:t>الاتصالات الإيجابية</a:t>
              </a:r>
              <a:endParaRPr lang="ar-SA" b="1" dirty="0">
                <a:solidFill>
                  <a:schemeClr val="bg1"/>
                </a:solidFill>
              </a:endParaRPr>
            </a:p>
          </p:txBody>
        </p:sp>
        <p:sp>
          <p:nvSpPr>
            <p:cNvPr id="13" name="مربع نص 12"/>
            <p:cNvSpPr txBox="1"/>
            <p:nvPr/>
          </p:nvSpPr>
          <p:spPr>
            <a:xfrm>
              <a:off x="3803309" y="4654877"/>
              <a:ext cx="1200739" cy="646331"/>
            </a:xfrm>
            <a:prstGeom prst="rect">
              <a:avLst/>
            </a:prstGeom>
            <a:noFill/>
          </p:spPr>
          <p:txBody>
            <a:bodyPr wrap="square" rtlCol="1">
              <a:spAutoFit/>
            </a:bodyPr>
            <a:lstStyle/>
            <a:p>
              <a:pPr algn="ctr"/>
              <a:r>
                <a:rPr lang="ar-SA" b="1" dirty="0" smtClean="0">
                  <a:solidFill>
                    <a:schemeClr val="bg1"/>
                  </a:solidFill>
                </a:rPr>
                <a:t>تقليل تكلفة  إعادة العمل </a:t>
              </a:r>
              <a:endParaRPr lang="ar-SA" b="1" dirty="0">
                <a:solidFill>
                  <a:schemeClr val="bg1"/>
                </a:solidFill>
              </a:endParaRPr>
            </a:p>
          </p:txBody>
        </p:sp>
        <p:sp>
          <p:nvSpPr>
            <p:cNvPr id="14" name="مربع نص 13"/>
            <p:cNvSpPr txBox="1"/>
            <p:nvPr/>
          </p:nvSpPr>
          <p:spPr>
            <a:xfrm>
              <a:off x="2082920" y="4593902"/>
              <a:ext cx="1192936" cy="923330"/>
            </a:xfrm>
            <a:prstGeom prst="rect">
              <a:avLst/>
            </a:prstGeom>
            <a:noFill/>
          </p:spPr>
          <p:txBody>
            <a:bodyPr wrap="square" rtlCol="1">
              <a:spAutoFit/>
            </a:bodyPr>
            <a:lstStyle/>
            <a:p>
              <a:pPr algn="ctr"/>
              <a:r>
                <a:rPr lang="ar-SA" b="1" dirty="0" smtClean="0">
                  <a:solidFill>
                    <a:schemeClr val="bg1"/>
                  </a:solidFill>
                </a:rPr>
                <a:t>زيادة دافعية ومعنويات العاملين </a:t>
              </a:r>
              <a:endParaRPr lang="ar-SA" b="1" dirty="0">
                <a:solidFill>
                  <a:schemeClr val="bg1"/>
                </a:solidFill>
              </a:endParaRPr>
            </a:p>
          </p:txBody>
        </p:sp>
        <p:sp>
          <p:nvSpPr>
            <p:cNvPr id="15" name="مربع نص 14"/>
            <p:cNvSpPr txBox="1"/>
            <p:nvPr/>
          </p:nvSpPr>
          <p:spPr>
            <a:xfrm>
              <a:off x="611560" y="4412298"/>
              <a:ext cx="936104" cy="923330"/>
            </a:xfrm>
            <a:prstGeom prst="rect">
              <a:avLst/>
            </a:prstGeom>
            <a:noFill/>
          </p:spPr>
          <p:txBody>
            <a:bodyPr wrap="square" rtlCol="1">
              <a:spAutoFit/>
            </a:bodyPr>
            <a:lstStyle/>
            <a:p>
              <a:pPr algn="ctr"/>
              <a:r>
                <a:rPr lang="ar-SA" b="1" dirty="0" smtClean="0">
                  <a:solidFill>
                    <a:schemeClr val="bg1"/>
                  </a:solidFill>
                </a:rPr>
                <a:t>انخفاض  دوران العمل </a:t>
              </a:r>
              <a:endParaRPr lang="ar-SA" b="1" dirty="0">
                <a:solidFill>
                  <a:schemeClr val="bg1"/>
                </a:solidFill>
              </a:endParaRPr>
            </a:p>
          </p:txBody>
        </p:sp>
      </p:grpSp>
      <p:sp>
        <p:nvSpPr>
          <p:cNvPr id="17" name="مستطيل مستدير الزوايا 16"/>
          <p:cNvSpPr/>
          <p:nvPr/>
        </p:nvSpPr>
        <p:spPr>
          <a:xfrm>
            <a:off x="2339752" y="4365104"/>
            <a:ext cx="4608512" cy="576064"/>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rPr>
              <a:t>زيادة التبرعات وانخفاض التكاليف </a:t>
            </a:r>
            <a:endParaRPr lang="ar-SA" b="1" dirty="0">
              <a:solidFill>
                <a:schemeClr val="tx1"/>
              </a:solidFill>
            </a:endParaRPr>
          </a:p>
        </p:txBody>
      </p:sp>
      <p:sp>
        <p:nvSpPr>
          <p:cNvPr id="18" name="شكل بيضاوي 17"/>
          <p:cNvSpPr/>
          <p:nvPr/>
        </p:nvSpPr>
        <p:spPr>
          <a:xfrm>
            <a:off x="3283659" y="5445224"/>
            <a:ext cx="2224445" cy="93610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p:cNvSpPr txBox="1"/>
          <p:nvPr/>
        </p:nvSpPr>
        <p:spPr>
          <a:xfrm>
            <a:off x="3659293" y="5517232"/>
            <a:ext cx="1596783" cy="830997"/>
          </a:xfrm>
          <a:prstGeom prst="rect">
            <a:avLst/>
          </a:prstGeom>
          <a:noFill/>
        </p:spPr>
        <p:txBody>
          <a:bodyPr wrap="square" rtlCol="1">
            <a:spAutoFit/>
          </a:bodyPr>
          <a:lstStyle/>
          <a:p>
            <a:pPr algn="ctr"/>
            <a:r>
              <a:rPr lang="ar-SA" sz="2400" b="1" dirty="0" smtClean="0">
                <a:solidFill>
                  <a:schemeClr val="bg1"/>
                </a:solidFill>
              </a:rPr>
              <a:t>زيادة التبرعات </a:t>
            </a:r>
            <a:endParaRPr lang="ar-SA" sz="2400" b="1" dirty="0">
              <a:solidFill>
                <a:schemeClr val="bg1"/>
              </a:solidFill>
            </a:endParaRPr>
          </a:p>
        </p:txBody>
      </p:sp>
    </p:spTree>
    <p:extLst>
      <p:ext uri="{BB962C8B-B14F-4D97-AF65-F5344CB8AC3E}">
        <p14:creationId xmlns:p14="http://schemas.microsoft.com/office/powerpoint/2010/main" xmlns="" val="16682986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415" y="188640"/>
            <a:ext cx="3698497" cy="1296144"/>
          </a:xfrm>
          <a:prstGeom prst="rect">
            <a:avLst/>
          </a:prstGeom>
        </p:spPr>
      </p:pic>
      <p:sp>
        <p:nvSpPr>
          <p:cNvPr id="2" name="مربع نص 1"/>
          <p:cNvSpPr txBox="1"/>
          <p:nvPr/>
        </p:nvSpPr>
        <p:spPr>
          <a:xfrm>
            <a:off x="3563888" y="188640"/>
            <a:ext cx="4176464" cy="646331"/>
          </a:xfrm>
          <a:prstGeom prst="rect">
            <a:avLst/>
          </a:prstGeom>
          <a:noFill/>
        </p:spPr>
        <p:txBody>
          <a:bodyPr wrap="square" rtlCol="1">
            <a:spAutoFit/>
          </a:bodyPr>
          <a:lstStyle/>
          <a:p>
            <a:pPr algn="ctr"/>
            <a:r>
              <a:rPr lang="ar-SA" sz="3600" dirty="0" smtClean="0">
                <a:solidFill>
                  <a:srgbClr val="C00000"/>
                </a:solidFill>
                <a:latin typeface="ae_AlMothnna" pitchFamily="34" charset="-78"/>
                <a:cs typeface="ae_AlMothnna" pitchFamily="34" charset="-78"/>
              </a:rPr>
              <a:t>ملخص لما سبق </a:t>
            </a:r>
            <a:endParaRPr lang="ar-SA" sz="3600" dirty="0">
              <a:solidFill>
                <a:srgbClr val="C00000"/>
              </a:solidFill>
              <a:latin typeface="ae_AlMothnna" pitchFamily="34" charset="-78"/>
              <a:cs typeface="ae_AlMothnna" pitchFamily="34" charset="-78"/>
            </a:endParaRPr>
          </a:p>
        </p:txBody>
      </p:sp>
      <p:sp>
        <p:nvSpPr>
          <p:cNvPr id="3" name="مربع نص 2"/>
          <p:cNvSpPr txBox="1"/>
          <p:nvPr/>
        </p:nvSpPr>
        <p:spPr>
          <a:xfrm>
            <a:off x="179512" y="1765260"/>
            <a:ext cx="8208912" cy="4832092"/>
          </a:xfrm>
          <a:prstGeom prst="rect">
            <a:avLst/>
          </a:prstGeom>
          <a:noFill/>
        </p:spPr>
        <p:txBody>
          <a:bodyPr wrap="square" rtlCol="1">
            <a:spAutoFit/>
          </a:bodyPr>
          <a:lstStyle/>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إشباع حاجات المتبرع هي الوسيلة الوحيدة لتحقيق النجاح والتبرعات والاستمرار.</a:t>
            </a:r>
          </a:p>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تعامل مع كل متبرع حسب طبيعته وشخصيته ،فلكل شخص صفاته وشخصيته التي تختلف عن غيرة .</a:t>
            </a:r>
          </a:p>
          <a:p>
            <a:endParaRPr lang="ar-SA" sz="2800" b="1" dirty="0" smtClean="0">
              <a:solidFill>
                <a:srgbClr val="0A5629"/>
              </a:solidFill>
              <a:latin typeface="ae_AlMothnna" pitchFamily="34" charset="-78"/>
              <a:cs typeface="AL-Mohanad Black" pitchFamily="2" charset="-78"/>
            </a:endParaRPr>
          </a:p>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حاول أن تقدم دائما خدمة متميزة للمتبرع والمتبرع وتذكر أن تحقيق ولائه مرتبط بحطوة إضافية تتجاوز توقعاته</a:t>
            </a:r>
          </a:p>
          <a:p>
            <a:endParaRPr lang="ar-SA" sz="2800" b="1" dirty="0" smtClean="0">
              <a:solidFill>
                <a:srgbClr val="0A5629"/>
              </a:solidFill>
              <a:latin typeface="ae_AlMothnna" pitchFamily="34" charset="-78"/>
              <a:cs typeface="AL-Mohanad Black" pitchFamily="2" charset="-78"/>
            </a:endParaRPr>
          </a:p>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تعرف على احتياجات الداعمين والمتبرعين لتلبيتها بالطريقة التي يفضلونها هم ، لأن رضا المتبرعين يكون حسب مفهومة للرضا من وجهة نظره وليس كما تراه انت .</a:t>
            </a:r>
            <a:endParaRPr lang="ar-SA" sz="2800" b="1" dirty="0">
              <a:solidFill>
                <a:srgbClr val="0A5629"/>
              </a:solidFill>
              <a:latin typeface="ae_AlMothnna" pitchFamily="34" charset="-78"/>
              <a:cs typeface="AL-Mohanad Black" pitchFamily="2" charset="-78"/>
            </a:endParaRPr>
          </a:p>
        </p:txBody>
      </p:sp>
      <p:sp>
        <p:nvSpPr>
          <p:cNvPr id="5" name="مربع نص 4"/>
          <p:cNvSpPr txBox="1"/>
          <p:nvPr/>
        </p:nvSpPr>
        <p:spPr>
          <a:xfrm>
            <a:off x="107504" y="370344"/>
            <a:ext cx="1872208" cy="707886"/>
          </a:xfrm>
          <a:prstGeom prst="rect">
            <a:avLst/>
          </a:prstGeom>
          <a:noFill/>
        </p:spPr>
        <p:txBody>
          <a:bodyPr wrap="square" rtlCol="1">
            <a:spAutoFit/>
          </a:bodyPr>
          <a:lstStyle/>
          <a:p>
            <a:pPr algn="ctr"/>
            <a:r>
              <a:rPr lang="en-US" sz="4000" dirty="0" smtClean="0">
                <a:solidFill>
                  <a:schemeClr val="bg1">
                    <a:lumMod val="65000"/>
                  </a:schemeClr>
                </a:solidFill>
              </a:rPr>
              <a:t>S.O.P</a:t>
            </a:r>
            <a:endParaRPr lang="ar-SA" sz="4000" dirty="0">
              <a:solidFill>
                <a:schemeClr val="bg1">
                  <a:lumMod val="65000"/>
                </a:schemeClr>
              </a:solidFill>
            </a:endParaRPr>
          </a:p>
        </p:txBody>
      </p:sp>
    </p:spTree>
    <p:extLst>
      <p:ext uri="{BB962C8B-B14F-4D97-AF65-F5344CB8AC3E}">
        <p14:creationId xmlns:p14="http://schemas.microsoft.com/office/powerpoint/2010/main" xmlns="" val="67962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47664" y="620688"/>
            <a:ext cx="5256584" cy="646331"/>
          </a:xfrm>
          <a:prstGeom prst="rect">
            <a:avLst/>
          </a:prstGeom>
          <a:noFill/>
        </p:spPr>
        <p:txBody>
          <a:bodyPr wrap="square" rtlCol="1">
            <a:spAutoFit/>
          </a:bodyPr>
          <a:lstStyle/>
          <a:p>
            <a:pPr algn="ctr"/>
            <a:r>
              <a:rPr lang="ar-SA" sz="3600" dirty="0" smtClean="0">
                <a:solidFill>
                  <a:srgbClr val="C00000"/>
                </a:solidFill>
                <a:cs typeface="AdvertisingExtraBold" pitchFamily="2" charset="-78"/>
              </a:rPr>
              <a:t>قصة الشيخ مع التاجر</a:t>
            </a:r>
            <a:endParaRPr lang="ar-SA" sz="3600" dirty="0">
              <a:solidFill>
                <a:srgbClr val="C00000"/>
              </a:solidFill>
              <a:cs typeface="AdvertisingExtraBold" pitchFamily="2" charset="-78"/>
            </a:endParaRPr>
          </a:p>
        </p:txBody>
      </p:sp>
      <p:pic>
        <p:nvPicPr>
          <p:cNvPr id="5122" name="Picture 2" descr="C:\Users\xiD4\Desktop\تنزيل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412776"/>
            <a:ext cx="5904656"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ربع نص 2"/>
          <p:cNvSpPr txBox="1"/>
          <p:nvPr/>
        </p:nvSpPr>
        <p:spPr>
          <a:xfrm>
            <a:off x="1259632" y="5229200"/>
            <a:ext cx="6048672" cy="646331"/>
          </a:xfrm>
          <a:prstGeom prst="rect">
            <a:avLst/>
          </a:prstGeom>
          <a:solidFill>
            <a:schemeClr val="tx1"/>
          </a:solidFill>
        </p:spPr>
        <p:txBody>
          <a:bodyPr wrap="square" rtlCol="1">
            <a:spAutoFit/>
          </a:bodyPr>
          <a:lstStyle/>
          <a:p>
            <a:pPr algn="ctr"/>
            <a:r>
              <a:rPr lang="ar-SA" sz="3600" dirty="0" smtClean="0">
                <a:solidFill>
                  <a:schemeClr val="bg1"/>
                </a:solidFill>
                <a:cs typeface="MCS Jeddah S_U shadow." pitchFamily="2" charset="-78"/>
              </a:rPr>
              <a:t>ماذا نستفيد من هذه القصة ؟</a:t>
            </a:r>
            <a:endParaRPr lang="ar-SA" sz="3600" dirty="0">
              <a:solidFill>
                <a:schemeClr val="bg1"/>
              </a:solidFill>
              <a:cs typeface="MCS Jeddah S_U shadow." pitchFamily="2" charset="-78"/>
            </a:endParaRPr>
          </a:p>
        </p:txBody>
      </p:sp>
    </p:spTree>
    <p:extLst>
      <p:ext uri="{BB962C8B-B14F-4D97-AF65-F5344CB8AC3E}">
        <p14:creationId xmlns:p14="http://schemas.microsoft.com/office/powerpoint/2010/main" xmlns="" val="18013573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43808" y="836712"/>
            <a:ext cx="3312368" cy="584775"/>
          </a:xfrm>
          <a:prstGeom prst="rect">
            <a:avLst/>
          </a:prstGeom>
          <a:noFill/>
        </p:spPr>
        <p:txBody>
          <a:bodyPr wrap="square" rtlCol="1">
            <a:spAutoFit/>
          </a:bodyPr>
          <a:lstStyle/>
          <a:p>
            <a:pPr algn="ctr"/>
            <a:r>
              <a:rPr lang="ar-SA" sz="3200" b="1" dirty="0" smtClean="0">
                <a:solidFill>
                  <a:srgbClr val="FF0000"/>
                </a:solidFill>
                <a:latin typeface="ae_AlMateen" pitchFamily="18" charset="-78"/>
                <a:cs typeface="ae_AlMateen" pitchFamily="18" charset="-78"/>
              </a:rPr>
              <a:t>ضفدع في البئر</a:t>
            </a:r>
            <a:endParaRPr lang="ar-SA" sz="3200" b="1" dirty="0">
              <a:solidFill>
                <a:srgbClr val="FF0000"/>
              </a:solidFill>
              <a:latin typeface="ae_AlMateen" pitchFamily="18" charset="-78"/>
              <a:cs typeface="ae_AlMateen" pitchFamily="18" charset="-78"/>
            </a:endParaRPr>
          </a:p>
        </p:txBody>
      </p:sp>
      <p:sp>
        <p:nvSpPr>
          <p:cNvPr id="3" name="مربع نص 2"/>
          <p:cNvSpPr txBox="1"/>
          <p:nvPr/>
        </p:nvSpPr>
        <p:spPr>
          <a:xfrm>
            <a:off x="899592" y="1988840"/>
            <a:ext cx="6912768" cy="1938992"/>
          </a:xfrm>
          <a:prstGeom prst="rect">
            <a:avLst/>
          </a:prstGeom>
          <a:noFill/>
        </p:spPr>
        <p:txBody>
          <a:bodyPr wrap="square" rtlCol="1">
            <a:spAutoFit/>
          </a:bodyPr>
          <a:lstStyle/>
          <a:p>
            <a:r>
              <a:rPr lang="ar-SA" sz="2400" dirty="0" smtClean="0">
                <a:solidFill>
                  <a:srgbClr val="560A4D"/>
                </a:solidFill>
                <a:latin typeface="ae_AlMateen" pitchFamily="18" charset="-78"/>
                <a:cs typeface="ae_AlMateen" pitchFamily="18" charset="-78"/>
              </a:rPr>
              <a:t>سقط الضفدع في بئر عمقه 20 مترا وفي كفاحه للخروج من البئر تقدم الضفدع في نهار اليوم الاول مسافة ثلاثة امتار على جدران البئر اللزجة ولكن اثناء الراحة خلال الليل تراجع الضفدع مترين الى الاسفل .وتكرر ذلك في الايام التالية ،هل تستطيع معرفة كم يوم يحتاج الضفدع للهرب من البئر ؟</a:t>
            </a:r>
            <a:endParaRPr lang="ar-SA" sz="2400" dirty="0">
              <a:solidFill>
                <a:srgbClr val="560A4D"/>
              </a:solidFill>
              <a:latin typeface="ae_AlMateen" pitchFamily="18" charset="-78"/>
              <a:cs typeface="ae_AlMateen" pitchFamily="18" charset="-78"/>
            </a:endParaRPr>
          </a:p>
        </p:txBody>
      </p:sp>
    </p:spTree>
    <p:extLst>
      <p:ext uri="{BB962C8B-B14F-4D97-AF65-F5344CB8AC3E}">
        <p14:creationId xmlns:p14="http://schemas.microsoft.com/office/powerpoint/2010/main" xmlns="" val="19141636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38074" y="476672"/>
            <a:ext cx="2790310" cy="800219"/>
          </a:xfrm>
          <a:prstGeom prst="rect">
            <a:avLst/>
          </a:prstGeom>
        </p:spPr>
        <p:txBody>
          <a:bodyPr wrap="square">
            <a:spAutoFit/>
          </a:bodyPr>
          <a:lstStyle/>
          <a:p>
            <a:r>
              <a:rPr lang="ar-SA" sz="4600" spc="-100" dirty="0" smtClean="0">
                <a:solidFill>
                  <a:schemeClr val="tx2"/>
                </a:solidFill>
                <a:latin typeface="ae_AlMateen" pitchFamily="18" charset="-78"/>
                <a:ea typeface="+mj-ea"/>
                <a:cs typeface="ae_AlMateen" pitchFamily="18" charset="-78"/>
              </a:rPr>
              <a:t>ورشة عمل </a:t>
            </a:r>
            <a:endParaRPr lang="en-US" sz="4600" spc="-100" dirty="0">
              <a:solidFill>
                <a:schemeClr val="tx2"/>
              </a:solidFill>
              <a:latin typeface="ae_AlMateen" pitchFamily="18" charset="-78"/>
              <a:ea typeface="+mj-ea"/>
              <a:cs typeface="ae_AlMateen" pitchFamily="18" charset="-78"/>
            </a:endParaRPr>
          </a:p>
        </p:txBody>
      </p:sp>
      <p:pic>
        <p:nvPicPr>
          <p:cNvPr id="10242" name="Picture 2" descr="C:\Users\xiD4\Desktop\تنزيلمحكحك.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2267744" cy="127689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جدول 4"/>
          <p:cNvGraphicFramePr>
            <a:graphicFrameLocks noGrp="1"/>
          </p:cNvGraphicFramePr>
          <p:nvPr>
            <p:extLst>
              <p:ext uri="{D42A27DB-BD31-4B8C-83A1-F6EECF244321}">
                <p14:modId xmlns:p14="http://schemas.microsoft.com/office/powerpoint/2010/main" xmlns="" val="1030367378"/>
              </p:ext>
            </p:extLst>
          </p:nvPr>
        </p:nvGraphicFramePr>
        <p:xfrm>
          <a:off x="1259632" y="1748948"/>
          <a:ext cx="6438265" cy="3425740"/>
        </p:xfrm>
        <a:graphic>
          <a:graphicData uri="http://schemas.openxmlformats.org/drawingml/2006/table">
            <a:tbl>
              <a:tblPr rtl="1" firstRow="1" firstCol="1" bandRow="1">
                <a:tableStyleId>{5C22544A-7EE6-4342-B048-85BDC9FD1C3A}</a:tableStyleId>
              </a:tblPr>
              <a:tblGrid>
                <a:gridCol w="3218815"/>
                <a:gridCol w="3219450"/>
              </a:tblGrid>
              <a:tr h="411876">
                <a:tc>
                  <a:txBody>
                    <a:bodyPr/>
                    <a:lstStyle/>
                    <a:p>
                      <a:pPr marL="0" algn="ctr" defTabSz="914400" rtl="1" eaLnBrk="1" latinLnBrk="0" hangingPunct="1">
                        <a:lnSpc>
                          <a:spcPct val="115000"/>
                        </a:lnSpc>
                        <a:spcAft>
                          <a:spcPts val="0"/>
                        </a:spcAft>
                        <a:tabLst>
                          <a:tab pos="2398395" algn="l"/>
                        </a:tabLst>
                      </a:pPr>
                      <a:r>
                        <a:rPr lang="ar-SA" sz="2400" kern="1200" dirty="0">
                          <a:solidFill>
                            <a:schemeClr val="tx1"/>
                          </a:solidFill>
                          <a:effectLst/>
                          <a:latin typeface="ae_AlMateen" pitchFamily="18" charset="-78"/>
                          <a:ea typeface="+mn-ea"/>
                          <a:cs typeface="ae_AlMateen" pitchFamily="18" charset="-78"/>
                        </a:rPr>
                        <a:t> المجموعة (أ)</a:t>
                      </a:r>
                      <a:endParaRPr lang="en-US" sz="2400" kern="1200" dirty="0">
                        <a:solidFill>
                          <a:schemeClr val="tx1"/>
                        </a:solidFill>
                        <a:effectLst/>
                        <a:latin typeface="ae_AlMateen" pitchFamily="18" charset="-78"/>
                        <a:ea typeface="+mn-ea"/>
                        <a:cs typeface="ae_AlMateen" pitchFamily="18" charset="-78"/>
                      </a:endParaRPr>
                    </a:p>
                  </a:txBody>
                  <a:tcPr marL="68580" marR="68580" marT="0" marB="0"/>
                </a:tc>
                <a:tc>
                  <a:txBody>
                    <a:bodyPr/>
                    <a:lstStyle/>
                    <a:p>
                      <a:pPr marL="0" algn="ctr" defTabSz="914400" rtl="1" eaLnBrk="1" latinLnBrk="0" hangingPunct="1">
                        <a:lnSpc>
                          <a:spcPct val="115000"/>
                        </a:lnSpc>
                        <a:spcAft>
                          <a:spcPts val="0"/>
                        </a:spcAft>
                        <a:tabLst>
                          <a:tab pos="2398395" algn="l"/>
                        </a:tabLst>
                      </a:pPr>
                      <a:r>
                        <a:rPr lang="ar-SA" sz="2400" kern="1200" dirty="0">
                          <a:solidFill>
                            <a:schemeClr val="tx1"/>
                          </a:solidFill>
                          <a:effectLst/>
                          <a:latin typeface="ae_AlMateen" pitchFamily="18" charset="-78"/>
                          <a:ea typeface="+mn-ea"/>
                          <a:cs typeface="ae_AlMateen" pitchFamily="18" charset="-78"/>
                        </a:rPr>
                        <a:t>المجموعة (ب)</a:t>
                      </a:r>
                      <a:endParaRPr lang="en-US" sz="2400" kern="1200" dirty="0">
                        <a:solidFill>
                          <a:schemeClr val="tx1"/>
                        </a:solidFill>
                        <a:effectLst/>
                        <a:latin typeface="ae_AlMateen" pitchFamily="18" charset="-78"/>
                        <a:ea typeface="+mn-ea"/>
                        <a:cs typeface="ae_AlMateen" pitchFamily="18" charset="-78"/>
                      </a:endParaRPr>
                    </a:p>
                  </a:txBody>
                  <a:tcPr marL="68580" marR="68580" marT="0" marB="0"/>
                </a:tc>
              </a:tr>
              <a:tr h="1292246">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مصادر جمع التبرعات ؟</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لماذا يمتنع الناس عن التبرع؟</a:t>
                      </a:r>
                      <a:endParaRPr lang="en-US" sz="1100" b="1" dirty="0">
                        <a:solidFill>
                          <a:srgbClr val="002060"/>
                        </a:solidFill>
                        <a:effectLst/>
                        <a:latin typeface="Calibri"/>
                        <a:ea typeface="Times New Roman"/>
                        <a:cs typeface="Arial"/>
                      </a:endParaRPr>
                    </a:p>
                  </a:txBody>
                  <a:tcPr marL="68580" marR="68580" marT="0" marB="0"/>
                </a:tc>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وسائل جمع التبرعات ؟</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الاخطاء التي تقع فيها الجمعيات الخيرية</a:t>
                      </a:r>
                      <a:endParaRPr lang="en-US" sz="1100" b="1" dirty="0">
                        <a:solidFill>
                          <a:srgbClr val="002060"/>
                        </a:solidFill>
                        <a:effectLst/>
                        <a:latin typeface="Calibri"/>
                        <a:ea typeface="Times New Roman"/>
                        <a:cs typeface="Arial"/>
                      </a:endParaRPr>
                    </a:p>
                  </a:txBody>
                  <a:tcPr marL="68580" marR="68580" marT="0" marB="0"/>
                </a:tc>
              </a:tr>
              <a:tr h="411876">
                <a:tc>
                  <a:txBody>
                    <a:bodyPr/>
                    <a:lstStyle/>
                    <a:p>
                      <a:pPr algn="ctr" rtl="1">
                        <a:lnSpc>
                          <a:spcPct val="115000"/>
                        </a:lnSpc>
                        <a:spcAft>
                          <a:spcPts val="0"/>
                        </a:spcAft>
                        <a:tabLst>
                          <a:tab pos="2398395" algn="l"/>
                        </a:tabLst>
                      </a:pPr>
                      <a:r>
                        <a:rPr lang="ar-SA" sz="2400">
                          <a:solidFill>
                            <a:schemeClr val="tx1"/>
                          </a:solidFill>
                          <a:effectLst/>
                          <a:latin typeface="ae_AlMateen" pitchFamily="18" charset="-78"/>
                          <a:cs typeface="ae_AlMateen" pitchFamily="18" charset="-78"/>
                        </a:rPr>
                        <a:t>المجموعة (ج)</a:t>
                      </a:r>
                      <a:endParaRPr lang="en-US" sz="1200">
                        <a:solidFill>
                          <a:schemeClr val="tx1"/>
                        </a:solidFill>
                        <a:effectLst/>
                        <a:latin typeface="ae_AlMateen" pitchFamily="18" charset="-78"/>
                        <a:ea typeface="Times New Roman"/>
                        <a:cs typeface="ae_AlMateen" pitchFamily="18" charset="-78"/>
                      </a:endParaRPr>
                    </a:p>
                  </a:txBody>
                  <a:tcPr marL="68580" marR="68580" marT="0" marB="0"/>
                </a:tc>
                <a:tc>
                  <a:txBody>
                    <a:bodyPr/>
                    <a:lstStyle/>
                    <a:p>
                      <a:pPr algn="ctr" rtl="1">
                        <a:lnSpc>
                          <a:spcPct val="115000"/>
                        </a:lnSpc>
                        <a:spcAft>
                          <a:spcPts val="0"/>
                        </a:spcAft>
                        <a:tabLst>
                          <a:tab pos="2398395" algn="l"/>
                        </a:tabLst>
                      </a:pPr>
                      <a:r>
                        <a:rPr lang="ar-SA" sz="2400" dirty="0">
                          <a:solidFill>
                            <a:schemeClr val="tx1"/>
                          </a:solidFill>
                          <a:effectLst/>
                          <a:latin typeface="ae_AlMateen" pitchFamily="18" charset="-78"/>
                          <a:cs typeface="ae_AlMateen" pitchFamily="18" charset="-78"/>
                        </a:rPr>
                        <a:t>المجموعة (د)</a:t>
                      </a:r>
                      <a:endParaRPr lang="en-US" sz="1200" dirty="0">
                        <a:solidFill>
                          <a:schemeClr val="tx1"/>
                        </a:solidFill>
                        <a:effectLst/>
                        <a:latin typeface="ae_AlMateen" pitchFamily="18" charset="-78"/>
                        <a:ea typeface="Times New Roman"/>
                        <a:cs typeface="ae_AlMateen" pitchFamily="18" charset="-78"/>
                      </a:endParaRPr>
                    </a:p>
                  </a:txBody>
                  <a:tcPr marL="68580" marR="68580" marT="0" marB="0"/>
                </a:tc>
              </a:tr>
              <a:tr h="1292246">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لماذا يتبرع الناس؟</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الاخطاء التي يقع فيها رجال جمع التبرعات ؟</a:t>
                      </a:r>
                      <a:endParaRPr lang="en-US" sz="1100" b="1" dirty="0">
                        <a:solidFill>
                          <a:srgbClr val="002060"/>
                        </a:solidFill>
                        <a:effectLst/>
                        <a:latin typeface="Calibri"/>
                        <a:ea typeface="Times New Roman"/>
                        <a:cs typeface="Arial"/>
                      </a:endParaRPr>
                    </a:p>
                  </a:txBody>
                  <a:tcPr marL="68580" marR="68580" marT="0" marB="0"/>
                </a:tc>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لماذا نجمع المال والتبرعات؟</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انواع التبرعات المتاحة؟</a:t>
                      </a:r>
                      <a:endParaRPr lang="en-US" sz="1100" b="1" dirty="0">
                        <a:solidFill>
                          <a:srgbClr val="002060"/>
                        </a:solidFill>
                        <a:effectLst/>
                      </a:endParaRPr>
                    </a:p>
                    <a:p>
                      <a:pPr algn="ctr" rtl="1">
                        <a:lnSpc>
                          <a:spcPct val="115000"/>
                        </a:lnSpc>
                        <a:spcAft>
                          <a:spcPts val="0"/>
                        </a:spcAft>
                        <a:tabLst>
                          <a:tab pos="2398395" algn="l"/>
                        </a:tabLst>
                      </a:pPr>
                      <a:r>
                        <a:rPr lang="ar-SA" sz="2000" b="1" dirty="0">
                          <a:solidFill>
                            <a:srgbClr val="002060"/>
                          </a:solidFill>
                          <a:effectLst/>
                        </a:rPr>
                        <a:t> </a:t>
                      </a:r>
                      <a:endParaRPr lang="en-US" sz="1100" b="1" dirty="0">
                        <a:solidFill>
                          <a:srgbClr val="002060"/>
                        </a:solidFill>
                        <a:effectLst/>
                        <a:latin typeface="Calibri"/>
                        <a:ea typeface="Times New Roman"/>
                        <a:cs typeface="Arial"/>
                      </a:endParaRPr>
                    </a:p>
                  </a:txBody>
                  <a:tcPr marL="68580" marR="68580" marT="0" marB="0"/>
                </a:tc>
              </a:tr>
            </a:tbl>
          </a:graphicData>
        </a:graphic>
      </p:graphicFrame>
      <p:sp>
        <p:nvSpPr>
          <p:cNvPr id="6" name="AutoShape 3"/>
          <p:cNvSpPr>
            <a:spLocks noChangeArrowheads="1"/>
          </p:cNvSpPr>
          <p:nvPr/>
        </p:nvSpPr>
        <p:spPr bwMode="auto">
          <a:xfrm>
            <a:off x="-9310688" y="2682875"/>
            <a:ext cx="2062163" cy="846138"/>
          </a:xfrm>
          <a:prstGeom prst="flowChartPunchedTape">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xmlns="" val="754902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2819400" y="1379538"/>
          <a:ext cx="3848100" cy="5478462"/>
        </p:xfrm>
        <a:graphic>
          <a:graphicData uri="http://schemas.openxmlformats.org/presentationml/2006/ole">
            <p:oleObj spid="_x0000_s1239" name="Clip" r:id="rId3" imgW="3848100" imgH="5478463" progId="">
              <p:embed/>
            </p:oleObj>
          </a:graphicData>
        </a:graphic>
      </p:graphicFrame>
      <p:sp>
        <p:nvSpPr>
          <p:cNvPr id="5" name="Oval 3"/>
          <p:cNvSpPr>
            <a:spLocks noChangeArrowheads="1"/>
          </p:cNvSpPr>
          <p:nvPr/>
        </p:nvSpPr>
        <p:spPr bwMode="auto">
          <a:xfrm>
            <a:off x="1524000" y="4419600"/>
            <a:ext cx="1752600" cy="1676400"/>
          </a:xfrm>
          <a:prstGeom prst="ellipse">
            <a:avLst/>
          </a:prstGeom>
          <a:solidFill>
            <a:schemeClr val="bg1"/>
          </a:soli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rtl="1"/>
            <a:r>
              <a:rPr lang="ar-SA" altLang="en-US" b="1" dirty="0" smtClean="0">
                <a:solidFill>
                  <a:srgbClr val="006600"/>
                </a:solidFill>
              </a:rPr>
              <a:t>الثواب والاجر</a:t>
            </a:r>
            <a:endParaRPr lang="ar-SA" altLang="en-US" b="1" dirty="0">
              <a:solidFill>
                <a:srgbClr val="006600"/>
              </a:solidFill>
            </a:endParaRPr>
          </a:p>
        </p:txBody>
      </p:sp>
      <p:sp>
        <p:nvSpPr>
          <p:cNvPr id="6" name="Text Box 4"/>
          <p:cNvSpPr txBox="1">
            <a:spLocks noChangeArrowheads="1"/>
          </p:cNvSpPr>
          <p:nvPr/>
        </p:nvSpPr>
        <p:spPr bwMode="auto">
          <a:xfrm>
            <a:off x="2469650" y="549275"/>
            <a:ext cx="3466013"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rtl="1" eaLnBrk="0" hangingPunct="0"/>
            <a:r>
              <a:rPr lang="ar-SA" sz="4400" b="1" dirty="0">
                <a:solidFill>
                  <a:srgbClr val="FF0000"/>
                </a:solidFill>
              </a:rPr>
              <a:t>فيم يفكر </a:t>
            </a:r>
            <a:r>
              <a:rPr lang="ar-SA" sz="4400" b="1" dirty="0" smtClean="0">
                <a:solidFill>
                  <a:srgbClr val="FF0000"/>
                </a:solidFill>
              </a:rPr>
              <a:t>المتبرع ؟</a:t>
            </a:r>
            <a:endParaRPr lang="en-US" sz="4400" b="1" dirty="0">
              <a:solidFill>
                <a:srgbClr val="FF0000"/>
              </a:solidFill>
            </a:endParaRPr>
          </a:p>
        </p:txBody>
      </p:sp>
      <p:sp>
        <p:nvSpPr>
          <p:cNvPr id="7" name="Oval 5" descr="ورق قرطاسية"/>
          <p:cNvSpPr>
            <a:spLocks noChangeArrowheads="1"/>
          </p:cNvSpPr>
          <p:nvPr/>
        </p:nvSpPr>
        <p:spPr bwMode="auto">
          <a:xfrm>
            <a:off x="6019800" y="4419600"/>
            <a:ext cx="1752600" cy="1676400"/>
          </a:xfrm>
          <a:prstGeom prst="ellipse">
            <a:avLst/>
          </a:prstGeom>
          <a:blipFill dpi="0" rotWithShape="0">
            <a:blip r:embed="rId4" cstate="print"/>
            <a:srcRect/>
            <a:tile tx="0" ty="0" sx="100000" sy="100000" flip="none" algn="tl"/>
          </a:blip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FFCC"/>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rtl="1"/>
            <a:r>
              <a:rPr lang="ar-SA" altLang="en-US" b="1" dirty="0" smtClean="0">
                <a:solidFill>
                  <a:srgbClr val="000099"/>
                </a:solidFill>
              </a:rPr>
              <a:t>المصداقية </a:t>
            </a:r>
            <a:endParaRPr lang="ar-SA" altLang="en-US" b="1" dirty="0">
              <a:solidFill>
                <a:srgbClr val="000099"/>
              </a:solidFill>
            </a:endParaRPr>
          </a:p>
        </p:txBody>
      </p:sp>
    </p:spTree>
    <p:extLst>
      <p:ext uri="{BB962C8B-B14F-4D97-AF65-F5344CB8AC3E}">
        <p14:creationId xmlns:p14="http://schemas.microsoft.com/office/powerpoint/2010/main" xmlns="" val="40018799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419872" y="404664"/>
            <a:ext cx="4608512" cy="584775"/>
          </a:xfrm>
          <a:prstGeom prst="rect">
            <a:avLst/>
          </a:prstGeom>
          <a:solidFill>
            <a:srgbClr val="002060"/>
          </a:solidFill>
        </p:spPr>
        <p:txBody>
          <a:bodyPr wrap="square" rtlCol="1">
            <a:spAutoFit/>
          </a:bodyPr>
          <a:lstStyle/>
          <a:p>
            <a:pPr algn="ctr"/>
            <a:r>
              <a:rPr lang="ar-SA" sz="3200" dirty="0" smtClean="0">
                <a:solidFill>
                  <a:schemeClr val="bg1"/>
                </a:solidFill>
                <a:cs typeface="AdvertisingExtraBold" pitchFamily="2" charset="-78"/>
              </a:rPr>
              <a:t>سيناريوا</a:t>
            </a:r>
            <a:endParaRPr lang="ar-SA" sz="3200" dirty="0">
              <a:solidFill>
                <a:schemeClr val="bg1"/>
              </a:solidFill>
              <a:cs typeface="AdvertisingExtraBold" pitchFamily="2" charset="-78"/>
            </a:endParaRPr>
          </a:p>
        </p:txBody>
      </p:sp>
      <p:sp>
        <p:nvSpPr>
          <p:cNvPr id="3" name="مربع نص 2"/>
          <p:cNvSpPr txBox="1"/>
          <p:nvPr/>
        </p:nvSpPr>
        <p:spPr>
          <a:xfrm>
            <a:off x="179512" y="1124744"/>
            <a:ext cx="7848872" cy="3385542"/>
          </a:xfrm>
          <a:prstGeom prst="rect">
            <a:avLst/>
          </a:prstGeom>
          <a:noFill/>
        </p:spPr>
        <p:txBody>
          <a:bodyPr wrap="square" rtlCol="1">
            <a:spAutoFit/>
          </a:bodyPr>
          <a:lstStyle/>
          <a:p>
            <a:pPr algn="justLow"/>
            <a:r>
              <a:rPr lang="ar-SA" sz="2800" dirty="0" smtClean="0">
                <a:solidFill>
                  <a:srgbClr val="002060"/>
                </a:solidFill>
                <a:latin typeface="ae_AlMateen" pitchFamily="18" charset="-78"/>
                <a:cs typeface="ae_AlMateen" pitchFamily="18" charset="-78"/>
              </a:rPr>
              <a:t>سليمان المقبل مدير احدى شركات الاتصالات الكبرى وهو المسئول عن تمويل برامج المسئولية الاجتماعية </a:t>
            </a:r>
          </a:p>
          <a:p>
            <a:pPr algn="justLow"/>
            <a:r>
              <a:rPr lang="ar-SA" sz="2800" dirty="0" smtClean="0">
                <a:solidFill>
                  <a:srgbClr val="002060"/>
                </a:solidFill>
                <a:latin typeface="ae_AlMateen" pitchFamily="18" charset="-78"/>
                <a:cs typeface="ae_AlMateen" pitchFamily="18" charset="-78"/>
              </a:rPr>
              <a:t>اتصل به  ابو عبدالعزيز واخذ منه الموافقة للحصول على موعد ومن خلال الاتصال اتضح لا بو عبدالعزيز ان السيد سليمان حاد في المكالمة الهاتفية وصوته مرتفع ولم </a:t>
            </a:r>
            <a:r>
              <a:rPr lang="ar-SA" sz="2800" dirty="0" err="1" smtClean="0">
                <a:solidFill>
                  <a:srgbClr val="002060"/>
                </a:solidFill>
                <a:latin typeface="ae_AlMateen" pitchFamily="18" charset="-78"/>
                <a:cs typeface="ae_AlMateen" pitchFamily="18" charset="-78"/>
              </a:rPr>
              <a:t>يابه</a:t>
            </a:r>
            <a:r>
              <a:rPr lang="ar-SA" sz="2800" dirty="0" smtClean="0">
                <a:solidFill>
                  <a:srgbClr val="002060"/>
                </a:solidFill>
                <a:latin typeface="ae_AlMateen" pitchFamily="18" charset="-78"/>
                <a:cs typeface="ae_AlMateen" pitchFamily="18" charset="-78"/>
              </a:rPr>
              <a:t> للتحية في بداية الاتصال وسئل اسئلة مباشرة ما هو مشروعكم الخيري  لدينا شروط معينة للجهات وطلب منه الحضور لمناقشة ذلك .</a:t>
            </a:r>
          </a:p>
          <a:p>
            <a:endParaRPr lang="ar-SA" dirty="0"/>
          </a:p>
        </p:txBody>
      </p:sp>
      <p:sp>
        <p:nvSpPr>
          <p:cNvPr id="4" name="مربع نص 3"/>
          <p:cNvSpPr txBox="1"/>
          <p:nvPr/>
        </p:nvSpPr>
        <p:spPr>
          <a:xfrm>
            <a:off x="548173" y="4221088"/>
            <a:ext cx="7344816" cy="2308324"/>
          </a:xfrm>
          <a:prstGeom prst="rect">
            <a:avLst/>
          </a:prstGeom>
          <a:solidFill>
            <a:srgbClr val="FFFF99"/>
          </a:solidFill>
        </p:spPr>
        <p:txBody>
          <a:bodyPr wrap="square" rtlCol="1">
            <a:spAutoFit/>
          </a:bodyPr>
          <a:lstStyle/>
          <a:p>
            <a:pPr marL="342900" indent="-342900" algn="justLow">
              <a:buFont typeface="Arial" pitchFamily="34" charset="0"/>
              <a:buChar char="•"/>
            </a:pPr>
            <a:r>
              <a:rPr lang="ar-SA" sz="2400" b="1" dirty="0" smtClean="0">
                <a:solidFill>
                  <a:srgbClr val="C00000"/>
                </a:solidFill>
              </a:rPr>
              <a:t>ما الذي يجب على ابو عبدالعزيز فعله للتحضير للقاء ؟</a:t>
            </a:r>
          </a:p>
          <a:p>
            <a:pPr marL="342900" indent="-342900" algn="justLow">
              <a:buFont typeface="Arial" pitchFamily="34" charset="0"/>
              <a:buChar char="•"/>
            </a:pPr>
            <a:r>
              <a:rPr lang="ar-SA" sz="2400" b="1" dirty="0" smtClean="0">
                <a:solidFill>
                  <a:srgbClr val="C00000"/>
                </a:solidFill>
              </a:rPr>
              <a:t>ماهي الاشياء الواجب على ابو عبدالعزيز تجهيزها.</a:t>
            </a:r>
          </a:p>
          <a:p>
            <a:pPr marL="342900" indent="-342900" algn="justLow">
              <a:buFont typeface="Arial" pitchFamily="34" charset="0"/>
              <a:buChar char="•"/>
            </a:pPr>
            <a:r>
              <a:rPr lang="ar-SA" sz="2400" b="1" dirty="0" smtClean="0">
                <a:solidFill>
                  <a:srgbClr val="C00000"/>
                </a:solidFill>
              </a:rPr>
              <a:t>أي نمط يكون هذا الداعم ؟</a:t>
            </a:r>
          </a:p>
          <a:p>
            <a:pPr marL="342900" indent="-342900" algn="justLow">
              <a:buFont typeface="Arial" pitchFamily="34" charset="0"/>
              <a:buChar char="•"/>
            </a:pPr>
            <a:r>
              <a:rPr lang="ar-SA" sz="2400" b="1" dirty="0" smtClean="0">
                <a:solidFill>
                  <a:srgbClr val="C00000"/>
                </a:solidFill>
              </a:rPr>
              <a:t>ماهي الاشياء التي على ابو عبدالعزيز تجنب الوقوع فيها ؟</a:t>
            </a:r>
          </a:p>
          <a:p>
            <a:pPr marL="342900" indent="-342900" algn="justLow">
              <a:buFont typeface="Arial" pitchFamily="34" charset="0"/>
              <a:buChar char="•"/>
            </a:pPr>
            <a:r>
              <a:rPr lang="ar-SA" sz="2400" b="1" dirty="0" smtClean="0">
                <a:solidFill>
                  <a:srgbClr val="C00000"/>
                </a:solidFill>
              </a:rPr>
              <a:t>برايك ماهي الاشياء التي يجب على ابو عبدالعزيز فعلها قبل واثناء وبعد اللقاء ؟</a:t>
            </a:r>
            <a:endParaRPr lang="ar-SA" sz="2400" b="1" dirty="0">
              <a:solidFill>
                <a:srgbClr val="C00000"/>
              </a:solidFill>
            </a:endParaRPr>
          </a:p>
        </p:txBody>
      </p:sp>
      <p:sp>
        <p:nvSpPr>
          <p:cNvPr id="5" name="Tree"/>
          <p:cNvSpPr>
            <a:spLocks noEditPoints="1" noChangeArrowheads="1"/>
          </p:cNvSpPr>
          <p:nvPr/>
        </p:nvSpPr>
        <p:spPr bwMode="auto">
          <a:xfrm>
            <a:off x="529612" y="188640"/>
            <a:ext cx="1018052" cy="920587"/>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Tree>
    <p:extLst>
      <p:ext uri="{BB962C8B-B14F-4D97-AF65-F5344CB8AC3E}">
        <p14:creationId xmlns:p14="http://schemas.microsoft.com/office/powerpoint/2010/main" xmlns="" val="105586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2888" y="260648"/>
            <a:ext cx="7871520" cy="1008112"/>
          </a:xfrm>
          <a:solidFill>
            <a:srgbClr val="FFFF00"/>
          </a:solidFill>
        </p:spPr>
        <p:txBody>
          <a:bodyPr>
            <a:normAutofit fontScale="90000"/>
          </a:bodyPr>
          <a:lstStyle/>
          <a:p>
            <a:pPr algn="ctr"/>
            <a:r>
              <a:rPr lang="ar-SA" dirty="0" smtClean="0">
                <a:solidFill>
                  <a:srgbClr val="FF0000"/>
                </a:solidFill>
                <a:latin typeface="Hacen Casablanca" pitchFamily="2" charset="-78"/>
                <a:cs typeface="AL-Hosam" pitchFamily="2" charset="-78"/>
              </a:rPr>
              <a:t/>
            </a:r>
            <a:br>
              <a:rPr lang="ar-SA" dirty="0" smtClean="0">
                <a:solidFill>
                  <a:srgbClr val="FF0000"/>
                </a:solidFill>
                <a:latin typeface="Hacen Casablanca" pitchFamily="2" charset="-78"/>
                <a:cs typeface="AL-Hosam" pitchFamily="2" charset="-78"/>
              </a:rPr>
            </a:br>
            <a:r>
              <a:rPr lang="ar-SA" dirty="0" smtClean="0">
                <a:solidFill>
                  <a:srgbClr val="FF0000"/>
                </a:solidFill>
                <a:latin typeface="Hacen Casablanca" pitchFamily="2" charset="-78"/>
                <a:cs typeface="AL-Hosam" pitchFamily="2" charset="-78"/>
              </a:rPr>
              <a:t>كيف تساعدك هذه الدورة على التغير؟</a:t>
            </a:r>
            <a:br>
              <a:rPr lang="ar-SA" dirty="0" smtClean="0">
                <a:solidFill>
                  <a:srgbClr val="FF0000"/>
                </a:solidFill>
                <a:latin typeface="Hacen Casablanca" pitchFamily="2" charset="-78"/>
                <a:cs typeface="AL-Hosam" pitchFamily="2" charset="-78"/>
              </a:rPr>
            </a:br>
            <a:endParaRPr lang="ar-SA" dirty="0">
              <a:solidFill>
                <a:srgbClr val="FF0000"/>
              </a:solidFill>
              <a:latin typeface="Hacen Casablanca" pitchFamily="2" charset="-78"/>
              <a:cs typeface="AL-Hosam" pitchFamily="2" charset="-78"/>
            </a:endParaRPr>
          </a:p>
        </p:txBody>
      </p:sp>
      <p:sp>
        <p:nvSpPr>
          <p:cNvPr id="6" name="عنصر نائب للمحتوى 5"/>
          <p:cNvSpPr>
            <a:spLocks noGrp="1"/>
          </p:cNvSpPr>
          <p:nvPr>
            <p:ph idx="1"/>
          </p:nvPr>
        </p:nvSpPr>
        <p:spPr>
          <a:xfrm>
            <a:off x="2771800" y="2420888"/>
            <a:ext cx="5482952" cy="504056"/>
          </a:xfrm>
        </p:spPr>
        <p:txBody>
          <a:bodyPr>
            <a:noAutofit/>
          </a:bodyPr>
          <a:lstStyle/>
          <a:p>
            <a:pPr>
              <a:buClrTx/>
            </a:pPr>
            <a:r>
              <a:rPr lang="ar-SA" sz="3200" dirty="0" smtClean="0">
                <a:latin typeface="Hacen Casablanca" pitchFamily="2" charset="-78"/>
                <a:cs typeface="Hacen Casablanca" pitchFamily="2" charset="-78"/>
              </a:rPr>
              <a:t>معرفة من أين تبدء، وماذا تغير. لماذا نتغير. وكيف تحافظ على روح إيجابية تجاه كل مرحلة من مراحل التغير</a:t>
            </a:r>
          </a:p>
          <a:p>
            <a:pPr marL="114300" indent="0">
              <a:buClrTx/>
              <a:buNone/>
            </a:pPr>
            <a:endParaRPr lang="ar-SA" sz="3200" dirty="0" smtClean="0">
              <a:latin typeface="Hacen Casablanca" pitchFamily="2" charset="-78"/>
              <a:cs typeface="Hacen Casablanca" pitchFamily="2" charset="-78"/>
            </a:endParaRPr>
          </a:p>
          <a:p>
            <a:pPr>
              <a:buClrTx/>
            </a:pPr>
            <a:endParaRPr lang="ar-SA" sz="3200" dirty="0">
              <a:latin typeface="Hacen Casablanca" pitchFamily="2" charset="-78"/>
              <a:cs typeface="Hacen Casablanca" pitchFamily="2" charset="-78"/>
            </a:endParaRPr>
          </a:p>
        </p:txBody>
      </p:sp>
      <p:sp>
        <p:nvSpPr>
          <p:cNvPr id="5" name="عنوان 1"/>
          <p:cNvSpPr txBox="1">
            <a:spLocks/>
          </p:cNvSpPr>
          <p:nvPr/>
        </p:nvSpPr>
        <p:spPr>
          <a:xfrm>
            <a:off x="683568" y="1660240"/>
            <a:ext cx="8229600" cy="391480"/>
          </a:xfrm>
          <a:prstGeom prst="rect">
            <a:avLst/>
          </a:prstGeom>
        </p:spPr>
        <p:txBody>
          <a:bodyPr vert="horz" lIns="91440" tIns="45720" rIns="91440" bIns="45720" rtlCol="1" anchor="ctr">
            <a:normAutofit fontScale="5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ar-SA" dirty="0" smtClean="0">
              <a:latin typeface="Hacen Casablanca" pitchFamily="2" charset="-78"/>
              <a:cs typeface="Hacen Casablanca" pitchFamily="2" charset="-78"/>
            </a:endParaRPr>
          </a:p>
        </p:txBody>
      </p:sp>
      <p:sp>
        <p:nvSpPr>
          <p:cNvPr id="8" name="عنصر نائب للمحتوى 5"/>
          <p:cNvSpPr txBox="1">
            <a:spLocks/>
          </p:cNvSpPr>
          <p:nvPr/>
        </p:nvSpPr>
        <p:spPr>
          <a:xfrm>
            <a:off x="609600" y="1781201"/>
            <a:ext cx="7787208" cy="504056"/>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ar-SA" sz="3200" dirty="0" smtClean="0">
                <a:solidFill>
                  <a:srgbClr val="002060"/>
                </a:solidFill>
                <a:latin typeface="Hacen Casablanca" pitchFamily="2" charset="-78"/>
                <a:cs typeface="Hacen Casablanca" pitchFamily="2" charset="-78"/>
              </a:rPr>
              <a:t>  تهدف الدورٍة الى :</a:t>
            </a:r>
          </a:p>
        </p:txBody>
      </p:sp>
      <p:pic>
        <p:nvPicPr>
          <p:cNvPr id="3" name="صورة 2"/>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9600" y="1196752"/>
            <a:ext cx="2092633" cy="3096344"/>
          </a:xfrm>
          <a:prstGeom prst="rect">
            <a:avLst/>
          </a:prstGeom>
        </p:spPr>
      </p:pic>
      <p:sp>
        <p:nvSpPr>
          <p:cNvPr id="7" name="عنصر نائب للمحتوى 5"/>
          <p:cNvSpPr txBox="1">
            <a:spLocks/>
          </p:cNvSpPr>
          <p:nvPr/>
        </p:nvSpPr>
        <p:spPr>
          <a:xfrm>
            <a:off x="2948614" y="4005064"/>
            <a:ext cx="5482952" cy="504056"/>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ar-SA" sz="3200" dirty="0" smtClean="0">
                <a:latin typeface="Hacen Casablanca" pitchFamily="2" charset="-78"/>
                <a:cs typeface="Hacen Casablanca" pitchFamily="2" charset="-78"/>
              </a:rPr>
              <a:t>هل انت قادر على ،الانجاز ،والتغيير والتحدي، والتميز!</a:t>
            </a:r>
          </a:p>
          <a:p>
            <a:pPr marL="114300" indent="0">
              <a:buClrTx/>
              <a:buNone/>
            </a:pPr>
            <a:endParaRPr lang="ar-SA" sz="3200" dirty="0" smtClean="0">
              <a:latin typeface="Hacen Casablanca" pitchFamily="2" charset="-78"/>
              <a:cs typeface="Hacen Casablanca" pitchFamily="2" charset="-78"/>
            </a:endParaRPr>
          </a:p>
          <a:p>
            <a:pPr marL="114300" indent="0">
              <a:buClrTx/>
              <a:buNone/>
            </a:pPr>
            <a:r>
              <a:rPr lang="ar-SA" sz="3200" dirty="0" smtClean="0">
                <a:solidFill>
                  <a:srgbClr val="00B050"/>
                </a:solidFill>
                <a:latin typeface="Hacen Casablanca" pitchFamily="2" charset="-78"/>
                <a:cs typeface="Hacen Casablanca" pitchFamily="2" charset="-78"/>
              </a:rPr>
              <a:t>من المسئول عن التغير في هذه الدورة!</a:t>
            </a:r>
          </a:p>
          <a:p>
            <a:pPr marL="114300" indent="0">
              <a:buClrTx/>
              <a:buNone/>
            </a:pPr>
            <a:endParaRPr lang="ar-SA" sz="3200" dirty="0">
              <a:latin typeface="Hacen Casablanca" pitchFamily="2" charset="-78"/>
              <a:cs typeface="Hacen Casablanca" pitchFamily="2" charset="-78"/>
            </a:endParaRPr>
          </a:p>
        </p:txBody>
      </p:sp>
      <p:pic>
        <p:nvPicPr>
          <p:cNvPr id="4" name="صورة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4365104"/>
            <a:ext cx="3802642" cy="1656184"/>
          </a:xfrm>
          <a:prstGeom prst="rect">
            <a:avLst/>
          </a:prstGeom>
        </p:spPr>
      </p:pic>
      <p:sp>
        <p:nvSpPr>
          <p:cNvPr id="9" name="مستطيل 8"/>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11" name="مربع نص 10"/>
          <p:cNvSpPr txBox="1"/>
          <p:nvPr/>
        </p:nvSpPr>
        <p:spPr>
          <a:xfrm>
            <a:off x="323528" y="6237312"/>
            <a:ext cx="3479115" cy="461665"/>
          </a:xfrm>
          <a:prstGeom prst="rect">
            <a:avLst/>
          </a:prstGeom>
          <a:noFill/>
        </p:spPr>
        <p:txBody>
          <a:bodyPr wrap="square" rtlCol="1">
            <a:spAutoFit/>
          </a:bodyPr>
          <a:lstStyle/>
          <a:p>
            <a:pPr algn="ctr"/>
            <a:r>
              <a:rPr lang="ar-SA" sz="2400" dirty="0" smtClean="0">
                <a:solidFill>
                  <a:srgbClr val="FF0000"/>
                </a:solidFill>
                <a:cs typeface="AGA Battouta Regular" pitchFamily="2" charset="-78"/>
              </a:rPr>
              <a:t>قصة الطالب الجامعي </a:t>
            </a:r>
            <a:endParaRPr lang="ar-SA" sz="2400" dirty="0">
              <a:solidFill>
                <a:srgbClr val="FF0000"/>
              </a:solidFill>
              <a:cs typeface="AGA Battouta Regular" pitchFamily="2" charset="-78"/>
            </a:endParaRPr>
          </a:p>
        </p:txBody>
      </p:sp>
    </p:spTree>
    <p:extLst>
      <p:ext uri="{BB962C8B-B14F-4D97-AF65-F5344CB8AC3E}">
        <p14:creationId xmlns:p14="http://schemas.microsoft.com/office/powerpoint/2010/main" xmlns="" val="4799195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11960" y="476672"/>
            <a:ext cx="3981826" cy="523220"/>
          </a:xfrm>
          <a:prstGeom prst="rect">
            <a:avLst/>
          </a:prstGeom>
          <a:solidFill>
            <a:srgbClr val="002060"/>
          </a:solidFill>
        </p:spPr>
        <p:txBody>
          <a:bodyPr wrap="square">
            <a:spAutoFit/>
          </a:bodyPr>
          <a:lstStyle/>
          <a:p>
            <a:pPr lvl="0" algn="ctr"/>
            <a:r>
              <a:rPr lang="ar-SA" sz="2800" b="1" dirty="0">
                <a:solidFill>
                  <a:schemeClr val="bg1"/>
                </a:solidFill>
              </a:rPr>
              <a:t>مفهوم جمع التبرعات : </a:t>
            </a:r>
            <a:endParaRPr lang="en-US" sz="2800" dirty="0">
              <a:solidFill>
                <a:schemeClr val="bg1"/>
              </a:solidFill>
            </a:endParaRPr>
          </a:p>
        </p:txBody>
      </p:sp>
      <p:pic>
        <p:nvPicPr>
          <p:cNvPr id="4098" name="Picture 2" descr="C:\Users\xiD4\Desktop\الصورة باسم.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911" y="260648"/>
            <a:ext cx="3690714" cy="208823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جدول 4"/>
          <p:cNvGraphicFramePr>
            <a:graphicFrameLocks noGrp="1"/>
          </p:cNvGraphicFramePr>
          <p:nvPr>
            <p:extLst>
              <p:ext uri="{D42A27DB-BD31-4B8C-83A1-F6EECF244321}">
                <p14:modId xmlns:p14="http://schemas.microsoft.com/office/powerpoint/2010/main" xmlns="" val="462741491"/>
              </p:ext>
            </p:extLst>
          </p:nvPr>
        </p:nvGraphicFramePr>
        <p:xfrm>
          <a:off x="992505" y="2852937"/>
          <a:ext cx="6549390" cy="432047"/>
        </p:xfrm>
        <a:graphic>
          <a:graphicData uri="http://schemas.openxmlformats.org/drawingml/2006/table">
            <a:tbl>
              <a:tblPr rtl="1" firstRow="1" firstCol="1" bandRow="1">
                <a:tableStyleId>{5C22544A-7EE6-4342-B048-85BDC9FD1C3A}</a:tableStyleId>
              </a:tblPr>
              <a:tblGrid>
                <a:gridCol w="2408555"/>
                <a:gridCol w="2430780"/>
                <a:gridCol w="1710055"/>
              </a:tblGrid>
              <a:tr h="432047">
                <a:tc>
                  <a:txBody>
                    <a:bodyPr/>
                    <a:lstStyle/>
                    <a:p>
                      <a:pPr algn="ctr" rtl="1">
                        <a:lnSpc>
                          <a:spcPct val="115000"/>
                        </a:lnSpc>
                        <a:spcAft>
                          <a:spcPts val="0"/>
                        </a:spcAft>
                        <a:tabLst>
                          <a:tab pos="2398395" algn="l"/>
                        </a:tabLst>
                      </a:pPr>
                      <a:r>
                        <a:rPr lang="ar-SA" sz="1800" dirty="0">
                          <a:solidFill>
                            <a:schemeClr val="tx1"/>
                          </a:solidFill>
                          <a:effectLst/>
                          <a:cs typeface="AdvertisingExtraBold" pitchFamily="2" charset="-78"/>
                        </a:rPr>
                        <a:t>وظيفة</a:t>
                      </a:r>
                      <a:endParaRPr lang="en-US" sz="1050" dirty="0">
                        <a:solidFill>
                          <a:schemeClr val="tx1"/>
                        </a:solidFill>
                        <a:effectLst/>
                        <a:latin typeface="Calibri"/>
                        <a:ea typeface="Times New Roman"/>
                        <a:cs typeface="AdvertisingExtraBold" pitchFamily="2" charset="-78"/>
                      </a:endParaRPr>
                    </a:p>
                  </a:txBody>
                  <a:tcPr marL="68580" marR="68580" marT="0" marB="0" anchor="ctr"/>
                </a:tc>
                <a:tc>
                  <a:txBody>
                    <a:bodyPr/>
                    <a:lstStyle/>
                    <a:p>
                      <a:pPr algn="ctr" rtl="1">
                        <a:lnSpc>
                          <a:spcPct val="115000"/>
                        </a:lnSpc>
                        <a:spcAft>
                          <a:spcPts val="0"/>
                        </a:spcAft>
                        <a:tabLst>
                          <a:tab pos="2398395" algn="l"/>
                        </a:tabLst>
                      </a:pPr>
                      <a:r>
                        <a:rPr lang="ar-SA" sz="1800">
                          <a:solidFill>
                            <a:schemeClr val="tx1"/>
                          </a:solidFill>
                          <a:effectLst/>
                          <a:cs typeface="AdvertisingExtraBold" pitchFamily="2" charset="-78"/>
                        </a:rPr>
                        <a:t>اساس</a:t>
                      </a:r>
                      <a:endParaRPr lang="en-US" sz="1050">
                        <a:solidFill>
                          <a:schemeClr val="tx1"/>
                        </a:solidFill>
                        <a:effectLst/>
                        <a:latin typeface="Calibri"/>
                        <a:ea typeface="Times New Roman"/>
                        <a:cs typeface="AdvertisingExtraBold" pitchFamily="2" charset="-78"/>
                      </a:endParaRPr>
                    </a:p>
                  </a:txBody>
                  <a:tcPr marL="68580" marR="68580" marT="0" marB="0" anchor="ctr"/>
                </a:tc>
                <a:tc>
                  <a:txBody>
                    <a:bodyPr/>
                    <a:lstStyle/>
                    <a:p>
                      <a:pPr algn="ctr" rtl="1">
                        <a:lnSpc>
                          <a:spcPct val="115000"/>
                        </a:lnSpc>
                        <a:spcAft>
                          <a:spcPts val="0"/>
                        </a:spcAft>
                        <a:tabLst>
                          <a:tab pos="2398395" algn="l"/>
                        </a:tabLst>
                      </a:pPr>
                      <a:r>
                        <a:rPr lang="ar-SA" sz="1800" dirty="0">
                          <a:solidFill>
                            <a:schemeClr val="tx1"/>
                          </a:solidFill>
                          <a:effectLst/>
                          <a:cs typeface="AdvertisingExtraBold" pitchFamily="2" charset="-78"/>
                        </a:rPr>
                        <a:t>وضرورة</a:t>
                      </a:r>
                      <a:endParaRPr lang="en-US" sz="1050" dirty="0">
                        <a:solidFill>
                          <a:schemeClr val="tx1"/>
                        </a:solidFill>
                        <a:effectLst/>
                        <a:latin typeface="Calibri"/>
                        <a:ea typeface="Times New Roman"/>
                        <a:cs typeface="AdvertisingExtraBold" pitchFamily="2" charset="-78"/>
                      </a:endParaRPr>
                    </a:p>
                  </a:txBody>
                  <a:tcPr marL="68580" marR="68580" marT="0" marB="0" anchor="ctr"/>
                </a:tc>
              </a:tr>
            </a:tbl>
          </a:graphicData>
        </a:graphic>
      </p:graphicFrame>
      <p:sp>
        <p:nvSpPr>
          <p:cNvPr id="7" name="مستطيل 6"/>
          <p:cNvSpPr/>
          <p:nvPr/>
        </p:nvSpPr>
        <p:spPr>
          <a:xfrm>
            <a:off x="2771800" y="4221088"/>
            <a:ext cx="5400600" cy="523220"/>
          </a:xfrm>
          <a:prstGeom prst="rect">
            <a:avLst/>
          </a:prstGeom>
          <a:solidFill>
            <a:srgbClr val="002060"/>
          </a:solidFill>
        </p:spPr>
        <p:txBody>
          <a:bodyPr wrap="square">
            <a:spAutoFit/>
          </a:bodyPr>
          <a:lstStyle/>
          <a:p>
            <a:pPr lvl="0" algn="ctr"/>
            <a:r>
              <a:rPr lang="ar-SA" sz="2800" b="1" dirty="0" smtClean="0">
                <a:solidFill>
                  <a:schemeClr val="bg1"/>
                </a:solidFill>
              </a:rPr>
              <a:t>عملية جمع التبرعات هل هي علم ام فن ؟</a:t>
            </a:r>
            <a:endParaRPr lang="en-US" sz="2800" dirty="0">
              <a:solidFill>
                <a:schemeClr val="bg1"/>
              </a:solidFill>
            </a:endParaRPr>
          </a:p>
        </p:txBody>
      </p:sp>
      <p:sp>
        <p:nvSpPr>
          <p:cNvPr id="6" name="مستطيل 5"/>
          <p:cNvSpPr/>
          <p:nvPr/>
        </p:nvSpPr>
        <p:spPr>
          <a:xfrm>
            <a:off x="379911" y="5229200"/>
            <a:ext cx="3690714" cy="1015663"/>
          </a:xfrm>
          <a:prstGeom prst="rect">
            <a:avLst/>
          </a:prstGeom>
        </p:spPr>
        <p:txBody>
          <a:bodyPr wrap="square">
            <a:spAutoFit/>
          </a:bodyPr>
          <a:lstStyle/>
          <a:p>
            <a:r>
              <a:rPr lang="ar-SA" sz="2000" b="1" dirty="0">
                <a:latin typeface="ae_AlMateen" pitchFamily="18" charset="-78"/>
                <a:cs typeface="ae_AlMateen" pitchFamily="18" charset="-78"/>
              </a:rPr>
              <a:t>ﻳﻤﺜﻞ ﺟﻤﻊ اﻟﺘﺒﺮﻋﺎت ﻓﻦ ﺗﺸﺠﻴﻊ اﻟﻨﺎس ﻋﻠﻰ ﻣﻨﺤﻚ ﻣﺎ ﺗﺮﻳﺪ ﻋﻨﺪﻣﺎ ﺗﻜﻮن ﺑﺤﺎﺟﺔ إﻟﻴﻪ وﻣﻦ أﺟﻞ ﻏﺮضﻣﻌﺮوف</a:t>
            </a:r>
          </a:p>
        </p:txBody>
      </p:sp>
      <p:sp>
        <p:nvSpPr>
          <p:cNvPr id="9" name="مستطيل 8"/>
          <p:cNvSpPr/>
          <p:nvPr/>
        </p:nvSpPr>
        <p:spPr>
          <a:xfrm>
            <a:off x="4357516" y="5381599"/>
            <a:ext cx="3690714" cy="1015663"/>
          </a:xfrm>
          <a:prstGeom prst="rect">
            <a:avLst/>
          </a:prstGeom>
        </p:spPr>
        <p:txBody>
          <a:bodyPr wrap="square">
            <a:spAutoFit/>
          </a:bodyPr>
          <a:lstStyle/>
          <a:p>
            <a:r>
              <a:rPr lang="ar-SA" sz="2000" b="1" dirty="0">
                <a:latin typeface="ae_AlMateen" pitchFamily="18" charset="-78"/>
                <a:cs typeface="ae_AlMateen" pitchFamily="18" charset="-78"/>
              </a:rPr>
              <a:t>ﻳﻤﺜﻞ ﺟﻤﻊ اﻟﺘﺒﺮﻋﺎت </a:t>
            </a:r>
            <a:r>
              <a:rPr lang="ar-SA" sz="2000" b="1" dirty="0" smtClean="0">
                <a:latin typeface="ae_AlMateen" pitchFamily="18" charset="-78"/>
                <a:cs typeface="ae_AlMateen" pitchFamily="18" charset="-78"/>
              </a:rPr>
              <a:t>علم لانه يعتمد على اسس النظام من تخطيط وتنظيم وتنفيذ ومراجعة وتعديل وسياسات </a:t>
            </a:r>
            <a:endParaRPr lang="ar-SA" sz="2000" b="1" dirty="0">
              <a:latin typeface="ae_AlMateen" pitchFamily="18" charset="-78"/>
              <a:cs typeface="ae_AlMateen" pitchFamily="18" charset="-78"/>
            </a:endParaRPr>
          </a:p>
        </p:txBody>
      </p:sp>
      <p:sp>
        <p:nvSpPr>
          <p:cNvPr id="2" name="مربع نص 1"/>
          <p:cNvSpPr txBox="1"/>
          <p:nvPr/>
        </p:nvSpPr>
        <p:spPr>
          <a:xfrm>
            <a:off x="179512" y="3356992"/>
            <a:ext cx="8568951" cy="461665"/>
          </a:xfrm>
          <a:prstGeom prst="rect">
            <a:avLst/>
          </a:prstGeom>
          <a:solidFill>
            <a:schemeClr val="tx1"/>
          </a:solidFill>
        </p:spPr>
        <p:txBody>
          <a:bodyPr wrap="square" rtlCol="1">
            <a:spAutoFit/>
          </a:bodyPr>
          <a:lstStyle/>
          <a:p>
            <a:pPr algn="ctr"/>
            <a:r>
              <a:rPr lang="ar-SA" sz="2400" b="1" dirty="0" smtClean="0">
                <a:solidFill>
                  <a:schemeClr val="bg1"/>
                </a:solidFill>
              </a:rPr>
              <a:t>اوهي حث الاخرين وتحريك نوازع الخير والعطاء والبذل فيهم ودلهم وتيسير هم لذلك </a:t>
            </a:r>
            <a:endParaRPr lang="ar-SA" sz="2400" b="1" dirty="0">
              <a:solidFill>
                <a:schemeClr val="bg1"/>
              </a:solidFill>
            </a:endParaRPr>
          </a:p>
        </p:txBody>
      </p:sp>
    </p:spTree>
    <p:extLst>
      <p:ext uri="{BB962C8B-B14F-4D97-AF65-F5344CB8AC3E}">
        <p14:creationId xmlns:p14="http://schemas.microsoft.com/office/powerpoint/2010/main" xmlns="" val="607720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xiD4\Desktop\عام\الاعمال\مجلد جديد ‫(2)‬\صور خدمة العملاء\images (7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10514"/>
            <a:ext cx="2592288" cy="2974469"/>
          </a:xfrm>
          <a:prstGeom prst="rect">
            <a:avLst/>
          </a:prstGeom>
          <a:noFill/>
          <a:ln>
            <a:noFill/>
          </a:ln>
        </p:spPr>
      </p:pic>
      <p:sp>
        <p:nvSpPr>
          <p:cNvPr id="5" name="مستطيل 4"/>
          <p:cNvSpPr/>
          <p:nvPr/>
        </p:nvSpPr>
        <p:spPr>
          <a:xfrm>
            <a:off x="3779912" y="310515"/>
            <a:ext cx="4051136" cy="523220"/>
          </a:xfrm>
          <a:prstGeom prst="rect">
            <a:avLst/>
          </a:prstGeom>
          <a:solidFill>
            <a:srgbClr val="002060"/>
          </a:solidFill>
        </p:spPr>
        <p:txBody>
          <a:bodyPr wrap="square">
            <a:spAutoFit/>
          </a:bodyPr>
          <a:lstStyle/>
          <a:p>
            <a:pPr algn="ctr"/>
            <a:r>
              <a:rPr lang="ar-SA" sz="2800" dirty="0">
                <a:solidFill>
                  <a:schemeClr val="bg1"/>
                </a:solidFill>
                <a:latin typeface="ae_AlMateen" pitchFamily="18" charset="-78"/>
                <a:cs typeface="ae_AlMateen" pitchFamily="18" charset="-78"/>
              </a:rPr>
              <a:t>لماذا نجمع المال والتبرعات </a:t>
            </a:r>
          </a:p>
        </p:txBody>
      </p:sp>
      <p:sp>
        <p:nvSpPr>
          <p:cNvPr id="7" name="مستطيل 6"/>
          <p:cNvSpPr/>
          <p:nvPr/>
        </p:nvSpPr>
        <p:spPr>
          <a:xfrm>
            <a:off x="3312368" y="1737099"/>
            <a:ext cx="4572000" cy="892552"/>
          </a:xfrm>
          <a:prstGeom prst="rect">
            <a:avLst/>
          </a:prstGeom>
        </p:spPr>
        <p:txBody>
          <a:bodyPr>
            <a:spAutoFit/>
          </a:bodyPr>
          <a:lstStyle/>
          <a:p>
            <a:r>
              <a:rPr lang="ar-SA" sz="2400" b="1" dirty="0" smtClean="0">
                <a:latin typeface="ae_AlMateen" pitchFamily="18" charset="-78"/>
                <a:cs typeface="ae_AlMateen" pitchFamily="18" charset="-78"/>
              </a:rPr>
              <a:t>1-</a:t>
            </a:r>
            <a:r>
              <a:rPr lang="ar-SA" sz="2400" b="1" dirty="0">
                <a:latin typeface="ae_AlMateen" pitchFamily="18" charset="-78"/>
                <a:cs typeface="ae_AlMateen" pitchFamily="18" charset="-78"/>
              </a:rPr>
              <a:t> </a:t>
            </a:r>
            <a:r>
              <a:rPr lang="ar-SA" sz="2400" b="1" dirty="0" smtClean="0">
                <a:latin typeface="ae_AlMateen" pitchFamily="18" charset="-78"/>
                <a:cs typeface="ae_AlMateen" pitchFamily="18" charset="-78"/>
              </a:rPr>
              <a:t> </a:t>
            </a:r>
            <a:r>
              <a:rPr lang="ar-SA" sz="2400" dirty="0" smtClean="0">
                <a:latin typeface="ae_AlMateen" pitchFamily="18" charset="-78"/>
                <a:cs typeface="ae_AlMateen" pitchFamily="18" charset="-78"/>
              </a:rPr>
              <a:t>زيادة </a:t>
            </a:r>
            <a:r>
              <a:rPr lang="ar-SA" sz="2800" dirty="0">
                <a:latin typeface="ae_AlMateen" pitchFamily="18" charset="-78"/>
                <a:cs typeface="ae_AlMateen" pitchFamily="18" charset="-78"/>
              </a:rPr>
              <a:t>حجم</a:t>
            </a:r>
            <a:r>
              <a:rPr lang="ar-SA" sz="2400" dirty="0">
                <a:latin typeface="ae_AlMateen" pitchFamily="18" charset="-78"/>
                <a:cs typeface="ae_AlMateen" pitchFamily="18" charset="-78"/>
              </a:rPr>
              <a:t> المصادر المتاحة التي تساعد على تحقيق </a:t>
            </a:r>
            <a:r>
              <a:rPr lang="ar-SA" sz="2400" dirty="0" smtClean="0">
                <a:latin typeface="ae_AlMateen" pitchFamily="18" charset="-78"/>
                <a:cs typeface="ae_AlMateen" pitchFamily="18" charset="-78"/>
              </a:rPr>
              <a:t>أهداف </a:t>
            </a:r>
            <a:r>
              <a:rPr lang="ar-SA" sz="2400" dirty="0">
                <a:latin typeface="ae_AlMateen" pitchFamily="18" charset="-78"/>
                <a:cs typeface="ae_AlMateen" pitchFamily="18" charset="-78"/>
              </a:rPr>
              <a:t>الجمعية .</a:t>
            </a:r>
            <a:endParaRPr lang="en-US" sz="2400" dirty="0">
              <a:latin typeface="ae_AlMateen" pitchFamily="18" charset="-78"/>
              <a:cs typeface="ae_AlMateen" pitchFamily="18" charset="-78"/>
            </a:endParaRPr>
          </a:p>
        </p:txBody>
      </p:sp>
      <p:sp>
        <p:nvSpPr>
          <p:cNvPr id="8" name="مستطيل 7"/>
          <p:cNvSpPr/>
          <p:nvPr/>
        </p:nvSpPr>
        <p:spPr>
          <a:xfrm>
            <a:off x="2915816" y="2535287"/>
            <a:ext cx="4927952" cy="461665"/>
          </a:xfrm>
          <a:prstGeom prst="rect">
            <a:avLst/>
          </a:prstGeom>
        </p:spPr>
        <p:txBody>
          <a:bodyPr>
            <a:spAutoFit/>
          </a:bodyPr>
          <a:lstStyle/>
          <a:p>
            <a:r>
              <a:rPr lang="ar-SA" sz="2400" dirty="0">
                <a:latin typeface="ae_AlMateen" pitchFamily="18" charset="-78"/>
                <a:cs typeface="ae_AlMateen" pitchFamily="18" charset="-78"/>
              </a:rPr>
              <a:t>2-  توفير السيولة النقدية لتطوير الجمعية .</a:t>
            </a:r>
            <a:endParaRPr lang="en-US" sz="2400" dirty="0">
              <a:latin typeface="ae_AlMateen" pitchFamily="18" charset="-78"/>
              <a:cs typeface="ae_AlMateen" pitchFamily="18" charset="-78"/>
            </a:endParaRPr>
          </a:p>
        </p:txBody>
      </p:sp>
      <p:sp>
        <p:nvSpPr>
          <p:cNvPr id="9" name="مستطيل 8"/>
          <p:cNvSpPr/>
          <p:nvPr/>
        </p:nvSpPr>
        <p:spPr>
          <a:xfrm>
            <a:off x="3240360" y="2990562"/>
            <a:ext cx="4572000" cy="1446550"/>
          </a:xfrm>
          <a:prstGeom prst="rect">
            <a:avLst/>
          </a:prstGeom>
        </p:spPr>
        <p:txBody>
          <a:bodyPr>
            <a:spAutoFit/>
          </a:bodyPr>
          <a:lstStyle/>
          <a:p>
            <a:r>
              <a:rPr lang="ar-SA" sz="2400" dirty="0">
                <a:latin typeface="ae_AlMateen" pitchFamily="18" charset="-78"/>
                <a:cs typeface="ae_AlMateen" pitchFamily="18" charset="-78"/>
              </a:rPr>
              <a:t>3-  خلق مصادر مستمرة من الدخل على المدى الطويل .</a:t>
            </a:r>
          </a:p>
          <a:p>
            <a:endParaRPr lang="ar-SA" sz="2000" dirty="0" smtClean="0">
              <a:latin typeface="ae_AlMateen" pitchFamily="18" charset="-78"/>
              <a:cs typeface="ae_AlMateen" pitchFamily="18" charset="-78"/>
            </a:endParaRPr>
          </a:p>
          <a:p>
            <a:endParaRPr lang="en-US" sz="2000" dirty="0">
              <a:latin typeface="ae_AlMateen" pitchFamily="18" charset="-78"/>
              <a:cs typeface="ae_AlMateen" pitchFamily="18" charset="-78"/>
            </a:endParaRPr>
          </a:p>
        </p:txBody>
      </p:sp>
      <p:sp>
        <p:nvSpPr>
          <p:cNvPr id="10" name="مستطيل 9"/>
          <p:cNvSpPr/>
          <p:nvPr/>
        </p:nvSpPr>
        <p:spPr>
          <a:xfrm>
            <a:off x="3240360" y="3812847"/>
            <a:ext cx="4572000" cy="1200329"/>
          </a:xfrm>
          <a:prstGeom prst="rect">
            <a:avLst/>
          </a:prstGeom>
        </p:spPr>
        <p:txBody>
          <a:bodyPr>
            <a:spAutoFit/>
          </a:bodyPr>
          <a:lstStyle/>
          <a:p>
            <a:r>
              <a:rPr lang="ar-SA" sz="2400" dirty="0">
                <a:latin typeface="ae_AlMateen" pitchFamily="18" charset="-78"/>
                <a:cs typeface="ae_AlMateen" pitchFamily="18" charset="-78"/>
              </a:rPr>
              <a:t>4-  </a:t>
            </a:r>
            <a:r>
              <a:rPr lang="ar-SA" sz="2400" dirty="0" smtClean="0">
                <a:latin typeface="ae_AlMateen" pitchFamily="18" charset="-78"/>
                <a:cs typeface="ae_AlMateen" pitchFamily="18" charset="-78"/>
              </a:rPr>
              <a:t>يساعد </a:t>
            </a:r>
            <a:r>
              <a:rPr lang="ar-SA" sz="2400" dirty="0">
                <a:latin typeface="ae_AlMateen" pitchFamily="18" charset="-78"/>
                <a:cs typeface="ae_AlMateen" pitchFamily="18" charset="-78"/>
              </a:rPr>
              <a:t>جمع التبرعات على بناء جمعية قوية </a:t>
            </a:r>
            <a:r>
              <a:rPr lang="ar-SA" sz="2400" dirty="0" smtClean="0">
                <a:latin typeface="ae_AlMateen" pitchFamily="18" charset="-78"/>
                <a:cs typeface="ae_AlMateen" pitchFamily="18" charset="-78"/>
              </a:rPr>
              <a:t>وناجحة </a:t>
            </a:r>
            <a:r>
              <a:rPr lang="ar-SA" sz="2400" dirty="0">
                <a:latin typeface="ae_AlMateen" pitchFamily="18" charset="-78"/>
                <a:cs typeface="ae_AlMateen" pitchFamily="18" charset="-78"/>
              </a:rPr>
              <a:t>وقادرة على مواجهة المستقبل</a:t>
            </a:r>
            <a:endParaRPr lang="en-US" sz="2400" dirty="0">
              <a:latin typeface="ae_AlMateen" pitchFamily="18" charset="-78"/>
              <a:cs typeface="ae_AlMateen" pitchFamily="18" charset="-78"/>
            </a:endParaRPr>
          </a:p>
        </p:txBody>
      </p:sp>
    </p:spTree>
    <p:extLst>
      <p:ext uri="{BB962C8B-B14F-4D97-AF65-F5344CB8AC3E}">
        <p14:creationId xmlns:p14="http://schemas.microsoft.com/office/powerpoint/2010/main" xmlns="" val="4957422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482592" y="557798"/>
            <a:ext cx="5328592"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ماهي دوافع العطاء عند الناس </a:t>
            </a:r>
            <a:endParaRPr lang="ar-SA" sz="3200" dirty="0">
              <a:solidFill>
                <a:schemeClr val="bg1"/>
              </a:solidFill>
              <a:latin typeface="ae_AlMateen" pitchFamily="18" charset="-78"/>
              <a:cs typeface="ae_AlMateen" pitchFamily="18" charset="-78"/>
            </a:endParaRPr>
          </a:p>
        </p:txBody>
      </p:sp>
      <p:pic>
        <p:nvPicPr>
          <p:cNvPr id="6" name="Picture 2" descr="3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5949280"/>
            <a:ext cx="3032125" cy="5547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مجموعة 6"/>
          <p:cNvGrpSpPr/>
          <p:nvPr/>
        </p:nvGrpSpPr>
        <p:grpSpPr>
          <a:xfrm>
            <a:off x="1187630" y="2470332"/>
            <a:ext cx="6552096" cy="2902884"/>
            <a:chOff x="1187630" y="2057452"/>
            <a:chExt cx="6552096" cy="2902884"/>
          </a:xfrm>
        </p:grpSpPr>
        <p:sp>
          <p:nvSpPr>
            <p:cNvPr id="8" name="AutoShape 3"/>
            <p:cNvSpPr>
              <a:spLocks noChangeArrowheads="1"/>
            </p:cNvSpPr>
            <p:nvPr/>
          </p:nvSpPr>
          <p:spPr bwMode="auto">
            <a:xfrm rot="10793750">
              <a:off x="1187630" y="4266598"/>
              <a:ext cx="6552096" cy="693738"/>
            </a:xfrm>
            <a:custGeom>
              <a:avLst/>
              <a:gdLst>
                <a:gd name="G0" fmla="+- 2029 0 0"/>
                <a:gd name="G1" fmla="+- 21600 0 2029"/>
                <a:gd name="G2" fmla="*/ 2029 1 2"/>
                <a:gd name="G3" fmla="+- 21600 0 G2"/>
                <a:gd name="G4" fmla="+/ 2029 21600 2"/>
                <a:gd name="G5" fmla="+/ G1 0 2"/>
                <a:gd name="G6" fmla="*/ 21600 21600 2029"/>
                <a:gd name="G7" fmla="*/ G6 1 2"/>
                <a:gd name="G8" fmla="+- 21600 0 G7"/>
                <a:gd name="G9" fmla="*/ 21600 1 2"/>
                <a:gd name="G10" fmla="+- 2029 0 G9"/>
                <a:gd name="G11" fmla="?: G10 G8 0"/>
                <a:gd name="G12" fmla="?: G10 G7 21600"/>
                <a:gd name="T0" fmla="*/ 20585 w 21600"/>
                <a:gd name="T1" fmla="*/ 10800 h 21600"/>
                <a:gd name="T2" fmla="*/ 10800 w 21600"/>
                <a:gd name="T3" fmla="*/ 21600 h 21600"/>
                <a:gd name="T4" fmla="*/ 1015 w 21600"/>
                <a:gd name="T5" fmla="*/ 10800 h 21600"/>
                <a:gd name="T6" fmla="*/ 10800 w 21600"/>
                <a:gd name="T7" fmla="*/ 0 h 21600"/>
                <a:gd name="T8" fmla="*/ 2815 w 21600"/>
                <a:gd name="T9" fmla="*/ 2815 h 21600"/>
                <a:gd name="T10" fmla="*/ 18785 w 21600"/>
                <a:gd name="T11" fmla="*/ 18785 h 21600"/>
              </a:gdLst>
              <a:ahLst/>
              <a:cxnLst>
                <a:cxn ang="0">
                  <a:pos x="T0" y="T1"/>
                </a:cxn>
                <a:cxn ang="0">
                  <a:pos x="T2" y="T3"/>
                </a:cxn>
                <a:cxn ang="0">
                  <a:pos x="T4" y="T5"/>
                </a:cxn>
                <a:cxn ang="0">
                  <a:pos x="T6" y="T7"/>
                </a:cxn>
              </a:cxnLst>
              <a:rect l="T8" t="T9" r="T10" b="T11"/>
              <a:pathLst>
                <a:path w="21600" h="21600">
                  <a:moveTo>
                    <a:pt x="0" y="0"/>
                  </a:moveTo>
                  <a:lnTo>
                    <a:pt x="2029" y="21600"/>
                  </a:lnTo>
                  <a:lnTo>
                    <a:pt x="19571"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4000" dirty="0">
                  <a:solidFill>
                    <a:srgbClr val="000099"/>
                  </a:solidFill>
                  <a:cs typeface="AF_Najed" pitchFamily="2" charset="-78"/>
                </a:rPr>
                <a:t>الحـاجـات الفـسـيولوجـيـة</a:t>
              </a:r>
              <a:endParaRPr lang="en-US" sz="4000" dirty="0">
                <a:solidFill>
                  <a:srgbClr val="000099"/>
                </a:solidFill>
                <a:cs typeface="AF_Najed" pitchFamily="2" charset="-78"/>
              </a:endParaRPr>
            </a:p>
          </p:txBody>
        </p:sp>
        <p:sp>
          <p:nvSpPr>
            <p:cNvPr id="9" name="AutoShape 4"/>
            <p:cNvSpPr>
              <a:spLocks noChangeArrowheads="1"/>
            </p:cNvSpPr>
            <p:nvPr/>
          </p:nvSpPr>
          <p:spPr bwMode="auto">
            <a:xfrm rot="10793750">
              <a:off x="1836246" y="3580846"/>
              <a:ext cx="5279059" cy="609600"/>
            </a:xfrm>
            <a:custGeom>
              <a:avLst/>
              <a:gdLst>
                <a:gd name="G0" fmla="+- 2181 0 0"/>
                <a:gd name="G1" fmla="+- 21600 0 2181"/>
                <a:gd name="G2" fmla="*/ 2181 1 2"/>
                <a:gd name="G3" fmla="+- 21600 0 G2"/>
                <a:gd name="G4" fmla="+/ 2181 21600 2"/>
                <a:gd name="G5" fmla="+/ G1 0 2"/>
                <a:gd name="G6" fmla="*/ 21600 21600 2181"/>
                <a:gd name="G7" fmla="*/ G6 1 2"/>
                <a:gd name="G8" fmla="+- 21600 0 G7"/>
                <a:gd name="G9" fmla="*/ 21600 1 2"/>
                <a:gd name="G10" fmla="+- 2181 0 G9"/>
                <a:gd name="G11" fmla="?: G10 G8 0"/>
                <a:gd name="G12" fmla="?: G10 G7 21600"/>
                <a:gd name="T0" fmla="*/ 20509 w 21600"/>
                <a:gd name="T1" fmla="*/ 10800 h 21600"/>
                <a:gd name="T2" fmla="*/ 10800 w 21600"/>
                <a:gd name="T3" fmla="*/ 21600 h 21600"/>
                <a:gd name="T4" fmla="*/ 1091 w 21600"/>
                <a:gd name="T5" fmla="*/ 10800 h 21600"/>
                <a:gd name="T6" fmla="*/ 10800 w 21600"/>
                <a:gd name="T7" fmla="*/ 0 h 21600"/>
                <a:gd name="T8" fmla="*/ 2891 w 21600"/>
                <a:gd name="T9" fmla="*/ 2891 h 21600"/>
                <a:gd name="T10" fmla="*/ 18709 w 21600"/>
                <a:gd name="T11" fmla="*/ 18709 h 21600"/>
              </a:gdLst>
              <a:ahLst/>
              <a:cxnLst>
                <a:cxn ang="0">
                  <a:pos x="T0" y="T1"/>
                </a:cxn>
                <a:cxn ang="0">
                  <a:pos x="T2" y="T3"/>
                </a:cxn>
                <a:cxn ang="0">
                  <a:pos x="T4" y="T5"/>
                </a:cxn>
                <a:cxn ang="0">
                  <a:pos x="T6" y="T7"/>
                </a:cxn>
              </a:cxnLst>
              <a:rect l="T8" t="T9" r="T10" b="T11"/>
              <a:pathLst>
                <a:path w="21600" h="21600">
                  <a:moveTo>
                    <a:pt x="0" y="0"/>
                  </a:moveTo>
                  <a:lnTo>
                    <a:pt x="2181" y="21600"/>
                  </a:lnTo>
                  <a:lnTo>
                    <a:pt x="19419"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3700">
                  <a:solidFill>
                    <a:srgbClr val="000099"/>
                  </a:solidFill>
                  <a:cs typeface="AF_Najed" pitchFamily="2" charset="-78"/>
                </a:rPr>
                <a:t>الحاجة</a:t>
              </a:r>
              <a:r>
                <a:rPr lang="ar-SA" sz="2400">
                  <a:solidFill>
                    <a:srgbClr val="000099"/>
                  </a:solidFill>
                  <a:cs typeface="AF_Najed" pitchFamily="2" charset="-78"/>
                </a:rPr>
                <a:t> </a:t>
              </a:r>
              <a:r>
                <a:rPr lang="ar-SA" sz="3700">
                  <a:solidFill>
                    <a:srgbClr val="000099"/>
                  </a:solidFill>
                  <a:cs typeface="AF_Najed" pitchFamily="2" charset="-78"/>
                </a:rPr>
                <a:t>إلى</a:t>
              </a:r>
              <a:r>
                <a:rPr lang="ar-SA" sz="2400">
                  <a:solidFill>
                    <a:srgbClr val="000099"/>
                  </a:solidFill>
                  <a:cs typeface="AF_Najed" pitchFamily="2" charset="-78"/>
                </a:rPr>
                <a:t> </a:t>
              </a:r>
              <a:r>
                <a:rPr lang="ar-SA" sz="3700">
                  <a:solidFill>
                    <a:srgbClr val="000099"/>
                  </a:solidFill>
                  <a:cs typeface="AF_Najed" pitchFamily="2" charset="-78"/>
                </a:rPr>
                <a:t>الأمن</a:t>
              </a:r>
              <a:r>
                <a:rPr lang="ar-SA" sz="2400">
                  <a:solidFill>
                    <a:srgbClr val="000099"/>
                  </a:solidFill>
                  <a:cs typeface="AF_Najed" pitchFamily="2" charset="-78"/>
                </a:rPr>
                <a:t> </a:t>
              </a:r>
              <a:r>
                <a:rPr lang="ar-SA" sz="3700">
                  <a:solidFill>
                    <a:srgbClr val="000099"/>
                  </a:solidFill>
                  <a:cs typeface="AF_Najed" pitchFamily="2" charset="-78"/>
                </a:rPr>
                <a:t>والسلامة</a:t>
              </a:r>
              <a:endParaRPr lang="en-US" sz="3700">
                <a:solidFill>
                  <a:srgbClr val="000099"/>
                </a:solidFill>
                <a:cs typeface="AF_Najed" pitchFamily="2" charset="-78"/>
              </a:endParaRPr>
            </a:p>
          </p:txBody>
        </p:sp>
        <p:sp>
          <p:nvSpPr>
            <p:cNvPr id="10" name="AutoShape 5"/>
            <p:cNvSpPr>
              <a:spLocks noChangeArrowheads="1"/>
            </p:cNvSpPr>
            <p:nvPr/>
          </p:nvSpPr>
          <p:spPr bwMode="auto">
            <a:xfrm rot="10793750">
              <a:off x="2412378" y="2819028"/>
              <a:ext cx="4061044" cy="682625"/>
            </a:xfrm>
            <a:custGeom>
              <a:avLst/>
              <a:gdLst>
                <a:gd name="G0" fmla="+- 2863 0 0"/>
                <a:gd name="G1" fmla="+- 21600 0 2863"/>
                <a:gd name="G2" fmla="*/ 2863 1 2"/>
                <a:gd name="G3" fmla="+- 21600 0 G2"/>
                <a:gd name="G4" fmla="+/ 2863 21600 2"/>
                <a:gd name="G5" fmla="+/ G1 0 2"/>
                <a:gd name="G6" fmla="*/ 21600 21600 2863"/>
                <a:gd name="G7" fmla="*/ G6 1 2"/>
                <a:gd name="G8" fmla="+- 21600 0 G7"/>
                <a:gd name="G9" fmla="*/ 21600 1 2"/>
                <a:gd name="G10" fmla="+- 2863 0 G9"/>
                <a:gd name="G11" fmla="?: G10 G8 0"/>
                <a:gd name="G12" fmla="?: G10 G7 21600"/>
                <a:gd name="T0" fmla="*/ 20168 w 21600"/>
                <a:gd name="T1" fmla="*/ 10800 h 21600"/>
                <a:gd name="T2" fmla="*/ 10800 w 21600"/>
                <a:gd name="T3" fmla="*/ 21600 h 21600"/>
                <a:gd name="T4" fmla="*/ 1432 w 21600"/>
                <a:gd name="T5" fmla="*/ 10800 h 21600"/>
                <a:gd name="T6" fmla="*/ 10800 w 21600"/>
                <a:gd name="T7" fmla="*/ 0 h 21600"/>
                <a:gd name="T8" fmla="*/ 3232 w 21600"/>
                <a:gd name="T9" fmla="*/ 3232 h 21600"/>
                <a:gd name="T10" fmla="*/ 18368 w 21600"/>
                <a:gd name="T11" fmla="*/ 18368 h 21600"/>
              </a:gdLst>
              <a:ahLst/>
              <a:cxnLst>
                <a:cxn ang="0">
                  <a:pos x="T0" y="T1"/>
                </a:cxn>
                <a:cxn ang="0">
                  <a:pos x="T2" y="T3"/>
                </a:cxn>
                <a:cxn ang="0">
                  <a:pos x="T4" y="T5"/>
                </a:cxn>
                <a:cxn ang="0">
                  <a:pos x="T6" y="T7"/>
                </a:cxn>
              </a:cxnLst>
              <a:rect l="T8" t="T9" r="T10" b="T11"/>
              <a:pathLst>
                <a:path w="21600" h="21600">
                  <a:moveTo>
                    <a:pt x="0" y="0"/>
                  </a:moveTo>
                  <a:lnTo>
                    <a:pt x="2863" y="21600"/>
                  </a:lnTo>
                  <a:lnTo>
                    <a:pt x="18737"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3600" dirty="0">
                  <a:solidFill>
                    <a:srgbClr val="000099"/>
                  </a:solidFill>
                  <a:cs typeface="AF_Najed" pitchFamily="2" charset="-78"/>
                </a:rPr>
                <a:t>الحاجة إلى الانتماء</a:t>
              </a:r>
              <a:endParaRPr lang="en-US" sz="3600" dirty="0">
                <a:solidFill>
                  <a:srgbClr val="000099"/>
                </a:solidFill>
                <a:cs typeface="AF_Najed" pitchFamily="2" charset="-78"/>
              </a:endParaRPr>
            </a:p>
          </p:txBody>
        </p:sp>
        <p:sp>
          <p:nvSpPr>
            <p:cNvPr id="11" name="AutoShape 6"/>
            <p:cNvSpPr>
              <a:spLocks noChangeArrowheads="1"/>
            </p:cNvSpPr>
            <p:nvPr/>
          </p:nvSpPr>
          <p:spPr bwMode="auto">
            <a:xfrm rot="10793750">
              <a:off x="2916435" y="2057452"/>
              <a:ext cx="3032119" cy="682625"/>
            </a:xfrm>
            <a:custGeom>
              <a:avLst/>
              <a:gdLst>
                <a:gd name="G0" fmla="+- 3756 0 0"/>
                <a:gd name="G1" fmla="+- 21600 0 3756"/>
                <a:gd name="G2" fmla="*/ 3756 1 2"/>
                <a:gd name="G3" fmla="+- 21600 0 G2"/>
                <a:gd name="G4" fmla="+/ 3756 21600 2"/>
                <a:gd name="G5" fmla="+/ G1 0 2"/>
                <a:gd name="G6" fmla="*/ 21600 21600 3756"/>
                <a:gd name="G7" fmla="*/ G6 1 2"/>
                <a:gd name="G8" fmla="+- 21600 0 G7"/>
                <a:gd name="G9" fmla="*/ 21600 1 2"/>
                <a:gd name="G10" fmla="+- 3756 0 G9"/>
                <a:gd name="G11" fmla="?: G10 G8 0"/>
                <a:gd name="G12" fmla="?: G10 G7 21600"/>
                <a:gd name="T0" fmla="*/ 19722 w 21600"/>
                <a:gd name="T1" fmla="*/ 10800 h 21600"/>
                <a:gd name="T2" fmla="*/ 10800 w 21600"/>
                <a:gd name="T3" fmla="*/ 21600 h 21600"/>
                <a:gd name="T4" fmla="*/ 1878 w 21600"/>
                <a:gd name="T5" fmla="*/ 10800 h 21600"/>
                <a:gd name="T6" fmla="*/ 10800 w 21600"/>
                <a:gd name="T7" fmla="*/ 0 h 21600"/>
                <a:gd name="T8" fmla="*/ 3678 w 21600"/>
                <a:gd name="T9" fmla="*/ 3678 h 21600"/>
                <a:gd name="T10" fmla="*/ 17922 w 21600"/>
                <a:gd name="T11" fmla="*/ 17922 h 21600"/>
              </a:gdLst>
              <a:ahLst/>
              <a:cxnLst>
                <a:cxn ang="0">
                  <a:pos x="T0" y="T1"/>
                </a:cxn>
                <a:cxn ang="0">
                  <a:pos x="T2" y="T3"/>
                </a:cxn>
                <a:cxn ang="0">
                  <a:pos x="T4" y="T5"/>
                </a:cxn>
                <a:cxn ang="0">
                  <a:pos x="T6" y="T7"/>
                </a:cxn>
              </a:cxnLst>
              <a:rect l="T8" t="T9" r="T10" b="T11"/>
              <a:pathLst>
                <a:path w="21600" h="21600">
                  <a:moveTo>
                    <a:pt x="0" y="0"/>
                  </a:moveTo>
                  <a:lnTo>
                    <a:pt x="3756" y="21600"/>
                  </a:lnTo>
                  <a:lnTo>
                    <a:pt x="17844"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3000" dirty="0">
                  <a:solidFill>
                    <a:srgbClr val="000099"/>
                  </a:solidFill>
                  <a:cs typeface="AF_Najed" pitchFamily="2" charset="-78"/>
                </a:rPr>
                <a:t>الحاجة</a:t>
              </a:r>
              <a:r>
                <a:rPr lang="ar-SA" sz="2400" dirty="0">
                  <a:solidFill>
                    <a:srgbClr val="000099"/>
                  </a:solidFill>
                  <a:cs typeface="AF_Najed" pitchFamily="2" charset="-78"/>
                </a:rPr>
                <a:t> </a:t>
              </a:r>
              <a:r>
                <a:rPr lang="ar-SA" sz="3000" dirty="0">
                  <a:solidFill>
                    <a:srgbClr val="000099"/>
                  </a:solidFill>
                  <a:cs typeface="AF_Najed" pitchFamily="2" charset="-78"/>
                </a:rPr>
                <a:t>إلى</a:t>
              </a:r>
              <a:r>
                <a:rPr lang="ar-SA" sz="2400" dirty="0">
                  <a:solidFill>
                    <a:srgbClr val="000099"/>
                  </a:solidFill>
                  <a:cs typeface="AF_Najed" pitchFamily="2" charset="-78"/>
                </a:rPr>
                <a:t> </a:t>
              </a:r>
              <a:r>
                <a:rPr lang="ar-SA" sz="3000" dirty="0">
                  <a:solidFill>
                    <a:srgbClr val="000099"/>
                  </a:solidFill>
                  <a:cs typeface="AF_Najed" pitchFamily="2" charset="-78"/>
                </a:rPr>
                <a:t>التقدير</a:t>
              </a:r>
              <a:r>
                <a:rPr lang="en-US" sz="3200" dirty="0">
                  <a:solidFill>
                    <a:srgbClr val="000099"/>
                  </a:solidFill>
                  <a:cs typeface="AF_Najed" pitchFamily="2" charset="-78"/>
                </a:rPr>
                <a:t> </a:t>
              </a:r>
            </a:p>
          </p:txBody>
        </p:sp>
      </p:grpSp>
      <p:sp>
        <p:nvSpPr>
          <p:cNvPr id="12" name="AutoShape 7"/>
          <p:cNvSpPr>
            <a:spLocks noChangeArrowheads="1"/>
          </p:cNvSpPr>
          <p:nvPr/>
        </p:nvSpPr>
        <p:spPr bwMode="auto">
          <a:xfrm>
            <a:off x="3419872" y="1049288"/>
            <a:ext cx="2088231" cy="1371600"/>
          </a:xfrm>
          <a:prstGeom prst="triangle">
            <a:avLst>
              <a:gd name="adj" fmla="val 50986"/>
            </a:avLst>
          </a:prstGeom>
          <a:solidFill>
            <a:schemeClr val="bg1"/>
          </a:solidFill>
          <a:ln w="9525">
            <a:solidFill>
              <a:srgbClr val="000099"/>
            </a:solidFill>
            <a:miter lim="800000"/>
            <a:headEnd/>
            <a:tailEnd/>
          </a:ln>
          <a:effectLst>
            <a:outerShdw dist="35921" dir="2700000" algn="ctr" rotWithShape="0">
              <a:schemeClr val="bg2"/>
            </a:outerShdw>
          </a:effectLst>
        </p:spPr>
        <p:txBody>
          <a:bodyPr wrap="none" anchor="ctr"/>
          <a:lstStyle/>
          <a:p>
            <a:pPr algn="ctr"/>
            <a:r>
              <a:rPr lang="ar-SA" sz="2400" b="1" dirty="0" smtClean="0">
                <a:solidFill>
                  <a:srgbClr val="000099"/>
                </a:solidFill>
              </a:rPr>
              <a:t>تحقيق </a:t>
            </a:r>
            <a:r>
              <a:rPr lang="ar-SA" sz="2400" b="1" dirty="0">
                <a:solidFill>
                  <a:srgbClr val="000099"/>
                </a:solidFill>
              </a:rPr>
              <a:t>الذات</a:t>
            </a:r>
            <a:endParaRPr lang="en-US" sz="2400" b="1" dirty="0">
              <a:solidFill>
                <a:srgbClr val="000099"/>
              </a:solidFill>
            </a:endParaRPr>
          </a:p>
        </p:txBody>
      </p:sp>
    </p:spTree>
    <p:extLst>
      <p:ext uri="{BB962C8B-B14F-4D97-AF65-F5344CB8AC3E}">
        <p14:creationId xmlns:p14="http://schemas.microsoft.com/office/powerpoint/2010/main" xmlns="" val="4016065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B050"/>
          </a:solidFill>
        </p:spPr>
        <p:txBody>
          <a:bodyPr/>
          <a:lstStyle/>
          <a:p>
            <a:pPr algn="ctr"/>
            <a:r>
              <a:rPr lang="ar-SA" sz="4800" dirty="0" smtClean="0">
                <a:solidFill>
                  <a:srgbClr val="002060"/>
                </a:solidFill>
                <a:latin typeface="ae_AlMateen" pitchFamily="18" charset="-78"/>
                <a:cs typeface="ae_AlMateen" pitchFamily="18" charset="-78"/>
              </a:rPr>
              <a:t>دوافع  </a:t>
            </a:r>
            <a:r>
              <a:rPr lang="ar-SA" sz="4800" dirty="0">
                <a:solidFill>
                  <a:srgbClr val="002060"/>
                </a:solidFill>
                <a:latin typeface="ae_AlMateen" pitchFamily="18" charset="-78"/>
                <a:cs typeface="ae_AlMateen" pitchFamily="18" charset="-78"/>
              </a:rPr>
              <a:t>العطاء عند الناس </a:t>
            </a:r>
          </a:p>
        </p:txBody>
      </p:sp>
      <p:sp>
        <p:nvSpPr>
          <p:cNvPr id="4" name="مستطيل 3"/>
          <p:cNvSpPr/>
          <p:nvPr/>
        </p:nvSpPr>
        <p:spPr>
          <a:xfrm>
            <a:off x="3347864" y="1997839"/>
            <a:ext cx="4536504" cy="3416320"/>
          </a:xfrm>
          <a:prstGeom prst="rect">
            <a:avLst/>
          </a:prstGeom>
        </p:spPr>
        <p:txBody>
          <a:bodyPr wrap="square">
            <a:spAutoFit/>
          </a:bodyPr>
          <a:lstStyle/>
          <a:p>
            <a:pPr marL="342900" indent="-342900">
              <a:buFont typeface="Arial" pitchFamily="34" charset="0"/>
              <a:buChar char="•"/>
            </a:pPr>
            <a:r>
              <a:rPr lang="ar-SA" sz="2400" dirty="0" smtClean="0">
                <a:latin typeface="ae_AlMateen" pitchFamily="18" charset="-78"/>
                <a:cs typeface="ae_AlMateen" pitchFamily="18" charset="-78"/>
              </a:rPr>
              <a:t>الدافع الديني (طلب الاجر والثواب)</a:t>
            </a:r>
          </a:p>
          <a:p>
            <a:pPr marL="342900" indent="-342900">
              <a:buFont typeface="Arial" pitchFamily="34" charset="0"/>
              <a:buChar char="•"/>
            </a:pPr>
            <a:r>
              <a:rPr lang="ar-SA" sz="2400" dirty="0" smtClean="0">
                <a:latin typeface="ae_AlMateen" pitchFamily="18" charset="-78"/>
                <a:cs typeface="ae_AlMateen" pitchFamily="18" charset="-78"/>
              </a:rPr>
              <a:t>تحقيق مصلحة ذاتية .</a:t>
            </a:r>
          </a:p>
          <a:p>
            <a:pPr marL="342900" indent="-342900">
              <a:buFont typeface="Arial" pitchFamily="34" charset="0"/>
              <a:buChar char="•"/>
            </a:pPr>
            <a:r>
              <a:rPr lang="ar-SA" sz="2400" dirty="0" smtClean="0">
                <a:latin typeface="ae_AlMateen" pitchFamily="18" charset="-78"/>
                <a:cs typeface="ae_AlMateen" pitchFamily="18" charset="-78"/>
              </a:rPr>
              <a:t>النزعة الشخصية للتعاون والمبادرة.</a:t>
            </a:r>
          </a:p>
          <a:p>
            <a:pPr marL="342900" indent="-342900">
              <a:buFont typeface="Arial" pitchFamily="34" charset="0"/>
              <a:buChar char="•"/>
            </a:pPr>
            <a:r>
              <a:rPr lang="ar-SA" sz="2400" dirty="0" smtClean="0">
                <a:latin typeface="ae_AlMateen" pitchFamily="18" charset="-78"/>
                <a:cs typeface="ae_AlMateen" pitchFamily="18" charset="-78"/>
              </a:rPr>
              <a:t>الفخر.</a:t>
            </a:r>
          </a:p>
          <a:p>
            <a:pPr marL="342900" indent="-342900">
              <a:buFont typeface="Arial" pitchFamily="34" charset="0"/>
              <a:buChar char="•"/>
            </a:pPr>
            <a:r>
              <a:rPr lang="ar-SA" sz="2400" dirty="0" smtClean="0">
                <a:latin typeface="ae_AlMateen" pitchFamily="18" charset="-78"/>
                <a:cs typeface="ae_AlMateen" pitchFamily="18" charset="-78"/>
              </a:rPr>
              <a:t>الكرم .</a:t>
            </a:r>
          </a:p>
          <a:p>
            <a:pPr marL="342900" indent="-342900">
              <a:buFont typeface="Arial" pitchFamily="34" charset="0"/>
              <a:buChar char="•"/>
            </a:pPr>
            <a:r>
              <a:rPr lang="ar-SA" sz="2400" dirty="0" smtClean="0">
                <a:latin typeface="ae_AlMateen" pitchFamily="18" charset="-78"/>
                <a:cs typeface="ae_AlMateen" pitchFamily="18" charset="-78"/>
              </a:rPr>
              <a:t>إعفاءات مالية وضريبية .</a:t>
            </a:r>
          </a:p>
          <a:p>
            <a:pPr marL="342900" indent="-342900">
              <a:buFont typeface="Arial" pitchFamily="34" charset="0"/>
              <a:buChar char="•"/>
            </a:pPr>
            <a:r>
              <a:rPr lang="ar-SA" sz="2400" dirty="0" smtClean="0">
                <a:latin typeface="ae_AlMateen" pitchFamily="18" charset="-78"/>
                <a:cs typeface="ae_AlMateen" pitchFamily="18" charset="-78"/>
              </a:rPr>
              <a:t>المسئولية الاجتماعية .</a:t>
            </a:r>
          </a:p>
          <a:p>
            <a:pPr marL="342900" indent="-342900">
              <a:buFont typeface="Arial" pitchFamily="34" charset="0"/>
              <a:buChar char="•"/>
            </a:pPr>
            <a:r>
              <a:rPr lang="ar-SA" sz="2400" dirty="0" smtClean="0">
                <a:latin typeface="ae_AlMateen" pitchFamily="18" charset="-78"/>
                <a:cs typeface="ae_AlMateen" pitchFamily="18" charset="-78"/>
              </a:rPr>
              <a:t>الشعور بالذنب .</a:t>
            </a:r>
          </a:p>
          <a:p>
            <a:pPr marL="342900" indent="-342900">
              <a:buFont typeface="Arial" pitchFamily="34" charset="0"/>
              <a:buChar char="•"/>
            </a:pPr>
            <a:r>
              <a:rPr lang="ar-SA" sz="2400" dirty="0" smtClean="0">
                <a:latin typeface="ae_AlMateen" pitchFamily="18" charset="-78"/>
                <a:cs typeface="ae_AlMateen" pitchFamily="18" charset="-78"/>
              </a:rPr>
              <a:t>صعوبة الرفض بكلمة لا.</a:t>
            </a:r>
            <a:endParaRPr lang="ar-SA" sz="2400" dirty="0">
              <a:latin typeface="ae_AlMateen" pitchFamily="18" charset="-78"/>
              <a:cs typeface="ae_AlMateen" pitchFamily="18" charset="-78"/>
            </a:endParaRPr>
          </a:p>
        </p:txBody>
      </p:sp>
      <p:pic>
        <p:nvPicPr>
          <p:cNvPr id="9218" name="Picture 2" descr="C:\Users\xiD4\Desktop\تنزيل.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988840"/>
            <a:ext cx="2390775"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ربع نص 2"/>
          <p:cNvSpPr txBox="1"/>
          <p:nvPr/>
        </p:nvSpPr>
        <p:spPr>
          <a:xfrm>
            <a:off x="3131840" y="5805264"/>
            <a:ext cx="4464496" cy="461665"/>
          </a:xfrm>
          <a:prstGeom prst="rect">
            <a:avLst/>
          </a:prstGeom>
          <a:noFill/>
        </p:spPr>
        <p:txBody>
          <a:bodyPr wrap="square" rtlCol="1">
            <a:spAutoFit/>
          </a:bodyPr>
          <a:lstStyle/>
          <a:p>
            <a:pPr algn="ctr"/>
            <a:r>
              <a:rPr lang="ar-SA" sz="2400" b="1" dirty="0" smtClean="0">
                <a:solidFill>
                  <a:srgbClr val="FF0000"/>
                </a:solidFill>
                <a:cs typeface="AdvertisingBold" pitchFamily="2" charset="-78"/>
              </a:rPr>
              <a:t>راجع الحقيبة </a:t>
            </a:r>
            <a:endParaRPr lang="ar-SA" sz="2400" b="1" dirty="0">
              <a:solidFill>
                <a:srgbClr val="FF0000"/>
              </a:solidFill>
              <a:cs typeface="AdvertisingBold" pitchFamily="2" charset="-78"/>
            </a:endParaRPr>
          </a:p>
        </p:txBody>
      </p:sp>
    </p:spTree>
    <p:extLst>
      <p:ext uri="{BB962C8B-B14F-4D97-AF65-F5344CB8AC3E}">
        <p14:creationId xmlns:p14="http://schemas.microsoft.com/office/powerpoint/2010/main" xmlns="" val="27249560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716016" y="476672"/>
            <a:ext cx="3492662" cy="584775"/>
          </a:xfrm>
          <a:prstGeom prst="rect">
            <a:avLst/>
          </a:prstGeom>
          <a:solidFill>
            <a:srgbClr val="002060"/>
          </a:solidFill>
        </p:spPr>
        <p:txBody>
          <a:bodyPr wrap="square">
            <a:spAutoFit/>
          </a:bodyPr>
          <a:lstStyle/>
          <a:p>
            <a:pPr lvl="0"/>
            <a:r>
              <a:rPr lang="ar-EG" sz="3200" b="1" dirty="0">
                <a:solidFill>
                  <a:schemeClr val="bg1"/>
                </a:solidFill>
                <a:latin typeface="ae_AlMateen" pitchFamily="18" charset="-78"/>
                <a:cs typeface="ae_AlMateen" pitchFamily="18" charset="-78"/>
              </a:rPr>
              <a:t>مصادر جمع التبرعات :</a:t>
            </a:r>
            <a:endParaRPr lang="en-US" sz="3200" dirty="0">
              <a:solidFill>
                <a:schemeClr val="bg1"/>
              </a:solidFill>
              <a:latin typeface="ae_AlMateen" pitchFamily="18" charset="-78"/>
              <a:cs typeface="ae_AlMateen" pitchFamily="18" charset="-78"/>
            </a:endParaRPr>
          </a:p>
        </p:txBody>
      </p:sp>
      <p:pic>
        <p:nvPicPr>
          <p:cNvPr id="5" name="صورة 4" descr="C:\Users\xiD4\Desktop\فلوس.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92704"/>
            <a:ext cx="2520280" cy="2145665"/>
          </a:xfrm>
          <a:prstGeom prst="rect">
            <a:avLst/>
          </a:prstGeom>
          <a:noFill/>
          <a:ln>
            <a:noFill/>
          </a:ln>
        </p:spPr>
      </p:pic>
      <p:sp>
        <p:nvSpPr>
          <p:cNvPr id="8" name="مستطيل 7"/>
          <p:cNvSpPr/>
          <p:nvPr/>
        </p:nvSpPr>
        <p:spPr>
          <a:xfrm>
            <a:off x="5364088" y="2708920"/>
            <a:ext cx="284459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مصادر تقليدية </a:t>
            </a:r>
            <a:endParaRPr lang="ar-SA" sz="3600" dirty="0">
              <a:solidFill>
                <a:schemeClr val="tx1"/>
              </a:solidFill>
              <a:latin typeface="ae_AlMateen" pitchFamily="18" charset="-78"/>
              <a:cs typeface="ae_AlMateen" pitchFamily="18" charset="-78"/>
            </a:endParaRPr>
          </a:p>
        </p:txBody>
      </p:sp>
      <p:sp>
        <p:nvSpPr>
          <p:cNvPr id="9" name="مستطيل 8"/>
          <p:cNvSpPr/>
          <p:nvPr/>
        </p:nvSpPr>
        <p:spPr>
          <a:xfrm>
            <a:off x="539552" y="2694305"/>
            <a:ext cx="284459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latin typeface="ae_AlMateen" pitchFamily="18" charset="-78"/>
                <a:cs typeface="ae_AlMateen" pitchFamily="18" charset="-78"/>
              </a:rPr>
              <a:t>مصادر</a:t>
            </a:r>
            <a:r>
              <a:rPr lang="ar-SA" dirty="0" smtClean="0">
                <a:solidFill>
                  <a:schemeClr val="tx1"/>
                </a:solidFill>
              </a:rPr>
              <a:t> </a:t>
            </a:r>
            <a:r>
              <a:rPr lang="ar-SA" sz="3600" dirty="0">
                <a:solidFill>
                  <a:schemeClr val="tx1"/>
                </a:solidFill>
                <a:latin typeface="ae_AlMateen" pitchFamily="18" charset="-78"/>
                <a:cs typeface="ae_AlMateen" pitchFamily="18" charset="-78"/>
              </a:rPr>
              <a:t>حديثة</a:t>
            </a:r>
            <a:r>
              <a:rPr lang="ar-SA" dirty="0" smtClean="0">
                <a:solidFill>
                  <a:schemeClr val="tx1"/>
                </a:solidFill>
              </a:rPr>
              <a:t> </a:t>
            </a:r>
            <a:endParaRPr lang="ar-SA" dirty="0">
              <a:solidFill>
                <a:schemeClr val="tx1"/>
              </a:solidFill>
            </a:endParaRPr>
          </a:p>
        </p:txBody>
      </p:sp>
    </p:spTree>
    <p:extLst>
      <p:ext uri="{BB962C8B-B14F-4D97-AF65-F5344CB8AC3E}">
        <p14:creationId xmlns:p14="http://schemas.microsoft.com/office/powerpoint/2010/main" xmlns="" val="3337477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83568" y="260648"/>
            <a:ext cx="7669126" cy="4320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rgbClr val="FFFF00"/>
                </a:solidFill>
                <a:latin typeface="ae_AlMateen" pitchFamily="18" charset="-78"/>
                <a:cs typeface="ae_AlMateen" pitchFamily="18" charset="-78"/>
              </a:rPr>
              <a:t>مصادر تقليدية حث عليها الاسلام  </a:t>
            </a:r>
            <a:endParaRPr lang="ar-SA" sz="3600" dirty="0">
              <a:solidFill>
                <a:srgbClr val="FFFF00"/>
              </a:solidFill>
              <a:latin typeface="ae_AlMateen" pitchFamily="18" charset="-78"/>
              <a:cs typeface="ae_AlMateen" pitchFamily="18" charset="-78"/>
            </a:endParaRPr>
          </a:p>
        </p:txBody>
      </p:sp>
      <p:sp>
        <p:nvSpPr>
          <p:cNvPr id="9" name="مستطيل 8"/>
          <p:cNvSpPr/>
          <p:nvPr/>
        </p:nvSpPr>
        <p:spPr>
          <a:xfrm>
            <a:off x="5508104" y="162880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الصدقات</a:t>
            </a:r>
            <a:endParaRPr lang="ar-SA" sz="3600" dirty="0">
              <a:solidFill>
                <a:schemeClr val="tx1"/>
              </a:solidFill>
              <a:latin typeface="ae_AlMateen" pitchFamily="18" charset="-78"/>
              <a:cs typeface="ae_AlMateen" pitchFamily="18" charset="-78"/>
            </a:endParaRPr>
          </a:p>
        </p:txBody>
      </p:sp>
      <p:sp>
        <p:nvSpPr>
          <p:cNvPr id="10" name="مستطيل 9"/>
          <p:cNvSpPr/>
          <p:nvPr/>
        </p:nvSpPr>
        <p:spPr>
          <a:xfrm>
            <a:off x="5508104" y="90872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ae_AlMateen" pitchFamily="18" charset="-78"/>
                <a:cs typeface="ae_AlMateen" pitchFamily="18" charset="-78"/>
              </a:rPr>
              <a:t>الزكـــــــــــاة</a:t>
            </a:r>
            <a:endParaRPr lang="en-US" sz="3600" b="1" dirty="0">
              <a:solidFill>
                <a:srgbClr val="002060"/>
              </a:solidFill>
              <a:latin typeface="ae_AlMateen" pitchFamily="18" charset="-78"/>
              <a:cs typeface="ae_AlMateen" pitchFamily="18" charset="-78"/>
            </a:endParaRPr>
          </a:p>
        </p:txBody>
      </p:sp>
      <p:sp>
        <p:nvSpPr>
          <p:cNvPr id="11" name="مستطيل 10"/>
          <p:cNvSpPr/>
          <p:nvPr/>
        </p:nvSpPr>
        <p:spPr>
          <a:xfrm>
            <a:off x="5508104" y="3356992"/>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الكفارات والفدية</a:t>
            </a:r>
            <a:endParaRPr lang="ar-SA" sz="3600" dirty="0">
              <a:solidFill>
                <a:schemeClr val="tx1"/>
              </a:solidFill>
              <a:latin typeface="ae_AlMateen" pitchFamily="18" charset="-78"/>
              <a:cs typeface="ae_AlMateen" pitchFamily="18" charset="-78"/>
            </a:endParaRPr>
          </a:p>
        </p:txBody>
      </p:sp>
      <p:sp>
        <p:nvSpPr>
          <p:cNvPr id="12" name="مستطيل 11"/>
          <p:cNvSpPr/>
          <p:nvPr/>
        </p:nvSpPr>
        <p:spPr>
          <a:xfrm>
            <a:off x="5508104" y="249289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الوقــــف </a:t>
            </a:r>
            <a:endParaRPr lang="ar-SA" sz="3600" dirty="0">
              <a:solidFill>
                <a:schemeClr val="tx1"/>
              </a:solidFill>
              <a:latin typeface="ae_AlMateen" pitchFamily="18" charset="-78"/>
              <a:cs typeface="ae_AlMateen" pitchFamily="18" charset="-78"/>
            </a:endParaRPr>
          </a:p>
        </p:txBody>
      </p:sp>
      <p:sp>
        <p:nvSpPr>
          <p:cNvPr id="13" name="مستطيل 12"/>
          <p:cNvSpPr/>
          <p:nvPr/>
        </p:nvSpPr>
        <p:spPr>
          <a:xfrm>
            <a:off x="287798" y="177281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الهبات والهدايا</a:t>
            </a:r>
            <a:endParaRPr lang="ar-SA" sz="3600" dirty="0">
              <a:solidFill>
                <a:schemeClr val="tx1"/>
              </a:solidFill>
              <a:latin typeface="ae_AlMateen" pitchFamily="18" charset="-78"/>
              <a:cs typeface="ae_AlMateen" pitchFamily="18" charset="-78"/>
            </a:endParaRPr>
          </a:p>
        </p:txBody>
      </p:sp>
      <p:sp>
        <p:nvSpPr>
          <p:cNvPr id="14" name="مستطيل 13"/>
          <p:cNvSpPr/>
          <p:nvPr/>
        </p:nvSpPr>
        <p:spPr>
          <a:xfrm>
            <a:off x="5508104" y="501317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الاضاحي والهدي </a:t>
            </a:r>
            <a:endParaRPr lang="ar-SA" sz="3600" dirty="0">
              <a:solidFill>
                <a:schemeClr val="tx1"/>
              </a:solidFill>
              <a:latin typeface="ae_AlMateen" pitchFamily="18" charset="-78"/>
              <a:cs typeface="ae_AlMateen" pitchFamily="18" charset="-78"/>
            </a:endParaRPr>
          </a:p>
        </p:txBody>
      </p:sp>
      <p:sp>
        <p:nvSpPr>
          <p:cNvPr id="15" name="مستطيل 14"/>
          <p:cNvSpPr/>
          <p:nvPr/>
        </p:nvSpPr>
        <p:spPr>
          <a:xfrm>
            <a:off x="5508104" y="414908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النذور</a:t>
            </a:r>
            <a:endParaRPr lang="ar-SA" sz="3600" dirty="0">
              <a:solidFill>
                <a:schemeClr val="tx1"/>
              </a:solidFill>
              <a:latin typeface="ae_AlMateen" pitchFamily="18" charset="-78"/>
              <a:cs typeface="ae_AlMateen" pitchFamily="18" charset="-78"/>
            </a:endParaRPr>
          </a:p>
        </p:txBody>
      </p:sp>
      <p:sp>
        <p:nvSpPr>
          <p:cNvPr id="17" name="مستطيل 16"/>
          <p:cNvSpPr/>
          <p:nvPr/>
        </p:nvSpPr>
        <p:spPr>
          <a:xfrm>
            <a:off x="287798" y="3370784"/>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فضل الزاد</a:t>
            </a:r>
            <a:endParaRPr lang="ar-SA" sz="3600" dirty="0">
              <a:solidFill>
                <a:schemeClr val="tx1"/>
              </a:solidFill>
              <a:latin typeface="ae_AlMateen" pitchFamily="18" charset="-78"/>
              <a:cs typeface="ae_AlMateen" pitchFamily="18" charset="-78"/>
            </a:endParaRPr>
          </a:p>
        </p:txBody>
      </p:sp>
      <p:sp>
        <p:nvSpPr>
          <p:cNvPr id="18" name="مستطيل 17"/>
          <p:cNvSpPr/>
          <p:nvPr/>
        </p:nvSpPr>
        <p:spPr>
          <a:xfrm>
            <a:off x="287798" y="2650704"/>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النفقة الواجبة</a:t>
            </a:r>
            <a:endParaRPr lang="ar-SA" sz="3600" dirty="0">
              <a:solidFill>
                <a:schemeClr val="tx1"/>
              </a:solidFill>
              <a:latin typeface="ae_AlMateen" pitchFamily="18" charset="-78"/>
              <a:cs typeface="ae_AlMateen" pitchFamily="18" charset="-78"/>
            </a:endParaRPr>
          </a:p>
        </p:txBody>
      </p:sp>
      <p:sp>
        <p:nvSpPr>
          <p:cNvPr id="19" name="مستطيل 18"/>
          <p:cNvSpPr/>
          <p:nvPr/>
        </p:nvSpPr>
        <p:spPr>
          <a:xfrm>
            <a:off x="287798" y="509897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إطعام الطعام </a:t>
            </a:r>
            <a:endParaRPr lang="ar-SA" sz="3600" dirty="0">
              <a:solidFill>
                <a:schemeClr val="tx1"/>
              </a:solidFill>
              <a:latin typeface="ae_AlMateen" pitchFamily="18" charset="-78"/>
              <a:cs typeface="ae_AlMateen" pitchFamily="18" charset="-78"/>
            </a:endParaRPr>
          </a:p>
        </p:txBody>
      </p:sp>
      <p:sp>
        <p:nvSpPr>
          <p:cNvPr id="20" name="مستطيل 19"/>
          <p:cNvSpPr/>
          <p:nvPr/>
        </p:nvSpPr>
        <p:spPr>
          <a:xfrm>
            <a:off x="287798" y="423488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القرض الحسن </a:t>
            </a:r>
            <a:endParaRPr lang="ar-SA" sz="3600" dirty="0">
              <a:solidFill>
                <a:schemeClr val="tx1"/>
              </a:solidFill>
              <a:latin typeface="ae_AlMateen" pitchFamily="18" charset="-78"/>
              <a:cs typeface="ae_AlMateen" pitchFamily="18" charset="-78"/>
            </a:endParaRPr>
          </a:p>
        </p:txBody>
      </p:sp>
      <p:pic>
        <p:nvPicPr>
          <p:cNvPr id="5122" name="Picture 2" descr="C:\Users\xiD4\Desktop\بلبلب.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1124744"/>
            <a:ext cx="2162919" cy="4406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36016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83568" y="260648"/>
            <a:ext cx="766912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rgbClr val="FFFF00"/>
                </a:solidFill>
                <a:latin typeface="ae_AlMateen" pitchFamily="18" charset="-78"/>
                <a:cs typeface="ae_AlMateen" pitchFamily="18" charset="-78"/>
              </a:rPr>
              <a:t>مصادر حديثة </a:t>
            </a:r>
            <a:endParaRPr lang="ar-SA" sz="3600" dirty="0">
              <a:solidFill>
                <a:srgbClr val="FFFF00"/>
              </a:solidFill>
              <a:latin typeface="ae_AlMateen" pitchFamily="18" charset="-78"/>
              <a:cs typeface="ae_AlMateen" pitchFamily="18" charset="-78"/>
            </a:endParaRPr>
          </a:p>
        </p:txBody>
      </p:sp>
      <p:sp>
        <p:nvSpPr>
          <p:cNvPr id="4" name="مربع نص 3"/>
          <p:cNvSpPr txBox="1"/>
          <p:nvPr/>
        </p:nvSpPr>
        <p:spPr>
          <a:xfrm>
            <a:off x="5076056" y="1332057"/>
            <a:ext cx="2880320"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جهات مانحة </a:t>
            </a:r>
            <a:endParaRPr lang="ar-SA" sz="3200" dirty="0">
              <a:solidFill>
                <a:schemeClr val="bg1"/>
              </a:solidFill>
              <a:latin typeface="ae_AlMateen" pitchFamily="18" charset="-78"/>
              <a:cs typeface="ae_AlMateen" pitchFamily="18" charset="-78"/>
            </a:endParaRPr>
          </a:p>
        </p:txBody>
      </p:sp>
      <p:sp>
        <p:nvSpPr>
          <p:cNvPr id="7" name="مربع نص 6"/>
          <p:cNvSpPr txBox="1"/>
          <p:nvPr/>
        </p:nvSpPr>
        <p:spPr>
          <a:xfrm>
            <a:off x="4283969" y="2196153"/>
            <a:ext cx="3600400" cy="584775"/>
          </a:xfrm>
          <a:prstGeom prst="rect">
            <a:avLst/>
          </a:prstGeom>
          <a:solidFill>
            <a:srgbClr val="002060"/>
          </a:solidFill>
        </p:spPr>
        <p:txBody>
          <a:bodyPr wrap="square" rtlCol="1">
            <a:spAutoFit/>
          </a:bodyPr>
          <a:lstStyle/>
          <a:p>
            <a:r>
              <a:rPr lang="ar-SA" sz="3200" dirty="0" smtClean="0">
                <a:solidFill>
                  <a:schemeClr val="bg1"/>
                </a:solidFill>
                <a:latin typeface="ae_AlMateen" pitchFamily="18" charset="-78"/>
                <a:cs typeface="ae_AlMateen" pitchFamily="18" charset="-78"/>
              </a:rPr>
              <a:t>الدعم</a:t>
            </a:r>
            <a:r>
              <a:rPr lang="ar-SA" sz="3200" dirty="0" smtClean="0"/>
              <a:t> </a:t>
            </a:r>
            <a:r>
              <a:rPr lang="ar-SA" sz="3200" dirty="0">
                <a:solidFill>
                  <a:schemeClr val="bg1"/>
                </a:solidFill>
                <a:latin typeface="ae_AlMateen" pitchFamily="18" charset="-78"/>
                <a:cs typeface="ae_AlMateen" pitchFamily="18" charset="-78"/>
              </a:rPr>
              <a:t>من</a:t>
            </a:r>
            <a:r>
              <a:rPr lang="ar-SA" sz="3200" dirty="0"/>
              <a:t> </a:t>
            </a:r>
            <a:r>
              <a:rPr lang="ar-SA" sz="3200" dirty="0">
                <a:solidFill>
                  <a:schemeClr val="bg1"/>
                </a:solidFill>
                <a:latin typeface="ae_AlMateen" pitchFamily="18" charset="-78"/>
                <a:cs typeface="ae_AlMateen" pitchFamily="18" charset="-78"/>
              </a:rPr>
              <a:t>الجهات</a:t>
            </a:r>
            <a:r>
              <a:rPr lang="ar-SA" sz="3200" dirty="0"/>
              <a:t> </a:t>
            </a:r>
            <a:r>
              <a:rPr lang="ar-SA" sz="3200" dirty="0">
                <a:solidFill>
                  <a:schemeClr val="bg1"/>
                </a:solidFill>
                <a:latin typeface="ae_AlMateen" pitchFamily="18" charset="-78"/>
                <a:cs typeface="ae_AlMateen" pitchFamily="18" charset="-78"/>
              </a:rPr>
              <a:t>الرسمية</a:t>
            </a:r>
            <a:r>
              <a:rPr lang="ar-SA" sz="3200" dirty="0" smtClean="0"/>
              <a:t>    </a:t>
            </a:r>
            <a:endParaRPr lang="en-US" sz="3200" b="1" i="1" dirty="0"/>
          </a:p>
        </p:txBody>
      </p:sp>
      <p:sp>
        <p:nvSpPr>
          <p:cNvPr id="8" name="مربع نص 7"/>
          <p:cNvSpPr txBox="1"/>
          <p:nvPr/>
        </p:nvSpPr>
        <p:spPr>
          <a:xfrm>
            <a:off x="4932040" y="3060249"/>
            <a:ext cx="302433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جهات خارجية </a:t>
            </a:r>
            <a:endParaRPr lang="ar-SA" sz="3200" dirty="0">
              <a:solidFill>
                <a:schemeClr val="bg1"/>
              </a:solidFill>
              <a:latin typeface="ae_AlMateen" pitchFamily="18" charset="-78"/>
              <a:cs typeface="ae_AlMateen" pitchFamily="18" charset="-78"/>
            </a:endParaRPr>
          </a:p>
        </p:txBody>
      </p:sp>
      <p:sp>
        <p:nvSpPr>
          <p:cNvPr id="9" name="مربع نص 8"/>
          <p:cNvSpPr txBox="1"/>
          <p:nvPr/>
        </p:nvSpPr>
        <p:spPr>
          <a:xfrm>
            <a:off x="3923928" y="3924345"/>
            <a:ext cx="4032448"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جهات خارجية (المنظمات)</a:t>
            </a:r>
            <a:endParaRPr lang="ar-SA" sz="3200" dirty="0">
              <a:solidFill>
                <a:schemeClr val="bg1"/>
              </a:solidFill>
              <a:latin typeface="ae_AlMateen" pitchFamily="18" charset="-78"/>
              <a:cs typeface="ae_AlMateen" pitchFamily="18" charset="-78"/>
            </a:endParaRPr>
          </a:p>
        </p:txBody>
      </p:sp>
      <p:sp>
        <p:nvSpPr>
          <p:cNvPr id="10" name="مربع نص 9"/>
          <p:cNvSpPr txBox="1"/>
          <p:nvPr/>
        </p:nvSpPr>
        <p:spPr>
          <a:xfrm>
            <a:off x="0" y="3204264"/>
            <a:ext cx="4176464"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التجار والقطاع العائلي</a:t>
            </a:r>
            <a:endParaRPr lang="ar-SA" sz="3200" dirty="0">
              <a:solidFill>
                <a:schemeClr val="bg1"/>
              </a:solidFill>
              <a:latin typeface="ae_AlMateen" pitchFamily="18" charset="-78"/>
              <a:cs typeface="ae_AlMateen" pitchFamily="18" charset="-78"/>
            </a:endParaRPr>
          </a:p>
        </p:txBody>
      </p:sp>
      <p:sp>
        <p:nvSpPr>
          <p:cNvPr id="11" name="مربع نص 10"/>
          <p:cNvSpPr txBox="1"/>
          <p:nvPr/>
        </p:nvSpPr>
        <p:spPr>
          <a:xfrm>
            <a:off x="3743908" y="5517232"/>
            <a:ext cx="4176464"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برامج المسئولية الاجتماعية </a:t>
            </a:r>
            <a:endParaRPr lang="ar-SA" sz="3200" dirty="0">
              <a:solidFill>
                <a:schemeClr val="bg1"/>
              </a:solidFill>
              <a:latin typeface="ae_AlMateen" pitchFamily="18" charset="-78"/>
              <a:cs typeface="ae_AlMateen" pitchFamily="18" charset="-78"/>
            </a:endParaRPr>
          </a:p>
        </p:txBody>
      </p:sp>
      <p:sp>
        <p:nvSpPr>
          <p:cNvPr id="12" name="مربع نص 11"/>
          <p:cNvSpPr txBox="1"/>
          <p:nvPr/>
        </p:nvSpPr>
        <p:spPr>
          <a:xfrm>
            <a:off x="179512" y="4221087"/>
            <a:ext cx="302433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العلاقات الشخصية </a:t>
            </a:r>
            <a:endParaRPr lang="ar-SA" sz="3200" dirty="0">
              <a:solidFill>
                <a:schemeClr val="bg1"/>
              </a:solidFill>
              <a:latin typeface="ae_AlMateen" pitchFamily="18" charset="-78"/>
              <a:cs typeface="ae_AlMateen" pitchFamily="18" charset="-78"/>
            </a:endParaRPr>
          </a:p>
        </p:txBody>
      </p:sp>
      <p:sp>
        <p:nvSpPr>
          <p:cNvPr id="13" name="مربع نص 12"/>
          <p:cNvSpPr txBox="1"/>
          <p:nvPr/>
        </p:nvSpPr>
        <p:spPr>
          <a:xfrm>
            <a:off x="179512" y="5088086"/>
            <a:ext cx="3024336" cy="1077218"/>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المجموعات والافراد</a:t>
            </a:r>
          </a:p>
          <a:p>
            <a:pPr algn="ctr"/>
            <a:r>
              <a:rPr lang="ar-SA" sz="3200" dirty="0" smtClean="0">
                <a:solidFill>
                  <a:schemeClr val="bg1"/>
                </a:solidFill>
                <a:latin typeface="ae_AlMateen" pitchFamily="18" charset="-78"/>
                <a:cs typeface="ae_AlMateen" pitchFamily="18" charset="-78"/>
              </a:rPr>
              <a:t>(العضويات )</a:t>
            </a:r>
            <a:endParaRPr lang="ar-SA" sz="3200" dirty="0">
              <a:solidFill>
                <a:schemeClr val="bg1"/>
              </a:solidFill>
              <a:latin typeface="ae_AlMateen" pitchFamily="18" charset="-78"/>
              <a:cs typeface="ae_AlMateen" pitchFamily="18" charset="-78"/>
            </a:endParaRPr>
          </a:p>
        </p:txBody>
      </p:sp>
      <p:sp>
        <p:nvSpPr>
          <p:cNvPr id="14" name="مربع نص 13"/>
          <p:cNvSpPr txBox="1"/>
          <p:nvPr/>
        </p:nvSpPr>
        <p:spPr>
          <a:xfrm>
            <a:off x="4572001" y="4725144"/>
            <a:ext cx="302433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الشركـــــــات </a:t>
            </a:r>
            <a:endParaRPr lang="ar-SA" sz="3200" dirty="0">
              <a:solidFill>
                <a:schemeClr val="bg1"/>
              </a:solidFill>
              <a:latin typeface="ae_AlMateen" pitchFamily="18" charset="-78"/>
              <a:cs typeface="ae_AlMateen" pitchFamily="18" charset="-78"/>
            </a:endParaRPr>
          </a:p>
        </p:txBody>
      </p:sp>
      <p:pic>
        <p:nvPicPr>
          <p:cNvPr id="6147" name="Picture 3" descr="C:\Users\xiD4\Desktop\يليبي.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980728"/>
            <a:ext cx="2733675" cy="167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16155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002060"/>
                </a:solidFill>
                <a:cs typeface="SKR HEAD1" pitchFamily="2" charset="-78"/>
              </a:rPr>
              <a:t>نشاط - للمجموعات  </a:t>
            </a:r>
            <a:endParaRPr lang="ar-SA" dirty="0">
              <a:solidFill>
                <a:srgbClr val="002060"/>
              </a:solidFill>
              <a:cs typeface="SKR HEAD1" pitchFamily="2" charset="-78"/>
            </a:endParaRPr>
          </a:p>
        </p:txBody>
      </p:sp>
      <p:sp>
        <p:nvSpPr>
          <p:cNvPr id="6"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7" name="عنوان 1"/>
          <p:cNvSpPr txBox="1">
            <a:spLocks/>
          </p:cNvSpPr>
          <p:nvPr/>
        </p:nvSpPr>
        <p:spPr>
          <a:xfrm>
            <a:off x="743804" y="314096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b="1" dirty="0" smtClean="0">
                <a:solidFill>
                  <a:srgbClr val="002060"/>
                </a:solidFill>
                <a:cs typeface="Sultan light" pitchFamily="2" charset="-78"/>
              </a:rPr>
              <a:t>مصادر ووسائل ترشيح  </a:t>
            </a:r>
          </a:p>
          <a:p>
            <a:pPr algn="ctr"/>
            <a:r>
              <a:rPr lang="ar-SA" b="1" dirty="0" smtClean="0">
                <a:solidFill>
                  <a:srgbClr val="002060"/>
                </a:solidFill>
                <a:cs typeface="Sultan light" pitchFamily="2" charset="-78"/>
              </a:rPr>
              <a:t>مصادر التمويل؟</a:t>
            </a:r>
            <a:endParaRPr lang="ar-SA" b="1" dirty="0">
              <a:solidFill>
                <a:srgbClr val="002060"/>
              </a:solidFill>
              <a:cs typeface="Sultan light" pitchFamily="2" charset="-78"/>
            </a:endParaRPr>
          </a:p>
        </p:txBody>
      </p:sp>
    </p:spTree>
    <p:extLst>
      <p:ext uri="{BB962C8B-B14F-4D97-AF65-F5344CB8AC3E}">
        <p14:creationId xmlns:p14="http://schemas.microsoft.com/office/powerpoint/2010/main" xmlns="" val="427273892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51720" y="1412776"/>
            <a:ext cx="6264696" cy="4524315"/>
          </a:xfrm>
          <a:prstGeom prst="rect">
            <a:avLst/>
          </a:prstGeom>
        </p:spPr>
        <p:txBody>
          <a:bodyPr wrap="square">
            <a:spAutoFit/>
          </a:bodyPr>
          <a:lstStyle/>
          <a:p>
            <a:pPr marL="342900" indent="-342900">
              <a:buFont typeface="Arial" pitchFamily="34" charset="0"/>
              <a:buChar char="•"/>
            </a:pPr>
            <a:r>
              <a:rPr lang="ar-SA" sz="2400" dirty="0">
                <a:latin typeface="ae_AlMateen" pitchFamily="18" charset="-78"/>
                <a:cs typeface="ae_AlMateen" pitchFamily="18" charset="-78"/>
              </a:rPr>
              <a:t>اﻟﻤﺠﻼت اﻟﻤﺘﺨﺼﺼﺔ</a:t>
            </a:r>
          </a:p>
          <a:p>
            <a:pPr marL="342900" indent="-342900">
              <a:buFont typeface="Arial" pitchFamily="34" charset="0"/>
              <a:buChar char="•"/>
            </a:pPr>
            <a:r>
              <a:rPr lang="ar-SA" sz="2400" dirty="0">
                <a:latin typeface="ae_AlMateen" pitchFamily="18" charset="-78"/>
                <a:cs typeface="ae_AlMateen" pitchFamily="18" charset="-78"/>
              </a:rPr>
              <a:t> ﻗﻮاﻋﺪ اﻟﺒﻴﺎﻧﺎت</a:t>
            </a:r>
          </a:p>
          <a:p>
            <a:pPr marL="342900" indent="-342900">
              <a:buFont typeface="Arial" pitchFamily="34" charset="0"/>
              <a:buChar char="•"/>
            </a:pPr>
            <a:r>
              <a:rPr lang="ar-SA" sz="2400" dirty="0">
                <a:latin typeface="ae_AlMateen" pitchFamily="18" charset="-78"/>
                <a:cs typeface="ae_AlMateen" pitchFamily="18" charset="-78"/>
              </a:rPr>
              <a:t> </a:t>
            </a:r>
            <a:r>
              <a:rPr lang="ar-SA" sz="2400" dirty="0" smtClean="0">
                <a:latin typeface="ae_AlMateen" pitchFamily="18" charset="-78"/>
                <a:cs typeface="ae_AlMateen" pitchFamily="18" charset="-78"/>
              </a:rPr>
              <a:t>الكتيبات اﻟﺪﻟﻴﻞ </a:t>
            </a:r>
            <a:r>
              <a:rPr lang="ar-SA" sz="2400" dirty="0">
                <a:latin typeface="ae_AlMateen" pitchFamily="18" charset="-78"/>
                <a:cs typeface="ae_AlMateen" pitchFamily="18" charset="-78"/>
              </a:rPr>
              <a:t>اﻟﻤﻄﺒﻮﻋﺔ</a:t>
            </a:r>
          </a:p>
          <a:p>
            <a:pPr marL="342900" indent="-342900">
              <a:buFont typeface="Arial" pitchFamily="34" charset="0"/>
              <a:buChar char="•"/>
            </a:pPr>
            <a:r>
              <a:rPr lang="ar-SA" sz="2400" dirty="0">
                <a:latin typeface="ae_AlMateen" pitchFamily="18" charset="-78"/>
                <a:cs typeface="ae_AlMateen" pitchFamily="18" charset="-78"/>
              </a:rPr>
              <a:t> اﻟﻤﻮاد اﻟﺨﺎﺻﺔﺑﺠﻬﺎت اﻟﺘﻤﻮﻳﻞ ﻣﺜﻞ اﻟﺘﻘﺎرﻳﺮ اﻟﺴﻨﻮﻳﺔ</a:t>
            </a:r>
          </a:p>
          <a:p>
            <a:pPr marL="342900" indent="-342900">
              <a:buFont typeface="Arial" pitchFamily="34" charset="0"/>
              <a:buChar char="•"/>
            </a:pPr>
            <a:r>
              <a:rPr lang="ar-SA" sz="2400" dirty="0">
                <a:latin typeface="ae_AlMateen" pitchFamily="18" charset="-78"/>
                <a:cs typeface="ae_AlMateen" pitchFamily="18" charset="-78"/>
              </a:rPr>
              <a:t> اﻻﺳﺘﺸﺎرﻳﻮن</a:t>
            </a:r>
          </a:p>
          <a:p>
            <a:pPr marL="342900" indent="-342900">
              <a:buFont typeface="Arial" pitchFamily="34" charset="0"/>
              <a:buChar char="•"/>
            </a:pPr>
            <a:r>
              <a:rPr lang="ar-SA" sz="2400" dirty="0">
                <a:latin typeface="ae_AlMateen" pitchFamily="18" charset="-78"/>
                <a:cs typeface="ae_AlMateen" pitchFamily="18" charset="-78"/>
              </a:rPr>
              <a:t> وﺳﺎﺋﻞ اﻹﻋﻼم اﻟﻌﺎﻣﺔ،ﻣﺜﻞ اﻟﺠﺮاﺋﺪ واﻟﺘﻠﻔﺰﻳﻮن </a:t>
            </a:r>
            <a:r>
              <a:rPr lang="ar-SA" sz="2400" dirty="0" smtClean="0">
                <a:latin typeface="ae_AlMateen" pitchFamily="18" charset="-78"/>
                <a:cs typeface="ae_AlMateen" pitchFamily="18" charset="-78"/>
              </a:rPr>
              <a:t>واﻹذاﻋﺔ</a:t>
            </a:r>
            <a:endParaRPr lang="ar-SA" sz="2400" dirty="0">
              <a:latin typeface="ae_AlMateen" pitchFamily="18" charset="-78"/>
              <a:cs typeface="ae_AlMateen" pitchFamily="18" charset="-78"/>
            </a:endParaRPr>
          </a:p>
          <a:p>
            <a:pPr marL="342900" indent="-342900">
              <a:buFont typeface="Arial" pitchFamily="34" charset="0"/>
              <a:buChar char="•"/>
            </a:pPr>
            <a:r>
              <a:rPr lang="ar-SA" sz="2400" dirty="0">
                <a:latin typeface="ae_AlMateen" pitchFamily="18" charset="-78"/>
                <a:cs typeface="ae_AlMateen" pitchFamily="18" charset="-78"/>
              </a:rPr>
              <a:t> اﻹﻧﺘﺮﻧﺖ</a:t>
            </a:r>
          </a:p>
          <a:p>
            <a:pPr marL="342900" indent="-342900">
              <a:buFont typeface="Arial" pitchFamily="34" charset="0"/>
              <a:buChar char="•"/>
            </a:pPr>
            <a:r>
              <a:rPr lang="ar-SA" sz="2400" dirty="0">
                <a:latin typeface="ae_AlMateen" pitchFamily="18" charset="-78"/>
                <a:cs typeface="ae_AlMateen" pitchFamily="18" charset="-78"/>
              </a:rPr>
              <a:t> ﺟﻬﺎت اﻻﺗﺼﺎل اﻟﺸﺨﺼﻴﺔ واﻟﺰﻣﻼء</a:t>
            </a:r>
          </a:p>
          <a:p>
            <a:pPr marL="342900" indent="-342900">
              <a:buFont typeface="Arial" pitchFamily="34" charset="0"/>
              <a:buChar char="•"/>
            </a:pPr>
            <a:r>
              <a:rPr lang="ar-SA" sz="2400" dirty="0">
                <a:latin typeface="ae_AlMateen" pitchFamily="18" charset="-78"/>
                <a:cs typeface="ae_AlMateen" pitchFamily="18" charset="-78"/>
              </a:rPr>
              <a:t> اﻟﻤﻜﺘﺒﺎت</a:t>
            </a:r>
          </a:p>
          <a:p>
            <a:pPr marL="342900" indent="-342900">
              <a:buFont typeface="Arial" pitchFamily="34" charset="0"/>
              <a:buChar char="•"/>
            </a:pPr>
            <a:r>
              <a:rPr lang="ar-SA" sz="2400" dirty="0">
                <a:latin typeface="ae_AlMateen" pitchFamily="18" charset="-78"/>
                <a:cs typeface="ae_AlMateen" pitchFamily="18" charset="-78"/>
              </a:rPr>
              <a:t> ﻣﻌﻠﻮﻣﺎت اﻟﻤﻨﺎﻓﺴﻴﻦ</a:t>
            </a:r>
          </a:p>
          <a:p>
            <a:pPr marL="342900" indent="-342900">
              <a:buFont typeface="Arial" pitchFamily="34" charset="0"/>
              <a:buChar char="•"/>
            </a:pPr>
            <a:r>
              <a:rPr lang="ar-SA" sz="2400" dirty="0">
                <a:latin typeface="ae_AlMateen" pitchFamily="18" charset="-78"/>
                <a:cs typeface="ae_AlMateen" pitchFamily="18" charset="-78"/>
              </a:rPr>
              <a:t> اﻻﺟﺘﻤﺎﻋﺎت </a:t>
            </a:r>
            <a:r>
              <a:rPr lang="ar-SA" sz="2400" dirty="0" smtClean="0">
                <a:latin typeface="ae_AlMateen" pitchFamily="18" charset="-78"/>
                <a:cs typeface="ae_AlMateen" pitchFamily="18" charset="-78"/>
              </a:rPr>
              <a:t>وﻏﺪاء </a:t>
            </a:r>
            <a:r>
              <a:rPr lang="ar-SA" sz="2400" dirty="0">
                <a:latin typeface="ae_AlMateen" pitchFamily="18" charset="-78"/>
                <a:cs typeface="ae_AlMateen" pitchFamily="18" charset="-78"/>
              </a:rPr>
              <a:t>اﻟﻌﻤﻞ</a:t>
            </a:r>
          </a:p>
          <a:p>
            <a:pPr marL="342900" indent="-342900">
              <a:buFont typeface="Arial" pitchFamily="34" charset="0"/>
              <a:buChar char="•"/>
            </a:pPr>
            <a:r>
              <a:rPr lang="ar-SA" sz="2400" dirty="0">
                <a:latin typeface="ae_AlMateen" pitchFamily="18" charset="-78"/>
                <a:cs typeface="ae_AlMateen" pitchFamily="18" charset="-78"/>
              </a:rPr>
              <a:t> ﺷﺒﻜﺎت اﻟﻤﻌﺎرف ﻏﻴﺮ اﻟﺮﺳﻤﻴﺔ</a:t>
            </a:r>
          </a:p>
        </p:txBody>
      </p:sp>
      <p:sp>
        <p:nvSpPr>
          <p:cNvPr id="5" name="مستطيل 4"/>
          <p:cNvSpPr/>
          <p:nvPr/>
        </p:nvSpPr>
        <p:spPr>
          <a:xfrm>
            <a:off x="251520" y="260648"/>
            <a:ext cx="7218548" cy="461665"/>
          </a:xfrm>
          <a:prstGeom prst="rect">
            <a:avLst/>
          </a:prstGeom>
        </p:spPr>
        <p:txBody>
          <a:bodyPr wrap="square">
            <a:spAutoFit/>
          </a:bodyPr>
          <a:lstStyle/>
          <a:p>
            <a:pPr algn="ctr"/>
            <a:r>
              <a:rPr lang="ar-SA" sz="2400" b="1" dirty="0" smtClean="0">
                <a:solidFill>
                  <a:srgbClr val="002060"/>
                </a:solidFill>
                <a:cs typeface="AdvertisingExtraBold" pitchFamily="2" charset="-78"/>
              </a:rPr>
              <a:t>اين نجد معلوما ت عن الداعمين والمتبرعين ؟</a:t>
            </a:r>
            <a:endParaRPr lang="ar-SA" sz="2400" b="1" dirty="0">
              <a:solidFill>
                <a:srgbClr val="002060"/>
              </a:solidFill>
              <a:cs typeface="AdvertisingExtraBold" pitchFamily="2" charset="-78"/>
            </a:endParaRPr>
          </a:p>
        </p:txBody>
      </p:sp>
      <p:pic>
        <p:nvPicPr>
          <p:cNvPr id="7170" name="Picture 2" descr="C:\Users\xiD4\Desktop\عام\الاعمال\مجلد جديد ‫(2)‬\صور خدمة العملاء\images (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95" y="3140968"/>
            <a:ext cx="1800225" cy="1588240"/>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xiD4\Desktop\عام\الاعمال\مجلد جديد ‫(2)‬\صور خدمة العملاء\تنزيل (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96" y="1412776"/>
            <a:ext cx="1800224"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xiD4\Desktop\imag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4410" y="4795576"/>
            <a:ext cx="1647310" cy="184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75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62438" y="1981200"/>
            <a:ext cx="3765946" cy="4114800"/>
          </a:xfrm>
          <a:prstGeom prst="rect">
            <a:avLst/>
          </a:prstGeom>
        </p:spPr>
        <p:txBody>
          <a:bodyPr vert="horz" lIns="91440" tIns="45720" rIns="91440" bIns="45720" rtlCol="0">
            <a:normAutofit lnSpcReduction="10000"/>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ar-SA" sz="2400" b="1" dirty="0" smtClean="0">
                <a:solidFill>
                  <a:srgbClr val="000099"/>
                </a:solidFill>
              </a:rPr>
              <a:t>لانهم لا يتواصلون مع الشخص المناسب .</a:t>
            </a:r>
          </a:p>
          <a:p>
            <a:r>
              <a:rPr lang="ar-SA" sz="2400" b="1" dirty="0" smtClean="0">
                <a:solidFill>
                  <a:srgbClr val="000099"/>
                </a:solidFill>
              </a:rPr>
              <a:t>لانهم سمعوا اخبار سلبية عن المؤسسات الخيرية.</a:t>
            </a:r>
          </a:p>
          <a:p>
            <a:r>
              <a:rPr lang="ar-SA" sz="2400" b="1" dirty="0" smtClean="0">
                <a:solidFill>
                  <a:srgbClr val="000099"/>
                </a:solidFill>
              </a:rPr>
              <a:t>لانهم ينسون ويحتاجون الى المتابعة.</a:t>
            </a:r>
          </a:p>
          <a:p>
            <a:r>
              <a:rPr lang="ar-SA" sz="2400" b="1" dirty="0" smtClean="0">
                <a:solidFill>
                  <a:srgbClr val="000099"/>
                </a:solidFill>
              </a:rPr>
              <a:t>لانهم لا يعتقدون انه يمكنهم احداث تغيير واثر .</a:t>
            </a:r>
          </a:p>
          <a:p>
            <a:r>
              <a:rPr lang="ar-SA" sz="2400" b="1" dirty="0" smtClean="0">
                <a:solidFill>
                  <a:srgbClr val="000099"/>
                </a:solidFill>
              </a:rPr>
              <a:t>لانهم مرتبكون بشان المطلوب منهم.</a:t>
            </a:r>
          </a:p>
          <a:p>
            <a:r>
              <a:rPr lang="ar-SA" sz="2400" b="1" dirty="0" smtClean="0">
                <a:solidFill>
                  <a:srgbClr val="000099"/>
                </a:solidFill>
              </a:rPr>
              <a:t>لانه لم يطلب منهم ذلك.</a:t>
            </a:r>
          </a:p>
          <a:p>
            <a:pPr>
              <a:lnSpc>
                <a:spcPct val="170000"/>
              </a:lnSpc>
            </a:pPr>
            <a:endParaRPr lang="ar-SA" dirty="0" smtClean="0">
              <a:solidFill>
                <a:srgbClr val="000099"/>
              </a:solidFill>
            </a:endParaRPr>
          </a:p>
          <a:p>
            <a:pPr>
              <a:lnSpc>
                <a:spcPct val="170000"/>
              </a:lnSpc>
            </a:pPr>
            <a:endParaRPr lang="en-US" dirty="0">
              <a:solidFill>
                <a:srgbClr val="000099"/>
              </a:solidFill>
            </a:endParaRPr>
          </a:p>
        </p:txBody>
      </p:sp>
      <p:sp>
        <p:nvSpPr>
          <p:cNvPr id="5" name="Rectangle 3"/>
          <p:cNvSpPr>
            <a:spLocks noChangeArrowheads="1"/>
          </p:cNvSpPr>
          <p:nvPr/>
        </p:nvSpPr>
        <p:spPr bwMode="auto">
          <a:xfrm>
            <a:off x="1216572" y="764704"/>
            <a:ext cx="609173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rtl="1"/>
            <a:r>
              <a:rPr lang="ar-SA" sz="4000" b="1" dirty="0" smtClean="0">
                <a:solidFill>
                  <a:srgbClr val="FF0000"/>
                </a:solidFill>
                <a:latin typeface="Arial" pitchFamily="34" charset="0"/>
                <a:cs typeface="AdvertisingBold" pitchFamily="2" charset="-78"/>
              </a:rPr>
              <a:t>لماذا يمتنع الناس عن العطاء </a:t>
            </a:r>
            <a:endParaRPr lang="en-US" sz="4000" b="1" dirty="0">
              <a:solidFill>
                <a:srgbClr val="FF0000"/>
              </a:solidFill>
              <a:latin typeface="Arial" pitchFamily="34" charset="0"/>
              <a:cs typeface="AdvertisingBold" pitchFamily="2" charset="-78"/>
            </a:endParaRPr>
          </a:p>
        </p:txBody>
      </p:sp>
      <p:pic>
        <p:nvPicPr>
          <p:cNvPr id="8194" name="Picture 2" descr="C:\Users\xiD4\Desktop\عام\الاعمال\مجلد جديد ‫(2)‬\صور خدمة العملاء\images (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1420" y="2204864"/>
            <a:ext cx="2948532"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611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70C0"/>
                </a:solidFill>
                <a:latin typeface="ae_AlMateen" pitchFamily="18" charset="-78"/>
                <a:cs typeface="ae_AlMateen" pitchFamily="18" charset="-78"/>
              </a:rPr>
              <a:t>ما الذي سيغير حياتك ؟</a:t>
            </a:r>
            <a:endParaRPr lang="ar-SA" dirty="0">
              <a:solidFill>
                <a:srgbClr val="0070C0"/>
              </a:solidFill>
              <a:latin typeface="ae_AlMateen" pitchFamily="18" charset="-78"/>
              <a:cs typeface="ae_AlMateen" pitchFamily="18"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11760" y="1700808"/>
            <a:ext cx="3909412" cy="2880320"/>
          </a:xfrm>
        </p:spPr>
      </p:pic>
      <p:sp>
        <p:nvSpPr>
          <p:cNvPr id="5" name="مستطيل 4"/>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Tree>
    <p:extLst>
      <p:ext uri="{BB962C8B-B14F-4D97-AF65-F5344CB8AC3E}">
        <p14:creationId xmlns:p14="http://schemas.microsoft.com/office/powerpoint/2010/main" xmlns="" val="12760049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620000" cy="850106"/>
          </a:xfrm>
        </p:spPr>
        <p:txBody>
          <a:bodyPr/>
          <a:lstStyle/>
          <a:p>
            <a:pPr algn="r"/>
            <a:r>
              <a:rPr lang="ar-SA" dirty="0" smtClean="0">
                <a:solidFill>
                  <a:srgbClr val="C00000"/>
                </a:solidFill>
                <a:latin typeface="ae_AlMateen" pitchFamily="18" charset="-78"/>
                <a:cs typeface="ae_AlMateen" pitchFamily="18" charset="-78"/>
              </a:rPr>
              <a:t>       عملية جمع التبرعات </a:t>
            </a:r>
            <a:endParaRPr lang="ar-SA" dirty="0">
              <a:solidFill>
                <a:srgbClr val="C00000"/>
              </a:solidFill>
              <a:latin typeface="ae_AlMateen" pitchFamily="18" charset="-78"/>
              <a:cs typeface="ae_AlMateen" pitchFamily="18" charset="-78"/>
            </a:endParaRPr>
          </a:p>
        </p:txBody>
      </p:sp>
      <p:sp>
        <p:nvSpPr>
          <p:cNvPr id="4" name="مربع نص 3"/>
          <p:cNvSpPr txBox="1"/>
          <p:nvPr/>
        </p:nvSpPr>
        <p:spPr>
          <a:xfrm>
            <a:off x="3419872" y="1340768"/>
            <a:ext cx="2448272" cy="523220"/>
          </a:xfrm>
          <a:prstGeom prst="rect">
            <a:avLst/>
          </a:prstGeom>
          <a:solidFill>
            <a:srgbClr val="0070C0"/>
          </a:solidFill>
        </p:spPr>
        <p:txBody>
          <a:bodyPr wrap="square" rtlCol="1">
            <a:spAutoFit/>
          </a:bodyPr>
          <a:lstStyle/>
          <a:p>
            <a:pPr algn="ctr"/>
            <a:r>
              <a:rPr lang="ar-SA" sz="2800" dirty="0" smtClean="0">
                <a:solidFill>
                  <a:schemeClr val="bg1"/>
                </a:solidFill>
                <a:latin typeface="ae_AlMateen" pitchFamily="18" charset="-78"/>
                <a:cs typeface="ae_AlMateen" pitchFamily="18" charset="-78"/>
              </a:rPr>
              <a:t>من اين تبدء؟</a:t>
            </a:r>
            <a:endParaRPr lang="ar-SA" sz="2800" dirty="0">
              <a:solidFill>
                <a:schemeClr val="bg1"/>
              </a:solidFill>
              <a:latin typeface="ae_AlMateen" pitchFamily="18" charset="-78"/>
              <a:cs typeface="ae_AlMateen" pitchFamily="18" charset="-78"/>
            </a:endParaRPr>
          </a:p>
        </p:txBody>
      </p:sp>
      <p:sp>
        <p:nvSpPr>
          <p:cNvPr id="5" name="مستطيل مستدير الزوايا 4"/>
          <p:cNvSpPr/>
          <p:nvPr/>
        </p:nvSpPr>
        <p:spPr>
          <a:xfrm>
            <a:off x="5508104"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تحديد الاحتياجات </a:t>
            </a:r>
            <a:endParaRPr lang="ar-SA" sz="2800" b="1" dirty="0">
              <a:solidFill>
                <a:srgbClr val="FFFF00"/>
              </a:solidFill>
            </a:endParaRPr>
          </a:p>
        </p:txBody>
      </p:sp>
      <p:sp>
        <p:nvSpPr>
          <p:cNvPr id="6" name="مستطيل مستدير الزوايا 5"/>
          <p:cNvSpPr/>
          <p:nvPr/>
        </p:nvSpPr>
        <p:spPr>
          <a:xfrm>
            <a:off x="667923" y="3573016"/>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طلب الدعم</a:t>
            </a:r>
          </a:p>
        </p:txBody>
      </p:sp>
      <p:sp>
        <p:nvSpPr>
          <p:cNvPr id="7" name="مستطيل مستدير الزوايا 6"/>
          <p:cNvSpPr/>
          <p:nvPr/>
        </p:nvSpPr>
        <p:spPr>
          <a:xfrm>
            <a:off x="5508104" y="3471521"/>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بناء</a:t>
            </a:r>
            <a:r>
              <a:rPr lang="ar-SA" dirty="0" smtClean="0"/>
              <a:t> </a:t>
            </a:r>
            <a:r>
              <a:rPr lang="ar-SA" sz="2800" b="1" dirty="0">
                <a:solidFill>
                  <a:srgbClr val="FFFF00"/>
                </a:solidFill>
              </a:rPr>
              <a:t>العلاقات</a:t>
            </a:r>
            <a:r>
              <a:rPr lang="ar-SA" dirty="0" smtClean="0"/>
              <a:t> </a:t>
            </a:r>
            <a:endParaRPr lang="ar-SA" dirty="0"/>
          </a:p>
        </p:txBody>
      </p:sp>
      <p:sp>
        <p:nvSpPr>
          <p:cNvPr id="8" name="مستطيل مستدير الزوايا 7"/>
          <p:cNvSpPr/>
          <p:nvPr/>
        </p:nvSpPr>
        <p:spPr>
          <a:xfrm>
            <a:off x="683568" y="4869160"/>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المحافظة على الجهات المانحة</a:t>
            </a:r>
          </a:p>
        </p:txBody>
      </p:sp>
      <p:sp>
        <p:nvSpPr>
          <p:cNvPr id="9" name="مستطيل مستدير الزوايا 8"/>
          <p:cNvSpPr/>
          <p:nvPr/>
        </p:nvSpPr>
        <p:spPr>
          <a:xfrm>
            <a:off x="5488174" y="4941168"/>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تطوير العلاقات </a:t>
            </a:r>
          </a:p>
        </p:txBody>
      </p:sp>
      <p:sp>
        <p:nvSpPr>
          <p:cNvPr id="10" name="مستطيل مستدير الزوايا 9"/>
          <p:cNvSpPr/>
          <p:nvPr/>
        </p:nvSpPr>
        <p:spPr>
          <a:xfrm>
            <a:off x="755576"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البحث</a:t>
            </a:r>
            <a:r>
              <a:rPr lang="ar-SA" dirty="0" smtClean="0"/>
              <a:t> </a:t>
            </a:r>
            <a:endParaRPr lang="ar-SA" dirty="0"/>
          </a:p>
        </p:txBody>
      </p:sp>
      <p:pic>
        <p:nvPicPr>
          <p:cNvPr id="10242" name="Picture 2" descr="C:\Users\xiD4\Desktop\عام\الاعمال\مجلد جديد ‫(2)‬\صور خدمة العملاء\images (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94506"/>
            <a:ext cx="2247900" cy="203835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12250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03848" y="335558"/>
            <a:ext cx="4896544" cy="1077218"/>
          </a:xfrm>
          <a:prstGeom prst="rect">
            <a:avLst/>
          </a:prstGeom>
          <a:solidFill>
            <a:srgbClr val="00B050"/>
          </a:solidFill>
        </p:spPr>
        <p:txBody>
          <a:bodyPr wrap="square" rtlCol="1">
            <a:spAutoFit/>
          </a:bodyPr>
          <a:lstStyle/>
          <a:p>
            <a:pPr algn="ctr"/>
            <a:r>
              <a:rPr lang="ar-SA" sz="3200" dirty="0" smtClean="0">
                <a:solidFill>
                  <a:srgbClr val="FFFF00"/>
                </a:solidFill>
                <a:latin typeface="ae_AlMateen" pitchFamily="18" charset="-78"/>
                <a:cs typeface="ae_AlMateen" pitchFamily="18" charset="-78"/>
              </a:rPr>
              <a:t>سمات ومواصفات رجل التسويق</a:t>
            </a:r>
          </a:p>
          <a:p>
            <a:pPr algn="ctr"/>
            <a:r>
              <a:rPr lang="ar-SA" sz="3200" dirty="0" smtClean="0">
                <a:solidFill>
                  <a:srgbClr val="FFFF00"/>
                </a:solidFill>
                <a:latin typeface="ae_AlMateen" pitchFamily="18" charset="-78"/>
                <a:cs typeface="ae_AlMateen" pitchFamily="18" charset="-78"/>
              </a:rPr>
              <a:t> الخيري الناجح</a:t>
            </a:r>
            <a:endParaRPr lang="ar-SA" sz="3200" dirty="0">
              <a:solidFill>
                <a:srgbClr val="FFFF00"/>
              </a:solidFill>
              <a:latin typeface="ae_AlMateen" pitchFamily="18" charset="-78"/>
              <a:cs typeface="ae_AlMateen" pitchFamily="18" charset="-78"/>
            </a:endParaRPr>
          </a:p>
        </p:txBody>
      </p:sp>
      <p:pic>
        <p:nvPicPr>
          <p:cNvPr id="11266" name="Picture 2" descr="C:\Users\xiD4\Desktop\عام\الاعمال\مجلد جديد ‫(2)‬\صور خدمة العملاء\ادوات مندوب المبيعات.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04664"/>
            <a:ext cx="2808312" cy="22322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4716016" y="1844824"/>
            <a:ext cx="3384376" cy="4832092"/>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المظهر الجيد.</a:t>
            </a:r>
          </a:p>
          <a:p>
            <a:pPr marL="457200" indent="-457200">
              <a:buFont typeface="Arial" pitchFamily="34" charset="0"/>
              <a:buChar char="•"/>
            </a:pPr>
            <a:r>
              <a:rPr lang="ar-SA" sz="2800" dirty="0" smtClean="0">
                <a:latin typeface="ae_AlMateen" pitchFamily="18" charset="-78"/>
                <a:cs typeface="ae_AlMateen" pitchFamily="18" charset="-78"/>
              </a:rPr>
              <a:t>الحماس  والمصداقية .</a:t>
            </a:r>
          </a:p>
          <a:p>
            <a:pPr marL="457200" indent="-457200">
              <a:buFont typeface="Arial" pitchFamily="34" charset="0"/>
              <a:buChar char="•"/>
            </a:pPr>
            <a:r>
              <a:rPr lang="ar-SA" sz="2800" dirty="0" smtClean="0">
                <a:latin typeface="ae_AlMateen" pitchFamily="18" charset="-78"/>
                <a:cs typeface="ae_AlMateen" pitchFamily="18" charset="-78"/>
              </a:rPr>
              <a:t>الخطة الواضحة .</a:t>
            </a:r>
          </a:p>
          <a:p>
            <a:pPr marL="457200" indent="-457200">
              <a:buFont typeface="Arial" pitchFamily="34" charset="0"/>
              <a:buChar char="•"/>
            </a:pPr>
            <a:r>
              <a:rPr lang="ar-SA" sz="2800" dirty="0" smtClean="0">
                <a:latin typeface="ae_AlMateen" pitchFamily="18" charset="-78"/>
                <a:cs typeface="ae_AlMateen" pitchFamily="18" charset="-78"/>
              </a:rPr>
              <a:t>التواصل الجيد.</a:t>
            </a:r>
          </a:p>
          <a:p>
            <a:pPr marL="457200" indent="-457200">
              <a:buFont typeface="Arial" pitchFamily="34" charset="0"/>
              <a:buChar char="•"/>
            </a:pPr>
            <a:r>
              <a:rPr lang="ar-SA" sz="2800" dirty="0" smtClean="0">
                <a:latin typeface="ae_AlMateen" pitchFamily="18" charset="-78"/>
                <a:cs typeface="ae_AlMateen" pitchFamily="18" charset="-78"/>
              </a:rPr>
              <a:t>الثقة .</a:t>
            </a:r>
          </a:p>
          <a:p>
            <a:pPr marL="457200" indent="-457200">
              <a:buFont typeface="Arial" pitchFamily="34" charset="0"/>
              <a:buChar char="•"/>
            </a:pPr>
            <a:r>
              <a:rPr lang="ar-SA" sz="2800" dirty="0" smtClean="0">
                <a:latin typeface="ae_AlMateen" pitchFamily="18" charset="-78"/>
                <a:cs typeface="ae_AlMateen" pitchFamily="18" charset="-78"/>
              </a:rPr>
              <a:t>لدية علاقات وسعى لتطوير وكسب المزيد.</a:t>
            </a:r>
          </a:p>
          <a:p>
            <a:pPr marL="457200" indent="-457200">
              <a:buFont typeface="Arial" pitchFamily="34" charset="0"/>
              <a:buChar char="•"/>
            </a:pPr>
            <a:r>
              <a:rPr lang="ar-SA" sz="2800" dirty="0" smtClean="0">
                <a:latin typeface="ae_AlMateen" pitchFamily="18" charset="-78"/>
                <a:cs typeface="ae_AlMateen" pitchFamily="18" charset="-78"/>
              </a:rPr>
              <a:t>يكثر من تقديم الشكر قد الامكان .</a:t>
            </a:r>
          </a:p>
          <a:p>
            <a:pPr marL="457200" indent="-457200">
              <a:buFont typeface="Arial" pitchFamily="34" charset="0"/>
              <a:buChar char="•"/>
            </a:pPr>
            <a:r>
              <a:rPr lang="ar-SA" sz="2800" dirty="0" smtClean="0">
                <a:latin typeface="ae_AlMateen" pitchFamily="18" charset="-78"/>
                <a:cs typeface="ae_AlMateen" pitchFamily="18" charset="-78"/>
              </a:rPr>
              <a:t>يستطيع مجاراة الانماط المختلفة من الناس.</a:t>
            </a:r>
            <a:endParaRPr lang="ar-SA" sz="2800" dirty="0">
              <a:latin typeface="ae_AlMateen" pitchFamily="18" charset="-78"/>
              <a:cs typeface="ae_AlMateen" pitchFamily="18" charset="-78"/>
            </a:endParaRPr>
          </a:p>
        </p:txBody>
      </p:sp>
      <p:sp>
        <p:nvSpPr>
          <p:cNvPr id="7" name="تمرير أفقي 6"/>
          <p:cNvSpPr/>
          <p:nvPr/>
        </p:nvSpPr>
        <p:spPr>
          <a:xfrm>
            <a:off x="179512" y="3212976"/>
            <a:ext cx="4536504" cy="316835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971600" y="4005064"/>
            <a:ext cx="3312368" cy="1754326"/>
          </a:xfrm>
          <a:prstGeom prst="rect">
            <a:avLst/>
          </a:prstGeom>
          <a:noFill/>
        </p:spPr>
        <p:txBody>
          <a:bodyPr wrap="square" rtlCol="1">
            <a:spAutoFit/>
          </a:bodyPr>
          <a:lstStyle/>
          <a:p>
            <a:pPr algn="ctr"/>
            <a:r>
              <a:rPr lang="ar-SA" sz="3600" b="1" dirty="0" smtClean="0">
                <a:solidFill>
                  <a:srgbClr val="00B050"/>
                </a:solidFill>
                <a:latin typeface="ae_AlMateen" pitchFamily="18" charset="-78"/>
                <a:cs typeface="Sultan light" pitchFamily="2" charset="-78"/>
              </a:rPr>
              <a:t>الامر بالكامل يتعلق بالتواصل الجيد والممتاز</a:t>
            </a:r>
            <a:endParaRPr lang="ar-SA" sz="3600" b="1" dirty="0">
              <a:solidFill>
                <a:srgbClr val="00B050"/>
              </a:solidFill>
              <a:latin typeface="ae_AlMateen" pitchFamily="18" charset="-78"/>
              <a:cs typeface="Sultan light" pitchFamily="2" charset="-78"/>
            </a:endParaRPr>
          </a:p>
        </p:txBody>
      </p:sp>
    </p:spTree>
    <p:extLst>
      <p:ext uri="{BB962C8B-B14F-4D97-AF65-F5344CB8AC3E}">
        <p14:creationId xmlns:p14="http://schemas.microsoft.com/office/powerpoint/2010/main" xmlns="" val="18697532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836712"/>
            <a:ext cx="6696744" cy="923330"/>
          </a:xfrm>
          <a:prstGeom prst="rect">
            <a:avLst/>
          </a:prstGeom>
          <a:noFill/>
        </p:spPr>
        <p:txBody>
          <a:bodyPr wrap="square" rtlCol="1">
            <a:spAutoFit/>
          </a:bodyPr>
          <a:lstStyle/>
          <a:p>
            <a:pPr algn="ctr"/>
            <a:r>
              <a:rPr lang="ar-SA" sz="5400" dirty="0">
                <a:latin typeface="ae_AlMateen" pitchFamily="18" charset="-78"/>
                <a:cs typeface="ae_AlMateen" pitchFamily="18" charset="-78"/>
              </a:rPr>
              <a:t>وسائل</a:t>
            </a:r>
            <a:r>
              <a:rPr lang="ar-SA" sz="4800" b="1" dirty="0" smtClean="0">
                <a:cs typeface="+mj-cs"/>
              </a:rPr>
              <a:t> </a:t>
            </a:r>
            <a:r>
              <a:rPr lang="ar-SA" sz="5400" dirty="0">
                <a:latin typeface="ae_AlMateen" pitchFamily="18" charset="-78"/>
                <a:cs typeface="ae_AlMateen" pitchFamily="18" charset="-78"/>
              </a:rPr>
              <a:t>جمع</a:t>
            </a:r>
            <a:r>
              <a:rPr lang="ar-SA" sz="4800" b="1" dirty="0" smtClean="0">
                <a:cs typeface="+mj-cs"/>
              </a:rPr>
              <a:t> </a:t>
            </a:r>
            <a:r>
              <a:rPr lang="ar-SA" sz="5400" dirty="0">
                <a:latin typeface="ae_AlMateen" pitchFamily="18" charset="-78"/>
                <a:cs typeface="ae_AlMateen" pitchFamily="18" charset="-78"/>
              </a:rPr>
              <a:t>التبرعات</a:t>
            </a:r>
          </a:p>
        </p:txBody>
      </p:sp>
      <p:pic>
        <p:nvPicPr>
          <p:cNvPr id="4098" name="Picture 2" descr="C:\Users\xiD4\Desktop\عام\الاعمال\مجلد جديد ‫(2)‬\صور خدمة العملاء\images (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0317" y="2357438"/>
            <a:ext cx="3663851" cy="3231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226338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51720" y="332656"/>
            <a:ext cx="4968552" cy="646331"/>
          </a:xfrm>
          <a:prstGeom prst="rect">
            <a:avLst/>
          </a:prstGeom>
          <a:solidFill>
            <a:srgbClr val="E79419"/>
          </a:solidFill>
        </p:spPr>
        <p:txBody>
          <a:bodyPr wrap="square" rtlCol="1">
            <a:spAutoFit/>
          </a:bodyPr>
          <a:lstStyle/>
          <a:p>
            <a:pPr algn="ctr"/>
            <a:r>
              <a:rPr lang="ar-SA" sz="3600" dirty="0" smtClean="0">
                <a:solidFill>
                  <a:srgbClr val="002060"/>
                </a:solidFill>
                <a:latin typeface="ae_AlMateen" pitchFamily="18" charset="-78"/>
                <a:cs typeface="ae_AlMateen" pitchFamily="18" charset="-78"/>
              </a:rPr>
              <a:t>الاتصالات الشخصية </a:t>
            </a:r>
            <a:r>
              <a:rPr lang="ar-SA" sz="3600" b="1" dirty="0" smtClean="0">
                <a:solidFill>
                  <a:srgbClr val="002060"/>
                </a:solidFill>
                <a:latin typeface="ae_AlMateen" pitchFamily="18" charset="-78"/>
                <a:cs typeface="ae_AlMateen" pitchFamily="18" charset="-78"/>
              </a:rPr>
              <a:t>المباشرة </a:t>
            </a:r>
            <a:endParaRPr lang="ar-SA" sz="3600" b="1" dirty="0">
              <a:solidFill>
                <a:srgbClr val="002060"/>
              </a:solidFill>
              <a:latin typeface="ae_AlMateen" pitchFamily="18" charset="-78"/>
              <a:cs typeface="ae_AlMateen" pitchFamily="18" charset="-78"/>
            </a:endParaRPr>
          </a:p>
        </p:txBody>
      </p:sp>
      <p:pic>
        <p:nvPicPr>
          <p:cNvPr id="5122" name="Picture 2" descr="C:\Users\xiD4\Desktop\عام\الاعمال\مجلد جديد ‫(2)‬\صور خدمة العملاء\تنزيل (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052736"/>
            <a:ext cx="3888432" cy="26027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ربع نص 4"/>
          <p:cNvSpPr txBox="1"/>
          <p:nvPr/>
        </p:nvSpPr>
        <p:spPr>
          <a:xfrm>
            <a:off x="4010704" y="2180371"/>
            <a:ext cx="4104456" cy="2246769"/>
          </a:xfrm>
          <a:prstGeom prst="rect">
            <a:avLst/>
          </a:prstGeom>
          <a:noFill/>
        </p:spPr>
        <p:txBody>
          <a:bodyPr wrap="square" rtlCol="1">
            <a:spAutoFit/>
          </a:bodyPr>
          <a:lstStyle>
            <a:defPPr>
              <a:defRPr lang="ar-SA"/>
            </a:defPPr>
            <a:lvl1pPr algn="ctr">
              <a:defRPr sz="3600">
                <a:latin typeface="ae_AlMateen" pitchFamily="18" charset="-78"/>
                <a:cs typeface="ae_AlMateen" pitchFamily="18" charset="-78"/>
              </a:defRPr>
            </a:lvl1pPr>
          </a:lstStyle>
          <a:p>
            <a:pPr algn="r"/>
            <a:r>
              <a:rPr lang="ar-SA" sz="2800" dirty="0">
                <a:solidFill>
                  <a:srgbClr val="0070C0"/>
                </a:solidFill>
              </a:rPr>
              <a:t>وهي التي تحدث وجه لوجه ، وهي الأكثر فعالية ،حيث ان هناك العديد من الاسئلة التي قد يطرحها المانح والتي تجد لها إجابة في اللقاء .</a:t>
            </a:r>
          </a:p>
        </p:txBody>
      </p:sp>
      <p:sp>
        <p:nvSpPr>
          <p:cNvPr id="6" name="مربع نص 5"/>
          <p:cNvSpPr txBox="1"/>
          <p:nvPr/>
        </p:nvSpPr>
        <p:spPr>
          <a:xfrm>
            <a:off x="2051720" y="5229200"/>
            <a:ext cx="6336704" cy="523220"/>
          </a:xfrm>
          <a:prstGeom prst="rect">
            <a:avLst/>
          </a:prstGeom>
          <a:noFill/>
        </p:spPr>
        <p:txBody>
          <a:bodyPr wrap="square" rtlCol="1">
            <a:spAutoFit/>
          </a:bodyPr>
          <a:lstStyle/>
          <a:p>
            <a:r>
              <a:rPr lang="ar-SA" sz="2800" dirty="0" smtClean="0">
                <a:solidFill>
                  <a:srgbClr val="FF0000"/>
                </a:solidFill>
                <a:latin typeface="ae_AlMateen" pitchFamily="18" charset="-78"/>
                <a:cs typeface="ae_AlMateen" pitchFamily="18" charset="-78"/>
              </a:rPr>
              <a:t>ماهي الاسئلة التي قد يطرحها المتبرع في اللقاء ؟</a:t>
            </a:r>
          </a:p>
        </p:txBody>
      </p:sp>
      <p:pic>
        <p:nvPicPr>
          <p:cNvPr id="5123" name="Picture 3" descr="C:\Users\xiD4\Desktop\عام\الاعمال\مجلد جديد ‫(2)‬\صور خدمة العملاء\نلن.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619302"/>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96250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71600" y="476672"/>
            <a:ext cx="6552728" cy="584775"/>
          </a:xfrm>
          <a:prstGeom prst="rect">
            <a:avLst/>
          </a:prstGeom>
          <a:solidFill>
            <a:srgbClr val="FFFF00"/>
          </a:solidFill>
        </p:spPr>
        <p:txBody>
          <a:bodyPr wrap="square" rtlCol="1">
            <a:spAutoFit/>
          </a:bodyPr>
          <a:lstStyle/>
          <a:p>
            <a:pPr algn="ctr"/>
            <a:r>
              <a:rPr lang="ar-SA" sz="3200" dirty="0" smtClean="0">
                <a:solidFill>
                  <a:srgbClr val="002060"/>
                </a:solidFill>
                <a:latin typeface="ae_AlMateen" pitchFamily="18" charset="-78"/>
                <a:cs typeface="ae_AlMateen" pitchFamily="18" charset="-78"/>
              </a:rPr>
              <a:t>حملات طرق الباب </a:t>
            </a:r>
            <a:r>
              <a:rPr lang="en-US" sz="3200" b="1" dirty="0">
                <a:solidFill>
                  <a:srgbClr val="002060"/>
                </a:solidFill>
              </a:rPr>
              <a:t> Knock at the Door</a:t>
            </a:r>
            <a:endParaRPr lang="ar-SA" sz="3200" dirty="0">
              <a:solidFill>
                <a:srgbClr val="002060"/>
              </a:solidFill>
              <a:latin typeface="ae_AlMateen" pitchFamily="18" charset="-78"/>
              <a:cs typeface="ae_AlMateen" pitchFamily="18" charset="-78"/>
            </a:endParaRPr>
          </a:p>
        </p:txBody>
      </p:sp>
      <p:pic>
        <p:nvPicPr>
          <p:cNvPr id="6146" name="Picture 2" descr="C:\Users\xiD4\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196752"/>
            <a:ext cx="3327623" cy="30883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3363119" y="1412776"/>
            <a:ext cx="5132809"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ar-SA" sz="2800" dirty="0" smtClean="0">
                <a:solidFill>
                  <a:schemeClr val="bg1"/>
                </a:solidFill>
                <a:latin typeface="ae_AlMateen" pitchFamily="18" charset="-78"/>
                <a:cs typeface="ae_AlMateen" pitchFamily="18" charset="-78"/>
              </a:rPr>
              <a:t>حيث </a:t>
            </a:r>
            <a:r>
              <a:rPr lang="ar-SA" sz="2800" dirty="0">
                <a:solidFill>
                  <a:schemeClr val="bg1"/>
                </a:solidFill>
                <a:latin typeface="ae_AlMateen" pitchFamily="18" charset="-78"/>
                <a:cs typeface="ae_AlMateen" pitchFamily="18" charset="-78"/>
              </a:rPr>
              <a:t>يتم ومن خلال المتطوعين طرق أبواب المواطنين </a:t>
            </a:r>
            <a:r>
              <a:rPr lang="ar-SA" sz="2800" dirty="0" smtClean="0">
                <a:solidFill>
                  <a:schemeClr val="bg1"/>
                </a:solidFill>
                <a:latin typeface="ae_AlMateen" pitchFamily="18" charset="-78"/>
                <a:cs typeface="ae_AlMateen" pitchFamily="18" charset="-78"/>
              </a:rPr>
              <a:t>ودعوتهم </a:t>
            </a:r>
            <a:r>
              <a:rPr lang="ar-SA" sz="2800" dirty="0">
                <a:solidFill>
                  <a:schemeClr val="bg1"/>
                </a:solidFill>
                <a:latin typeface="ae_AlMateen" pitchFamily="18" charset="-78"/>
                <a:cs typeface="ae_AlMateen" pitchFamily="18" charset="-78"/>
              </a:rPr>
              <a:t>للمشاركة في التبرع </a:t>
            </a:r>
            <a:endParaRPr lang="ar-SA" sz="2800" dirty="0" smtClean="0">
              <a:solidFill>
                <a:schemeClr val="bg1"/>
              </a:solidFill>
              <a:latin typeface="ae_AlMateen" pitchFamily="18" charset="-78"/>
              <a:cs typeface="ae_AlMateen" pitchFamily="18" charset="-78"/>
            </a:endParaRPr>
          </a:p>
          <a:p>
            <a:r>
              <a:rPr lang="ar-SA" sz="2800" dirty="0" smtClean="0">
                <a:solidFill>
                  <a:schemeClr val="bg1"/>
                </a:solidFill>
                <a:latin typeface="ae_AlMateen" pitchFamily="18" charset="-78"/>
                <a:cs typeface="ae_AlMateen" pitchFamily="18" charset="-78"/>
              </a:rPr>
              <a:t>لغايات </a:t>
            </a:r>
            <a:r>
              <a:rPr lang="ar-SA" sz="2800" dirty="0">
                <a:solidFill>
                  <a:schemeClr val="bg1"/>
                </a:solidFill>
                <a:latin typeface="ae_AlMateen" pitchFamily="18" charset="-78"/>
                <a:cs typeface="ae_AlMateen" pitchFamily="18" charset="-78"/>
              </a:rPr>
              <a:t>وأهداف معينة</a:t>
            </a:r>
            <a:r>
              <a:rPr lang="en-US" sz="2800" dirty="0">
                <a:solidFill>
                  <a:schemeClr val="bg1"/>
                </a:solidFill>
                <a:latin typeface="ae_AlMateen" pitchFamily="18" charset="-78"/>
                <a:cs typeface="ae_AlMateen" pitchFamily="18" charset="-78"/>
              </a:rPr>
              <a:t>.</a:t>
            </a:r>
            <a:endParaRPr lang="ar-SA" sz="2800" dirty="0">
              <a:solidFill>
                <a:schemeClr val="bg1"/>
              </a:solidFill>
              <a:latin typeface="ae_AlMateen" pitchFamily="18" charset="-78"/>
              <a:cs typeface="ae_AlMateen" pitchFamily="18" charset="-78"/>
            </a:endParaRPr>
          </a:p>
        </p:txBody>
      </p:sp>
      <p:sp>
        <p:nvSpPr>
          <p:cNvPr id="3" name="مربع نص 2"/>
          <p:cNvSpPr txBox="1"/>
          <p:nvPr/>
        </p:nvSpPr>
        <p:spPr>
          <a:xfrm>
            <a:off x="5364088" y="3501008"/>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الايجابيات </a:t>
            </a:r>
            <a:endParaRPr lang="ar-SA" sz="2800" dirty="0">
              <a:latin typeface="ae_AlMateen" pitchFamily="18" charset="-78"/>
              <a:cs typeface="ae_AlMateen" pitchFamily="18" charset="-78"/>
            </a:endParaRPr>
          </a:p>
        </p:txBody>
      </p:sp>
      <p:sp>
        <p:nvSpPr>
          <p:cNvPr id="6" name="مربع نص 5"/>
          <p:cNvSpPr txBox="1"/>
          <p:nvPr/>
        </p:nvSpPr>
        <p:spPr>
          <a:xfrm>
            <a:off x="5364088" y="4077072"/>
            <a:ext cx="2880320" cy="523220"/>
          </a:xfrm>
          <a:prstGeom prst="rect">
            <a:avLst/>
          </a:prstGeom>
          <a:noFill/>
        </p:spPr>
        <p:txBody>
          <a:bodyPr wrap="square" rtlCol="1">
            <a:spAutoFit/>
          </a:bodyPr>
          <a:lstStyle/>
          <a:p>
            <a:pPr marL="457200" indent="-457200">
              <a:buFont typeface="Arial" pitchFamily="34" charset="0"/>
              <a:buChar char="•"/>
            </a:pPr>
            <a:r>
              <a:rPr lang="ar-SA" sz="2800" dirty="0">
                <a:latin typeface="ae_AlMateen" pitchFamily="18" charset="-78"/>
                <a:cs typeface="ae_AlMateen" pitchFamily="18" charset="-78"/>
              </a:rPr>
              <a:t>السلبيات</a:t>
            </a:r>
            <a:r>
              <a:rPr lang="ar-SA" dirty="0" smtClean="0"/>
              <a:t> </a:t>
            </a:r>
            <a:endParaRPr lang="ar-SA" dirty="0"/>
          </a:p>
        </p:txBody>
      </p:sp>
      <p:sp>
        <p:nvSpPr>
          <p:cNvPr id="7" name="مربع نص 6"/>
          <p:cNvSpPr txBox="1"/>
          <p:nvPr/>
        </p:nvSpPr>
        <p:spPr>
          <a:xfrm>
            <a:off x="5292080" y="4725144"/>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المتطلبات </a:t>
            </a:r>
            <a:endParaRPr lang="ar-SA" dirty="0"/>
          </a:p>
        </p:txBody>
      </p:sp>
      <p:pic>
        <p:nvPicPr>
          <p:cNvPr id="4098" name="Picture 2" descr="C:\Users\xiD4\Desktop\عام\الاعمال\مجلد جديد ‫(2)‬\صور خدمة العملاء\تنزيل (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600292"/>
            <a:ext cx="3215630" cy="22577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71541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259632" y="548680"/>
            <a:ext cx="6840760" cy="584775"/>
          </a:xfrm>
          <a:prstGeom prst="rect">
            <a:avLst/>
          </a:prstGeom>
          <a:noFill/>
        </p:spPr>
        <p:txBody>
          <a:bodyPr wrap="square" rtlCol="1">
            <a:spAutoFit/>
          </a:bodyPr>
          <a:lstStyle/>
          <a:p>
            <a:pPr algn="ctr"/>
            <a:r>
              <a:rPr lang="ar-SA" sz="3200" dirty="0" smtClean="0">
                <a:solidFill>
                  <a:srgbClr val="002060"/>
                </a:solidFill>
                <a:latin typeface="ae_AlMateen" pitchFamily="18" charset="-78"/>
                <a:cs typeface="ae_AlMateen" pitchFamily="18" charset="-78"/>
              </a:rPr>
              <a:t>التبرع من خلال الحملات في الشوارع والأسواق </a:t>
            </a:r>
            <a:endParaRPr lang="ar-SA" sz="3200" dirty="0">
              <a:solidFill>
                <a:srgbClr val="002060"/>
              </a:solidFill>
              <a:latin typeface="ae_AlMateen" pitchFamily="18" charset="-78"/>
              <a:cs typeface="ae_AlMateen" pitchFamily="18" charset="-78"/>
            </a:endParaRPr>
          </a:p>
        </p:txBody>
      </p:sp>
      <p:pic>
        <p:nvPicPr>
          <p:cNvPr id="7170" name="Picture 2" descr="C:\Users\xiD4\Desktop\مىللهنم.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268760"/>
            <a:ext cx="3465736" cy="286814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3779912" y="1556792"/>
            <a:ext cx="4572000" cy="1661993"/>
          </a:xfrm>
          <a:prstGeom prst="rect">
            <a:avLst/>
          </a:prstGeom>
        </p:spPr>
        <p:txBody>
          <a:bodyPr>
            <a:spAutoFit/>
          </a:bodyPr>
          <a:lstStyle/>
          <a:p>
            <a:r>
              <a:rPr lang="ar-SA" sz="2800" dirty="0">
                <a:latin typeface="ae_AlMateen" pitchFamily="18" charset="-78"/>
                <a:cs typeface="ae_AlMateen" pitchFamily="18" charset="-78"/>
              </a:rPr>
              <a:t>حيث يقومون بالوقوف عند إشارات السيارات ومفترق الطرق ويجمعون بحصالاتهم ما يجود به المتبرعون</a:t>
            </a:r>
            <a:r>
              <a:rPr lang="en-US" sz="2800" dirty="0">
                <a:latin typeface="ae_AlMateen" pitchFamily="18" charset="-78"/>
                <a:cs typeface="ae_AlMateen" pitchFamily="18" charset="-78"/>
              </a:rPr>
              <a:t>.</a:t>
            </a:r>
            <a:r>
              <a:rPr lang="en-US" dirty="0"/>
              <a:t/>
            </a:r>
            <a:br>
              <a:rPr lang="en-US" dirty="0"/>
            </a:br>
            <a:endParaRPr lang="ar-SA" dirty="0"/>
          </a:p>
        </p:txBody>
      </p:sp>
      <p:sp>
        <p:nvSpPr>
          <p:cNvPr id="5" name="مربع نص 4"/>
          <p:cNvSpPr txBox="1"/>
          <p:nvPr/>
        </p:nvSpPr>
        <p:spPr>
          <a:xfrm>
            <a:off x="5364088" y="3501008"/>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الايجابيات </a:t>
            </a:r>
            <a:endParaRPr lang="ar-SA" sz="2800" dirty="0">
              <a:latin typeface="ae_AlMateen" pitchFamily="18" charset="-78"/>
              <a:cs typeface="ae_AlMateen" pitchFamily="18" charset="-78"/>
            </a:endParaRPr>
          </a:p>
        </p:txBody>
      </p:sp>
      <p:sp>
        <p:nvSpPr>
          <p:cNvPr id="6" name="مربع نص 5"/>
          <p:cNvSpPr txBox="1"/>
          <p:nvPr/>
        </p:nvSpPr>
        <p:spPr>
          <a:xfrm>
            <a:off x="5364088" y="4077072"/>
            <a:ext cx="2880320" cy="523220"/>
          </a:xfrm>
          <a:prstGeom prst="rect">
            <a:avLst/>
          </a:prstGeom>
          <a:noFill/>
        </p:spPr>
        <p:txBody>
          <a:bodyPr wrap="square" rtlCol="1">
            <a:spAutoFit/>
          </a:bodyPr>
          <a:lstStyle/>
          <a:p>
            <a:pPr marL="457200" indent="-457200">
              <a:buFont typeface="Arial" pitchFamily="34" charset="0"/>
              <a:buChar char="•"/>
            </a:pPr>
            <a:r>
              <a:rPr lang="ar-SA" sz="2800" dirty="0">
                <a:latin typeface="ae_AlMateen" pitchFamily="18" charset="-78"/>
                <a:cs typeface="ae_AlMateen" pitchFamily="18" charset="-78"/>
              </a:rPr>
              <a:t>السلبيات</a:t>
            </a:r>
            <a:r>
              <a:rPr lang="ar-SA" dirty="0" smtClean="0"/>
              <a:t> </a:t>
            </a:r>
            <a:endParaRPr lang="ar-SA" dirty="0"/>
          </a:p>
        </p:txBody>
      </p:sp>
      <p:sp>
        <p:nvSpPr>
          <p:cNvPr id="7" name="مربع نص 6"/>
          <p:cNvSpPr txBox="1"/>
          <p:nvPr/>
        </p:nvSpPr>
        <p:spPr>
          <a:xfrm>
            <a:off x="5292080" y="4725144"/>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المتطلبات </a:t>
            </a:r>
            <a:endParaRPr lang="ar-SA" dirty="0"/>
          </a:p>
        </p:txBody>
      </p:sp>
    </p:spTree>
    <p:extLst>
      <p:ext uri="{BB962C8B-B14F-4D97-AF65-F5344CB8AC3E}">
        <p14:creationId xmlns:p14="http://schemas.microsoft.com/office/powerpoint/2010/main" xmlns="" val="40561197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latin typeface="ae_AlMateen" pitchFamily="18" charset="-78"/>
                <a:cs typeface="ae_AlMateen" pitchFamily="18" charset="-78"/>
              </a:rPr>
              <a:t>الخطابات الشخصية </a:t>
            </a:r>
            <a:endParaRPr lang="ar-SA" dirty="0">
              <a:latin typeface="ae_AlMateen" pitchFamily="18" charset="-78"/>
              <a:cs typeface="ae_AlMateen" pitchFamily="18" charset="-78"/>
            </a:endParaRPr>
          </a:p>
        </p:txBody>
      </p:sp>
      <p:pic>
        <p:nvPicPr>
          <p:cNvPr id="8195" name="Picture 3" descr="C:\Users\xiD4\Desktop\عام\الاعمال\مجلد جديد ‫(2)‬\صور خدمة العملاء\images10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3"/>
            <a:ext cx="2736304"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3131840" y="1347156"/>
            <a:ext cx="5004048" cy="1815882"/>
          </a:xfrm>
          <a:prstGeom prst="rect">
            <a:avLst/>
          </a:prstGeom>
        </p:spPr>
        <p:txBody>
          <a:bodyPr wrap="square">
            <a:spAutoFit/>
          </a:bodyPr>
          <a:lstStyle/>
          <a:p>
            <a:r>
              <a:rPr lang="ar-SA" sz="2800" dirty="0">
                <a:latin typeface="ae_AlMateen" pitchFamily="18" charset="-78"/>
                <a:cs typeface="ae_AlMateen" pitchFamily="18" charset="-78"/>
              </a:rPr>
              <a:t>التي تأخذ الصفة الشخصية البحتة التي يجب إعدادها بدقة متناهية، وتجيب عن جميع الأسئلة التي يمكن أن يطرحها المانح</a:t>
            </a:r>
            <a:r>
              <a:rPr lang="en-US" sz="2400" dirty="0">
                <a:latin typeface="ae_AlMateen" pitchFamily="18" charset="-78"/>
                <a:cs typeface="ae_AlMateen" pitchFamily="18" charset="-78"/>
              </a:rPr>
              <a:t>.</a:t>
            </a:r>
            <a:endParaRPr lang="ar-SA" sz="2400" dirty="0">
              <a:latin typeface="ae_AlMateen" pitchFamily="18" charset="-78"/>
              <a:cs typeface="ae_AlMateen" pitchFamily="18" charset="-78"/>
            </a:endParaRPr>
          </a:p>
        </p:txBody>
      </p:sp>
      <p:sp>
        <p:nvSpPr>
          <p:cNvPr id="4" name="مربع نص 3"/>
          <p:cNvSpPr txBox="1"/>
          <p:nvPr/>
        </p:nvSpPr>
        <p:spPr>
          <a:xfrm>
            <a:off x="1331640" y="3356992"/>
            <a:ext cx="6336704" cy="954107"/>
          </a:xfrm>
          <a:prstGeom prst="rect">
            <a:avLst/>
          </a:prstGeom>
          <a:solidFill>
            <a:srgbClr val="FFFF00"/>
          </a:solidFill>
        </p:spPr>
        <p:txBody>
          <a:bodyPr wrap="square" rtlCol="1">
            <a:spAutoFit/>
          </a:bodyPr>
          <a:lstStyle/>
          <a:p>
            <a:r>
              <a:rPr lang="ar-SA" sz="2800" dirty="0" smtClean="0">
                <a:solidFill>
                  <a:srgbClr val="002060"/>
                </a:solidFill>
                <a:latin typeface="ae_AlMateen" pitchFamily="18" charset="-78"/>
                <a:cs typeface="ae_AlMateen" pitchFamily="18" charset="-78"/>
              </a:rPr>
              <a:t>وهي من ارقى الطرق ولها تأثير جيد لشريحة معينة من المتبرعين شرط  المتابعة </a:t>
            </a:r>
            <a:endParaRPr lang="ar-SA" sz="2800" dirty="0">
              <a:solidFill>
                <a:srgbClr val="002060"/>
              </a:solidFill>
              <a:latin typeface="ae_AlMateen" pitchFamily="18" charset="-78"/>
              <a:cs typeface="ae_AlMateen" pitchFamily="18" charset="-78"/>
            </a:endParaRPr>
          </a:p>
        </p:txBody>
      </p:sp>
      <p:sp>
        <p:nvSpPr>
          <p:cNvPr id="6" name="مربع نص 5"/>
          <p:cNvSpPr txBox="1"/>
          <p:nvPr/>
        </p:nvSpPr>
        <p:spPr>
          <a:xfrm>
            <a:off x="4932040" y="4561964"/>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الايجابيات </a:t>
            </a:r>
            <a:endParaRPr lang="ar-SA" sz="2800" dirty="0">
              <a:latin typeface="ae_AlMateen" pitchFamily="18" charset="-78"/>
              <a:cs typeface="ae_AlMateen" pitchFamily="18" charset="-78"/>
            </a:endParaRPr>
          </a:p>
        </p:txBody>
      </p:sp>
      <p:sp>
        <p:nvSpPr>
          <p:cNvPr id="7" name="مربع نص 6"/>
          <p:cNvSpPr txBox="1"/>
          <p:nvPr/>
        </p:nvSpPr>
        <p:spPr>
          <a:xfrm>
            <a:off x="4932040" y="5138028"/>
            <a:ext cx="2880320" cy="523220"/>
          </a:xfrm>
          <a:prstGeom prst="rect">
            <a:avLst/>
          </a:prstGeom>
          <a:noFill/>
        </p:spPr>
        <p:txBody>
          <a:bodyPr wrap="square" rtlCol="1">
            <a:spAutoFit/>
          </a:bodyPr>
          <a:lstStyle/>
          <a:p>
            <a:pPr marL="457200" indent="-457200">
              <a:buFont typeface="Arial" pitchFamily="34" charset="0"/>
              <a:buChar char="•"/>
            </a:pPr>
            <a:r>
              <a:rPr lang="ar-SA" sz="2800" dirty="0">
                <a:latin typeface="ae_AlMateen" pitchFamily="18" charset="-78"/>
                <a:cs typeface="ae_AlMateen" pitchFamily="18" charset="-78"/>
              </a:rPr>
              <a:t>السلبيات</a:t>
            </a:r>
            <a:r>
              <a:rPr lang="ar-SA" dirty="0" smtClean="0"/>
              <a:t> </a:t>
            </a:r>
            <a:endParaRPr lang="ar-SA" dirty="0"/>
          </a:p>
        </p:txBody>
      </p:sp>
      <p:sp>
        <p:nvSpPr>
          <p:cNvPr id="8" name="مربع نص 7"/>
          <p:cNvSpPr txBox="1"/>
          <p:nvPr/>
        </p:nvSpPr>
        <p:spPr>
          <a:xfrm>
            <a:off x="4860032" y="5786100"/>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المتطلبات </a:t>
            </a:r>
            <a:endParaRPr lang="ar-SA" dirty="0"/>
          </a:p>
        </p:txBody>
      </p:sp>
    </p:spTree>
    <p:extLst>
      <p:ext uri="{BB962C8B-B14F-4D97-AF65-F5344CB8AC3E}">
        <p14:creationId xmlns:p14="http://schemas.microsoft.com/office/powerpoint/2010/main" xmlns="" val="8943217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23728" y="548680"/>
            <a:ext cx="4752528" cy="769441"/>
          </a:xfrm>
          <a:prstGeom prst="rect">
            <a:avLst/>
          </a:prstGeom>
          <a:solidFill>
            <a:srgbClr val="FFFF00"/>
          </a:solidFill>
        </p:spPr>
        <p:txBody>
          <a:bodyPr wrap="square" rtlCol="1">
            <a:spAutoFit/>
          </a:bodyPr>
          <a:lstStyle/>
          <a:p>
            <a:pPr algn="ctr"/>
            <a:r>
              <a:rPr lang="ar-SA" sz="4400" dirty="0" smtClean="0">
                <a:latin typeface="ae_AlMateen" pitchFamily="18" charset="-78"/>
                <a:cs typeface="ae_AlMateen" pitchFamily="18" charset="-78"/>
              </a:rPr>
              <a:t>الاتصالات</a:t>
            </a:r>
            <a:r>
              <a:rPr lang="ar-SA" sz="4400" dirty="0" smtClean="0"/>
              <a:t> </a:t>
            </a:r>
            <a:r>
              <a:rPr lang="ar-SA" sz="4400" dirty="0" smtClean="0">
                <a:latin typeface="ae_AlMateen" pitchFamily="18" charset="-78"/>
                <a:cs typeface="ae_AlMateen" pitchFamily="18" charset="-78"/>
              </a:rPr>
              <a:t>الهاتفية </a:t>
            </a:r>
            <a:r>
              <a:rPr lang="ar-SA" sz="4400" dirty="0" smtClean="0"/>
              <a:t> </a:t>
            </a:r>
            <a:endParaRPr lang="ar-SA" sz="4400" dirty="0"/>
          </a:p>
        </p:txBody>
      </p:sp>
      <p:pic>
        <p:nvPicPr>
          <p:cNvPr id="9218" name="Picture 2" descr="C:\Users\xiD4\Desktop\عام\الاعمال\مجلد جديد ‫(2)‬\صور خدمة العملاء\تنزيل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719660"/>
            <a:ext cx="3528392" cy="30054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ربع نص 4"/>
          <p:cNvSpPr txBox="1"/>
          <p:nvPr/>
        </p:nvSpPr>
        <p:spPr>
          <a:xfrm>
            <a:off x="2123728" y="5085184"/>
            <a:ext cx="5904656" cy="646331"/>
          </a:xfrm>
          <a:prstGeom prst="rect">
            <a:avLst/>
          </a:prstGeom>
          <a:noFill/>
        </p:spPr>
        <p:txBody>
          <a:bodyPr wrap="square" rtlCol="1">
            <a:spAutoFit/>
          </a:bodyPr>
          <a:lstStyle/>
          <a:p>
            <a:r>
              <a:rPr lang="ar-SA" sz="3600" dirty="0" smtClean="0">
                <a:solidFill>
                  <a:srgbClr val="002060"/>
                </a:solidFill>
                <a:latin typeface="ae_AlMateen" pitchFamily="18" charset="-78"/>
                <a:cs typeface="ae_AlMateen" pitchFamily="18" charset="-78"/>
              </a:rPr>
              <a:t>اسس التسويق الخيري عبر الهاتف </a:t>
            </a:r>
            <a:r>
              <a:rPr lang="ar-SA" dirty="0" smtClean="0">
                <a:solidFill>
                  <a:srgbClr val="002060"/>
                </a:solidFill>
              </a:rPr>
              <a:t>؟</a:t>
            </a:r>
            <a:endParaRPr lang="ar-SA" dirty="0">
              <a:solidFill>
                <a:srgbClr val="002060"/>
              </a:solidFill>
            </a:endParaRPr>
          </a:p>
        </p:txBody>
      </p:sp>
      <p:sp>
        <p:nvSpPr>
          <p:cNvPr id="2" name="مستطيل 1"/>
          <p:cNvSpPr/>
          <p:nvPr/>
        </p:nvSpPr>
        <p:spPr>
          <a:xfrm>
            <a:off x="3491880" y="1335779"/>
            <a:ext cx="4932040" cy="1815882"/>
          </a:xfrm>
          <a:prstGeom prst="rect">
            <a:avLst/>
          </a:prstGeom>
        </p:spPr>
        <p:txBody>
          <a:bodyPr wrap="square">
            <a:spAutoFit/>
          </a:bodyPr>
          <a:lstStyle/>
          <a:p>
            <a:r>
              <a:rPr lang="ar-SA" dirty="0"/>
              <a:t> </a:t>
            </a:r>
            <a:r>
              <a:rPr lang="ar-SA" sz="2800" dirty="0">
                <a:latin typeface="ae_AlMateen" pitchFamily="18" charset="-78"/>
                <a:cs typeface="ae_AlMateen" pitchFamily="18" charset="-78"/>
              </a:rPr>
              <a:t>التي تنقل رسالة المؤسسة ببساطة ويسر وتأخذ صفة غير رسمية مع الجهة، سواء أكان فردا أم أسرة، ويتم فيها طلب الدعم والمساندة منهم</a:t>
            </a:r>
          </a:p>
        </p:txBody>
      </p:sp>
      <p:sp>
        <p:nvSpPr>
          <p:cNvPr id="3" name="مربع نص 2"/>
          <p:cNvSpPr txBox="1"/>
          <p:nvPr/>
        </p:nvSpPr>
        <p:spPr>
          <a:xfrm>
            <a:off x="6876256" y="3913892"/>
            <a:ext cx="1512168" cy="523220"/>
          </a:xfrm>
          <a:prstGeom prst="rect">
            <a:avLst/>
          </a:prstGeom>
          <a:noFill/>
        </p:spPr>
        <p:txBody>
          <a:bodyPr wrap="square" rtlCol="1">
            <a:spAutoFit/>
          </a:bodyPr>
          <a:lstStyle/>
          <a:p>
            <a:r>
              <a:rPr lang="ar-SA" sz="2800" b="1" dirty="0">
                <a:solidFill>
                  <a:srgbClr val="3333FF"/>
                </a:solidFill>
                <a:cs typeface="Titr" pitchFamily="2" charset="-78"/>
              </a:rPr>
              <a:t>اخذ</a:t>
            </a:r>
            <a:r>
              <a:rPr lang="ar-SA" dirty="0" smtClean="0"/>
              <a:t> </a:t>
            </a:r>
            <a:r>
              <a:rPr lang="ar-SA" sz="2800" b="1" dirty="0">
                <a:solidFill>
                  <a:srgbClr val="3333FF"/>
                </a:solidFill>
                <a:cs typeface="Titr" pitchFamily="2" charset="-78"/>
              </a:rPr>
              <a:t>موعد</a:t>
            </a:r>
            <a:r>
              <a:rPr lang="ar-SA" dirty="0" smtClean="0"/>
              <a:t> </a:t>
            </a:r>
            <a:endParaRPr lang="ar-SA" dirty="0"/>
          </a:p>
        </p:txBody>
      </p:sp>
      <p:sp>
        <p:nvSpPr>
          <p:cNvPr id="7" name="مربع نص 6"/>
          <p:cNvSpPr txBox="1"/>
          <p:nvPr/>
        </p:nvSpPr>
        <p:spPr>
          <a:xfrm>
            <a:off x="3923928" y="3429000"/>
            <a:ext cx="2736304" cy="1384995"/>
          </a:xfrm>
          <a:prstGeom prst="rect">
            <a:avLst/>
          </a:prstGeom>
          <a:noFill/>
        </p:spPr>
        <p:txBody>
          <a:bodyPr wrap="square" rtlCol="1">
            <a:spAutoFit/>
          </a:bodyPr>
          <a:lstStyle/>
          <a:p>
            <a:r>
              <a:rPr lang="ar-SA" sz="2800" b="1" dirty="0" smtClean="0">
                <a:solidFill>
                  <a:srgbClr val="3333FF"/>
                </a:solidFill>
                <a:cs typeface="Titr" pitchFamily="2" charset="-78"/>
              </a:rPr>
              <a:t>شرح المشروع هاتفيا للمتبرع حال طلب ذلك </a:t>
            </a:r>
            <a:endParaRPr lang="ar-SA" sz="2800" b="1" dirty="0">
              <a:solidFill>
                <a:srgbClr val="3333FF"/>
              </a:solidFill>
              <a:cs typeface="Titr" pitchFamily="2" charset="-78"/>
            </a:endParaRPr>
          </a:p>
        </p:txBody>
      </p:sp>
    </p:spTree>
    <p:extLst>
      <p:ext uri="{BB962C8B-B14F-4D97-AF65-F5344CB8AC3E}">
        <p14:creationId xmlns:p14="http://schemas.microsoft.com/office/powerpoint/2010/main" xmlns="" val="10665673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548680"/>
            <a:ext cx="6408712" cy="769441"/>
          </a:xfrm>
          <a:prstGeom prst="rect">
            <a:avLst/>
          </a:prstGeom>
          <a:solidFill>
            <a:srgbClr val="FFFF00"/>
          </a:solidFill>
        </p:spPr>
        <p:txBody>
          <a:bodyPr wrap="square" rtlCol="1">
            <a:spAutoFit/>
          </a:bodyPr>
          <a:lstStyle/>
          <a:p>
            <a:pPr algn="ctr"/>
            <a:r>
              <a:rPr lang="ar-SA" sz="4400" dirty="0" smtClean="0">
                <a:latin typeface="ae_AlMateen" pitchFamily="18" charset="-78"/>
                <a:cs typeface="ae_AlMateen" pitchFamily="18" charset="-78"/>
              </a:rPr>
              <a:t>انتبه لما تقوله للمتبرع والداعم</a:t>
            </a:r>
            <a:endParaRPr lang="ar-SA" sz="4400" dirty="0"/>
          </a:p>
        </p:txBody>
      </p:sp>
      <p:sp>
        <p:nvSpPr>
          <p:cNvPr id="6" name="مثلث متساوي الساقين 5"/>
          <p:cNvSpPr/>
          <p:nvPr/>
        </p:nvSpPr>
        <p:spPr>
          <a:xfrm rot="16200000">
            <a:off x="7966041" y="1888906"/>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p:cNvSpPr txBox="1"/>
          <p:nvPr/>
        </p:nvSpPr>
        <p:spPr>
          <a:xfrm>
            <a:off x="5932278" y="1799237"/>
            <a:ext cx="1872208" cy="523220"/>
          </a:xfrm>
          <a:prstGeom prst="rect">
            <a:avLst/>
          </a:prstGeom>
          <a:noFill/>
        </p:spPr>
        <p:txBody>
          <a:bodyPr wrap="square" rtlCol="1">
            <a:spAutoFit/>
          </a:bodyPr>
          <a:lstStyle/>
          <a:p>
            <a:r>
              <a:rPr lang="ar-SA" sz="2800" dirty="0">
                <a:solidFill>
                  <a:srgbClr val="002060"/>
                </a:solidFill>
                <a:latin typeface="ae_AlMateen" pitchFamily="18" charset="-78"/>
                <a:cs typeface="ae_AlMateen" pitchFamily="18" charset="-78"/>
              </a:rPr>
              <a:t>انا لا اعرف</a:t>
            </a:r>
            <a:r>
              <a:rPr lang="ar-SA" dirty="0" smtClean="0">
                <a:solidFill>
                  <a:srgbClr val="002060"/>
                </a:solidFill>
              </a:rPr>
              <a:t> </a:t>
            </a:r>
            <a:endParaRPr lang="ar-SA" dirty="0">
              <a:solidFill>
                <a:srgbClr val="002060"/>
              </a:solidFill>
            </a:endParaRPr>
          </a:p>
        </p:txBody>
      </p:sp>
      <p:sp>
        <p:nvSpPr>
          <p:cNvPr id="8" name="مثلث متساوي الساقين 7"/>
          <p:cNvSpPr/>
          <p:nvPr/>
        </p:nvSpPr>
        <p:spPr>
          <a:xfrm rot="16200000">
            <a:off x="7966041" y="2438549"/>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ثلث متساوي الساقين 8"/>
          <p:cNvSpPr/>
          <p:nvPr/>
        </p:nvSpPr>
        <p:spPr>
          <a:xfrm rot="16200000">
            <a:off x="7966041" y="2988190"/>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ثلث متساوي الساقين 9"/>
          <p:cNvSpPr/>
          <p:nvPr/>
        </p:nvSpPr>
        <p:spPr>
          <a:xfrm rot="16200000">
            <a:off x="7991737" y="3638895"/>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ثلث متساوي الساقين 10"/>
          <p:cNvSpPr/>
          <p:nvPr/>
        </p:nvSpPr>
        <p:spPr>
          <a:xfrm rot="16200000">
            <a:off x="7989791" y="4273324"/>
            <a:ext cx="432048" cy="3438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5946551" y="2348880"/>
            <a:ext cx="1872208"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لا</a:t>
            </a:r>
            <a:endParaRPr lang="ar-SA" dirty="0">
              <a:solidFill>
                <a:srgbClr val="002060"/>
              </a:solidFill>
            </a:endParaRPr>
          </a:p>
        </p:txBody>
      </p:sp>
      <p:sp>
        <p:nvSpPr>
          <p:cNvPr id="13" name="مربع نص 12"/>
          <p:cNvSpPr txBox="1"/>
          <p:nvPr/>
        </p:nvSpPr>
        <p:spPr>
          <a:xfrm>
            <a:off x="5724128" y="2852936"/>
            <a:ext cx="2080358"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هذا ليس شأني</a:t>
            </a:r>
            <a:endParaRPr lang="ar-SA" dirty="0">
              <a:solidFill>
                <a:srgbClr val="002060"/>
              </a:solidFill>
            </a:endParaRPr>
          </a:p>
        </p:txBody>
      </p:sp>
      <p:sp>
        <p:nvSpPr>
          <p:cNvPr id="14" name="مربع نص 13"/>
          <p:cNvSpPr txBox="1"/>
          <p:nvPr/>
        </p:nvSpPr>
        <p:spPr>
          <a:xfrm>
            <a:off x="5828203" y="3549226"/>
            <a:ext cx="2080358"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ليس خطئي </a:t>
            </a:r>
            <a:endParaRPr lang="ar-SA" dirty="0">
              <a:solidFill>
                <a:srgbClr val="002060"/>
              </a:solidFill>
            </a:endParaRPr>
          </a:p>
        </p:txBody>
      </p:sp>
      <p:sp>
        <p:nvSpPr>
          <p:cNvPr id="15" name="مربع نص 14"/>
          <p:cNvSpPr txBox="1"/>
          <p:nvPr/>
        </p:nvSpPr>
        <p:spPr>
          <a:xfrm>
            <a:off x="5459846" y="4229241"/>
            <a:ext cx="2472465"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تحدث مع المدير </a:t>
            </a:r>
            <a:endParaRPr lang="ar-SA" dirty="0">
              <a:solidFill>
                <a:srgbClr val="002060"/>
              </a:solidFill>
            </a:endParaRPr>
          </a:p>
        </p:txBody>
      </p:sp>
      <p:sp>
        <p:nvSpPr>
          <p:cNvPr id="16" name="مثلث متساوي الساقين 15"/>
          <p:cNvSpPr/>
          <p:nvPr/>
        </p:nvSpPr>
        <p:spPr>
          <a:xfrm rot="16200000">
            <a:off x="7946499" y="4842313"/>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ربع نص 16"/>
          <p:cNvSpPr txBox="1"/>
          <p:nvPr/>
        </p:nvSpPr>
        <p:spPr>
          <a:xfrm>
            <a:off x="5436096" y="4707059"/>
            <a:ext cx="2472465"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أهدئ</a:t>
            </a:r>
            <a:endParaRPr lang="ar-SA" dirty="0">
              <a:solidFill>
                <a:srgbClr val="002060"/>
              </a:solidFill>
            </a:endParaRPr>
          </a:p>
        </p:txBody>
      </p:sp>
      <p:sp>
        <p:nvSpPr>
          <p:cNvPr id="18" name="مثلث متساوي الساقين 17"/>
          <p:cNvSpPr/>
          <p:nvPr/>
        </p:nvSpPr>
        <p:spPr>
          <a:xfrm rot="16200000">
            <a:off x="7946499" y="5501211"/>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p:cNvSpPr txBox="1"/>
          <p:nvPr/>
        </p:nvSpPr>
        <p:spPr>
          <a:xfrm>
            <a:off x="5436096" y="5365957"/>
            <a:ext cx="2472465"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عاود الاتصال بي </a:t>
            </a:r>
            <a:endParaRPr lang="ar-SA" dirty="0">
              <a:solidFill>
                <a:srgbClr val="002060"/>
              </a:solidFill>
            </a:endParaRPr>
          </a:p>
        </p:txBody>
      </p:sp>
      <p:sp>
        <p:nvSpPr>
          <p:cNvPr id="20" name="مثلث متساوي الساقين 19"/>
          <p:cNvSpPr/>
          <p:nvPr/>
        </p:nvSpPr>
        <p:spPr>
          <a:xfrm rot="16200000">
            <a:off x="7874491" y="6281394"/>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ربع نص 20"/>
          <p:cNvSpPr txBox="1"/>
          <p:nvPr/>
        </p:nvSpPr>
        <p:spPr>
          <a:xfrm>
            <a:off x="5364088" y="6146140"/>
            <a:ext cx="2472465" cy="523220"/>
          </a:xfrm>
          <a:prstGeom prst="rect">
            <a:avLst/>
          </a:prstGeom>
          <a:noFill/>
        </p:spPr>
        <p:txBody>
          <a:bodyPr wrap="square" rtlCol="1">
            <a:spAutoFit/>
          </a:bodyPr>
          <a:lstStyle/>
          <a:p>
            <a:r>
              <a:rPr lang="ar-SA" sz="2800" dirty="0" err="1" smtClean="0">
                <a:solidFill>
                  <a:srgbClr val="002060"/>
                </a:solidFill>
                <a:latin typeface="ae_AlMateen" pitchFamily="18" charset="-78"/>
                <a:cs typeface="ae_AlMateen" pitchFamily="18" charset="-78"/>
              </a:rPr>
              <a:t>إسمع</a:t>
            </a:r>
            <a:r>
              <a:rPr lang="ar-SA" sz="2800" dirty="0" smtClean="0">
                <a:solidFill>
                  <a:srgbClr val="002060"/>
                </a:solidFill>
                <a:latin typeface="ae_AlMateen" pitchFamily="18" charset="-78"/>
                <a:cs typeface="ae_AlMateen" pitchFamily="18" charset="-78"/>
              </a:rPr>
              <a:t> </a:t>
            </a:r>
            <a:endParaRPr lang="ar-SA" dirty="0">
              <a:solidFill>
                <a:srgbClr val="002060"/>
              </a:solidFill>
            </a:endParaRPr>
          </a:p>
        </p:txBody>
      </p:sp>
      <p:sp>
        <p:nvSpPr>
          <p:cNvPr id="24" name="مثلث متساوي الساقين 23"/>
          <p:cNvSpPr/>
          <p:nvPr/>
        </p:nvSpPr>
        <p:spPr>
          <a:xfrm rot="16200000">
            <a:off x="3968010" y="1790477"/>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1827822" y="1700808"/>
            <a:ext cx="1872208" cy="523220"/>
          </a:xfrm>
          <a:prstGeom prst="rect">
            <a:avLst/>
          </a:prstGeom>
          <a:noFill/>
        </p:spPr>
        <p:txBody>
          <a:bodyPr wrap="square" rtlCol="1">
            <a:spAutoFit/>
          </a:bodyPr>
          <a:lstStyle>
            <a:defPPr>
              <a:defRPr lang="ar-SA"/>
            </a:defPPr>
            <a:lvl1pPr>
              <a:defRPr sz="2800">
                <a:solidFill>
                  <a:srgbClr val="3333FF"/>
                </a:solidFill>
                <a:latin typeface="ae_AlMateen" pitchFamily="18" charset="-78"/>
                <a:cs typeface="ae_AlMateen" pitchFamily="18" charset="-78"/>
              </a:defRPr>
            </a:lvl1pPr>
          </a:lstStyle>
          <a:p>
            <a:r>
              <a:rPr lang="ar-SA" dirty="0"/>
              <a:t>سأجد طريقة </a:t>
            </a:r>
          </a:p>
        </p:txBody>
      </p:sp>
      <p:sp>
        <p:nvSpPr>
          <p:cNvPr id="26" name="مثلث متساوي الساقين 25"/>
          <p:cNvSpPr/>
          <p:nvPr/>
        </p:nvSpPr>
        <p:spPr>
          <a:xfrm rot="16200000">
            <a:off x="3968010" y="2340120"/>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ثلث متساوي الساقين 26"/>
          <p:cNvSpPr/>
          <p:nvPr/>
        </p:nvSpPr>
        <p:spPr>
          <a:xfrm rot="16200000">
            <a:off x="3951854" y="2889761"/>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ثلث متساوي الساقين 27"/>
          <p:cNvSpPr/>
          <p:nvPr/>
        </p:nvSpPr>
        <p:spPr>
          <a:xfrm rot="16200000">
            <a:off x="3968010" y="3540466"/>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ثلث متساوي الساقين 28"/>
          <p:cNvSpPr/>
          <p:nvPr/>
        </p:nvSpPr>
        <p:spPr>
          <a:xfrm rot="16200000">
            <a:off x="3968010" y="4174895"/>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ربع نص 29"/>
          <p:cNvSpPr txBox="1"/>
          <p:nvPr/>
        </p:nvSpPr>
        <p:spPr>
          <a:xfrm>
            <a:off x="467544" y="2250451"/>
            <a:ext cx="3246759"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ما يمكنني عمله هو.....</a:t>
            </a:r>
            <a:endParaRPr lang="ar-SA" dirty="0">
              <a:solidFill>
                <a:srgbClr val="3333FF"/>
              </a:solidFill>
            </a:endParaRPr>
          </a:p>
        </p:txBody>
      </p:sp>
      <p:sp>
        <p:nvSpPr>
          <p:cNvPr id="31" name="مربع نص 30"/>
          <p:cNvSpPr txBox="1"/>
          <p:nvPr/>
        </p:nvSpPr>
        <p:spPr>
          <a:xfrm>
            <a:off x="0" y="2754507"/>
            <a:ext cx="3700030"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هذا الشخص يستطيع مساعدتك </a:t>
            </a:r>
            <a:endParaRPr lang="ar-SA" dirty="0"/>
          </a:p>
        </p:txBody>
      </p:sp>
      <p:sp>
        <p:nvSpPr>
          <p:cNvPr id="32" name="مربع نص 31"/>
          <p:cNvSpPr txBox="1"/>
          <p:nvPr/>
        </p:nvSpPr>
        <p:spPr>
          <a:xfrm>
            <a:off x="467544" y="3450797"/>
            <a:ext cx="3336561"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لنر كيف نحل المشكلة </a:t>
            </a:r>
            <a:endParaRPr lang="ar-SA" dirty="0"/>
          </a:p>
        </p:txBody>
      </p:sp>
      <p:sp>
        <p:nvSpPr>
          <p:cNvPr id="33" name="مربع نص 32"/>
          <p:cNvSpPr txBox="1"/>
          <p:nvPr/>
        </p:nvSpPr>
        <p:spPr>
          <a:xfrm>
            <a:off x="1355390" y="4130812"/>
            <a:ext cx="2472465"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أنا سأساعدك </a:t>
            </a:r>
            <a:endParaRPr lang="ar-SA" dirty="0"/>
          </a:p>
        </p:txBody>
      </p:sp>
      <p:sp>
        <p:nvSpPr>
          <p:cNvPr id="34" name="مثلث متساوي الساقين 33"/>
          <p:cNvSpPr/>
          <p:nvPr/>
        </p:nvSpPr>
        <p:spPr>
          <a:xfrm rot="16200000">
            <a:off x="3968010" y="4743884"/>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ربع نص 34"/>
          <p:cNvSpPr txBox="1"/>
          <p:nvPr/>
        </p:nvSpPr>
        <p:spPr>
          <a:xfrm>
            <a:off x="467544" y="4608630"/>
            <a:ext cx="3336561"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انا آسف ..هذا ما حدث</a:t>
            </a:r>
            <a:endParaRPr lang="ar-SA" dirty="0"/>
          </a:p>
        </p:txBody>
      </p:sp>
      <p:sp>
        <p:nvSpPr>
          <p:cNvPr id="36" name="مثلث متساوي الساقين 35"/>
          <p:cNvSpPr/>
          <p:nvPr/>
        </p:nvSpPr>
        <p:spPr>
          <a:xfrm rot="16200000">
            <a:off x="3968010" y="5402782"/>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ربع نص 36"/>
          <p:cNvSpPr txBox="1"/>
          <p:nvPr/>
        </p:nvSpPr>
        <p:spPr>
          <a:xfrm>
            <a:off x="611560" y="5267528"/>
            <a:ext cx="3192545"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انا سأعاود الاتصال بك </a:t>
            </a:r>
            <a:endParaRPr lang="ar-SA" dirty="0"/>
          </a:p>
        </p:txBody>
      </p:sp>
      <p:sp>
        <p:nvSpPr>
          <p:cNvPr id="38" name="مثلث متساوي الساقين 37"/>
          <p:cNvSpPr/>
          <p:nvPr/>
        </p:nvSpPr>
        <p:spPr>
          <a:xfrm rot="16200000">
            <a:off x="4023862" y="6182965"/>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مربع نص 38"/>
          <p:cNvSpPr txBox="1"/>
          <p:nvPr/>
        </p:nvSpPr>
        <p:spPr>
          <a:xfrm>
            <a:off x="395536" y="6047711"/>
            <a:ext cx="3336561"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أنا أستمع اليك ،تفضل</a:t>
            </a:r>
            <a:endParaRPr lang="ar-SA" dirty="0"/>
          </a:p>
        </p:txBody>
      </p:sp>
      <p:sp>
        <p:nvSpPr>
          <p:cNvPr id="40" name="مربع نص 39"/>
          <p:cNvSpPr txBox="1"/>
          <p:nvPr/>
        </p:nvSpPr>
        <p:spPr>
          <a:xfrm>
            <a:off x="0" y="2727871"/>
            <a:ext cx="3700030"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هذا الشخص يستطيع مساعدتك </a:t>
            </a:r>
            <a:endParaRPr lang="ar-SA" dirty="0">
              <a:solidFill>
                <a:srgbClr val="3333FF"/>
              </a:solidFill>
            </a:endParaRPr>
          </a:p>
        </p:txBody>
      </p:sp>
      <p:sp>
        <p:nvSpPr>
          <p:cNvPr id="41" name="مربع نص 40"/>
          <p:cNvSpPr txBox="1"/>
          <p:nvPr/>
        </p:nvSpPr>
        <p:spPr>
          <a:xfrm>
            <a:off x="467544" y="3424161"/>
            <a:ext cx="3336561"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لنر كيف نحل المشكلة </a:t>
            </a:r>
            <a:endParaRPr lang="ar-SA" dirty="0">
              <a:solidFill>
                <a:srgbClr val="3333FF"/>
              </a:solidFill>
            </a:endParaRPr>
          </a:p>
        </p:txBody>
      </p:sp>
      <p:sp>
        <p:nvSpPr>
          <p:cNvPr id="42" name="مربع نص 41"/>
          <p:cNvSpPr txBox="1"/>
          <p:nvPr/>
        </p:nvSpPr>
        <p:spPr>
          <a:xfrm>
            <a:off x="1355390" y="4104176"/>
            <a:ext cx="2472465"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أنا سأساعدك </a:t>
            </a:r>
            <a:endParaRPr lang="ar-SA" dirty="0">
              <a:solidFill>
                <a:srgbClr val="3333FF"/>
              </a:solidFill>
            </a:endParaRPr>
          </a:p>
        </p:txBody>
      </p:sp>
      <p:sp>
        <p:nvSpPr>
          <p:cNvPr id="43" name="مربع نص 42"/>
          <p:cNvSpPr txBox="1"/>
          <p:nvPr/>
        </p:nvSpPr>
        <p:spPr>
          <a:xfrm>
            <a:off x="467544" y="4581994"/>
            <a:ext cx="3336561"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انا آسف ..هذا ما حدث</a:t>
            </a:r>
            <a:endParaRPr lang="ar-SA" dirty="0">
              <a:solidFill>
                <a:srgbClr val="3333FF"/>
              </a:solidFill>
            </a:endParaRPr>
          </a:p>
        </p:txBody>
      </p:sp>
      <p:sp>
        <p:nvSpPr>
          <p:cNvPr id="44" name="مربع نص 43"/>
          <p:cNvSpPr txBox="1"/>
          <p:nvPr/>
        </p:nvSpPr>
        <p:spPr>
          <a:xfrm>
            <a:off x="611560" y="5240892"/>
            <a:ext cx="3192545"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انا سأعاود الاتصال بك </a:t>
            </a:r>
            <a:endParaRPr lang="ar-SA" dirty="0">
              <a:solidFill>
                <a:srgbClr val="3333FF"/>
              </a:solidFill>
            </a:endParaRPr>
          </a:p>
        </p:txBody>
      </p:sp>
      <p:sp>
        <p:nvSpPr>
          <p:cNvPr id="45" name="مربع نص 44"/>
          <p:cNvSpPr txBox="1"/>
          <p:nvPr/>
        </p:nvSpPr>
        <p:spPr>
          <a:xfrm>
            <a:off x="395536" y="6021075"/>
            <a:ext cx="3336561"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أنا أستمع اليك ،تفضل</a:t>
            </a:r>
            <a:endParaRPr lang="ar-SA" dirty="0">
              <a:solidFill>
                <a:srgbClr val="3333FF"/>
              </a:solidFill>
            </a:endParaRPr>
          </a:p>
        </p:txBody>
      </p:sp>
    </p:spTree>
    <p:extLst>
      <p:ext uri="{BB962C8B-B14F-4D97-AF65-F5344CB8AC3E}">
        <p14:creationId xmlns:p14="http://schemas.microsoft.com/office/powerpoint/2010/main" xmlns="" val="875483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555776" y="548680"/>
            <a:ext cx="3888432" cy="830997"/>
          </a:xfrm>
          <a:prstGeom prst="rect">
            <a:avLst/>
          </a:prstGeom>
          <a:solidFill>
            <a:srgbClr val="92D050"/>
          </a:solidFill>
        </p:spPr>
        <p:txBody>
          <a:bodyPr wrap="square" rtlCol="1">
            <a:spAutoFit/>
          </a:bodyPr>
          <a:lstStyle/>
          <a:p>
            <a:r>
              <a:rPr lang="ar-SA" sz="4800" dirty="0" smtClean="0">
                <a:solidFill>
                  <a:srgbClr val="3333FF"/>
                </a:solidFill>
                <a:latin typeface="ae_AlMateen" pitchFamily="18" charset="-78"/>
                <a:cs typeface="ae_AlMateen" pitchFamily="18" charset="-78"/>
              </a:rPr>
              <a:t>المناسبات الخاصة </a:t>
            </a:r>
            <a:endParaRPr lang="ar-SA" sz="4800" dirty="0">
              <a:solidFill>
                <a:srgbClr val="3333FF"/>
              </a:solidFill>
              <a:latin typeface="ae_AlMateen" pitchFamily="18" charset="-78"/>
              <a:cs typeface="ae_AlMateen" pitchFamily="18" charset="-78"/>
            </a:endParaRPr>
          </a:p>
        </p:txBody>
      </p:sp>
      <p:pic>
        <p:nvPicPr>
          <p:cNvPr id="10242" name="Picture 2" descr="C:\Users\xiD4\Desktop\عام\الاعمال\مجلد جديد ‫(2)‬\صور خدمة العملاء\images (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556792"/>
            <a:ext cx="3058071" cy="24789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3635896" y="2262351"/>
            <a:ext cx="4572000" cy="2246769"/>
          </a:xfrm>
          <a:prstGeom prst="rect">
            <a:avLst/>
          </a:prstGeom>
        </p:spPr>
        <p:txBody>
          <a:bodyPr>
            <a:spAutoFit/>
          </a:bodyPr>
          <a:lstStyle/>
          <a:p>
            <a:r>
              <a:rPr lang="ar-SA" sz="2800" dirty="0">
                <a:latin typeface="ae_AlMateen" pitchFamily="18" charset="-78"/>
                <a:cs typeface="ae_AlMateen" pitchFamily="18" charset="-78"/>
              </a:rPr>
              <a:t>كالأعياد أو في رمضان، أو المناسبات التي أصبحت متعارفا عليها أو عيد الأم، أو يوم كبار السن وخلاف ذلك، حيث يتم إعداد ترتيب للاتصال بالمانحين</a:t>
            </a:r>
            <a:r>
              <a:rPr lang="en-US" sz="2800" dirty="0">
                <a:latin typeface="ae_AlMateen" pitchFamily="18" charset="-78"/>
                <a:cs typeface="ae_AlMateen" pitchFamily="18" charset="-78"/>
              </a:rPr>
              <a:t>.</a:t>
            </a:r>
            <a:endParaRPr lang="ar-SA" sz="2800" dirty="0">
              <a:latin typeface="ae_AlMateen" pitchFamily="18" charset="-78"/>
              <a:cs typeface="ae_AlMateen" pitchFamily="18" charset="-78"/>
            </a:endParaRPr>
          </a:p>
        </p:txBody>
      </p:sp>
    </p:spTree>
    <p:extLst>
      <p:ext uri="{BB962C8B-B14F-4D97-AF65-F5344CB8AC3E}">
        <p14:creationId xmlns:p14="http://schemas.microsoft.com/office/powerpoint/2010/main" xmlns="" val="228169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1772816"/>
            <a:ext cx="3024336" cy="3085698"/>
          </a:xfrm>
        </p:spPr>
      </p:pic>
      <p:sp>
        <p:nvSpPr>
          <p:cNvPr id="2" name="عنوان 1"/>
          <p:cNvSpPr>
            <a:spLocks noGrp="1"/>
          </p:cNvSpPr>
          <p:nvPr>
            <p:ph type="title"/>
          </p:nvPr>
        </p:nvSpPr>
        <p:spPr>
          <a:solidFill>
            <a:srgbClr val="00B050"/>
          </a:solidFill>
        </p:spPr>
        <p:txBody>
          <a:bodyPr/>
          <a:lstStyle/>
          <a:p>
            <a:pPr algn="ctr"/>
            <a:r>
              <a:rPr lang="ar-SA" dirty="0" smtClean="0">
                <a:solidFill>
                  <a:schemeClr val="bg1"/>
                </a:solidFill>
                <a:cs typeface="AL-Hosam" pitchFamily="2" charset="-78"/>
              </a:rPr>
              <a:t>تغيير وتعديل السلوك ؟</a:t>
            </a:r>
            <a:endParaRPr lang="ar-SA" dirty="0">
              <a:solidFill>
                <a:schemeClr val="bg1"/>
              </a:solidFill>
              <a:cs typeface="AL-Hosam" pitchFamily="2" charset="-78"/>
            </a:endParaRPr>
          </a:p>
        </p:txBody>
      </p:sp>
      <p:sp>
        <p:nvSpPr>
          <p:cNvPr id="6" name="عنوان 1"/>
          <p:cNvSpPr txBox="1">
            <a:spLocks/>
          </p:cNvSpPr>
          <p:nvPr/>
        </p:nvSpPr>
        <p:spPr>
          <a:xfrm>
            <a:off x="4932040" y="1772816"/>
            <a:ext cx="3384376" cy="129614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solidFill>
                  <a:srgbClr val="002060"/>
                </a:solidFill>
              </a:rPr>
              <a:t>20%</a:t>
            </a:r>
          </a:p>
          <a:p>
            <a:pPr algn="ctr"/>
            <a:r>
              <a:rPr lang="ar-SA" sz="2400" dirty="0" smtClean="0">
                <a:solidFill>
                  <a:srgbClr val="002060"/>
                </a:solidFill>
                <a:latin typeface="ae_AlMateen" pitchFamily="18" charset="-78"/>
                <a:cs typeface="ae_AlMateen" pitchFamily="18" charset="-78"/>
              </a:rPr>
              <a:t>الشخصية والقدرات</a:t>
            </a:r>
            <a:endParaRPr lang="ar-SA" sz="1600" dirty="0">
              <a:solidFill>
                <a:srgbClr val="7030A0"/>
              </a:solidFill>
            </a:endParaRPr>
          </a:p>
        </p:txBody>
      </p:sp>
      <p:sp>
        <p:nvSpPr>
          <p:cNvPr id="7" name="عنوان 1"/>
          <p:cNvSpPr txBox="1">
            <a:spLocks/>
          </p:cNvSpPr>
          <p:nvPr/>
        </p:nvSpPr>
        <p:spPr>
          <a:xfrm>
            <a:off x="4483019" y="3573016"/>
            <a:ext cx="3984104" cy="40670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a:solidFill>
                <a:srgbClr val="7030A0"/>
              </a:solidFill>
            </a:endParaRPr>
          </a:p>
        </p:txBody>
      </p:sp>
      <p:cxnSp>
        <p:nvCxnSpPr>
          <p:cNvPr id="9" name="رابط كسهم مستقيم 8"/>
          <p:cNvCxnSpPr/>
          <p:nvPr/>
        </p:nvCxnSpPr>
        <p:spPr>
          <a:xfrm flipH="1">
            <a:off x="3203848" y="2420888"/>
            <a:ext cx="1728192" cy="0"/>
          </a:xfrm>
          <a:prstGeom prst="straightConnector1">
            <a:avLst/>
          </a:prstGeom>
          <a:ln>
            <a:solidFill>
              <a:schemeClr val="accent5">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1" name="عنوان 1"/>
          <p:cNvSpPr txBox="1">
            <a:spLocks/>
          </p:cNvSpPr>
          <p:nvPr/>
        </p:nvSpPr>
        <p:spPr>
          <a:xfrm>
            <a:off x="4932040" y="3330755"/>
            <a:ext cx="3384376" cy="129614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a:defRPr lang="ar-SA"/>
            </a:defPPr>
            <a:lvl1pPr algn="ctr">
              <a:spcBef>
                <a:spcPct val="0"/>
              </a:spcBef>
              <a:buNone/>
              <a:defRPr sz="4000" b="1" cap="none" spc="-100" baseline="0">
                <a:ln>
                  <a:noFill/>
                </a:ln>
                <a:solidFill>
                  <a:schemeClr val="bg1"/>
                </a:solidFill>
                <a:effectLst/>
                <a:latin typeface="+mj-lt"/>
                <a:ea typeface="+mj-ea"/>
                <a:cs typeface="+mj-cs"/>
              </a:defRPr>
            </a:lvl1pPr>
          </a:lstStyle>
          <a:p>
            <a:r>
              <a:rPr lang="en-US" dirty="0">
                <a:solidFill>
                  <a:srgbClr val="002060"/>
                </a:solidFill>
              </a:rPr>
              <a:t>80%</a:t>
            </a:r>
          </a:p>
          <a:p>
            <a:r>
              <a:rPr lang="ar-SA" sz="2400" dirty="0">
                <a:solidFill>
                  <a:srgbClr val="002060"/>
                </a:solidFill>
                <a:latin typeface="ae_AlMateen" pitchFamily="18" charset="-78"/>
                <a:cs typeface="ae_AlMateen" pitchFamily="18" charset="-78"/>
              </a:rPr>
              <a:t>السلوك والأخلاق</a:t>
            </a:r>
          </a:p>
        </p:txBody>
      </p:sp>
      <p:cxnSp>
        <p:nvCxnSpPr>
          <p:cNvPr id="12" name="رابط كسهم مستقيم 11"/>
          <p:cNvCxnSpPr/>
          <p:nvPr/>
        </p:nvCxnSpPr>
        <p:spPr>
          <a:xfrm flipH="1">
            <a:off x="3203848" y="3979718"/>
            <a:ext cx="1728192" cy="0"/>
          </a:xfrm>
          <a:prstGeom prst="straightConnector1">
            <a:avLst/>
          </a:prstGeom>
          <a:ln>
            <a:solidFill>
              <a:schemeClr val="accent5">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3" name="مستطيل 12"/>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 name="صورة 13"/>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15" name="عنوان 1"/>
          <p:cNvSpPr txBox="1">
            <a:spLocks/>
          </p:cNvSpPr>
          <p:nvPr/>
        </p:nvSpPr>
        <p:spPr>
          <a:xfrm>
            <a:off x="5951577" y="4869160"/>
            <a:ext cx="2436847" cy="1656184"/>
          </a:xfrm>
          <a:prstGeom prst="rect">
            <a:avLst/>
          </a:prstGeom>
          <a:solidFill>
            <a:srgbClr val="00206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a:solidFill>
                  <a:schemeClr val="bg1"/>
                </a:solidFill>
                <a:cs typeface="AL-Hosam" pitchFamily="2" charset="-78"/>
              </a:rPr>
              <a:t>التجربة هي </a:t>
            </a:r>
            <a:r>
              <a:rPr lang="ar-SA" sz="2800" dirty="0" smtClean="0">
                <a:solidFill>
                  <a:schemeClr val="bg1"/>
                </a:solidFill>
                <a:cs typeface="AL-Hosam" pitchFamily="2" charset="-78"/>
              </a:rPr>
              <a:t>السبيل الاول للتغير والتعديل </a:t>
            </a:r>
            <a:r>
              <a:rPr lang="ar-SA" sz="2800" dirty="0">
                <a:solidFill>
                  <a:schemeClr val="bg1"/>
                </a:solidFill>
                <a:cs typeface="AL-Hosam" pitchFamily="2" charset="-78"/>
              </a:rPr>
              <a:t>والتطوير</a:t>
            </a:r>
            <a:r>
              <a:rPr lang="ar-SA" dirty="0" smtClean="0">
                <a:solidFill>
                  <a:schemeClr val="bg1"/>
                </a:solidFill>
              </a:rPr>
              <a:t>؟</a:t>
            </a:r>
            <a:endParaRPr lang="ar-SA" dirty="0">
              <a:solidFill>
                <a:schemeClr val="bg1"/>
              </a:solidFill>
            </a:endParaRPr>
          </a:p>
        </p:txBody>
      </p:sp>
      <p:sp>
        <p:nvSpPr>
          <p:cNvPr id="16" name="عنوان 1"/>
          <p:cNvSpPr txBox="1">
            <a:spLocks/>
          </p:cNvSpPr>
          <p:nvPr/>
        </p:nvSpPr>
        <p:spPr>
          <a:xfrm>
            <a:off x="539552" y="4914149"/>
            <a:ext cx="2436847" cy="1656184"/>
          </a:xfrm>
          <a:prstGeom prst="rect">
            <a:avLst/>
          </a:prstGeom>
          <a:solidFill>
            <a:srgbClr val="00206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Hosam" pitchFamily="2" charset="-78"/>
              </a:rPr>
              <a:t>قد تتعين في وظيفة بسبب قدراتك ،ولكنك قد تفصل بسسب سلوكك</a:t>
            </a:r>
            <a:endParaRPr lang="ar-SA" dirty="0">
              <a:solidFill>
                <a:schemeClr val="bg1"/>
              </a:solidFill>
            </a:endParaRPr>
          </a:p>
        </p:txBody>
      </p:sp>
    </p:spTree>
    <p:extLst>
      <p:ext uri="{BB962C8B-B14F-4D97-AF65-F5344CB8AC3E}">
        <p14:creationId xmlns:p14="http://schemas.microsoft.com/office/powerpoint/2010/main" xmlns="" val="2752651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787208" cy="1143000"/>
          </a:xfrm>
        </p:spPr>
        <p:txBody>
          <a:bodyPr/>
          <a:lstStyle/>
          <a:p>
            <a:pPr algn="ctr"/>
            <a:r>
              <a:rPr lang="ar-SA" sz="4800" dirty="0" smtClean="0">
                <a:latin typeface="ae_AlMateen" pitchFamily="18" charset="-78"/>
                <a:cs typeface="ae_AlMateen" pitchFamily="18" charset="-78"/>
              </a:rPr>
              <a:t>الدعوة للتبرع بواسطة الإعلان بوسائل الإعلام المختلفة</a:t>
            </a:r>
            <a:endParaRPr lang="ar-SA" sz="4800" dirty="0">
              <a:latin typeface="ae_AlMateen" pitchFamily="18" charset="-78"/>
              <a:cs typeface="ae_AlMateen" pitchFamily="18" charset="-78"/>
            </a:endParaRPr>
          </a:p>
        </p:txBody>
      </p:sp>
      <p:pic>
        <p:nvPicPr>
          <p:cNvPr id="11266" name="Picture 2" descr="C:\Users\xiD4\Desktop\عام\الاعمال\مجلد جديد ‫(2)‬\صور خدمة العملاء\images (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93316" y="4365104"/>
            <a:ext cx="1975028" cy="195262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Users\xiD4\Desktop\عام\الاعمال\مجلد جديد ‫(2)‬\صور خدمة العملاء\تنزيل (1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1916832"/>
            <a:ext cx="2160240"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C:\Users\xiD4\Desktop\عام\الاعمال\مجلد جديد ‫(2)‬\صور خدمة العملاء\تنزيل (1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93316" y="1916831"/>
            <a:ext cx="1975028" cy="1872209"/>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descr="C:\Users\xiD4\Desktop\عام\الاعمال\مجلد جديد ‫(2)‬\صور خدمة العملاء\تنزيل (1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552" y="4365103"/>
            <a:ext cx="2164870" cy="1952625"/>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C:\Users\xiD4\Desktop\عام\الاعمال\مجلد جديد ‫(2)‬\صور خدمة العملاء\تنزيل (2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552" y="1916832"/>
            <a:ext cx="2133600"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11276" name="Picture 12" descr="C:\Users\xiD4\Desktop\عام\الاعمال\مجلد جديد ‫(2)‬\صور خدمة العملاء\images (76).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31840" y="4365104"/>
            <a:ext cx="2141984" cy="1952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59969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755576" y="332656"/>
            <a:ext cx="7128792" cy="830997"/>
          </a:xfrm>
          <a:prstGeom prst="rect">
            <a:avLst/>
          </a:prstGeom>
          <a:solidFill>
            <a:srgbClr val="FFFF99"/>
          </a:solidFill>
        </p:spPr>
        <p:txBody>
          <a:bodyPr wrap="square" rtlCol="1">
            <a:spAutoFit/>
          </a:bodyPr>
          <a:lstStyle/>
          <a:p>
            <a:pPr algn="ctr"/>
            <a:r>
              <a:rPr lang="ar-SA" sz="4800" dirty="0" smtClean="0">
                <a:solidFill>
                  <a:srgbClr val="3333FF"/>
                </a:solidFill>
                <a:latin typeface="ae_AlMateen" pitchFamily="18" charset="-78"/>
                <a:cs typeface="ae_AlMateen" pitchFamily="18" charset="-78"/>
              </a:rPr>
              <a:t>الدعوة عبر الاعلام والصحافة</a:t>
            </a:r>
            <a:endParaRPr lang="ar-SA" sz="4800" dirty="0">
              <a:solidFill>
                <a:srgbClr val="3333FF"/>
              </a:solidFill>
              <a:latin typeface="ae_AlMateen" pitchFamily="18" charset="-78"/>
              <a:cs typeface="ae_AlMateen" pitchFamily="18" charset="-78"/>
            </a:endParaRPr>
          </a:p>
        </p:txBody>
      </p:sp>
      <p:pic>
        <p:nvPicPr>
          <p:cNvPr id="12290" name="Picture 2" descr="C:\Users\xiD4\Desktop\عام\الاعمال\مجلد جديد ‫(2)‬\صور خدمة العملاء\images (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124744"/>
            <a:ext cx="2871192" cy="25580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987824" y="1163653"/>
            <a:ext cx="5544616" cy="1815882"/>
          </a:xfrm>
          <a:prstGeom prst="rect">
            <a:avLst/>
          </a:prstGeom>
        </p:spPr>
        <p:txBody>
          <a:bodyPr wrap="square">
            <a:spAutoFit/>
          </a:bodyPr>
          <a:lstStyle/>
          <a:p>
            <a:r>
              <a:rPr lang="ar-SA" sz="2800" dirty="0">
                <a:latin typeface="ae_AlMateen" pitchFamily="18" charset="-78"/>
                <a:cs typeface="ae_AlMateen" pitchFamily="18" charset="-78"/>
              </a:rPr>
              <a:t>ويتطلب ذلك اعتماد وسائل ذكية لافتة للانتباه في الإعلان بالإضافة إلى البساطة. </a:t>
            </a:r>
            <a:r>
              <a:rPr lang="ar-SA" sz="2800" dirty="0" smtClean="0">
                <a:latin typeface="ae_AlMateen" pitchFamily="18" charset="-78"/>
                <a:cs typeface="ae_AlMateen" pitchFamily="18" charset="-78"/>
              </a:rPr>
              <a:t>في الصحافة والاعلام المرئي والمسموع والتسجيلات في اذاعات ال</a:t>
            </a:r>
            <a:r>
              <a:rPr lang="en-US" sz="2800" dirty="0" smtClean="0">
                <a:latin typeface="ae_AlMateen" pitchFamily="18" charset="-78"/>
                <a:cs typeface="ae_AlMateen" pitchFamily="18" charset="-78"/>
              </a:rPr>
              <a:t> FM </a:t>
            </a:r>
            <a:endParaRPr lang="ar-SA" sz="2800" dirty="0">
              <a:latin typeface="ae_AlMateen" pitchFamily="18" charset="-78"/>
              <a:cs typeface="ae_AlMateen" pitchFamily="18" charset="-78"/>
            </a:endParaRPr>
          </a:p>
        </p:txBody>
      </p:sp>
      <p:sp>
        <p:nvSpPr>
          <p:cNvPr id="3" name="مستطيل 2"/>
          <p:cNvSpPr/>
          <p:nvPr/>
        </p:nvSpPr>
        <p:spPr>
          <a:xfrm>
            <a:off x="395536" y="4005064"/>
            <a:ext cx="4572000" cy="2308324"/>
          </a:xfrm>
          <a:prstGeom prst="rect">
            <a:avLst/>
          </a:prstGeom>
          <a:solidFill>
            <a:srgbClr val="FFFF00"/>
          </a:solidFill>
        </p:spPr>
        <p:txBody>
          <a:bodyPr>
            <a:spAutoFit/>
          </a:bodyPr>
          <a:lstStyle/>
          <a:p>
            <a:r>
              <a:rPr lang="ar-SA" sz="2400" dirty="0">
                <a:solidFill>
                  <a:srgbClr val="002060"/>
                </a:solidFill>
                <a:latin typeface="ae_AlMateen" pitchFamily="18" charset="-78"/>
                <a:cs typeface="ae_AlMateen" pitchFamily="18" charset="-78"/>
              </a:rPr>
              <a:t>ومن أمثلة ذلك الإعلان الذي كان يبث من أحد التلفزيونات العربية لجمعية ترعى المعوقين، وكان يحمل عبارة بسيطة تشير إلى أن عمل الجمعية في مجال الإعاقة، يعقبه عبارة واحدة: "وأنا أيضا لي نصيب من زكاتكم".</a:t>
            </a:r>
            <a:endParaRPr lang="ar-SA" sz="2400" dirty="0">
              <a:solidFill>
                <a:srgbClr val="002060"/>
              </a:solidFill>
            </a:endParaRPr>
          </a:p>
        </p:txBody>
      </p:sp>
    </p:spTree>
    <p:extLst>
      <p:ext uri="{BB962C8B-B14F-4D97-AF65-F5344CB8AC3E}">
        <p14:creationId xmlns:p14="http://schemas.microsoft.com/office/powerpoint/2010/main" xmlns="" val="20602794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7620000" cy="1143000"/>
          </a:xfrm>
        </p:spPr>
        <p:txBody>
          <a:bodyPr/>
          <a:lstStyle/>
          <a:p>
            <a:pPr algn="ctr"/>
            <a:r>
              <a:rPr lang="ar-SA" sz="4800" dirty="0" smtClean="0">
                <a:latin typeface="ae_AlMateen" pitchFamily="18" charset="-78"/>
                <a:cs typeface="ae_AlMateen" pitchFamily="18" charset="-78"/>
              </a:rPr>
              <a:t>الحفلات السنوية </a:t>
            </a:r>
            <a:endParaRPr lang="ar-SA" sz="4800" dirty="0">
              <a:latin typeface="ae_AlMateen" pitchFamily="18" charset="-78"/>
              <a:cs typeface="ae_AlMateen" pitchFamily="18" charset="-78"/>
            </a:endParaRPr>
          </a:p>
        </p:txBody>
      </p:sp>
      <p:pic>
        <p:nvPicPr>
          <p:cNvPr id="5122" name="Picture 2" descr="C:\Users\xiD4\Desktop\عام\الاعمال\مجلد جديد ‫(2)‬\صور خدمة العملاء\444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052735"/>
            <a:ext cx="2592288" cy="56323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2771800" y="1052736"/>
            <a:ext cx="5580112" cy="5632311"/>
          </a:xfrm>
          <a:prstGeom prst="rect">
            <a:avLst/>
          </a:prstGeom>
          <a:solidFill>
            <a:srgbClr val="0070C0"/>
          </a:solidFill>
        </p:spPr>
        <p:txBody>
          <a:bodyPr wrap="square">
            <a:spAutoFit/>
          </a:bodyPr>
          <a:lstStyle/>
          <a:p>
            <a:r>
              <a:rPr lang="ar-SA" sz="2800" b="1" dirty="0">
                <a:solidFill>
                  <a:schemeClr val="bg1"/>
                </a:solidFill>
              </a:rPr>
              <a:t>التي تقيمها المنظمات التطوعية التي يدعى إليها الميسورون والمقتدرون والمهتمون بعمل الخير</a:t>
            </a:r>
            <a:r>
              <a:rPr lang="ar-SA" sz="2800" b="1" dirty="0" smtClean="0">
                <a:solidFill>
                  <a:schemeClr val="bg1"/>
                </a:solidFill>
              </a:rPr>
              <a:t>.</a:t>
            </a:r>
          </a:p>
          <a:p>
            <a:r>
              <a:rPr lang="ar-SA" sz="2800" b="1" dirty="0" smtClean="0">
                <a:solidFill>
                  <a:schemeClr val="bg1"/>
                </a:solidFill>
              </a:rPr>
              <a:t> </a:t>
            </a:r>
            <a:r>
              <a:rPr lang="ar-SA" sz="2800" b="1" dirty="0">
                <a:solidFill>
                  <a:schemeClr val="bg1"/>
                </a:solidFill>
              </a:rPr>
              <a:t>وتقام في العادة في إحدى القاعات الكبرى، حيث يجتمع الجميع ويقدمون تبرعا للجمعية بالإضافة إلى رسوم المشاركة. </a:t>
            </a:r>
            <a:endParaRPr lang="ar-SA" sz="2800" b="1" dirty="0" smtClean="0">
              <a:solidFill>
                <a:schemeClr val="bg1"/>
              </a:solidFill>
            </a:endParaRPr>
          </a:p>
          <a:p>
            <a:endParaRPr lang="ar-SA" sz="2800" b="1" dirty="0">
              <a:solidFill>
                <a:schemeClr val="bg1"/>
              </a:solidFill>
            </a:endParaRPr>
          </a:p>
          <a:p>
            <a:r>
              <a:rPr lang="ar-SA" sz="2800" b="1" dirty="0" smtClean="0">
                <a:solidFill>
                  <a:schemeClr val="bg1"/>
                </a:solidFill>
              </a:rPr>
              <a:t>وهناك </a:t>
            </a:r>
            <a:r>
              <a:rPr lang="ar-SA" sz="2800" b="1" dirty="0">
                <a:solidFill>
                  <a:schemeClr val="bg1"/>
                </a:solidFill>
              </a:rPr>
              <a:t>حفلات أخرى، بالإضافة إلى الحفلات السنوية كأن يكون ذلك حفل إفطار تقشفيا، وقد تأتي الحفلة السنوية ضمن مفهوم موائد الخير الذي يتم فيه تبرع الأغنياء لإقامة موائد إفطار في رمضان للفقراء والمحتاجين</a:t>
            </a:r>
            <a:r>
              <a:rPr lang="en-US" sz="2800" b="1" dirty="0">
                <a:solidFill>
                  <a:schemeClr val="bg1"/>
                </a:solidFill>
              </a:rPr>
              <a:t>.</a:t>
            </a:r>
            <a:r>
              <a:rPr lang="en-US" sz="2400" b="1" dirty="0">
                <a:solidFill>
                  <a:schemeClr val="bg1"/>
                </a:solidFill>
              </a:rPr>
              <a:t/>
            </a:r>
            <a:br>
              <a:rPr lang="en-US" sz="2400" b="1" dirty="0">
                <a:solidFill>
                  <a:schemeClr val="bg1"/>
                </a:solidFill>
              </a:rPr>
            </a:br>
            <a:endParaRPr lang="ar-SA" sz="2400" b="1" dirty="0">
              <a:solidFill>
                <a:schemeClr val="bg1"/>
              </a:solidFill>
            </a:endParaRPr>
          </a:p>
        </p:txBody>
      </p:sp>
    </p:spTree>
    <p:extLst>
      <p:ext uri="{BB962C8B-B14F-4D97-AF65-F5344CB8AC3E}">
        <p14:creationId xmlns:p14="http://schemas.microsoft.com/office/powerpoint/2010/main" xmlns="" val="4239583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A5629"/>
                </a:solidFill>
                <a:latin typeface="ae_AlMateen" pitchFamily="18" charset="-78"/>
                <a:cs typeface="ae_AlMateen" pitchFamily="18" charset="-78"/>
              </a:rPr>
              <a:t>الاشتراكات</a:t>
            </a:r>
            <a:r>
              <a:rPr lang="ar-SA" dirty="0" smtClean="0">
                <a:solidFill>
                  <a:srgbClr val="0A5629"/>
                </a:solidFill>
              </a:rPr>
              <a:t> </a:t>
            </a:r>
            <a:r>
              <a:rPr lang="ar-SA" dirty="0">
                <a:solidFill>
                  <a:srgbClr val="0A5629"/>
                </a:solidFill>
                <a:latin typeface="ae_AlMateen" pitchFamily="18" charset="-78"/>
                <a:cs typeface="ae_AlMateen" pitchFamily="18" charset="-78"/>
              </a:rPr>
              <a:t>ورسوم</a:t>
            </a:r>
            <a:r>
              <a:rPr lang="ar-SA" dirty="0" smtClean="0">
                <a:solidFill>
                  <a:srgbClr val="0A5629"/>
                </a:solidFill>
              </a:rPr>
              <a:t> </a:t>
            </a:r>
            <a:r>
              <a:rPr lang="ar-SA" dirty="0">
                <a:solidFill>
                  <a:srgbClr val="0A5629"/>
                </a:solidFill>
                <a:latin typeface="ae_AlMateen" pitchFamily="18" charset="-78"/>
                <a:cs typeface="ae_AlMateen" pitchFamily="18" charset="-78"/>
              </a:rPr>
              <a:t>العضوية</a:t>
            </a:r>
            <a:r>
              <a:rPr lang="ar-SA" dirty="0" smtClean="0">
                <a:solidFill>
                  <a:srgbClr val="0A5629"/>
                </a:solidFill>
              </a:rPr>
              <a:t> </a:t>
            </a:r>
            <a:endParaRPr lang="ar-SA" dirty="0">
              <a:solidFill>
                <a:srgbClr val="0A5629"/>
              </a:solidFill>
            </a:endParaRPr>
          </a:p>
        </p:txBody>
      </p:sp>
      <p:pic>
        <p:nvPicPr>
          <p:cNvPr id="6146" name="Picture 2" descr="C:\Users\xiD4\Desktop\عام\الاعمال\مجلد جديد ‫(2)‬\صور خدمة العملاء\images (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268760"/>
            <a:ext cx="3024336"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3635896" y="1483620"/>
            <a:ext cx="4572000" cy="3539430"/>
          </a:xfrm>
          <a:prstGeom prst="rect">
            <a:avLst/>
          </a:prstGeom>
        </p:spPr>
        <p:txBody>
          <a:bodyPr>
            <a:spAutoFit/>
          </a:bodyPr>
          <a:lstStyle/>
          <a:p>
            <a:r>
              <a:rPr lang="ar-SA" sz="2800" dirty="0">
                <a:solidFill>
                  <a:srgbClr val="002060"/>
                </a:solidFill>
                <a:latin typeface="ae_AlMateen" pitchFamily="18" charset="-78"/>
                <a:cs typeface="ae_AlMateen" pitchFamily="18" charset="-78"/>
              </a:rPr>
              <a:t>التي تعد ضمن الدخول التي تعتمدها المؤسسة التطوعية في تأمين دخل لإدامة أعمالها، وزيادة الاشتراكات ضرورة ماسة؛ حيث إن قاعدة العضوية المتسعة تسهم من خلال هذه العضوية في الوصول إلى العديد من المانحين والراغبين في الإسهام في دعم أعمال الخير</a:t>
            </a:r>
            <a:r>
              <a:rPr lang="en-US" sz="2800" dirty="0">
                <a:solidFill>
                  <a:srgbClr val="002060"/>
                </a:solidFill>
                <a:latin typeface="ae_AlMateen" pitchFamily="18" charset="-78"/>
                <a:cs typeface="ae_AlMateen" pitchFamily="18" charset="-78"/>
              </a:rPr>
              <a:t>.</a:t>
            </a:r>
            <a:endParaRPr lang="ar-SA" sz="2800" dirty="0">
              <a:solidFill>
                <a:srgbClr val="002060"/>
              </a:solidFill>
              <a:latin typeface="ae_AlMateen" pitchFamily="18" charset="-78"/>
              <a:cs typeface="ae_AlMateen" pitchFamily="18" charset="-78"/>
            </a:endParaRPr>
          </a:p>
        </p:txBody>
      </p:sp>
      <p:sp>
        <p:nvSpPr>
          <p:cNvPr id="4" name="مربع نص 3"/>
          <p:cNvSpPr txBox="1"/>
          <p:nvPr/>
        </p:nvSpPr>
        <p:spPr>
          <a:xfrm>
            <a:off x="2483768" y="5229200"/>
            <a:ext cx="4824536" cy="523220"/>
          </a:xfrm>
          <a:prstGeom prst="rect">
            <a:avLst/>
          </a:prstGeom>
          <a:solidFill>
            <a:srgbClr val="3333FF"/>
          </a:solidFill>
        </p:spPr>
        <p:txBody>
          <a:bodyPr wrap="square" rtlCol="1">
            <a:spAutoFit/>
          </a:bodyPr>
          <a:lstStyle/>
          <a:p>
            <a:pPr algn="ctr"/>
            <a:r>
              <a:rPr lang="ar-SA" sz="2800" b="1" dirty="0" smtClean="0">
                <a:solidFill>
                  <a:schemeClr val="bg1"/>
                </a:solidFill>
              </a:rPr>
              <a:t>الاستقطاعات الشهرية </a:t>
            </a:r>
            <a:endParaRPr lang="ar-SA" sz="2800" b="1" dirty="0">
              <a:solidFill>
                <a:schemeClr val="bg1"/>
              </a:solidFill>
            </a:endParaRPr>
          </a:p>
        </p:txBody>
      </p:sp>
    </p:spTree>
    <p:extLst>
      <p:ext uri="{BB962C8B-B14F-4D97-AF65-F5344CB8AC3E}">
        <p14:creationId xmlns:p14="http://schemas.microsoft.com/office/powerpoint/2010/main" xmlns="" val="48015377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B0F0"/>
          </a:solidFill>
        </p:spPr>
        <p:txBody>
          <a:bodyPr/>
          <a:lstStyle/>
          <a:p>
            <a:pPr algn="ctr"/>
            <a:r>
              <a:rPr lang="ar-SA" dirty="0" smtClean="0">
                <a:solidFill>
                  <a:schemeClr val="bg1"/>
                </a:solidFill>
                <a:latin typeface="ae_AlMateen" pitchFamily="18" charset="-78"/>
                <a:cs typeface="ae_AlMateen" pitchFamily="18" charset="-78"/>
              </a:rPr>
              <a:t>الاسواق</a:t>
            </a:r>
            <a:r>
              <a:rPr lang="ar-SA" dirty="0" smtClean="0">
                <a:solidFill>
                  <a:schemeClr val="bg1"/>
                </a:solidFill>
              </a:rPr>
              <a:t> </a:t>
            </a:r>
            <a:r>
              <a:rPr lang="ar-SA" dirty="0">
                <a:solidFill>
                  <a:schemeClr val="bg1"/>
                </a:solidFill>
                <a:latin typeface="ae_AlMateen" pitchFamily="18" charset="-78"/>
                <a:cs typeface="ae_AlMateen" pitchFamily="18" charset="-78"/>
              </a:rPr>
              <a:t>الخيرية</a:t>
            </a:r>
            <a:r>
              <a:rPr lang="ar-SA" dirty="0" smtClean="0">
                <a:solidFill>
                  <a:schemeClr val="bg1"/>
                </a:solidFill>
              </a:rPr>
              <a:t> </a:t>
            </a:r>
            <a:r>
              <a:rPr lang="ar-SA" dirty="0">
                <a:solidFill>
                  <a:schemeClr val="bg1"/>
                </a:solidFill>
                <a:latin typeface="ae_AlMateen" pitchFamily="18" charset="-78"/>
                <a:cs typeface="ae_AlMateen" pitchFamily="18" charset="-78"/>
              </a:rPr>
              <a:t>والبازارات</a:t>
            </a:r>
            <a:r>
              <a:rPr lang="ar-SA" dirty="0" smtClean="0">
                <a:solidFill>
                  <a:schemeClr val="bg1"/>
                </a:solidFill>
              </a:rPr>
              <a:t> </a:t>
            </a:r>
            <a:endParaRPr lang="ar-SA" dirty="0">
              <a:solidFill>
                <a:schemeClr val="bg1"/>
              </a:solidFill>
            </a:endParaRPr>
          </a:p>
        </p:txBody>
      </p:sp>
      <p:sp>
        <p:nvSpPr>
          <p:cNvPr id="3" name="مستطيل 2"/>
          <p:cNvSpPr/>
          <p:nvPr/>
        </p:nvSpPr>
        <p:spPr>
          <a:xfrm>
            <a:off x="3779912" y="1720840"/>
            <a:ext cx="4572000" cy="1384995"/>
          </a:xfrm>
          <a:prstGeom prst="rect">
            <a:avLst/>
          </a:prstGeom>
        </p:spPr>
        <p:txBody>
          <a:bodyPr>
            <a:spAutoFit/>
          </a:bodyPr>
          <a:lstStyle/>
          <a:p>
            <a:r>
              <a:rPr lang="ar-SA" sz="2800" dirty="0">
                <a:latin typeface="ae_AlMateen" pitchFamily="18" charset="-78"/>
                <a:cs typeface="ae_AlMateen" pitchFamily="18" charset="-78"/>
              </a:rPr>
              <a:t>التي تقيمها المنظمات التطوعية بهدف تسويق منتجاتها كإحدى الوسائل المتاحة لجمع التبرعات</a:t>
            </a:r>
            <a:r>
              <a:rPr lang="en-US" sz="2800" dirty="0">
                <a:latin typeface="ae_AlMateen" pitchFamily="18" charset="-78"/>
                <a:cs typeface="ae_AlMateen" pitchFamily="18" charset="-78"/>
              </a:rPr>
              <a:t>.</a:t>
            </a:r>
            <a:endParaRPr lang="ar-SA" sz="2800" dirty="0">
              <a:latin typeface="ae_AlMateen" pitchFamily="18" charset="-78"/>
              <a:cs typeface="ae_AlMateen" pitchFamily="18" charset="-78"/>
            </a:endParaRPr>
          </a:p>
        </p:txBody>
      </p:sp>
    </p:spTree>
    <p:extLst>
      <p:ext uri="{BB962C8B-B14F-4D97-AF65-F5344CB8AC3E}">
        <p14:creationId xmlns:p14="http://schemas.microsoft.com/office/powerpoint/2010/main" xmlns="" val="258329440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95736" y="548680"/>
            <a:ext cx="5040560" cy="830997"/>
          </a:xfrm>
          <a:prstGeom prst="rect">
            <a:avLst/>
          </a:prstGeom>
          <a:solidFill>
            <a:srgbClr val="FFC000"/>
          </a:solidFill>
        </p:spPr>
        <p:txBody>
          <a:bodyPr wrap="square" rtlCol="1">
            <a:spAutoFit/>
          </a:bodyPr>
          <a:lstStyle/>
          <a:p>
            <a:pPr algn="ctr"/>
            <a:r>
              <a:rPr lang="ar-SA" sz="4800" dirty="0" smtClean="0">
                <a:latin typeface="ae_AlMateen" pitchFamily="18" charset="-78"/>
                <a:cs typeface="ae_AlMateen" pitchFamily="18" charset="-78"/>
              </a:rPr>
              <a:t>المعارض الفنية </a:t>
            </a:r>
            <a:endParaRPr lang="ar-SA" sz="4800" dirty="0">
              <a:latin typeface="ae_AlMateen" pitchFamily="18" charset="-78"/>
              <a:cs typeface="ae_AlMateen" pitchFamily="18" charset="-78"/>
            </a:endParaRPr>
          </a:p>
        </p:txBody>
      </p:sp>
      <p:sp>
        <p:nvSpPr>
          <p:cNvPr id="2" name="مستطيل 1"/>
          <p:cNvSpPr/>
          <p:nvPr/>
        </p:nvSpPr>
        <p:spPr>
          <a:xfrm>
            <a:off x="3563888" y="1556792"/>
            <a:ext cx="4572000" cy="2246769"/>
          </a:xfrm>
          <a:prstGeom prst="rect">
            <a:avLst/>
          </a:prstGeom>
        </p:spPr>
        <p:txBody>
          <a:bodyPr>
            <a:spAutoFit/>
          </a:bodyPr>
          <a:lstStyle/>
          <a:p>
            <a:r>
              <a:rPr lang="ar-SA" sz="2800" dirty="0">
                <a:solidFill>
                  <a:srgbClr val="002060"/>
                </a:solidFill>
                <a:latin typeface="ae_AlMateen" pitchFamily="18" charset="-78"/>
                <a:cs typeface="ae_AlMateen" pitchFamily="18" charset="-78"/>
              </a:rPr>
              <a:t>وهي لا تختلف عن الأسواق الخيرية والبازارات، ويسهم في العادة الفنانون برسوماتهم وأعمالهم الفنية بحيث يخصص العائد لأعمال المنظمة التطوعية</a:t>
            </a:r>
            <a:r>
              <a:rPr lang="en-US" sz="2800" dirty="0">
                <a:solidFill>
                  <a:srgbClr val="002060"/>
                </a:solidFill>
                <a:latin typeface="ae_AlMateen" pitchFamily="18" charset="-78"/>
                <a:cs typeface="ae_AlMateen" pitchFamily="18" charset="-78"/>
              </a:rPr>
              <a:t>.</a:t>
            </a:r>
            <a:endParaRPr lang="ar-SA" sz="28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31623816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latin typeface="ae_AlMateen" pitchFamily="18" charset="-78"/>
                <a:cs typeface="ae_AlMateen" pitchFamily="18" charset="-78"/>
              </a:rPr>
              <a:t>بطاقات</a:t>
            </a:r>
            <a:r>
              <a:rPr lang="ar-SA" dirty="0" smtClean="0"/>
              <a:t> </a:t>
            </a:r>
            <a:r>
              <a:rPr lang="ar-SA" dirty="0" smtClean="0">
                <a:latin typeface="ae_AlMateen" pitchFamily="18" charset="-78"/>
                <a:cs typeface="ae_AlMateen" pitchFamily="18" charset="-78"/>
              </a:rPr>
              <a:t>المناسبات </a:t>
            </a:r>
            <a:endParaRPr lang="ar-SA" dirty="0">
              <a:latin typeface="ae_AlMateen" pitchFamily="18" charset="-78"/>
              <a:cs typeface="ae_AlMateen" pitchFamily="18" charset="-78"/>
            </a:endParaRPr>
          </a:p>
        </p:txBody>
      </p:sp>
      <p:sp>
        <p:nvSpPr>
          <p:cNvPr id="3" name="عنوان 1"/>
          <p:cNvSpPr txBox="1">
            <a:spLocks/>
          </p:cNvSpPr>
          <p:nvPr/>
        </p:nvSpPr>
        <p:spPr>
          <a:xfrm>
            <a:off x="609600" y="2492896"/>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mtClean="0">
                <a:latin typeface="ae_AlMateen" pitchFamily="18" charset="-78"/>
                <a:cs typeface="ae_AlMateen" pitchFamily="18" charset="-78"/>
              </a:rPr>
              <a:t>دكاكين وأسواق الخير</a:t>
            </a:r>
            <a:endParaRPr lang="ar-SA" dirty="0">
              <a:latin typeface="ae_AlMateen" pitchFamily="18" charset="-78"/>
              <a:cs typeface="ae_AlMateen" pitchFamily="18" charset="-78"/>
            </a:endParaRPr>
          </a:p>
        </p:txBody>
      </p:sp>
      <p:sp>
        <p:nvSpPr>
          <p:cNvPr id="4" name="عنوان 1"/>
          <p:cNvSpPr txBox="1">
            <a:spLocks/>
          </p:cNvSpPr>
          <p:nvPr/>
        </p:nvSpPr>
        <p:spPr>
          <a:xfrm>
            <a:off x="683568" y="4797152"/>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mtClean="0">
                <a:latin typeface="ae_AlMateen" pitchFamily="18" charset="-78"/>
                <a:cs typeface="ae_AlMateen" pitchFamily="18" charset="-78"/>
              </a:rPr>
              <a:t> بطاقات المناسبات </a:t>
            </a:r>
            <a:endParaRPr lang="ar-SA" dirty="0">
              <a:latin typeface="ae_AlMateen" pitchFamily="18" charset="-78"/>
              <a:cs typeface="ae_AlMateen" pitchFamily="18" charset="-78"/>
            </a:endParaRPr>
          </a:p>
        </p:txBody>
      </p:sp>
      <p:pic>
        <p:nvPicPr>
          <p:cNvPr id="5122" name="Picture 2" descr="C:\Users\xiD4\Desktop\تنزيل.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1340767"/>
            <a:ext cx="2016224" cy="115212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xiD4\Desktop\تنزيل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5175" y="3501008"/>
            <a:ext cx="2202929" cy="1296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332709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latin typeface="ae_AlMateen" pitchFamily="18" charset="-78"/>
                <a:cs typeface="ae_AlMateen" pitchFamily="18" charset="-78"/>
              </a:rPr>
              <a:t>الحملات البريدية </a:t>
            </a:r>
            <a:endParaRPr lang="ar-SA" dirty="0">
              <a:latin typeface="ae_AlMateen" pitchFamily="18" charset="-78"/>
              <a:cs typeface="ae_AlMateen" pitchFamily="18" charset="-78"/>
            </a:endParaRPr>
          </a:p>
        </p:txBody>
      </p:sp>
      <p:sp>
        <p:nvSpPr>
          <p:cNvPr id="3" name="مربع نص 2"/>
          <p:cNvSpPr txBox="1"/>
          <p:nvPr/>
        </p:nvSpPr>
        <p:spPr>
          <a:xfrm>
            <a:off x="3635896" y="2852936"/>
            <a:ext cx="4536504"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المزادات الخيرية </a:t>
            </a:r>
            <a:endParaRPr lang="ar-SA" sz="4800" dirty="0">
              <a:latin typeface="ae_AlMateen" pitchFamily="18" charset="-78"/>
              <a:cs typeface="ae_AlMateen" pitchFamily="18" charset="-78"/>
            </a:endParaRPr>
          </a:p>
        </p:txBody>
      </p:sp>
      <p:sp>
        <p:nvSpPr>
          <p:cNvPr id="4" name="مربع نص 3"/>
          <p:cNvSpPr txBox="1"/>
          <p:nvPr/>
        </p:nvSpPr>
        <p:spPr>
          <a:xfrm>
            <a:off x="3923928" y="4797152"/>
            <a:ext cx="4536504"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حصالة الخير</a:t>
            </a:r>
            <a:endParaRPr lang="ar-SA" sz="4800" dirty="0">
              <a:latin typeface="ae_AlMateen" pitchFamily="18" charset="-78"/>
              <a:cs typeface="ae_AlMateen" pitchFamily="18" charset="-78"/>
            </a:endParaRPr>
          </a:p>
        </p:txBody>
      </p:sp>
      <p:pic>
        <p:nvPicPr>
          <p:cNvPr id="6146" name="Picture 2" descr="C:\Users\xiD4\Desktop\تنزيل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1412776"/>
            <a:ext cx="3695700" cy="12382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xiD4\Desktop\تنزيل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268434"/>
            <a:ext cx="2915816" cy="3177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45936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620000" cy="1426170"/>
          </a:xfrm>
          <a:solidFill>
            <a:srgbClr val="002060"/>
          </a:solidFill>
        </p:spPr>
        <p:txBody>
          <a:bodyPr/>
          <a:lstStyle/>
          <a:p>
            <a:pPr algn="ctr"/>
            <a:r>
              <a:rPr lang="ar-SA" dirty="0" smtClean="0">
                <a:solidFill>
                  <a:schemeClr val="bg1"/>
                </a:solidFill>
                <a:latin typeface="ae_AlMateen" pitchFamily="18" charset="-78"/>
                <a:cs typeface="ae_AlMateen" pitchFamily="18" charset="-78"/>
              </a:rPr>
              <a:t>عشرون دقيقة</a:t>
            </a:r>
            <a:br>
              <a:rPr lang="ar-SA" dirty="0" smtClean="0">
                <a:solidFill>
                  <a:schemeClr val="bg1"/>
                </a:solidFill>
                <a:latin typeface="ae_AlMateen" pitchFamily="18" charset="-78"/>
                <a:cs typeface="ae_AlMateen" pitchFamily="18" charset="-78"/>
              </a:rPr>
            </a:br>
            <a:r>
              <a:rPr lang="ar-SA" dirty="0" smtClean="0">
                <a:solidFill>
                  <a:schemeClr val="bg1"/>
                </a:solidFill>
                <a:latin typeface="ae_AlMateen" pitchFamily="18" charset="-78"/>
                <a:cs typeface="ae_AlMateen" pitchFamily="18" charset="-78"/>
              </a:rPr>
              <a:t> للمجموعات نشاط ابداعي </a:t>
            </a:r>
            <a:endParaRPr lang="ar-SA" dirty="0">
              <a:solidFill>
                <a:schemeClr val="bg1"/>
              </a:solidFill>
              <a:latin typeface="ae_AlMateen" pitchFamily="18" charset="-78"/>
              <a:cs typeface="ae_AlMateen" pitchFamily="18" charset="-78"/>
            </a:endParaRPr>
          </a:p>
        </p:txBody>
      </p:sp>
      <p:sp>
        <p:nvSpPr>
          <p:cNvPr id="4" name="مربع نص 3"/>
          <p:cNvSpPr txBox="1"/>
          <p:nvPr/>
        </p:nvSpPr>
        <p:spPr>
          <a:xfrm>
            <a:off x="2627784" y="2060848"/>
            <a:ext cx="5256584" cy="2554545"/>
          </a:xfrm>
          <a:prstGeom prst="rect">
            <a:avLst/>
          </a:prstGeom>
          <a:noFill/>
        </p:spPr>
        <p:txBody>
          <a:bodyPr wrap="square" rtlCol="1">
            <a:spAutoFit/>
          </a:bodyPr>
          <a:lstStyle/>
          <a:p>
            <a:r>
              <a:rPr lang="ar-SA" sz="3200" u="sng" dirty="0" smtClean="0">
                <a:latin typeface="ae_AlMateen" pitchFamily="18" charset="-78"/>
                <a:cs typeface="ae_AlMateen" pitchFamily="18" charset="-78"/>
              </a:rPr>
              <a:t>نريد فكرة ابداعية لجلب التبرعات تتناسب مع المجتمع السعودي :</a:t>
            </a:r>
          </a:p>
          <a:p>
            <a:pPr marL="285750" indent="-285750">
              <a:buFont typeface="Arial" pitchFamily="34" charset="0"/>
              <a:buChar char="•"/>
            </a:pPr>
            <a:r>
              <a:rPr lang="ar-SA" sz="3200" dirty="0" smtClean="0">
                <a:latin typeface="ae_AlMateen" pitchFamily="18" charset="-78"/>
                <a:cs typeface="ae_AlMateen" pitchFamily="18" charset="-78"/>
              </a:rPr>
              <a:t>طريقة الوصول للمتبرع.</a:t>
            </a:r>
          </a:p>
          <a:p>
            <a:pPr marL="285750" indent="-285750">
              <a:buFont typeface="Arial" pitchFamily="34" charset="0"/>
              <a:buChar char="•"/>
            </a:pPr>
            <a:r>
              <a:rPr lang="ar-SA" sz="3200" dirty="0" smtClean="0">
                <a:latin typeface="ae_AlMateen" pitchFamily="18" charset="-78"/>
                <a:cs typeface="ae_AlMateen" pitchFamily="18" charset="-78"/>
              </a:rPr>
              <a:t>او طريقة عرض المشروع .</a:t>
            </a:r>
          </a:p>
          <a:p>
            <a:pPr marL="285750" indent="-285750">
              <a:buFont typeface="Arial" pitchFamily="34" charset="0"/>
              <a:buChar char="•"/>
            </a:pPr>
            <a:r>
              <a:rPr lang="ar-SA" sz="3200" dirty="0" smtClean="0">
                <a:latin typeface="ae_AlMateen" pitchFamily="18" charset="-78"/>
                <a:cs typeface="ae_AlMateen" pitchFamily="18" charset="-78"/>
              </a:rPr>
              <a:t>او مشروع ابتكاري خيري .</a:t>
            </a:r>
            <a:endParaRPr lang="ar-SA" sz="3200" dirty="0">
              <a:latin typeface="ae_AlMateen" pitchFamily="18" charset="-78"/>
              <a:cs typeface="ae_AlMateen" pitchFamily="18" charset="-78"/>
            </a:endParaRPr>
          </a:p>
        </p:txBody>
      </p:sp>
      <p:pic>
        <p:nvPicPr>
          <p:cNvPr id="8194" name="Picture 2" descr="C:\Users\xiD4\Desktop\عام\الاعمال\مجلد جديد ‫(2)‬\صور خدمة العملاء\تنزيلمحكحك.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60848"/>
            <a:ext cx="2915816"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xiD4\Desktop\عام\الاعمال\مجلد جديد ‫(2)‬\صور خدمة العملاء\images (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4811985"/>
            <a:ext cx="1857375" cy="18573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ربع نص 4"/>
          <p:cNvSpPr txBox="1"/>
          <p:nvPr/>
        </p:nvSpPr>
        <p:spPr>
          <a:xfrm>
            <a:off x="4845199" y="4811985"/>
            <a:ext cx="3255193" cy="1200329"/>
          </a:xfrm>
          <a:prstGeom prst="rect">
            <a:avLst/>
          </a:prstGeom>
          <a:solidFill>
            <a:srgbClr val="FFFF00"/>
          </a:solidFill>
        </p:spPr>
        <p:txBody>
          <a:bodyPr wrap="square" rtlCol="1">
            <a:spAutoFit/>
          </a:bodyPr>
          <a:lstStyle/>
          <a:p>
            <a:r>
              <a:rPr lang="ar-SA" sz="3600" dirty="0" smtClean="0">
                <a:solidFill>
                  <a:srgbClr val="002060"/>
                </a:solidFill>
                <a:latin typeface="ae_AlMateen" pitchFamily="18" charset="-78"/>
                <a:cs typeface="ae_AlMateen" pitchFamily="18" charset="-78"/>
              </a:rPr>
              <a:t>هناك جائزة لورقة العمل الابداعية </a:t>
            </a:r>
            <a:endParaRPr lang="ar-SA" sz="36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3695284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332656"/>
            <a:ext cx="5688632"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قواعد طلب التبرع </a:t>
            </a:r>
            <a:endParaRPr lang="ar-SA" sz="4800" dirty="0">
              <a:latin typeface="ae_AlMateen" pitchFamily="18" charset="-78"/>
              <a:cs typeface="ae_AlMateen" pitchFamily="18" charset="-78"/>
            </a:endParaRPr>
          </a:p>
        </p:txBody>
      </p:sp>
      <p:sp>
        <p:nvSpPr>
          <p:cNvPr id="2" name="مربع نص 1"/>
          <p:cNvSpPr txBox="1"/>
          <p:nvPr/>
        </p:nvSpPr>
        <p:spPr>
          <a:xfrm>
            <a:off x="4427984" y="1412776"/>
            <a:ext cx="3312368" cy="523220"/>
          </a:xfrm>
          <a:prstGeom prst="rect">
            <a:avLst/>
          </a:prstGeom>
          <a:noFill/>
        </p:spPr>
        <p:txBody>
          <a:bodyPr wrap="square" rtlCol="1">
            <a:spAutoFit/>
          </a:bodyPr>
          <a:lstStyle/>
          <a:p>
            <a:pPr marL="342900" indent="-342900">
              <a:buFont typeface="Arial" pitchFamily="34" charset="0"/>
              <a:buChar char="•"/>
            </a:pPr>
            <a:r>
              <a:rPr lang="ar-SA" sz="2800" u="sng" dirty="0" smtClean="0">
                <a:solidFill>
                  <a:srgbClr val="002060"/>
                </a:solidFill>
                <a:latin typeface="ae_AlMateen" pitchFamily="18" charset="-78"/>
                <a:cs typeface="ae_AlMateen" pitchFamily="18" charset="-78"/>
              </a:rPr>
              <a:t>اساسيات لابد منها:</a:t>
            </a:r>
            <a:endParaRPr lang="ar-SA" sz="2800" u="sng" dirty="0">
              <a:solidFill>
                <a:srgbClr val="002060"/>
              </a:solidFill>
              <a:latin typeface="ae_AlMateen" pitchFamily="18" charset="-78"/>
              <a:cs typeface="ae_AlMateen" pitchFamily="18" charset="-78"/>
            </a:endParaRPr>
          </a:p>
        </p:txBody>
      </p:sp>
      <p:sp>
        <p:nvSpPr>
          <p:cNvPr id="5" name="مستطيل مستدير الزوايا 4"/>
          <p:cNvSpPr/>
          <p:nvPr/>
        </p:nvSpPr>
        <p:spPr>
          <a:xfrm>
            <a:off x="5508104"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اختيار مشروع </a:t>
            </a:r>
            <a:endParaRPr lang="ar-SA" sz="2800" b="1" dirty="0">
              <a:solidFill>
                <a:srgbClr val="FFFF00"/>
              </a:solidFill>
            </a:endParaRPr>
          </a:p>
        </p:txBody>
      </p:sp>
      <p:sp>
        <p:nvSpPr>
          <p:cNvPr id="6" name="مستطيل مستدير الزوايا 5"/>
          <p:cNvSpPr/>
          <p:nvPr/>
        </p:nvSpPr>
        <p:spPr>
          <a:xfrm>
            <a:off x="5471652" y="3861048"/>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اعداد مقترح مشروع</a:t>
            </a:r>
            <a:endParaRPr lang="ar-SA" sz="2800" b="1" dirty="0">
              <a:solidFill>
                <a:srgbClr val="FFFF00"/>
              </a:solidFill>
            </a:endParaRPr>
          </a:p>
        </p:txBody>
      </p:sp>
      <p:sp>
        <p:nvSpPr>
          <p:cNvPr id="7" name="مستطيل مستدير الزوايا 6"/>
          <p:cNvSpPr/>
          <p:nvPr/>
        </p:nvSpPr>
        <p:spPr>
          <a:xfrm>
            <a:off x="755576" y="3789040"/>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البحث عن ممول</a:t>
            </a:r>
            <a:endParaRPr lang="ar-SA" dirty="0"/>
          </a:p>
        </p:txBody>
      </p:sp>
      <p:sp>
        <p:nvSpPr>
          <p:cNvPr id="10" name="مستطيل مستدير الزوايا 9"/>
          <p:cNvSpPr/>
          <p:nvPr/>
        </p:nvSpPr>
        <p:spPr>
          <a:xfrm>
            <a:off x="755576"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ماذا ستفعل المنظمة بالأموال</a:t>
            </a:r>
            <a:endParaRPr lang="ar-SA" dirty="0"/>
          </a:p>
        </p:txBody>
      </p:sp>
      <p:pic>
        <p:nvPicPr>
          <p:cNvPr id="7170"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8538" y="2204864"/>
            <a:ext cx="941834" cy="91291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8538" y="3884234"/>
            <a:ext cx="941834" cy="91291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7226" y="3789040"/>
            <a:ext cx="941834" cy="91291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4122" y="2228050"/>
            <a:ext cx="941834" cy="912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245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1"/>
            <a:ext cx="7543800" cy="1152128"/>
          </a:xfrm>
          <a:noFill/>
        </p:spPr>
        <p:txBody>
          <a:bodyPr/>
          <a:lstStyle/>
          <a:p>
            <a:pPr algn="r"/>
            <a:r>
              <a:rPr lang="ar-SA" dirty="0">
                <a:solidFill>
                  <a:srgbClr val="7030A0"/>
                </a:solidFill>
                <a:latin typeface="Mariam Linotype" pitchFamily="2" charset="-78"/>
                <a:cs typeface="Mariam Linotype" pitchFamily="2" charset="-78"/>
              </a:rPr>
              <a:t>الصورة</a:t>
            </a:r>
            <a:r>
              <a:rPr lang="ar-SA" dirty="0" smtClean="0">
                <a:solidFill>
                  <a:srgbClr val="7030A0"/>
                </a:solidFill>
              </a:rPr>
              <a:t> </a:t>
            </a:r>
            <a:r>
              <a:rPr lang="ar-SA" dirty="0" smtClean="0">
                <a:solidFill>
                  <a:srgbClr val="7030A0"/>
                </a:solidFill>
                <a:latin typeface="Mariam Linotype" pitchFamily="2" charset="-78"/>
                <a:cs typeface="Mariam Linotype" pitchFamily="2" charset="-78"/>
              </a:rPr>
              <a:t>الذهنية </a:t>
            </a:r>
            <a:endParaRPr lang="ar-SA" dirty="0">
              <a:solidFill>
                <a:srgbClr val="7030A0"/>
              </a:solidFill>
              <a:latin typeface="Mariam Linotype" pitchFamily="2" charset="-78"/>
              <a:cs typeface="Mariam Linotype" pitchFamily="2" charset="-78"/>
            </a:endParaRPr>
          </a:p>
        </p:txBody>
      </p:sp>
      <p:sp>
        <p:nvSpPr>
          <p:cNvPr id="3" name="عنوان فرعي 2"/>
          <p:cNvSpPr>
            <a:spLocks noGrp="1"/>
          </p:cNvSpPr>
          <p:nvPr>
            <p:ph type="subTitle" idx="1"/>
          </p:nvPr>
        </p:nvSpPr>
        <p:spPr>
          <a:xfrm>
            <a:off x="2874972" y="1412776"/>
            <a:ext cx="5225420" cy="1440160"/>
          </a:xfrm>
        </p:spPr>
        <p:txBody>
          <a:bodyPr>
            <a:noAutofit/>
          </a:bodyPr>
          <a:lstStyle/>
          <a:p>
            <a:pPr algn="just"/>
            <a:r>
              <a:rPr lang="ar-SA" sz="2400" b="1" dirty="0" smtClean="0">
                <a:solidFill>
                  <a:schemeClr val="tx2"/>
                </a:solidFill>
                <a:latin typeface="DingDongs" pitchFamily="2" charset="0"/>
                <a:cs typeface="AL-Sarem Bold" pitchFamily="2" charset="-78"/>
              </a:rPr>
              <a:t>هي الطريقة التي يستطيع بها الانسان أن يدرك ويفهم ويفسر العالم من حوله ،اوهي الفكرة التي يكونها الشخص عما يدور حوله ،وسواء اكانت سليمة او خاطئة ،فإنها تشكل المصادر لتوجهاتنا وسلوكياتنا ،وبالتالي علاقتنا بالأخرين .</a:t>
            </a:r>
            <a:endParaRPr lang="ar-SA" sz="2400" b="1" dirty="0">
              <a:solidFill>
                <a:schemeClr val="tx2"/>
              </a:solidFill>
              <a:latin typeface="DingDongs" pitchFamily="2" charset="0"/>
              <a:cs typeface="AL-Sarem Bold" pitchFamily="2" charset="-78"/>
            </a:endParaRPr>
          </a:p>
        </p:txBody>
      </p:sp>
      <p:grpSp>
        <p:nvGrpSpPr>
          <p:cNvPr id="13" name="مجموعة 12"/>
          <p:cNvGrpSpPr/>
          <p:nvPr/>
        </p:nvGrpSpPr>
        <p:grpSpPr>
          <a:xfrm>
            <a:off x="692088" y="4012259"/>
            <a:ext cx="7543800" cy="1648989"/>
            <a:chOff x="692088" y="4012259"/>
            <a:chExt cx="7543800" cy="1648989"/>
          </a:xfrm>
        </p:grpSpPr>
        <p:sp>
          <p:nvSpPr>
            <p:cNvPr id="5" name="شكل بيضاوي 4"/>
            <p:cNvSpPr/>
            <p:nvPr/>
          </p:nvSpPr>
          <p:spPr>
            <a:xfrm>
              <a:off x="6228184" y="4077072"/>
              <a:ext cx="1224136" cy="151216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6" name="شكل بيضاوي 5"/>
            <p:cNvSpPr/>
            <p:nvPr/>
          </p:nvSpPr>
          <p:spPr>
            <a:xfrm>
              <a:off x="3851920" y="4149080"/>
              <a:ext cx="1224136" cy="151216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8" name="مستطيل 7"/>
            <p:cNvSpPr/>
            <p:nvPr/>
          </p:nvSpPr>
          <p:spPr>
            <a:xfrm>
              <a:off x="899592" y="4221088"/>
              <a:ext cx="1740396" cy="1152128"/>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9" name="سهم للأسفل 8"/>
            <p:cNvSpPr/>
            <p:nvPr/>
          </p:nvSpPr>
          <p:spPr>
            <a:xfrm rot="5400000">
              <a:off x="5387129" y="4270055"/>
              <a:ext cx="529981" cy="1008112"/>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0" name="سهم للأسفل 9"/>
            <p:cNvSpPr/>
            <p:nvPr/>
          </p:nvSpPr>
          <p:spPr>
            <a:xfrm rot="5400000">
              <a:off x="2977150" y="4349258"/>
              <a:ext cx="529981" cy="1008112"/>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2" name="عنوان 1"/>
            <p:cNvSpPr txBox="1">
              <a:spLocks/>
            </p:cNvSpPr>
            <p:nvPr/>
          </p:nvSpPr>
          <p:spPr>
            <a:xfrm>
              <a:off x="692088" y="4012259"/>
              <a:ext cx="7543800" cy="1152128"/>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r>
                <a:rPr lang="ar-SA" sz="3200" dirty="0" smtClean="0">
                  <a:solidFill>
                    <a:srgbClr val="FFFF00"/>
                  </a:solidFill>
                  <a:latin typeface="Mariam Linotype" pitchFamily="2" charset="-78"/>
                  <a:cs typeface="Mariam Linotype" pitchFamily="2" charset="-78"/>
                </a:rPr>
                <a:t>                                    افكار                                                                   عادات                                                       معتقدات وسلوك </a:t>
              </a:r>
              <a:endParaRPr lang="ar-SA" sz="3200" dirty="0">
                <a:solidFill>
                  <a:srgbClr val="FFFF00"/>
                </a:solidFill>
                <a:latin typeface="Mariam Linotype" pitchFamily="2" charset="-78"/>
                <a:cs typeface="Mariam Linotype" pitchFamily="2" charset="-78"/>
              </a:endParaRPr>
            </a:p>
          </p:txBody>
        </p:sp>
      </p:grpSp>
      <p:sp>
        <p:nvSpPr>
          <p:cNvPr id="14" name="عنوان 1"/>
          <p:cNvSpPr txBox="1">
            <a:spLocks/>
          </p:cNvSpPr>
          <p:nvPr/>
        </p:nvSpPr>
        <p:spPr>
          <a:xfrm>
            <a:off x="880120" y="3148163"/>
            <a:ext cx="7543800" cy="928909"/>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r>
              <a:rPr lang="ar-SA" sz="4000" dirty="0" smtClean="0">
                <a:solidFill>
                  <a:srgbClr val="FF0000"/>
                </a:solidFill>
                <a:latin typeface="Mariam Linotype" pitchFamily="2" charset="-78"/>
                <a:cs typeface="AGA Dimnah Regular" pitchFamily="2" charset="-78"/>
              </a:rPr>
              <a:t>كيف نكون الصورة الذهنية ؟</a:t>
            </a:r>
            <a:endParaRPr lang="ar-SA" sz="4000" dirty="0">
              <a:solidFill>
                <a:srgbClr val="FF0000"/>
              </a:solidFill>
              <a:latin typeface="Mariam Linotype" pitchFamily="2" charset="-78"/>
              <a:cs typeface="AGA Dimnah Regular" pitchFamily="2" charset="-78"/>
            </a:endParaRPr>
          </a:p>
        </p:txBody>
      </p:sp>
      <p:sp>
        <p:nvSpPr>
          <p:cNvPr id="15" name="مستطيل 14"/>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6" name="صورة 15"/>
          <p:cNvPicPr>
            <a:picLocks noChangeAspect="1"/>
          </p:cNvPicPr>
          <p:nvPr/>
        </p:nvPicPr>
        <p:blipFill>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pic>
        <p:nvPicPr>
          <p:cNvPr id="17" name="Picture 12" descr="المرآة"/>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372244" y="280837"/>
            <a:ext cx="2267744" cy="38682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8662692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332656"/>
            <a:ext cx="5688632" cy="830997"/>
          </a:xfrm>
          <a:prstGeom prst="rect">
            <a:avLst/>
          </a:prstGeom>
          <a:solidFill>
            <a:srgbClr val="FF0000"/>
          </a:solidFill>
        </p:spPr>
        <p:txBody>
          <a:bodyPr wrap="square" rtlCol="1">
            <a:spAutoFit/>
          </a:bodyPr>
          <a:lstStyle/>
          <a:p>
            <a:pPr algn="ctr"/>
            <a:r>
              <a:rPr lang="ar-SA" sz="4800" dirty="0" smtClean="0">
                <a:latin typeface="ae_AlMateen" pitchFamily="18" charset="-78"/>
                <a:cs typeface="ae_AlMateen" pitchFamily="18" charset="-78"/>
              </a:rPr>
              <a:t>من هو المتبرع </a:t>
            </a:r>
            <a:endParaRPr lang="ar-SA" sz="4800" dirty="0">
              <a:latin typeface="ae_AlMateen" pitchFamily="18" charset="-78"/>
              <a:cs typeface="ae_AlMateen" pitchFamily="18" charset="-78"/>
            </a:endParaRPr>
          </a:p>
        </p:txBody>
      </p:sp>
      <p:sp>
        <p:nvSpPr>
          <p:cNvPr id="2" name="مستطيل 1"/>
          <p:cNvSpPr/>
          <p:nvPr/>
        </p:nvSpPr>
        <p:spPr>
          <a:xfrm>
            <a:off x="3491880" y="1555626"/>
            <a:ext cx="4788024" cy="3385542"/>
          </a:xfrm>
          <a:prstGeom prst="rect">
            <a:avLst/>
          </a:prstGeom>
        </p:spPr>
        <p:txBody>
          <a:bodyPr wrap="square">
            <a:spAutoFit/>
          </a:bodyPr>
          <a:lstStyle/>
          <a:p>
            <a:r>
              <a:rPr lang="ar-SA" sz="2800" dirty="0">
                <a:latin typeface="ae_AlMateen" pitchFamily="18" charset="-78"/>
                <a:cs typeface="ae_AlMateen" pitchFamily="18" charset="-78"/>
              </a:rPr>
              <a:t>يذهب بعض المتخصصين في مجال العمل الخيري إلى أن قطاعات المجتمع الأربعة، التي هي القطاع الأسري بما فيه الأفراد، والقطاع الخاص، والقطاع غير الربحي، والقطاع الحكومي، تشكل مصادر خصبة لتنمية الموارد المالية للجمعيات والمؤسسات الأهلية</a:t>
            </a:r>
            <a:r>
              <a:rPr lang="en-US" sz="2800" dirty="0">
                <a:latin typeface="ae_AlMateen" pitchFamily="18" charset="-78"/>
                <a:cs typeface="ae_AlMateen" pitchFamily="18" charset="-78"/>
              </a:rPr>
              <a:t>.</a:t>
            </a:r>
            <a:r>
              <a:rPr lang="en-US" dirty="0"/>
              <a:t/>
            </a:r>
            <a:br>
              <a:rPr lang="en-US" dirty="0"/>
            </a:br>
            <a:endParaRPr lang="ar-SA" dirty="0"/>
          </a:p>
        </p:txBody>
      </p:sp>
      <p:pic>
        <p:nvPicPr>
          <p:cNvPr id="9218" name="Picture 2" descr="C:\Users\xiD4\Desktop\عام\الاعمال\مجلد جديد ‫(2)‬\صور خدمة العملاء\images (1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555626"/>
            <a:ext cx="3287588" cy="32415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467544" y="4797152"/>
            <a:ext cx="7812360" cy="1846659"/>
          </a:xfrm>
          <a:prstGeom prst="rect">
            <a:avLst/>
          </a:prstGeom>
          <a:solidFill>
            <a:srgbClr val="FFFF00"/>
          </a:solidFill>
        </p:spPr>
        <p:txBody>
          <a:bodyPr wrap="square">
            <a:spAutoFit/>
          </a:bodyPr>
          <a:lstStyle/>
          <a:p>
            <a:r>
              <a:rPr lang="ar-SA" sz="2400" b="1" dirty="0">
                <a:solidFill>
                  <a:srgbClr val="002060"/>
                </a:solidFill>
              </a:rPr>
              <a:t>ويعد القطاع الأسري والأفراد المصدر الرئيس لأغلبية التبرعات في العالم العربي والإسلامي، حيث يميل الأفراد إلى التبرع غالبا بصفتهم كأعضاء أسرة. وأبرز مصادر التمويل المرتبطة بالأفراد والأسر هي: زكاة المال، وزكاة الفطر، والصدقات والتبرعات النقدية، والتبرعات العينية، والأوقاف، والوصايا</a:t>
            </a:r>
            <a:r>
              <a:rPr lang="en-US" sz="2400" b="1" dirty="0">
                <a:solidFill>
                  <a:srgbClr val="002060"/>
                </a:solidFill>
              </a:rPr>
              <a:t>.</a:t>
            </a:r>
            <a:r>
              <a:rPr lang="en-US" b="1" dirty="0"/>
              <a:t/>
            </a:r>
            <a:br>
              <a:rPr lang="en-US" b="1" dirty="0"/>
            </a:br>
            <a:endParaRPr lang="ar-SA" dirty="0"/>
          </a:p>
        </p:txBody>
      </p:sp>
    </p:spTree>
    <p:extLst>
      <p:ext uri="{BB962C8B-B14F-4D97-AF65-F5344CB8AC3E}">
        <p14:creationId xmlns:p14="http://schemas.microsoft.com/office/powerpoint/2010/main" xmlns="" val="27124589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332656"/>
            <a:ext cx="5688632"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فن خدمة المتبرعين </a:t>
            </a:r>
            <a:endParaRPr lang="ar-SA" sz="4800" dirty="0">
              <a:latin typeface="ae_AlMateen" pitchFamily="18" charset="-78"/>
              <a:cs typeface="ae_AlMateen" pitchFamily="18" charset="-78"/>
            </a:endParaRPr>
          </a:p>
        </p:txBody>
      </p:sp>
      <p:sp>
        <p:nvSpPr>
          <p:cNvPr id="2" name="مربع نص 1"/>
          <p:cNvSpPr txBox="1"/>
          <p:nvPr/>
        </p:nvSpPr>
        <p:spPr>
          <a:xfrm>
            <a:off x="2123728" y="1124744"/>
            <a:ext cx="4320480" cy="584775"/>
          </a:xfrm>
          <a:prstGeom prst="rect">
            <a:avLst/>
          </a:prstGeom>
          <a:solidFill>
            <a:srgbClr val="00B050"/>
          </a:solidFill>
        </p:spPr>
        <p:txBody>
          <a:bodyPr wrap="square" rtlCol="1">
            <a:spAutoFit/>
          </a:bodyPr>
          <a:lstStyle/>
          <a:p>
            <a:r>
              <a:rPr lang="ar-SA" sz="3200" b="1" dirty="0" smtClean="0">
                <a:solidFill>
                  <a:srgbClr val="FFFF00"/>
                </a:solidFill>
                <a:cs typeface="MCS Madinah S_I normal." pitchFamily="2" charset="-78"/>
              </a:rPr>
              <a:t>طرق اساليب في التعامل مع المتبرعين </a:t>
            </a:r>
            <a:endParaRPr lang="ar-SA" sz="3200" b="1" dirty="0">
              <a:solidFill>
                <a:srgbClr val="FFFF00"/>
              </a:solidFill>
              <a:cs typeface="MCS Madinah S_I normal." pitchFamily="2" charset="-78"/>
            </a:endParaRPr>
          </a:p>
        </p:txBody>
      </p:sp>
      <p:sp>
        <p:nvSpPr>
          <p:cNvPr id="3" name="مستطيل 2"/>
          <p:cNvSpPr/>
          <p:nvPr/>
        </p:nvSpPr>
        <p:spPr>
          <a:xfrm>
            <a:off x="611560" y="1844824"/>
            <a:ext cx="7704856" cy="4524315"/>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 معاملتهم بكرامة واحترام ، من دون تبذل وإهانة للنفس ، والانطلاق من مبدأ الثواب المشترك ، والمنافع المتبادلة بين المتبرع والمنظمة الخيرية.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2- أن تفي المنظمات بتوقعاتهم في الأداء وفي تحقيق رغباتهم وتنفيذ وصاياهم.</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3- الحرص على شعورهم بالنجاح والارتياح أثناء تعاملهم مع المنظمة.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4- احترام أوقاتهم وقدراتهم وخبراتهم. </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5- تقديم مساعدة المنظمة عند حاجتهم إليها.</a:t>
            </a:r>
            <a:endParaRPr lang="ar-SA" sz="32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271245893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412776"/>
            <a:ext cx="8460432" cy="5016758"/>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6- إشعارهم بأن المنظمة تقف إلى جانبهم وتقدر جهودهم.</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7- توفير المعلومات الواضحة والدقيقة عما يطلبونه.</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8- الالتزام بالمواعيد في تنفيذ الأعمال، وتجنب تحديد المواعيد التي لا تستطيع الوفاء بها.</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9- ضمان أن أموالهم لا تستخدم إلا في الأهداف المتفق معهم عليها.</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10- ضمان أن المعلومات الخاصة بتبرعاتهم تعامل بسرية تامة، بالقدر المسموح به قانونا.</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11- تجنب تهميشهم من خلال اتباع الشفافية والوضوح في اطلاعهم على تبرعاتهم </a:t>
            </a:r>
          </a:p>
        </p:txBody>
      </p:sp>
      <p:sp>
        <p:nvSpPr>
          <p:cNvPr id="5" name="مربع نص 4"/>
          <p:cNvSpPr txBox="1"/>
          <p:nvPr/>
        </p:nvSpPr>
        <p:spPr>
          <a:xfrm>
            <a:off x="2123728" y="692696"/>
            <a:ext cx="4320480" cy="584775"/>
          </a:xfrm>
          <a:prstGeom prst="rect">
            <a:avLst/>
          </a:prstGeom>
          <a:solidFill>
            <a:srgbClr val="00B050"/>
          </a:solidFill>
        </p:spPr>
        <p:txBody>
          <a:bodyPr wrap="square" rtlCol="1">
            <a:spAutoFit/>
          </a:bodyPr>
          <a:lstStyle/>
          <a:p>
            <a:r>
              <a:rPr lang="ar-SA" sz="3200" b="1" dirty="0" smtClean="0">
                <a:solidFill>
                  <a:srgbClr val="FFFF00"/>
                </a:solidFill>
                <a:cs typeface="MCS Madinah S_I normal." pitchFamily="2" charset="-78"/>
              </a:rPr>
              <a:t>طرق اساليب في التعامل مع المتبرعين </a:t>
            </a:r>
            <a:endParaRPr lang="ar-SA" sz="3200" b="1" dirty="0">
              <a:solidFill>
                <a:srgbClr val="FFFF00"/>
              </a:solidFill>
              <a:cs typeface="MCS Madinah S_I normal." pitchFamily="2" charset="-78"/>
            </a:endParaRPr>
          </a:p>
        </p:txBody>
      </p:sp>
    </p:spTree>
    <p:extLst>
      <p:ext uri="{BB962C8B-B14F-4D97-AF65-F5344CB8AC3E}">
        <p14:creationId xmlns:p14="http://schemas.microsoft.com/office/powerpoint/2010/main" xmlns="" val="29590413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504" y="2551837"/>
            <a:ext cx="8136904" cy="3046988"/>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12- تبشيرهم بالإنجازات التي تسببوا فيها لإدخال السرور على قلوبهم، وبما ساعدوا في تفريج كروب الكثير من الناس.</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13- الوقوف عند شروطهم المتفق عليها، وعدم الاجتهاد في تجاوزها إلا برضاهم، ولا تحول للمشاريع إلا بموافقتهم ومن غير إلحاح وإحراج لهم لتغيير قناعاتهم.</a:t>
            </a:r>
          </a:p>
        </p:txBody>
      </p:sp>
      <p:sp>
        <p:nvSpPr>
          <p:cNvPr id="5" name="مربع نص 4"/>
          <p:cNvSpPr txBox="1"/>
          <p:nvPr/>
        </p:nvSpPr>
        <p:spPr>
          <a:xfrm>
            <a:off x="2123728" y="1044025"/>
            <a:ext cx="4320480" cy="584775"/>
          </a:xfrm>
          <a:prstGeom prst="rect">
            <a:avLst/>
          </a:prstGeom>
          <a:solidFill>
            <a:srgbClr val="00B050"/>
          </a:solidFill>
        </p:spPr>
        <p:txBody>
          <a:bodyPr wrap="square" rtlCol="1">
            <a:spAutoFit/>
          </a:bodyPr>
          <a:lstStyle/>
          <a:p>
            <a:r>
              <a:rPr lang="ar-SA" sz="3200" b="1" dirty="0" smtClean="0">
                <a:solidFill>
                  <a:srgbClr val="FFFF00"/>
                </a:solidFill>
                <a:cs typeface="MCS Madinah S_I normal." pitchFamily="2" charset="-78"/>
              </a:rPr>
              <a:t>طرق اساليب في التعامل مع المتبرعين </a:t>
            </a:r>
            <a:endParaRPr lang="ar-SA" sz="3200" b="1" dirty="0">
              <a:solidFill>
                <a:srgbClr val="FFFF00"/>
              </a:solidFill>
              <a:cs typeface="MCS Madinah S_I normal." pitchFamily="2" charset="-78"/>
            </a:endParaRPr>
          </a:p>
        </p:txBody>
      </p:sp>
    </p:spTree>
    <p:extLst>
      <p:ext uri="{BB962C8B-B14F-4D97-AF65-F5344CB8AC3E}">
        <p14:creationId xmlns:p14="http://schemas.microsoft.com/office/powerpoint/2010/main" xmlns="" val="22405816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pPr algn="ctr"/>
            <a:r>
              <a:rPr lang="ar-SA" dirty="0" smtClean="0">
                <a:latin typeface="ae_AlMateen" pitchFamily="18" charset="-78"/>
                <a:cs typeface="ae_AlMateen" pitchFamily="18" charset="-78"/>
              </a:rPr>
              <a:t>كيف نحافظ على المتبرع </a:t>
            </a:r>
            <a:endParaRPr lang="ar-SA" dirty="0">
              <a:latin typeface="ae_AlMateen" pitchFamily="18" charset="-78"/>
              <a:cs typeface="ae_AlMateen" pitchFamily="18" charset="-78"/>
            </a:endParaRPr>
          </a:p>
        </p:txBody>
      </p:sp>
      <p:sp>
        <p:nvSpPr>
          <p:cNvPr id="4" name="Tree"/>
          <p:cNvSpPr>
            <a:spLocks noEditPoints="1" noChangeArrowheads="1"/>
          </p:cNvSpPr>
          <p:nvPr/>
        </p:nvSpPr>
        <p:spPr bwMode="auto">
          <a:xfrm>
            <a:off x="755576" y="2078236"/>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5" name="مربع نص 4"/>
          <p:cNvSpPr txBox="1"/>
          <p:nvPr/>
        </p:nvSpPr>
        <p:spPr>
          <a:xfrm>
            <a:off x="4067944" y="2078236"/>
            <a:ext cx="3312368" cy="1754326"/>
          </a:xfrm>
          <a:prstGeom prst="rect">
            <a:avLst/>
          </a:prstGeom>
          <a:noFill/>
        </p:spPr>
        <p:txBody>
          <a:bodyPr wrap="square" rtlCol="1">
            <a:spAutoFit/>
          </a:bodyPr>
          <a:lstStyle/>
          <a:p>
            <a:r>
              <a:rPr lang="ar-SA" sz="5400" b="1" dirty="0" smtClean="0"/>
              <a:t>؟؟؟؟؟؟؟؟؟؟؟؟؟؟؟؟؟؟؟؟؟؟؟</a:t>
            </a:r>
            <a:endParaRPr lang="ar-SA" sz="5400" b="1" dirty="0"/>
          </a:p>
        </p:txBody>
      </p:sp>
    </p:spTree>
    <p:extLst>
      <p:ext uri="{BB962C8B-B14F-4D97-AF65-F5344CB8AC3E}">
        <p14:creationId xmlns:p14="http://schemas.microsoft.com/office/powerpoint/2010/main" xmlns="" val="28983054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7504" y="332656"/>
            <a:ext cx="7704856" cy="830997"/>
          </a:xfrm>
          <a:prstGeom prst="rect">
            <a:avLst/>
          </a:prstGeom>
          <a:solidFill>
            <a:srgbClr val="FFFF00"/>
          </a:solidFill>
        </p:spPr>
        <p:txBody>
          <a:bodyPr wrap="square" rtlCol="1">
            <a:spAutoFit/>
          </a:bodyPr>
          <a:lstStyle/>
          <a:p>
            <a:pPr algn="ctr"/>
            <a:r>
              <a:rPr lang="ar-SA" sz="4800" dirty="0" smtClean="0">
                <a:solidFill>
                  <a:srgbClr val="7030A0"/>
                </a:solidFill>
                <a:latin typeface="ae_AlMateen" pitchFamily="18" charset="-78"/>
                <a:cs typeface="ae_AlMateen" pitchFamily="18" charset="-78"/>
              </a:rPr>
              <a:t>كيف تحافظ على المتبرع مدى الحياة </a:t>
            </a:r>
            <a:endParaRPr lang="ar-SA" sz="4800" dirty="0">
              <a:solidFill>
                <a:srgbClr val="7030A0"/>
              </a:solidFill>
              <a:latin typeface="ae_AlMateen" pitchFamily="18" charset="-78"/>
              <a:cs typeface="ae_AlMateen" pitchFamily="18" charset="-78"/>
            </a:endParaRPr>
          </a:p>
        </p:txBody>
      </p:sp>
      <p:sp>
        <p:nvSpPr>
          <p:cNvPr id="2" name="مستطيل 1"/>
          <p:cNvSpPr/>
          <p:nvPr/>
        </p:nvSpPr>
        <p:spPr>
          <a:xfrm>
            <a:off x="107504" y="2567220"/>
            <a:ext cx="8208912" cy="4678204"/>
          </a:xfrm>
          <a:prstGeom prst="rect">
            <a:avLst/>
          </a:prstGeom>
        </p:spPr>
        <p:txBody>
          <a:bodyPr wrap="square">
            <a:spAutoFit/>
          </a:bodyPr>
          <a:lstStyle/>
          <a:p>
            <a:r>
              <a:rPr lang="ar-SA" sz="4000" b="1" dirty="0">
                <a:solidFill>
                  <a:srgbClr val="002060"/>
                </a:solidFill>
                <a:latin typeface="ae_AlMateen" pitchFamily="18" charset="-78"/>
                <a:cs typeface="ae_AlMateen" pitchFamily="18" charset="-78"/>
              </a:rPr>
              <a:t>1- إرسال خطاب شكر فور استلام التبرع.</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2- إرسال وصل تسلم التبرع قبل أن يطلبه.</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3- بلِّغه بالإنجازات التي ستنفذ نتيجة تبرعه.</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4- رد على أسئلته بطريقة موضوعية وسريعة.</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5- التزم بالوفاء بالوعود التي قطعتها المنظمة على نفسها أمامه، ولو صدرت من أي مسؤول فيها.</a:t>
            </a:r>
            <a:r>
              <a:rPr lang="ar-SA" sz="2800" b="1" dirty="0">
                <a:solidFill>
                  <a:srgbClr val="002060"/>
                </a:solidFill>
                <a:latin typeface="ae_AlMateen" pitchFamily="18" charset="-78"/>
                <a:cs typeface="ae_AlMateen" pitchFamily="18" charset="-78"/>
              </a:rPr>
              <a:t/>
            </a:r>
            <a:br>
              <a:rPr lang="ar-SA" sz="2800" b="1" dirty="0">
                <a:solidFill>
                  <a:srgbClr val="002060"/>
                </a:solidFill>
                <a:latin typeface="ae_AlMateen" pitchFamily="18" charset="-78"/>
                <a:cs typeface="ae_AlMateen" pitchFamily="18" charset="-78"/>
              </a:rPr>
            </a:br>
            <a:endParaRPr lang="ar-SA" dirty="0">
              <a:solidFill>
                <a:srgbClr val="002060"/>
              </a:solidFill>
              <a:latin typeface="ae_AlMateen" pitchFamily="18" charset="-78"/>
              <a:cs typeface="ae_AlMateen" pitchFamily="18" charset="-78"/>
            </a:endParaRPr>
          </a:p>
        </p:txBody>
      </p:sp>
      <p:pic>
        <p:nvPicPr>
          <p:cNvPr id="5" name="صورة 4" descr="C:\Users\xiD4\Desktop\عام\الاعمال\مجلد جديد ‫(2)‬\صور خدمة العملاء\5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980728"/>
            <a:ext cx="2133600" cy="1748858"/>
          </a:xfrm>
          <a:prstGeom prst="rect">
            <a:avLst/>
          </a:prstGeom>
          <a:noFill/>
          <a:ln>
            <a:noFill/>
          </a:ln>
        </p:spPr>
      </p:pic>
    </p:spTree>
    <p:extLst>
      <p:ext uri="{BB962C8B-B14F-4D97-AF65-F5344CB8AC3E}">
        <p14:creationId xmlns:p14="http://schemas.microsoft.com/office/powerpoint/2010/main" xmlns="" val="27124589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0528" y="2551837"/>
            <a:ext cx="8424936" cy="3416320"/>
          </a:xfrm>
          <a:prstGeom prst="rect">
            <a:avLst/>
          </a:prstGeom>
        </p:spPr>
        <p:txBody>
          <a:bodyPr wrap="square">
            <a:spAutoFit/>
          </a:bodyPr>
          <a:lstStyle/>
          <a:p>
            <a:r>
              <a:rPr lang="ar-SA" sz="3600" b="1" dirty="0">
                <a:solidFill>
                  <a:srgbClr val="002060"/>
                </a:solidFill>
                <a:latin typeface="ae_AlMateen" pitchFamily="18" charset="-78"/>
                <a:cs typeface="ae_AlMateen" pitchFamily="18" charset="-78"/>
              </a:rPr>
              <a:t>6- عدم تأخير حل مشكلاتهم أبدا.</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7- دعوته مع غيره للاتصال بالمنظمة والزيارة الميدانية وافتتاح المشاريع المنفَّذة.</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8- إشراك المتبرع في مناسبات المنظمة.</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9- مشاركة المتبرع في مناسباته الخاصة.</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10- استشارتهم في بعض مشاريع المنظمة.</a:t>
            </a:r>
            <a:endParaRPr lang="ar-SA" sz="3600" dirty="0">
              <a:solidFill>
                <a:srgbClr val="002060"/>
              </a:solidFill>
              <a:latin typeface="ae_AlMateen" pitchFamily="18" charset="-78"/>
              <a:cs typeface="ae_AlMateen" pitchFamily="18" charset="-78"/>
            </a:endParaRPr>
          </a:p>
        </p:txBody>
      </p:sp>
      <p:pic>
        <p:nvPicPr>
          <p:cNvPr id="5" name="صورة 4" descr="C:\Users\xiD4\Desktop\عام\الاعمال\مجلد جديد ‫(2)‬\صور خدمة العملاء\5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980728"/>
            <a:ext cx="2133600" cy="1748858"/>
          </a:xfrm>
          <a:prstGeom prst="rect">
            <a:avLst/>
          </a:prstGeom>
          <a:noFill/>
          <a:ln>
            <a:noFill/>
          </a:ln>
        </p:spPr>
      </p:pic>
      <p:sp>
        <p:nvSpPr>
          <p:cNvPr id="6" name="مربع نص 5"/>
          <p:cNvSpPr txBox="1"/>
          <p:nvPr/>
        </p:nvSpPr>
        <p:spPr>
          <a:xfrm>
            <a:off x="467544" y="332656"/>
            <a:ext cx="7704856" cy="830997"/>
          </a:xfrm>
          <a:prstGeom prst="rect">
            <a:avLst/>
          </a:prstGeom>
          <a:solidFill>
            <a:srgbClr val="FFFF00"/>
          </a:solidFill>
        </p:spPr>
        <p:txBody>
          <a:bodyPr wrap="square" rtlCol="1">
            <a:spAutoFit/>
          </a:bodyPr>
          <a:lstStyle/>
          <a:p>
            <a:pPr algn="ctr"/>
            <a:r>
              <a:rPr lang="ar-SA" sz="4800" dirty="0" smtClean="0">
                <a:solidFill>
                  <a:srgbClr val="7030A0"/>
                </a:solidFill>
                <a:latin typeface="ae_AlMateen" pitchFamily="18" charset="-78"/>
                <a:cs typeface="ae_AlMateen" pitchFamily="18" charset="-78"/>
              </a:rPr>
              <a:t>كيف تحافظ على المتبرع مدى الحياة </a:t>
            </a:r>
            <a:endParaRPr lang="ar-SA" sz="4800" dirty="0">
              <a:solidFill>
                <a:srgbClr val="7030A0"/>
              </a:solidFill>
              <a:latin typeface="ae_AlMateen" pitchFamily="18" charset="-78"/>
              <a:cs typeface="ae_AlMateen" pitchFamily="18" charset="-78"/>
            </a:endParaRPr>
          </a:p>
        </p:txBody>
      </p:sp>
    </p:spTree>
    <p:extLst>
      <p:ext uri="{BB962C8B-B14F-4D97-AF65-F5344CB8AC3E}">
        <p14:creationId xmlns:p14="http://schemas.microsoft.com/office/powerpoint/2010/main" xmlns="" val="36335508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002060"/>
                </a:solidFill>
                <a:cs typeface="SKR HEAD1" pitchFamily="2" charset="-78"/>
              </a:rPr>
              <a:t>نشاط - للمجموعات  </a:t>
            </a:r>
            <a:endParaRPr lang="ar-SA" dirty="0">
              <a:solidFill>
                <a:srgbClr val="002060"/>
              </a:solidFill>
              <a:cs typeface="SKR HEAD1" pitchFamily="2" charset="-78"/>
            </a:endParaRPr>
          </a:p>
        </p:txBody>
      </p:sp>
      <p:sp>
        <p:nvSpPr>
          <p:cNvPr id="5"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6" name="مربع نص 5"/>
          <p:cNvSpPr txBox="1"/>
          <p:nvPr/>
        </p:nvSpPr>
        <p:spPr>
          <a:xfrm>
            <a:off x="326146" y="3193812"/>
            <a:ext cx="7814961" cy="646331"/>
          </a:xfrm>
          <a:prstGeom prst="rect">
            <a:avLst/>
          </a:prstGeom>
          <a:noFill/>
        </p:spPr>
        <p:txBody>
          <a:bodyPr wrap="none" rtlCol="1">
            <a:spAutoFit/>
          </a:bodyPr>
          <a:lstStyle/>
          <a:p>
            <a:r>
              <a:rPr lang="ar-SA" sz="3600" dirty="0" smtClean="0">
                <a:solidFill>
                  <a:srgbClr val="FF0000"/>
                </a:solidFill>
                <a:latin typeface="ae_AlMateen" pitchFamily="18" charset="-78"/>
                <a:cs typeface="ae_AlMateen" pitchFamily="18" charset="-78"/>
              </a:rPr>
              <a:t>ماهي الاخطاء التي نقع فيها في جمع التبرعات ؟؟؟</a:t>
            </a:r>
            <a:endParaRPr lang="ar-SA" sz="3600"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xmlns="" val="34088735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latin typeface="ae_AlMateen" pitchFamily="18" charset="-78"/>
                <a:cs typeface="ae_AlMateen" pitchFamily="18" charset="-78"/>
              </a:rPr>
              <a:t>الاخطاء القاتلة في عملية جمع التبرعات </a:t>
            </a:r>
            <a:endParaRPr lang="ar-SA" dirty="0">
              <a:solidFill>
                <a:srgbClr val="FF0000"/>
              </a:solidFill>
              <a:latin typeface="ae_AlMateen" pitchFamily="18" charset="-78"/>
              <a:cs typeface="ae_AlMateen" pitchFamily="18" charset="-78"/>
            </a:endParaRPr>
          </a:p>
        </p:txBody>
      </p:sp>
      <p:pic>
        <p:nvPicPr>
          <p:cNvPr id="3" name="صورة 2" descr="C:\Users\xiD4\Desktop\بببب.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556792"/>
            <a:ext cx="2177772" cy="2104112"/>
          </a:xfrm>
          <a:prstGeom prst="rect">
            <a:avLst/>
          </a:prstGeom>
          <a:noFill/>
          <a:ln>
            <a:noFill/>
          </a:ln>
        </p:spPr>
      </p:pic>
      <p:sp>
        <p:nvSpPr>
          <p:cNvPr id="4" name="مستطيل 3"/>
          <p:cNvSpPr/>
          <p:nvPr/>
        </p:nvSpPr>
        <p:spPr>
          <a:xfrm>
            <a:off x="2286000" y="2551837"/>
            <a:ext cx="6102424" cy="3046988"/>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 عدم تحديد أهداف واضحة، وإبراز فوائد جلية من وراء جمع التبرعات.</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2- جمع التبرعات لقضايا لا تهم ولا تثير اهتمام الناس أو قضايا منتهية.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3- المبالغة وعدم الواقعية في ما تطلبه المنظمة من المتبرع.</a:t>
            </a:r>
            <a:endParaRPr lang="ar-SA" sz="32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340519230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xiD4\Desktop\بببب.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7384"/>
            <a:ext cx="2177772" cy="2104112"/>
          </a:xfrm>
          <a:prstGeom prst="rect">
            <a:avLst/>
          </a:prstGeom>
          <a:noFill/>
          <a:ln>
            <a:noFill/>
          </a:ln>
        </p:spPr>
      </p:pic>
      <p:sp>
        <p:nvSpPr>
          <p:cNvPr id="5" name="مستطيل 4"/>
          <p:cNvSpPr/>
          <p:nvPr/>
        </p:nvSpPr>
        <p:spPr>
          <a:xfrm>
            <a:off x="827584" y="2132856"/>
            <a:ext cx="7272808" cy="4062651"/>
          </a:xfrm>
          <a:prstGeom prst="rect">
            <a:avLst/>
          </a:prstGeom>
        </p:spPr>
        <p:txBody>
          <a:bodyPr wrap="square">
            <a:spAutoFit/>
          </a:bodyPr>
          <a:lstStyle/>
          <a:p>
            <a:r>
              <a:rPr lang="ar-SA" sz="4000" b="1" dirty="0">
                <a:solidFill>
                  <a:srgbClr val="002060"/>
                </a:solidFill>
              </a:rPr>
              <a:t>4- عدم تحري واختيار الوقت المناسب عند طلب التبرعات.</a:t>
            </a:r>
            <a:br>
              <a:rPr lang="ar-SA" sz="4000" b="1" dirty="0">
                <a:solidFill>
                  <a:srgbClr val="002060"/>
                </a:solidFill>
              </a:rPr>
            </a:br>
            <a:r>
              <a:rPr lang="ar-SA" sz="4000" b="1" dirty="0">
                <a:solidFill>
                  <a:srgbClr val="002060"/>
                </a:solidFill>
              </a:rPr>
              <a:t>5- ظهور المنظمة بمظهر غير المتخصص والمدرك لأبعاد عملها.</a:t>
            </a:r>
            <a:br>
              <a:rPr lang="ar-SA" sz="4000" b="1" dirty="0">
                <a:solidFill>
                  <a:srgbClr val="002060"/>
                </a:solidFill>
              </a:rPr>
            </a:br>
            <a:r>
              <a:rPr lang="ar-SA" sz="4000" b="1" dirty="0">
                <a:solidFill>
                  <a:srgbClr val="002060"/>
                </a:solidFill>
              </a:rPr>
              <a:t>6- أن تكون قيادة جمع التبرعات ضعيفة وهزيلة.</a:t>
            </a:r>
            <a:r>
              <a:rPr lang="ar-SA" b="1" dirty="0"/>
              <a:t/>
            </a:r>
            <a:br>
              <a:rPr lang="ar-SA" b="1" dirty="0"/>
            </a:br>
            <a:endParaRPr lang="ar-SA" dirty="0"/>
          </a:p>
        </p:txBody>
      </p:sp>
      <p:sp>
        <p:nvSpPr>
          <p:cNvPr id="6" name="مستطيل 5"/>
          <p:cNvSpPr/>
          <p:nvPr/>
        </p:nvSpPr>
        <p:spPr>
          <a:xfrm>
            <a:off x="2339752" y="548680"/>
            <a:ext cx="6264696" cy="646331"/>
          </a:xfrm>
          <a:prstGeom prst="rect">
            <a:avLst/>
          </a:prstGeom>
        </p:spPr>
        <p:txBody>
          <a:bodyPr wrap="square">
            <a:spAutoFit/>
          </a:bodyPr>
          <a:lstStyle/>
          <a:p>
            <a:pPr algn="ctr"/>
            <a:r>
              <a:rPr lang="ar-SA" sz="3600" dirty="0">
                <a:solidFill>
                  <a:srgbClr val="FF0000"/>
                </a:solidFill>
                <a:latin typeface="ae_AlMateen" pitchFamily="18" charset="-78"/>
                <a:cs typeface="ae_AlMateen" pitchFamily="18" charset="-78"/>
              </a:rPr>
              <a:t>الاخطاء القاتلة في عملية جمع التبرعات </a:t>
            </a:r>
            <a:endParaRPr lang="ar-SA" sz="3600" dirty="0">
              <a:solidFill>
                <a:srgbClr val="FF0000"/>
              </a:solidFill>
            </a:endParaRPr>
          </a:p>
        </p:txBody>
      </p:sp>
    </p:spTree>
    <p:extLst>
      <p:ext uri="{BB962C8B-B14F-4D97-AF65-F5344CB8AC3E}">
        <p14:creationId xmlns:p14="http://schemas.microsoft.com/office/powerpoint/2010/main" xmlns="" val="2499555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AGA Dimnah Regular" pitchFamily="2" charset="-78"/>
              </a:rPr>
              <a:t>كيفية اكتساب عادة </a:t>
            </a:r>
            <a:endParaRPr lang="ar-SA" dirty="0">
              <a:solidFill>
                <a:srgbClr val="FF0000"/>
              </a:solidFill>
              <a:cs typeface="AGA Dimnah Regular" pitchFamily="2" charset="-78"/>
            </a:endParaRPr>
          </a:p>
        </p:txBody>
      </p:sp>
      <p:pic>
        <p:nvPicPr>
          <p:cNvPr id="3" name="عنصر نائب للمحتوى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1412776"/>
            <a:ext cx="2752921" cy="2556284"/>
          </a:xfrm>
        </p:spPr>
      </p:pic>
      <p:sp>
        <p:nvSpPr>
          <p:cNvPr id="7" name="مستطيل 6"/>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4" name="مستطيل 3"/>
          <p:cNvSpPr/>
          <p:nvPr/>
        </p:nvSpPr>
        <p:spPr>
          <a:xfrm>
            <a:off x="3275856" y="1484784"/>
            <a:ext cx="4608512" cy="584775"/>
          </a:xfrm>
          <a:prstGeom prst="rect">
            <a:avLst/>
          </a:prstGeom>
        </p:spPr>
        <p:txBody>
          <a:bodyPr wrap="square">
            <a:spAutoFit/>
          </a:bodyPr>
          <a:lstStyle/>
          <a:p>
            <a:pPr marL="514350" indent="-514350">
              <a:buFont typeface="+mj-lt"/>
              <a:buAutoNum type="arabicPeriod"/>
            </a:pPr>
            <a:r>
              <a:rPr lang="ar-SA" sz="3200" dirty="0">
                <a:solidFill>
                  <a:srgbClr val="002060"/>
                </a:solidFill>
                <a:cs typeface="AGA Dimnah Regular" pitchFamily="2" charset="-78"/>
              </a:rPr>
              <a:t>تصرف وكأنك اكتسبت العادة </a:t>
            </a:r>
            <a:r>
              <a:rPr lang="ar-SA" sz="3200" dirty="0" smtClean="0">
                <a:solidFill>
                  <a:srgbClr val="002060"/>
                </a:solidFill>
                <a:cs typeface="AGA Dimnah Regular" pitchFamily="2" charset="-78"/>
              </a:rPr>
              <a:t>..</a:t>
            </a:r>
            <a:endParaRPr lang="ar-SA" sz="3200" dirty="0">
              <a:solidFill>
                <a:srgbClr val="002060"/>
              </a:solidFill>
            </a:endParaRPr>
          </a:p>
        </p:txBody>
      </p:sp>
      <p:sp>
        <p:nvSpPr>
          <p:cNvPr id="5" name="مستطيل 4"/>
          <p:cNvSpPr/>
          <p:nvPr/>
        </p:nvSpPr>
        <p:spPr>
          <a:xfrm>
            <a:off x="3174232" y="2348880"/>
            <a:ext cx="4814138" cy="523220"/>
          </a:xfrm>
          <a:prstGeom prst="rect">
            <a:avLst/>
          </a:prstGeom>
        </p:spPr>
        <p:txBody>
          <a:bodyPr wrap="none">
            <a:spAutoFit/>
          </a:bodyPr>
          <a:lstStyle/>
          <a:p>
            <a:r>
              <a:rPr lang="ar-SA" sz="2800" dirty="0" smtClean="0">
                <a:solidFill>
                  <a:srgbClr val="002060"/>
                </a:solidFill>
                <a:cs typeface="AGA Dimnah Regular" pitchFamily="2" charset="-78"/>
              </a:rPr>
              <a:t>2. التكرار </a:t>
            </a:r>
            <a:r>
              <a:rPr lang="ar-SA" sz="2800" dirty="0">
                <a:solidFill>
                  <a:srgbClr val="002060"/>
                </a:solidFill>
                <a:cs typeface="AGA Dimnah Regular" pitchFamily="2" charset="-78"/>
              </a:rPr>
              <a:t>هو العامل المباشر في اكتساب </a:t>
            </a:r>
            <a:r>
              <a:rPr lang="ar-SA" sz="2800" dirty="0" smtClean="0">
                <a:solidFill>
                  <a:srgbClr val="002060"/>
                </a:solidFill>
                <a:cs typeface="AGA Dimnah Regular" pitchFamily="2" charset="-78"/>
              </a:rPr>
              <a:t>عادة. </a:t>
            </a:r>
            <a:endParaRPr lang="ar-SA" sz="2800" dirty="0">
              <a:solidFill>
                <a:srgbClr val="002060"/>
              </a:solidFill>
            </a:endParaRPr>
          </a:p>
        </p:txBody>
      </p:sp>
      <p:sp>
        <p:nvSpPr>
          <p:cNvPr id="9" name="مستطيل 8"/>
          <p:cNvSpPr/>
          <p:nvPr/>
        </p:nvSpPr>
        <p:spPr>
          <a:xfrm>
            <a:off x="3419872" y="3444310"/>
            <a:ext cx="4720898" cy="523220"/>
          </a:xfrm>
          <a:prstGeom prst="rect">
            <a:avLst/>
          </a:prstGeom>
        </p:spPr>
        <p:txBody>
          <a:bodyPr wrap="square">
            <a:spAutoFit/>
          </a:bodyPr>
          <a:lstStyle/>
          <a:p>
            <a:r>
              <a:rPr lang="ar-SA" sz="2800" dirty="0" smtClean="0">
                <a:solidFill>
                  <a:srgbClr val="560A4D"/>
                </a:solidFill>
                <a:cs typeface="AGA Dimnah Regular" pitchFamily="2" charset="-78"/>
              </a:rPr>
              <a:t>مارس العادة شكليا ،وسوف تكتسبها جوهريا</a:t>
            </a:r>
            <a:endParaRPr lang="ar-SA" sz="2800" dirty="0">
              <a:solidFill>
                <a:srgbClr val="560A4D"/>
              </a:solidFill>
            </a:endParaRPr>
          </a:p>
        </p:txBody>
      </p:sp>
      <p:sp>
        <p:nvSpPr>
          <p:cNvPr id="10" name="عنوان 1"/>
          <p:cNvSpPr txBox="1">
            <a:spLocks/>
          </p:cNvSpPr>
          <p:nvPr/>
        </p:nvSpPr>
        <p:spPr>
          <a:xfrm>
            <a:off x="351051" y="4797152"/>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7030A0"/>
                </a:solidFill>
                <a:cs typeface="AGA Dimnah Regular" pitchFamily="2" charset="-78"/>
              </a:rPr>
              <a:t>العادة وليدة التكرار</a:t>
            </a:r>
            <a:endParaRPr lang="ar-SA" dirty="0">
              <a:solidFill>
                <a:srgbClr val="7030A0"/>
              </a:solidFill>
              <a:cs typeface="AGA Dimnah Regular" pitchFamily="2" charset="-78"/>
            </a:endParaRPr>
          </a:p>
        </p:txBody>
      </p:sp>
      <p:sp>
        <p:nvSpPr>
          <p:cNvPr id="6" name="مربع نص 5"/>
          <p:cNvSpPr txBox="1"/>
          <p:nvPr/>
        </p:nvSpPr>
        <p:spPr>
          <a:xfrm>
            <a:off x="395536" y="4365104"/>
            <a:ext cx="2332691" cy="646331"/>
          </a:xfrm>
          <a:prstGeom prst="rect">
            <a:avLst/>
          </a:prstGeom>
          <a:noFill/>
        </p:spPr>
        <p:txBody>
          <a:bodyPr wrap="none" rtlCol="1">
            <a:spAutoFit/>
          </a:bodyPr>
          <a:lstStyle/>
          <a:p>
            <a:r>
              <a:rPr lang="ar-SA" sz="3600" dirty="0" smtClean="0">
                <a:solidFill>
                  <a:srgbClr val="FF0000"/>
                </a:solidFill>
                <a:cs typeface="SKR HEAD1" pitchFamily="2" charset="-78"/>
              </a:rPr>
              <a:t>لماذا سميت عادة ؟</a:t>
            </a:r>
            <a:endParaRPr lang="ar-SA" sz="3600" dirty="0">
              <a:solidFill>
                <a:srgbClr val="FF0000"/>
              </a:solidFill>
              <a:cs typeface="SKR HEAD1" pitchFamily="2" charset="-78"/>
            </a:endParaRPr>
          </a:p>
        </p:txBody>
      </p:sp>
      <p:sp>
        <p:nvSpPr>
          <p:cNvPr id="13" name="نجمة ذات 5 نقاط 12"/>
          <p:cNvSpPr/>
          <p:nvPr/>
        </p:nvSpPr>
        <p:spPr>
          <a:xfrm>
            <a:off x="6516216" y="4437112"/>
            <a:ext cx="1008112" cy="5743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8903809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339752" y="548680"/>
            <a:ext cx="6264696" cy="646331"/>
          </a:xfrm>
          <a:prstGeom prst="rect">
            <a:avLst/>
          </a:prstGeom>
        </p:spPr>
        <p:txBody>
          <a:bodyPr wrap="square">
            <a:spAutoFit/>
          </a:bodyPr>
          <a:lstStyle/>
          <a:p>
            <a:pPr algn="ctr"/>
            <a:r>
              <a:rPr lang="ar-SA" sz="3600" dirty="0">
                <a:solidFill>
                  <a:srgbClr val="FF0000"/>
                </a:solidFill>
                <a:latin typeface="ae_AlMateen" pitchFamily="18" charset="-78"/>
                <a:cs typeface="ae_AlMateen" pitchFamily="18" charset="-78"/>
              </a:rPr>
              <a:t>الاخطاء القاتلة في عملية جمع التبرعات </a:t>
            </a:r>
            <a:endParaRPr lang="ar-SA" sz="3600" dirty="0">
              <a:solidFill>
                <a:srgbClr val="FF0000"/>
              </a:solidFill>
            </a:endParaRPr>
          </a:p>
        </p:txBody>
      </p:sp>
      <p:pic>
        <p:nvPicPr>
          <p:cNvPr id="3" name="صورة 2" descr="C:\Users\xiD4\Desktop\بببب.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7384"/>
            <a:ext cx="2177772" cy="2104112"/>
          </a:xfrm>
          <a:prstGeom prst="rect">
            <a:avLst/>
          </a:prstGeom>
          <a:noFill/>
          <a:ln>
            <a:noFill/>
          </a:ln>
        </p:spPr>
      </p:pic>
      <p:sp>
        <p:nvSpPr>
          <p:cNvPr id="2" name="مستطيل 1"/>
          <p:cNvSpPr/>
          <p:nvPr/>
        </p:nvSpPr>
        <p:spPr>
          <a:xfrm>
            <a:off x="539552" y="2420888"/>
            <a:ext cx="7632848" cy="3539430"/>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10- عدم الاستفادة الفعلية من المتطوعين في جمع التبرعات.</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11- عدم مشاركة أعضاء مجلس الإدارة مشاركة فعلية في كل ما يتعلق بالمنظمة.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12- عدم مراعاة أعراف وتقاليد البيئة والمجتمع</a:t>
            </a:r>
            <a:r>
              <a:rPr lang="ar-SA" sz="3200" b="1" dirty="0" smtClean="0">
                <a:solidFill>
                  <a:srgbClr val="002060"/>
                </a:solidFill>
                <a:latin typeface="ae_AlMateen" pitchFamily="18" charset="-78"/>
                <a:cs typeface="ae_AlMateen" pitchFamily="18" charset="-78"/>
              </a:rPr>
              <a:t>.</a:t>
            </a:r>
          </a:p>
          <a:p>
            <a:r>
              <a:rPr lang="ar-SA" sz="3200" b="1" dirty="0">
                <a:solidFill>
                  <a:srgbClr val="002060"/>
                </a:solidFill>
                <a:latin typeface="ae_AlMateen" pitchFamily="18" charset="-78"/>
                <a:cs typeface="ae_AlMateen" pitchFamily="18" charset="-78"/>
              </a:rPr>
              <a:t>13- عدم القيام بالدراسات المستفيضة لعملية جمع التبرعات وأبعاده وخطط عمله.</a:t>
            </a:r>
          </a:p>
        </p:txBody>
      </p:sp>
    </p:spTree>
    <p:extLst>
      <p:ext uri="{BB962C8B-B14F-4D97-AF65-F5344CB8AC3E}">
        <p14:creationId xmlns:p14="http://schemas.microsoft.com/office/powerpoint/2010/main" xmlns="" val="298509049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dcn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810039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4050196" y="1196752"/>
            <a:ext cx="3330116" cy="1938992"/>
          </a:xfrm>
          <a:prstGeom prst="rect">
            <a:avLst/>
          </a:prstGeom>
          <a:noFill/>
        </p:spPr>
        <p:txBody>
          <a:bodyPr wrap="square" rtlCol="1">
            <a:spAutoFit/>
          </a:bodyPr>
          <a:lstStyle/>
          <a:p>
            <a:pPr algn="ctr"/>
            <a:r>
              <a:rPr lang="ar-SA" sz="4000" b="1" dirty="0" smtClean="0">
                <a:solidFill>
                  <a:srgbClr val="0070C0"/>
                </a:solidFill>
              </a:rPr>
              <a:t>النصائح الذهبية لمسوقي التسويق الخيري </a:t>
            </a:r>
            <a:endParaRPr lang="ar-SA" sz="4000" b="1" dirty="0">
              <a:solidFill>
                <a:srgbClr val="0070C0"/>
              </a:solidFill>
            </a:endParaRPr>
          </a:p>
        </p:txBody>
      </p:sp>
    </p:spTree>
    <p:extLst>
      <p:ext uri="{BB962C8B-B14F-4D97-AF65-F5344CB8AC3E}">
        <p14:creationId xmlns:p14="http://schemas.microsoft.com/office/powerpoint/2010/main" xmlns="" val="27873990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7620000" cy="1143000"/>
          </a:xfrm>
        </p:spPr>
        <p:txBody>
          <a:bodyPr/>
          <a:lstStyle/>
          <a:p>
            <a:pPr algn="r"/>
            <a:r>
              <a:rPr lang="ar-SA" b="1" dirty="0" smtClean="0">
                <a:cs typeface="AdvertisingExtraBold" pitchFamily="2" charset="-78"/>
              </a:rPr>
              <a:t/>
            </a:r>
            <a:br>
              <a:rPr lang="ar-SA" b="1" dirty="0" smtClean="0">
                <a:cs typeface="AdvertisingExtraBold" pitchFamily="2" charset="-78"/>
              </a:rPr>
            </a:br>
            <a:r>
              <a:rPr lang="ar-SA" b="1" dirty="0">
                <a:cs typeface="AdvertisingExtraBold" pitchFamily="2" charset="-78"/>
              </a:rPr>
              <a:t/>
            </a:r>
            <a:br>
              <a:rPr lang="ar-SA" b="1" dirty="0">
                <a:cs typeface="AdvertisingExtraBold" pitchFamily="2" charset="-78"/>
              </a:rPr>
            </a:br>
            <a:r>
              <a:rPr lang="ar-SA" b="1" dirty="0" smtClean="0">
                <a:cs typeface="AdvertisingExtraBold" pitchFamily="2" charset="-78"/>
              </a:rPr>
              <a:t/>
            </a:r>
            <a:br>
              <a:rPr lang="ar-SA" b="1" dirty="0" smtClean="0">
                <a:cs typeface="AdvertisingExtraBold" pitchFamily="2" charset="-78"/>
              </a:rPr>
            </a:br>
            <a:r>
              <a:rPr lang="ar-SA" b="1" dirty="0">
                <a:cs typeface="AdvertisingExtraBold" pitchFamily="2" charset="-78"/>
              </a:rPr>
              <a:t/>
            </a:r>
            <a:br>
              <a:rPr lang="ar-SA" b="1" dirty="0">
                <a:cs typeface="AdvertisingExtraBold" pitchFamily="2" charset="-78"/>
              </a:rPr>
            </a:br>
            <a:r>
              <a:rPr lang="ar-SA" b="1" dirty="0" smtClean="0">
                <a:cs typeface="AdvertisingExtraBold" pitchFamily="2" charset="-78"/>
              </a:rPr>
              <a:t/>
            </a:r>
            <a:br>
              <a:rPr lang="ar-SA" b="1" dirty="0" smtClean="0">
                <a:cs typeface="AdvertisingExtraBold" pitchFamily="2" charset="-78"/>
              </a:rPr>
            </a:br>
            <a:r>
              <a:rPr lang="ar-SA" b="1" dirty="0">
                <a:cs typeface="AdvertisingExtraBold" pitchFamily="2" charset="-78"/>
              </a:rPr>
              <a:t/>
            </a:r>
            <a:br>
              <a:rPr lang="ar-SA" b="1" dirty="0">
                <a:cs typeface="AdvertisingExtraBold" pitchFamily="2" charset="-78"/>
              </a:rPr>
            </a:br>
            <a:r>
              <a:rPr lang="ar-SA" b="1" dirty="0" smtClean="0">
                <a:cs typeface="AdvertisingExtraBold" pitchFamily="2" charset="-78"/>
              </a:rPr>
              <a:t/>
            </a:r>
            <a:br>
              <a:rPr lang="ar-SA" b="1" dirty="0" smtClean="0">
                <a:cs typeface="AdvertisingExtraBold" pitchFamily="2" charset="-78"/>
              </a:rPr>
            </a:br>
            <a:r>
              <a:rPr lang="ar-SA" b="1" dirty="0" smtClean="0">
                <a:latin typeface="ae_AlMateen" pitchFamily="18" charset="-78"/>
                <a:cs typeface="ae_AlMateen" pitchFamily="18" charset="-78"/>
              </a:rPr>
              <a:t>1 </a:t>
            </a:r>
            <a:r>
              <a:rPr lang="ar-SA" b="1" dirty="0">
                <a:latin typeface="ae_AlMateen" pitchFamily="18" charset="-78"/>
                <a:cs typeface="ae_AlMateen" pitchFamily="18" charset="-78"/>
              </a:rPr>
              <a:t>–</a:t>
            </a:r>
            <a:r>
              <a:rPr lang="ar-SA" sz="4800" b="1" dirty="0">
                <a:latin typeface="ae_AlMateen" pitchFamily="18" charset="-78"/>
                <a:cs typeface="ae_AlMateen" pitchFamily="18" charset="-78"/>
              </a:rPr>
              <a:t> </a:t>
            </a:r>
            <a:r>
              <a:rPr lang="ar-SA" sz="4800" b="1" dirty="0">
                <a:solidFill>
                  <a:srgbClr val="002060"/>
                </a:solidFill>
                <a:latin typeface="ae_AlMateen" pitchFamily="18" charset="-78"/>
                <a:cs typeface="ae_AlMateen" pitchFamily="18" charset="-78"/>
              </a:rPr>
              <a:t>مهارة تجنب الحديث السلبي إلى النفس نقد وتوبيخ الذات واستبدالها بمهارة الحديث الايجابي إلى النفس</a:t>
            </a:r>
            <a:r>
              <a:rPr lang="ar-SA" sz="4800" b="1" dirty="0">
                <a:cs typeface="AdvertisingExtraBold" pitchFamily="2" charset="-78"/>
              </a:rPr>
              <a:t/>
            </a:r>
            <a:br>
              <a:rPr lang="ar-SA" sz="4800" b="1" dirty="0">
                <a:cs typeface="AdvertisingExtraBold" pitchFamily="2" charset="-78"/>
              </a:rPr>
            </a:br>
            <a:endParaRPr lang="ar-SA" dirty="0"/>
          </a:p>
        </p:txBody>
      </p:sp>
      <p:pic>
        <p:nvPicPr>
          <p:cNvPr id="7170" name="Picture 2" descr="C:\Users\xiD4\Desktop\تنزيل (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1" y="3717032"/>
            <a:ext cx="6552727" cy="2181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5789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11560" y="-2043608"/>
            <a:ext cx="7632848" cy="8586966"/>
          </a:xfrm>
          <a:prstGeom prst="rect">
            <a:avLst/>
          </a:prstGeom>
        </p:spPr>
        <p:txBody>
          <a:bodyPr vert="horz" lIns="91440" tIns="45720" rIns="91440" bIns="45720" rtlCol="0" anchor="ctr">
            <a:noAutofit/>
          </a:bodyPr>
          <a:lstStyle/>
          <a:p>
            <a:pPr>
              <a:spcBef>
                <a:spcPct val="0"/>
              </a:spcBef>
            </a:pPr>
            <a:r>
              <a:rPr lang="ar-SA" sz="4600" b="1" spc="-100" dirty="0">
                <a:solidFill>
                  <a:srgbClr val="002060"/>
                </a:solidFill>
                <a:latin typeface="+mj-lt"/>
                <a:ea typeface="+mj-ea"/>
                <a:cs typeface="AdvertisingExtraBold" pitchFamily="2" charset="-78"/>
              </a:rPr>
              <a:t>2</a:t>
            </a:r>
            <a:r>
              <a:rPr lang="ar-SA" sz="3200" b="1" spc="-100" dirty="0">
                <a:solidFill>
                  <a:srgbClr val="002060"/>
                </a:solidFill>
                <a:latin typeface="+mj-lt"/>
                <a:ea typeface="+mj-ea"/>
                <a:cs typeface="AdvertisingExtraBold" pitchFamily="2" charset="-78"/>
              </a:rPr>
              <a:t> – مهارة تثقيف الذات (ثقافة الباعة) الثقافة التسويقية الثقافة العامة واستخدام قاعدة 70 على 30  في القراءة </a:t>
            </a:r>
            <a:r>
              <a:rPr lang="ar-SA" sz="3200" b="1" spc="-100" dirty="0" err="1">
                <a:solidFill>
                  <a:srgbClr val="002060"/>
                </a:solidFill>
                <a:latin typeface="+mj-lt"/>
                <a:ea typeface="+mj-ea"/>
                <a:cs typeface="AdvertisingExtraBold" pitchFamily="2" charset="-78"/>
              </a:rPr>
              <a:t>اى</a:t>
            </a:r>
            <a:r>
              <a:rPr lang="ar-SA" sz="3200" b="1" spc="-100" dirty="0">
                <a:solidFill>
                  <a:srgbClr val="002060"/>
                </a:solidFill>
                <a:latin typeface="+mj-lt"/>
                <a:ea typeface="+mj-ea"/>
                <a:cs typeface="AdvertisingExtraBold" pitchFamily="2" charset="-78"/>
              </a:rPr>
              <a:t> ان تكون نسبة 70% مما تقرا في مجالك و 30% في مواضيع عامة.</a:t>
            </a:r>
          </a:p>
        </p:txBody>
      </p:sp>
      <p:pic>
        <p:nvPicPr>
          <p:cNvPr id="8194" name="Picture 2" descr="C:\Users\xiD4\Desktop\عام\الاعمال\مجلد جديد ‫(2)‬\صور خدمة العملاء\ختلبف.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933056"/>
            <a:ext cx="5184576"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23515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88640"/>
            <a:ext cx="8244408" cy="3046988"/>
          </a:xfrm>
          <a:prstGeom prst="rect">
            <a:avLst/>
          </a:prstGeom>
        </p:spPr>
        <p:txBody>
          <a:bodyPr wrap="square">
            <a:spAutoFit/>
          </a:bodyPr>
          <a:lstStyle/>
          <a:p>
            <a:pPr>
              <a:spcBef>
                <a:spcPct val="0"/>
              </a:spcBef>
              <a:defRPr/>
            </a:pPr>
            <a:r>
              <a:rPr lang="ar-SA" sz="3200" b="1" spc="-100" dirty="0">
                <a:solidFill>
                  <a:srgbClr val="002060"/>
                </a:solidFill>
                <a:latin typeface="+mj-lt"/>
                <a:ea typeface="+mj-ea"/>
                <a:cs typeface="AdvertisingExtraBold" pitchFamily="2" charset="-78"/>
              </a:rPr>
              <a:t>3 – مهارة التفهم ( افهم </a:t>
            </a:r>
            <a:r>
              <a:rPr lang="ar-SA" sz="3200" b="1" spc="-100" dirty="0" smtClean="0">
                <a:solidFill>
                  <a:srgbClr val="002060"/>
                </a:solidFill>
                <a:latin typeface="+mj-lt"/>
                <a:ea typeface="+mj-ea"/>
                <a:cs typeface="AdvertisingExtraBold" pitchFamily="2" charset="-78"/>
              </a:rPr>
              <a:t>داعمك – </a:t>
            </a:r>
            <a:r>
              <a:rPr lang="ar-SA" sz="3200" b="1" spc="-100" dirty="0">
                <a:solidFill>
                  <a:srgbClr val="002060"/>
                </a:solidFill>
                <a:latin typeface="+mj-lt"/>
                <a:ea typeface="+mj-ea"/>
                <a:cs typeface="AdvertisingExtraBold" pitchFamily="2" charset="-78"/>
              </a:rPr>
              <a:t>عملك – شركتك – أسواقك – فريق العمل </a:t>
            </a:r>
            <a:r>
              <a:rPr lang="ar-SA" sz="3200" b="1" spc="-100" dirty="0" err="1">
                <a:solidFill>
                  <a:srgbClr val="002060"/>
                </a:solidFill>
                <a:latin typeface="+mj-lt"/>
                <a:ea typeface="+mj-ea"/>
                <a:cs typeface="AdvertisingExtraBold" pitchFamily="2" charset="-78"/>
              </a:rPr>
              <a:t>معك..الخ</a:t>
            </a:r>
            <a:r>
              <a:rPr lang="ar-SA" sz="3200" b="1" spc="-100" dirty="0">
                <a:solidFill>
                  <a:srgbClr val="002060"/>
                </a:solidFill>
                <a:latin typeface="+mj-lt"/>
                <a:ea typeface="+mj-ea"/>
                <a:cs typeface="AdvertisingExtraBold" pitchFamily="2" charset="-78"/>
              </a:rPr>
              <a:t> ) وتذكر عندما تفهم قاعدة ( الناس يحبون التسوق ويعشقون الشراء فساعدهم على ذلك ) سوف تحقق الكثير ولاتنسى قاعدة (عامل الناس بأفضل مما يحبوا أن يعاملوا )</a:t>
            </a:r>
          </a:p>
        </p:txBody>
      </p:sp>
      <p:pic>
        <p:nvPicPr>
          <p:cNvPr id="9218" name="Picture 2" descr="C:\Users\xiD4\Desktop\عام\الاعمال\مجلد جديد ‫(2)‬\صور خدمة العملاء\العميل والمندوب.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3429000"/>
            <a:ext cx="6264696" cy="2757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49147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9632" y="308275"/>
            <a:ext cx="7092280" cy="5047536"/>
          </a:xfrm>
          <a:prstGeom prst="rect">
            <a:avLst/>
          </a:prstGeom>
        </p:spPr>
        <p:txBody>
          <a:bodyPr vert="horz" lIns="91440" tIns="45720" rIns="91440" bIns="45720" rtlCol="0" anchor="ctr">
            <a:noAutofit/>
          </a:bodyPr>
          <a:lstStyle/>
          <a:p>
            <a:pPr algn="ctr">
              <a:spcBef>
                <a:spcPct val="0"/>
              </a:spcBef>
            </a:pPr>
            <a:r>
              <a:rPr lang="ar-SA" sz="4000" b="1" spc="-100" dirty="0">
                <a:solidFill>
                  <a:srgbClr val="002060"/>
                </a:solidFill>
                <a:latin typeface="+mj-lt"/>
                <a:ea typeface="+mj-ea"/>
                <a:cs typeface="AdvertisingExtraBold" pitchFamily="2" charset="-78"/>
              </a:rPr>
              <a:t>4 – مهارة الاستماع والإنصات الجيد </a:t>
            </a:r>
            <a:r>
              <a:rPr lang="ar-SA" sz="4000" b="1" spc="-100" dirty="0" smtClean="0">
                <a:solidFill>
                  <a:srgbClr val="002060"/>
                </a:solidFill>
                <a:latin typeface="+mj-lt"/>
                <a:ea typeface="+mj-ea"/>
                <a:cs typeface="AdvertisingExtraBold" pitchFamily="2" charset="-78"/>
              </a:rPr>
              <a:t>للمتبرع وكل </a:t>
            </a:r>
            <a:r>
              <a:rPr lang="ar-SA" sz="4000" b="1" spc="-100" dirty="0">
                <a:solidFill>
                  <a:srgbClr val="002060"/>
                </a:solidFill>
                <a:latin typeface="+mj-lt"/>
                <a:ea typeface="+mj-ea"/>
                <a:cs typeface="AdvertisingExtraBold" pitchFamily="2" charset="-78"/>
              </a:rPr>
              <a:t>شيء حوله( انصت انصت انصت) </a:t>
            </a:r>
            <a:r>
              <a:rPr lang="ar-SA" sz="4000" b="1" spc="-100" dirty="0" smtClean="0">
                <a:solidFill>
                  <a:srgbClr val="002060"/>
                </a:solidFill>
                <a:latin typeface="+mj-lt"/>
                <a:ea typeface="+mj-ea"/>
                <a:cs typeface="AdvertisingExtraBold" pitchFamily="2" charset="-78"/>
              </a:rPr>
              <a:t>واستمع.</a:t>
            </a:r>
            <a:endParaRPr lang="ar-SA" sz="4000" b="1" spc="-100" dirty="0">
              <a:solidFill>
                <a:srgbClr val="002060"/>
              </a:solidFill>
              <a:latin typeface="+mj-lt"/>
              <a:ea typeface="+mj-ea"/>
              <a:cs typeface="AdvertisingExtraBold" pitchFamily="2" charset="-78"/>
            </a:endParaRPr>
          </a:p>
        </p:txBody>
      </p:sp>
      <p:pic>
        <p:nvPicPr>
          <p:cNvPr id="10242" name="Picture 2" descr="C:\Users\xiD4\Desktop\عام\الاعمال\مجلد جديد ‫(2)‬\صور خدمة العملاء\images (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5" y="3842345"/>
            <a:ext cx="5112568" cy="2466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43359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9632" y="620688"/>
            <a:ext cx="6174432" cy="2062103"/>
          </a:xfrm>
          <a:prstGeom prst="rect">
            <a:avLst/>
          </a:prstGeom>
        </p:spPr>
        <p:txBody>
          <a:bodyPr wrap="square">
            <a:spAutoFit/>
          </a:bodyPr>
          <a:lstStyle/>
          <a:p>
            <a:pPr>
              <a:defRPr/>
            </a:pPr>
            <a:r>
              <a:rPr lang="ar-SA" sz="3200" b="1" dirty="0">
                <a:solidFill>
                  <a:srgbClr val="002060"/>
                </a:solidFill>
                <a:cs typeface="AdvertisingExtraBold" pitchFamily="2" charset="-78"/>
              </a:rPr>
              <a:t>5 – مهارة فن طرح الاسئلة (الاسئلة المفتوحة الاسئلة </a:t>
            </a:r>
            <a:r>
              <a:rPr lang="ar-SA" sz="3200" b="1" dirty="0" smtClean="0">
                <a:solidFill>
                  <a:srgbClr val="002060"/>
                </a:solidFill>
                <a:cs typeface="AdvertisingExtraBold" pitchFamily="2" charset="-78"/>
              </a:rPr>
              <a:t>الموجهة </a:t>
            </a:r>
            <a:r>
              <a:rPr lang="ar-SA" sz="3200" b="1" dirty="0">
                <a:solidFill>
                  <a:srgbClr val="002060"/>
                </a:solidFill>
                <a:cs typeface="AdvertisingExtraBold" pitchFamily="2" charset="-78"/>
              </a:rPr>
              <a:t>اسئلة الاكتشاف والاسئلة المغلقة) </a:t>
            </a:r>
          </a:p>
        </p:txBody>
      </p:sp>
      <p:pic>
        <p:nvPicPr>
          <p:cNvPr id="11266" name="Picture 2" descr="C:\Users\xiD4\Desktop\عام\الاعمال\مجلد جديد ‫(2)‬\صور خدمة العملاء\images (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2682791"/>
            <a:ext cx="5670376" cy="28798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91984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55576" y="3212976"/>
            <a:ext cx="7128792" cy="1569660"/>
          </a:xfrm>
          <a:prstGeom prst="rect">
            <a:avLst/>
          </a:prstGeom>
        </p:spPr>
        <p:txBody>
          <a:bodyPr wrap="square">
            <a:spAutoFit/>
          </a:bodyPr>
          <a:lstStyle/>
          <a:p>
            <a:pPr>
              <a:defRPr/>
            </a:pPr>
            <a:endParaRPr lang="en-US" sz="3200" b="1" dirty="0">
              <a:cs typeface="AdvertisingExtraBold" pitchFamily="2" charset="-78"/>
            </a:endParaRPr>
          </a:p>
          <a:p>
            <a:pPr>
              <a:defRPr/>
            </a:pPr>
            <a:r>
              <a:rPr lang="ar-SA" sz="3200" b="1" dirty="0">
                <a:solidFill>
                  <a:srgbClr val="002060"/>
                </a:solidFill>
                <a:cs typeface="AdvertisingExtraBold" pitchFamily="2" charset="-78"/>
              </a:rPr>
              <a:t>6 – مهارة الاكتشاف من خلال </a:t>
            </a:r>
            <a:r>
              <a:rPr lang="ar-SA" sz="3200" b="1" dirty="0" smtClean="0">
                <a:solidFill>
                  <a:srgbClr val="002060"/>
                </a:solidFill>
                <a:cs typeface="AdvertisingExtraBold" pitchFamily="2" charset="-78"/>
              </a:rPr>
              <a:t>ما يقوله </a:t>
            </a:r>
            <a:r>
              <a:rPr lang="ar-SA" sz="3200" b="1" dirty="0">
                <a:solidFill>
                  <a:srgbClr val="002060"/>
                </a:solidFill>
                <a:cs typeface="AdvertisingExtraBold" pitchFamily="2" charset="-78"/>
              </a:rPr>
              <a:t>لك </a:t>
            </a:r>
            <a:r>
              <a:rPr lang="ar-SA" sz="3200" b="1" dirty="0" smtClean="0">
                <a:solidFill>
                  <a:srgbClr val="002060"/>
                </a:solidFill>
                <a:cs typeface="AdvertisingExtraBold" pitchFamily="2" charset="-78"/>
              </a:rPr>
              <a:t>المتبرع </a:t>
            </a:r>
            <a:endParaRPr lang="ar-SA" sz="3200" b="1" dirty="0">
              <a:solidFill>
                <a:srgbClr val="002060"/>
              </a:solidFill>
              <a:cs typeface="AdvertisingExtraBold" pitchFamily="2" charset="-78"/>
            </a:endParaRPr>
          </a:p>
        </p:txBody>
      </p:sp>
      <p:pic>
        <p:nvPicPr>
          <p:cNvPr id="12290" name="Picture 2" descr="C:\Users\xiD4\Desktop\عام\الاعمال\مجلد جديد ‫(2)‬\صور خدمة العملاء\مندوب المبيعات المحترف.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1052736"/>
            <a:ext cx="5256584"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1193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89856" y="3198455"/>
            <a:ext cx="5958408" cy="2246769"/>
          </a:xfrm>
          <a:prstGeom prst="rect">
            <a:avLst/>
          </a:prstGeom>
        </p:spPr>
        <p:txBody>
          <a:bodyPr wrap="square">
            <a:spAutoFit/>
          </a:bodyPr>
          <a:lstStyle/>
          <a:p>
            <a:pPr>
              <a:defRPr/>
            </a:pPr>
            <a:endParaRPr lang="en-US" sz="2800" b="1" dirty="0">
              <a:cs typeface="AdvertisingExtraBold" pitchFamily="2" charset="-78"/>
            </a:endParaRPr>
          </a:p>
          <a:p>
            <a:pPr>
              <a:defRPr/>
            </a:pPr>
            <a:r>
              <a:rPr lang="ar-SA" sz="2800" b="1" dirty="0">
                <a:solidFill>
                  <a:srgbClr val="002060"/>
                </a:solidFill>
                <a:cs typeface="AdvertisingExtraBold" pitchFamily="2" charset="-78"/>
              </a:rPr>
              <a:t>7 – مهارة دائرة </a:t>
            </a:r>
            <a:r>
              <a:rPr lang="ar-SA" sz="2800" b="1" dirty="0" smtClean="0">
                <a:solidFill>
                  <a:srgbClr val="002060"/>
                </a:solidFill>
                <a:cs typeface="AdvertisingExtraBold" pitchFamily="2" charset="-78"/>
              </a:rPr>
              <a:t>استراتيجية </a:t>
            </a:r>
            <a:r>
              <a:rPr lang="en-US" sz="2800" b="1" dirty="0">
                <a:solidFill>
                  <a:srgbClr val="002060"/>
                </a:solidFill>
                <a:cs typeface="AdvertisingExtraBold" pitchFamily="2" charset="-78"/>
              </a:rPr>
              <a:t>NLP</a:t>
            </a:r>
            <a:r>
              <a:rPr lang="ar-SA" sz="2800" b="1" dirty="0">
                <a:solidFill>
                  <a:srgbClr val="002060"/>
                </a:solidFill>
                <a:cs typeface="AdvertisingExtraBold" pitchFamily="2" charset="-78"/>
              </a:rPr>
              <a:t> لغة الجسد حركات الجسم – نبرات الصوت – طريقة وانتقاء الكلام سواء لك او للمتبرع </a:t>
            </a:r>
            <a:endParaRPr lang="en-US" sz="2800" b="1" dirty="0">
              <a:solidFill>
                <a:srgbClr val="002060"/>
              </a:solidFill>
              <a:cs typeface="AdvertisingExtraBold" pitchFamily="2" charset="-78"/>
            </a:endParaRPr>
          </a:p>
        </p:txBody>
      </p:sp>
      <p:pic>
        <p:nvPicPr>
          <p:cNvPr id="13314" name="Picture 2" descr="C:\Users\xiD4\Desktop\عام\الاعمال\مجلد جديد ‫(2)‬\صور خدمة العملاء\pic_132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476672"/>
            <a:ext cx="5310336"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49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chemeClr val="accent2">
                    <a:lumMod val="50000"/>
                  </a:schemeClr>
                </a:solidFill>
                <a:cs typeface="AGA Dimnah Regular" pitchFamily="2" charset="-78"/>
              </a:rPr>
              <a:t>عوامل اكتساب العادة </a:t>
            </a:r>
            <a:r>
              <a:rPr lang="en-US" dirty="0" smtClean="0">
                <a:solidFill>
                  <a:schemeClr val="accent2">
                    <a:lumMod val="50000"/>
                  </a:schemeClr>
                </a:solidFill>
                <a:cs typeface="AGA Dimnah Regular" pitchFamily="2" charset="-78"/>
              </a:rPr>
              <a:t>KSA</a:t>
            </a:r>
            <a:endParaRPr lang="ar-SA" dirty="0">
              <a:solidFill>
                <a:schemeClr val="accent2">
                  <a:lumMod val="50000"/>
                </a:schemeClr>
              </a:solidFill>
              <a:cs typeface="AGA Dimnah Regular" pitchFamily="2" charset="-78"/>
            </a:endParaRPr>
          </a:p>
        </p:txBody>
      </p:sp>
      <p:grpSp>
        <p:nvGrpSpPr>
          <p:cNvPr id="15" name="مجموعة 14"/>
          <p:cNvGrpSpPr/>
          <p:nvPr/>
        </p:nvGrpSpPr>
        <p:grpSpPr>
          <a:xfrm>
            <a:off x="3635896" y="1569824"/>
            <a:ext cx="4320480" cy="4214830"/>
            <a:chOff x="2123728" y="1978749"/>
            <a:chExt cx="4320480" cy="4214830"/>
          </a:xfrm>
        </p:grpSpPr>
        <p:sp>
          <p:nvSpPr>
            <p:cNvPr id="10" name="شكل بيضاوي 9"/>
            <p:cNvSpPr/>
            <p:nvPr/>
          </p:nvSpPr>
          <p:spPr>
            <a:xfrm>
              <a:off x="2987824" y="1978749"/>
              <a:ext cx="2541459" cy="2818403"/>
            </a:xfrm>
            <a:prstGeom prst="ellipse">
              <a:avLst/>
            </a:prstGeom>
            <a:solidFill>
              <a:srgbClr val="92D05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dirty="0" smtClean="0"/>
                <a:t>      </a:t>
              </a:r>
              <a:r>
                <a:rPr lang="ar-SA" b="1" dirty="0" smtClean="0">
                  <a:solidFill>
                    <a:schemeClr val="tx1"/>
                  </a:solidFill>
                </a:rPr>
                <a:t>المعرفة </a:t>
              </a:r>
            </a:p>
            <a:p>
              <a:r>
                <a:rPr lang="ar-SA" b="1" dirty="0" smtClean="0">
                  <a:solidFill>
                    <a:schemeClr val="tx1"/>
                  </a:solidFill>
                </a:rPr>
                <a:t>ماذا نفعل ؟ولماذا؟</a:t>
              </a:r>
            </a:p>
            <a:p>
              <a:endParaRPr lang="ar-SA" dirty="0"/>
            </a:p>
            <a:p>
              <a:endParaRPr lang="ar-SA" dirty="0" smtClean="0"/>
            </a:p>
            <a:p>
              <a:endParaRPr lang="ar-SA" dirty="0"/>
            </a:p>
            <a:p>
              <a:endParaRPr lang="ar-SA" dirty="0"/>
            </a:p>
          </p:txBody>
        </p:sp>
        <p:sp>
          <p:nvSpPr>
            <p:cNvPr id="13" name="شكل بيضاوي 12"/>
            <p:cNvSpPr/>
            <p:nvPr/>
          </p:nvSpPr>
          <p:spPr>
            <a:xfrm>
              <a:off x="3953577" y="3375176"/>
              <a:ext cx="2490631" cy="2818403"/>
            </a:xfrm>
            <a:prstGeom prst="ellipse">
              <a:avLst/>
            </a:prstGeom>
            <a:solidFill>
              <a:srgbClr val="7030A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b="1" dirty="0" smtClean="0">
                  <a:solidFill>
                    <a:schemeClr val="tx1"/>
                  </a:solidFill>
                </a:rPr>
                <a:t>الرغبة </a:t>
              </a:r>
            </a:p>
            <a:p>
              <a:r>
                <a:rPr lang="ar-SA" b="1" dirty="0" smtClean="0">
                  <a:solidFill>
                    <a:schemeClr val="tx1"/>
                  </a:solidFill>
                </a:rPr>
                <a:t>ماذا تريد؟</a:t>
              </a:r>
              <a:endParaRPr lang="ar-SA" b="1" dirty="0">
                <a:solidFill>
                  <a:schemeClr val="tx1"/>
                </a:solidFill>
              </a:endParaRPr>
            </a:p>
          </p:txBody>
        </p:sp>
        <p:sp>
          <p:nvSpPr>
            <p:cNvPr id="14" name="شكل بيضاوي 13"/>
            <p:cNvSpPr/>
            <p:nvPr/>
          </p:nvSpPr>
          <p:spPr>
            <a:xfrm>
              <a:off x="2123728" y="3375176"/>
              <a:ext cx="2609232" cy="2818403"/>
            </a:xfrm>
            <a:prstGeom prst="ellipse">
              <a:avLst/>
            </a:prstGeom>
            <a:solidFill>
              <a:schemeClr val="accent3">
                <a:alpha val="31000"/>
              </a:scheme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b="1" dirty="0" smtClean="0">
                <a:solidFill>
                  <a:schemeClr val="tx1"/>
                </a:solidFill>
              </a:endParaRPr>
            </a:p>
            <a:p>
              <a:r>
                <a:rPr lang="ar-SA" dirty="0" smtClean="0"/>
                <a:t>           </a:t>
              </a:r>
              <a:r>
                <a:rPr lang="ar-SA" b="1" dirty="0" smtClean="0">
                  <a:solidFill>
                    <a:schemeClr val="tx1"/>
                  </a:solidFill>
                </a:rPr>
                <a:t>المهارات </a:t>
              </a:r>
            </a:p>
            <a:p>
              <a:r>
                <a:rPr lang="ar-SA" sz="1600" b="1" dirty="0" smtClean="0">
                  <a:solidFill>
                    <a:schemeClr val="tx1"/>
                  </a:solidFill>
                </a:rPr>
                <a:t>      كيف نقوم بها ؟</a:t>
              </a:r>
              <a:endParaRPr lang="ar-SA" sz="1600" b="1" dirty="0">
                <a:solidFill>
                  <a:schemeClr val="tx1"/>
                </a:solidFill>
              </a:endParaRPr>
            </a:p>
          </p:txBody>
        </p:sp>
        <p:sp>
          <p:nvSpPr>
            <p:cNvPr id="5" name="مستطيل 4"/>
            <p:cNvSpPr/>
            <p:nvPr/>
          </p:nvSpPr>
          <p:spPr>
            <a:xfrm>
              <a:off x="3707904" y="4407495"/>
              <a:ext cx="1228476" cy="461665"/>
            </a:xfrm>
            <a:prstGeom prst="rect">
              <a:avLst/>
            </a:prstGeom>
            <a:noFill/>
          </p:spPr>
          <p:txBody>
            <a:bodyPr wrap="square" lIns="91440" tIns="45720" rIns="91440" bIns="45720">
              <a:spAutoFit/>
            </a:bodyPr>
            <a:lstStyle/>
            <a:p>
              <a:pPr algn="ctr"/>
              <a:r>
                <a:rPr lang="ar-SA"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العادات </a:t>
              </a:r>
              <a:endParaRPr lang="ar-SA" sz="4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6" name="مستطيل 15"/>
          <p:cNvSpPr/>
          <p:nvPr/>
        </p:nvSpPr>
        <p:spPr>
          <a:xfrm>
            <a:off x="6876256" y="476672"/>
            <a:ext cx="805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 name="مجموعة 2"/>
          <p:cNvGrpSpPr/>
          <p:nvPr/>
        </p:nvGrpSpPr>
        <p:grpSpPr>
          <a:xfrm>
            <a:off x="-108520" y="1992469"/>
            <a:ext cx="3744415" cy="3668779"/>
            <a:chOff x="107504" y="2708128"/>
            <a:chExt cx="3744415" cy="3668779"/>
          </a:xfrm>
        </p:grpSpPr>
        <p:sp>
          <p:nvSpPr>
            <p:cNvPr id="11" name="عنوان 1"/>
            <p:cNvSpPr txBox="1">
              <a:spLocks/>
            </p:cNvSpPr>
            <p:nvPr/>
          </p:nvSpPr>
          <p:spPr>
            <a:xfrm>
              <a:off x="1259632" y="2708128"/>
              <a:ext cx="1716767" cy="401881"/>
            </a:xfrm>
            <a:prstGeom prst="rect">
              <a:avLst/>
            </a:prstGeom>
            <a:solidFill>
              <a:srgbClr val="0A5629"/>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المعرفة </a:t>
              </a:r>
              <a:endParaRPr lang="ar-SA" sz="4800" dirty="0">
                <a:solidFill>
                  <a:schemeClr val="bg1"/>
                </a:solidFill>
                <a:cs typeface="AL-Gemah-Alhoda" pitchFamily="2" charset="-78"/>
              </a:endParaRPr>
            </a:p>
          </p:txBody>
        </p:sp>
        <p:sp>
          <p:nvSpPr>
            <p:cNvPr id="12" name="عنوان 1"/>
            <p:cNvSpPr txBox="1">
              <a:spLocks/>
            </p:cNvSpPr>
            <p:nvPr/>
          </p:nvSpPr>
          <p:spPr>
            <a:xfrm>
              <a:off x="1271057" y="3991017"/>
              <a:ext cx="1716767" cy="401881"/>
            </a:xfrm>
            <a:prstGeom prst="rect">
              <a:avLst/>
            </a:prstGeom>
            <a:solidFill>
              <a:srgbClr val="560A4D"/>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الرغبة </a:t>
              </a:r>
              <a:endParaRPr lang="ar-SA" sz="4800" dirty="0">
                <a:solidFill>
                  <a:schemeClr val="bg1"/>
                </a:solidFill>
                <a:cs typeface="AL-Gemah-Alhoda" pitchFamily="2" charset="-78"/>
              </a:endParaRPr>
            </a:p>
          </p:txBody>
        </p:sp>
        <p:sp>
          <p:nvSpPr>
            <p:cNvPr id="17" name="عنوان 1"/>
            <p:cNvSpPr txBox="1">
              <a:spLocks/>
            </p:cNvSpPr>
            <p:nvPr/>
          </p:nvSpPr>
          <p:spPr>
            <a:xfrm>
              <a:off x="1283887" y="5085184"/>
              <a:ext cx="1716767" cy="401881"/>
            </a:xfrm>
            <a:prstGeom prst="rect">
              <a:avLst/>
            </a:prstGeom>
            <a:solidFill>
              <a:srgbClr val="30362A"/>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المهارات</a:t>
              </a:r>
              <a:endParaRPr lang="ar-SA" sz="4800" dirty="0">
                <a:solidFill>
                  <a:schemeClr val="bg1"/>
                </a:solidFill>
                <a:cs typeface="AL-Gemah-Alhoda" pitchFamily="2" charset="-78"/>
              </a:endParaRPr>
            </a:p>
          </p:txBody>
        </p:sp>
        <p:sp>
          <p:nvSpPr>
            <p:cNvPr id="18" name="عنوان 1"/>
            <p:cNvSpPr txBox="1">
              <a:spLocks/>
            </p:cNvSpPr>
            <p:nvPr/>
          </p:nvSpPr>
          <p:spPr>
            <a:xfrm>
              <a:off x="107504" y="3284984"/>
              <a:ext cx="3744415" cy="40188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تصور ذهني نظري حول ما يتعين عليك القيام به ولماذا عليك القيام به </a:t>
              </a:r>
              <a:endParaRPr lang="ar-SA" sz="3600" b="1" dirty="0">
                <a:solidFill>
                  <a:schemeClr val="bg1"/>
                </a:solidFill>
                <a:cs typeface="+mn-cs"/>
              </a:endParaRPr>
            </a:p>
          </p:txBody>
        </p:sp>
        <p:sp>
          <p:nvSpPr>
            <p:cNvPr id="20" name="عنوان 1"/>
            <p:cNvSpPr txBox="1">
              <a:spLocks/>
            </p:cNvSpPr>
            <p:nvPr/>
          </p:nvSpPr>
          <p:spPr>
            <a:xfrm>
              <a:off x="107504" y="4506436"/>
              <a:ext cx="3528392" cy="57874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1800" b="1" dirty="0">
                <a:solidFill>
                  <a:schemeClr val="tx1"/>
                </a:solidFill>
                <a:cs typeface="+mn-cs"/>
              </a:endParaRPr>
            </a:p>
          </p:txBody>
        </p:sp>
        <p:sp>
          <p:nvSpPr>
            <p:cNvPr id="21" name="عنوان 1"/>
            <p:cNvSpPr txBox="1">
              <a:spLocks/>
            </p:cNvSpPr>
            <p:nvPr/>
          </p:nvSpPr>
          <p:spPr>
            <a:xfrm>
              <a:off x="323527" y="5454369"/>
              <a:ext cx="3528392"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1800" b="1" dirty="0">
                <a:solidFill>
                  <a:schemeClr val="tx1"/>
                </a:solidFill>
                <a:cs typeface="+mn-cs"/>
              </a:endParaRPr>
            </a:p>
          </p:txBody>
        </p:sp>
      </p:grpSp>
      <p:sp>
        <p:nvSpPr>
          <p:cNvPr id="4" name="مستطيل 3"/>
          <p:cNvSpPr/>
          <p:nvPr/>
        </p:nvSpPr>
        <p:spPr>
          <a:xfrm>
            <a:off x="1245491" y="5015313"/>
            <a:ext cx="1497525" cy="369332"/>
          </a:xfrm>
          <a:prstGeom prst="rect">
            <a:avLst/>
          </a:prstGeom>
        </p:spPr>
        <p:txBody>
          <a:bodyPr wrap="none">
            <a:spAutoFit/>
          </a:bodyPr>
          <a:lstStyle/>
          <a:p>
            <a:pPr algn="ctr"/>
            <a:r>
              <a:rPr lang="ar-SA" b="1" dirty="0"/>
              <a:t>كيفية القيام بالأمر</a:t>
            </a:r>
          </a:p>
        </p:txBody>
      </p:sp>
      <p:sp>
        <p:nvSpPr>
          <p:cNvPr id="6" name="مستطيل 5"/>
          <p:cNvSpPr/>
          <p:nvPr/>
        </p:nvSpPr>
        <p:spPr>
          <a:xfrm>
            <a:off x="182979" y="3775717"/>
            <a:ext cx="3004348" cy="369332"/>
          </a:xfrm>
          <a:prstGeom prst="rect">
            <a:avLst/>
          </a:prstGeom>
        </p:spPr>
        <p:txBody>
          <a:bodyPr wrap="none">
            <a:spAutoFit/>
          </a:bodyPr>
          <a:lstStyle/>
          <a:p>
            <a:pPr algn="ctr"/>
            <a:r>
              <a:rPr lang="ar-SA" b="1" dirty="0"/>
              <a:t>الدافع أي الحاجة الى  القيام بهذا الامر</a:t>
            </a:r>
          </a:p>
        </p:txBody>
      </p:sp>
    </p:spTree>
    <p:extLst>
      <p:ext uri="{BB962C8B-B14F-4D97-AF65-F5344CB8AC3E}">
        <p14:creationId xmlns:p14="http://schemas.microsoft.com/office/powerpoint/2010/main" xmlns="" val="427591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rot="20865789">
            <a:off x="2298340" y="3465309"/>
            <a:ext cx="3888432"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wrap="square" rtlCol="1">
            <a:spAutoFit/>
          </a:bodyPr>
          <a:lstStyle/>
          <a:p>
            <a:r>
              <a:rPr lang="ar-SA" sz="2800" b="1" dirty="0" smtClean="0">
                <a:latin typeface="Monotype Koufi" pitchFamily="2" charset="-78"/>
                <a:ea typeface="Monotype Koufi" pitchFamily="2" charset="-78"/>
                <a:cs typeface="Monotype Koufi" pitchFamily="2" charset="-78"/>
              </a:rPr>
              <a:t>إذا لم تغير ما تفعله دائماً..</a:t>
            </a:r>
          </a:p>
          <a:p>
            <a:r>
              <a:rPr lang="ar-SA" sz="2800" b="1" dirty="0" smtClean="0">
                <a:latin typeface="Monotype Koufi" pitchFamily="2" charset="-78"/>
                <a:ea typeface="Monotype Koufi" pitchFamily="2" charset="-78"/>
                <a:cs typeface="Monotype Koufi" pitchFamily="2" charset="-78"/>
              </a:rPr>
              <a:t>فلن تتغير النتائج التي تحصل عليها عادة .</a:t>
            </a:r>
            <a:endParaRPr lang="ar-SA" sz="2800" b="1" dirty="0">
              <a:latin typeface="Monotype Koufi" pitchFamily="2" charset="-78"/>
              <a:ea typeface="Monotype Koufi" pitchFamily="2" charset="-78"/>
              <a:cs typeface="Monotype Koufi" pitchFamily="2" charset="-78"/>
            </a:endParaRPr>
          </a:p>
        </p:txBody>
      </p:sp>
      <p:pic>
        <p:nvPicPr>
          <p:cNvPr id="6" name="صورة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9872" y="908720"/>
            <a:ext cx="1455420" cy="2011680"/>
          </a:xfrm>
          <a:prstGeom prst="rect">
            <a:avLst/>
          </a:prstGeom>
        </p:spPr>
      </p:pic>
    </p:spTree>
    <p:extLst>
      <p:ext uri="{BB962C8B-B14F-4D97-AF65-F5344CB8AC3E}">
        <p14:creationId xmlns:p14="http://schemas.microsoft.com/office/powerpoint/2010/main" xmlns="" val="356135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dirty="0" smtClean="0">
                <a:solidFill>
                  <a:srgbClr val="92D050"/>
                </a:solidFill>
                <a:latin typeface="Hacen Beirut" pitchFamily="2" charset="-78"/>
                <a:cs typeface="Hacen Beirut" pitchFamily="2" charset="-78"/>
              </a:rPr>
              <a:t>النموذج السداسي للتغيير</a:t>
            </a:r>
            <a:endParaRPr lang="ar-SA" sz="4400" dirty="0">
              <a:solidFill>
                <a:srgbClr val="92D050"/>
              </a:solidFill>
              <a:latin typeface="Hacen Beirut" pitchFamily="2" charset="-78"/>
              <a:cs typeface="Hacen Beirut" pitchFamily="2" charset="-78"/>
            </a:endParaRPr>
          </a:p>
        </p:txBody>
      </p:sp>
      <p:sp>
        <p:nvSpPr>
          <p:cNvPr id="4" name="مستطيل 3"/>
          <p:cNvSpPr/>
          <p:nvPr/>
        </p:nvSpPr>
        <p:spPr>
          <a:xfrm>
            <a:off x="6876256" y="332656"/>
            <a:ext cx="805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شكل بيضاوي 6"/>
          <p:cNvSpPr/>
          <p:nvPr/>
        </p:nvSpPr>
        <p:spPr>
          <a:xfrm>
            <a:off x="3566841" y="2132856"/>
            <a:ext cx="1344755" cy="12657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5747525" y="2132856"/>
            <a:ext cx="1344755" cy="1265718"/>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3566841" y="4149080"/>
            <a:ext cx="1344755" cy="1265718"/>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1331640" y="4221088"/>
            <a:ext cx="1344755" cy="1265718"/>
          </a:xfrm>
          <a:prstGeom prst="ellipse">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81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1386157" y="2132856"/>
            <a:ext cx="1344755" cy="1265718"/>
          </a:xfrm>
          <a:prstGeom prst="ellipse">
            <a:avLst/>
          </a:prstGeom>
          <a:gradFill flip="none" rotWithShape="1">
            <a:gsLst>
              <a:gs pos="0">
                <a:srgbClr val="0A5629">
                  <a:tint val="66000"/>
                  <a:satMod val="160000"/>
                </a:srgbClr>
              </a:gs>
              <a:gs pos="50000">
                <a:srgbClr val="0A5629">
                  <a:tint val="44500"/>
                  <a:satMod val="160000"/>
                </a:srgbClr>
              </a:gs>
              <a:gs pos="100000">
                <a:srgbClr val="0A5629">
                  <a:tint val="23500"/>
                  <a:satMod val="160000"/>
                </a:srgbClr>
              </a:gs>
            </a:gsLst>
            <a:lin ang="27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كل بيضاوي 10"/>
          <p:cNvSpPr/>
          <p:nvPr/>
        </p:nvSpPr>
        <p:spPr>
          <a:xfrm>
            <a:off x="5652120" y="4149080"/>
            <a:ext cx="1344755" cy="1265718"/>
          </a:xfrm>
          <a:prstGeom prst="ellipse">
            <a:avLst/>
          </a:prstGeom>
          <a:solidFill>
            <a:srgbClr val="00B050">
              <a:tint val="66000"/>
              <a:satMod val="160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سهم إلى اليسار 11"/>
          <p:cNvSpPr/>
          <p:nvPr/>
        </p:nvSpPr>
        <p:spPr>
          <a:xfrm>
            <a:off x="5076056" y="2538535"/>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سهم إلى اليسار 12"/>
          <p:cNvSpPr/>
          <p:nvPr/>
        </p:nvSpPr>
        <p:spPr>
          <a:xfrm>
            <a:off x="2874701" y="2538535"/>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4" name="سهم إلى اليسار 13"/>
          <p:cNvSpPr/>
          <p:nvPr/>
        </p:nvSpPr>
        <p:spPr>
          <a:xfrm rot="16200000">
            <a:off x="1751751" y="3633087"/>
            <a:ext cx="486815" cy="5451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5" name="سهم إلى اليسار 14"/>
          <p:cNvSpPr/>
          <p:nvPr/>
        </p:nvSpPr>
        <p:spPr>
          <a:xfrm rot="10800000">
            <a:off x="2894463" y="4581128"/>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6" name="سهم إلى اليسار 15"/>
          <p:cNvSpPr/>
          <p:nvPr/>
        </p:nvSpPr>
        <p:spPr>
          <a:xfrm rot="10800000">
            <a:off x="5038803" y="4581128"/>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3" name="مربع نص 2"/>
          <p:cNvSpPr txBox="1"/>
          <p:nvPr/>
        </p:nvSpPr>
        <p:spPr>
          <a:xfrm>
            <a:off x="6012160" y="2538535"/>
            <a:ext cx="864096"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لاحظ</a:t>
            </a:r>
            <a:endParaRPr lang="ar-SA" sz="2800" dirty="0">
              <a:solidFill>
                <a:schemeClr val="bg1"/>
              </a:solidFill>
              <a:latin typeface="Hacen Beirut" pitchFamily="2" charset="-78"/>
              <a:cs typeface="Hacen Beirut" pitchFamily="2" charset="-78"/>
            </a:endParaRPr>
          </a:p>
        </p:txBody>
      </p:sp>
      <p:sp>
        <p:nvSpPr>
          <p:cNvPr id="5" name="مربع نص 4"/>
          <p:cNvSpPr txBox="1"/>
          <p:nvPr/>
        </p:nvSpPr>
        <p:spPr>
          <a:xfrm>
            <a:off x="3851920" y="2538535"/>
            <a:ext cx="792088"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قــرر</a:t>
            </a:r>
            <a:endParaRPr lang="ar-SA" sz="2800" dirty="0">
              <a:solidFill>
                <a:schemeClr val="bg1"/>
              </a:solidFill>
              <a:latin typeface="Hacen Beirut" pitchFamily="2" charset="-78"/>
              <a:cs typeface="Hacen Beirut" pitchFamily="2" charset="-78"/>
            </a:endParaRPr>
          </a:p>
        </p:txBody>
      </p:sp>
      <p:sp>
        <p:nvSpPr>
          <p:cNvPr id="17" name="مربع نص 16"/>
          <p:cNvSpPr txBox="1"/>
          <p:nvPr/>
        </p:nvSpPr>
        <p:spPr>
          <a:xfrm>
            <a:off x="1650565" y="2545740"/>
            <a:ext cx="833203"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تعلم </a:t>
            </a:r>
            <a:endParaRPr lang="ar-SA" sz="2800" dirty="0">
              <a:solidFill>
                <a:schemeClr val="bg1"/>
              </a:solidFill>
              <a:latin typeface="Hacen Beirut" pitchFamily="2" charset="-78"/>
              <a:cs typeface="Hacen Beirut" pitchFamily="2" charset="-78"/>
            </a:endParaRPr>
          </a:p>
        </p:txBody>
      </p:sp>
      <p:sp>
        <p:nvSpPr>
          <p:cNvPr id="19" name="مربع نص 18"/>
          <p:cNvSpPr txBox="1"/>
          <p:nvPr/>
        </p:nvSpPr>
        <p:spPr>
          <a:xfrm>
            <a:off x="1211022" y="4581128"/>
            <a:ext cx="1344754"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استوعب </a:t>
            </a:r>
            <a:endParaRPr lang="ar-SA" sz="2800" dirty="0">
              <a:solidFill>
                <a:schemeClr val="bg1"/>
              </a:solidFill>
              <a:latin typeface="Hacen Beirut" pitchFamily="2" charset="-78"/>
              <a:cs typeface="Hacen Beirut" pitchFamily="2" charset="-78"/>
            </a:endParaRPr>
          </a:p>
        </p:txBody>
      </p:sp>
      <p:sp>
        <p:nvSpPr>
          <p:cNvPr id="20" name="مربع نص 19"/>
          <p:cNvSpPr txBox="1"/>
          <p:nvPr/>
        </p:nvSpPr>
        <p:spPr>
          <a:xfrm>
            <a:off x="3566841" y="4592337"/>
            <a:ext cx="1222886"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مــارس </a:t>
            </a:r>
            <a:endParaRPr lang="ar-SA" sz="2800" dirty="0">
              <a:solidFill>
                <a:schemeClr val="bg1"/>
              </a:solidFill>
              <a:latin typeface="Hacen Beirut" pitchFamily="2" charset="-78"/>
              <a:cs typeface="Hacen Beirut" pitchFamily="2" charset="-78"/>
            </a:endParaRPr>
          </a:p>
        </p:txBody>
      </p:sp>
      <p:sp>
        <p:nvSpPr>
          <p:cNvPr id="21" name="مربع نص 20"/>
          <p:cNvSpPr txBox="1"/>
          <p:nvPr/>
        </p:nvSpPr>
        <p:spPr>
          <a:xfrm>
            <a:off x="5747525" y="4561964"/>
            <a:ext cx="1128731"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واظب </a:t>
            </a:r>
            <a:endParaRPr lang="ar-SA" sz="2800" dirty="0">
              <a:solidFill>
                <a:schemeClr val="bg1"/>
              </a:solidFill>
              <a:latin typeface="Hacen Beirut" pitchFamily="2" charset="-78"/>
              <a:cs typeface="Hacen Beirut" pitchFamily="2" charset="-78"/>
            </a:endParaRPr>
          </a:p>
        </p:txBody>
      </p:sp>
    </p:spTree>
    <p:extLst>
      <p:ext uri="{BB962C8B-B14F-4D97-AF65-F5344CB8AC3E}">
        <p14:creationId xmlns:p14="http://schemas.microsoft.com/office/powerpoint/2010/main" xmlns="" val="370908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a:t>
            </a:r>
            <a:r>
              <a:rPr lang="ar-SA" dirty="0" smtClean="0">
                <a:solidFill>
                  <a:srgbClr val="00B050"/>
                </a:solidFill>
                <a:latin typeface="Hacen Casablanca" pitchFamily="2" charset="-78"/>
                <a:cs typeface="Hacen Casablanca" pitchFamily="2" charset="-78"/>
              </a:rPr>
              <a:t>التعلم من خلال التعليم </a:t>
            </a:r>
            <a:endParaRPr lang="ar-SA" dirty="0">
              <a:solidFill>
                <a:srgbClr val="00B050"/>
              </a:solidFill>
              <a:latin typeface="Hacen Casablanca" pitchFamily="2" charset="-78"/>
              <a:cs typeface="Hacen Casablanca" pitchFamily="2" charset="-78"/>
            </a:endParaRPr>
          </a:p>
        </p:txBody>
      </p:sp>
      <p:pic>
        <p:nvPicPr>
          <p:cNvPr id="8" name="صورة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3888" y="1924070"/>
            <a:ext cx="1714500" cy="1714500"/>
          </a:xfrm>
          <a:prstGeom prst="rect">
            <a:avLst/>
          </a:prstGeom>
        </p:spPr>
      </p:pic>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2861" y="2035809"/>
            <a:ext cx="1828800" cy="1584960"/>
          </a:xfrm>
          <a:prstGeom prst="rect">
            <a:avLst/>
          </a:prstGeom>
        </p:spPr>
      </p:pic>
      <p:pic>
        <p:nvPicPr>
          <p:cNvPr id="10" name="صورة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2200" y="1866920"/>
            <a:ext cx="1714500" cy="1706880"/>
          </a:xfrm>
          <a:prstGeom prst="rect">
            <a:avLst/>
          </a:prstGeom>
        </p:spPr>
      </p:pic>
      <p:sp>
        <p:nvSpPr>
          <p:cNvPr id="11" name="عنوان 1"/>
          <p:cNvSpPr txBox="1">
            <a:spLocks/>
          </p:cNvSpPr>
          <p:nvPr/>
        </p:nvSpPr>
        <p:spPr>
          <a:xfrm>
            <a:off x="5926460" y="3638570"/>
            <a:ext cx="2605980"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الاول يتبادل المعرفة مع شخص أخر</a:t>
            </a:r>
            <a:endParaRPr lang="ar-SA" sz="1800" b="1" dirty="0">
              <a:solidFill>
                <a:schemeClr val="tx1"/>
              </a:solidFill>
              <a:cs typeface="+mn-cs"/>
            </a:endParaRPr>
          </a:p>
        </p:txBody>
      </p:sp>
      <p:sp>
        <p:nvSpPr>
          <p:cNvPr id="12" name="عنوان 1"/>
          <p:cNvSpPr txBox="1">
            <a:spLocks/>
          </p:cNvSpPr>
          <p:nvPr/>
        </p:nvSpPr>
        <p:spPr>
          <a:xfrm>
            <a:off x="2656942" y="3636321"/>
            <a:ext cx="3528392"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الثاني ينقل المعرفة الى شخص ثالث مستخدماً الخطوات التالية :افهم ، حلل ، طبق</a:t>
            </a:r>
            <a:endParaRPr lang="ar-SA" sz="1800" b="1" dirty="0">
              <a:solidFill>
                <a:schemeClr val="tx1"/>
              </a:solidFill>
              <a:cs typeface="+mn-cs"/>
            </a:endParaRPr>
          </a:p>
        </p:txBody>
      </p:sp>
      <p:sp>
        <p:nvSpPr>
          <p:cNvPr id="13" name="عنوان 1"/>
          <p:cNvSpPr txBox="1">
            <a:spLocks/>
          </p:cNvSpPr>
          <p:nvPr/>
        </p:nvSpPr>
        <p:spPr>
          <a:xfrm>
            <a:off x="-210065" y="3459528"/>
            <a:ext cx="3528392" cy="1276124"/>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الثالث يتلقى معرفة </a:t>
            </a:r>
          </a:p>
          <a:p>
            <a:pPr algn="ctr"/>
            <a:r>
              <a:rPr lang="ar-SA" sz="1800" b="1" dirty="0" smtClean="0">
                <a:solidFill>
                  <a:schemeClr val="tx1"/>
                </a:solidFill>
                <a:cs typeface="+mn-cs"/>
              </a:rPr>
              <a:t>ذات قيمة مضافة </a:t>
            </a:r>
            <a:endParaRPr lang="ar-SA" sz="1800" b="1" dirty="0">
              <a:solidFill>
                <a:schemeClr val="tx1"/>
              </a:solidFill>
              <a:cs typeface="+mn-cs"/>
            </a:endParaRPr>
          </a:p>
        </p:txBody>
      </p:sp>
      <p:sp>
        <p:nvSpPr>
          <p:cNvPr id="3" name="شارة رتبة 2"/>
          <p:cNvSpPr/>
          <p:nvPr/>
        </p:nvSpPr>
        <p:spPr>
          <a:xfrm flipH="1">
            <a:off x="5760132" y="4561108"/>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4" name="شارة رتبة 13"/>
          <p:cNvSpPr/>
          <p:nvPr/>
        </p:nvSpPr>
        <p:spPr>
          <a:xfrm flipH="1">
            <a:off x="5760132" y="5229200"/>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5" name="شارة رتبة 14"/>
          <p:cNvSpPr/>
          <p:nvPr/>
        </p:nvSpPr>
        <p:spPr>
          <a:xfrm flipH="1">
            <a:off x="5796136" y="5949280"/>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6" name="عنوان 1"/>
          <p:cNvSpPr txBox="1">
            <a:spLocks/>
          </p:cNvSpPr>
          <p:nvPr/>
        </p:nvSpPr>
        <p:spPr>
          <a:xfrm>
            <a:off x="1691680" y="4343982"/>
            <a:ext cx="3901736"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افهم : </a:t>
            </a:r>
            <a:r>
              <a:rPr lang="ar-SA" sz="2400" dirty="0" smtClean="0">
                <a:solidFill>
                  <a:schemeClr val="tx1"/>
                </a:solidFill>
              </a:rPr>
              <a:t>افهم المحتوى الأساسي أو الفكرة.</a:t>
            </a:r>
            <a:endParaRPr lang="ar-SA" sz="2400" dirty="0">
              <a:solidFill>
                <a:schemeClr val="tx1"/>
              </a:solidFill>
              <a:cs typeface="ACS  Zomorrod" pitchFamily="2" charset="-78"/>
            </a:endParaRPr>
          </a:p>
        </p:txBody>
      </p:sp>
      <p:sp>
        <p:nvSpPr>
          <p:cNvPr id="17" name="عنوان 1"/>
          <p:cNvSpPr txBox="1">
            <a:spLocks/>
          </p:cNvSpPr>
          <p:nvPr/>
        </p:nvSpPr>
        <p:spPr>
          <a:xfrm>
            <a:off x="395536" y="4915527"/>
            <a:ext cx="5112568"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حـلل : </a:t>
            </a:r>
            <a:r>
              <a:rPr lang="ar-SA" sz="2400" dirty="0" smtClean="0">
                <a:solidFill>
                  <a:schemeClr val="tx1"/>
                </a:solidFill>
              </a:rPr>
              <a:t>حلل ما فهمته وأضف خبرة ومعرفة  شخصية .</a:t>
            </a:r>
            <a:endParaRPr lang="ar-SA" sz="2400" dirty="0">
              <a:solidFill>
                <a:schemeClr val="tx1"/>
              </a:solidFill>
              <a:cs typeface="ACS  Zomorrod" pitchFamily="2" charset="-78"/>
            </a:endParaRPr>
          </a:p>
        </p:txBody>
      </p:sp>
      <p:sp>
        <p:nvSpPr>
          <p:cNvPr id="18" name="عنوان 1"/>
          <p:cNvSpPr txBox="1">
            <a:spLocks/>
          </p:cNvSpPr>
          <p:nvPr/>
        </p:nvSpPr>
        <p:spPr>
          <a:xfrm>
            <a:off x="467544" y="5535458"/>
            <a:ext cx="5112568"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طبق : </a:t>
            </a:r>
            <a:r>
              <a:rPr lang="ar-SA" sz="2400" dirty="0" smtClean="0">
                <a:solidFill>
                  <a:schemeClr val="tx1"/>
                </a:solidFill>
              </a:rPr>
              <a:t>اعمل وفقاً لما تعلمته ، وانقل ما تعلمته للأخرين .</a:t>
            </a:r>
            <a:endParaRPr lang="ar-SA" sz="2400" dirty="0">
              <a:solidFill>
                <a:schemeClr val="tx1"/>
              </a:solidFill>
              <a:cs typeface="ACS  Zomorrod" pitchFamily="2" charset="-78"/>
            </a:endParaRPr>
          </a:p>
        </p:txBody>
      </p:sp>
    </p:spTree>
    <p:extLst>
      <p:ext uri="{BB962C8B-B14F-4D97-AF65-F5344CB8AC3E}">
        <p14:creationId xmlns:p14="http://schemas.microsoft.com/office/powerpoint/2010/main" xmlns="" val="396948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539552" y="4941168"/>
            <a:ext cx="6643687" cy="1714500"/>
          </a:xfrm>
          <a:prstGeom prst="rect">
            <a:avLst/>
          </a:prstGeom>
          <a:solidFill>
            <a:srgbClr val="A5FFFD"/>
          </a:solidFill>
          <a:ln w="9525">
            <a:solidFill>
              <a:schemeClr val="tx1"/>
            </a:solidFill>
            <a:miter lim="800000"/>
            <a:headEnd/>
            <a:tailEnd/>
          </a:ln>
        </p:spPr>
        <p:txBody>
          <a:bodyPr wrap="none" anchor="ctr"/>
          <a:lstStyle/>
          <a:p>
            <a:pPr algn="ctr" eaLnBrk="0" hangingPunct="0">
              <a:defRPr/>
            </a:pPr>
            <a:r>
              <a:rPr lang="ar-SA" sz="3200" dirty="0" smtClean="0"/>
              <a:t>منصة همم </a:t>
            </a:r>
          </a:p>
          <a:p>
            <a:pPr algn="ctr" eaLnBrk="0" hangingPunct="0">
              <a:defRPr/>
            </a:pPr>
            <a:r>
              <a:rPr lang="en-US" sz="3200" dirty="0" smtClean="0"/>
              <a:t>www.heemam.com</a:t>
            </a:r>
            <a:endParaRPr lang="en-GB" sz="3200" dirty="0">
              <a:cs typeface="+mn-cs"/>
            </a:endParaRPr>
          </a:p>
        </p:txBody>
      </p:sp>
      <p:pic>
        <p:nvPicPr>
          <p:cNvPr id="5" name="Picture 4" descr="334-welcome[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069" y="312563"/>
            <a:ext cx="2743200"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hand003"/>
          <p:cNvPicPr>
            <a:picLocks noChangeAspect="1" noChangeArrowheads="1"/>
          </p:cNvPicPr>
          <p:nvPr/>
        </p:nvPicPr>
        <p:blipFill>
          <a:blip r:embed="rId3" cstate="print">
            <a:clrChange>
              <a:clrFrom>
                <a:srgbClr val="1A070D"/>
              </a:clrFrom>
              <a:clrTo>
                <a:srgbClr val="1A070D">
                  <a:alpha val="0"/>
                </a:srgbClr>
              </a:clrTo>
            </a:clrChange>
            <a:extLst>
              <a:ext uri="{28A0092B-C50C-407E-A947-70E740481C1C}">
                <a14:useLocalDpi xmlns:a14="http://schemas.microsoft.com/office/drawing/2010/main" xmlns="" val="0"/>
              </a:ext>
            </a:extLst>
          </a:blip>
          <a:srcRect l="18282" t="46475" r="17123" b="1219"/>
          <a:stretch>
            <a:fillRect/>
          </a:stretch>
        </p:blipFill>
        <p:spPr bwMode="auto">
          <a:xfrm rot="224581">
            <a:off x="531256" y="1384126"/>
            <a:ext cx="4929188" cy="211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5"/>
          <p:cNvSpPr>
            <a:spLocks noChangeArrowheads="1"/>
          </p:cNvSpPr>
          <p:nvPr/>
        </p:nvSpPr>
        <p:spPr bwMode="auto">
          <a:xfrm>
            <a:off x="864631" y="3813001"/>
            <a:ext cx="640873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kumimoji="1" lang="ar-SA" sz="3200" b="1" dirty="0" smtClean="0">
                <a:solidFill>
                  <a:srgbClr val="009900"/>
                </a:solidFill>
                <a:latin typeface="Constantia" pitchFamily="18" charset="0"/>
              </a:rPr>
              <a:t>يسعدني ان التقي بكم في هذه الدورة لأتعرف على رجال الخير والاحسان في جازان الخير</a:t>
            </a:r>
            <a:endParaRPr kumimoji="1" lang="ar-SA" sz="3200" b="1" dirty="0">
              <a:solidFill>
                <a:srgbClr val="009900"/>
              </a:solidFill>
              <a:latin typeface="Constantia" pitchFamily="18" charset="0"/>
            </a:endParaRPr>
          </a:p>
        </p:txBody>
      </p:sp>
    </p:spTree>
    <p:extLst>
      <p:ext uri="{BB962C8B-B14F-4D97-AF65-F5344CB8AC3E}">
        <p14:creationId xmlns:p14="http://schemas.microsoft.com/office/powerpoint/2010/main" xmlns="" val="6716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915816" y="836613"/>
            <a:ext cx="4248472" cy="576262"/>
          </a:xfrm>
          <a:prstGeom prst="rect">
            <a:avLst/>
          </a:prstGeom>
          <a:solidFill>
            <a:schemeClr val="accent1"/>
          </a:solidFill>
          <a:ln w="9525">
            <a:solidFill>
              <a:schemeClr val="tx1"/>
            </a:solidFill>
            <a:miter lim="800000"/>
            <a:headEnd/>
            <a:tailEnd/>
          </a:ln>
        </p:spPr>
        <p:txBody>
          <a:bodyPr wrap="none" anchor="ctr"/>
          <a:lstStyle/>
          <a:p>
            <a:pPr algn="ctr"/>
            <a:r>
              <a:rPr lang="ar-SA" sz="3600" dirty="0" smtClean="0">
                <a:solidFill>
                  <a:srgbClr val="7030A0"/>
                </a:solidFill>
                <a:cs typeface="AL-Gemah-Almajd" pitchFamily="2" charset="-78"/>
              </a:rPr>
              <a:t>مارس العادات لتكتسبها فعلا</a:t>
            </a:r>
            <a:endParaRPr lang="ar-SA" sz="3600" dirty="0">
              <a:solidFill>
                <a:srgbClr val="7030A0"/>
              </a:solidFill>
              <a:cs typeface="AL-Gemah-Almajd" pitchFamily="2" charset="-78"/>
            </a:endParaRPr>
          </a:p>
        </p:txBody>
      </p:sp>
      <p:sp>
        <p:nvSpPr>
          <p:cNvPr id="6" name="Rectangle 1"/>
          <p:cNvSpPr>
            <a:spLocks noChangeArrowheads="1"/>
          </p:cNvSpPr>
          <p:nvPr/>
        </p:nvSpPr>
        <p:spPr bwMode="auto">
          <a:xfrm>
            <a:off x="395536" y="1536720"/>
            <a:ext cx="7816354"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tabLst>
                <a:tab pos="7448550" algn="l"/>
              </a:tabLst>
            </a:pPr>
            <a:r>
              <a:rPr lang="ar-SA" sz="3200" b="1" dirty="0">
                <a:cs typeface="AL-Mohanad" pitchFamily="2" charset="-78"/>
              </a:rPr>
              <a:t>يبين البحث في مجال علم النفس التعليمي أننا </a:t>
            </a:r>
            <a:r>
              <a:rPr lang="ar-SA" sz="3200" b="1" dirty="0" smtClean="0">
                <a:cs typeface="AL-Mohanad" pitchFamily="2" charset="-78"/>
              </a:rPr>
              <a:t>نتذكر ونستوعب :</a:t>
            </a:r>
            <a:endParaRPr lang="en-US" sz="3200" b="1" dirty="0">
              <a:cs typeface="AL-Mohanad" pitchFamily="2" charset="-78"/>
            </a:endParaRPr>
          </a:p>
          <a:p>
            <a:pPr eaLnBrk="0" hangingPunct="0"/>
            <a:r>
              <a:rPr lang="ar-SA" sz="2800" b="1" dirty="0">
                <a:cs typeface="AL-Mohanad" pitchFamily="2" charset="-78"/>
              </a:rPr>
              <a:t>10 في المائة مما نقرأ</a:t>
            </a:r>
            <a:endParaRPr lang="en-US" sz="2800" b="1" dirty="0">
              <a:cs typeface="AL-Mohanad" pitchFamily="2" charset="-78"/>
            </a:endParaRPr>
          </a:p>
          <a:p>
            <a:pPr eaLnBrk="0" hangingPunct="0"/>
            <a:r>
              <a:rPr lang="ar-SA" sz="2800" b="1" dirty="0">
                <a:cs typeface="AL-Mohanad" pitchFamily="2" charset="-78"/>
              </a:rPr>
              <a:t>20 في المائة مما نسمع</a:t>
            </a:r>
            <a:endParaRPr lang="en-US" sz="2800" b="1" dirty="0">
              <a:cs typeface="AL-Mohanad" pitchFamily="2" charset="-78"/>
            </a:endParaRPr>
          </a:p>
          <a:p>
            <a:pPr eaLnBrk="0" hangingPunct="0"/>
            <a:r>
              <a:rPr lang="ar-SA" sz="2800" b="1" dirty="0">
                <a:cs typeface="AL-Mohanad" pitchFamily="2" charset="-78"/>
              </a:rPr>
              <a:t>30 في المائة مما نرى</a:t>
            </a:r>
            <a:endParaRPr lang="en-US" sz="2800" b="1" dirty="0">
              <a:cs typeface="AL-Mohanad" pitchFamily="2" charset="-78"/>
            </a:endParaRPr>
          </a:p>
          <a:p>
            <a:pPr eaLnBrk="0" hangingPunct="0"/>
            <a:r>
              <a:rPr lang="ar-SA" sz="2800" b="1" dirty="0">
                <a:cs typeface="AL-Mohanad" pitchFamily="2" charset="-78"/>
              </a:rPr>
              <a:t>50 في المائة مما نرى ونسمع معا</a:t>
            </a:r>
            <a:endParaRPr lang="en-US" sz="2800" b="1" dirty="0">
              <a:cs typeface="AL-Mohanad" pitchFamily="2" charset="-78"/>
            </a:endParaRPr>
          </a:p>
          <a:p>
            <a:pPr eaLnBrk="0" hangingPunct="0"/>
            <a:r>
              <a:rPr lang="ar-SA" sz="2800" b="1" dirty="0">
                <a:cs typeface="AL-Mohanad" pitchFamily="2" charset="-78"/>
              </a:rPr>
              <a:t>80 في المائة مما  نفكر ونقول</a:t>
            </a:r>
            <a:endParaRPr lang="en-US" sz="2800" b="1" dirty="0">
              <a:cs typeface="AL-Mohanad" pitchFamily="2" charset="-78"/>
            </a:endParaRPr>
          </a:p>
          <a:p>
            <a:pPr eaLnBrk="0" hangingPunct="0"/>
            <a:r>
              <a:rPr lang="ar-SA" sz="2800" b="1" dirty="0">
                <a:cs typeface="AL-Mohanad" pitchFamily="2" charset="-78"/>
              </a:rPr>
              <a:t>90 في المائة من أقوالنا المصحوبة بالأفعال.</a:t>
            </a:r>
            <a:endParaRPr lang="en-US" sz="2800" b="1" dirty="0">
              <a:cs typeface="AL-Mohanad" pitchFamily="2" charset="-78"/>
            </a:endParaRPr>
          </a:p>
          <a:p>
            <a:pPr eaLnBrk="0" hangingPunct="0"/>
            <a:r>
              <a:rPr lang="ar-SA" sz="3200" b="1" dirty="0">
                <a:solidFill>
                  <a:srgbClr val="FF0000"/>
                </a:solidFill>
                <a:cs typeface="AL-Mohanad" pitchFamily="2" charset="-78"/>
              </a:rPr>
              <a:t>أذكر أسلوبا تعليميا كمثال على كل حاله من الواردة أعلاه</a:t>
            </a:r>
          </a:p>
          <a:p>
            <a:pPr rtl="0" eaLnBrk="0" hangingPunct="0"/>
            <a:r>
              <a:rPr lang="ar-SA" sz="2800" b="1" dirty="0" smtClean="0">
                <a:cs typeface="AL-Mohanad" pitchFamily="2" charset="-78"/>
              </a:rPr>
              <a:t>.....................................................................................................................</a:t>
            </a:r>
            <a:r>
              <a:rPr lang="ar-SA" sz="2800" b="1" dirty="0">
                <a:cs typeface="AL-Mohanad" pitchFamily="2" charset="-78"/>
              </a:rPr>
              <a:t> ................................................</a:t>
            </a:r>
            <a:r>
              <a:rPr lang="ar-SA" sz="2800" b="1" dirty="0" smtClean="0">
                <a:cs typeface="AL-Mohanad" pitchFamily="2" charset="-78"/>
              </a:rPr>
              <a:t>.................................................</a:t>
            </a:r>
            <a:r>
              <a:rPr lang="en-US" sz="2800" b="1" dirty="0" smtClean="0">
                <a:cs typeface="AL-Mohanad" pitchFamily="2" charset="-78"/>
              </a:rPr>
              <a:t> </a:t>
            </a:r>
            <a:endParaRPr lang="en-US" sz="2800" b="1" dirty="0">
              <a:cs typeface="AL-Mohanad" pitchFamily="2" charset="-78"/>
            </a:endParaRPr>
          </a:p>
        </p:txBody>
      </p:sp>
    </p:spTree>
    <p:extLst>
      <p:ext uri="{BB962C8B-B14F-4D97-AF65-F5344CB8AC3E}">
        <p14:creationId xmlns:p14="http://schemas.microsoft.com/office/powerpoint/2010/main" xmlns="" val="301320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dirty="0" smtClean="0">
                <a:solidFill>
                  <a:srgbClr val="002060"/>
                </a:solidFill>
                <a:cs typeface="SKR HEAD1" pitchFamily="2" charset="-78"/>
              </a:rPr>
              <a:t>دورة التغيير </a:t>
            </a:r>
            <a:endParaRPr lang="ar-SA" sz="4400" dirty="0">
              <a:solidFill>
                <a:srgbClr val="002060"/>
              </a:solidFill>
              <a:cs typeface="SKR HEAD1" pitchFamily="2" charset="-78"/>
            </a:endParaRPr>
          </a:p>
        </p:txBody>
      </p:sp>
      <p:sp>
        <p:nvSpPr>
          <p:cNvPr id="5" name="مربع نص 4"/>
          <p:cNvSpPr txBox="1"/>
          <p:nvPr/>
        </p:nvSpPr>
        <p:spPr>
          <a:xfrm>
            <a:off x="5040950" y="2060848"/>
            <a:ext cx="2952328" cy="830997"/>
          </a:xfrm>
          <a:prstGeom prst="rect">
            <a:avLst/>
          </a:prstGeom>
          <a:solidFill>
            <a:srgbClr val="00B05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الرفض</a:t>
            </a:r>
            <a:r>
              <a:rPr lang="ar-SA" sz="4400" dirty="0" smtClean="0">
                <a:cs typeface="SKR HEAD1" pitchFamily="2" charset="-78"/>
              </a:rPr>
              <a:t> </a:t>
            </a:r>
            <a:endParaRPr lang="ar-SA" sz="4400" dirty="0">
              <a:cs typeface="SKR HEAD1" pitchFamily="2" charset="-78"/>
            </a:endParaRPr>
          </a:p>
        </p:txBody>
      </p:sp>
      <p:sp>
        <p:nvSpPr>
          <p:cNvPr id="6" name="مربع نص 5"/>
          <p:cNvSpPr txBox="1"/>
          <p:nvPr/>
        </p:nvSpPr>
        <p:spPr>
          <a:xfrm>
            <a:off x="5040950" y="3102059"/>
            <a:ext cx="2987434" cy="830997"/>
          </a:xfrm>
          <a:prstGeom prst="rect">
            <a:avLst/>
          </a:prstGeom>
          <a:solidFill>
            <a:srgbClr val="C0000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المقاومة </a:t>
            </a:r>
            <a:endParaRPr lang="ar-SA" sz="4400" dirty="0">
              <a:cs typeface="SKR HEAD1" pitchFamily="2" charset="-78"/>
            </a:endParaRPr>
          </a:p>
        </p:txBody>
      </p:sp>
      <p:sp>
        <p:nvSpPr>
          <p:cNvPr id="7" name="مربع نص 6"/>
          <p:cNvSpPr txBox="1"/>
          <p:nvPr/>
        </p:nvSpPr>
        <p:spPr>
          <a:xfrm>
            <a:off x="5040950" y="4077072"/>
            <a:ext cx="2987434" cy="830997"/>
          </a:xfrm>
          <a:prstGeom prst="rect">
            <a:avLst/>
          </a:prstGeom>
          <a:solidFill>
            <a:srgbClr val="7030A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الاستكشاف </a:t>
            </a:r>
            <a:endParaRPr lang="ar-SA" sz="4400" dirty="0">
              <a:cs typeface="SKR HEAD1" pitchFamily="2" charset="-78"/>
            </a:endParaRPr>
          </a:p>
        </p:txBody>
      </p:sp>
      <p:sp>
        <p:nvSpPr>
          <p:cNvPr id="8" name="مربع نص 7"/>
          <p:cNvSpPr txBox="1"/>
          <p:nvPr/>
        </p:nvSpPr>
        <p:spPr>
          <a:xfrm>
            <a:off x="5040950" y="5229200"/>
            <a:ext cx="2977233" cy="830997"/>
          </a:xfrm>
          <a:prstGeom prst="rect">
            <a:avLst/>
          </a:prstGeom>
          <a:solidFill>
            <a:srgbClr val="30362A"/>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الالتزام </a:t>
            </a:r>
            <a:endParaRPr lang="ar-SA" sz="4400" dirty="0">
              <a:cs typeface="SKR HEAD1" pitchFamily="2" charset="-78"/>
            </a:endParaRPr>
          </a:p>
        </p:txBody>
      </p:sp>
      <p:pic>
        <p:nvPicPr>
          <p:cNvPr id="4098" name="Picture 2" descr="C:\Users\xiD4\Desktop\عام\الاعمال\مجلد جديد ‫(2)‬\صور خدمة العملاء\images (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204864"/>
            <a:ext cx="3131815"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645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7620000" cy="1143000"/>
          </a:xfrm>
          <a:solidFill>
            <a:srgbClr val="00B0F0"/>
          </a:solidFill>
        </p:spPr>
        <p:txBody>
          <a:bodyPr/>
          <a:lstStyle/>
          <a:p>
            <a:r>
              <a:rPr lang="ar-SA" dirty="0" smtClean="0">
                <a:solidFill>
                  <a:srgbClr val="FFFF00"/>
                </a:solidFill>
                <a:cs typeface="AL-Hosam" pitchFamily="2" charset="-78"/>
              </a:rPr>
              <a:t>ما هي العادات التي يجب ان نكتسبها ؟</a:t>
            </a:r>
            <a:endParaRPr lang="ar-SA" dirty="0">
              <a:solidFill>
                <a:srgbClr val="FFFF00"/>
              </a:solidFill>
              <a:cs typeface="AL-Hosam" pitchFamily="2" charset="-78"/>
            </a:endParaRPr>
          </a:p>
        </p:txBody>
      </p:sp>
      <p:sp>
        <p:nvSpPr>
          <p:cNvPr id="4" name="عنوان 1"/>
          <p:cNvSpPr txBox="1">
            <a:spLocks/>
          </p:cNvSpPr>
          <p:nvPr/>
        </p:nvSpPr>
        <p:spPr>
          <a:xfrm>
            <a:off x="467544" y="4518248"/>
            <a:ext cx="7620000" cy="1143000"/>
          </a:xfrm>
          <a:prstGeom prst="rect">
            <a:avLst/>
          </a:prstGeom>
          <a:solidFill>
            <a:srgbClr val="00B0F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4400" dirty="0" smtClean="0">
                <a:solidFill>
                  <a:srgbClr val="FFFF00"/>
                </a:solidFill>
                <a:cs typeface="AL-Hosam" pitchFamily="2" charset="-78"/>
              </a:rPr>
              <a:t>ما هي العادات التي يجب ان نتخلص منها؟</a:t>
            </a:r>
            <a:endParaRPr lang="ar-SA" sz="4400" dirty="0">
              <a:solidFill>
                <a:srgbClr val="FFFF00"/>
              </a:solidFill>
              <a:cs typeface="AL-Hosam" pitchFamily="2" charset="-78"/>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1844824"/>
            <a:ext cx="2664688" cy="2673424"/>
          </a:xfrm>
          <a:prstGeom prst="rect">
            <a:avLst/>
          </a:prstGeom>
        </p:spPr>
      </p:pic>
      <p:sp>
        <p:nvSpPr>
          <p:cNvPr id="3" name="مربع نص 2"/>
          <p:cNvSpPr txBox="1"/>
          <p:nvPr/>
        </p:nvSpPr>
        <p:spPr>
          <a:xfrm>
            <a:off x="1547664" y="116632"/>
            <a:ext cx="4968552" cy="461665"/>
          </a:xfrm>
          <a:prstGeom prst="rect">
            <a:avLst/>
          </a:prstGeom>
          <a:noFill/>
        </p:spPr>
        <p:txBody>
          <a:bodyPr wrap="square" rtlCol="1">
            <a:spAutoFit/>
          </a:bodyPr>
          <a:lstStyle/>
          <a:p>
            <a:pPr algn="ctr"/>
            <a:r>
              <a:rPr lang="ar-SA" sz="2400" b="1" dirty="0" smtClean="0">
                <a:solidFill>
                  <a:srgbClr val="FF0000"/>
                </a:solidFill>
              </a:rPr>
              <a:t>ورشة عمل </a:t>
            </a:r>
            <a:endParaRPr lang="ar-SA" sz="2400" b="1" dirty="0">
              <a:solidFill>
                <a:srgbClr val="FF0000"/>
              </a:solidFill>
            </a:endParaRPr>
          </a:p>
        </p:txBody>
      </p:sp>
    </p:spTree>
    <p:extLst>
      <p:ext uri="{BB962C8B-B14F-4D97-AF65-F5344CB8AC3E}">
        <p14:creationId xmlns:p14="http://schemas.microsoft.com/office/powerpoint/2010/main" xmlns="" val="294987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cs typeface="SKR HEAD1" pitchFamily="2" charset="-78"/>
              </a:rPr>
              <a:t>نشاط </a:t>
            </a:r>
            <a:endParaRPr lang="ar-SA" dirty="0">
              <a:cs typeface="SKR HEAD1"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3080137967"/>
              </p:ext>
            </p:extLst>
          </p:nvPr>
        </p:nvGraphicFramePr>
        <p:xfrm>
          <a:off x="251520" y="3284984"/>
          <a:ext cx="7620000" cy="2254247"/>
        </p:xfrm>
        <a:graphic>
          <a:graphicData uri="http://schemas.openxmlformats.org/drawingml/2006/table">
            <a:tbl>
              <a:tblPr rtl="1" firstRow="1" bandRow="1">
                <a:tableStyleId>{5C22544A-7EE6-4342-B048-85BDC9FD1C3A}</a:tableStyleId>
              </a:tblPr>
              <a:tblGrid>
                <a:gridCol w="2540000"/>
                <a:gridCol w="2540000"/>
                <a:gridCol w="2540000"/>
              </a:tblGrid>
              <a:tr h="792088">
                <a:tc>
                  <a:txBody>
                    <a:bodyPr/>
                    <a:lstStyle/>
                    <a:p>
                      <a:pPr algn="ctr" rtl="1"/>
                      <a:r>
                        <a:rPr lang="ar-SA" sz="4000" dirty="0" smtClean="0">
                          <a:solidFill>
                            <a:schemeClr val="tx1"/>
                          </a:solidFill>
                          <a:latin typeface="ae_AlBattar" pitchFamily="18" charset="-78"/>
                          <a:cs typeface="ae_AlBattar" pitchFamily="18" charset="-78"/>
                        </a:rPr>
                        <a:t>الجزر </a:t>
                      </a:r>
                      <a:endParaRPr lang="ar-SA" sz="4000" dirty="0">
                        <a:solidFill>
                          <a:schemeClr val="tx1"/>
                        </a:solidFill>
                        <a:latin typeface="ae_AlBattar" pitchFamily="18" charset="-78"/>
                        <a:cs typeface="ae_AlBattar" pitchFamily="18" charset="-78"/>
                      </a:endParaRPr>
                    </a:p>
                  </a:txBody>
                  <a:tcPr/>
                </a:tc>
                <a:tc>
                  <a:txBody>
                    <a:bodyPr/>
                    <a:lstStyle/>
                    <a:p>
                      <a:pPr algn="ctr" rtl="1"/>
                      <a:r>
                        <a:rPr lang="ar-SA" sz="4000" dirty="0" smtClean="0">
                          <a:solidFill>
                            <a:schemeClr val="tx1"/>
                          </a:solidFill>
                          <a:latin typeface="ae_AlBattar" pitchFamily="18" charset="-78"/>
                          <a:cs typeface="ae_AlBattar" pitchFamily="18" charset="-78"/>
                        </a:rPr>
                        <a:t>البيض </a:t>
                      </a:r>
                      <a:endParaRPr lang="ar-SA" sz="4000" dirty="0">
                        <a:solidFill>
                          <a:schemeClr val="tx1"/>
                        </a:solidFill>
                        <a:latin typeface="ae_AlBattar" pitchFamily="18" charset="-78"/>
                        <a:cs typeface="ae_AlBattar" pitchFamily="18" charset="-78"/>
                      </a:endParaRPr>
                    </a:p>
                  </a:txBody>
                  <a:tcPr/>
                </a:tc>
                <a:tc>
                  <a:txBody>
                    <a:bodyPr/>
                    <a:lstStyle/>
                    <a:p>
                      <a:pPr algn="ctr" rtl="1"/>
                      <a:r>
                        <a:rPr lang="ar-SA" sz="4000" dirty="0" smtClean="0">
                          <a:solidFill>
                            <a:schemeClr val="tx1"/>
                          </a:solidFill>
                          <a:latin typeface="ae_AlBattar" pitchFamily="18" charset="-78"/>
                          <a:cs typeface="ae_AlBattar" pitchFamily="18" charset="-78"/>
                        </a:rPr>
                        <a:t>القهوة </a:t>
                      </a:r>
                      <a:endParaRPr lang="ar-SA" sz="4000" dirty="0">
                        <a:solidFill>
                          <a:schemeClr val="tx1"/>
                        </a:solidFill>
                        <a:latin typeface="ae_AlBattar" pitchFamily="18" charset="-78"/>
                        <a:cs typeface="ae_AlBattar" pitchFamily="18" charset="-78"/>
                      </a:endParaRPr>
                    </a:p>
                  </a:txBody>
                  <a:tcPr/>
                </a:tc>
              </a:tr>
              <a:tr h="1462159">
                <a:tc>
                  <a:txBody>
                    <a:bodyPr/>
                    <a:lstStyle/>
                    <a:p>
                      <a:pPr rtl="1"/>
                      <a:endParaRPr lang="ar-SA" dirty="0"/>
                    </a:p>
                  </a:txBody>
                  <a:tcPr/>
                </a:tc>
                <a:tc>
                  <a:txBody>
                    <a:bodyPr/>
                    <a:lstStyle/>
                    <a:p>
                      <a:pPr rtl="1"/>
                      <a:endParaRPr lang="ar-SA"/>
                    </a:p>
                  </a:txBody>
                  <a:tcPr/>
                </a:tc>
                <a:tc>
                  <a:txBody>
                    <a:bodyPr/>
                    <a:lstStyle/>
                    <a:p>
                      <a:pPr rtl="1"/>
                      <a:endParaRPr lang="ar-SA" dirty="0"/>
                    </a:p>
                  </a:txBody>
                  <a:tcPr/>
                </a:tc>
              </a:tr>
            </a:tbl>
          </a:graphicData>
        </a:graphic>
      </p:graphicFrame>
      <p:sp>
        <p:nvSpPr>
          <p:cNvPr id="5" name="عنوان 1"/>
          <p:cNvSpPr txBox="1">
            <a:spLocks/>
          </p:cNvSpPr>
          <p:nvPr/>
        </p:nvSpPr>
        <p:spPr>
          <a:xfrm>
            <a:off x="609600" y="1772816"/>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4000" dirty="0" smtClean="0">
                <a:solidFill>
                  <a:srgbClr val="FF0000"/>
                </a:solidFill>
                <a:cs typeface="SKR HEAD1" pitchFamily="2" charset="-78"/>
              </a:rPr>
              <a:t>ما هو الشي الذي تحبه الرجاء اختار من الخيارات التالية :</a:t>
            </a:r>
            <a:endParaRPr lang="ar-SA" sz="4000" dirty="0">
              <a:solidFill>
                <a:srgbClr val="FF0000"/>
              </a:solidFill>
              <a:cs typeface="SKR HEAD1" pitchFamily="2" charset="-78"/>
            </a:endParaRPr>
          </a:p>
        </p:txBody>
      </p:sp>
    </p:spTree>
    <p:extLst>
      <p:ext uri="{BB962C8B-B14F-4D97-AF65-F5344CB8AC3E}">
        <p14:creationId xmlns:p14="http://schemas.microsoft.com/office/powerpoint/2010/main" xmlns="" val="2094892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1960" y="274638"/>
            <a:ext cx="3865240" cy="1143000"/>
          </a:xfrm>
        </p:spPr>
        <p:txBody>
          <a:bodyPr/>
          <a:lstStyle/>
          <a:p>
            <a:pPr algn="ctr"/>
            <a:r>
              <a:rPr lang="ar-SA" sz="4800" dirty="0" smtClean="0">
                <a:cs typeface="PT Bold Heading" pitchFamily="2" charset="-78"/>
              </a:rPr>
              <a:t>الاخرون  - الناس</a:t>
            </a:r>
            <a:endParaRPr lang="en-US" sz="4800" dirty="0">
              <a:cs typeface="PT Bold Heading" pitchFamily="2" charset="-78"/>
            </a:endParaRPr>
          </a:p>
        </p:txBody>
      </p:sp>
      <p:sp>
        <p:nvSpPr>
          <p:cNvPr id="4" name="مستطيل 3"/>
          <p:cNvSpPr/>
          <p:nvPr/>
        </p:nvSpPr>
        <p:spPr>
          <a:xfrm>
            <a:off x="1403648" y="2690336"/>
            <a:ext cx="6984776" cy="2554545"/>
          </a:xfrm>
          <a:prstGeom prst="rect">
            <a:avLst/>
          </a:prstGeom>
          <a:solidFill>
            <a:srgbClr val="002060"/>
          </a:solidFill>
        </p:spPr>
        <p:txBody>
          <a:bodyPr wrap="square">
            <a:spAutoFit/>
          </a:bodyPr>
          <a:lstStyle/>
          <a:p>
            <a:r>
              <a:rPr lang="ar-SA" sz="3200" b="1" dirty="0">
                <a:solidFill>
                  <a:srgbClr val="FFFF00"/>
                </a:solidFill>
                <a:cs typeface="MCS Taybah S_U normal." pitchFamily="2" charset="-78"/>
              </a:rPr>
              <a:t>كيـف تفكـر .. وكيـف يفكـر الآخـرون؟</a:t>
            </a: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t>
            </a:r>
            <a:r>
              <a:rPr lang="ar-SA" sz="3200" b="1" dirty="0">
                <a:solidFill>
                  <a:srgbClr val="FFFF00"/>
                </a:solidFill>
                <a:cs typeface="MCS Taybah S_U normal." pitchFamily="2" charset="-78"/>
              </a:rPr>
              <a:t>لمـاذا تفعـل </a:t>
            </a:r>
            <a:r>
              <a:rPr lang="ar-SA" sz="3200" b="1" dirty="0" smtClean="0">
                <a:solidFill>
                  <a:srgbClr val="FFFF00"/>
                </a:solidFill>
                <a:cs typeface="MCS Taybah S_U normal." pitchFamily="2" charset="-78"/>
              </a:rPr>
              <a:t>ما تفعله </a:t>
            </a:r>
            <a:r>
              <a:rPr lang="ar-SA" sz="3200" b="1" dirty="0">
                <a:solidFill>
                  <a:srgbClr val="FFFF00"/>
                </a:solidFill>
                <a:cs typeface="MCS Taybah S_U normal." pitchFamily="2" charset="-78"/>
              </a:rPr>
              <a:t>.. ويفعـل الآخـرون </a:t>
            </a:r>
            <a:r>
              <a:rPr lang="ar-SA" sz="3200" b="1" dirty="0" smtClean="0">
                <a:solidFill>
                  <a:srgbClr val="FFFF00"/>
                </a:solidFill>
                <a:cs typeface="MCS Taybah S_U normal." pitchFamily="2" charset="-78"/>
              </a:rPr>
              <a:t>ما يفعلونه؟</a:t>
            </a:r>
            <a:r>
              <a:rPr lang="en-US" sz="3200" b="1" dirty="0">
                <a:solidFill>
                  <a:srgbClr val="FFFF00"/>
                </a:solidFill>
                <a:cs typeface="MCS Taybah S_U normal." pitchFamily="2" charset="-78"/>
              </a:rPr>
              <a:t>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t>
            </a:r>
            <a:r>
              <a:rPr lang="ar-SA" sz="3200" b="1" dirty="0">
                <a:solidFill>
                  <a:srgbClr val="FFFF00"/>
                </a:solidFill>
                <a:cs typeface="MCS Taybah S_U normal." pitchFamily="2" charset="-78"/>
              </a:rPr>
              <a:t>مـاهـي طـرق التفكـير المتنـوعـة لـدى الإنسـان</a:t>
            </a:r>
            <a:endParaRPr lang="ar-SA" sz="3200" dirty="0">
              <a:solidFill>
                <a:srgbClr val="FFFF00"/>
              </a:solidFill>
              <a:cs typeface="MCS Taybah S_U normal." pitchFamily="2" charset="-78"/>
            </a:endParaRPr>
          </a:p>
        </p:txBody>
      </p:sp>
      <p:pic>
        <p:nvPicPr>
          <p:cNvPr id="4098" name="Picture 2" descr="C:\Users\xiD4\Desktop\عام\الاعمال\مجلد جديد ‫(2)‬\صور خدمة العملاء\images (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16632"/>
            <a:ext cx="4261247" cy="2573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ربع نص 4"/>
          <p:cNvSpPr txBox="1"/>
          <p:nvPr/>
        </p:nvSpPr>
        <p:spPr>
          <a:xfrm>
            <a:off x="35496" y="5517232"/>
            <a:ext cx="8568952" cy="1323439"/>
          </a:xfrm>
          <a:prstGeom prst="rect">
            <a:avLst/>
          </a:prstGeom>
          <a:noFill/>
        </p:spPr>
        <p:txBody>
          <a:bodyPr wrap="square" rtlCol="1">
            <a:spAutoFit/>
          </a:bodyPr>
          <a:lstStyle/>
          <a:p>
            <a:pPr algn="ctr"/>
            <a:r>
              <a:rPr lang="ar-SA" sz="4000" dirty="0" smtClean="0">
                <a:solidFill>
                  <a:srgbClr val="FF0000"/>
                </a:solidFill>
                <a:cs typeface="MCS Taybah S_U normal." pitchFamily="2" charset="-78"/>
              </a:rPr>
              <a:t>عنيف –ودود – لطيف – منطقي – شاك –حذر –سريع الرد </a:t>
            </a:r>
            <a:endParaRPr lang="ar-SA" sz="4000" dirty="0">
              <a:solidFill>
                <a:srgbClr val="FF0000"/>
              </a:solidFill>
              <a:cs typeface="MCS Taybah S_U normal." pitchFamily="2" charset="-78"/>
            </a:endParaRPr>
          </a:p>
        </p:txBody>
      </p:sp>
      <p:sp>
        <p:nvSpPr>
          <p:cNvPr id="3" name="مربع نص 2"/>
          <p:cNvSpPr txBox="1"/>
          <p:nvPr/>
        </p:nvSpPr>
        <p:spPr>
          <a:xfrm>
            <a:off x="4572000" y="1403484"/>
            <a:ext cx="3600400" cy="584775"/>
          </a:xfrm>
          <a:prstGeom prst="rect">
            <a:avLst/>
          </a:prstGeom>
          <a:noFill/>
        </p:spPr>
        <p:txBody>
          <a:bodyPr wrap="square" rtlCol="1">
            <a:spAutoFit/>
          </a:bodyPr>
          <a:lstStyle/>
          <a:p>
            <a:pPr algn="ctr"/>
            <a:r>
              <a:rPr lang="ar-SA" sz="3200" b="1" dirty="0" smtClean="0">
                <a:solidFill>
                  <a:srgbClr val="002060"/>
                </a:solidFill>
                <a:cs typeface="AdvertisingBold" pitchFamily="2" charset="-78"/>
              </a:rPr>
              <a:t>المتبرعين – الداعمون </a:t>
            </a:r>
            <a:endParaRPr lang="ar-SA" sz="3200" b="1" dirty="0">
              <a:solidFill>
                <a:srgbClr val="002060"/>
              </a:solidFill>
              <a:cs typeface="AdvertisingBold" pitchFamily="2" charset="-78"/>
            </a:endParaRPr>
          </a:p>
        </p:txBody>
      </p:sp>
    </p:spTree>
    <p:extLst>
      <p:ext uri="{BB962C8B-B14F-4D97-AF65-F5344CB8AC3E}">
        <p14:creationId xmlns:p14="http://schemas.microsoft.com/office/powerpoint/2010/main" xmlns="" val="3405208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1555751"/>
            <a:ext cx="6610350" cy="1297186"/>
          </a:xfrm>
          <a:prstGeom prst="rect">
            <a:avLst/>
          </a:prstGeom>
          <a:gradFill rotWithShape="1">
            <a:gsLst>
              <a:gs pos="0">
                <a:srgbClr val="CCCC00"/>
              </a:gs>
              <a:gs pos="50000">
                <a:schemeClr val="bg1"/>
              </a:gs>
              <a:gs pos="100000">
                <a:srgbClr val="CCCC00"/>
              </a:gs>
            </a:gsLst>
            <a:lin ang="5400000" scaled="1"/>
          </a:gradFill>
          <a:ln w="38100" cmpd="dbl">
            <a:solidFill>
              <a:schemeClr val="tx1"/>
            </a:solidFill>
          </a:ln>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ar-SA" sz="2800" dirty="0" smtClean="0">
                <a:cs typeface="Monotype Koufi" pitchFamily="2" charset="-78"/>
              </a:rPr>
              <a:t>الشخص في اللغة:</a:t>
            </a:r>
            <a:r>
              <a:rPr lang="ar-SA" sz="2800" dirty="0" smtClean="0"/>
              <a:t> سواد الإنسان وغيره يظهر من بعد وقد يراد به الذات المخصوصة، وفي بعض المعاجم يراد بها "صفات تميز الشخص عن غيره" </a:t>
            </a:r>
            <a:endParaRPr lang="en-US" sz="2800" dirty="0" smtClean="0"/>
          </a:p>
        </p:txBody>
      </p:sp>
      <p:sp>
        <p:nvSpPr>
          <p:cNvPr id="5" name="Rectangle 5"/>
          <p:cNvSpPr>
            <a:spLocks noChangeArrowheads="1"/>
          </p:cNvSpPr>
          <p:nvPr/>
        </p:nvSpPr>
        <p:spPr bwMode="auto">
          <a:xfrm>
            <a:off x="168795" y="274638"/>
            <a:ext cx="8075613" cy="7778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ar-SA" sz="4400" dirty="0">
                <a:solidFill>
                  <a:schemeClr val="tx2"/>
                </a:solidFill>
                <a:cs typeface="PT Bold Heading" pitchFamily="2" charset="-78"/>
              </a:rPr>
              <a:t>تعريف الشخصية</a:t>
            </a:r>
            <a:endParaRPr lang="en-US" sz="4400" dirty="0">
              <a:solidFill>
                <a:schemeClr val="tx2"/>
              </a:solidFill>
              <a:cs typeface="PT Bold Heading" pitchFamily="2" charset="-78"/>
            </a:endParaRPr>
          </a:p>
        </p:txBody>
      </p:sp>
      <p:pic>
        <p:nvPicPr>
          <p:cNvPr id="6" name="Picture 8" descr="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3789363"/>
            <a:ext cx="1749425"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book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1341438"/>
            <a:ext cx="1839913"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p:cNvSpPr>
            <a:spLocks noChangeArrowheads="1"/>
          </p:cNvSpPr>
          <p:nvPr/>
        </p:nvSpPr>
        <p:spPr bwMode="auto">
          <a:xfrm>
            <a:off x="2411413" y="3789363"/>
            <a:ext cx="6553200" cy="2233612"/>
          </a:xfrm>
          <a:prstGeom prst="rect">
            <a:avLst/>
          </a:prstGeom>
          <a:gradFill rotWithShape="1">
            <a:gsLst>
              <a:gs pos="0">
                <a:srgbClr val="FFCC00"/>
              </a:gs>
              <a:gs pos="50000">
                <a:schemeClr val="bg1"/>
              </a:gs>
              <a:gs pos="100000">
                <a:srgbClr val="FFCC00"/>
              </a:gs>
            </a:gsLst>
            <a:lin ang="5400000" scaled="1"/>
          </a:gradFill>
          <a:ln w="38100" cmpd="dbl">
            <a:solidFill>
              <a:schemeClr val="tx1"/>
            </a:solidFill>
            <a:miter lim="800000"/>
            <a:headEnd/>
            <a:tailEnd/>
          </a:ln>
          <a:effectLst/>
        </p:spPr>
        <p:txBody>
          <a:bodyPr/>
          <a:lstStyle/>
          <a:p>
            <a:pPr>
              <a:spcBef>
                <a:spcPct val="20000"/>
              </a:spcBef>
              <a:defRPr/>
            </a:pPr>
            <a:r>
              <a:rPr lang="ar-SA" sz="3200" dirty="0"/>
              <a:t>وفي اللغتين الانجليزية والفرنسية فهي مشتقة من كلمة </a:t>
            </a:r>
            <a:r>
              <a:rPr lang="en-US" sz="3200" dirty="0"/>
              <a:t>persona</a:t>
            </a:r>
            <a:r>
              <a:rPr lang="ar-SA" sz="3200" dirty="0"/>
              <a:t> بمعنى القناع الذي كان يلبسه الممثل في العصور القديمة وأصبحت تدل على المظهر الذي يظهر فيه الشخص </a:t>
            </a:r>
            <a:endParaRPr lang="en-US" sz="3200" dirty="0"/>
          </a:p>
        </p:txBody>
      </p:sp>
    </p:spTree>
    <p:extLst>
      <p:ext uri="{BB962C8B-B14F-4D97-AF65-F5344CB8AC3E}">
        <p14:creationId xmlns:p14="http://schemas.microsoft.com/office/powerpoint/2010/main" xmlns="" val="912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27784" y="3716338"/>
            <a:ext cx="5976937" cy="2592387"/>
          </a:xfrm>
          <a:prstGeom prst="rect">
            <a:avLst/>
          </a:prstGeom>
          <a:gradFill rotWithShape="1">
            <a:gsLst>
              <a:gs pos="0">
                <a:schemeClr val="hlink"/>
              </a:gs>
              <a:gs pos="50000">
                <a:schemeClr val="bg1"/>
              </a:gs>
              <a:gs pos="100000">
                <a:schemeClr val="hlink"/>
              </a:gs>
            </a:gsLst>
            <a:lin ang="5400000" scaled="1"/>
          </a:gradFill>
          <a:ln w="38100" cmpd="dbl">
            <a:solidFill>
              <a:schemeClr val="tx1"/>
            </a:solidFill>
            <a:miter lim="800000"/>
            <a:headEnd/>
            <a:tailEnd/>
          </a:ln>
          <a:effectLst/>
        </p:spPr>
        <p:txBody>
          <a:bodyPr/>
          <a:lstStyle/>
          <a:p>
            <a:pPr>
              <a:spcBef>
                <a:spcPct val="20000"/>
              </a:spcBef>
              <a:defRPr/>
            </a:pPr>
            <a:r>
              <a:rPr lang="ar-SA" sz="4000" u="sng">
                <a:cs typeface="Monotype Koufi" pitchFamily="2" charset="-78"/>
              </a:rPr>
              <a:t>برت "</a:t>
            </a:r>
            <a:r>
              <a:rPr lang="ar-SA" sz="3200"/>
              <a:t> هي ذلك النظام الكامل من الميول والاستعدادات الجسيمة والعقلية الظاهرة نسبيا، التي تعد مميزا خاصا للفرد، والتي يتحدد بمقتضاها أسلوبه الخاص في التكيف مع البيئة المادية والاجتماعية" </a:t>
            </a:r>
            <a:endParaRPr lang="en-US" sz="3200"/>
          </a:p>
        </p:txBody>
      </p:sp>
      <p:sp>
        <p:nvSpPr>
          <p:cNvPr id="5" name="Rectangle 4"/>
          <p:cNvSpPr>
            <a:spLocks noChangeArrowheads="1"/>
          </p:cNvSpPr>
          <p:nvPr/>
        </p:nvSpPr>
        <p:spPr bwMode="auto">
          <a:xfrm>
            <a:off x="250825" y="1484313"/>
            <a:ext cx="5905500" cy="1657350"/>
          </a:xfrm>
          <a:prstGeom prst="rect">
            <a:avLst/>
          </a:prstGeom>
          <a:gradFill rotWithShape="1">
            <a:gsLst>
              <a:gs pos="0">
                <a:srgbClr val="FFFF66"/>
              </a:gs>
              <a:gs pos="50000">
                <a:schemeClr val="bg1"/>
              </a:gs>
              <a:gs pos="100000">
                <a:srgbClr val="FFFF66"/>
              </a:gs>
            </a:gsLst>
            <a:lin ang="5400000" scaled="1"/>
          </a:gradFill>
          <a:ln w="38100" cmpd="dbl">
            <a:solidFill>
              <a:schemeClr val="tx1"/>
            </a:solidFill>
            <a:miter lim="800000"/>
            <a:headEnd/>
            <a:tailEnd/>
          </a:ln>
          <a:effectLst/>
        </p:spPr>
        <p:txBody>
          <a:bodyPr/>
          <a:lstStyle/>
          <a:p>
            <a:pPr marL="342900" indent="-342900">
              <a:spcBef>
                <a:spcPct val="20000"/>
              </a:spcBef>
              <a:buFontTx/>
              <a:buChar char="•"/>
              <a:defRPr/>
            </a:pPr>
            <a:r>
              <a:rPr lang="ar-SA" sz="3600" u="sng" dirty="0">
                <a:cs typeface="Monotype Koufi" pitchFamily="2" charset="-78"/>
              </a:rPr>
              <a:t>بادون "..</a:t>
            </a:r>
            <a:r>
              <a:rPr lang="ar-SA" sz="3200" dirty="0"/>
              <a:t> الشخصية هي الميول الثابتة عند الفرد التي تنظم عملية التكيف بينه وبين بيئته"</a:t>
            </a:r>
            <a:endParaRPr lang="en-US" sz="3200" dirty="0"/>
          </a:p>
        </p:txBody>
      </p:sp>
      <p:sp>
        <p:nvSpPr>
          <p:cNvPr id="6" name="Rectangle 5"/>
          <p:cNvSpPr>
            <a:spLocks noChangeArrowheads="1"/>
          </p:cNvSpPr>
          <p:nvPr/>
        </p:nvSpPr>
        <p:spPr bwMode="auto">
          <a:xfrm>
            <a:off x="457200" y="203200"/>
            <a:ext cx="8075613" cy="9223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p>
            <a:pPr algn="ctr"/>
            <a:r>
              <a:rPr lang="ar-SA" sz="4400" dirty="0">
                <a:solidFill>
                  <a:schemeClr val="tx2"/>
                </a:solidFill>
                <a:cs typeface="PT Bold Heading" pitchFamily="2" charset="-78"/>
              </a:rPr>
              <a:t>تعريف الشخصية</a:t>
            </a:r>
            <a:endParaRPr lang="en-US" sz="4400" dirty="0">
              <a:solidFill>
                <a:schemeClr val="tx2"/>
              </a:solidFill>
              <a:cs typeface="PT Bold Heading" pitchFamily="2" charset="-78"/>
            </a:endParaRPr>
          </a:p>
        </p:txBody>
      </p:sp>
      <p:pic>
        <p:nvPicPr>
          <p:cNvPr id="7" name="Picture 8" descr="Copy of new02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788" y="1268413"/>
            <a:ext cx="2563812"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bc6703-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3716338"/>
            <a:ext cx="2233613" cy="2557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2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9750" y="4579938"/>
            <a:ext cx="6480175" cy="1873250"/>
          </a:xfrm>
          <a:prstGeom prst="rect">
            <a:avLst/>
          </a:prstGeom>
          <a:gradFill rotWithShape="1">
            <a:gsLst>
              <a:gs pos="0">
                <a:schemeClr val="accent1"/>
              </a:gs>
              <a:gs pos="50000">
                <a:schemeClr val="bg1"/>
              </a:gs>
              <a:gs pos="100000">
                <a:schemeClr val="accent1"/>
              </a:gs>
            </a:gsLst>
            <a:lin ang="5400000" scaled="1"/>
          </a:gradFill>
          <a:ln w="38100" cmpd="dbl">
            <a:solidFill>
              <a:schemeClr val="tx1"/>
            </a:solidFill>
            <a:miter lim="800000"/>
            <a:headEnd/>
            <a:tailEnd/>
          </a:ln>
          <a:effectLst/>
        </p:spPr>
        <p:txBody>
          <a:bodyPr/>
          <a:lstStyle/>
          <a:p>
            <a:pPr>
              <a:spcBef>
                <a:spcPct val="20000"/>
              </a:spcBef>
              <a:defRPr/>
            </a:pPr>
            <a:r>
              <a:rPr lang="ar-SA" sz="3200"/>
              <a:t>الدوافع – العادات – الميول – العقل – العواطف – الآراء و العقائد و الأفكار – الاستعدادات – القدرات – المشاعر و الاحاسيس – السمات</a:t>
            </a:r>
            <a:endParaRPr lang="en-US" sz="3200"/>
          </a:p>
        </p:txBody>
      </p:sp>
      <p:sp>
        <p:nvSpPr>
          <p:cNvPr id="5" name="Rectangle 5"/>
          <p:cNvSpPr>
            <a:spLocks noChangeArrowheads="1"/>
          </p:cNvSpPr>
          <p:nvPr/>
        </p:nvSpPr>
        <p:spPr bwMode="auto">
          <a:xfrm>
            <a:off x="323850" y="1339850"/>
            <a:ext cx="6624638" cy="2160588"/>
          </a:xfrm>
          <a:prstGeom prst="rect">
            <a:avLst/>
          </a:prstGeom>
          <a:gradFill rotWithShape="1">
            <a:gsLst>
              <a:gs pos="0">
                <a:srgbClr val="FF9933"/>
              </a:gs>
              <a:gs pos="50000">
                <a:schemeClr val="bg1"/>
              </a:gs>
              <a:gs pos="100000">
                <a:srgbClr val="FF9933"/>
              </a:gs>
            </a:gsLst>
            <a:lin ang="5400000" scaled="1"/>
          </a:gradFill>
          <a:ln w="38100" cmpd="dbl">
            <a:solidFill>
              <a:schemeClr val="tx1"/>
            </a:solidFill>
            <a:miter lim="800000"/>
            <a:headEnd/>
            <a:tailEnd/>
          </a:ln>
          <a:effectLst/>
        </p:spPr>
        <p:txBody>
          <a:bodyPr/>
          <a:lstStyle/>
          <a:p>
            <a:pPr marL="342900" indent="-342900" algn="just">
              <a:spcBef>
                <a:spcPct val="20000"/>
              </a:spcBef>
              <a:buFontTx/>
              <a:buChar char="•"/>
              <a:defRPr/>
            </a:pPr>
            <a:r>
              <a:rPr lang="ar-SA" sz="3200"/>
              <a:t>هي مجموعة من الصفات الجسدية و النفسية(موروثة و مكتسبة) والعادات و التقاليد و القيم و العواطف متفاعلة كما يراها الآخرون من خلال التعامل في الحياة الاجتماعية</a:t>
            </a:r>
            <a:endParaRPr lang="en-US" sz="3200"/>
          </a:p>
        </p:txBody>
      </p:sp>
      <p:sp>
        <p:nvSpPr>
          <p:cNvPr id="6" name="AutoShape 6" descr="77"/>
          <p:cNvSpPr>
            <a:spLocks noChangeArrowheads="1"/>
          </p:cNvSpPr>
          <p:nvPr/>
        </p:nvSpPr>
        <p:spPr bwMode="auto">
          <a:xfrm rot="20054135">
            <a:off x="6707188" y="2909888"/>
            <a:ext cx="2233612" cy="2543175"/>
          </a:xfrm>
          <a:prstGeom prst="leftArrow">
            <a:avLst>
              <a:gd name="adj1" fmla="val 50000"/>
              <a:gd name="adj2" fmla="val 25000"/>
            </a:avLst>
          </a:prstGeom>
          <a:blipFill dpi="0" rotWithShape="1">
            <a:blip r:embed="rId2" cstate="print"/>
            <a:srcRect/>
            <a:stretch>
              <a:fillRect/>
            </a:stretch>
          </a:blipFill>
          <a:ln w="12700">
            <a:solidFill>
              <a:schemeClr val="tx1"/>
            </a:solidFill>
            <a:miter lim="800000"/>
            <a:headEnd/>
            <a:tailEnd/>
          </a:ln>
        </p:spPr>
        <p:txBody>
          <a:bodyPr>
            <a:spAutoFit/>
          </a:bodyPr>
          <a:lstStyle/>
          <a:p>
            <a:pPr>
              <a:spcBef>
                <a:spcPct val="50000"/>
              </a:spcBef>
            </a:pPr>
            <a:r>
              <a:rPr lang="ar-SA" sz="4000" dirty="0">
                <a:solidFill>
                  <a:schemeClr val="bg1"/>
                </a:solidFill>
                <a:cs typeface="Monotype Koufi" pitchFamily="2" charset="-78"/>
              </a:rPr>
              <a:t>تمييز الشخصية</a:t>
            </a:r>
            <a:endParaRPr lang="en-US" sz="4000" dirty="0">
              <a:solidFill>
                <a:schemeClr val="bg1"/>
              </a:solidFill>
              <a:cs typeface="Monotype Koufi" pitchFamily="2" charset="-78"/>
            </a:endParaRPr>
          </a:p>
        </p:txBody>
      </p:sp>
      <p:sp>
        <p:nvSpPr>
          <p:cNvPr id="7" name="AutoShape 7" descr="77"/>
          <p:cNvSpPr>
            <a:spLocks noChangeArrowheads="1"/>
          </p:cNvSpPr>
          <p:nvPr/>
        </p:nvSpPr>
        <p:spPr bwMode="auto">
          <a:xfrm rot="20020400">
            <a:off x="6516688" y="620713"/>
            <a:ext cx="2233612" cy="1444625"/>
          </a:xfrm>
          <a:prstGeom prst="leftArrow">
            <a:avLst>
              <a:gd name="adj1" fmla="val 50000"/>
              <a:gd name="adj2" fmla="val 38654"/>
            </a:avLst>
          </a:prstGeom>
          <a:blipFill dpi="0" rotWithShape="1">
            <a:blip r:embed="rId2" cstate="print"/>
            <a:srcRect/>
            <a:stretch>
              <a:fillRect/>
            </a:stretch>
          </a:blipFill>
          <a:ln w="12700">
            <a:solidFill>
              <a:schemeClr val="tx1"/>
            </a:solidFill>
            <a:miter lim="800000"/>
            <a:headEnd/>
            <a:tailEnd/>
          </a:ln>
        </p:spPr>
        <p:txBody>
          <a:bodyPr>
            <a:spAutoFit/>
          </a:bodyPr>
          <a:lstStyle/>
          <a:p>
            <a:pPr>
              <a:spcBef>
                <a:spcPct val="50000"/>
              </a:spcBef>
            </a:pPr>
            <a:r>
              <a:rPr lang="ar-SA" sz="4400" dirty="0">
                <a:solidFill>
                  <a:schemeClr val="bg1"/>
                </a:solidFill>
                <a:cs typeface="Monotype Koufi" pitchFamily="2" charset="-78"/>
              </a:rPr>
              <a:t>الشخصية</a:t>
            </a:r>
            <a:endParaRPr lang="en-US" sz="4400" dirty="0">
              <a:solidFill>
                <a:schemeClr val="bg1"/>
              </a:solidFill>
              <a:cs typeface="Monotype Koufi" pitchFamily="2" charset="-78"/>
            </a:endParaRPr>
          </a:p>
        </p:txBody>
      </p:sp>
    </p:spTree>
    <p:extLst>
      <p:ext uri="{BB962C8B-B14F-4D97-AF65-F5344CB8AC3E}">
        <p14:creationId xmlns:p14="http://schemas.microsoft.com/office/powerpoint/2010/main" xmlns="" val="84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7931150" cy="1138237"/>
          </a:xfrm>
        </p:spPr>
        <p:txBody>
          <a:bodyPr/>
          <a:lstStyle/>
          <a:p>
            <a:pPr algn="ctr" eaLnBrk="1" hangingPunct="1"/>
            <a:r>
              <a:rPr lang="ar-SA" dirty="0" smtClean="0">
                <a:cs typeface="PT Bold Heading" pitchFamily="2" charset="-78"/>
              </a:rPr>
              <a:t>أهمية الأنماط</a:t>
            </a:r>
            <a:endParaRPr lang="en-US" dirty="0" smtClean="0">
              <a:cs typeface="PT Bold Heading" pitchFamily="2" charset="-78"/>
            </a:endParaRPr>
          </a:p>
        </p:txBody>
      </p:sp>
      <p:sp>
        <p:nvSpPr>
          <p:cNvPr id="5" name="Rectangle 4"/>
          <p:cNvSpPr>
            <a:spLocks noChangeArrowheads="1"/>
          </p:cNvSpPr>
          <p:nvPr/>
        </p:nvSpPr>
        <p:spPr bwMode="auto">
          <a:xfrm>
            <a:off x="2627313" y="1844675"/>
            <a:ext cx="3744912" cy="720725"/>
          </a:xfrm>
          <a:prstGeom prst="rect">
            <a:avLst/>
          </a:prstGeom>
          <a:gradFill rotWithShape="1">
            <a:gsLst>
              <a:gs pos="0">
                <a:srgbClr val="FFCC99"/>
              </a:gs>
              <a:gs pos="50000">
                <a:schemeClr val="bg1"/>
              </a:gs>
              <a:gs pos="100000">
                <a:srgbClr val="FFCC99"/>
              </a:gs>
            </a:gsLst>
            <a:lin ang="5400000" scaled="1"/>
          </a:gradFill>
          <a:ln w="38100" cmpd="dbl">
            <a:solidFill>
              <a:schemeClr val="tx1"/>
            </a:solidFill>
            <a:miter lim="800000"/>
            <a:headEnd/>
            <a:tailEnd/>
          </a:ln>
          <a:effectLst/>
        </p:spPr>
        <p:txBody>
          <a:bodyPr/>
          <a:lstStyle/>
          <a:p>
            <a:pPr marL="342900" indent="-342900" algn="ctr">
              <a:spcBef>
                <a:spcPct val="20000"/>
              </a:spcBef>
              <a:defRPr/>
            </a:pPr>
            <a:r>
              <a:rPr lang="ar-SA" sz="4000" dirty="0"/>
              <a:t>فهم من نحن</a:t>
            </a:r>
          </a:p>
        </p:txBody>
      </p:sp>
      <p:sp>
        <p:nvSpPr>
          <p:cNvPr id="6" name="Rectangle 6"/>
          <p:cNvSpPr>
            <a:spLocks noChangeArrowheads="1"/>
          </p:cNvSpPr>
          <p:nvPr/>
        </p:nvSpPr>
        <p:spPr bwMode="auto">
          <a:xfrm>
            <a:off x="468313" y="3429000"/>
            <a:ext cx="6191250" cy="2952750"/>
          </a:xfrm>
          <a:prstGeom prst="rect">
            <a:avLst/>
          </a:prstGeom>
          <a:gradFill rotWithShape="1">
            <a:gsLst>
              <a:gs pos="0">
                <a:srgbClr val="FFCC99"/>
              </a:gs>
              <a:gs pos="50000">
                <a:schemeClr val="bg1"/>
              </a:gs>
              <a:gs pos="100000">
                <a:srgbClr val="FFCC99"/>
              </a:gs>
            </a:gsLst>
            <a:lin ang="5400000" scaled="1"/>
          </a:gradFill>
          <a:ln w="38100" cmpd="dbl">
            <a:solidFill>
              <a:schemeClr val="tx1"/>
            </a:solidFill>
            <a:miter lim="800000"/>
            <a:headEnd/>
            <a:tailEnd/>
          </a:ln>
          <a:effectLst/>
        </p:spPr>
        <p:txBody>
          <a:bodyPr/>
          <a:lstStyle/>
          <a:p>
            <a:pPr marL="342900" indent="-342900">
              <a:spcBef>
                <a:spcPct val="20000"/>
              </a:spcBef>
              <a:defRPr/>
            </a:pPr>
            <a:r>
              <a:rPr lang="ar-SA" sz="3200" b="1" u="sng" dirty="0">
                <a:cs typeface="Monotype Koufi" pitchFamily="2" charset="-78"/>
              </a:rPr>
              <a:t>معرفة الآخرين</a:t>
            </a:r>
          </a:p>
          <a:p>
            <a:pPr marL="342900" indent="-342900" algn="r">
              <a:spcBef>
                <a:spcPct val="20000"/>
              </a:spcBef>
              <a:buFontTx/>
              <a:buChar char="-"/>
              <a:defRPr/>
            </a:pPr>
            <a:r>
              <a:rPr lang="ar-SA" sz="3200" dirty="0"/>
              <a:t>كفاءة عالية في التعامل مع الآخرين</a:t>
            </a:r>
          </a:p>
          <a:p>
            <a:pPr marL="342900" indent="-342900" algn="r">
              <a:spcBef>
                <a:spcPct val="20000"/>
              </a:spcBef>
              <a:buFontTx/>
              <a:buChar char="-"/>
              <a:defRPr/>
            </a:pPr>
            <a:r>
              <a:rPr lang="ar-SA" sz="3200" dirty="0"/>
              <a:t>بناء الألفة بمطابقة ومجاراة برامج الآخرين </a:t>
            </a:r>
          </a:p>
          <a:p>
            <a:pPr marL="342900" indent="-342900" algn="r">
              <a:spcBef>
                <a:spcPct val="20000"/>
              </a:spcBef>
              <a:buFontTx/>
              <a:buChar char="-"/>
              <a:defRPr/>
            </a:pPr>
            <a:r>
              <a:rPr lang="ar-SA" sz="3200" dirty="0"/>
              <a:t>التأثير في الآخرين من خلال استخدام برامجهم</a:t>
            </a:r>
          </a:p>
          <a:p>
            <a:pPr marL="342900" indent="-342900" algn="r">
              <a:spcBef>
                <a:spcPct val="20000"/>
              </a:spcBef>
              <a:defRPr/>
            </a:pPr>
            <a:r>
              <a:rPr lang="ar-SA" sz="3200" dirty="0"/>
              <a:t> </a:t>
            </a:r>
            <a:endParaRPr lang="en-US" sz="3200" dirty="0"/>
          </a:p>
        </p:txBody>
      </p:sp>
      <p:pic>
        <p:nvPicPr>
          <p:cNvPr id="7" name="Picture 7" descr="INT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1052513"/>
            <a:ext cx="230505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GOV1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488" y="2997200"/>
            <a:ext cx="1909762"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32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AL-Gemah-Almajd" pitchFamily="2" charset="-78"/>
              </a:rPr>
              <a:t>           الانمــــــــاط</a:t>
            </a:r>
            <a:r>
              <a:rPr lang="ar-SA" dirty="0" smtClean="0">
                <a:solidFill>
                  <a:srgbClr val="FF0000"/>
                </a:solidFill>
              </a:rPr>
              <a:t> </a:t>
            </a:r>
            <a:endParaRPr lang="ar-SA" dirty="0">
              <a:solidFill>
                <a:srgbClr val="FF000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486159315"/>
              </p:ext>
            </p:extLst>
          </p:nvPr>
        </p:nvGraphicFramePr>
        <p:xfrm>
          <a:off x="457200" y="2680320"/>
          <a:ext cx="7620000" cy="3715308"/>
        </p:xfrm>
        <a:graphic>
          <a:graphicData uri="http://schemas.openxmlformats.org/drawingml/2006/table">
            <a:tbl>
              <a:tblPr rtl="1" firstRow="1" bandRow="1">
                <a:tableStyleId>{5C22544A-7EE6-4342-B048-85BDC9FD1C3A}</a:tableStyleId>
              </a:tblPr>
              <a:tblGrid>
                <a:gridCol w="1317848"/>
                <a:gridCol w="1730152"/>
                <a:gridCol w="1524000"/>
                <a:gridCol w="1422688"/>
                <a:gridCol w="1625312"/>
              </a:tblGrid>
              <a:tr h="1238436">
                <a:tc>
                  <a:txBody>
                    <a:bodyPr/>
                    <a:lstStyle/>
                    <a:p>
                      <a:pPr algn="ctr" rtl="1"/>
                      <a:r>
                        <a:rPr lang="ar-SA" sz="3600" b="1" dirty="0" smtClean="0">
                          <a:solidFill>
                            <a:srgbClr val="002060"/>
                          </a:solidFill>
                          <a:cs typeface="SKR HEAD1" pitchFamily="2" charset="-78"/>
                        </a:rPr>
                        <a:t>هيرمان</a:t>
                      </a:r>
                      <a:r>
                        <a:rPr lang="ar-SA" sz="3600" b="1" baseline="0" dirty="0" smtClean="0">
                          <a:solidFill>
                            <a:srgbClr val="002060"/>
                          </a:solidFill>
                          <a:cs typeface="SKR HEAD1" pitchFamily="2" charset="-78"/>
                        </a:rPr>
                        <a:t>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النظام التمثيلي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الاطار</a:t>
                      </a:r>
                      <a:r>
                        <a:rPr lang="ar-SA" sz="3600" b="1" baseline="0" dirty="0" smtClean="0">
                          <a:solidFill>
                            <a:srgbClr val="002060"/>
                          </a:solidFill>
                          <a:cs typeface="SKR HEAD1" pitchFamily="2" charset="-78"/>
                        </a:rPr>
                        <a:t> المرجعي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الفرز المعرفي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انماط</a:t>
                      </a:r>
                      <a:r>
                        <a:rPr lang="ar-SA" sz="3600" b="1" baseline="0" dirty="0" smtClean="0">
                          <a:solidFill>
                            <a:srgbClr val="002060"/>
                          </a:solidFill>
                          <a:cs typeface="SKR HEAD1" pitchFamily="2" charset="-78"/>
                        </a:rPr>
                        <a:t> الاهتمامات</a:t>
                      </a:r>
                      <a:endParaRPr lang="ar-SA" sz="3600" b="1" dirty="0">
                        <a:solidFill>
                          <a:srgbClr val="002060"/>
                        </a:solidFill>
                        <a:cs typeface="SKR HEAD1" pitchFamily="2" charset="-78"/>
                      </a:endParaRPr>
                    </a:p>
                  </a:txBody>
                  <a:tcPr/>
                </a:tc>
              </a:tr>
              <a:tr h="1238436">
                <a:tc>
                  <a:txBody>
                    <a:bodyPr/>
                    <a:lstStyle/>
                    <a:p>
                      <a:pPr algn="ctr" rtl="1"/>
                      <a:r>
                        <a:rPr lang="ar-SA" sz="3600" b="1" dirty="0" smtClean="0">
                          <a:solidFill>
                            <a:srgbClr val="002060"/>
                          </a:solidFill>
                          <a:cs typeface="SKR HEAD1" pitchFamily="2" charset="-78"/>
                        </a:rPr>
                        <a:t>الدوافع</a:t>
                      </a:r>
                      <a:r>
                        <a:rPr lang="ar-SA" sz="3600" b="1" baseline="0" dirty="0" smtClean="0">
                          <a:solidFill>
                            <a:srgbClr val="002060"/>
                          </a:solidFill>
                          <a:cs typeface="SKR HEAD1" pitchFamily="2" charset="-78"/>
                        </a:rPr>
                        <a:t>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الانتماء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موافق الاتصال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الفرز الفئوي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الحالة الشعورية </a:t>
                      </a:r>
                      <a:endParaRPr lang="ar-SA" sz="3600" b="1" dirty="0">
                        <a:solidFill>
                          <a:srgbClr val="002060"/>
                        </a:solidFill>
                        <a:cs typeface="SKR HEAD1" pitchFamily="2" charset="-78"/>
                      </a:endParaRPr>
                    </a:p>
                  </a:txBody>
                  <a:tcPr/>
                </a:tc>
              </a:tr>
              <a:tr h="1238436">
                <a:tc gridSpan="5">
                  <a:txBody>
                    <a:bodyPr/>
                    <a:lstStyle/>
                    <a:p>
                      <a:pPr algn="ctr" rtl="1"/>
                      <a:r>
                        <a:rPr lang="ar-SA" sz="3600" b="1" dirty="0" smtClean="0">
                          <a:solidFill>
                            <a:srgbClr val="002060"/>
                          </a:solidFill>
                          <a:cs typeface="SKR HEAD1" pitchFamily="2" charset="-78"/>
                        </a:rPr>
                        <a:t>بالالون –بطريقة نومك .........الخ</a:t>
                      </a:r>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r>
            </a:tbl>
          </a:graphicData>
        </a:graphic>
      </p:graphicFrame>
      <p:pic>
        <p:nvPicPr>
          <p:cNvPr id="5122" name="Picture 2" descr="C:\Users\xiD4\Desktop\عام\الاعمال\مجلد جديد ‫(2)‬\صور خدمة العملاء\images (6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8600"/>
            <a:ext cx="3456384" cy="22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986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0325" y="1600095"/>
            <a:ext cx="7620000" cy="1143000"/>
          </a:xfrm>
        </p:spPr>
        <p:txBody>
          <a:bodyPr/>
          <a:lstStyle/>
          <a:p>
            <a:pPr algn="r"/>
            <a:r>
              <a:rPr lang="ar-SA" sz="3200" b="1" dirty="0" smtClean="0">
                <a:solidFill>
                  <a:srgbClr val="002060"/>
                </a:solidFill>
                <a:cs typeface="AL-Mohanad Black" pitchFamily="2" charset="-78"/>
              </a:rPr>
              <a:t>بطاقة تعارف :</a:t>
            </a:r>
            <a:br>
              <a:rPr lang="ar-SA" sz="3200" b="1" dirty="0" smtClean="0">
                <a:solidFill>
                  <a:srgbClr val="002060"/>
                </a:solidFill>
                <a:cs typeface="AL-Mohanad Black" pitchFamily="2" charset="-78"/>
              </a:rPr>
            </a:br>
            <a:r>
              <a:rPr lang="en-US" sz="3200" b="1" dirty="0">
                <a:solidFill>
                  <a:srgbClr val="002060"/>
                </a:solidFill>
                <a:cs typeface="AL-Mohanad Black" pitchFamily="2" charset="-78"/>
              </a:rPr>
              <a:t>4</a:t>
            </a:r>
            <a:r>
              <a:rPr lang="ar-SA" sz="3200" b="1" dirty="0" smtClean="0">
                <a:solidFill>
                  <a:srgbClr val="002060"/>
                </a:solidFill>
                <a:cs typeface="AL-Mohanad Black" pitchFamily="2" charset="-78"/>
              </a:rPr>
              <a:t/>
            </a:r>
            <a:br>
              <a:rPr lang="ar-SA" sz="3200" b="1" dirty="0" smtClean="0">
                <a:solidFill>
                  <a:srgbClr val="002060"/>
                </a:solidFill>
                <a:cs typeface="AL-Mohanad Black" pitchFamily="2" charset="-78"/>
              </a:rPr>
            </a:br>
            <a:r>
              <a:rPr lang="ar-SA" sz="3200" b="1" dirty="0" smtClean="0">
                <a:solidFill>
                  <a:srgbClr val="002060"/>
                </a:solidFill>
                <a:cs typeface="AL-Mohanad Black" pitchFamily="2" charset="-78"/>
              </a:rPr>
              <a:t>أكتب :(الاسم ،العمر ،الوظيفة ،الحالة الاجتماعية )</a:t>
            </a:r>
            <a:endParaRPr lang="ar-SA" sz="3200" b="1" dirty="0">
              <a:solidFill>
                <a:srgbClr val="002060"/>
              </a:solidFill>
              <a:cs typeface="AL-Mohanad Black" pitchFamily="2"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11560" y="188640"/>
            <a:ext cx="1463040" cy="1272540"/>
          </a:xfrm>
        </p:spPr>
      </p:pic>
      <p:sp>
        <p:nvSpPr>
          <p:cNvPr id="5"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FF0000"/>
                </a:solidFill>
                <a:cs typeface="AL-Hosam" pitchFamily="2" charset="-78"/>
              </a:rPr>
              <a:t>التعارف</a:t>
            </a:r>
            <a:endParaRPr lang="ar-SA" dirty="0">
              <a:solidFill>
                <a:srgbClr val="FF0000"/>
              </a:solidFill>
              <a:cs typeface="AL-Hosam" pitchFamily="2" charset="-78"/>
            </a:endParaRPr>
          </a:p>
        </p:txBody>
      </p:sp>
      <p:sp>
        <p:nvSpPr>
          <p:cNvPr id="8" name="مستطيل 7"/>
          <p:cNvSpPr/>
          <p:nvPr/>
        </p:nvSpPr>
        <p:spPr>
          <a:xfrm>
            <a:off x="251520" y="188640"/>
            <a:ext cx="7978080"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صورة 6"/>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8423920" y="-27384"/>
            <a:ext cx="720080" cy="755741"/>
          </a:xfrm>
          <a:prstGeom prst="rect">
            <a:avLst/>
          </a:prstGeom>
        </p:spPr>
      </p:pic>
      <p:sp>
        <p:nvSpPr>
          <p:cNvPr id="3" name="مستطيل 2"/>
          <p:cNvSpPr/>
          <p:nvPr/>
        </p:nvSpPr>
        <p:spPr>
          <a:xfrm>
            <a:off x="3144406" y="457332"/>
            <a:ext cx="2808312" cy="1143000"/>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عنوان 1"/>
          <p:cNvSpPr txBox="1">
            <a:spLocks/>
          </p:cNvSpPr>
          <p:nvPr/>
        </p:nvSpPr>
        <p:spPr>
          <a:xfrm>
            <a:off x="609600" y="2708920"/>
            <a:ext cx="7620000" cy="864096"/>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smtClean="0">
              <a:solidFill>
                <a:srgbClr val="FF0000"/>
              </a:solidFill>
              <a:cs typeface="AL-Hosam" pitchFamily="2" charset="-78"/>
            </a:endParaRPr>
          </a:p>
          <a:p>
            <a:pPr algn="ctr"/>
            <a:r>
              <a:rPr lang="ar-SA" dirty="0" smtClean="0">
                <a:solidFill>
                  <a:srgbClr val="FF0000"/>
                </a:solidFill>
                <a:cs typeface="AL-Hosam" pitchFamily="2" charset="-78"/>
              </a:rPr>
              <a:t>المجموعات </a:t>
            </a:r>
            <a:endParaRPr lang="ar-SA" dirty="0">
              <a:solidFill>
                <a:srgbClr val="FF0000"/>
              </a:solidFill>
              <a:cs typeface="AL-Hosam" pitchFamily="2" charset="-78"/>
            </a:endParaRPr>
          </a:p>
        </p:txBody>
      </p:sp>
      <p:sp>
        <p:nvSpPr>
          <p:cNvPr id="12" name="مستطيل 11"/>
          <p:cNvSpPr/>
          <p:nvPr/>
        </p:nvSpPr>
        <p:spPr>
          <a:xfrm>
            <a:off x="3015444" y="3001516"/>
            <a:ext cx="2808312" cy="1143000"/>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4098" name="Picture 2" descr="C:\Users\xiD4\Desktop\عام\الاعمال\مجلد جديد ‫(2)‬\صور خدمة العملاء\557232_173917389406649_193032663_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3608" y="4149080"/>
            <a:ext cx="6480720" cy="25649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112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149080"/>
            <a:ext cx="7620000" cy="1584176"/>
          </a:xfrm>
        </p:spPr>
        <p:txBody>
          <a:bodyPr/>
          <a:lstStyle/>
          <a:p>
            <a:pPr algn="ctr"/>
            <a:r>
              <a:rPr lang="ar-SA" b="1" dirty="0" smtClean="0">
                <a:solidFill>
                  <a:srgbClr val="002060"/>
                </a:solidFill>
                <a:cs typeface="AL-Mohanad" pitchFamily="2" charset="-78"/>
              </a:rPr>
              <a:t>الرجاء الاجابة على الاستبيان  بنعم او لا وستكون الاجابات خاصة وسرية لكل واحد.</a:t>
            </a:r>
            <a:endParaRPr lang="ar-SA" b="1" dirty="0">
              <a:solidFill>
                <a:srgbClr val="002060"/>
              </a:solidFill>
              <a:cs typeface="AL-Mohanad" pitchFamily="2" charset="-78"/>
            </a:endParaRPr>
          </a:p>
        </p:txBody>
      </p:sp>
      <p:sp>
        <p:nvSpPr>
          <p:cNvPr id="4"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mtClean="0">
                <a:cs typeface="SKR HEAD1" pitchFamily="2" charset="-78"/>
              </a:rPr>
              <a:t>نشاط </a:t>
            </a:r>
            <a:endParaRPr lang="ar-SA" dirty="0">
              <a:cs typeface="SKR HEAD1" pitchFamily="2" charset="-78"/>
            </a:endParaRPr>
          </a:p>
        </p:txBody>
      </p:sp>
      <p:sp>
        <p:nvSpPr>
          <p:cNvPr id="5" name="عنوان 1"/>
          <p:cNvSpPr txBox="1">
            <a:spLocks/>
          </p:cNvSpPr>
          <p:nvPr/>
        </p:nvSpPr>
        <p:spPr>
          <a:xfrm>
            <a:off x="323528" y="1603574"/>
            <a:ext cx="7620000" cy="1584176"/>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a:solidFill>
                <a:srgbClr val="FF0000"/>
              </a:solidFill>
              <a:cs typeface="SKR HEAD1" pitchFamily="2" charset="-78"/>
            </a:endParaRPr>
          </a:p>
        </p:txBody>
      </p:sp>
      <p:sp>
        <p:nvSpPr>
          <p:cNvPr id="6" name="عنوان 1"/>
          <p:cNvSpPr txBox="1">
            <a:spLocks/>
          </p:cNvSpPr>
          <p:nvPr/>
        </p:nvSpPr>
        <p:spPr>
          <a:xfrm>
            <a:off x="609600" y="1988840"/>
            <a:ext cx="7620000" cy="119891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b="1" dirty="0" smtClean="0">
                <a:solidFill>
                  <a:srgbClr val="002060"/>
                </a:solidFill>
                <a:latin typeface="ae_AlBattar" pitchFamily="18" charset="-78"/>
                <a:cs typeface="ae_AlBattar" pitchFamily="18" charset="-78"/>
              </a:rPr>
              <a:t>حدد نمطك</a:t>
            </a:r>
            <a:endParaRPr lang="ar-SA" b="1" dirty="0">
              <a:solidFill>
                <a:srgbClr val="002060"/>
              </a:solidFill>
              <a:latin typeface="ae_AlBattar" pitchFamily="18" charset="-78"/>
              <a:cs typeface="ae_AlBattar" pitchFamily="18" charset="-78"/>
            </a:endParaRPr>
          </a:p>
        </p:txBody>
      </p:sp>
      <p:sp>
        <p:nvSpPr>
          <p:cNvPr id="7"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Tree>
    <p:extLst>
      <p:ext uri="{BB962C8B-B14F-4D97-AF65-F5344CB8AC3E}">
        <p14:creationId xmlns:p14="http://schemas.microsoft.com/office/powerpoint/2010/main" xmlns="" val="4166966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2060"/>
                </a:solidFill>
                <a:cs typeface="SKR HEAD1" pitchFamily="2" charset="-78"/>
              </a:rPr>
              <a:t>بوصلة التفكير </a:t>
            </a:r>
            <a:br>
              <a:rPr lang="ar-SA" dirty="0" smtClean="0">
                <a:solidFill>
                  <a:srgbClr val="002060"/>
                </a:solidFill>
                <a:cs typeface="SKR HEAD1" pitchFamily="2" charset="-78"/>
              </a:rPr>
            </a:br>
            <a:r>
              <a:rPr lang="ar-SA" dirty="0" smtClean="0">
                <a:solidFill>
                  <a:srgbClr val="002060"/>
                </a:solidFill>
                <a:cs typeface="SKR HEAD1" pitchFamily="2" charset="-78"/>
              </a:rPr>
              <a:t>مقياس هيرمان (الهيمنة الدماغية )</a:t>
            </a:r>
            <a:endParaRPr lang="ar-SA" dirty="0">
              <a:solidFill>
                <a:srgbClr val="002060"/>
              </a:solidFill>
              <a:cs typeface="SKR HEAD1" pitchFamily="2" charset="-78"/>
            </a:endParaRPr>
          </a:p>
        </p:txBody>
      </p:sp>
      <p:sp>
        <p:nvSpPr>
          <p:cNvPr id="4" name="عنوان 1"/>
          <p:cNvSpPr txBox="1">
            <a:spLocks/>
          </p:cNvSpPr>
          <p:nvPr/>
        </p:nvSpPr>
        <p:spPr>
          <a:xfrm>
            <a:off x="467544" y="2204864"/>
            <a:ext cx="7620000" cy="460851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002060"/>
                </a:solidFill>
                <a:cs typeface="AL-Mohanad" pitchFamily="2" charset="-78"/>
              </a:rPr>
              <a:t>من انت ؟</a:t>
            </a:r>
          </a:p>
          <a:p>
            <a:pPr algn="ctr"/>
            <a:r>
              <a:rPr lang="ar-SA" dirty="0" smtClean="0">
                <a:solidFill>
                  <a:srgbClr val="002060"/>
                </a:solidFill>
                <a:cs typeface="AL-Mohanad" pitchFamily="2" charset="-78"/>
              </a:rPr>
              <a:t>لماذا انت مختلف ؟</a:t>
            </a:r>
          </a:p>
          <a:p>
            <a:pPr algn="ctr"/>
            <a:r>
              <a:rPr lang="ar-SA" dirty="0" smtClean="0">
                <a:solidFill>
                  <a:srgbClr val="002060"/>
                </a:solidFill>
                <a:cs typeface="AL-Mohanad" pitchFamily="2" charset="-78"/>
              </a:rPr>
              <a:t>لماذا تصرفاتك ليست كتصرفاتي؟</a:t>
            </a:r>
          </a:p>
          <a:p>
            <a:pPr algn="ctr"/>
            <a:r>
              <a:rPr lang="ar-SA" dirty="0">
                <a:cs typeface="AL-Gemah-Almajd" pitchFamily="2" charset="-78"/>
              </a:rPr>
              <a:t>هــذا بالطبـع .. لأن بوصلـة تفكـيرك .. تختلـف عـن بوصلـة تفكـيري</a:t>
            </a:r>
            <a:endParaRPr lang="ar-SA" dirty="0">
              <a:solidFill>
                <a:srgbClr val="002060"/>
              </a:solidFill>
              <a:cs typeface="AL-Gemah-Almajd" pitchFamily="2" charset="-78"/>
            </a:endParaRPr>
          </a:p>
        </p:txBody>
      </p:sp>
      <p:graphicFrame>
        <p:nvGraphicFramePr>
          <p:cNvPr id="3" name="كائن 2"/>
          <p:cNvGraphicFramePr>
            <a:graphicFrameLocks/>
          </p:cNvGraphicFramePr>
          <p:nvPr>
            <p:extLst>
              <p:ext uri="{D42A27DB-BD31-4B8C-83A1-F6EECF244321}">
                <p14:modId xmlns:p14="http://schemas.microsoft.com/office/powerpoint/2010/main" xmlns="" val="1200736303"/>
              </p:ext>
            </p:extLst>
          </p:nvPr>
        </p:nvGraphicFramePr>
        <p:xfrm>
          <a:off x="-180528" y="332656"/>
          <a:ext cx="3419872" cy="4176464"/>
        </p:xfrm>
        <a:graphic>
          <a:graphicData uri="http://schemas.openxmlformats.org/presentationml/2006/ole">
            <p:oleObj spid="_x0000_s2255" name="Document" r:id="rId3" imgW="1798472" imgH="2304260" progId="Word.Document.8">
              <p:embed/>
            </p:oleObj>
          </a:graphicData>
        </a:graphic>
      </p:graphicFrame>
    </p:spTree>
    <p:extLst>
      <p:ext uri="{BB962C8B-B14F-4D97-AF65-F5344CB8AC3E}">
        <p14:creationId xmlns:p14="http://schemas.microsoft.com/office/powerpoint/2010/main" xmlns="" val="22680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404664"/>
            <a:ext cx="7776864" cy="5693866"/>
          </a:xfrm>
          <a:prstGeom prst="rect">
            <a:avLst/>
          </a:prstGeom>
        </p:spPr>
        <p:txBody>
          <a:bodyPr wrap="square">
            <a:spAutoFit/>
          </a:bodyPr>
          <a:lstStyle/>
          <a:p>
            <a:r>
              <a:rPr lang="ar-SA" sz="2800" u="sng" dirty="0" smtClean="0">
                <a:solidFill>
                  <a:srgbClr val="002060"/>
                </a:solidFill>
                <a:latin typeface="ae_AlMateen" pitchFamily="18" charset="-78"/>
                <a:cs typeface="ae_AlMateen" pitchFamily="18" charset="-78"/>
              </a:rPr>
              <a:t>تستعمل </a:t>
            </a:r>
            <a:r>
              <a:rPr lang="ar-SA" sz="2800" u="sng" dirty="0">
                <a:solidFill>
                  <a:srgbClr val="002060"/>
                </a:solidFill>
                <a:latin typeface="ae_AlMateen" pitchFamily="18" charset="-78"/>
                <a:cs typeface="ae_AlMateen" pitchFamily="18" charset="-78"/>
              </a:rPr>
              <a:t>تكنولوجيا البوصلة الدماغية لمساعدة الأفراد والمؤسسات على: </a:t>
            </a:r>
            <a:r>
              <a:rPr lang="ar-SA" sz="2800" dirty="0">
                <a:solidFill>
                  <a:srgbClr val="002060"/>
                </a:solidFill>
                <a:latin typeface="ae_AlMateen" pitchFamily="18" charset="-78"/>
                <a:cs typeface="ae_AlMateen" pitchFamily="18" charset="-78"/>
              </a:rPr>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1 تحسين التفاهم والتخاطب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2 تحسين فاعلية عمل الفريق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3 تقوية تعلم المؤسسات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4 حل المشكلات والخلافات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5 زيادة ملائمة العمل لقدرات الشخص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6 استعمال القدرات العقلية بأفضل ما يمكن 7 تحويل الخلافات بين الأفراد إلى قوة إبداعية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8 فهم أنماط الإدارة المختلفة وتأثير ذلك على فهم الآخرين «زملاء العمل، رؤساء العمل، والموظفين»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9 فهم العلاقات بين أفراد الفريق وتطوير الفريق</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10 فهم طبيعة الإبداع ومصادره، وكيفية تطويره».</a:t>
            </a:r>
          </a:p>
        </p:txBody>
      </p:sp>
    </p:spTree>
    <p:extLst>
      <p:ext uri="{BB962C8B-B14F-4D97-AF65-F5344CB8AC3E}">
        <p14:creationId xmlns:p14="http://schemas.microsoft.com/office/powerpoint/2010/main" xmlns="" val="3408987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284984"/>
            <a:ext cx="7620000" cy="1143000"/>
          </a:xfrm>
          <a:solidFill>
            <a:schemeClr val="accent2"/>
          </a:solidFill>
        </p:spPr>
        <p:txBody>
          <a:bodyPr/>
          <a:lstStyle/>
          <a:p>
            <a:pPr algn="ctr"/>
            <a:r>
              <a:rPr lang="ar-SA" dirty="0" smtClean="0">
                <a:solidFill>
                  <a:srgbClr val="FF0000"/>
                </a:solidFill>
                <a:latin typeface="ae_AlMateen" pitchFamily="18" charset="-78"/>
                <a:cs typeface="ae_AlMateen" pitchFamily="18" charset="-78"/>
              </a:rPr>
              <a:t>لماذا ندرس مقياس هيرمان؟ </a:t>
            </a:r>
            <a:endParaRPr lang="ar-SA" dirty="0">
              <a:solidFill>
                <a:srgbClr val="FF0000"/>
              </a:solidFill>
              <a:latin typeface="ae_AlMateen" pitchFamily="18" charset="-78"/>
              <a:cs typeface="ae_AlMateen" pitchFamily="18" charset="-78"/>
            </a:endParaRPr>
          </a:p>
        </p:txBody>
      </p:sp>
      <p:sp>
        <p:nvSpPr>
          <p:cNvPr id="4" name="عنوان 1"/>
          <p:cNvSpPr txBox="1">
            <a:spLocks/>
          </p:cNvSpPr>
          <p:nvPr/>
        </p:nvSpPr>
        <p:spPr>
          <a:xfrm>
            <a:off x="609600" y="427038"/>
            <a:ext cx="7620000" cy="1143000"/>
          </a:xfrm>
          <a:prstGeom prst="rect">
            <a:avLst/>
          </a:prstGeom>
          <a:solidFill>
            <a:schemeClr val="accent2"/>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FF0000"/>
                </a:solidFill>
                <a:latin typeface="ae_AlMateen" pitchFamily="18" charset="-78"/>
                <a:cs typeface="ae_AlMateen" pitchFamily="18" charset="-78"/>
              </a:rPr>
              <a:t>مقياس هيرمان </a:t>
            </a:r>
            <a:endParaRPr lang="ar-SA" dirty="0">
              <a:solidFill>
                <a:srgbClr val="FF0000"/>
              </a:solidFill>
              <a:latin typeface="ae_AlMateen" pitchFamily="18" charset="-78"/>
              <a:cs typeface="ae_AlMateen" pitchFamily="18" charset="-78"/>
            </a:endParaRPr>
          </a:p>
        </p:txBody>
      </p:sp>
      <p:sp>
        <p:nvSpPr>
          <p:cNvPr id="5" name="عنوان 1"/>
          <p:cNvSpPr txBox="1">
            <a:spLocks/>
          </p:cNvSpPr>
          <p:nvPr/>
        </p:nvSpPr>
        <p:spPr>
          <a:xfrm>
            <a:off x="467544" y="4797152"/>
            <a:ext cx="7762056"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latin typeface="ae_AlMateen" pitchFamily="18" charset="-78"/>
                <a:cs typeface="ae_AlMateen" pitchFamily="18" charset="-78"/>
              </a:rPr>
              <a:t>أب –زوج – مدير- داعية – مندوب مبيعات</a:t>
            </a:r>
            <a:endParaRPr lang="ar-SA" dirty="0">
              <a:latin typeface="ae_AlMateen" pitchFamily="18" charset="-78"/>
              <a:cs typeface="ae_AlMateen" pitchFamily="18" charset="-78"/>
            </a:endParaRPr>
          </a:p>
        </p:txBody>
      </p:sp>
      <p:sp>
        <p:nvSpPr>
          <p:cNvPr id="6" name="مربع نص 5"/>
          <p:cNvSpPr txBox="1"/>
          <p:nvPr/>
        </p:nvSpPr>
        <p:spPr>
          <a:xfrm>
            <a:off x="755576" y="1844824"/>
            <a:ext cx="6408712" cy="1569660"/>
          </a:xfrm>
          <a:prstGeom prst="rect">
            <a:avLst/>
          </a:prstGeom>
          <a:noFill/>
        </p:spPr>
        <p:txBody>
          <a:bodyPr wrap="square" rtlCol="1">
            <a:spAutoFit/>
          </a:bodyPr>
          <a:lstStyle/>
          <a:p>
            <a:r>
              <a:rPr lang="ar-SA" sz="3200" dirty="0" smtClean="0">
                <a:solidFill>
                  <a:srgbClr val="7030A0"/>
                </a:solidFill>
                <a:latin typeface="ae_AlMateen" pitchFamily="18" charset="-78"/>
                <a:cs typeface="ae_AlMateen" pitchFamily="18" charset="-78"/>
              </a:rPr>
              <a:t>مقياس هيرمان يعني ان كل منا له بصمة للتفكير ويستخدم هذه البصمة في التفكير واتخاذ القرار وفهم من حوله</a:t>
            </a:r>
            <a:endParaRPr lang="ar-SA" sz="3200" dirty="0">
              <a:solidFill>
                <a:srgbClr val="7030A0"/>
              </a:solidFill>
              <a:latin typeface="ae_AlMateen" pitchFamily="18" charset="-78"/>
              <a:cs typeface="ae_AlMateen" pitchFamily="18" charset="-78"/>
            </a:endParaRPr>
          </a:p>
        </p:txBody>
      </p:sp>
    </p:spTree>
    <p:extLst>
      <p:ext uri="{BB962C8B-B14F-4D97-AF65-F5344CB8AC3E}">
        <p14:creationId xmlns:p14="http://schemas.microsoft.com/office/powerpoint/2010/main" xmlns="" val="3763877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765755763"/>
              </p:ext>
            </p:extLst>
          </p:nvPr>
        </p:nvGraphicFramePr>
        <p:xfrm>
          <a:off x="611560" y="620688"/>
          <a:ext cx="7620000" cy="5699760"/>
        </p:xfrm>
        <a:graphic>
          <a:graphicData uri="http://schemas.openxmlformats.org/drawingml/2006/table">
            <a:tbl>
              <a:tblPr rtl="1" firstRow="1" bandRow="1">
                <a:tableStyleId>{5C22544A-7EE6-4342-B048-85BDC9FD1C3A}</a:tableStyleId>
              </a:tblPr>
              <a:tblGrid>
                <a:gridCol w="3810000"/>
                <a:gridCol w="3810000"/>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solidFill>
                            <a:srgbClr val="0A5629"/>
                          </a:solidFill>
                          <a:latin typeface="ae_AlMateen" pitchFamily="18" charset="-78"/>
                          <a:cs typeface="ae_AlMateen" pitchFamily="18" charset="-78"/>
                        </a:rPr>
                        <a:t>اهمية مقياس هيرمان </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solidFill>
                            <a:srgbClr val="0A5629"/>
                          </a:solidFill>
                          <a:latin typeface="ae_AlMateen" pitchFamily="18" charset="-78"/>
                          <a:cs typeface="ae_AlMateen" pitchFamily="18" charset="-78"/>
                        </a:rPr>
                        <a:t>تطبيقات مقياس هيرمان </a:t>
                      </a:r>
                    </a:p>
                  </a:txBody>
                  <a:tcPr/>
                </a:tc>
              </a:tr>
              <a:tr h="370840">
                <a:tc>
                  <a:txBody>
                    <a:bodyPr/>
                    <a:lstStyle/>
                    <a:p>
                      <a:pPr marL="342900" marR="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b="1" kern="1200" dirty="0" smtClean="0">
                          <a:solidFill>
                            <a:srgbClr val="560A4D"/>
                          </a:solidFill>
                          <a:effectLst/>
                          <a:latin typeface="+mn-lt"/>
                          <a:ea typeface="+mn-ea"/>
                          <a:cs typeface="+mn-cs"/>
                        </a:rPr>
                        <a:t>أكثـر من 60 أطروحة دكتوراه تناولت مقياس هيرمان</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en-US" sz="2400" b="1" kern="1200" dirty="0" smtClean="0">
                          <a:solidFill>
                            <a:srgbClr val="560A4D"/>
                          </a:solidFill>
                          <a:effectLst/>
                          <a:latin typeface="+mn-lt"/>
                          <a:ea typeface="+mn-ea"/>
                          <a:cs typeface="+mn-cs"/>
                        </a:rPr>
                        <a:t> </a:t>
                      </a:r>
                      <a:r>
                        <a:rPr lang="ar-SA" sz="2400" b="1" kern="1200" dirty="0" smtClean="0">
                          <a:solidFill>
                            <a:srgbClr val="560A4D"/>
                          </a:solidFill>
                          <a:effectLst/>
                          <a:latin typeface="+mn-lt"/>
                          <a:ea typeface="+mn-ea"/>
                          <a:cs typeface="+mn-cs"/>
                        </a:rPr>
                        <a:t>أكثر من 100 مقال علمي نشر عن مقياس هيرمان</a:t>
                      </a:r>
                      <a:r>
                        <a:rPr lang="en-US" sz="2400" b="1" kern="1200" dirty="0" smtClean="0">
                          <a:solidFill>
                            <a:srgbClr val="560A4D"/>
                          </a:solidFill>
                          <a:effectLst/>
                          <a:latin typeface="+mn-lt"/>
                          <a:ea typeface="+mn-ea"/>
                          <a:cs typeface="+mn-cs"/>
                        </a:rPr>
                        <a:t>  </a:t>
                      </a:r>
                      <a:r>
                        <a:rPr lang="ar-SA" sz="2400" b="1" kern="1200" dirty="0" smtClean="0">
                          <a:solidFill>
                            <a:srgbClr val="560A4D"/>
                          </a:solidFill>
                          <a:effectLst/>
                          <a:latin typeface="+mn-lt"/>
                          <a:ea typeface="+mn-ea"/>
                          <a:cs typeface="+mn-cs"/>
                        </a:rPr>
                        <a:t>تستعمله كبريات الشركات العالمية: </a:t>
                      </a:r>
                      <a:r>
                        <a:rPr lang="ar-SA" sz="2400" b="1" kern="1200" dirty="0" err="1" smtClean="0">
                          <a:solidFill>
                            <a:srgbClr val="560A4D"/>
                          </a:solidFill>
                          <a:effectLst/>
                          <a:latin typeface="+mn-lt"/>
                          <a:ea typeface="+mn-ea"/>
                          <a:cs typeface="+mn-cs"/>
                        </a:rPr>
                        <a:t>آي</a:t>
                      </a:r>
                      <a:r>
                        <a:rPr lang="ar-SA" sz="2400" b="1" kern="1200" dirty="0" smtClean="0">
                          <a:solidFill>
                            <a:srgbClr val="560A4D"/>
                          </a:solidFill>
                          <a:effectLst/>
                          <a:latin typeface="+mn-lt"/>
                          <a:ea typeface="+mn-ea"/>
                          <a:cs typeface="+mn-cs"/>
                        </a:rPr>
                        <a:t> بي إم - شل - دو </a:t>
                      </a:r>
                      <a:r>
                        <a:rPr lang="ar-SA" sz="2400" b="1" kern="1200" dirty="0" err="1" smtClean="0">
                          <a:solidFill>
                            <a:srgbClr val="560A4D"/>
                          </a:solidFill>
                          <a:effectLst/>
                          <a:latin typeface="+mn-lt"/>
                          <a:ea typeface="+mn-ea"/>
                          <a:cs typeface="+mn-cs"/>
                        </a:rPr>
                        <a:t>بونت</a:t>
                      </a:r>
                      <a:r>
                        <a:rPr lang="ar-SA" sz="2400" b="1" kern="1200" dirty="0" smtClean="0">
                          <a:solidFill>
                            <a:srgbClr val="560A4D"/>
                          </a:solidFill>
                          <a:effectLst/>
                          <a:latin typeface="+mn-lt"/>
                          <a:ea typeface="+mn-ea"/>
                          <a:cs typeface="+mn-cs"/>
                        </a:rPr>
                        <a:t> - كوكاكولا - موبايل </a:t>
                      </a:r>
                      <a:r>
                        <a:rPr lang="ar-SA" sz="2400" b="1" kern="1200" dirty="0" err="1" smtClean="0">
                          <a:solidFill>
                            <a:srgbClr val="560A4D"/>
                          </a:solidFill>
                          <a:effectLst/>
                          <a:latin typeface="+mn-lt"/>
                          <a:ea typeface="+mn-ea"/>
                          <a:cs typeface="+mn-cs"/>
                        </a:rPr>
                        <a:t>أويل</a:t>
                      </a:r>
                      <a:r>
                        <a:rPr lang="ar-SA" sz="2400" b="1" kern="1200" dirty="0" smtClean="0">
                          <a:solidFill>
                            <a:srgbClr val="560A4D"/>
                          </a:solidFill>
                          <a:effectLst/>
                          <a:latin typeface="+mn-lt"/>
                          <a:ea typeface="+mn-ea"/>
                          <a:cs typeface="+mn-cs"/>
                        </a:rPr>
                        <a:t> - زيروكس - أي تي أند تي - سيب </a:t>
                      </a:r>
                      <a:r>
                        <a:rPr lang="ar-SA" sz="2400" b="1" kern="1200" dirty="0" err="1" smtClean="0">
                          <a:solidFill>
                            <a:srgbClr val="560A4D"/>
                          </a:solidFill>
                          <a:effectLst/>
                          <a:latin typeface="+mn-lt"/>
                          <a:ea typeface="+mn-ea"/>
                          <a:cs typeface="+mn-cs"/>
                        </a:rPr>
                        <a:t>غيغي</a:t>
                      </a:r>
                      <a:r>
                        <a:rPr lang="ar-SA" sz="2400" b="1" kern="1200" dirty="0" smtClean="0">
                          <a:solidFill>
                            <a:srgbClr val="560A4D"/>
                          </a:solidFill>
                          <a:effectLst/>
                          <a:latin typeface="+mn-lt"/>
                          <a:ea typeface="+mn-ea"/>
                          <a:cs typeface="+mn-cs"/>
                        </a:rPr>
                        <a:t> - انتيل - </a:t>
                      </a:r>
                      <a:r>
                        <a:rPr lang="ar-SA" sz="2400" b="1" kern="1200" dirty="0" err="1" smtClean="0">
                          <a:solidFill>
                            <a:srgbClr val="560A4D"/>
                          </a:solidFill>
                          <a:effectLst/>
                          <a:latin typeface="+mn-lt"/>
                          <a:ea typeface="+mn-ea"/>
                          <a:cs typeface="+mn-cs"/>
                        </a:rPr>
                        <a:t>موترولا</a:t>
                      </a:r>
                      <a:r>
                        <a:rPr lang="ar-SA" sz="2400" b="1" kern="1200" dirty="0" smtClean="0">
                          <a:solidFill>
                            <a:srgbClr val="560A4D"/>
                          </a:solidFill>
                          <a:effectLst/>
                          <a:latin typeface="+mn-lt"/>
                          <a:ea typeface="+mn-ea"/>
                          <a:cs typeface="+mn-cs"/>
                        </a:rPr>
                        <a:t> - الجيش الأمريكي - جامعة تكساس - جامعة جورجيا</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يُستخدم في الولايات المتحدة - بريطانيا - ألمانيا - فرنسا - تركيا - المكسيك - الأرجنتين - أستراليا</a:t>
                      </a:r>
                      <a:r>
                        <a:rPr lang="en-US" sz="2400" b="1" kern="1200" dirty="0" smtClean="0">
                          <a:solidFill>
                            <a:srgbClr val="560A4D"/>
                          </a:solidFill>
                          <a:effectLst/>
                          <a:latin typeface="+mn-lt"/>
                          <a:ea typeface="+mn-ea"/>
                          <a:cs typeface="+mn-cs"/>
                        </a:rPr>
                        <a:t> </a:t>
                      </a:r>
                      <a:endParaRPr lang="ar-SA" sz="2400" b="1" kern="1200" dirty="0">
                        <a:solidFill>
                          <a:srgbClr val="560A4D"/>
                        </a:solidFill>
                        <a:effectLst/>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rgbClr val="560A4D"/>
                          </a:solidFill>
                          <a:effectLst/>
                          <a:latin typeface="+mn-lt"/>
                          <a:ea typeface="+mn-ea"/>
                          <a:cs typeface="+mn-cs"/>
                        </a:rPr>
                        <a:t>تخطيط الاستراتيجي</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تطـوير الشخصيـة</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فهـم الــذات</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التوظيـــف</a:t>
                      </a:r>
                      <a:r>
                        <a:rPr lang="en-US" sz="2400" b="1" kern="1200" dirty="0" smtClean="0">
                          <a:solidFill>
                            <a:srgbClr val="560A4D"/>
                          </a:solidFill>
                          <a:effectLst/>
                          <a:latin typeface="+mn-lt"/>
                          <a:ea typeface="+mn-ea"/>
                          <a:cs typeface="+mn-cs"/>
                        </a:rPr>
                        <a:t> </a:t>
                      </a:r>
                    </a:p>
                    <a:p>
                      <a:pPr marL="0" marR="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rgbClr val="560A4D"/>
                          </a:solidFill>
                          <a:effectLst/>
                          <a:latin typeface="+mn-lt"/>
                          <a:ea typeface="+mn-ea"/>
                          <a:cs typeface="+mn-cs"/>
                        </a:rPr>
                        <a:t>التعليـــم</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الإشــراف</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التـدريــب</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إدارة التغيـير</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عمـل الفـريـق</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الإدارات العليـا</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الاتصال والإعـلام</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الإبـداع والابتكار</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تطـويـر المـؤسسـات</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البيـع والشـراء</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تطـويـر هيـاكـل المـؤسسـات</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الشـؤون الاجتماعية والأسـريـة</a:t>
                      </a:r>
                      <a:r>
                        <a:rPr lang="en-US" sz="2400" b="1" kern="1200" dirty="0" smtClean="0">
                          <a:solidFill>
                            <a:srgbClr val="560A4D"/>
                          </a:solidFill>
                          <a:effectLst/>
                          <a:latin typeface="+mn-lt"/>
                          <a:ea typeface="+mn-ea"/>
                          <a:cs typeface="+mn-cs"/>
                        </a:rPr>
                        <a:t> </a:t>
                      </a:r>
                      <a:endParaRPr lang="ar-SA" sz="2400" dirty="0" smtClean="0">
                        <a:solidFill>
                          <a:srgbClr val="560A4D"/>
                        </a:solidFill>
                      </a:endParaRPr>
                    </a:p>
                    <a:p>
                      <a:pPr rtl="1"/>
                      <a:endParaRPr lang="ar-SA" dirty="0">
                        <a:solidFill>
                          <a:srgbClr val="560A4D"/>
                        </a:solidFill>
                      </a:endParaRPr>
                    </a:p>
                  </a:txBody>
                  <a:tcPr/>
                </a:tc>
              </a:tr>
            </a:tbl>
          </a:graphicData>
        </a:graphic>
      </p:graphicFrame>
    </p:spTree>
    <p:extLst>
      <p:ext uri="{BB962C8B-B14F-4D97-AF65-F5344CB8AC3E}">
        <p14:creationId xmlns:p14="http://schemas.microsoft.com/office/powerpoint/2010/main" xmlns="" val="134821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كائن 3"/>
          <p:cNvGraphicFramePr>
            <a:graphicFrameLocks/>
          </p:cNvGraphicFramePr>
          <p:nvPr>
            <p:extLst>
              <p:ext uri="{D42A27DB-BD31-4B8C-83A1-F6EECF244321}">
                <p14:modId xmlns:p14="http://schemas.microsoft.com/office/powerpoint/2010/main" xmlns="" val="1707604004"/>
              </p:ext>
            </p:extLst>
          </p:nvPr>
        </p:nvGraphicFramePr>
        <p:xfrm>
          <a:off x="755576" y="549399"/>
          <a:ext cx="7057231" cy="5471889"/>
        </p:xfrm>
        <a:graphic>
          <a:graphicData uri="http://schemas.openxmlformats.org/presentationml/2006/ole">
            <p:oleObj spid="_x0000_s4134" name="Document" r:id="rId3" imgW="1798472" imgH="2304260" progId="Word.Document.8">
              <p:embed/>
            </p:oleObj>
          </a:graphicData>
        </a:graphic>
      </p:graphicFrame>
    </p:spTree>
    <p:extLst>
      <p:ext uri="{BB962C8B-B14F-4D97-AF65-F5344CB8AC3E}">
        <p14:creationId xmlns:p14="http://schemas.microsoft.com/office/powerpoint/2010/main" xmlns="" val="17607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40"/>
          <p:cNvGrpSpPr>
            <a:grpSpLocks/>
          </p:cNvGrpSpPr>
          <p:nvPr/>
        </p:nvGrpSpPr>
        <p:grpSpPr bwMode="auto">
          <a:xfrm>
            <a:off x="285750" y="1216025"/>
            <a:ext cx="8501063" cy="4784725"/>
            <a:chOff x="285720" y="1014394"/>
            <a:chExt cx="8501122" cy="4784202"/>
          </a:xfrm>
        </p:grpSpPr>
        <p:sp>
          <p:nvSpPr>
            <p:cNvPr id="5" name="Rectangle 19"/>
            <p:cNvSpPr>
              <a:spLocks noChangeArrowheads="1"/>
            </p:cNvSpPr>
            <p:nvPr/>
          </p:nvSpPr>
          <p:spPr bwMode="auto">
            <a:xfrm>
              <a:off x="5056218" y="1068587"/>
              <a:ext cx="3444872" cy="831639"/>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latin typeface="Times New Roman" pitchFamily="18" charset="0"/>
                  <a:cs typeface="Simplified Arabic" pitchFamily="18" charset="-78"/>
                </a:rPr>
                <a:t>تخيّل وإبداع وابتكار, تفكير استراتيجي شمولي</a:t>
              </a:r>
              <a:endParaRPr lang="en-GB" sz="2400" b="1">
                <a:latin typeface="Times New Roman" pitchFamily="18" charset="0"/>
                <a:cs typeface="Simplified Arabic" pitchFamily="18" charset="-78"/>
              </a:endParaRPr>
            </a:p>
          </p:txBody>
        </p:sp>
        <p:grpSp>
          <p:nvGrpSpPr>
            <p:cNvPr id="6" name="مجموعة 33"/>
            <p:cNvGrpSpPr>
              <a:grpSpLocks/>
            </p:cNvGrpSpPr>
            <p:nvPr/>
          </p:nvGrpSpPr>
          <p:grpSpPr bwMode="auto">
            <a:xfrm>
              <a:off x="3000364" y="1857364"/>
              <a:ext cx="3143272" cy="3071834"/>
              <a:chOff x="4786314" y="1714488"/>
              <a:chExt cx="3143272" cy="3071834"/>
            </a:xfrm>
          </p:grpSpPr>
          <p:sp>
            <p:nvSpPr>
              <p:cNvPr id="10" name="Oval 14"/>
              <p:cNvSpPr>
                <a:spLocks noChangeArrowheads="1"/>
              </p:cNvSpPr>
              <p:nvPr/>
            </p:nvSpPr>
            <p:spPr bwMode="auto">
              <a:xfrm>
                <a:off x="7215206" y="4068771"/>
                <a:ext cx="646113" cy="646113"/>
              </a:xfrm>
              <a:prstGeom prst="ellipse">
                <a:avLst/>
              </a:prstGeom>
              <a:solidFill>
                <a:srgbClr val="FF3300"/>
              </a:solidFill>
              <a:ln w="12700">
                <a:solidFill>
                  <a:schemeClr val="tx1"/>
                </a:solidFill>
                <a:round/>
                <a:headEnd/>
                <a:tailEnd/>
              </a:ln>
            </p:spPr>
            <p:txBody>
              <a:bodyPr wrap="none" lIns="92075" tIns="46038" rIns="92075" bIns="46038" anchor="ctr"/>
              <a:lstStyle/>
              <a:p>
                <a:pPr algn="ctr" defTabSz="762000"/>
                <a:r>
                  <a:rPr lang="en-GB" sz="2800" dirty="0" smtClean="0">
                    <a:solidFill>
                      <a:schemeClr val="bg1"/>
                    </a:solidFill>
                    <a:ea typeface="Times New Roman (Arabic)"/>
                    <a:cs typeface="Times New Roman (Arabic)"/>
                  </a:rPr>
                  <a:t>S</a:t>
                </a:r>
                <a:endParaRPr lang="en-GB" sz="2800" dirty="0">
                  <a:solidFill>
                    <a:schemeClr val="bg1"/>
                  </a:solidFill>
                  <a:ea typeface="Times New Roman (Arabic)"/>
                  <a:cs typeface="Times New Roman (Arabic)"/>
                </a:endParaRPr>
              </a:p>
            </p:txBody>
          </p:sp>
          <p:grpSp>
            <p:nvGrpSpPr>
              <p:cNvPr id="11" name="مجموعة 32"/>
              <p:cNvGrpSpPr>
                <a:grpSpLocks/>
              </p:cNvGrpSpPr>
              <p:nvPr/>
            </p:nvGrpSpPr>
            <p:grpSpPr bwMode="auto">
              <a:xfrm>
                <a:off x="4786314" y="1714488"/>
                <a:ext cx="3143272" cy="3071834"/>
                <a:chOff x="4786314" y="1714488"/>
                <a:chExt cx="3143272" cy="3071834"/>
              </a:xfrm>
            </p:grpSpPr>
            <p:grpSp>
              <p:nvGrpSpPr>
                <p:cNvPr id="12" name="مجموعة 40"/>
                <p:cNvGrpSpPr>
                  <a:grpSpLocks/>
                </p:cNvGrpSpPr>
                <p:nvPr/>
              </p:nvGrpSpPr>
              <p:grpSpPr bwMode="auto">
                <a:xfrm>
                  <a:off x="4914904" y="1885938"/>
                  <a:ext cx="2814658" cy="2643206"/>
                  <a:chOff x="6848502" y="4876822"/>
                  <a:chExt cx="1581150" cy="1579563"/>
                </a:xfrm>
              </p:grpSpPr>
              <p:sp>
                <p:nvSpPr>
                  <p:cNvPr id="19" name="Arc 14"/>
                  <p:cNvSpPr>
                    <a:spLocks/>
                  </p:cNvSpPr>
                  <p:nvPr/>
                </p:nvSpPr>
                <p:spPr bwMode="auto">
                  <a:xfrm rot="10800000">
                    <a:off x="7677177" y="5703910"/>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4"/>
                        </a:moveTo>
                        <a:cubicBezTo>
                          <a:pt x="25" y="9660"/>
                          <a:pt x="9660" y="25"/>
                          <a:pt x="21554" y="0"/>
                        </a:cubicBezTo>
                      </a:path>
                      <a:path w="21600" h="21600" stroke="0" extrusionOk="0">
                        <a:moveTo>
                          <a:pt x="0" y="21554"/>
                        </a:moveTo>
                        <a:cubicBezTo>
                          <a:pt x="25" y="9660"/>
                          <a:pt x="9660" y="25"/>
                          <a:pt x="21554" y="0"/>
                        </a:cubicBezTo>
                        <a:lnTo>
                          <a:pt x="21600" y="21600"/>
                        </a:lnTo>
                        <a:lnTo>
                          <a:pt x="0" y="21554"/>
                        </a:lnTo>
                        <a:close/>
                      </a:path>
                    </a:pathLst>
                  </a:custGeom>
                  <a:solidFill>
                    <a:srgbClr val="FF3300"/>
                  </a:solidFill>
                  <a:ln w="12700" cap="rnd">
                    <a:solidFill>
                      <a:schemeClr val="tx1"/>
                    </a:solidFill>
                    <a:round/>
                    <a:headEnd/>
                    <a:tailEnd/>
                  </a:ln>
                </p:spPr>
                <p:txBody>
                  <a:bodyPr/>
                  <a:lstStyle/>
                  <a:p>
                    <a:endParaRPr lang="ar-SA"/>
                  </a:p>
                </p:txBody>
              </p:sp>
              <p:sp>
                <p:nvSpPr>
                  <p:cNvPr id="20" name="Arc 11"/>
                  <p:cNvSpPr>
                    <a:spLocks/>
                  </p:cNvSpPr>
                  <p:nvPr/>
                </p:nvSpPr>
                <p:spPr bwMode="auto">
                  <a:xfrm>
                    <a:off x="7670827" y="4876822"/>
                    <a:ext cx="754063" cy="752475"/>
                  </a:xfrm>
                  <a:custGeom>
                    <a:avLst/>
                    <a:gdLst>
                      <a:gd name="T0" fmla="*/ 0 w 21646"/>
                      <a:gd name="T1" fmla="*/ 0 h 21600"/>
                      <a:gd name="T2" fmla="*/ 0 w 21646"/>
                      <a:gd name="T3" fmla="*/ 0 h 21600"/>
                      <a:gd name="T4" fmla="*/ 0 w 21646"/>
                      <a:gd name="T5" fmla="*/ 0 h 21600"/>
                      <a:gd name="T6" fmla="*/ 0 60000 65536"/>
                      <a:gd name="T7" fmla="*/ 0 60000 65536"/>
                      <a:gd name="T8" fmla="*/ 0 60000 65536"/>
                      <a:gd name="T9" fmla="*/ 0 w 21646"/>
                      <a:gd name="T10" fmla="*/ 0 h 21600"/>
                      <a:gd name="T11" fmla="*/ 21646 w 21646"/>
                      <a:gd name="T12" fmla="*/ 21600 h 21600"/>
                    </a:gdLst>
                    <a:ahLst/>
                    <a:cxnLst>
                      <a:cxn ang="T6">
                        <a:pos x="T0" y="T1"/>
                      </a:cxn>
                      <a:cxn ang="T7">
                        <a:pos x="T2" y="T3"/>
                      </a:cxn>
                      <a:cxn ang="T8">
                        <a:pos x="T4" y="T5"/>
                      </a:cxn>
                    </a:cxnLst>
                    <a:rect l="T9" t="T10" r="T11" b="T12"/>
                    <a:pathLst>
                      <a:path w="21646" h="21600" fill="none" extrusionOk="0">
                        <a:moveTo>
                          <a:pt x="0" y="0"/>
                        </a:moveTo>
                        <a:cubicBezTo>
                          <a:pt x="15" y="0"/>
                          <a:pt x="30" y="-1"/>
                          <a:pt x="46" y="0"/>
                        </a:cubicBezTo>
                        <a:cubicBezTo>
                          <a:pt x="11975" y="0"/>
                          <a:pt x="21646" y="9670"/>
                          <a:pt x="21646" y="21600"/>
                        </a:cubicBezTo>
                      </a:path>
                      <a:path w="21646" h="21600" stroke="0" extrusionOk="0">
                        <a:moveTo>
                          <a:pt x="0" y="0"/>
                        </a:moveTo>
                        <a:cubicBezTo>
                          <a:pt x="15" y="0"/>
                          <a:pt x="30" y="-1"/>
                          <a:pt x="46" y="0"/>
                        </a:cubicBezTo>
                        <a:cubicBezTo>
                          <a:pt x="11975" y="0"/>
                          <a:pt x="21646" y="9670"/>
                          <a:pt x="21646" y="21600"/>
                        </a:cubicBezTo>
                        <a:lnTo>
                          <a:pt x="46" y="21600"/>
                        </a:lnTo>
                        <a:lnTo>
                          <a:pt x="0" y="0"/>
                        </a:lnTo>
                        <a:close/>
                      </a:path>
                    </a:pathLst>
                  </a:custGeom>
                  <a:solidFill>
                    <a:srgbClr val="FFFF00"/>
                  </a:solidFill>
                  <a:ln w="12700" cap="rnd">
                    <a:solidFill>
                      <a:schemeClr val="tx1"/>
                    </a:solidFill>
                    <a:round/>
                    <a:headEnd/>
                    <a:tailEnd/>
                  </a:ln>
                </p:spPr>
                <p:txBody>
                  <a:bodyPr/>
                  <a:lstStyle/>
                  <a:p>
                    <a:endParaRPr lang="ar-SA"/>
                  </a:p>
                </p:txBody>
              </p:sp>
              <p:sp>
                <p:nvSpPr>
                  <p:cNvPr id="21" name="Arc 12"/>
                  <p:cNvSpPr>
                    <a:spLocks/>
                  </p:cNvSpPr>
                  <p:nvPr/>
                </p:nvSpPr>
                <p:spPr bwMode="auto">
                  <a:xfrm>
                    <a:off x="6851677" y="4879997"/>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4"/>
                        </a:moveTo>
                        <a:cubicBezTo>
                          <a:pt x="25" y="9660"/>
                          <a:pt x="9660" y="25"/>
                          <a:pt x="21554" y="0"/>
                        </a:cubicBezTo>
                      </a:path>
                      <a:path w="21600" h="21600" stroke="0" extrusionOk="0">
                        <a:moveTo>
                          <a:pt x="0" y="21554"/>
                        </a:moveTo>
                        <a:cubicBezTo>
                          <a:pt x="25" y="9660"/>
                          <a:pt x="9660" y="25"/>
                          <a:pt x="21554" y="0"/>
                        </a:cubicBezTo>
                        <a:lnTo>
                          <a:pt x="21600" y="21600"/>
                        </a:lnTo>
                        <a:lnTo>
                          <a:pt x="0" y="21554"/>
                        </a:lnTo>
                        <a:close/>
                      </a:path>
                    </a:pathLst>
                  </a:custGeom>
                  <a:solidFill>
                    <a:srgbClr val="0066FF"/>
                  </a:solidFill>
                  <a:ln w="12700" cap="rnd">
                    <a:solidFill>
                      <a:schemeClr val="tx1"/>
                    </a:solidFill>
                    <a:round/>
                    <a:headEnd/>
                    <a:tailEnd/>
                  </a:ln>
                </p:spPr>
                <p:txBody>
                  <a:bodyPr/>
                  <a:lstStyle/>
                  <a:p>
                    <a:endParaRPr lang="ar-SA"/>
                  </a:p>
                </p:txBody>
              </p:sp>
              <p:sp>
                <p:nvSpPr>
                  <p:cNvPr id="22" name="Arc 13"/>
                  <p:cNvSpPr>
                    <a:spLocks/>
                  </p:cNvSpPr>
                  <p:nvPr/>
                </p:nvSpPr>
                <p:spPr bwMode="auto">
                  <a:xfrm rot="10800000">
                    <a:off x="6848502" y="5703910"/>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9900"/>
                  </a:solidFill>
                  <a:ln w="12700" cap="rnd">
                    <a:solidFill>
                      <a:schemeClr val="tx1"/>
                    </a:solidFill>
                    <a:round/>
                    <a:headEnd/>
                    <a:tailEnd/>
                  </a:ln>
                </p:spPr>
                <p:txBody>
                  <a:bodyPr/>
                  <a:lstStyle/>
                  <a:p>
                    <a:endParaRPr lang="ar-SA"/>
                  </a:p>
                </p:txBody>
              </p:sp>
            </p:grpSp>
            <p:sp>
              <p:nvSpPr>
                <p:cNvPr id="13" name="Rectangle 10"/>
                <p:cNvSpPr>
                  <a:spLocks noChangeArrowheads="1"/>
                </p:cNvSpPr>
                <p:nvPr/>
              </p:nvSpPr>
              <p:spPr bwMode="auto">
                <a:xfrm>
                  <a:off x="5143504" y="2071679"/>
                  <a:ext cx="2379681" cy="229871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ar-SA"/>
                </a:p>
              </p:txBody>
            </p:sp>
            <p:sp>
              <p:nvSpPr>
                <p:cNvPr id="14" name="Line 11"/>
                <p:cNvSpPr>
                  <a:spLocks noChangeShapeType="1"/>
                </p:cNvSpPr>
                <p:nvPr/>
              </p:nvSpPr>
              <p:spPr bwMode="auto">
                <a:xfrm flipV="1">
                  <a:off x="5297510" y="2144713"/>
                  <a:ext cx="2238375" cy="22383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ar-SA"/>
                </a:p>
              </p:txBody>
            </p:sp>
            <p:sp>
              <p:nvSpPr>
                <p:cNvPr id="15" name="Line 12"/>
                <p:cNvSpPr>
                  <a:spLocks noChangeShapeType="1"/>
                </p:cNvSpPr>
                <p:nvPr/>
              </p:nvSpPr>
              <p:spPr bwMode="auto">
                <a:xfrm>
                  <a:off x="5297510" y="2144713"/>
                  <a:ext cx="2238375" cy="22383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ar-SA"/>
                </a:p>
              </p:txBody>
            </p:sp>
            <p:sp>
              <p:nvSpPr>
                <p:cNvPr id="16" name="Oval 13"/>
                <p:cNvSpPr>
                  <a:spLocks noChangeArrowheads="1"/>
                </p:cNvSpPr>
                <p:nvPr/>
              </p:nvSpPr>
              <p:spPr bwMode="auto">
                <a:xfrm>
                  <a:off x="4786314" y="1714488"/>
                  <a:ext cx="646113" cy="646113"/>
                </a:xfrm>
                <a:prstGeom prst="ellipse">
                  <a:avLst/>
                </a:prstGeom>
                <a:solidFill>
                  <a:srgbClr val="0066FF"/>
                </a:solidFill>
                <a:ln w="12700">
                  <a:solidFill>
                    <a:schemeClr val="tx1"/>
                  </a:solidFill>
                  <a:round/>
                  <a:headEnd/>
                  <a:tailEnd/>
                </a:ln>
              </p:spPr>
              <p:txBody>
                <a:bodyPr wrap="none" lIns="92075" tIns="46038" rIns="92075" bIns="46038" anchor="ctr"/>
                <a:lstStyle/>
                <a:p>
                  <a:pPr algn="ctr" defTabSz="762000"/>
                  <a:r>
                    <a:rPr lang="en-US" sz="2800" dirty="0" smtClean="0">
                      <a:solidFill>
                        <a:schemeClr val="bg1"/>
                      </a:solidFill>
                      <a:ea typeface="Times New Roman (Arabic)"/>
                      <a:cs typeface="Times New Roman (Arabic)"/>
                    </a:rPr>
                    <a:t>N</a:t>
                  </a:r>
                  <a:endParaRPr lang="en-GB" sz="2800" dirty="0">
                    <a:solidFill>
                      <a:schemeClr val="bg1"/>
                    </a:solidFill>
                    <a:ea typeface="Times New Roman (Arabic)"/>
                    <a:cs typeface="Times New Roman (Arabic)"/>
                  </a:endParaRPr>
                </a:p>
              </p:txBody>
            </p:sp>
            <p:sp>
              <p:nvSpPr>
                <p:cNvPr id="17" name="Oval 15"/>
                <p:cNvSpPr>
                  <a:spLocks noChangeArrowheads="1"/>
                </p:cNvSpPr>
                <p:nvPr/>
              </p:nvSpPr>
              <p:spPr bwMode="auto">
                <a:xfrm>
                  <a:off x="4854581" y="4140209"/>
                  <a:ext cx="646113" cy="646113"/>
                </a:xfrm>
                <a:prstGeom prst="ellipse">
                  <a:avLst/>
                </a:prstGeom>
                <a:solidFill>
                  <a:srgbClr val="009900"/>
                </a:solidFill>
                <a:ln w="12700">
                  <a:solidFill>
                    <a:schemeClr val="tx1"/>
                  </a:solidFill>
                  <a:round/>
                  <a:headEnd/>
                  <a:tailEnd/>
                </a:ln>
              </p:spPr>
              <p:txBody>
                <a:bodyPr wrap="none" lIns="92075" tIns="46038" rIns="92075" bIns="46038" anchor="ctr"/>
                <a:lstStyle/>
                <a:p>
                  <a:pPr algn="ctr" defTabSz="762000"/>
                  <a:r>
                    <a:rPr lang="en-GB" sz="2800" dirty="0" smtClean="0">
                      <a:solidFill>
                        <a:schemeClr val="bg1"/>
                      </a:solidFill>
                      <a:ea typeface="Times New Roman (Arabic)"/>
                      <a:cs typeface="Times New Roman (Arabic)"/>
                    </a:rPr>
                    <a:t>W</a:t>
                  </a:r>
                  <a:endParaRPr lang="en-GB" sz="2800" dirty="0">
                    <a:solidFill>
                      <a:schemeClr val="bg1"/>
                    </a:solidFill>
                    <a:ea typeface="Times New Roman (Arabic)"/>
                    <a:cs typeface="Times New Roman (Arabic)"/>
                  </a:endParaRPr>
                </a:p>
              </p:txBody>
            </p:sp>
            <p:sp>
              <p:nvSpPr>
                <p:cNvPr id="18" name="Oval 16"/>
                <p:cNvSpPr>
                  <a:spLocks noChangeArrowheads="1"/>
                </p:cNvSpPr>
                <p:nvPr/>
              </p:nvSpPr>
              <p:spPr bwMode="auto">
                <a:xfrm>
                  <a:off x="7283473" y="1785926"/>
                  <a:ext cx="646113" cy="646113"/>
                </a:xfrm>
                <a:prstGeom prst="ellipse">
                  <a:avLst/>
                </a:prstGeom>
                <a:solidFill>
                  <a:srgbClr val="FFFF00"/>
                </a:solidFill>
                <a:ln w="12700">
                  <a:solidFill>
                    <a:schemeClr val="tx1"/>
                  </a:solidFill>
                  <a:round/>
                  <a:headEnd/>
                  <a:tailEnd/>
                </a:ln>
              </p:spPr>
              <p:txBody>
                <a:bodyPr wrap="none" lIns="92075" tIns="46038" rIns="92075" bIns="46038" anchor="ctr"/>
                <a:lstStyle/>
                <a:p>
                  <a:pPr algn="ctr" defTabSz="762000"/>
                  <a:r>
                    <a:rPr lang="en-GB" sz="2800" dirty="0" smtClean="0">
                      <a:ea typeface="Times New Roman (Arabic)"/>
                      <a:cs typeface="Times New Roman (Arabic)"/>
                    </a:rPr>
                    <a:t>E</a:t>
                  </a:r>
                  <a:endParaRPr lang="en-GB" sz="2800" dirty="0">
                    <a:ea typeface="Times New Roman (Arabic)"/>
                    <a:cs typeface="Times New Roman (Arabic)"/>
                  </a:endParaRPr>
                </a:p>
              </p:txBody>
            </p:sp>
          </p:grpSp>
        </p:grpSp>
        <p:sp>
          <p:nvSpPr>
            <p:cNvPr id="7" name="Rectangle 19"/>
            <p:cNvSpPr>
              <a:spLocks noChangeArrowheads="1"/>
            </p:cNvSpPr>
            <p:nvPr/>
          </p:nvSpPr>
          <p:spPr bwMode="auto">
            <a:xfrm>
              <a:off x="5341970" y="4895519"/>
              <a:ext cx="3444872" cy="831639"/>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latin typeface="Times New Roman" pitchFamily="18" charset="0"/>
                  <a:cs typeface="Simplified Arabic" pitchFamily="18" charset="-78"/>
                </a:rPr>
                <a:t>مشاعر وعواطف ومعاني إنسانية وعلاقات بالآخرين</a:t>
              </a:r>
              <a:endParaRPr lang="en-GB" sz="2400" b="1">
                <a:latin typeface="Times New Roman" pitchFamily="18" charset="0"/>
                <a:cs typeface="Simplified Arabic" pitchFamily="18" charset="-78"/>
              </a:endParaRPr>
            </a:p>
          </p:txBody>
        </p:sp>
        <p:sp>
          <p:nvSpPr>
            <p:cNvPr id="8" name="Rectangle 19"/>
            <p:cNvSpPr>
              <a:spLocks noChangeArrowheads="1"/>
            </p:cNvSpPr>
            <p:nvPr/>
          </p:nvSpPr>
          <p:spPr bwMode="auto">
            <a:xfrm>
              <a:off x="428596" y="1014394"/>
              <a:ext cx="3444872" cy="831639"/>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dirty="0">
                  <a:solidFill>
                    <a:schemeClr val="bg1"/>
                  </a:solidFill>
                  <a:latin typeface="Times New Roman" pitchFamily="18" charset="0"/>
                  <a:cs typeface="Simplified Arabic" pitchFamily="18" charset="-78"/>
                </a:rPr>
                <a:t>تحليلات وتقييم وبيانات وأرقام وتركيز على النتائج</a:t>
              </a:r>
              <a:endParaRPr lang="en-GB" sz="2400" b="1" dirty="0">
                <a:solidFill>
                  <a:schemeClr val="bg1"/>
                </a:solidFill>
                <a:latin typeface="Times New Roman" pitchFamily="18" charset="0"/>
                <a:cs typeface="Simplified Arabic" pitchFamily="18" charset="-78"/>
              </a:endParaRPr>
            </a:p>
          </p:txBody>
        </p:sp>
        <p:sp>
          <p:nvSpPr>
            <p:cNvPr id="9" name="Rectangle 19"/>
            <p:cNvSpPr>
              <a:spLocks noChangeArrowheads="1"/>
            </p:cNvSpPr>
            <p:nvPr/>
          </p:nvSpPr>
          <p:spPr bwMode="auto">
            <a:xfrm>
              <a:off x="285720" y="4966957"/>
              <a:ext cx="3444872" cy="831639"/>
            </a:xfrm>
            <a:prstGeom prst="rect">
              <a:avLst/>
            </a:prstGeom>
            <a:solidFill>
              <a:srgbClr val="00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solidFill>
                    <a:schemeClr val="bg1"/>
                  </a:solidFill>
                  <a:latin typeface="Times New Roman" pitchFamily="18" charset="0"/>
                  <a:cs typeface="Simplified Arabic" pitchFamily="18" charset="-78"/>
                </a:rPr>
                <a:t>تخطيط وانضباط  , وإجراءات أنظمة  وتفاصيل</a:t>
              </a:r>
              <a:endParaRPr lang="en-GB" sz="2400" b="1">
                <a:solidFill>
                  <a:schemeClr val="bg1"/>
                </a:solidFill>
                <a:latin typeface="Times New Roman" pitchFamily="18" charset="0"/>
                <a:cs typeface="Simplified Arabic" pitchFamily="18" charset="-78"/>
              </a:endParaRPr>
            </a:p>
          </p:txBody>
        </p:sp>
      </p:grpSp>
    </p:spTree>
    <p:extLst>
      <p:ext uri="{BB962C8B-B14F-4D97-AF65-F5344CB8AC3E}">
        <p14:creationId xmlns:p14="http://schemas.microsoft.com/office/powerpoint/2010/main" xmlns="" val="1416646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1556792"/>
            <a:ext cx="6984776" cy="830997"/>
          </a:xfrm>
          <a:prstGeom prst="rect">
            <a:avLst/>
          </a:prstGeom>
          <a:noFill/>
        </p:spPr>
        <p:txBody>
          <a:bodyPr wrap="square" rtlCol="1">
            <a:spAutoFit/>
          </a:bodyPr>
          <a:lstStyle/>
          <a:p>
            <a:pPr algn="ctr"/>
            <a:r>
              <a:rPr lang="ar-SA" sz="4800" dirty="0" smtClean="0">
                <a:solidFill>
                  <a:srgbClr val="FF0000"/>
                </a:solidFill>
                <a:latin typeface="ae_AlMateen" pitchFamily="18" charset="-78"/>
                <a:cs typeface="ae_AlMateen" pitchFamily="18" charset="-78"/>
              </a:rPr>
              <a:t>الملخص المرئي </a:t>
            </a:r>
            <a:endParaRPr lang="ar-SA" sz="4800" dirty="0">
              <a:solidFill>
                <a:srgbClr val="FF0000"/>
              </a:solidFill>
              <a:latin typeface="ae_AlMateen" pitchFamily="18" charset="-78"/>
              <a:cs typeface="ae_AlMateen" pitchFamily="18" charset="-78"/>
            </a:endParaRPr>
          </a:p>
        </p:txBody>
      </p:sp>
      <p:sp>
        <p:nvSpPr>
          <p:cNvPr id="5" name="مربع نص 4"/>
          <p:cNvSpPr txBox="1"/>
          <p:nvPr/>
        </p:nvSpPr>
        <p:spPr>
          <a:xfrm>
            <a:off x="2627784" y="2852936"/>
            <a:ext cx="3600400" cy="584775"/>
          </a:xfrm>
          <a:prstGeom prst="rect">
            <a:avLst/>
          </a:prstGeom>
          <a:noFill/>
        </p:spPr>
        <p:txBody>
          <a:bodyPr wrap="square" rtlCol="1">
            <a:spAutoFit/>
          </a:bodyPr>
          <a:lstStyle/>
          <a:p>
            <a:pPr algn="ctr"/>
            <a:r>
              <a:rPr lang="ar-SA" sz="3200" dirty="0" smtClean="0">
                <a:solidFill>
                  <a:srgbClr val="002060"/>
                </a:solidFill>
                <a:latin typeface="ae_AlMateen" pitchFamily="18" charset="-78"/>
                <a:cs typeface="ae_AlMateen" pitchFamily="18" charset="-78"/>
              </a:rPr>
              <a:t>انظر صفحة 22</a:t>
            </a:r>
            <a:endParaRPr lang="ar-SA" sz="32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3276689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5400" dirty="0" smtClean="0">
                <a:solidFill>
                  <a:srgbClr val="002060"/>
                </a:solidFill>
                <a:cs typeface="MCS Taybah S_U normal." pitchFamily="2" charset="-78"/>
              </a:rPr>
              <a:t>الان انظر في اجاباتك ماذا سيكون نمطك؟ </a:t>
            </a:r>
            <a:endParaRPr lang="ar-SA" sz="5400" dirty="0">
              <a:solidFill>
                <a:srgbClr val="002060"/>
              </a:solidFill>
              <a:cs typeface="MCS Taybah S_U normal." pitchFamily="2" charset="-78"/>
            </a:endParaRPr>
          </a:p>
        </p:txBody>
      </p:sp>
      <p:pic>
        <p:nvPicPr>
          <p:cNvPr id="6146" name="Picture 2" descr="C:\Users\xiD4\Desktop\عام\الاعمال\مجلد جديد ‫(2)‬\صور خدمة العملاء\images (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132856"/>
            <a:ext cx="4609480" cy="3793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7685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14"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15" name="مستطيل 14"/>
          <p:cNvSpPr/>
          <p:nvPr/>
        </p:nvSpPr>
        <p:spPr>
          <a:xfrm>
            <a:off x="3563888" y="980728"/>
            <a:ext cx="4464496" cy="461665"/>
          </a:xfrm>
          <a:prstGeom prst="rect">
            <a:avLst/>
          </a:prstGeom>
        </p:spPr>
        <p:txBody>
          <a:bodyPr wrap="square">
            <a:spAutoFit/>
          </a:bodyPr>
          <a:lstStyle/>
          <a:p>
            <a:r>
              <a:rPr lang="ar-SA" sz="2400" b="1" dirty="0">
                <a:latin typeface="ae_AlMateen" pitchFamily="18" charset="-78"/>
                <a:cs typeface="ae_AlMateen" pitchFamily="18" charset="-78"/>
              </a:rPr>
              <a:t>ضع الرجل المناسب في المكان المناسب :-</a:t>
            </a:r>
            <a:endParaRPr lang="en-US" sz="2400" dirty="0">
              <a:latin typeface="ae_AlMateen" pitchFamily="18" charset="-78"/>
              <a:cs typeface="ae_AlMateen" pitchFamily="18" charset="-78"/>
            </a:endParaRPr>
          </a:p>
        </p:txBody>
      </p:sp>
    </p:spTree>
    <p:extLst>
      <p:ext uri="{BB962C8B-B14F-4D97-AF65-F5344CB8AC3E}">
        <p14:creationId xmlns:p14="http://schemas.microsoft.com/office/powerpoint/2010/main" xmlns="" val="26507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2800" dirty="0" smtClean="0">
                <a:solidFill>
                  <a:srgbClr val="00B050"/>
                </a:solidFill>
                <a:cs typeface="ACS  Akeek Extra Bold" pitchFamily="2" charset="-78"/>
              </a:rPr>
              <a:t>نشط معلوماتك </a:t>
            </a:r>
            <a:endParaRPr lang="ar-SA" sz="2800" dirty="0">
              <a:solidFill>
                <a:srgbClr val="00B050"/>
              </a:solidFill>
              <a:cs typeface="ACS  Akeek Extra Bold" pitchFamily="2" charset="-78"/>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27784" y="1844824"/>
            <a:ext cx="3528392" cy="3672408"/>
          </a:xfrm>
        </p:spPr>
      </p:pic>
    </p:spTree>
    <p:extLst>
      <p:ext uri="{BB962C8B-B14F-4D97-AF65-F5344CB8AC3E}">
        <p14:creationId xmlns:p14="http://schemas.microsoft.com/office/powerpoint/2010/main" xmlns="" val="3818630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15244" y="274638"/>
            <a:ext cx="6480175" cy="922337"/>
          </a:xfrm>
          <a:ln w="12700">
            <a:solidFill>
              <a:schemeClr val="tx1"/>
            </a:solidFill>
            <a:miter lim="800000"/>
            <a:headEnd/>
            <a:tailEnd/>
          </a:ln>
        </p:spPr>
        <p:txBody>
          <a:bodyPr/>
          <a:lstStyle/>
          <a:p>
            <a:pPr algn="ctr" eaLnBrk="1" hangingPunct="1"/>
            <a:r>
              <a:rPr lang="ar-SA" smtClean="0">
                <a:cs typeface="PT Bold Heading" pitchFamily="2" charset="-78"/>
              </a:rPr>
              <a:t>ثانيا: النظام التمثيلي</a:t>
            </a:r>
            <a:endParaRPr lang="en-US" smtClean="0">
              <a:cs typeface="PT Bold Heading" pitchFamily="2" charset="-78"/>
            </a:endParaRPr>
          </a:p>
        </p:txBody>
      </p:sp>
      <p:sp>
        <p:nvSpPr>
          <p:cNvPr id="5" name="AutoShape 3"/>
          <p:cNvSpPr>
            <a:spLocks noChangeArrowheads="1"/>
          </p:cNvSpPr>
          <p:nvPr/>
        </p:nvSpPr>
        <p:spPr bwMode="auto">
          <a:xfrm>
            <a:off x="5939631" y="1628775"/>
            <a:ext cx="2376513" cy="646331"/>
          </a:xfrm>
          <a:prstGeom prst="flowChartPreparation">
            <a:avLst/>
          </a:prstGeom>
          <a:solidFill>
            <a:srgbClr val="CCCC00"/>
          </a:solidFill>
          <a:ln w="38100" cmpd="dbl">
            <a:solidFill>
              <a:schemeClr val="tx1"/>
            </a:solidFill>
            <a:miter lim="800000"/>
            <a:headEnd/>
            <a:tailEnd/>
          </a:ln>
        </p:spPr>
        <p:txBody>
          <a:bodyPr wrap="square">
            <a:spAutoFit/>
          </a:bodyPr>
          <a:lstStyle/>
          <a:p>
            <a:pPr algn="r">
              <a:spcBef>
                <a:spcPct val="50000"/>
              </a:spcBef>
            </a:pPr>
            <a:r>
              <a:rPr lang="ar-SA" sz="3600" b="1" dirty="0"/>
              <a:t>البصري</a:t>
            </a:r>
            <a:endParaRPr lang="en-US" sz="3600" b="1" dirty="0"/>
          </a:p>
        </p:txBody>
      </p:sp>
      <p:sp>
        <p:nvSpPr>
          <p:cNvPr id="6" name="AutoShape 4"/>
          <p:cNvSpPr>
            <a:spLocks noChangeArrowheads="1"/>
          </p:cNvSpPr>
          <p:nvPr/>
        </p:nvSpPr>
        <p:spPr bwMode="auto">
          <a:xfrm>
            <a:off x="3561581" y="2349500"/>
            <a:ext cx="2016125" cy="679450"/>
          </a:xfrm>
          <a:prstGeom prst="flowChartPreparation">
            <a:avLst/>
          </a:prstGeom>
          <a:solidFill>
            <a:srgbClr val="CCCC00"/>
          </a:solidFill>
          <a:ln w="38100" cmpd="dbl">
            <a:solidFill>
              <a:schemeClr val="tx1"/>
            </a:solidFill>
            <a:miter lim="800000"/>
            <a:headEnd/>
            <a:tailEnd/>
          </a:ln>
        </p:spPr>
        <p:txBody>
          <a:bodyPr>
            <a:spAutoFit/>
          </a:bodyPr>
          <a:lstStyle/>
          <a:p>
            <a:pPr algn="r">
              <a:spcBef>
                <a:spcPct val="50000"/>
              </a:spcBef>
            </a:pPr>
            <a:r>
              <a:rPr lang="ar-SA" sz="3600" b="1"/>
              <a:t>الحسي</a:t>
            </a:r>
            <a:endParaRPr lang="en-US" sz="3600" b="1"/>
          </a:p>
        </p:txBody>
      </p:sp>
      <p:sp>
        <p:nvSpPr>
          <p:cNvPr id="7" name="AutoShape 5"/>
          <p:cNvSpPr>
            <a:spLocks noChangeArrowheads="1"/>
          </p:cNvSpPr>
          <p:nvPr/>
        </p:nvSpPr>
        <p:spPr bwMode="auto">
          <a:xfrm>
            <a:off x="538981" y="1700213"/>
            <a:ext cx="2232025" cy="679450"/>
          </a:xfrm>
          <a:prstGeom prst="flowChartPreparation">
            <a:avLst/>
          </a:prstGeom>
          <a:solidFill>
            <a:srgbClr val="CCCC00"/>
          </a:solidFill>
          <a:ln w="38100" cmpd="dbl">
            <a:solidFill>
              <a:schemeClr val="tx1"/>
            </a:solidFill>
            <a:miter lim="800000"/>
            <a:headEnd/>
            <a:tailEnd/>
          </a:ln>
        </p:spPr>
        <p:txBody>
          <a:bodyPr>
            <a:spAutoFit/>
          </a:bodyPr>
          <a:lstStyle/>
          <a:p>
            <a:pPr algn="r">
              <a:spcBef>
                <a:spcPct val="50000"/>
              </a:spcBef>
            </a:pPr>
            <a:r>
              <a:rPr lang="ar-SA" sz="3600" b="1"/>
              <a:t>السمعي</a:t>
            </a:r>
            <a:endParaRPr lang="en-US" sz="3600" b="1"/>
          </a:p>
        </p:txBody>
      </p:sp>
      <p:sp>
        <p:nvSpPr>
          <p:cNvPr id="8" name="Text Box 6" descr="eye2309_small"/>
          <p:cNvSpPr txBox="1">
            <a:spLocks noChangeArrowheads="1"/>
          </p:cNvSpPr>
          <p:nvPr/>
        </p:nvSpPr>
        <p:spPr bwMode="auto">
          <a:xfrm>
            <a:off x="6298431" y="2652713"/>
            <a:ext cx="2017713" cy="3119437"/>
          </a:xfrm>
          <a:prstGeom prst="rect">
            <a:avLst/>
          </a:prstGeom>
          <a:blipFill dpi="0" rotWithShape="1">
            <a:blip r:embed="rId2" cstate="print"/>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hangingPunct="1">
              <a:spcBef>
                <a:spcPct val="50000"/>
              </a:spcBef>
            </a:pPr>
            <a:r>
              <a:rPr lang="ar-SA" sz="2800" b="1"/>
              <a:t>هم الأشخاص الذين يدركون العالم من خلال حاسة الابصار، وتبني أحكامهم ورؤاهم للأمور من نافذة البصر</a:t>
            </a:r>
            <a:endParaRPr lang="en-US" sz="2800" b="1"/>
          </a:p>
        </p:txBody>
      </p:sp>
      <p:sp>
        <p:nvSpPr>
          <p:cNvPr id="9" name="Text Box 7" descr="hand_1"/>
          <p:cNvSpPr txBox="1">
            <a:spLocks noChangeArrowheads="1"/>
          </p:cNvSpPr>
          <p:nvPr/>
        </p:nvSpPr>
        <p:spPr bwMode="auto">
          <a:xfrm>
            <a:off x="3490144" y="3140968"/>
            <a:ext cx="2233612" cy="3546475"/>
          </a:xfrm>
          <a:prstGeom prst="rect">
            <a:avLst/>
          </a:prstGeom>
          <a:blipFill dpi="0" rotWithShape="1">
            <a:blip r:embed="rId3" cstate="print"/>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dirty="0">
                <a:solidFill>
                  <a:schemeClr val="bg1"/>
                </a:solidFill>
              </a:rPr>
              <a:t>هم الأشخاص الذين يدركون العالم من خلال الإحساس (الشم، اللمس، الذوق) ويحكمون على </a:t>
            </a:r>
            <a:r>
              <a:rPr lang="ar-SA" sz="2800" b="1" dirty="0" smtClean="0">
                <a:solidFill>
                  <a:schemeClr val="bg1"/>
                </a:solidFill>
              </a:rPr>
              <a:t>الأمو رمن إحساسهم</a:t>
            </a:r>
            <a:endParaRPr lang="en-US" sz="2800" b="1" dirty="0">
              <a:solidFill>
                <a:schemeClr val="bg1"/>
              </a:solidFill>
            </a:endParaRPr>
          </a:p>
        </p:txBody>
      </p:sp>
      <p:sp>
        <p:nvSpPr>
          <p:cNvPr id="10" name="Text Box 8" descr="ear2328_small"/>
          <p:cNvSpPr txBox="1">
            <a:spLocks noChangeArrowheads="1"/>
          </p:cNvSpPr>
          <p:nvPr/>
        </p:nvSpPr>
        <p:spPr bwMode="auto">
          <a:xfrm>
            <a:off x="467544" y="2565400"/>
            <a:ext cx="2233612" cy="3546475"/>
          </a:xfrm>
          <a:prstGeom prst="rect">
            <a:avLst/>
          </a:prstGeom>
          <a:blipFill dpi="0" rotWithShape="1">
            <a:blip r:embed="rId4" cstate="print"/>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a:t>هم الأشخاص الذين يدركون العالم من خلال السماع ويخزنون الأحداث والخبرات من خلال الأصوات المسموعة</a:t>
            </a:r>
            <a:endParaRPr lang="en-US" sz="2800" b="1"/>
          </a:p>
        </p:txBody>
      </p:sp>
    </p:spTree>
    <p:extLst>
      <p:ext uri="{BB962C8B-B14F-4D97-AF65-F5344CB8AC3E}">
        <p14:creationId xmlns:p14="http://schemas.microsoft.com/office/powerpoint/2010/main" xmlns="" val="25342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11188" y="404813"/>
            <a:ext cx="76327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ar-SA" sz="4000" dirty="0">
                <a:solidFill>
                  <a:schemeClr val="tx2"/>
                </a:solidFill>
                <a:cs typeface="PT Bold Heading" pitchFamily="2" charset="-78"/>
              </a:rPr>
              <a:t>التعرف على النظام التمثيلي</a:t>
            </a:r>
            <a:br>
              <a:rPr lang="ar-SA" sz="4000" dirty="0">
                <a:solidFill>
                  <a:schemeClr val="tx2"/>
                </a:solidFill>
                <a:cs typeface="PT Bold Heading" pitchFamily="2" charset="-78"/>
              </a:rPr>
            </a:br>
            <a:r>
              <a:rPr lang="en-US" sz="4000" dirty="0">
                <a:solidFill>
                  <a:schemeClr val="tx2"/>
                </a:solidFill>
                <a:cs typeface="PT Bold Heading" pitchFamily="2" charset="-78"/>
              </a:rPr>
              <a:t>B.A.G.E.L Model</a:t>
            </a:r>
          </a:p>
        </p:txBody>
      </p:sp>
      <p:sp>
        <p:nvSpPr>
          <p:cNvPr id="6" name="Text Box 5"/>
          <p:cNvSpPr txBox="1">
            <a:spLocks noChangeArrowheads="1"/>
          </p:cNvSpPr>
          <p:nvPr/>
        </p:nvSpPr>
        <p:spPr bwMode="auto">
          <a:xfrm>
            <a:off x="1403648" y="1916113"/>
            <a:ext cx="5832475" cy="2265362"/>
          </a:xfrm>
          <a:prstGeom prst="rect">
            <a:avLst/>
          </a:prstGeom>
          <a:noFill/>
          <a:ln w="38100" cmpd="dbl">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ar-SA" sz="2800" dirty="0"/>
              <a:t>الوقفة			</a:t>
            </a:r>
            <a:r>
              <a:rPr lang="en-US" sz="2800" dirty="0"/>
              <a:t>Body Poster</a:t>
            </a:r>
            <a:br>
              <a:rPr lang="en-US" sz="2800" dirty="0"/>
            </a:br>
            <a:r>
              <a:rPr lang="ar-SA" sz="2800" dirty="0"/>
              <a:t>إشارات الوصول	</a:t>
            </a:r>
            <a:r>
              <a:rPr lang="en-US" sz="2800" dirty="0"/>
              <a:t>Accessing Cues</a:t>
            </a:r>
            <a:br>
              <a:rPr lang="en-US" sz="2800" dirty="0"/>
            </a:br>
            <a:r>
              <a:rPr lang="ar-SA" sz="2800" dirty="0"/>
              <a:t>الايماءات		</a:t>
            </a:r>
            <a:r>
              <a:rPr lang="en-US" sz="2800" dirty="0"/>
              <a:t>Gesture</a:t>
            </a:r>
            <a:br>
              <a:rPr lang="en-US" sz="2800" dirty="0"/>
            </a:br>
            <a:r>
              <a:rPr lang="ar-SA" sz="2800" dirty="0"/>
              <a:t>حركة العينين		</a:t>
            </a:r>
            <a:r>
              <a:rPr lang="en-US" sz="2800" dirty="0"/>
              <a:t>Eye Movements</a:t>
            </a:r>
            <a:br>
              <a:rPr lang="en-US" sz="2800" dirty="0"/>
            </a:br>
            <a:r>
              <a:rPr lang="ar-SA" sz="2800" dirty="0"/>
              <a:t>اللغة			</a:t>
            </a:r>
            <a:r>
              <a:rPr lang="en-US" sz="2800" dirty="0"/>
              <a:t>Language</a:t>
            </a:r>
          </a:p>
        </p:txBody>
      </p:sp>
      <p:sp>
        <p:nvSpPr>
          <p:cNvPr id="7" name="Text Box 6"/>
          <p:cNvSpPr txBox="1">
            <a:spLocks noChangeArrowheads="1"/>
          </p:cNvSpPr>
          <p:nvPr/>
        </p:nvSpPr>
        <p:spPr bwMode="auto">
          <a:xfrm>
            <a:off x="251520" y="4508500"/>
            <a:ext cx="7993062" cy="19939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u="sng" dirty="0">
                <a:cs typeface="Monotype Koufi" pitchFamily="2" charset="-78"/>
              </a:rPr>
              <a:t>الوقفة 	</a:t>
            </a:r>
            <a:r>
              <a:rPr lang="en-US" sz="2800" b="1" u="sng" dirty="0">
                <a:cs typeface="Monotype Koufi" pitchFamily="2" charset="-78"/>
              </a:rPr>
              <a:t>Body Poster</a:t>
            </a:r>
            <a:br>
              <a:rPr lang="en-US" sz="2800" b="1" u="sng" dirty="0">
                <a:cs typeface="Monotype Koufi" pitchFamily="2" charset="-78"/>
              </a:rPr>
            </a:br>
            <a:r>
              <a:rPr lang="ar-SA" sz="3200" b="1" u="sng" dirty="0">
                <a:solidFill>
                  <a:srgbClr val="FF0000"/>
                </a:solidFill>
                <a:cs typeface="Monotype Koufi" pitchFamily="2" charset="-78"/>
              </a:rPr>
              <a:t>البصري:</a:t>
            </a:r>
            <a:r>
              <a:rPr lang="ar-SA" sz="2800" dirty="0">
                <a:cs typeface="Monotype Koufi" pitchFamily="2" charset="-78"/>
              </a:rPr>
              <a:t> </a:t>
            </a:r>
            <a:r>
              <a:rPr lang="ar-SA" sz="3200" dirty="0"/>
              <a:t>ميل إلى الخلف، الرأس والأكتاف إلى أعلى</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السمعي:</a:t>
            </a:r>
            <a:r>
              <a:rPr lang="ar-SA" sz="2800" dirty="0">
                <a:cs typeface="Monotype Koufi" pitchFamily="2" charset="-78"/>
              </a:rPr>
              <a:t> </a:t>
            </a:r>
            <a:r>
              <a:rPr lang="ar-SA" sz="3200" dirty="0"/>
              <a:t>ميل إلى الأمام مع ثبات، الرأس يميل لأحد الجانبين</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الحسي:</a:t>
            </a:r>
            <a:r>
              <a:rPr lang="ar-SA" sz="2800" dirty="0">
                <a:cs typeface="Monotype Koufi" pitchFamily="2" charset="-78"/>
              </a:rPr>
              <a:t> </a:t>
            </a:r>
            <a:r>
              <a:rPr lang="ar-SA" sz="3200" dirty="0"/>
              <a:t>ميل أكبر إلى الأمام، الرأس والأكتاف إلى أسفل</a:t>
            </a:r>
            <a:endParaRPr lang="en-US" sz="3200" dirty="0"/>
          </a:p>
        </p:txBody>
      </p:sp>
    </p:spTree>
    <p:extLst>
      <p:ext uri="{BB962C8B-B14F-4D97-AF65-F5344CB8AC3E}">
        <p14:creationId xmlns:p14="http://schemas.microsoft.com/office/powerpoint/2010/main" xmlns="" val="1667327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2"/>
          <p:cNvGraphicFramePr>
            <a:graphicFrameLocks noGrp="1"/>
          </p:cNvGraphicFramePr>
          <p:nvPr>
            <p:ph/>
            <p:extLst>
              <p:ext uri="{D42A27DB-BD31-4B8C-83A1-F6EECF244321}">
                <p14:modId xmlns:p14="http://schemas.microsoft.com/office/powerpoint/2010/main" xmlns="" val="1212334025"/>
              </p:ext>
            </p:extLst>
          </p:nvPr>
        </p:nvGraphicFramePr>
        <p:xfrm>
          <a:off x="107506" y="332656"/>
          <a:ext cx="8280919" cy="2784537"/>
        </p:xfrm>
        <a:graphic>
          <a:graphicData uri="http://schemas.openxmlformats.org/drawingml/2006/table">
            <a:tbl>
              <a:tblPr rtl="1"/>
              <a:tblGrid>
                <a:gridCol w="2760307"/>
                <a:gridCol w="1981678"/>
                <a:gridCol w="1911461"/>
                <a:gridCol w="1627473"/>
              </a:tblGrid>
              <a:tr h="89601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cs typeface="Arial" pitchFamily="34" charset="0"/>
                        </a:rPr>
                        <a:t>إشارات  الوصول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Accessing Cues</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التنفس</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النبرة</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الإيقاع</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sng" strike="noStrike" cap="none" normalizeH="0" baseline="0" smtClean="0">
                          <a:ln>
                            <a:noFill/>
                          </a:ln>
                          <a:solidFill>
                            <a:srgbClr val="FF0000"/>
                          </a:solidFill>
                          <a:effectLst/>
                          <a:latin typeface="Arial" pitchFamily="34" charset="0"/>
                          <a:cs typeface="Monotype Koufi" pitchFamily="2" charset="-78"/>
                        </a:rPr>
                        <a:t>البصري</a:t>
                      </a:r>
                      <a:endParaRPr kumimoji="0" lang="en-US" sz="3200" b="1" i="0" u="sng" strike="noStrike" cap="none" normalizeH="0" baseline="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سريع وقصير</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حلقية مرتفعة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سريع</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42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FF0000"/>
                          </a:solidFill>
                          <a:effectLst/>
                          <a:latin typeface="Arial" pitchFamily="34" charset="0"/>
                          <a:cs typeface="Monotype Koufi" pitchFamily="2" charset="-78"/>
                        </a:rPr>
                        <a:t>السمعي</a:t>
                      </a:r>
                      <a:endParaRPr kumimoji="0" lang="en-US" sz="3200" b="1" i="0" u="none" strike="noStrike" cap="none" normalizeH="0" baseline="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Arial" pitchFamily="34" charset="0"/>
                        </a:rPr>
                        <a:t>تنفس حجابي</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طبقات متموجة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موزون</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smtClean="0">
                          <a:ln>
                            <a:noFill/>
                          </a:ln>
                          <a:solidFill>
                            <a:srgbClr val="FF0000"/>
                          </a:solidFill>
                          <a:effectLst/>
                          <a:latin typeface="Arial" pitchFamily="34" charset="0"/>
                          <a:cs typeface="Monotype Koufi" pitchFamily="2" charset="-78"/>
                        </a:rPr>
                        <a:t>الحسي</a:t>
                      </a:r>
                      <a:endParaRPr kumimoji="0" lang="en-US" sz="3200" b="1" i="0" u="none" strike="noStrike" cap="none" normalizeH="0" baseline="0" dirty="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بطيء عميق</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نبرة منخفضة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Arial" pitchFamily="34" charset="0"/>
                        </a:rPr>
                        <a:t>بطيء</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53"/>
          <p:cNvSpPr txBox="1">
            <a:spLocks noChangeArrowheads="1"/>
          </p:cNvSpPr>
          <p:nvPr/>
        </p:nvSpPr>
        <p:spPr bwMode="auto">
          <a:xfrm>
            <a:off x="2555875" y="3500438"/>
            <a:ext cx="4032250" cy="20542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3200" b="1" u="sng" dirty="0">
                <a:cs typeface="Monotype Koufi" pitchFamily="2" charset="-78"/>
              </a:rPr>
              <a:t>الايماءات </a:t>
            </a:r>
            <a:r>
              <a:rPr lang="en-US" sz="3200" b="1" u="sng" dirty="0">
                <a:cs typeface="Monotype Koufi" pitchFamily="2" charset="-78"/>
              </a:rPr>
              <a:t>Gesture</a:t>
            </a:r>
            <a:br>
              <a:rPr lang="en-US" sz="3200" b="1" u="sng" dirty="0">
                <a:cs typeface="Monotype Koufi" pitchFamily="2" charset="-78"/>
              </a:rPr>
            </a:br>
            <a:r>
              <a:rPr lang="ar-SA" sz="3200" b="1" u="sng" dirty="0">
                <a:solidFill>
                  <a:srgbClr val="FF0000"/>
                </a:solidFill>
                <a:cs typeface="Monotype Koufi" pitchFamily="2" charset="-78"/>
              </a:rPr>
              <a:t>البصري:</a:t>
            </a:r>
            <a:r>
              <a:rPr lang="ar-SA" sz="2800" dirty="0">
                <a:cs typeface="Monotype Koufi" pitchFamily="2" charset="-78"/>
              </a:rPr>
              <a:t> </a:t>
            </a:r>
            <a:r>
              <a:rPr lang="ar-SA" sz="3200" dirty="0"/>
              <a:t>فوق مستوى العين </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السمعي:</a:t>
            </a:r>
            <a:r>
              <a:rPr lang="ar-SA" sz="2800" dirty="0">
                <a:cs typeface="Monotype Koufi" pitchFamily="2" charset="-78"/>
              </a:rPr>
              <a:t> </a:t>
            </a:r>
            <a:r>
              <a:rPr lang="ar-SA" sz="3200" dirty="0"/>
              <a:t>على مستوى الأفق</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الحسي:</a:t>
            </a:r>
            <a:r>
              <a:rPr lang="ar-SA" sz="2800" dirty="0">
                <a:cs typeface="Monotype Koufi" pitchFamily="2" charset="-78"/>
              </a:rPr>
              <a:t> </a:t>
            </a:r>
            <a:r>
              <a:rPr lang="ar-SA" sz="3200" dirty="0"/>
              <a:t>اسفل الرقبة</a:t>
            </a:r>
            <a:endParaRPr lang="en-US" sz="3200" dirty="0"/>
          </a:p>
        </p:txBody>
      </p:sp>
    </p:spTree>
    <p:extLst>
      <p:ext uri="{BB962C8B-B14F-4D97-AF65-F5344CB8AC3E}">
        <p14:creationId xmlns:p14="http://schemas.microsoft.com/office/powerpoint/2010/main" xmlns="" val="464773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2238" y="419125"/>
            <a:ext cx="6904402" cy="650761"/>
          </a:xfrm>
        </p:spPr>
        <p:txBody>
          <a:bodyPr/>
          <a:lstStyle/>
          <a:p>
            <a:pPr algn="ctr" eaLnBrk="1" hangingPunct="1"/>
            <a:r>
              <a:rPr lang="ar-SA" smtClean="0">
                <a:cs typeface="PT Bold Heading" pitchFamily="2" charset="-78"/>
              </a:rPr>
              <a:t>النظام التمثيلي</a:t>
            </a:r>
            <a:endParaRPr lang="en-US" smtClean="0">
              <a:cs typeface="PT Bold Heading" pitchFamily="2" charset="-78"/>
            </a:endParaRPr>
          </a:p>
        </p:txBody>
      </p:sp>
      <p:graphicFrame>
        <p:nvGraphicFramePr>
          <p:cNvPr id="5" name="Group 4"/>
          <p:cNvGraphicFramePr>
            <a:graphicFrameLocks noGrp="1"/>
          </p:cNvGraphicFramePr>
          <p:nvPr>
            <p:ph sz="half" idx="4294967295"/>
            <p:extLst>
              <p:ext uri="{D42A27DB-BD31-4B8C-83A1-F6EECF244321}">
                <p14:modId xmlns:p14="http://schemas.microsoft.com/office/powerpoint/2010/main" xmlns="" val="1152993057"/>
              </p:ext>
            </p:extLst>
          </p:nvPr>
        </p:nvGraphicFramePr>
        <p:xfrm>
          <a:off x="467544" y="1340768"/>
          <a:ext cx="7996236" cy="5053496"/>
        </p:xfrm>
        <a:graphic>
          <a:graphicData uri="http://schemas.openxmlformats.org/drawingml/2006/table">
            <a:tbl>
              <a:tblPr rtl="1"/>
              <a:tblGrid>
                <a:gridCol w="1850999"/>
                <a:gridCol w="4361867"/>
                <a:gridCol w="1783370"/>
              </a:tblGrid>
              <a:tr h="40784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النظام</a:t>
                      </a: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CS Abha S_U normal." pitchFamily="2" charset="-78"/>
                        </a:rPr>
                        <a:t>صفاته</a:t>
                      </a:r>
                      <a:endParaRPr kumimoji="0" lang="en-US" sz="2800" b="0" i="0" u="none" strike="noStrike" cap="none" normalizeH="0" baseline="0" smtClean="0">
                        <a:ln>
                          <a:noFill/>
                        </a:ln>
                        <a:solidFill>
                          <a:schemeClr val="tx1"/>
                        </a:solidFill>
                        <a:effectLst/>
                        <a:latin typeface="Arial" pitchFamily="34" charset="0"/>
                        <a:cs typeface="MCS Abha S_U normal." pitchFamily="2" charset="-7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CS Abha S_U normal." pitchFamily="2" charset="-78"/>
                        </a:rPr>
                        <a:t>لغته</a:t>
                      </a:r>
                      <a:endParaRPr kumimoji="0" lang="en-US" sz="2800" b="0" i="0" u="none" strike="noStrike" cap="none" normalizeH="0" baseline="0" smtClean="0">
                        <a:ln>
                          <a:noFill/>
                        </a:ln>
                        <a:solidFill>
                          <a:schemeClr val="tx1"/>
                        </a:solidFill>
                        <a:effectLst/>
                        <a:latin typeface="Arial" pitchFamily="34" charset="0"/>
                        <a:cs typeface="MCS Abha S_U normal." pitchFamily="2" charset="-78"/>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079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البصري</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يميل للرؤية من خلال الصور، مرتفع الرأس ينظر للأعلى، يرجع للوارء،  متحفز، مهتم في مظهره، يحفظ الصور بسرعة، لايهتم بالأصوات المزعجة، لديه صعوبة في تذكر الأشياء المكتوبة أو المسموعة، يقرأ ولا تقرأ عليه، مقاطع في الكلام، نبرات صوته سريعة، إشاراته فوق الكتفين، </a:t>
                      </a: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نظر، رؤية، أرى، أتصور، واضح، بصر، يظهر لي، سلط الضوء.</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السمعي</a:t>
                      </a:r>
                      <a:br>
                        <a:rPr kumimoji="0" lang="ar-SA" sz="2800" b="0" i="0" u="none" strike="noStrike" cap="none" normalizeH="0" baseline="0" dirty="0" smtClean="0">
                          <a:ln>
                            <a:noFill/>
                          </a:ln>
                          <a:solidFill>
                            <a:schemeClr val="tx1"/>
                          </a:solidFill>
                          <a:effectLst/>
                          <a:latin typeface="Arial" pitchFamily="34" charset="0"/>
                          <a:cs typeface="MCS Abha S_U normal." pitchFamily="2" charset="-78"/>
                        </a:rPr>
                      </a:b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يتحدث بهدوء، يهتم باختيار الألفاظ، يستخدم طبقات صوتيه مختلفة، تنفسه مريح، منصت جيد،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لايقاطع</a:t>
                      </a:r>
                      <a:r>
                        <a:rPr kumimoji="0" lang="ar-SA" sz="1800" b="1" i="0" u="none" strike="noStrike" cap="none" normalizeH="0" baseline="0" dirty="0" smtClean="0">
                          <a:ln>
                            <a:noFill/>
                          </a:ln>
                          <a:solidFill>
                            <a:schemeClr val="tx1"/>
                          </a:solidFill>
                          <a:effectLst/>
                          <a:latin typeface="Arial" pitchFamily="34" charset="0"/>
                          <a:cs typeface="Arial" pitchFamily="34" charset="0"/>
                        </a:rPr>
                        <a:t>، يقف معتدلا، إذا تحدث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لايتوقف</a:t>
                      </a:r>
                      <a:r>
                        <a:rPr kumimoji="0" lang="ar-SA" sz="1800" b="1" i="0" u="none" strike="noStrike" cap="none" normalizeH="0" baseline="0" dirty="0" smtClean="0">
                          <a:ln>
                            <a:noFill/>
                          </a:ln>
                          <a:solidFill>
                            <a:schemeClr val="tx1"/>
                          </a:solidFill>
                          <a:effectLst/>
                          <a:latin typeface="Arial" pitchFamily="34" charset="0"/>
                          <a:cs typeface="Arial" pitchFamily="34" charset="0"/>
                        </a:rPr>
                        <a:t>، يهتم بالأصوات أكثر من الصور والأحاسيس، يتخذ قرارته بناء على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مايسمعه</a:t>
                      </a:r>
                      <a:r>
                        <a:rPr kumimoji="0" lang="ar-SA" sz="18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صوت، سمع، نبرة، رنين، صدى، استمع، كلام الناس، قال ويقولون، يبدو لي،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الحسي</a:t>
                      </a: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عاطفي، كثير الصمت، نظره للأسفل، صوته منخفض، تنفسه بطيء، يهتم بالمشاعر والأحاسيس، يهتم بالملموسات، يقترب منك، إشارته أسفل الكتفين، يميل للأمام،  </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أعتقد، اشعر، أظن، مؤلم، حار، بارد، أضبط أعصابي، عديم الإحساس، ثقيل دم، معكر، حاد</a:t>
                      </a:r>
                      <a:r>
                        <a:rPr kumimoji="0" lang="ar-SA"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6" descr="118025"/>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6896405" y="2420888"/>
            <a:ext cx="1059971" cy="988081"/>
          </a:xfrm>
        </p:spPr>
      </p:pic>
      <p:pic>
        <p:nvPicPr>
          <p:cNvPr id="7" name="Picture 28" descr="ear2328_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4221088"/>
            <a:ext cx="927100" cy="53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17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18582" y="485775"/>
            <a:ext cx="4691063" cy="1143000"/>
          </a:xfrm>
        </p:spPr>
        <p:txBody>
          <a:bodyPr/>
          <a:lstStyle/>
          <a:p>
            <a:pPr eaLnBrk="1" hangingPunct="1"/>
            <a:r>
              <a:rPr lang="ar-SA" smtClean="0">
                <a:cs typeface="PT Bold Heading" pitchFamily="2" charset="-78"/>
              </a:rPr>
              <a:t>كشـــاف</a:t>
            </a:r>
            <a:endParaRPr lang="en-US" smtClean="0">
              <a:cs typeface="PT Bold Heading" pitchFamily="2" charset="-78"/>
            </a:endParaRPr>
          </a:p>
        </p:txBody>
      </p:sp>
      <p:sp>
        <p:nvSpPr>
          <p:cNvPr id="5" name="AutoShape 3"/>
          <p:cNvSpPr txBox="1">
            <a:spLocks noChangeArrowheads="1"/>
          </p:cNvSpPr>
          <p:nvPr/>
        </p:nvSpPr>
        <p:spPr>
          <a:xfrm>
            <a:off x="3202682" y="1628775"/>
            <a:ext cx="5194300" cy="3700463"/>
          </a:xfrm>
          <a:prstGeom prst="doubleWave">
            <a:avLst>
              <a:gd name="adj1" fmla="val 6500"/>
              <a:gd name="adj2" fmla="val 0"/>
            </a:avLst>
          </a:prstGeom>
          <a:gradFill rotWithShape="1">
            <a:gsLst>
              <a:gs pos="0">
                <a:srgbClr val="FFFF66"/>
              </a:gs>
              <a:gs pos="50000">
                <a:schemeClr val="bg1"/>
              </a:gs>
              <a:gs pos="100000">
                <a:srgbClr val="FFFF66"/>
              </a:gs>
            </a:gsLst>
            <a:lin ang="5400000" scaled="1"/>
          </a:gradFill>
          <a:ln w="12700">
            <a:solidFill>
              <a:schemeClr val="tx1"/>
            </a:solidFill>
            <a:headEnd type="none" w="med" len="med"/>
            <a:tailEnd type="none" w="med" len="med"/>
          </a:ln>
        </p:spPr>
        <p:txBody>
          <a:bodyPr vert="horz" lIns="91440" tIns="45720" rIns="91440" bIns="45720" rtlCol="0">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defRPr/>
            </a:pPr>
            <a:r>
              <a:rPr lang="ar-SA" sz="3200" dirty="0" smtClean="0"/>
              <a:t>خف نفسا عميقا.. كن هادئا..</a:t>
            </a:r>
          </a:p>
          <a:p>
            <a:pPr algn="ctr">
              <a:defRPr/>
            </a:pPr>
            <a:r>
              <a:rPr lang="ar-SA" sz="3200" dirty="0" smtClean="0"/>
              <a:t>ابحث في نفسك عن أي نمط تمثله انت.. </a:t>
            </a:r>
          </a:p>
          <a:p>
            <a:pPr algn="ctr">
              <a:defRPr/>
            </a:pPr>
            <a:r>
              <a:rPr lang="ar-SA" sz="3200" dirty="0" smtClean="0"/>
              <a:t>افتح عينيك... </a:t>
            </a:r>
            <a:endParaRPr lang="en-US" sz="3200" dirty="0" smtClean="0"/>
          </a:p>
        </p:txBody>
      </p:sp>
      <p:pic>
        <p:nvPicPr>
          <p:cNvPr id="6" name="Picture 4" descr="magnifierhand0008_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412875"/>
            <a:ext cx="2519362"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2548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5"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6" name="مستطيل 5"/>
          <p:cNvSpPr/>
          <p:nvPr/>
        </p:nvSpPr>
        <p:spPr>
          <a:xfrm>
            <a:off x="3563888" y="980728"/>
            <a:ext cx="4464496" cy="461665"/>
          </a:xfrm>
          <a:prstGeom prst="rect">
            <a:avLst/>
          </a:prstGeom>
        </p:spPr>
        <p:txBody>
          <a:bodyPr wrap="square">
            <a:spAutoFit/>
          </a:bodyPr>
          <a:lstStyle/>
          <a:p>
            <a:r>
              <a:rPr lang="ar-SA" sz="2400" b="1" dirty="0">
                <a:latin typeface="ae_AlMateen" pitchFamily="18" charset="-78"/>
                <a:cs typeface="ae_AlMateen" pitchFamily="18" charset="-78"/>
              </a:rPr>
              <a:t>ضع الرجل المناسب في المكان المناسب :-</a:t>
            </a:r>
            <a:endParaRPr lang="en-US" sz="2400" dirty="0">
              <a:latin typeface="ae_AlMateen" pitchFamily="18" charset="-78"/>
              <a:cs typeface="ae_AlMateen" pitchFamily="18" charset="-78"/>
            </a:endParaRPr>
          </a:p>
        </p:txBody>
      </p:sp>
      <p:sp>
        <p:nvSpPr>
          <p:cNvPr id="7" name="مربع نص 6"/>
          <p:cNvSpPr txBox="1"/>
          <p:nvPr/>
        </p:nvSpPr>
        <p:spPr>
          <a:xfrm>
            <a:off x="2555776" y="2492896"/>
            <a:ext cx="5112568" cy="1323439"/>
          </a:xfrm>
          <a:prstGeom prst="rect">
            <a:avLst/>
          </a:prstGeom>
          <a:noFill/>
        </p:spPr>
        <p:txBody>
          <a:bodyPr wrap="square" rtlCol="1">
            <a:spAutoFit/>
          </a:bodyPr>
          <a:lstStyle/>
          <a:p>
            <a:r>
              <a:rPr lang="ar-SA" sz="4000" dirty="0" smtClean="0">
                <a:solidFill>
                  <a:srgbClr val="FF0000"/>
                </a:solidFill>
                <a:cs typeface="MCS Taybah S_U normal." pitchFamily="2" charset="-78"/>
              </a:rPr>
              <a:t>كل شخص  عليه ان يحلل الشخص الذي يليه مباشرة أي نمط يكون ؟</a:t>
            </a:r>
            <a:endParaRPr lang="ar-SA" sz="4000" dirty="0">
              <a:solidFill>
                <a:srgbClr val="FF0000"/>
              </a:solidFill>
              <a:cs typeface="MCS Taybah S_U normal." pitchFamily="2" charset="-78"/>
            </a:endParaRPr>
          </a:p>
        </p:txBody>
      </p:sp>
      <p:sp>
        <p:nvSpPr>
          <p:cNvPr id="8" name="مربع نص 7"/>
          <p:cNvSpPr txBox="1"/>
          <p:nvPr/>
        </p:nvSpPr>
        <p:spPr>
          <a:xfrm>
            <a:off x="683568" y="4509120"/>
            <a:ext cx="7344816" cy="584775"/>
          </a:xfrm>
          <a:prstGeom prst="rect">
            <a:avLst/>
          </a:prstGeom>
          <a:noFill/>
        </p:spPr>
        <p:txBody>
          <a:bodyPr wrap="square" rtlCol="1">
            <a:spAutoFit/>
          </a:bodyPr>
          <a:lstStyle/>
          <a:p>
            <a:r>
              <a:rPr lang="ar-SA" sz="3200" dirty="0" smtClean="0">
                <a:solidFill>
                  <a:srgbClr val="0A5629"/>
                </a:solidFill>
                <a:cs typeface="MCS Taybah S_U normal." pitchFamily="2" charset="-78"/>
              </a:rPr>
              <a:t>هل يستطيع الانسان ان يتغير من نمط الى نمط اخر ؟؟؟؟؟؟</a:t>
            </a:r>
            <a:endParaRPr lang="ar-SA" sz="3200" dirty="0">
              <a:solidFill>
                <a:srgbClr val="0A5629"/>
              </a:solidFill>
              <a:cs typeface="MCS Taybah S_U normal." pitchFamily="2" charset="-78"/>
            </a:endParaRPr>
          </a:p>
        </p:txBody>
      </p:sp>
      <p:sp>
        <p:nvSpPr>
          <p:cNvPr id="9" name="مربع نص 8"/>
          <p:cNvSpPr txBox="1"/>
          <p:nvPr/>
        </p:nvSpPr>
        <p:spPr>
          <a:xfrm>
            <a:off x="835968" y="5445224"/>
            <a:ext cx="7344816" cy="584775"/>
          </a:xfrm>
          <a:prstGeom prst="rect">
            <a:avLst/>
          </a:prstGeom>
          <a:noFill/>
        </p:spPr>
        <p:txBody>
          <a:bodyPr wrap="square" rtlCol="1">
            <a:spAutoFit/>
          </a:bodyPr>
          <a:lstStyle/>
          <a:p>
            <a:r>
              <a:rPr lang="ar-SA" sz="3200" dirty="0" smtClean="0">
                <a:solidFill>
                  <a:srgbClr val="0A5629"/>
                </a:solidFill>
                <a:cs typeface="MCS Taybah S_U normal." pitchFamily="2" charset="-78"/>
              </a:rPr>
              <a:t>كيف نسقط ما تعلمناه اليوم على عملنا كمسوقين خيرين؟</a:t>
            </a:r>
            <a:endParaRPr lang="ar-SA" sz="3200" dirty="0">
              <a:solidFill>
                <a:srgbClr val="0A5629"/>
              </a:solidFill>
              <a:cs typeface="MCS Taybah S_U normal." pitchFamily="2" charset="-78"/>
            </a:endParaRPr>
          </a:p>
        </p:txBody>
      </p:sp>
    </p:spTree>
    <p:extLst>
      <p:ext uri="{BB962C8B-B14F-4D97-AF65-F5344CB8AC3E}">
        <p14:creationId xmlns:p14="http://schemas.microsoft.com/office/powerpoint/2010/main" xmlns="" val="21046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noFill/>
        </p:spPr>
        <p:txBody>
          <a:bodyPr/>
          <a:lstStyle/>
          <a:p>
            <a:pPr algn="ctr"/>
            <a:r>
              <a:rPr lang="ar-SA" dirty="0" smtClean="0">
                <a:solidFill>
                  <a:srgbClr val="00B050"/>
                </a:solidFill>
                <a:cs typeface="Al-Kharashi 3" pitchFamily="2" charset="-78"/>
              </a:rPr>
              <a:t>إنقـــــــــــــــــــــــاذ</a:t>
            </a:r>
            <a:endParaRPr lang="en-US" dirty="0">
              <a:solidFill>
                <a:srgbClr val="00B050"/>
              </a:solidFill>
              <a:cs typeface="Al-Kharashi 3" pitchFamily="2" charset="-78"/>
            </a:endParaRPr>
          </a:p>
        </p:txBody>
      </p:sp>
      <p:sp>
        <p:nvSpPr>
          <p:cNvPr id="4" name="مستطيل 3"/>
          <p:cNvSpPr/>
          <p:nvPr/>
        </p:nvSpPr>
        <p:spPr>
          <a:xfrm>
            <a:off x="2267744" y="1484784"/>
            <a:ext cx="6048672" cy="4524315"/>
          </a:xfrm>
          <a:prstGeom prst="rect">
            <a:avLst/>
          </a:prstGeom>
        </p:spPr>
        <p:txBody>
          <a:bodyPr wrap="square">
            <a:spAutoFit/>
          </a:bodyPr>
          <a:lstStyle/>
          <a:p>
            <a:r>
              <a:rPr lang="ar-SA" sz="3200" dirty="0">
                <a:solidFill>
                  <a:srgbClr val="002060"/>
                </a:solidFill>
                <a:cs typeface="AL-Mateen" pitchFamily="2" charset="-78"/>
              </a:rPr>
              <a:t>احتجز 12 عشر شخصا في احد العمارات الشاهقة نتيجة لحريق هائل في المبنى ،لكن فريق الإنقاذ في طائرة </a:t>
            </a:r>
            <a:r>
              <a:rPr lang="ar-SA" sz="3200" dirty="0" smtClean="0">
                <a:solidFill>
                  <a:srgbClr val="002060"/>
                </a:solidFill>
                <a:cs typeface="AL-Mateen" pitchFamily="2" charset="-78"/>
              </a:rPr>
              <a:t>الهيلوكوبتر </a:t>
            </a:r>
            <a:r>
              <a:rPr lang="ar-SA" sz="3200" dirty="0">
                <a:solidFill>
                  <a:srgbClr val="002060"/>
                </a:solidFill>
                <a:cs typeface="AL-Mateen" pitchFamily="2" charset="-78"/>
              </a:rPr>
              <a:t>ليس بإمكانهم إنقاذ سوى 6 اشخاص فقط في نفس الوقت نظرا لمحدودية سعة الطائرة . التقديرات تشير الى ان المبنى سيسقط بعد 20 دقيقة ،وعملية إنقاذ أو6 اشخاص ستستغرق 15 دقيقة لذا ليس </a:t>
            </a:r>
            <a:r>
              <a:rPr lang="ar-SA" sz="3200" dirty="0" smtClean="0">
                <a:solidFill>
                  <a:srgbClr val="002060"/>
                </a:solidFill>
                <a:cs typeface="AL-Mateen" pitchFamily="2" charset="-78"/>
              </a:rPr>
              <a:t>بالإمكان </a:t>
            </a:r>
            <a:r>
              <a:rPr lang="ar-SA" sz="3200" dirty="0">
                <a:solidFill>
                  <a:srgbClr val="002060"/>
                </a:solidFill>
                <a:cs typeface="AL-Mateen" pitchFamily="2" charset="-78"/>
              </a:rPr>
              <a:t>الرجوع وانقاذ الباقي .أنت المسئول عن تحديد من هم الاشخاص ال6 التي ستنقذه اولاً؟ من ستختار ؟</a:t>
            </a:r>
            <a:endParaRPr lang="en-US" sz="3200" dirty="0">
              <a:solidFill>
                <a:srgbClr val="002060"/>
              </a:solidFill>
              <a:cs typeface="AL-Mateen" pitchFamily="2" charset="-78"/>
            </a:endParaRPr>
          </a:p>
        </p:txBody>
      </p:sp>
      <p:pic>
        <p:nvPicPr>
          <p:cNvPr id="5122" name="Picture 2" descr="C:\Users\xiD4\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493690"/>
            <a:ext cx="2232248" cy="47436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7525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644008" y="116632"/>
            <a:ext cx="374441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مهارات الاتصال </a:t>
            </a:r>
            <a:endParaRPr lang="ar-SA" sz="3200" dirty="0">
              <a:solidFill>
                <a:schemeClr val="bg1"/>
              </a:solidFill>
              <a:latin typeface="ae_AlMateen" pitchFamily="18" charset="-78"/>
              <a:cs typeface="ae_AlMateen" pitchFamily="18" charset="-78"/>
            </a:endParaRPr>
          </a:p>
        </p:txBody>
      </p:sp>
      <p:grpSp>
        <p:nvGrpSpPr>
          <p:cNvPr id="5" name="مجموعة 4"/>
          <p:cNvGrpSpPr/>
          <p:nvPr/>
        </p:nvGrpSpPr>
        <p:grpSpPr>
          <a:xfrm>
            <a:off x="2051720" y="1196752"/>
            <a:ext cx="6480720" cy="3024336"/>
            <a:chOff x="323528" y="2276872"/>
            <a:chExt cx="6480720" cy="3024336"/>
          </a:xfrm>
        </p:grpSpPr>
        <p:grpSp>
          <p:nvGrpSpPr>
            <p:cNvPr id="6" name="مجموعة 5"/>
            <p:cNvGrpSpPr/>
            <p:nvPr/>
          </p:nvGrpSpPr>
          <p:grpSpPr>
            <a:xfrm>
              <a:off x="611560" y="2276872"/>
              <a:ext cx="6192688" cy="3024336"/>
              <a:chOff x="-1123731" y="3933056"/>
              <a:chExt cx="5407699" cy="3024336"/>
            </a:xfrm>
          </p:grpSpPr>
          <p:sp>
            <p:nvSpPr>
              <p:cNvPr id="8" name="مستطيل مستدير الزوايا 7"/>
              <p:cNvSpPr/>
              <p:nvPr/>
            </p:nvSpPr>
            <p:spPr>
              <a:xfrm>
                <a:off x="-1123731" y="4725144"/>
                <a:ext cx="4183564" cy="22322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ar-SA" sz="2400" dirty="0"/>
              </a:p>
            </p:txBody>
          </p:sp>
          <p:sp>
            <p:nvSpPr>
              <p:cNvPr id="9" name="وسيلة شرح بيضاوية 8"/>
              <p:cNvSpPr/>
              <p:nvPr/>
            </p:nvSpPr>
            <p:spPr>
              <a:xfrm>
                <a:off x="2411760" y="3933056"/>
                <a:ext cx="1872208" cy="792088"/>
              </a:xfrm>
              <a:prstGeom prst="wedgeEllipseCallou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2400"/>
              </a:p>
            </p:txBody>
          </p:sp>
        </p:grpSp>
        <p:sp>
          <p:nvSpPr>
            <p:cNvPr id="7" name="مربع نص 6"/>
            <p:cNvSpPr txBox="1"/>
            <p:nvPr/>
          </p:nvSpPr>
          <p:spPr>
            <a:xfrm>
              <a:off x="323528" y="3212976"/>
              <a:ext cx="5040560" cy="1569660"/>
            </a:xfrm>
            <a:prstGeom prst="rect">
              <a:avLst/>
            </a:prstGeom>
            <a:noFill/>
          </p:spPr>
          <p:txBody>
            <a:bodyPr wrap="square" rtlCol="1">
              <a:spAutoFit/>
            </a:bodyPr>
            <a:lstStyle/>
            <a:p>
              <a:pPr algn="justLow"/>
              <a:r>
                <a:rPr lang="ar-SA" sz="2400" dirty="0" smtClean="0">
                  <a:solidFill>
                    <a:srgbClr val="002060"/>
                  </a:solidFill>
                  <a:latin typeface="ae_AlMateen" pitchFamily="18" charset="-78"/>
                  <a:cs typeface="ae_AlMateen" pitchFamily="18" charset="-78"/>
                </a:rPr>
                <a:t>أن النجاح الذي يحققه الإنسان في عمله يعتمد</a:t>
              </a:r>
            </a:p>
            <a:p>
              <a:pPr algn="justLow"/>
              <a:r>
                <a:rPr lang="ar-SA" sz="2400" dirty="0" smtClean="0">
                  <a:solidFill>
                    <a:srgbClr val="002060"/>
                  </a:solidFill>
                  <a:latin typeface="ae_AlMateen" pitchFamily="18" charset="-78"/>
                  <a:cs typeface="ae_AlMateen" pitchFamily="18" charset="-78"/>
                </a:rPr>
                <a:t> في</a:t>
              </a:r>
              <a:r>
                <a:rPr lang="en-US" sz="2400" dirty="0" smtClean="0">
                  <a:solidFill>
                    <a:srgbClr val="002060"/>
                  </a:solidFill>
                  <a:latin typeface="ae_AlMateen" pitchFamily="18" charset="-78"/>
                  <a:cs typeface="ae_AlMateen" pitchFamily="18" charset="-78"/>
                </a:rPr>
                <a:t> </a:t>
              </a:r>
              <a:r>
                <a:rPr lang="ar-SA" sz="2400" dirty="0" smtClean="0">
                  <a:solidFill>
                    <a:srgbClr val="002060"/>
                  </a:solidFill>
                  <a:latin typeface="ae_AlMateen" pitchFamily="18" charset="-78"/>
                  <a:cs typeface="ae_AlMateen" pitchFamily="18" charset="-78"/>
                </a:rPr>
                <a:t>(</a:t>
              </a:r>
              <a:r>
                <a:rPr lang="en-US" sz="2400" dirty="0" smtClean="0">
                  <a:solidFill>
                    <a:srgbClr val="002060"/>
                  </a:solidFill>
                  <a:latin typeface="ae_AlMateen" pitchFamily="18" charset="-78"/>
                  <a:cs typeface="ae_AlMateen" pitchFamily="18" charset="-78"/>
                </a:rPr>
                <a:t>70%</a:t>
              </a:r>
              <a:r>
                <a:rPr lang="ar-SA" sz="2400" dirty="0" smtClean="0">
                  <a:solidFill>
                    <a:srgbClr val="002060"/>
                  </a:solidFill>
                  <a:latin typeface="ae_AlMateen" pitchFamily="18" charset="-78"/>
                  <a:cs typeface="ae_AlMateen" pitchFamily="18" charset="-78"/>
                </a:rPr>
                <a:t>) منه على البراعة في الاتصال و</a:t>
              </a:r>
            </a:p>
            <a:p>
              <a:pPr algn="justLow"/>
              <a:r>
                <a:rPr lang="ar-SA" sz="2400" dirty="0" smtClean="0">
                  <a:solidFill>
                    <a:srgbClr val="002060"/>
                  </a:solidFill>
                  <a:latin typeface="ae_AlMateen" pitchFamily="18" charset="-78"/>
                  <a:cs typeface="ae_AlMateen" pitchFamily="18" charset="-78"/>
                </a:rPr>
                <a:t>(</a:t>
              </a:r>
              <a:r>
                <a:rPr lang="en-US" sz="2400" dirty="0" smtClean="0">
                  <a:solidFill>
                    <a:srgbClr val="002060"/>
                  </a:solidFill>
                  <a:latin typeface="ae_AlMateen" pitchFamily="18" charset="-78"/>
                  <a:cs typeface="ae_AlMateen" pitchFamily="18" charset="-78"/>
                </a:rPr>
                <a:t>30%</a:t>
              </a:r>
              <a:r>
                <a:rPr lang="ar-SA" sz="2400" dirty="0" smtClean="0">
                  <a:solidFill>
                    <a:srgbClr val="002060"/>
                  </a:solidFill>
                  <a:latin typeface="ae_AlMateen" pitchFamily="18" charset="-78"/>
                  <a:cs typeface="ae_AlMateen" pitchFamily="18" charset="-78"/>
                </a:rPr>
                <a:t>)فقط تعتمد على المهارات العملية أو</a:t>
              </a:r>
            </a:p>
            <a:p>
              <a:pPr algn="justLow"/>
              <a:r>
                <a:rPr lang="ar-SA" sz="2400" dirty="0" smtClean="0">
                  <a:solidFill>
                    <a:srgbClr val="002060"/>
                  </a:solidFill>
                  <a:latin typeface="ae_AlMateen" pitchFamily="18" charset="-78"/>
                  <a:cs typeface="ae_AlMateen" pitchFamily="18" charset="-78"/>
                </a:rPr>
                <a:t> المهنية المتخصصة .</a:t>
              </a:r>
              <a:endParaRPr lang="ar-SA" sz="2400" dirty="0">
                <a:solidFill>
                  <a:srgbClr val="002060"/>
                </a:solidFill>
                <a:latin typeface="ae_AlMateen" pitchFamily="18" charset="-78"/>
                <a:cs typeface="ae_AlMateen" pitchFamily="18" charset="-78"/>
              </a:endParaRPr>
            </a:p>
          </p:txBody>
        </p:sp>
      </p:grpSp>
      <p:sp>
        <p:nvSpPr>
          <p:cNvPr id="10" name="مربع نص 9"/>
          <p:cNvSpPr txBox="1"/>
          <p:nvPr/>
        </p:nvSpPr>
        <p:spPr>
          <a:xfrm>
            <a:off x="6660232" y="1340768"/>
            <a:ext cx="1440160" cy="461665"/>
          </a:xfrm>
          <a:prstGeom prst="rect">
            <a:avLst/>
          </a:prstGeom>
          <a:noFill/>
        </p:spPr>
        <p:txBody>
          <a:bodyPr wrap="square" rtlCol="1">
            <a:spAutoFit/>
          </a:bodyPr>
          <a:lstStyle/>
          <a:p>
            <a:r>
              <a:rPr lang="ar-SA" sz="2400" b="1" dirty="0" smtClean="0">
                <a:solidFill>
                  <a:schemeClr val="bg1"/>
                </a:solidFill>
                <a:latin typeface="ae_AlYermook" pitchFamily="34" charset="-78"/>
                <a:cs typeface="ae_AlYermook" pitchFamily="34" charset="-78"/>
              </a:rPr>
              <a:t>هل تعلم </a:t>
            </a:r>
            <a:endParaRPr lang="ar-SA" b="1" dirty="0">
              <a:solidFill>
                <a:schemeClr val="bg1"/>
              </a:solidFill>
              <a:latin typeface="ae_AlYermook" pitchFamily="34" charset="-78"/>
              <a:cs typeface="ae_AlYermook" pitchFamily="34" charset="-78"/>
            </a:endParaRPr>
          </a:p>
        </p:txBody>
      </p:sp>
      <p:pic>
        <p:nvPicPr>
          <p:cNvPr id="11" name="صورة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195736" cy="6858000"/>
          </a:xfrm>
          <a:prstGeom prst="rect">
            <a:avLst/>
          </a:prstGeom>
        </p:spPr>
      </p:pic>
      <p:graphicFrame>
        <p:nvGraphicFramePr>
          <p:cNvPr id="12" name="مخطط 11"/>
          <p:cNvGraphicFramePr/>
          <p:nvPr>
            <p:extLst>
              <p:ext uri="{D42A27DB-BD31-4B8C-83A1-F6EECF244321}">
                <p14:modId xmlns:p14="http://schemas.microsoft.com/office/powerpoint/2010/main" xmlns="" val="479857545"/>
              </p:ext>
            </p:extLst>
          </p:nvPr>
        </p:nvGraphicFramePr>
        <p:xfrm>
          <a:off x="3067163" y="3789040"/>
          <a:ext cx="4416152"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26122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771800" y="548680"/>
            <a:ext cx="3744416" cy="830997"/>
          </a:xfrm>
          <a:prstGeom prst="rect">
            <a:avLst/>
          </a:prstGeom>
          <a:noFill/>
        </p:spPr>
        <p:txBody>
          <a:bodyPr wrap="square" rtlCol="1">
            <a:spAutoFit/>
          </a:bodyPr>
          <a:lstStyle/>
          <a:p>
            <a:pPr algn="ctr"/>
            <a:r>
              <a:rPr lang="ar-SA" sz="4800" dirty="0" smtClean="0">
                <a:solidFill>
                  <a:srgbClr val="FF0000"/>
                </a:solidFill>
                <a:latin typeface="ae_AlArabiya" pitchFamily="18" charset="-78"/>
                <a:cs typeface="ae_AlArabiya" pitchFamily="18" charset="-78"/>
              </a:rPr>
              <a:t>الانطباع الأول </a:t>
            </a:r>
            <a:endParaRPr lang="ar-SA" sz="4800" dirty="0">
              <a:solidFill>
                <a:srgbClr val="FF0000"/>
              </a:solidFill>
              <a:latin typeface="ae_AlArabiya" pitchFamily="18" charset="-78"/>
              <a:cs typeface="ae_AlArabiya" pitchFamily="18" charset="-78"/>
            </a:endParaRPr>
          </a:p>
        </p:txBody>
      </p:sp>
      <p:sp>
        <p:nvSpPr>
          <p:cNvPr id="5" name="مربع نص 4"/>
          <p:cNvSpPr txBox="1"/>
          <p:nvPr/>
        </p:nvSpPr>
        <p:spPr>
          <a:xfrm>
            <a:off x="2339752" y="3269407"/>
            <a:ext cx="5256584" cy="646331"/>
          </a:xfrm>
          <a:prstGeom prst="rect">
            <a:avLst/>
          </a:prstGeom>
          <a:noFill/>
        </p:spPr>
        <p:txBody>
          <a:bodyPr wrap="square" rtlCol="1">
            <a:spAutoFit/>
          </a:bodyPr>
          <a:lstStyle/>
          <a:p>
            <a:pPr algn="ctr"/>
            <a:r>
              <a:rPr lang="ar-SA" sz="3600" dirty="0">
                <a:latin typeface="ae_AlMothnna" pitchFamily="34" charset="-78"/>
                <a:cs typeface="ae_AlMothnna" pitchFamily="34" charset="-78"/>
              </a:rPr>
              <a:t>قاعدة ال 30 ثانية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981375"/>
            <a:ext cx="1273175" cy="1455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مربع نص 6"/>
          <p:cNvSpPr txBox="1"/>
          <p:nvPr/>
        </p:nvSpPr>
        <p:spPr>
          <a:xfrm>
            <a:off x="1907704" y="1556792"/>
            <a:ext cx="5328592" cy="646331"/>
          </a:xfrm>
          <a:prstGeom prst="rect">
            <a:avLst/>
          </a:prstGeom>
          <a:noFill/>
        </p:spPr>
        <p:txBody>
          <a:bodyPr wrap="square" rtlCol="1">
            <a:spAutoFit/>
          </a:bodyPr>
          <a:lstStyle/>
          <a:p>
            <a:pPr algn="ctr"/>
            <a:r>
              <a:rPr lang="ar-SA" sz="3600" dirty="0" smtClean="0">
                <a:solidFill>
                  <a:srgbClr val="002060"/>
                </a:solidFill>
                <a:latin typeface="ae_AlMateen" pitchFamily="18" charset="-78"/>
                <a:cs typeface="ae_AlMateen" pitchFamily="18" charset="-78"/>
              </a:rPr>
              <a:t>الحمية – الاصلع - اصم</a:t>
            </a:r>
            <a:endParaRPr lang="ar-SA" sz="36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4089446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7620000" cy="1143000"/>
          </a:xfrm>
        </p:spPr>
        <p:txBody>
          <a:bodyPr/>
          <a:lstStyle/>
          <a:p>
            <a:pPr algn="ctr"/>
            <a:r>
              <a:rPr lang="ar-SA" sz="3200" dirty="0" smtClean="0">
                <a:solidFill>
                  <a:srgbClr val="7030A0"/>
                </a:solidFill>
                <a:latin typeface="ae_AlMateen" pitchFamily="18" charset="-78"/>
                <a:cs typeface="ae_AlMateen" pitchFamily="18" charset="-78"/>
              </a:rPr>
              <a:t>ماهي الامور التي يمكن من خلالها خلق انطباع اولي حسن؟ </a:t>
            </a:r>
            <a:endParaRPr lang="ar-SA" sz="3200" dirty="0">
              <a:solidFill>
                <a:srgbClr val="7030A0"/>
              </a:solidFill>
              <a:latin typeface="ae_AlMateen" pitchFamily="18" charset="-78"/>
              <a:cs typeface="ae_AlMateen" pitchFamily="18" charset="-78"/>
            </a:endParaRPr>
          </a:p>
        </p:txBody>
      </p:sp>
      <p:sp>
        <p:nvSpPr>
          <p:cNvPr id="5" name="عنوان 1"/>
          <p:cNvSpPr txBox="1">
            <a:spLocks/>
          </p:cNvSpPr>
          <p:nvPr/>
        </p:nvSpPr>
        <p:spPr>
          <a:xfrm>
            <a:off x="5652121" y="1772816"/>
            <a:ext cx="2520279" cy="1025522"/>
          </a:xfrm>
          <a:prstGeom prst="rect">
            <a:avLst/>
          </a:prstGeom>
          <a:solidFill>
            <a:srgbClr val="00B050"/>
          </a:solidFill>
        </p:spPr>
        <p:txBody>
          <a:bodyPr vert="horz" lIns="91440" tIns="45720" rIns="91440" bIns="45720" rtlCol="0" anchor="ctr">
            <a:noAutofit/>
          </a:bodyPr>
          <a:lstStyle>
            <a:defPPr>
              <a:defRPr lang="ar-SA"/>
            </a:defPPr>
            <a:lvl1pPr algn="ctr">
              <a:spcBef>
                <a:spcPct val="0"/>
              </a:spcBef>
              <a:buNone/>
              <a:defRPr sz="4000" b="1" cap="none" spc="-100" baseline="0">
                <a:ln>
                  <a:noFill/>
                </a:ln>
                <a:solidFill>
                  <a:srgbClr val="FFFF00"/>
                </a:solidFill>
                <a:effectLst/>
                <a:latin typeface="+mj-lt"/>
                <a:ea typeface="+mj-ea"/>
                <a:cs typeface="AL-Gemah-Alhoda" pitchFamily="2" charset="-78"/>
              </a:defRPr>
            </a:lvl1pPr>
          </a:lstStyle>
          <a:p>
            <a:r>
              <a:rPr lang="ar-SA" dirty="0"/>
              <a:t>المظهر الخارجي </a:t>
            </a:r>
          </a:p>
        </p:txBody>
      </p:sp>
      <p:sp>
        <p:nvSpPr>
          <p:cNvPr id="6" name="عنوان 1"/>
          <p:cNvSpPr txBox="1">
            <a:spLocks/>
          </p:cNvSpPr>
          <p:nvPr/>
        </p:nvSpPr>
        <p:spPr>
          <a:xfrm>
            <a:off x="3431298" y="1772816"/>
            <a:ext cx="1716767" cy="1025521"/>
          </a:xfrm>
          <a:prstGeom prst="rect">
            <a:avLst/>
          </a:prstGeom>
          <a:solidFill>
            <a:srgbClr val="00B050"/>
          </a:solidFill>
        </p:spPr>
        <p:txBody>
          <a:bodyPr vert="horz" lIns="91440" tIns="45720" rIns="91440" bIns="45720" rtlCol="0" anchor="ctr">
            <a:noAutofit/>
          </a:bodyPr>
          <a:lstStyle>
            <a:defPPr>
              <a:defRPr lang="ar-SA"/>
            </a:defPPr>
            <a:lvl1pPr algn="ctr">
              <a:spcBef>
                <a:spcPct val="0"/>
              </a:spcBef>
              <a:buNone/>
              <a:defRPr sz="4000" b="1" cap="none" spc="-100" baseline="0">
                <a:ln>
                  <a:noFill/>
                </a:ln>
                <a:solidFill>
                  <a:srgbClr val="FFFF00"/>
                </a:solidFill>
                <a:effectLst/>
                <a:latin typeface="+mj-lt"/>
                <a:ea typeface="+mj-ea"/>
                <a:cs typeface="AL-Gemah-Alhoda" pitchFamily="2" charset="-78"/>
              </a:defRPr>
            </a:lvl1pPr>
          </a:lstStyle>
          <a:p>
            <a:r>
              <a:rPr lang="ar-SA" dirty="0"/>
              <a:t>لغة الجسد</a:t>
            </a:r>
          </a:p>
        </p:txBody>
      </p:sp>
      <p:sp>
        <p:nvSpPr>
          <p:cNvPr id="7" name="عنوان 1"/>
          <p:cNvSpPr txBox="1">
            <a:spLocks/>
          </p:cNvSpPr>
          <p:nvPr/>
        </p:nvSpPr>
        <p:spPr>
          <a:xfrm>
            <a:off x="216025" y="1772816"/>
            <a:ext cx="2771800" cy="1025522"/>
          </a:xfrm>
          <a:prstGeom prst="rect">
            <a:avLst/>
          </a:prstGeom>
          <a:solidFill>
            <a:srgbClr val="00B05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FFFF00"/>
                </a:solidFill>
                <a:cs typeface="AL-Gemah-Alhoda" pitchFamily="2" charset="-78"/>
              </a:rPr>
              <a:t>تعابير الوجه</a:t>
            </a:r>
            <a:endParaRPr lang="ar-SA" sz="6600" b="1" dirty="0">
              <a:solidFill>
                <a:srgbClr val="FFFF00"/>
              </a:solidFill>
              <a:cs typeface="AL-Gemah-Alhoda" pitchFamily="2" charset="-78"/>
            </a:endParaRPr>
          </a:p>
        </p:txBody>
      </p:sp>
      <p:sp>
        <p:nvSpPr>
          <p:cNvPr id="2" name="مربع نص 1"/>
          <p:cNvSpPr txBox="1"/>
          <p:nvPr/>
        </p:nvSpPr>
        <p:spPr>
          <a:xfrm>
            <a:off x="5652121" y="3068960"/>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الملابس </a:t>
            </a:r>
          </a:p>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ترتيب الشعر </a:t>
            </a:r>
          </a:p>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النظافة العامة </a:t>
            </a:r>
            <a:endParaRPr lang="ar-SA" sz="2400" dirty="0">
              <a:solidFill>
                <a:srgbClr val="C00000"/>
              </a:solidFill>
              <a:latin typeface="ae_AlMateen" pitchFamily="18" charset="-78"/>
              <a:cs typeface="ae_AlMateen" pitchFamily="18" charset="-78"/>
            </a:endParaRPr>
          </a:p>
        </p:txBody>
      </p:sp>
      <p:sp>
        <p:nvSpPr>
          <p:cNvPr id="8" name="مربع نص 7"/>
          <p:cNvSpPr txBox="1"/>
          <p:nvPr/>
        </p:nvSpPr>
        <p:spPr>
          <a:xfrm>
            <a:off x="3131842" y="3140968"/>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المسافة </a:t>
            </a:r>
          </a:p>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الحركات </a:t>
            </a:r>
          </a:p>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الإقبال</a:t>
            </a:r>
            <a:endParaRPr lang="ar-SA" sz="2400" dirty="0">
              <a:solidFill>
                <a:srgbClr val="002060"/>
              </a:solidFill>
              <a:latin typeface="ae_AlMateen" pitchFamily="18" charset="-78"/>
              <a:cs typeface="ae_AlMateen" pitchFamily="18" charset="-78"/>
            </a:endParaRPr>
          </a:p>
        </p:txBody>
      </p:sp>
      <p:sp>
        <p:nvSpPr>
          <p:cNvPr id="9" name="مربع نص 8"/>
          <p:cNvSpPr txBox="1"/>
          <p:nvPr/>
        </p:nvSpPr>
        <p:spPr>
          <a:xfrm>
            <a:off x="251520" y="3140968"/>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7030A0"/>
                </a:solidFill>
                <a:latin typeface="ae_AlMateen" pitchFamily="18" charset="-78"/>
                <a:cs typeface="ae_AlMateen" pitchFamily="18" charset="-78"/>
              </a:rPr>
              <a:t>الابتسامة </a:t>
            </a:r>
          </a:p>
          <a:p>
            <a:pPr marL="342900" indent="-342900">
              <a:buFont typeface="Arial" pitchFamily="34" charset="0"/>
              <a:buChar char="•"/>
            </a:pPr>
            <a:r>
              <a:rPr lang="ar-SA" sz="2400" dirty="0" smtClean="0">
                <a:solidFill>
                  <a:srgbClr val="7030A0"/>
                </a:solidFill>
                <a:latin typeface="ae_AlMateen" pitchFamily="18" charset="-78"/>
                <a:cs typeface="ae_AlMateen" pitchFamily="18" charset="-78"/>
              </a:rPr>
              <a:t>التقاء الاعين </a:t>
            </a:r>
          </a:p>
          <a:p>
            <a:pPr marL="342900" indent="-342900">
              <a:buFont typeface="Arial" pitchFamily="34" charset="0"/>
              <a:buChar char="•"/>
            </a:pPr>
            <a:r>
              <a:rPr lang="ar-SA" sz="2400" dirty="0" err="1" smtClean="0">
                <a:solidFill>
                  <a:srgbClr val="7030A0"/>
                </a:solidFill>
                <a:latin typeface="ae_AlMateen" pitchFamily="18" charset="-78"/>
                <a:cs typeface="ae_AlMateen" pitchFamily="18" charset="-78"/>
              </a:rPr>
              <a:t>المجارة</a:t>
            </a:r>
            <a:r>
              <a:rPr lang="ar-SA" sz="2400" dirty="0" smtClean="0">
                <a:solidFill>
                  <a:srgbClr val="7030A0"/>
                </a:solidFill>
                <a:latin typeface="ae_AlMateen" pitchFamily="18" charset="-78"/>
                <a:cs typeface="ae_AlMateen" pitchFamily="18" charset="-78"/>
              </a:rPr>
              <a:t> </a:t>
            </a:r>
            <a:endParaRPr lang="ar-SA" sz="2400" dirty="0">
              <a:solidFill>
                <a:srgbClr val="7030A0"/>
              </a:solidFill>
              <a:latin typeface="ae_AlMateen" pitchFamily="18" charset="-78"/>
              <a:cs typeface="ae_AlMateen" pitchFamily="18" charset="-78"/>
            </a:endParaRPr>
          </a:p>
        </p:txBody>
      </p:sp>
      <p:sp>
        <p:nvSpPr>
          <p:cNvPr id="3" name="مربع نص 2"/>
          <p:cNvSpPr txBox="1"/>
          <p:nvPr/>
        </p:nvSpPr>
        <p:spPr>
          <a:xfrm>
            <a:off x="0" y="4581128"/>
            <a:ext cx="8388424" cy="523220"/>
          </a:xfrm>
          <a:prstGeom prst="rect">
            <a:avLst/>
          </a:prstGeom>
          <a:noFill/>
        </p:spPr>
        <p:txBody>
          <a:bodyPr wrap="square" rtlCol="1">
            <a:spAutoFit/>
          </a:bodyPr>
          <a:lstStyle/>
          <a:p>
            <a:r>
              <a:rPr lang="ar-SA" sz="2800" dirty="0" smtClean="0">
                <a:solidFill>
                  <a:srgbClr val="7030A0"/>
                </a:solidFill>
                <a:latin typeface="ae_AlMateen" pitchFamily="18" charset="-78"/>
                <a:cs typeface="ae_AlMateen" pitchFamily="18" charset="-78"/>
              </a:rPr>
              <a:t>ما هو الانطباع التي تتركه لدى المتبرع في اول لقاءا وأول زيارة ؟</a:t>
            </a:r>
            <a:endParaRPr lang="ar-SA" sz="2800" dirty="0">
              <a:solidFill>
                <a:srgbClr val="7030A0"/>
              </a:solidFill>
              <a:latin typeface="ae_AlMateen" pitchFamily="18" charset="-78"/>
              <a:cs typeface="ae_AlMateen" pitchFamily="18" charset="-78"/>
            </a:endParaRPr>
          </a:p>
        </p:txBody>
      </p:sp>
      <p:sp>
        <p:nvSpPr>
          <p:cNvPr id="10" name="نجمة مكونة من 6 نقاط 9"/>
          <p:cNvSpPr/>
          <p:nvPr/>
        </p:nvSpPr>
        <p:spPr>
          <a:xfrm>
            <a:off x="107504" y="5229200"/>
            <a:ext cx="1944216" cy="1628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10"/>
          <p:cNvSpPr txBox="1"/>
          <p:nvPr/>
        </p:nvSpPr>
        <p:spPr>
          <a:xfrm>
            <a:off x="467544" y="5622339"/>
            <a:ext cx="1080120" cy="830997"/>
          </a:xfrm>
          <a:prstGeom prst="rect">
            <a:avLst/>
          </a:prstGeom>
          <a:noFill/>
        </p:spPr>
        <p:txBody>
          <a:bodyPr wrap="square" rtlCol="1">
            <a:spAutoFit/>
          </a:bodyPr>
          <a:lstStyle/>
          <a:p>
            <a:pPr algn="ctr"/>
            <a:r>
              <a:rPr lang="ar-SA" sz="2400" b="1" dirty="0" smtClean="0">
                <a:solidFill>
                  <a:srgbClr val="FF0000"/>
                </a:solidFill>
                <a:latin typeface="ae_AlMateen" pitchFamily="18" charset="-78"/>
                <a:cs typeface="ae_AlMateen" pitchFamily="18" charset="-78"/>
              </a:rPr>
              <a:t>جوازات دبي </a:t>
            </a:r>
            <a:endParaRPr lang="ar-SA" sz="2400" b="1"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xmlns="" val="359100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1772816"/>
            <a:ext cx="7848872" cy="484112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15" name="صورة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4288" y="3660478"/>
            <a:ext cx="652656" cy="632618"/>
          </a:xfrm>
          <a:prstGeom prst="rect">
            <a:avLst/>
          </a:prstGeom>
        </p:spPr>
      </p:pic>
      <p:sp>
        <p:nvSpPr>
          <p:cNvPr id="2" name="عنوان 1"/>
          <p:cNvSpPr>
            <a:spLocks noGrp="1"/>
          </p:cNvSpPr>
          <p:nvPr>
            <p:ph type="title"/>
          </p:nvPr>
        </p:nvSpPr>
        <p:spPr/>
        <p:txBody>
          <a:bodyPr/>
          <a:lstStyle/>
          <a:p>
            <a:pPr algn="ctr"/>
            <a:r>
              <a:rPr lang="ar-SA" sz="6000" dirty="0">
                <a:solidFill>
                  <a:srgbClr val="FF0000"/>
                </a:solidFill>
                <a:cs typeface="AL-Hosam" pitchFamily="2" charset="-78"/>
              </a:rPr>
              <a:t>قبل البدء من اجلك </a:t>
            </a:r>
          </a:p>
        </p:txBody>
      </p:sp>
      <p:pic>
        <p:nvPicPr>
          <p:cNvPr id="4" name="عنصر نائب للمحتوى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73134" y="2060848"/>
            <a:ext cx="1567218" cy="1532698"/>
          </a:xfrm>
        </p:spPr>
      </p:pic>
      <p:pic>
        <p:nvPicPr>
          <p:cNvPr id="5" name="صورة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40152" y="4365104"/>
            <a:ext cx="1872208" cy="1224136"/>
          </a:xfrm>
          <a:prstGeom prst="rect">
            <a:avLst/>
          </a:prstGeom>
        </p:spPr>
      </p:pic>
      <p:pic>
        <p:nvPicPr>
          <p:cNvPr id="6" name="صورة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53013" y="1988840"/>
            <a:ext cx="1782883" cy="1273488"/>
          </a:xfrm>
          <a:prstGeom prst="rect">
            <a:avLst/>
          </a:prstGeom>
        </p:spPr>
      </p:pic>
      <p:pic>
        <p:nvPicPr>
          <p:cNvPr id="7" name="صورة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35716" y="4383892"/>
            <a:ext cx="1772188" cy="1205348"/>
          </a:xfrm>
          <a:prstGeom prst="rect">
            <a:avLst/>
          </a:prstGeom>
        </p:spPr>
      </p:pic>
      <p:sp>
        <p:nvSpPr>
          <p:cNvPr id="8" name="مستطيل 7"/>
          <p:cNvSpPr/>
          <p:nvPr/>
        </p:nvSpPr>
        <p:spPr>
          <a:xfrm>
            <a:off x="5724128" y="3585210"/>
            <a:ext cx="193936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ابتسم </a:t>
            </a:r>
            <a:endParaRPr lang="ar-SA" sz="4000" b="1" cap="none" spc="0" dirty="0">
              <a:ln w="11430"/>
              <a:solidFill>
                <a:srgbClr val="002060"/>
              </a:solidFill>
              <a:effectLst>
                <a:glow rad="63500">
                  <a:schemeClr val="accent5">
                    <a:satMod val="175000"/>
                    <a:alpha val="40000"/>
                  </a:schemeClr>
                </a:glow>
                <a:outerShdw blurRad="50800" dist="39000" dir="5460000" algn="tl">
                  <a:srgbClr val="000000">
                    <a:alpha val="38000"/>
                  </a:srgbClr>
                </a:outerShdw>
              </a:effectLst>
            </a:endParaRPr>
          </a:p>
        </p:txBody>
      </p:sp>
      <p:sp>
        <p:nvSpPr>
          <p:cNvPr id="9" name="مستطيل 8"/>
          <p:cNvSpPr/>
          <p:nvPr/>
        </p:nvSpPr>
        <p:spPr>
          <a:xfrm>
            <a:off x="971600" y="3430741"/>
            <a:ext cx="2020105" cy="646331"/>
          </a:xfrm>
          <a:prstGeom prst="rect">
            <a:avLst/>
          </a:prstGeom>
          <a:noFill/>
        </p:spPr>
        <p:txBody>
          <a:bodyPr wrap="none" lIns="91440" tIns="45720" rIns="91440" bIns="45720">
            <a:spAutoFit/>
          </a:bodyPr>
          <a:lstStyle/>
          <a:p>
            <a:pPr algn="ctr"/>
            <a:r>
              <a:rPr lang="ar-SA" sz="36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اغلق</a:t>
            </a:r>
            <a:r>
              <a:rPr lang="ar-S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36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الجوال</a:t>
            </a:r>
          </a:p>
        </p:txBody>
      </p:sp>
      <p:sp>
        <p:nvSpPr>
          <p:cNvPr id="10" name="مستطيل 9"/>
          <p:cNvSpPr/>
          <p:nvPr/>
        </p:nvSpPr>
        <p:spPr>
          <a:xfrm>
            <a:off x="5724128" y="5690612"/>
            <a:ext cx="1356461" cy="923330"/>
          </a:xfrm>
          <a:prstGeom prst="rect">
            <a:avLst/>
          </a:prstGeom>
          <a:noFill/>
        </p:spPr>
        <p:txBody>
          <a:bodyPr wrap="none" lIns="91440" tIns="45720" rIns="91440" bIns="45720">
            <a:spAutoFit/>
          </a:bodyPr>
          <a:lstStyle/>
          <a:p>
            <a:pPr algn="ctr"/>
            <a:r>
              <a:rPr lang="ar-SA" sz="40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انصت</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مستطيل 10"/>
          <p:cNvSpPr/>
          <p:nvPr/>
        </p:nvSpPr>
        <p:spPr>
          <a:xfrm>
            <a:off x="1547664" y="5589240"/>
            <a:ext cx="1061508" cy="923330"/>
          </a:xfrm>
          <a:prstGeom prst="rect">
            <a:avLst/>
          </a:prstGeom>
          <a:noFill/>
        </p:spPr>
        <p:txBody>
          <a:bodyPr wrap="none" lIns="91440" tIns="45720" rIns="91440" bIns="45720">
            <a:spAutoFit/>
          </a:bodyPr>
          <a:lstStyle/>
          <a:p>
            <a:pPr algn="ctr"/>
            <a:r>
              <a:rPr lang="ar-SA" sz="40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دون</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صورة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75845" y="5690612"/>
            <a:ext cx="652656" cy="632618"/>
          </a:xfrm>
          <a:prstGeom prst="rect">
            <a:avLst/>
          </a:prstGeom>
        </p:spPr>
      </p:pic>
      <p:pic>
        <p:nvPicPr>
          <p:cNvPr id="13" name="صورة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64288" y="5805264"/>
            <a:ext cx="652656" cy="632618"/>
          </a:xfrm>
          <a:prstGeom prst="rect">
            <a:avLst/>
          </a:prstGeom>
        </p:spPr>
      </p:pic>
      <p:sp>
        <p:nvSpPr>
          <p:cNvPr id="17" name="تمرير أفقي 16"/>
          <p:cNvSpPr/>
          <p:nvPr/>
        </p:nvSpPr>
        <p:spPr>
          <a:xfrm>
            <a:off x="1594480" y="116632"/>
            <a:ext cx="5353784" cy="1368152"/>
          </a:xfrm>
          <a:prstGeom prst="horizontalScroll">
            <a:avLst/>
          </a:prstGeom>
          <a:solidFill>
            <a:srgbClr val="3333FF">
              <a:alpha val="1176"/>
            </a:srgbClr>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pic>
        <p:nvPicPr>
          <p:cNvPr id="14" name="صورة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3444454"/>
            <a:ext cx="652656" cy="632618"/>
          </a:xfrm>
          <a:prstGeom prst="rect">
            <a:avLst/>
          </a:prstGeom>
        </p:spPr>
      </p:pic>
    </p:spTree>
    <p:extLst>
      <p:ext uri="{BB962C8B-B14F-4D97-AF65-F5344CB8AC3E}">
        <p14:creationId xmlns:p14="http://schemas.microsoft.com/office/powerpoint/2010/main" xmlns="" val="299576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xiD4\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772816"/>
            <a:ext cx="5904656"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1907704" y="764704"/>
            <a:ext cx="4824536" cy="646331"/>
          </a:xfrm>
          <a:prstGeom prst="rect">
            <a:avLst/>
          </a:prstGeom>
          <a:noFill/>
        </p:spPr>
        <p:txBody>
          <a:bodyPr wrap="square" rtlCol="1">
            <a:spAutoFit/>
          </a:bodyPr>
          <a:lstStyle/>
          <a:p>
            <a:pPr algn="ctr"/>
            <a:r>
              <a:rPr lang="ar-SA" sz="3600" dirty="0" smtClean="0">
                <a:solidFill>
                  <a:srgbClr val="FF0000"/>
                </a:solidFill>
                <a:latin typeface="ae_AlMateen" pitchFamily="18" charset="-78"/>
                <a:cs typeface="ae_AlMateen" pitchFamily="18" charset="-78"/>
              </a:rPr>
              <a:t>جامعة هارفارد</a:t>
            </a:r>
            <a:endParaRPr lang="ar-SA" sz="3600" dirty="0">
              <a:solidFill>
                <a:srgbClr val="FF0000"/>
              </a:solidFill>
              <a:latin typeface="ae_AlMateen" pitchFamily="18" charset="-78"/>
              <a:cs typeface="ae_AlMateen" pitchFamily="18" charset="-78"/>
            </a:endParaRPr>
          </a:p>
        </p:txBody>
      </p:sp>
      <p:sp>
        <p:nvSpPr>
          <p:cNvPr id="5" name="مربع نص 4"/>
          <p:cNvSpPr txBox="1"/>
          <p:nvPr/>
        </p:nvSpPr>
        <p:spPr>
          <a:xfrm>
            <a:off x="539552" y="5085184"/>
            <a:ext cx="7416824" cy="1077218"/>
          </a:xfrm>
          <a:prstGeom prst="rect">
            <a:avLst/>
          </a:prstGeom>
          <a:noFill/>
        </p:spPr>
        <p:txBody>
          <a:bodyPr wrap="square" rtlCol="1">
            <a:spAutoFit/>
          </a:bodyPr>
          <a:lstStyle/>
          <a:p>
            <a:r>
              <a:rPr lang="ar-SA" sz="3200" dirty="0" smtClean="0">
                <a:solidFill>
                  <a:srgbClr val="FF0000"/>
                </a:solidFill>
                <a:latin typeface="ae_AlMateen" pitchFamily="18" charset="-78"/>
                <a:cs typeface="ae_AlMateen" pitchFamily="18" charset="-78"/>
              </a:rPr>
              <a:t>ما تطبيقات هذه القصة على عملنا في مجال التسويق الخيري ؟</a:t>
            </a:r>
            <a:endParaRPr lang="ar-SA" sz="3200" dirty="0">
              <a:solidFill>
                <a:srgbClr val="FF0000"/>
              </a:solidFill>
              <a:latin typeface="ae_AlMateen" pitchFamily="18" charset="-78"/>
              <a:cs typeface="ae_AlMateen" pitchFamily="18" charset="-78"/>
            </a:endParaRPr>
          </a:p>
        </p:txBody>
      </p:sp>
      <p:sp>
        <p:nvSpPr>
          <p:cNvPr id="6" name="مثلث متساوي الساقين 5"/>
          <p:cNvSpPr/>
          <p:nvPr/>
        </p:nvSpPr>
        <p:spPr>
          <a:xfrm>
            <a:off x="1547664" y="6162402"/>
            <a:ext cx="1512168" cy="43495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325039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51720" y="548680"/>
            <a:ext cx="4392488" cy="707886"/>
          </a:xfrm>
          <a:prstGeom prst="rect">
            <a:avLst/>
          </a:prstGeom>
          <a:noFill/>
        </p:spPr>
        <p:txBody>
          <a:bodyPr wrap="square" rtlCol="1">
            <a:spAutoFit/>
          </a:bodyPr>
          <a:lstStyle/>
          <a:p>
            <a:pPr algn="ctr"/>
            <a:r>
              <a:rPr lang="ar-SA" sz="4000" dirty="0" smtClean="0">
                <a:solidFill>
                  <a:srgbClr val="FF0000"/>
                </a:solidFill>
                <a:latin typeface="ae_AlMateen" pitchFamily="18" charset="-78"/>
                <a:cs typeface="ae_AlMateen" pitchFamily="18" charset="-78"/>
              </a:rPr>
              <a:t>تعريف</a:t>
            </a:r>
            <a:r>
              <a:rPr lang="ar-SA" sz="4000" dirty="0" smtClean="0">
                <a:solidFill>
                  <a:srgbClr val="002060"/>
                </a:solidFill>
                <a:latin typeface="ae_AlMateen" pitchFamily="18" charset="-78"/>
                <a:cs typeface="ae_AlMateen" pitchFamily="18" charset="-78"/>
              </a:rPr>
              <a:t> </a:t>
            </a:r>
            <a:r>
              <a:rPr lang="ar-SA" sz="4000" dirty="0">
                <a:solidFill>
                  <a:srgbClr val="FF0000"/>
                </a:solidFill>
                <a:latin typeface="ae_AlMateen" pitchFamily="18" charset="-78"/>
                <a:cs typeface="ae_AlMateen" pitchFamily="18" charset="-78"/>
              </a:rPr>
              <a:t>الاتصال</a:t>
            </a:r>
            <a:r>
              <a:rPr lang="ar-SA" sz="4000" dirty="0" smtClean="0">
                <a:solidFill>
                  <a:srgbClr val="002060"/>
                </a:solidFill>
                <a:latin typeface="ae_AlMateen" pitchFamily="18" charset="-78"/>
                <a:cs typeface="ae_AlMateen" pitchFamily="18" charset="-78"/>
              </a:rPr>
              <a:t> </a:t>
            </a:r>
            <a:endParaRPr lang="ar-SA" sz="4000" dirty="0">
              <a:solidFill>
                <a:srgbClr val="002060"/>
              </a:solidFill>
              <a:latin typeface="ae_AlMateen" pitchFamily="18" charset="-78"/>
              <a:cs typeface="ae_AlMateen" pitchFamily="18" charset="-78"/>
            </a:endParaRPr>
          </a:p>
        </p:txBody>
      </p:sp>
      <p:sp>
        <p:nvSpPr>
          <p:cNvPr id="5" name="مربع نص 4"/>
          <p:cNvSpPr txBox="1"/>
          <p:nvPr/>
        </p:nvSpPr>
        <p:spPr>
          <a:xfrm>
            <a:off x="1547664" y="1628800"/>
            <a:ext cx="4752528" cy="646331"/>
          </a:xfrm>
          <a:prstGeom prst="rect">
            <a:avLst/>
          </a:prstGeom>
          <a:solidFill>
            <a:srgbClr val="002060"/>
          </a:solidFill>
        </p:spPr>
        <p:txBody>
          <a:bodyPr wrap="square" rtlCol="1">
            <a:spAutoFit/>
          </a:bodyPr>
          <a:lstStyle/>
          <a:p>
            <a:pPr algn="ctr"/>
            <a:r>
              <a:rPr lang="ar-SA" sz="3600" dirty="0" smtClean="0">
                <a:solidFill>
                  <a:schemeClr val="bg1"/>
                </a:solidFill>
                <a:cs typeface="B-ALMATEEN" pitchFamily="2" charset="-78"/>
              </a:rPr>
              <a:t>التفاعل بين طرفين لتحقيق هدف</a:t>
            </a:r>
            <a:endParaRPr lang="ar-SA" sz="3600" dirty="0">
              <a:solidFill>
                <a:schemeClr val="bg1"/>
              </a:solidFill>
              <a:cs typeface="B-ALMATEEN" pitchFamily="2" charset="-78"/>
            </a:endParaRPr>
          </a:p>
        </p:txBody>
      </p:sp>
      <p:sp>
        <p:nvSpPr>
          <p:cNvPr id="6" name="مربع نص 5"/>
          <p:cNvSpPr txBox="1"/>
          <p:nvPr/>
        </p:nvSpPr>
        <p:spPr>
          <a:xfrm>
            <a:off x="2411760" y="4062551"/>
            <a:ext cx="3888432" cy="2246769"/>
          </a:xfrm>
          <a:prstGeom prst="rect">
            <a:avLst/>
          </a:prstGeom>
          <a:noFill/>
        </p:spPr>
        <p:txBody>
          <a:bodyPr wrap="square" rtlCol="1">
            <a:spAutoFit/>
          </a:bodyPr>
          <a:lstStyle/>
          <a:p>
            <a:pPr algn="ctr"/>
            <a:r>
              <a:rPr lang="ar-SA" sz="2800" dirty="0" smtClean="0">
                <a:latin typeface="Hacen Tunisia" pitchFamily="2" charset="-78"/>
                <a:cs typeface="Hacen Tunisia" pitchFamily="2" charset="-78"/>
              </a:rPr>
              <a:t>تخيل انك لا تستطيع التواصل مع أحد ..!!</a:t>
            </a:r>
          </a:p>
          <a:p>
            <a:pPr algn="ctr"/>
            <a:r>
              <a:rPr lang="ar-SA" sz="2800" dirty="0" smtClean="0">
                <a:latin typeface="Hacen Tunisia" pitchFamily="2" charset="-78"/>
                <a:cs typeface="Hacen Tunisia" pitchFamily="2" charset="-78"/>
              </a:rPr>
              <a:t>كيف ستعبر عن نفسك ؟كيف ستؤدي عملك ؟كيف ستحقق أهدافك </a:t>
            </a:r>
            <a:endParaRPr lang="ar-SA" sz="2800" dirty="0">
              <a:latin typeface="Hacen Tunisia" pitchFamily="2" charset="-78"/>
              <a:cs typeface="Hacen Tunisia" pitchFamily="2" charset="-78"/>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329972"/>
            <a:ext cx="1872208" cy="1226820"/>
          </a:xfrm>
          <a:prstGeom prst="rect">
            <a:avLst/>
          </a:prstGeom>
        </p:spPr>
      </p:pic>
      <p:sp>
        <p:nvSpPr>
          <p:cNvPr id="2" name="مستطيل 1"/>
          <p:cNvSpPr/>
          <p:nvPr/>
        </p:nvSpPr>
        <p:spPr>
          <a:xfrm>
            <a:off x="323528" y="2564904"/>
            <a:ext cx="7992888" cy="1200329"/>
          </a:xfrm>
          <a:prstGeom prst="rect">
            <a:avLst/>
          </a:prstGeom>
          <a:solidFill>
            <a:srgbClr val="002060"/>
          </a:solidFill>
        </p:spPr>
        <p:txBody>
          <a:bodyPr wrap="square" rtlCol="1">
            <a:spAutoFit/>
          </a:bodyPr>
          <a:lstStyle/>
          <a:p>
            <a:pPr algn="ctr"/>
            <a:r>
              <a:rPr lang="ar-SA" sz="3600" dirty="0">
                <a:solidFill>
                  <a:schemeClr val="bg1"/>
                </a:solidFill>
                <a:cs typeface="B-ALMATEEN" pitchFamily="2" charset="-78"/>
              </a:rPr>
              <a:t>يعرف بأنه </a:t>
            </a:r>
            <a:r>
              <a:rPr lang="ar-SA" sz="3600" dirty="0" smtClean="0">
                <a:solidFill>
                  <a:schemeClr val="bg1"/>
                </a:solidFill>
                <a:cs typeface="B-ALMATEEN" pitchFamily="2" charset="-78"/>
              </a:rPr>
              <a:t>عملية </a:t>
            </a:r>
            <a:r>
              <a:rPr lang="ar-SA" sz="3600" dirty="0">
                <a:solidFill>
                  <a:schemeClr val="bg1"/>
                </a:solidFill>
                <a:cs typeface="B-ALMATEEN" pitchFamily="2" charset="-78"/>
              </a:rPr>
              <a:t>لتبادل المعلومات والحقائق والأفكار والآراء بين طرفين بقصد تحقيق الفهم المشترك بينهما</a:t>
            </a:r>
          </a:p>
        </p:txBody>
      </p:sp>
    </p:spTree>
    <p:extLst>
      <p:ext uri="{BB962C8B-B14F-4D97-AF65-F5344CB8AC3E}">
        <p14:creationId xmlns:p14="http://schemas.microsoft.com/office/powerpoint/2010/main" xmlns="" val="2937807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868144" y="827420"/>
            <a:ext cx="2304256" cy="584775"/>
          </a:xfrm>
          <a:prstGeom prst="rect">
            <a:avLst/>
          </a:prstGeom>
          <a:solidFill>
            <a:srgbClr val="FFFF00"/>
          </a:solidFill>
        </p:spPr>
        <p:txBody>
          <a:bodyPr wrap="square" rtlCol="1">
            <a:spAutoFit/>
          </a:bodyPr>
          <a:lstStyle/>
          <a:p>
            <a:pPr algn="ctr"/>
            <a:r>
              <a:rPr lang="ar-SA" sz="3200" dirty="0" smtClean="0">
                <a:cs typeface="B-ALMATEEN" pitchFamily="2" charset="-78"/>
              </a:rPr>
              <a:t>اهمية الاتصال </a:t>
            </a:r>
            <a:endParaRPr lang="ar-SA" sz="3200" dirty="0">
              <a:cs typeface="B-ALMATEEN" pitchFamily="2" charset="-78"/>
            </a:endParaRPr>
          </a:p>
        </p:txBody>
      </p:sp>
      <p:sp>
        <p:nvSpPr>
          <p:cNvPr id="5" name="مربع نص 4"/>
          <p:cNvSpPr txBox="1"/>
          <p:nvPr/>
        </p:nvSpPr>
        <p:spPr>
          <a:xfrm>
            <a:off x="1259632" y="4293096"/>
            <a:ext cx="2448272" cy="584775"/>
          </a:xfrm>
          <a:prstGeom prst="rect">
            <a:avLst/>
          </a:prstGeom>
          <a:solidFill>
            <a:srgbClr val="FFFF00"/>
          </a:solidFill>
        </p:spPr>
        <p:txBody>
          <a:bodyPr wrap="square" rtlCol="1">
            <a:spAutoFit/>
          </a:bodyPr>
          <a:lstStyle>
            <a:defPPr>
              <a:defRPr lang="ar-SA"/>
            </a:defPPr>
            <a:lvl1pPr algn="ctr">
              <a:defRPr sz="3200">
                <a:cs typeface="B-ALMATEEN" pitchFamily="2" charset="-78"/>
              </a:defRPr>
            </a:lvl1pPr>
          </a:lstStyle>
          <a:p>
            <a:r>
              <a:rPr lang="ar-SA" dirty="0"/>
              <a:t>اطراف  الاتصال </a:t>
            </a:r>
          </a:p>
        </p:txBody>
      </p:sp>
      <p:sp>
        <p:nvSpPr>
          <p:cNvPr id="6" name="مربع نص 5"/>
          <p:cNvSpPr txBox="1"/>
          <p:nvPr/>
        </p:nvSpPr>
        <p:spPr>
          <a:xfrm>
            <a:off x="2492152" y="827420"/>
            <a:ext cx="2727920" cy="584775"/>
          </a:xfrm>
          <a:prstGeom prst="rect">
            <a:avLst/>
          </a:prstGeom>
          <a:solidFill>
            <a:srgbClr val="FFFF00"/>
          </a:solidFill>
        </p:spPr>
        <p:txBody>
          <a:bodyPr wrap="square" rtlCol="1">
            <a:spAutoFit/>
          </a:bodyPr>
          <a:lstStyle>
            <a:defPPr>
              <a:defRPr lang="ar-SA"/>
            </a:defPPr>
            <a:lvl1pPr algn="ctr">
              <a:defRPr sz="3200">
                <a:cs typeface="B-ALMATEEN" pitchFamily="2" charset="-78"/>
              </a:defRPr>
            </a:lvl1pPr>
          </a:lstStyle>
          <a:p>
            <a:r>
              <a:rPr lang="ar-SA" dirty="0"/>
              <a:t>أهداف الاتصال</a:t>
            </a:r>
          </a:p>
        </p:txBody>
      </p:sp>
      <p:sp>
        <p:nvSpPr>
          <p:cNvPr id="7" name="مربع نص 6"/>
          <p:cNvSpPr txBox="1"/>
          <p:nvPr/>
        </p:nvSpPr>
        <p:spPr>
          <a:xfrm>
            <a:off x="6156176" y="1412776"/>
            <a:ext cx="2160240" cy="5262979"/>
          </a:xfrm>
          <a:prstGeom prst="rect">
            <a:avLst/>
          </a:prstGeom>
          <a:noFill/>
        </p:spPr>
        <p:txBody>
          <a:bodyPr wrap="square" rtlCol="1">
            <a:spAutoFit/>
          </a:bodyPr>
          <a:lstStyle/>
          <a:p>
            <a:pPr marL="342900" indent="-342900" algn="justLow">
              <a:buFont typeface="Wingdings" pitchFamily="2" charset="2"/>
              <a:buChar char="Ø"/>
            </a:pPr>
            <a:r>
              <a:rPr lang="ar-SA" sz="2400" b="1" dirty="0" smtClean="0">
                <a:cs typeface="+mj-cs"/>
              </a:rPr>
              <a:t>يعتبر أساس حياتنا اليومية .</a:t>
            </a:r>
          </a:p>
          <a:p>
            <a:pPr marL="285750" indent="-285750" algn="justLow">
              <a:buFont typeface="Wingdings" pitchFamily="2" charset="2"/>
              <a:buChar char="Ø"/>
            </a:pPr>
            <a:endParaRPr lang="ar-SA" sz="2400" b="1" dirty="0" smtClean="0">
              <a:cs typeface="+mj-cs"/>
            </a:endParaRPr>
          </a:p>
          <a:p>
            <a:pPr marL="342900" indent="-342900" algn="justLow">
              <a:buFont typeface="Wingdings" pitchFamily="2" charset="2"/>
              <a:buChar char="Ø"/>
            </a:pPr>
            <a:r>
              <a:rPr lang="ar-SA" sz="2400" b="1" dirty="0" smtClean="0">
                <a:cs typeface="+mj-cs"/>
              </a:rPr>
              <a:t>يسهم في نقل المفاهيم والآراء والأفكار لخلق تماسك مين مكونات الجهة .</a:t>
            </a:r>
          </a:p>
          <a:p>
            <a:pPr marL="285750" indent="-285750" algn="justLow">
              <a:buFont typeface="Wingdings" pitchFamily="2" charset="2"/>
              <a:buChar char="Ø"/>
            </a:pPr>
            <a:endParaRPr lang="ar-SA" sz="2400" b="1" dirty="0" smtClean="0">
              <a:cs typeface="+mj-cs"/>
            </a:endParaRPr>
          </a:p>
          <a:p>
            <a:pPr marL="342900" indent="-342900" algn="justLow">
              <a:buFont typeface="Wingdings" pitchFamily="2" charset="2"/>
              <a:buChar char="Ø"/>
            </a:pPr>
            <a:r>
              <a:rPr lang="ar-SA" sz="2400" b="1" dirty="0" smtClean="0">
                <a:cs typeface="+mj-cs"/>
              </a:rPr>
              <a:t>وسيلة هادفة لضمان التفاعل والتبادل المشترك للمهام المختلفة .</a:t>
            </a:r>
            <a:endParaRPr lang="ar-SA" sz="2400" b="1" dirty="0">
              <a:cs typeface="+mj-cs"/>
            </a:endParaRPr>
          </a:p>
        </p:txBody>
      </p:sp>
      <p:sp>
        <p:nvSpPr>
          <p:cNvPr id="8" name="مربع نص 7"/>
          <p:cNvSpPr txBox="1"/>
          <p:nvPr/>
        </p:nvSpPr>
        <p:spPr>
          <a:xfrm>
            <a:off x="3059832" y="1565176"/>
            <a:ext cx="2592288" cy="2677656"/>
          </a:xfrm>
          <a:prstGeom prst="rect">
            <a:avLst/>
          </a:prstGeom>
          <a:noFill/>
        </p:spPr>
        <p:txBody>
          <a:bodyPr wrap="square" rtlCol="1">
            <a:spAutoFit/>
          </a:bodyPr>
          <a:lstStyle/>
          <a:p>
            <a:pPr marL="342900" indent="-342900" algn="justLow">
              <a:buFont typeface="Wingdings" pitchFamily="2" charset="2"/>
              <a:buChar char="Ø"/>
            </a:pPr>
            <a:r>
              <a:rPr lang="ar-SA" sz="2800" b="1" dirty="0" smtClean="0">
                <a:cs typeface="+mj-cs"/>
              </a:rPr>
              <a:t>ارسال واستقبال المعلومات.</a:t>
            </a:r>
          </a:p>
          <a:p>
            <a:pPr marL="285750" indent="-285750" algn="justLow">
              <a:buFont typeface="Wingdings" pitchFamily="2" charset="2"/>
              <a:buChar char="Ø"/>
            </a:pPr>
            <a:endParaRPr lang="ar-SA" sz="2800" b="1" dirty="0" smtClean="0">
              <a:cs typeface="+mj-cs"/>
            </a:endParaRPr>
          </a:p>
          <a:p>
            <a:pPr marL="342900" indent="-342900" algn="justLow">
              <a:buFont typeface="Wingdings" pitchFamily="2" charset="2"/>
              <a:buChar char="Ø"/>
            </a:pPr>
            <a:r>
              <a:rPr lang="ar-SA" sz="2800" b="1" dirty="0" smtClean="0">
                <a:cs typeface="+mj-cs"/>
              </a:rPr>
              <a:t>ضمان الفهم .</a:t>
            </a:r>
          </a:p>
          <a:p>
            <a:pPr algn="justLow"/>
            <a:endParaRPr lang="ar-SA" sz="2800" b="1" dirty="0" smtClean="0">
              <a:cs typeface="+mj-cs"/>
            </a:endParaRPr>
          </a:p>
          <a:p>
            <a:pPr marL="342900" indent="-342900" algn="justLow">
              <a:buFont typeface="Wingdings" pitchFamily="2" charset="2"/>
              <a:buChar char="Ø"/>
            </a:pPr>
            <a:r>
              <a:rPr lang="ar-SA" sz="2800" b="1" dirty="0" smtClean="0">
                <a:cs typeface="+mj-cs"/>
              </a:rPr>
              <a:t>الأقنــــــــــــــــاع .</a:t>
            </a:r>
            <a:endParaRPr lang="ar-SA" sz="2800" b="1" dirty="0">
              <a:cs typeface="+mj-cs"/>
            </a:endParaRPr>
          </a:p>
        </p:txBody>
      </p:sp>
      <p:sp>
        <p:nvSpPr>
          <p:cNvPr id="9" name="شكل بيضاوي 8"/>
          <p:cNvSpPr/>
          <p:nvPr/>
        </p:nvSpPr>
        <p:spPr>
          <a:xfrm>
            <a:off x="3047636" y="4881322"/>
            <a:ext cx="1524364"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706965" y="4941168"/>
            <a:ext cx="1488771" cy="1656184"/>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ارة رتبة 10"/>
          <p:cNvSpPr/>
          <p:nvPr/>
        </p:nvSpPr>
        <p:spPr>
          <a:xfrm>
            <a:off x="2492152" y="6048173"/>
            <a:ext cx="216024" cy="405163"/>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B050"/>
              </a:solidFill>
            </a:endParaRPr>
          </a:p>
        </p:txBody>
      </p:sp>
      <p:grpSp>
        <p:nvGrpSpPr>
          <p:cNvPr id="12" name="مجموعة 11"/>
          <p:cNvGrpSpPr/>
          <p:nvPr/>
        </p:nvGrpSpPr>
        <p:grpSpPr>
          <a:xfrm>
            <a:off x="2195734" y="5396625"/>
            <a:ext cx="864098" cy="264623"/>
            <a:chOff x="2494846" y="3740440"/>
            <a:chExt cx="997034" cy="264622"/>
          </a:xfrm>
        </p:grpSpPr>
        <p:sp>
          <p:nvSpPr>
            <p:cNvPr id="13" name="مثلث متساوي الساقين 12"/>
            <p:cNvSpPr/>
            <p:nvPr/>
          </p:nvSpPr>
          <p:spPr>
            <a:xfrm rot="16200000">
              <a:off x="3220803" y="3723487"/>
              <a:ext cx="254123" cy="28803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ثلث متساوي الساقين 13"/>
            <p:cNvSpPr/>
            <p:nvPr/>
          </p:nvSpPr>
          <p:spPr>
            <a:xfrm rot="16200000">
              <a:off x="2511799" y="3733986"/>
              <a:ext cx="254123" cy="288029"/>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ثلث متساوي الساقين 14"/>
            <p:cNvSpPr/>
            <p:nvPr/>
          </p:nvSpPr>
          <p:spPr>
            <a:xfrm rot="16200000">
              <a:off x="2860762" y="3723487"/>
              <a:ext cx="254123" cy="28803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xmlns="" val="3212695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5" name="كائن 4"/>
          <p:cNvGraphicFramePr>
            <a:graphicFrameLocks noChangeAspect="1"/>
          </p:cNvGraphicFramePr>
          <p:nvPr>
            <p:extLst>
              <p:ext uri="{D42A27DB-BD31-4B8C-83A1-F6EECF244321}">
                <p14:modId xmlns:p14="http://schemas.microsoft.com/office/powerpoint/2010/main" xmlns="" val="3048183512"/>
              </p:ext>
            </p:extLst>
          </p:nvPr>
        </p:nvGraphicFramePr>
        <p:xfrm>
          <a:off x="827584" y="1196752"/>
          <a:ext cx="6768752" cy="3960440"/>
        </p:xfrm>
        <a:graphic>
          <a:graphicData uri="http://schemas.openxmlformats.org/presentationml/2006/ole">
            <p:oleObj spid="_x0000_s3274" name="شريحة" r:id="rId3" imgW="1175043" imgH="880839" progId="PowerPoint.Slide.8">
              <p:embed/>
            </p:oleObj>
          </a:graphicData>
        </a:graphic>
      </p:graphicFrame>
      <p:sp>
        <p:nvSpPr>
          <p:cNvPr id="6" name="مربع نص 5"/>
          <p:cNvSpPr txBox="1"/>
          <p:nvPr/>
        </p:nvSpPr>
        <p:spPr>
          <a:xfrm>
            <a:off x="2393544" y="476672"/>
            <a:ext cx="3888432" cy="461665"/>
          </a:xfrm>
          <a:prstGeom prst="rect">
            <a:avLst/>
          </a:prstGeom>
          <a:solidFill>
            <a:srgbClr val="002060"/>
          </a:solidFill>
        </p:spPr>
        <p:txBody>
          <a:bodyPr wrap="square" rtlCol="1">
            <a:spAutoFit/>
          </a:bodyPr>
          <a:lstStyle/>
          <a:p>
            <a:pPr algn="ctr"/>
            <a:r>
              <a:rPr lang="ar-SA" sz="2400" dirty="0" smtClean="0">
                <a:solidFill>
                  <a:schemeClr val="bg1"/>
                </a:solidFill>
                <a:cs typeface="B-ALMATEEN" pitchFamily="2" charset="-78"/>
              </a:rPr>
              <a:t>عناصر الاتصال</a:t>
            </a:r>
            <a:endParaRPr lang="ar-SA" sz="2400" dirty="0">
              <a:solidFill>
                <a:schemeClr val="bg1"/>
              </a:solidFill>
              <a:cs typeface="B-ALMATEEN" pitchFamily="2" charset="-78"/>
            </a:endParaRPr>
          </a:p>
        </p:txBody>
      </p:sp>
      <p:sp>
        <p:nvSpPr>
          <p:cNvPr id="2" name="مربع نص 1"/>
          <p:cNvSpPr txBox="1"/>
          <p:nvPr/>
        </p:nvSpPr>
        <p:spPr>
          <a:xfrm>
            <a:off x="1187624" y="5517232"/>
            <a:ext cx="6192688" cy="954107"/>
          </a:xfrm>
          <a:prstGeom prst="rect">
            <a:avLst/>
          </a:prstGeom>
          <a:solidFill>
            <a:schemeClr val="bg1">
              <a:lumMod val="85000"/>
            </a:schemeClr>
          </a:solidFill>
        </p:spPr>
        <p:txBody>
          <a:bodyPr wrap="square" rtlCol="1">
            <a:spAutoFit/>
          </a:bodyPr>
          <a:lstStyle/>
          <a:p>
            <a:r>
              <a:rPr lang="ar-SA" sz="2800" b="1" dirty="0" smtClean="0">
                <a:solidFill>
                  <a:srgbClr val="002060"/>
                </a:solidFill>
                <a:latin typeface="ae_AlMateen" pitchFamily="18" charset="-78"/>
                <a:cs typeface="ae_AlMateen" pitchFamily="18" charset="-78"/>
              </a:rPr>
              <a:t>أذكر مثالا لأحد المواقف الاتصال التي تقوم بها عادة ،وحدد عناصر الاتصال في هذا الموقف ؟</a:t>
            </a:r>
            <a:endParaRPr lang="ar-SA" sz="2800" b="1"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441527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latin typeface="ae_AlMateen" pitchFamily="18" charset="-78"/>
                <a:cs typeface="ae_AlMateen" pitchFamily="18" charset="-78"/>
              </a:rPr>
              <a:t>أنواع الاتصالات </a:t>
            </a:r>
            <a:endParaRPr lang="ar-SA" dirty="0">
              <a:latin typeface="ae_AlMateen" pitchFamily="18" charset="-78"/>
              <a:cs typeface="ae_AlMateen" pitchFamily="18" charset="-78"/>
            </a:endParaRPr>
          </a:p>
        </p:txBody>
      </p:sp>
      <p:sp>
        <p:nvSpPr>
          <p:cNvPr id="6" name="شكل بيضاوي 5"/>
          <p:cNvSpPr/>
          <p:nvPr/>
        </p:nvSpPr>
        <p:spPr>
          <a:xfrm>
            <a:off x="1763688" y="3573016"/>
            <a:ext cx="1224136" cy="1512168"/>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grpSp>
        <p:nvGrpSpPr>
          <p:cNvPr id="15" name="مجموعة 14"/>
          <p:cNvGrpSpPr/>
          <p:nvPr/>
        </p:nvGrpSpPr>
        <p:grpSpPr>
          <a:xfrm>
            <a:off x="2275620" y="1412776"/>
            <a:ext cx="4376735" cy="3672408"/>
            <a:chOff x="2355505" y="1412776"/>
            <a:chExt cx="4376735" cy="3672408"/>
          </a:xfrm>
        </p:grpSpPr>
        <p:sp>
          <p:nvSpPr>
            <p:cNvPr id="5" name="شكل بيضاوي 4"/>
            <p:cNvSpPr/>
            <p:nvPr/>
          </p:nvSpPr>
          <p:spPr>
            <a:xfrm>
              <a:off x="5508104" y="3573016"/>
              <a:ext cx="1224136" cy="1512168"/>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7" name="مستطيل 6"/>
            <p:cNvSpPr/>
            <p:nvPr/>
          </p:nvSpPr>
          <p:spPr>
            <a:xfrm>
              <a:off x="3407667" y="1412776"/>
              <a:ext cx="1740396" cy="1152128"/>
            </a:xfrm>
            <a:prstGeom prst="rect">
              <a:avLst/>
            </a:prstGeom>
            <a:solidFill>
              <a:schemeClr val="tx2">
                <a:lumMod val="50000"/>
                <a:lumOff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8" name="سهم للأسفل 7"/>
            <p:cNvSpPr/>
            <p:nvPr/>
          </p:nvSpPr>
          <p:spPr>
            <a:xfrm rot="19404520">
              <a:off x="5180282" y="2506287"/>
              <a:ext cx="529981" cy="1008112"/>
            </a:xfrm>
            <a:prstGeom prst="downArrow">
              <a:avLst/>
            </a:prstGeom>
            <a:no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9" name="سهم للأسفل 8"/>
            <p:cNvSpPr/>
            <p:nvPr/>
          </p:nvSpPr>
          <p:spPr>
            <a:xfrm rot="2791529">
              <a:off x="2594570" y="2529854"/>
              <a:ext cx="529981" cy="1008112"/>
            </a:xfrm>
            <a:prstGeom prst="downArrow">
              <a:avLst/>
            </a:prstGeom>
            <a:no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grpSp>
      <p:sp>
        <p:nvSpPr>
          <p:cNvPr id="10" name="عنوان 1"/>
          <p:cNvSpPr txBox="1">
            <a:spLocks/>
          </p:cNvSpPr>
          <p:nvPr/>
        </p:nvSpPr>
        <p:spPr>
          <a:xfrm>
            <a:off x="692088" y="4012259"/>
            <a:ext cx="7543800" cy="1152128"/>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endParaRPr lang="ar-SA" sz="3200" dirty="0">
              <a:solidFill>
                <a:srgbClr val="FFFF00"/>
              </a:solidFill>
              <a:latin typeface="Mariam Linotype" pitchFamily="2" charset="-78"/>
              <a:cs typeface="Mariam Linotype" pitchFamily="2" charset="-78"/>
            </a:endParaRPr>
          </a:p>
        </p:txBody>
      </p:sp>
      <p:sp>
        <p:nvSpPr>
          <p:cNvPr id="11" name="مربع نص 10"/>
          <p:cNvSpPr txBox="1"/>
          <p:nvPr/>
        </p:nvSpPr>
        <p:spPr>
          <a:xfrm>
            <a:off x="3327783" y="1556792"/>
            <a:ext cx="1740396" cy="461665"/>
          </a:xfrm>
          <a:prstGeom prst="rect">
            <a:avLst/>
          </a:prstGeom>
          <a:solidFill>
            <a:srgbClr val="002060"/>
          </a:solidFill>
        </p:spPr>
        <p:txBody>
          <a:bodyPr wrap="square" rtlCol="1">
            <a:spAutoFit/>
          </a:bodyPr>
          <a:lstStyle/>
          <a:p>
            <a:pPr algn="ctr"/>
            <a:r>
              <a:rPr lang="ar-SA" sz="2400" b="1" dirty="0" smtClean="0">
                <a:solidFill>
                  <a:schemeClr val="bg1"/>
                </a:solidFill>
              </a:rPr>
              <a:t>انواع الاتصالات </a:t>
            </a:r>
            <a:endParaRPr lang="ar-SA" sz="2400" b="1" dirty="0">
              <a:solidFill>
                <a:schemeClr val="bg1"/>
              </a:solidFill>
            </a:endParaRPr>
          </a:p>
        </p:txBody>
      </p:sp>
      <p:sp>
        <p:nvSpPr>
          <p:cNvPr id="12" name="مربع نص 11"/>
          <p:cNvSpPr txBox="1"/>
          <p:nvPr/>
        </p:nvSpPr>
        <p:spPr>
          <a:xfrm>
            <a:off x="5436096" y="3966155"/>
            <a:ext cx="1078821" cy="830997"/>
          </a:xfrm>
          <a:prstGeom prst="rect">
            <a:avLst/>
          </a:prstGeom>
          <a:noFill/>
        </p:spPr>
        <p:txBody>
          <a:bodyPr wrap="square" rtlCol="1">
            <a:spAutoFit/>
          </a:bodyPr>
          <a:lstStyle/>
          <a:p>
            <a:r>
              <a:rPr lang="ar-SA" sz="2400" b="1" dirty="0" smtClean="0">
                <a:latin typeface="ae_AlMateen" pitchFamily="18" charset="-78"/>
                <a:cs typeface="ae_AlMateen" pitchFamily="18" charset="-78"/>
              </a:rPr>
              <a:t>اتصالات</a:t>
            </a:r>
          </a:p>
          <a:p>
            <a:r>
              <a:rPr lang="ar-SA" sz="2400" b="1" dirty="0" smtClean="0">
                <a:latin typeface="ae_AlMateen" pitchFamily="18" charset="-78"/>
                <a:cs typeface="ae_AlMateen" pitchFamily="18" charset="-78"/>
              </a:rPr>
              <a:t>رسمية </a:t>
            </a:r>
            <a:endParaRPr lang="ar-SA" sz="2400" b="1" dirty="0">
              <a:latin typeface="ae_AlMateen" pitchFamily="18" charset="-78"/>
              <a:cs typeface="ae_AlMateen" pitchFamily="18" charset="-78"/>
            </a:endParaRPr>
          </a:p>
        </p:txBody>
      </p:sp>
      <p:sp>
        <p:nvSpPr>
          <p:cNvPr id="14" name="مربع نص 13"/>
          <p:cNvSpPr txBox="1"/>
          <p:nvPr/>
        </p:nvSpPr>
        <p:spPr>
          <a:xfrm>
            <a:off x="1691680" y="3873242"/>
            <a:ext cx="1440160" cy="830997"/>
          </a:xfrm>
          <a:prstGeom prst="rect">
            <a:avLst/>
          </a:prstGeom>
          <a:noFill/>
        </p:spPr>
        <p:txBody>
          <a:bodyPr wrap="square" rtlCol="1">
            <a:spAutoFit/>
          </a:bodyPr>
          <a:lstStyle/>
          <a:p>
            <a:pPr algn="ctr"/>
            <a:r>
              <a:rPr lang="ar-SA" sz="2400" b="1" dirty="0" smtClean="0">
                <a:latin typeface="ae_AlMateen" pitchFamily="18" charset="-78"/>
                <a:cs typeface="ae_AlMateen" pitchFamily="18" charset="-78"/>
              </a:rPr>
              <a:t>اتصالات</a:t>
            </a:r>
          </a:p>
          <a:p>
            <a:pPr algn="ctr"/>
            <a:r>
              <a:rPr lang="ar-SA" sz="2400" b="1" dirty="0" smtClean="0">
                <a:latin typeface="ae_AlMateen" pitchFamily="18" charset="-78"/>
                <a:cs typeface="ae_AlMateen" pitchFamily="18" charset="-78"/>
              </a:rPr>
              <a:t>غير رسمية </a:t>
            </a:r>
            <a:endParaRPr lang="ar-SA" sz="2400" b="1" dirty="0">
              <a:latin typeface="ae_AlMateen" pitchFamily="18" charset="-78"/>
              <a:cs typeface="ae_AlMateen" pitchFamily="18" charset="-78"/>
            </a:endParaRPr>
          </a:p>
        </p:txBody>
      </p:sp>
      <p:sp>
        <p:nvSpPr>
          <p:cNvPr id="3" name="مربع نص 2"/>
          <p:cNvSpPr txBox="1"/>
          <p:nvPr/>
        </p:nvSpPr>
        <p:spPr>
          <a:xfrm>
            <a:off x="5580112" y="5027692"/>
            <a:ext cx="2160240" cy="1692771"/>
          </a:xfrm>
          <a:prstGeom prst="rect">
            <a:avLst/>
          </a:prstGeom>
          <a:noFill/>
        </p:spPr>
        <p:txBody>
          <a:bodyPr wrap="square" rtlCol="1">
            <a:spAutoFit/>
          </a:bodyPr>
          <a:lstStyle/>
          <a:p>
            <a:pPr algn="ctr"/>
            <a:r>
              <a:rPr lang="ar-SA" sz="3200" b="1" dirty="0" smtClean="0">
                <a:solidFill>
                  <a:srgbClr val="002060"/>
                </a:solidFill>
                <a:latin typeface="ae_AlMateen" pitchFamily="18" charset="-78"/>
                <a:cs typeface="ae_AlMateen" pitchFamily="18" charset="-78"/>
              </a:rPr>
              <a:t>الادارية:</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النازلة .</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الصاعدة .</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الأفقية . </a:t>
            </a:r>
            <a:endParaRPr lang="ar-SA" sz="2400" b="1" dirty="0">
              <a:solidFill>
                <a:srgbClr val="002060"/>
              </a:solidFill>
              <a:latin typeface="ae_AlMateen" pitchFamily="18" charset="-78"/>
              <a:cs typeface="ae_AlMateen" pitchFamily="18" charset="-78"/>
            </a:endParaRPr>
          </a:p>
        </p:txBody>
      </p:sp>
      <p:sp>
        <p:nvSpPr>
          <p:cNvPr id="16" name="مربع نص 15"/>
          <p:cNvSpPr txBox="1"/>
          <p:nvPr/>
        </p:nvSpPr>
        <p:spPr>
          <a:xfrm>
            <a:off x="1295636" y="5445224"/>
            <a:ext cx="2160240" cy="584775"/>
          </a:xfrm>
          <a:prstGeom prst="rect">
            <a:avLst/>
          </a:prstGeom>
          <a:noFill/>
        </p:spPr>
        <p:txBody>
          <a:bodyPr wrap="square" rtlCol="1">
            <a:spAutoFit/>
          </a:bodyPr>
          <a:lstStyle/>
          <a:p>
            <a:pPr algn="ctr"/>
            <a:r>
              <a:rPr lang="ar-SA" sz="3200" b="1" dirty="0" smtClean="0">
                <a:solidFill>
                  <a:srgbClr val="002060"/>
                </a:solidFill>
                <a:latin typeface="ae_AlMateen" pitchFamily="18" charset="-78"/>
                <a:cs typeface="ae_AlMateen" pitchFamily="18" charset="-78"/>
              </a:rPr>
              <a:t>الودية </a:t>
            </a:r>
            <a:endParaRPr lang="ar-SA" sz="3200" b="1"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2003438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188640"/>
            <a:ext cx="6408712" cy="646331"/>
          </a:xfrm>
          <a:prstGeom prst="rect">
            <a:avLst/>
          </a:prstGeom>
          <a:solidFill>
            <a:srgbClr val="002060"/>
          </a:solidFill>
        </p:spPr>
        <p:txBody>
          <a:bodyPr wrap="square" rtlCol="1">
            <a:spAutoFit/>
          </a:bodyPr>
          <a:lstStyle/>
          <a:p>
            <a:r>
              <a:rPr lang="ar-SA" sz="3600" dirty="0" smtClean="0">
                <a:solidFill>
                  <a:schemeClr val="bg1"/>
                </a:solidFill>
                <a:latin typeface="ae_AlMateen" pitchFamily="18" charset="-78"/>
                <a:cs typeface="ae_AlMateen" pitchFamily="18" charset="-78"/>
              </a:rPr>
              <a:t>الحقوق والمسئوليات في عملية الاتصال </a:t>
            </a:r>
            <a:endParaRPr lang="ar-SA" sz="3600" dirty="0">
              <a:solidFill>
                <a:schemeClr val="bg1"/>
              </a:solidFill>
              <a:latin typeface="ae_AlMateen" pitchFamily="18" charset="-78"/>
              <a:cs typeface="ae_AlMateen" pitchFamily="18" charset="-78"/>
            </a:endParaRPr>
          </a:p>
        </p:txBody>
      </p:sp>
      <p:sp>
        <p:nvSpPr>
          <p:cNvPr id="5" name="مربع نص 4"/>
          <p:cNvSpPr txBox="1"/>
          <p:nvPr/>
        </p:nvSpPr>
        <p:spPr>
          <a:xfrm>
            <a:off x="107504" y="908720"/>
            <a:ext cx="7632848" cy="2677656"/>
          </a:xfrm>
          <a:prstGeom prst="rect">
            <a:avLst/>
          </a:prstGeom>
          <a:solidFill>
            <a:srgbClr val="FFFF00"/>
          </a:solidFill>
        </p:spPr>
        <p:txBody>
          <a:bodyPr wrap="square" rtlCol="1">
            <a:spAutoFit/>
          </a:bodyPr>
          <a:lstStyle/>
          <a:p>
            <a:r>
              <a:rPr lang="ar-SA" sz="2800" dirty="0" smtClean="0">
                <a:solidFill>
                  <a:srgbClr val="560A4D"/>
                </a:solidFill>
                <a:latin typeface="ae_AlMateen" pitchFamily="18" charset="-78"/>
                <a:cs typeface="ae_AlMateen" pitchFamily="18" charset="-78"/>
              </a:rPr>
              <a:t>الحقوق :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يحترمك الاخرون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تعبر عن ارائك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تطلب ما تريده وتحتاجه لكي تكون أكثر كفاءة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تضع حدودا منطقية مع الاخرين .</a:t>
            </a:r>
            <a:endParaRPr lang="ar-SA" sz="2800" dirty="0">
              <a:solidFill>
                <a:srgbClr val="560A4D"/>
              </a:solidFill>
              <a:latin typeface="ae_AlMateen" pitchFamily="18" charset="-78"/>
              <a:cs typeface="ae_AlMateen" pitchFamily="18" charset="-78"/>
            </a:endParaRPr>
          </a:p>
        </p:txBody>
      </p:sp>
      <p:sp>
        <p:nvSpPr>
          <p:cNvPr id="6" name="مربع نص 5"/>
          <p:cNvSpPr txBox="1"/>
          <p:nvPr/>
        </p:nvSpPr>
        <p:spPr>
          <a:xfrm>
            <a:off x="107504" y="3429000"/>
            <a:ext cx="7619258" cy="2246769"/>
          </a:xfrm>
          <a:prstGeom prst="rect">
            <a:avLst/>
          </a:prstGeom>
          <a:solidFill>
            <a:srgbClr val="30362A"/>
          </a:solidFill>
        </p:spPr>
        <p:txBody>
          <a:bodyPr wrap="square" rtlCol="1">
            <a:spAutoFit/>
          </a:bodyPr>
          <a:lstStyle/>
          <a:p>
            <a:r>
              <a:rPr lang="ar-SA" sz="2800" dirty="0" smtClean="0">
                <a:solidFill>
                  <a:schemeClr val="bg1"/>
                </a:solidFill>
                <a:latin typeface="ae_AlMateen" pitchFamily="18" charset="-78"/>
                <a:cs typeface="ae_AlMateen" pitchFamily="18" charset="-78"/>
              </a:rPr>
              <a:t>المسئوليات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تعامل الاخرين باحترام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تستمع لا راء الاخرين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تتعرف على احتياجات الاخرين وتعترف بها.</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تحترم حدود الاخرين .</a:t>
            </a:r>
            <a:endParaRPr lang="ar-SA" sz="2800" dirty="0">
              <a:solidFill>
                <a:schemeClr val="bg1"/>
              </a:solidFill>
              <a:latin typeface="ae_AlMateen" pitchFamily="18" charset="-78"/>
              <a:cs typeface="ae_AlMateen" pitchFamily="18" charset="-78"/>
            </a:endParaRPr>
          </a:p>
        </p:txBody>
      </p:sp>
    </p:spTree>
    <p:extLst>
      <p:ext uri="{BB962C8B-B14F-4D97-AF65-F5344CB8AC3E}">
        <p14:creationId xmlns:p14="http://schemas.microsoft.com/office/powerpoint/2010/main" xmlns="" val="1729775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43608" y="307975"/>
            <a:ext cx="5904656" cy="830997"/>
          </a:xfrm>
          <a:prstGeom prst="rect">
            <a:avLst/>
          </a:prstGeom>
          <a:noFill/>
        </p:spPr>
        <p:txBody>
          <a:bodyPr wrap="square" rtlCol="1">
            <a:spAutoFit/>
          </a:bodyPr>
          <a:lstStyle/>
          <a:p>
            <a:pPr algn="ctr"/>
            <a:r>
              <a:rPr lang="ar-SA" sz="4800" dirty="0" smtClean="0">
                <a:solidFill>
                  <a:srgbClr val="002060"/>
                </a:solidFill>
                <a:latin typeface="ae_AlMateen" pitchFamily="18" charset="-78"/>
                <a:cs typeface="ae_AlMateen" pitchFamily="18" charset="-78"/>
              </a:rPr>
              <a:t>أساليب الاتصال </a:t>
            </a:r>
            <a:endParaRPr lang="ar-SA" sz="4800" dirty="0">
              <a:solidFill>
                <a:srgbClr val="002060"/>
              </a:solidFill>
              <a:latin typeface="ae_AlMateen" pitchFamily="18" charset="-78"/>
              <a:cs typeface="ae_AlMateen" pitchFamily="18" charset="-78"/>
            </a:endParaRPr>
          </a:p>
        </p:txBody>
      </p:sp>
      <p:sp>
        <p:nvSpPr>
          <p:cNvPr id="7" name="مربع نص 6"/>
          <p:cNvSpPr txBox="1"/>
          <p:nvPr/>
        </p:nvSpPr>
        <p:spPr>
          <a:xfrm>
            <a:off x="5796136" y="1484784"/>
            <a:ext cx="2520280" cy="646331"/>
          </a:xfrm>
          <a:prstGeom prst="rect">
            <a:avLst/>
          </a:prstGeom>
          <a:solidFill>
            <a:schemeClr val="bg1">
              <a:lumMod val="85000"/>
            </a:schemeClr>
          </a:solidFill>
        </p:spPr>
        <p:txBody>
          <a:bodyPr wrap="square" rtlCol="1">
            <a:spAutoFit/>
          </a:bodyPr>
          <a:lstStyle/>
          <a:p>
            <a:pPr algn="ctr"/>
            <a:r>
              <a:rPr lang="ar-SA" sz="3600" b="1" dirty="0" smtClean="0">
                <a:solidFill>
                  <a:srgbClr val="002060"/>
                </a:solidFill>
              </a:rPr>
              <a:t>الاتصال السلبي </a:t>
            </a:r>
            <a:endParaRPr lang="ar-SA" sz="3600" b="1" dirty="0">
              <a:solidFill>
                <a:srgbClr val="002060"/>
              </a:solidFill>
            </a:endParaRPr>
          </a:p>
        </p:txBody>
      </p:sp>
      <p:sp>
        <p:nvSpPr>
          <p:cNvPr id="8" name="مربع نص 7"/>
          <p:cNvSpPr txBox="1"/>
          <p:nvPr/>
        </p:nvSpPr>
        <p:spPr>
          <a:xfrm>
            <a:off x="1115616" y="1484784"/>
            <a:ext cx="3240360" cy="646331"/>
          </a:xfrm>
          <a:prstGeom prst="rect">
            <a:avLst/>
          </a:prstGeom>
          <a:solidFill>
            <a:schemeClr val="bg1">
              <a:lumMod val="85000"/>
            </a:schemeClr>
          </a:solidFill>
        </p:spPr>
        <p:txBody>
          <a:bodyPr wrap="square" rtlCol="1">
            <a:spAutoFit/>
          </a:bodyPr>
          <a:lstStyle>
            <a:defPPr>
              <a:defRPr lang="ar-SA"/>
            </a:defPPr>
            <a:lvl1pPr algn="ctr">
              <a:defRPr sz="2800" b="1"/>
            </a:lvl1pPr>
          </a:lstStyle>
          <a:p>
            <a:r>
              <a:rPr lang="ar-SA" sz="3600" dirty="0">
                <a:solidFill>
                  <a:srgbClr val="002060"/>
                </a:solidFill>
                <a:latin typeface="ae_AlMateen" pitchFamily="18" charset="-78"/>
                <a:cs typeface="ae_AlMateen" pitchFamily="18" charset="-78"/>
              </a:rPr>
              <a:t>الاتصال الايجابي </a:t>
            </a:r>
          </a:p>
        </p:txBody>
      </p:sp>
      <p:sp>
        <p:nvSpPr>
          <p:cNvPr id="9" name="مربع نص 8"/>
          <p:cNvSpPr txBox="1"/>
          <p:nvPr/>
        </p:nvSpPr>
        <p:spPr>
          <a:xfrm>
            <a:off x="3059832" y="2852936"/>
            <a:ext cx="3240360" cy="707886"/>
          </a:xfrm>
          <a:prstGeom prst="rect">
            <a:avLst/>
          </a:prstGeom>
          <a:solidFill>
            <a:schemeClr val="bg1">
              <a:lumMod val="85000"/>
            </a:schemeClr>
          </a:solidFill>
        </p:spPr>
        <p:txBody>
          <a:bodyPr wrap="square" rtlCol="1">
            <a:spAutoFit/>
          </a:bodyPr>
          <a:lstStyle>
            <a:defPPr>
              <a:defRPr lang="ar-SA"/>
            </a:defPPr>
            <a:lvl1pPr algn="ctr">
              <a:defRPr sz="2800" b="1"/>
            </a:lvl1pPr>
          </a:lstStyle>
          <a:p>
            <a:r>
              <a:rPr lang="ar-SA" sz="4000" dirty="0" smtClean="0">
                <a:solidFill>
                  <a:srgbClr val="002060"/>
                </a:solidFill>
                <a:latin typeface="ae_AlMateen" pitchFamily="18" charset="-78"/>
                <a:cs typeface="ae_AlMateen" pitchFamily="18" charset="-78"/>
              </a:rPr>
              <a:t>الاتصال العدواني </a:t>
            </a:r>
            <a:endParaRPr lang="ar-SA" sz="40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2114888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476672"/>
            <a:ext cx="5580619" cy="800219"/>
          </a:xfrm>
          <a:prstGeom prst="rect">
            <a:avLst/>
          </a:prstGeom>
        </p:spPr>
        <p:txBody>
          <a:bodyPr wrap="square">
            <a:spAutoFit/>
          </a:bodyPr>
          <a:lstStyle/>
          <a:p>
            <a:pPr algn="ctr"/>
            <a:r>
              <a:rPr lang="ar-SA" sz="4600" spc="-100" dirty="0">
                <a:solidFill>
                  <a:schemeClr val="tx2"/>
                </a:solidFill>
                <a:latin typeface="ae_AlMateen" pitchFamily="18" charset="-78"/>
                <a:ea typeface="+mj-ea"/>
                <a:cs typeface="ae_AlMateen" pitchFamily="18" charset="-78"/>
              </a:rPr>
              <a:t>طــرق الاتصــــالات</a:t>
            </a:r>
            <a:endParaRPr lang="en-US" sz="4600" spc="-100" dirty="0">
              <a:solidFill>
                <a:schemeClr val="tx2"/>
              </a:solidFill>
              <a:latin typeface="ae_AlMateen" pitchFamily="18" charset="-78"/>
              <a:ea typeface="+mj-ea"/>
              <a:cs typeface="ae_AlMateen" pitchFamily="18" charset="-78"/>
            </a:endParaRPr>
          </a:p>
        </p:txBody>
      </p:sp>
      <p:sp>
        <p:nvSpPr>
          <p:cNvPr id="5" name="مربع نص 4"/>
          <p:cNvSpPr txBox="1"/>
          <p:nvPr/>
        </p:nvSpPr>
        <p:spPr>
          <a:xfrm>
            <a:off x="4860032" y="1430779"/>
            <a:ext cx="3528391" cy="461665"/>
          </a:xfrm>
          <a:prstGeom prst="rect">
            <a:avLst/>
          </a:prstGeom>
          <a:solidFill>
            <a:srgbClr val="002060"/>
          </a:solidFill>
        </p:spPr>
        <p:txBody>
          <a:bodyPr wrap="square" rtlCol="1">
            <a:spAutoFit/>
          </a:bodyPr>
          <a:lstStyle/>
          <a:p>
            <a:r>
              <a:rPr lang="ar-SA" sz="2400" b="1" dirty="0" smtClean="0">
                <a:solidFill>
                  <a:schemeClr val="bg1"/>
                </a:solidFill>
                <a:cs typeface="+mj-cs"/>
              </a:rPr>
              <a:t>الاتصال المباشر وغير المباشر</a:t>
            </a:r>
            <a:endParaRPr lang="ar-SA" sz="2400" b="1" dirty="0">
              <a:solidFill>
                <a:schemeClr val="bg1"/>
              </a:solidFill>
              <a:cs typeface="+mj-cs"/>
            </a:endParaRPr>
          </a:p>
        </p:txBody>
      </p:sp>
      <p:sp>
        <p:nvSpPr>
          <p:cNvPr id="6" name="مربع نص 5"/>
          <p:cNvSpPr txBox="1"/>
          <p:nvPr/>
        </p:nvSpPr>
        <p:spPr>
          <a:xfrm>
            <a:off x="683568" y="1383159"/>
            <a:ext cx="3528391" cy="461665"/>
          </a:xfrm>
          <a:prstGeom prst="rect">
            <a:avLst/>
          </a:prstGeom>
          <a:solidFill>
            <a:srgbClr val="002060"/>
          </a:solidFill>
        </p:spPr>
        <p:txBody>
          <a:bodyPr wrap="square" rtlCol="1">
            <a:spAutoFit/>
          </a:bodyPr>
          <a:lstStyle/>
          <a:p>
            <a:r>
              <a:rPr lang="ar-SA" sz="2400" b="1" dirty="0" smtClean="0">
                <a:solidFill>
                  <a:schemeClr val="bg1"/>
                </a:solidFill>
                <a:cs typeface="+mj-cs"/>
              </a:rPr>
              <a:t>الاتصال الشفهي والكتابي </a:t>
            </a:r>
            <a:endParaRPr lang="ar-SA" sz="2400" b="1" dirty="0">
              <a:solidFill>
                <a:schemeClr val="bg1"/>
              </a:solidFill>
              <a:cs typeface="+mj-cs"/>
            </a:endParaRPr>
          </a:p>
        </p:txBody>
      </p:sp>
      <p:pic>
        <p:nvPicPr>
          <p:cNvPr id="4098" name="Picture 2" descr="C:\Users\xiD4\Desktop\الاتصال غير مباشر.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290916"/>
            <a:ext cx="2143125"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xiD4\Desktop\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0238" y="2281545"/>
            <a:ext cx="2276475" cy="20097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ثلث متساوي الساقين 1"/>
          <p:cNvSpPr/>
          <p:nvPr/>
        </p:nvSpPr>
        <p:spPr>
          <a:xfrm>
            <a:off x="4319972" y="5157192"/>
            <a:ext cx="828092" cy="50405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3089300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411760" y="332656"/>
            <a:ext cx="4176464" cy="584775"/>
          </a:xfrm>
          <a:prstGeom prst="rect">
            <a:avLst/>
          </a:prstGeom>
          <a:noFill/>
        </p:spPr>
        <p:txBody>
          <a:bodyPr wrap="square" rtlCol="1">
            <a:spAutoFit/>
          </a:bodyPr>
          <a:lstStyle/>
          <a:p>
            <a:pPr algn="ctr"/>
            <a:r>
              <a:rPr lang="ar-SA" sz="3200" dirty="0" smtClean="0">
                <a:latin typeface="ae_AlMateen" pitchFamily="18" charset="-78"/>
                <a:cs typeface="ae_AlMateen" pitchFamily="18" charset="-78"/>
              </a:rPr>
              <a:t>وسائل الاتصال </a:t>
            </a:r>
            <a:endParaRPr lang="ar-SA" sz="3200" dirty="0">
              <a:latin typeface="ae_AlMateen" pitchFamily="18" charset="-78"/>
              <a:cs typeface="ae_AlMateen" pitchFamily="18" charset="-78"/>
            </a:endParaRPr>
          </a:p>
        </p:txBody>
      </p:sp>
      <p:sp>
        <p:nvSpPr>
          <p:cNvPr id="5" name="مستطيل 4"/>
          <p:cNvSpPr/>
          <p:nvPr/>
        </p:nvSpPr>
        <p:spPr>
          <a:xfrm>
            <a:off x="5220072" y="1124744"/>
            <a:ext cx="295232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الاتصال الصاعد </a:t>
            </a:r>
            <a:endParaRPr lang="ar-SA" sz="2800" dirty="0">
              <a:solidFill>
                <a:srgbClr val="002060"/>
              </a:solidFill>
            </a:endParaRPr>
          </a:p>
        </p:txBody>
      </p:sp>
      <p:sp>
        <p:nvSpPr>
          <p:cNvPr id="6" name="مستطيل 5"/>
          <p:cNvSpPr/>
          <p:nvPr/>
        </p:nvSpPr>
        <p:spPr>
          <a:xfrm>
            <a:off x="5220072" y="1988840"/>
            <a:ext cx="295232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002060"/>
                </a:solidFill>
              </a:rPr>
              <a:t>الصور والدعايات  الشعار</a:t>
            </a:r>
          </a:p>
        </p:txBody>
      </p:sp>
      <p:sp>
        <p:nvSpPr>
          <p:cNvPr id="7" name="مستطيل 6"/>
          <p:cNvSpPr/>
          <p:nvPr/>
        </p:nvSpPr>
        <p:spPr>
          <a:xfrm>
            <a:off x="5220072" y="3212976"/>
            <a:ext cx="295232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002060"/>
                </a:solidFill>
              </a:rPr>
              <a:t>الكتابية</a:t>
            </a:r>
            <a:r>
              <a:rPr lang="ar-SA" dirty="0" smtClean="0"/>
              <a:t> </a:t>
            </a:r>
            <a:endParaRPr lang="ar-SA" dirty="0"/>
          </a:p>
        </p:txBody>
      </p:sp>
      <p:sp>
        <p:nvSpPr>
          <p:cNvPr id="8" name="مستطيل 7"/>
          <p:cNvSpPr/>
          <p:nvPr/>
        </p:nvSpPr>
        <p:spPr>
          <a:xfrm>
            <a:off x="5220072" y="4365104"/>
            <a:ext cx="295232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المقابلات والمكالمات الهاتفية والمؤتمرات </a:t>
            </a:r>
          </a:p>
        </p:txBody>
      </p:sp>
      <p:sp>
        <p:nvSpPr>
          <p:cNvPr id="9" name="مستطيل 8"/>
          <p:cNvSpPr/>
          <p:nvPr/>
        </p:nvSpPr>
        <p:spPr>
          <a:xfrm>
            <a:off x="5232269" y="5589240"/>
            <a:ext cx="295232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تعبيرات الوجه وطريقة الجلوس وحركة اليدين </a:t>
            </a:r>
          </a:p>
        </p:txBody>
      </p:sp>
      <p:sp>
        <p:nvSpPr>
          <p:cNvPr id="10" name="مثلث متساوي الساقين 9"/>
          <p:cNvSpPr/>
          <p:nvPr/>
        </p:nvSpPr>
        <p:spPr>
          <a:xfrm rot="16200000">
            <a:off x="4319972" y="130476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2" name="مثلث متساوي الساقين 11"/>
          <p:cNvSpPr/>
          <p:nvPr/>
        </p:nvSpPr>
        <p:spPr>
          <a:xfrm rot="16200000">
            <a:off x="4319972" y="2240868"/>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3" name="مثلث متساوي الساقين 12"/>
          <p:cNvSpPr/>
          <p:nvPr/>
        </p:nvSpPr>
        <p:spPr>
          <a:xfrm rot="16200000">
            <a:off x="4344695" y="3425645"/>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4" name="مثلث متساوي الساقين 13"/>
          <p:cNvSpPr/>
          <p:nvPr/>
        </p:nvSpPr>
        <p:spPr>
          <a:xfrm rot="16200000">
            <a:off x="4319972" y="454512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5" name="مثلث متساوي الساقين 14"/>
          <p:cNvSpPr/>
          <p:nvPr/>
        </p:nvSpPr>
        <p:spPr>
          <a:xfrm rot="16200000">
            <a:off x="4247964" y="580526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6" name="مستطيل 15"/>
          <p:cNvSpPr/>
          <p:nvPr/>
        </p:nvSpPr>
        <p:spPr>
          <a:xfrm>
            <a:off x="827584" y="1124744"/>
            <a:ext cx="295232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مستوى اداري منخفض</a:t>
            </a:r>
            <a:endParaRPr lang="ar-SA" sz="2800" dirty="0">
              <a:solidFill>
                <a:srgbClr val="002060"/>
              </a:solidFill>
            </a:endParaRPr>
          </a:p>
        </p:txBody>
      </p:sp>
      <p:sp>
        <p:nvSpPr>
          <p:cNvPr id="17" name="مستطيل 16"/>
          <p:cNvSpPr/>
          <p:nvPr/>
        </p:nvSpPr>
        <p:spPr>
          <a:xfrm>
            <a:off x="827584" y="1988840"/>
            <a:ext cx="2952328"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المرئية </a:t>
            </a:r>
            <a:endParaRPr lang="ar-SA" sz="2800" dirty="0">
              <a:solidFill>
                <a:srgbClr val="002060"/>
              </a:solidFill>
            </a:endParaRPr>
          </a:p>
        </p:txBody>
      </p:sp>
      <p:sp>
        <p:nvSpPr>
          <p:cNvPr id="18" name="مستطيل 17"/>
          <p:cNvSpPr/>
          <p:nvPr/>
        </p:nvSpPr>
        <p:spPr>
          <a:xfrm>
            <a:off x="827584" y="3212976"/>
            <a:ext cx="295232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التقارير والمذكرات والمنشورات </a:t>
            </a:r>
            <a:endParaRPr lang="ar-SA" dirty="0"/>
          </a:p>
        </p:txBody>
      </p:sp>
      <p:sp>
        <p:nvSpPr>
          <p:cNvPr id="19" name="مستطيل 18"/>
          <p:cNvSpPr/>
          <p:nvPr/>
        </p:nvSpPr>
        <p:spPr>
          <a:xfrm>
            <a:off x="827584" y="4365104"/>
            <a:ext cx="2952328"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الشفهية أو اللفظية </a:t>
            </a:r>
            <a:endParaRPr lang="ar-SA" sz="2800" dirty="0">
              <a:solidFill>
                <a:srgbClr val="002060"/>
              </a:solidFill>
            </a:endParaRPr>
          </a:p>
        </p:txBody>
      </p:sp>
      <p:sp>
        <p:nvSpPr>
          <p:cNvPr id="20" name="مستطيل 19"/>
          <p:cNvSpPr/>
          <p:nvPr/>
        </p:nvSpPr>
        <p:spPr>
          <a:xfrm>
            <a:off x="839781" y="5589240"/>
            <a:ext cx="2952328" cy="9361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التعبير البيئي</a:t>
            </a:r>
            <a:endParaRPr lang="ar-SA" sz="2800" dirty="0">
              <a:solidFill>
                <a:srgbClr val="002060"/>
              </a:solidFill>
            </a:endParaRPr>
          </a:p>
        </p:txBody>
      </p:sp>
    </p:spTree>
    <p:extLst>
      <p:ext uri="{BB962C8B-B14F-4D97-AF65-F5344CB8AC3E}">
        <p14:creationId xmlns:p14="http://schemas.microsoft.com/office/powerpoint/2010/main" xmlns="" val="3886659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79712" y="620688"/>
            <a:ext cx="5040560" cy="584775"/>
          </a:xfrm>
          <a:prstGeom prst="rect">
            <a:avLst/>
          </a:prstGeom>
          <a:solidFill>
            <a:srgbClr val="00B050"/>
          </a:solidFill>
        </p:spPr>
        <p:txBody>
          <a:bodyPr wrap="square" rtlCol="1">
            <a:spAutoFit/>
          </a:bodyPr>
          <a:lstStyle/>
          <a:p>
            <a:pPr algn="ctr"/>
            <a:r>
              <a:rPr lang="ar-SA" sz="3200" b="1" dirty="0" smtClean="0">
                <a:solidFill>
                  <a:srgbClr val="FFFF00"/>
                </a:solidFill>
                <a:latin typeface="ae_AlMateen" pitchFamily="18" charset="-78"/>
                <a:cs typeface="ae_AlMateen" pitchFamily="18" charset="-78"/>
              </a:rPr>
              <a:t>أدوات الاتصال </a:t>
            </a:r>
            <a:endParaRPr lang="ar-SA" sz="3200" b="1" dirty="0">
              <a:solidFill>
                <a:srgbClr val="FFFF00"/>
              </a:solidFill>
              <a:latin typeface="ae_AlMateen" pitchFamily="18" charset="-78"/>
              <a:cs typeface="ae_AlMateen" pitchFamily="18" charset="-78"/>
            </a:endParaRPr>
          </a:p>
        </p:txBody>
      </p:sp>
      <p:graphicFrame>
        <p:nvGraphicFramePr>
          <p:cNvPr id="7" name="مخطط 6"/>
          <p:cNvGraphicFramePr/>
          <p:nvPr>
            <p:extLst>
              <p:ext uri="{D42A27DB-BD31-4B8C-83A1-F6EECF244321}">
                <p14:modId xmlns:p14="http://schemas.microsoft.com/office/powerpoint/2010/main" xmlns="" val="301510392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6288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284480"/>
            <a:ext cx="2856532"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عنوان 1"/>
          <p:cNvSpPr txBox="1">
            <a:spLocks/>
          </p:cNvSpPr>
          <p:nvPr/>
        </p:nvSpPr>
        <p:spPr>
          <a:xfrm>
            <a:off x="3180060" y="536199"/>
            <a:ext cx="5049540" cy="280831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3200" b="1" dirty="0" smtClean="0">
                <a:solidFill>
                  <a:schemeClr val="tx1"/>
                </a:solidFill>
                <a:cs typeface="AL-Mohanad Black" pitchFamily="2" charset="-78"/>
              </a:rPr>
              <a:t>من يستفيد من هذا البرنامج ؟</a:t>
            </a:r>
          </a:p>
          <a:p>
            <a:pPr algn="r"/>
            <a:r>
              <a:rPr lang="ar-SA" sz="3200" b="1" dirty="0" smtClean="0">
                <a:solidFill>
                  <a:schemeClr val="tx1"/>
                </a:solidFill>
                <a:cs typeface="AL-Mohanad Black" pitchFamily="2" charset="-78"/>
              </a:rPr>
              <a:t>هل هو ؟</a:t>
            </a:r>
          </a:p>
          <a:p>
            <a:pPr algn="r"/>
            <a:r>
              <a:rPr lang="ar-SA" sz="3200" b="1" dirty="0" smtClean="0">
                <a:solidFill>
                  <a:schemeClr val="tx1"/>
                </a:solidFill>
                <a:cs typeface="AL-Mohanad Black" pitchFamily="2" charset="-78"/>
              </a:rPr>
              <a:t>انت ،الجمعية ،المجتمع.</a:t>
            </a:r>
            <a:endParaRPr lang="ar-SA" sz="3200" b="1" dirty="0">
              <a:solidFill>
                <a:schemeClr val="tx1"/>
              </a:solidFill>
              <a:cs typeface="AL-Mohanad Black" pitchFamily="2" charset="-78"/>
            </a:endParaRPr>
          </a:p>
        </p:txBody>
      </p:sp>
      <p:sp>
        <p:nvSpPr>
          <p:cNvPr id="6" name="مستطيل 5"/>
          <p:cNvSpPr/>
          <p:nvPr/>
        </p:nvSpPr>
        <p:spPr>
          <a:xfrm>
            <a:off x="3131840" y="44624"/>
            <a:ext cx="2808312" cy="895536"/>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0000"/>
                </a:solidFill>
                <a:cs typeface="+mj-cs"/>
              </a:rPr>
              <a:t>التوقعات </a:t>
            </a:r>
            <a:endParaRPr lang="ar-SA" sz="3600" b="1" dirty="0">
              <a:solidFill>
                <a:srgbClr val="FF0000"/>
              </a:solidFill>
              <a:cs typeface="+mj-cs"/>
            </a:endParaRPr>
          </a:p>
        </p:txBody>
      </p:sp>
      <p:sp>
        <p:nvSpPr>
          <p:cNvPr id="7" name="عنوان 1"/>
          <p:cNvSpPr>
            <a:spLocks noGrp="1"/>
          </p:cNvSpPr>
          <p:nvPr>
            <p:ph type="title"/>
          </p:nvPr>
        </p:nvSpPr>
        <p:spPr>
          <a:xfrm>
            <a:off x="4535996" y="4293096"/>
            <a:ext cx="3394720" cy="881439"/>
          </a:xfrm>
          <a:solidFill>
            <a:srgbClr val="002060"/>
          </a:solidFill>
        </p:spPr>
        <p:txBody>
          <a:bodyPr/>
          <a:lstStyle/>
          <a:p>
            <a:pPr algn="ctr"/>
            <a:r>
              <a:rPr lang="ar-SA" sz="3600" dirty="0" smtClean="0">
                <a:solidFill>
                  <a:schemeClr val="bg1"/>
                </a:solidFill>
                <a:latin typeface="ae_AlMothnna" pitchFamily="34" charset="-78"/>
                <a:cs typeface="ae_AlMothnna" pitchFamily="34" charset="-78"/>
              </a:rPr>
              <a:t>ملخص التوقعات </a:t>
            </a:r>
            <a:endParaRPr lang="ar-SA" sz="3600" dirty="0">
              <a:solidFill>
                <a:schemeClr val="bg1"/>
              </a:solidFill>
              <a:latin typeface="ae_AlMothnna" pitchFamily="34" charset="-78"/>
              <a:cs typeface="ae_AlMothnna" pitchFamily="34" charset="-78"/>
            </a:endParaRPr>
          </a:p>
        </p:txBody>
      </p:sp>
      <p:pic>
        <p:nvPicPr>
          <p:cNvPr id="8" name="Picture 2" descr="C:\Users\xiD4\Desktop\عام\الاعمال\مجلد جديد ‫(2)‬\صور خدمة العملاء\images (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3789040"/>
            <a:ext cx="4212468"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6909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بيضاوي 5"/>
          <p:cNvSpPr/>
          <p:nvPr/>
        </p:nvSpPr>
        <p:spPr>
          <a:xfrm>
            <a:off x="5220072" y="4581128"/>
            <a:ext cx="2520280" cy="1841782"/>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1259632" y="4581128"/>
            <a:ext cx="2520280" cy="1841782"/>
          </a:xfrm>
          <a:prstGeom prst="ellipse">
            <a:avLst/>
          </a:prstGeom>
          <a:solidFill>
            <a:srgbClr val="92D05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5903457" y="1772816"/>
            <a:ext cx="2520280" cy="1841782"/>
          </a:xfrm>
          <a:prstGeom prst="ellipse">
            <a:avLst/>
          </a:prstGeom>
          <a:solidFill>
            <a:srgbClr val="0070C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كل بيضاوي 10"/>
          <p:cNvSpPr/>
          <p:nvPr/>
        </p:nvSpPr>
        <p:spPr>
          <a:xfrm>
            <a:off x="3059832" y="21851"/>
            <a:ext cx="2520280" cy="1841782"/>
          </a:xfrm>
          <a:prstGeom prst="ellipse">
            <a:avLst/>
          </a:prstGeom>
          <a:solidFill>
            <a:srgbClr val="0A5629"/>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solidFill>
                <a:srgbClr val="FFFF00"/>
              </a:solidFill>
            </a:endParaRPr>
          </a:p>
        </p:txBody>
      </p:sp>
      <p:sp>
        <p:nvSpPr>
          <p:cNvPr id="12" name="شكل بيضاوي 11"/>
          <p:cNvSpPr/>
          <p:nvPr/>
        </p:nvSpPr>
        <p:spPr>
          <a:xfrm>
            <a:off x="323528" y="1772816"/>
            <a:ext cx="2520280" cy="1841782"/>
          </a:xfrm>
          <a:prstGeom prst="ellipse">
            <a:avLst/>
          </a:prstGeom>
          <a:solidFill>
            <a:srgbClr val="FFFF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مربع نص 12"/>
          <p:cNvSpPr txBox="1"/>
          <p:nvPr/>
        </p:nvSpPr>
        <p:spPr>
          <a:xfrm>
            <a:off x="3131840" y="2924944"/>
            <a:ext cx="2520280" cy="1077218"/>
          </a:xfrm>
          <a:prstGeom prst="rect">
            <a:avLst/>
          </a:prstGeom>
          <a:solidFill>
            <a:srgbClr val="DDDDDD"/>
          </a:solidFill>
        </p:spPr>
        <p:txBody>
          <a:bodyPr wrap="square" rtlCol="1">
            <a:spAutoFit/>
          </a:bodyPr>
          <a:lstStyle/>
          <a:p>
            <a:pPr algn="ctr"/>
            <a:r>
              <a:rPr lang="ar-SA" sz="3200" dirty="0" smtClean="0">
                <a:latin typeface="ae_AlMateen" pitchFamily="18" charset="-78"/>
                <a:cs typeface="ae_AlMateen" pitchFamily="18" charset="-78"/>
              </a:rPr>
              <a:t>عناصر لغة الجسد </a:t>
            </a:r>
            <a:endParaRPr lang="ar-SA" sz="3200" dirty="0">
              <a:latin typeface="ae_AlMateen" pitchFamily="18" charset="-78"/>
              <a:cs typeface="ae_AlMateen" pitchFamily="18" charset="-78"/>
            </a:endParaRPr>
          </a:p>
        </p:txBody>
      </p:sp>
      <p:sp>
        <p:nvSpPr>
          <p:cNvPr id="14" name="مربع نص 13"/>
          <p:cNvSpPr txBox="1"/>
          <p:nvPr/>
        </p:nvSpPr>
        <p:spPr>
          <a:xfrm>
            <a:off x="3059832" y="615673"/>
            <a:ext cx="2376264" cy="769441"/>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النظر</a:t>
            </a:r>
            <a:r>
              <a:rPr lang="ar-SA" sz="3600" dirty="0" smtClean="0">
                <a:solidFill>
                  <a:srgbClr val="FFFF00"/>
                </a:solidFill>
                <a:latin typeface="ae_AlMateen" pitchFamily="18" charset="-78"/>
                <a:cs typeface="ae_AlMateen" pitchFamily="18" charset="-78"/>
              </a:rPr>
              <a:t> </a:t>
            </a:r>
            <a:endParaRPr lang="ar-SA" sz="3600" dirty="0">
              <a:solidFill>
                <a:srgbClr val="FFFF00"/>
              </a:solidFill>
              <a:latin typeface="ae_AlMateen" pitchFamily="18" charset="-78"/>
              <a:cs typeface="ae_AlMateen" pitchFamily="18" charset="-78"/>
            </a:endParaRPr>
          </a:p>
        </p:txBody>
      </p:sp>
      <p:sp>
        <p:nvSpPr>
          <p:cNvPr id="15" name="مربع نص 14"/>
          <p:cNvSpPr txBox="1"/>
          <p:nvPr/>
        </p:nvSpPr>
        <p:spPr>
          <a:xfrm>
            <a:off x="5969638" y="2060848"/>
            <a:ext cx="2376264" cy="1446550"/>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تعبيرات الوجه </a:t>
            </a:r>
            <a:endParaRPr lang="ar-SA" sz="3600" dirty="0">
              <a:solidFill>
                <a:srgbClr val="FFFF00"/>
              </a:solidFill>
              <a:latin typeface="ae_AlMateen" pitchFamily="18" charset="-78"/>
              <a:cs typeface="ae_AlMateen" pitchFamily="18" charset="-78"/>
            </a:endParaRPr>
          </a:p>
        </p:txBody>
      </p:sp>
      <p:sp>
        <p:nvSpPr>
          <p:cNvPr id="16" name="مربع نص 15"/>
          <p:cNvSpPr txBox="1"/>
          <p:nvPr/>
        </p:nvSpPr>
        <p:spPr>
          <a:xfrm>
            <a:off x="395536" y="2348880"/>
            <a:ext cx="2376264" cy="769441"/>
          </a:xfrm>
          <a:prstGeom prst="rect">
            <a:avLst/>
          </a:prstGeom>
          <a:noFill/>
        </p:spPr>
        <p:txBody>
          <a:bodyPr wrap="square" rtlCol="1">
            <a:spAutoFit/>
          </a:bodyPr>
          <a:lstStyle/>
          <a:p>
            <a:pPr algn="ctr"/>
            <a:r>
              <a:rPr lang="ar-SA" sz="4400" dirty="0" smtClean="0">
                <a:solidFill>
                  <a:srgbClr val="002060"/>
                </a:solidFill>
                <a:latin typeface="ae_AlMateen" pitchFamily="18" charset="-78"/>
                <a:cs typeface="ae_AlMateen" pitchFamily="18" charset="-78"/>
              </a:rPr>
              <a:t>المسافة </a:t>
            </a:r>
            <a:endParaRPr lang="ar-SA" sz="3600" dirty="0">
              <a:solidFill>
                <a:srgbClr val="002060"/>
              </a:solidFill>
              <a:latin typeface="ae_AlMateen" pitchFamily="18" charset="-78"/>
              <a:cs typeface="ae_AlMateen" pitchFamily="18" charset="-78"/>
            </a:endParaRPr>
          </a:p>
        </p:txBody>
      </p:sp>
      <p:sp>
        <p:nvSpPr>
          <p:cNvPr id="17" name="مربع نص 16"/>
          <p:cNvSpPr txBox="1"/>
          <p:nvPr/>
        </p:nvSpPr>
        <p:spPr>
          <a:xfrm>
            <a:off x="1259632" y="4849570"/>
            <a:ext cx="2376264" cy="1446550"/>
          </a:xfrm>
          <a:prstGeom prst="rect">
            <a:avLst/>
          </a:prstGeom>
          <a:noFill/>
        </p:spPr>
        <p:txBody>
          <a:bodyPr wrap="square" rtlCol="1">
            <a:spAutoFit/>
          </a:bodyPr>
          <a:lstStyle>
            <a:defPPr>
              <a:defRPr lang="ar-SA"/>
            </a:defPPr>
            <a:lvl1pPr algn="ctr">
              <a:defRPr sz="4400">
                <a:solidFill>
                  <a:srgbClr val="002060"/>
                </a:solidFill>
                <a:latin typeface="ae_AlMateen" pitchFamily="18" charset="-78"/>
                <a:cs typeface="ae_AlMateen" pitchFamily="18" charset="-78"/>
              </a:defRPr>
            </a:lvl1pPr>
          </a:lstStyle>
          <a:p>
            <a:r>
              <a:rPr lang="ar-SA" dirty="0"/>
              <a:t>إيماء اليدين </a:t>
            </a:r>
          </a:p>
        </p:txBody>
      </p:sp>
      <p:sp>
        <p:nvSpPr>
          <p:cNvPr id="18" name="مربع نص 17"/>
          <p:cNvSpPr txBox="1"/>
          <p:nvPr/>
        </p:nvSpPr>
        <p:spPr>
          <a:xfrm>
            <a:off x="5292080" y="4869160"/>
            <a:ext cx="2376264" cy="1446550"/>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وضع الجسم وحركاته</a:t>
            </a:r>
            <a:endParaRPr lang="ar-SA" sz="3600" dirty="0">
              <a:solidFill>
                <a:srgbClr val="FFFF00"/>
              </a:solidFill>
              <a:latin typeface="ae_AlMateen" pitchFamily="18" charset="-78"/>
              <a:cs typeface="ae_AlMateen" pitchFamily="18" charset="-78"/>
            </a:endParaRPr>
          </a:p>
        </p:txBody>
      </p:sp>
    </p:spTree>
    <p:extLst>
      <p:ext uri="{BB962C8B-B14F-4D97-AF65-F5344CB8AC3E}">
        <p14:creationId xmlns:p14="http://schemas.microsoft.com/office/powerpoint/2010/main" xmlns="" val="2676657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99792" y="404664"/>
            <a:ext cx="5832648" cy="800219"/>
          </a:xfrm>
          <a:prstGeom prst="rect">
            <a:avLst/>
          </a:prstGeom>
        </p:spPr>
        <p:txBody>
          <a:bodyPr wrap="square">
            <a:spAutoFit/>
          </a:bodyPr>
          <a:lstStyle/>
          <a:p>
            <a:pPr algn="ctr"/>
            <a:r>
              <a:rPr lang="ar-SA" sz="4600" spc="-100" dirty="0" smtClean="0">
                <a:solidFill>
                  <a:schemeClr val="tx2"/>
                </a:solidFill>
                <a:latin typeface="ae_AlMateen" pitchFamily="18" charset="-78"/>
                <a:ea typeface="+mj-ea"/>
                <a:cs typeface="ae_AlMateen" pitchFamily="18" charset="-78"/>
              </a:rPr>
              <a:t>معوقات الاتصال</a:t>
            </a:r>
            <a:endParaRPr lang="en-US" sz="4600" spc="-100" dirty="0">
              <a:solidFill>
                <a:schemeClr val="tx2"/>
              </a:solidFill>
              <a:latin typeface="ae_AlMateen" pitchFamily="18" charset="-78"/>
              <a:ea typeface="+mj-ea"/>
              <a:cs typeface="ae_AlMateen" pitchFamily="18" charset="-78"/>
            </a:endParaRPr>
          </a:p>
        </p:txBody>
      </p:sp>
      <p:pic>
        <p:nvPicPr>
          <p:cNvPr id="6147" name="Picture 3" descr="C:\Users\xiD4\Desktop\12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484784"/>
            <a:ext cx="4608512" cy="270621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xiD4\Desktop\11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3808"/>
            <a:ext cx="2195736" cy="1477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323528" y="4922004"/>
            <a:ext cx="2160240" cy="523220"/>
          </a:xfrm>
          <a:prstGeom prst="rect">
            <a:avLst/>
          </a:prstGeom>
          <a:noFill/>
        </p:spPr>
        <p:txBody>
          <a:bodyPr wrap="square" rtlCol="1">
            <a:spAutoFit/>
          </a:bodyPr>
          <a:lstStyle/>
          <a:p>
            <a:r>
              <a:rPr lang="ar-SA" sz="2800" dirty="0" smtClean="0">
                <a:solidFill>
                  <a:srgbClr val="7030A0"/>
                </a:solidFill>
                <a:latin typeface="ae_AlMateen" pitchFamily="18" charset="-78"/>
                <a:cs typeface="ae_AlMateen" pitchFamily="18" charset="-78"/>
              </a:rPr>
              <a:t>المعوقات البيئية </a:t>
            </a:r>
            <a:endParaRPr lang="ar-SA" sz="2800" dirty="0">
              <a:solidFill>
                <a:srgbClr val="7030A0"/>
              </a:solidFill>
              <a:latin typeface="ae_AlMateen" pitchFamily="18" charset="-78"/>
              <a:cs typeface="ae_AlMateen" pitchFamily="18" charset="-78"/>
            </a:endParaRPr>
          </a:p>
        </p:txBody>
      </p:sp>
      <p:sp>
        <p:nvSpPr>
          <p:cNvPr id="9" name="مربع نص 8"/>
          <p:cNvSpPr txBox="1"/>
          <p:nvPr/>
        </p:nvSpPr>
        <p:spPr>
          <a:xfrm>
            <a:off x="2699792" y="4931876"/>
            <a:ext cx="2880320"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المعوقات التنظيمية </a:t>
            </a:r>
            <a:endParaRPr lang="ar-SA" sz="2800" dirty="0">
              <a:solidFill>
                <a:srgbClr val="002060"/>
              </a:solidFill>
              <a:latin typeface="ae_AlMateen" pitchFamily="18" charset="-78"/>
              <a:cs typeface="ae_AlMateen" pitchFamily="18" charset="-78"/>
            </a:endParaRPr>
          </a:p>
        </p:txBody>
      </p:sp>
      <p:sp>
        <p:nvSpPr>
          <p:cNvPr id="10" name="مربع نص 9"/>
          <p:cNvSpPr txBox="1"/>
          <p:nvPr/>
        </p:nvSpPr>
        <p:spPr>
          <a:xfrm>
            <a:off x="5580112" y="4941168"/>
            <a:ext cx="2672680" cy="523220"/>
          </a:xfrm>
          <a:prstGeom prst="rect">
            <a:avLst/>
          </a:prstGeom>
          <a:noFill/>
        </p:spPr>
        <p:txBody>
          <a:bodyPr wrap="square" rtlCol="1">
            <a:spAutoFit/>
          </a:bodyPr>
          <a:lstStyle/>
          <a:p>
            <a:r>
              <a:rPr lang="ar-SA" sz="2800" dirty="0" smtClean="0">
                <a:solidFill>
                  <a:srgbClr val="FF0000"/>
                </a:solidFill>
                <a:latin typeface="ae_AlMateen" pitchFamily="18" charset="-78"/>
                <a:cs typeface="ae_AlMateen" pitchFamily="18" charset="-78"/>
              </a:rPr>
              <a:t>المعوقات الشخصية </a:t>
            </a:r>
            <a:endParaRPr lang="ar-SA" sz="2800" dirty="0">
              <a:solidFill>
                <a:srgbClr val="FF0000"/>
              </a:solidFill>
              <a:latin typeface="ae_AlMateen" pitchFamily="18" charset="-78"/>
              <a:cs typeface="ae_AlMateen" pitchFamily="18" charset="-78"/>
            </a:endParaRPr>
          </a:p>
        </p:txBody>
      </p:sp>
      <p:sp>
        <p:nvSpPr>
          <p:cNvPr id="2" name="مثلث متساوي الساقين 1"/>
          <p:cNvSpPr/>
          <p:nvPr/>
        </p:nvSpPr>
        <p:spPr>
          <a:xfrm>
            <a:off x="3923928" y="5464388"/>
            <a:ext cx="936104" cy="77292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7181796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6"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7" name="مربع نص 6"/>
          <p:cNvSpPr txBox="1"/>
          <p:nvPr/>
        </p:nvSpPr>
        <p:spPr>
          <a:xfrm>
            <a:off x="2915816" y="1124744"/>
            <a:ext cx="5256584" cy="584775"/>
          </a:xfrm>
          <a:prstGeom prst="rect">
            <a:avLst/>
          </a:prstGeom>
          <a:noFill/>
        </p:spPr>
        <p:txBody>
          <a:bodyPr wrap="square" rtlCol="1">
            <a:spAutoFit/>
          </a:bodyPr>
          <a:lstStyle/>
          <a:p>
            <a:r>
              <a:rPr lang="ar-SA" sz="3200" dirty="0" smtClean="0">
                <a:latin typeface="ae_AlMateen" pitchFamily="18" charset="-78"/>
                <a:cs typeface="ae_AlMateen" pitchFamily="18" charset="-78"/>
              </a:rPr>
              <a:t>كيف يمكننا تحسين الاتصال لدينا :</a:t>
            </a:r>
            <a:endParaRPr lang="ar-SA" sz="3200" dirty="0">
              <a:latin typeface="ae_AlMateen" pitchFamily="18" charset="-78"/>
              <a:cs typeface="ae_AlMateen" pitchFamily="18" charset="-78"/>
            </a:endParaRPr>
          </a:p>
        </p:txBody>
      </p:sp>
      <p:sp>
        <p:nvSpPr>
          <p:cNvPr id="8" name="مربع نص 7"/>
          <p:cNvSpPr txBox="1"/>
          <p:nvPr/>
        </p:nvSpPr>
        <p:spPr>
          <a:xfrm>
            <a:off x="2699792" y="4077072"/>
            <a:ext cx="5256584" cy="584775"/>
          </a:xfrm>
          <a:prstGeom prst="rect">
            <a:avLst/>
          </a:prstGeom>
          <a:noFill/>
        </p:spPr>
        <p:txBody>
          <a:bodyPr wrap="square" rtlCol="1">
            <a:spAutoFit/>
          </a:bodyPr>
          <a:lstStyle/>
          <a:p>
            <a:pPr algn="ctr"/>
            <a:r>
              <a:rPr lang="ar-SA" sz="3200" dirty="0" smtClean="0">
                <a:latin typeface="ae_AlMateen" pitchFamily="18" charset="-78"/>
                <a:cs typeface="ae_AlMateen" pitchFamily="18" charset="-78"/>
              </a:rPr>
              <a:t>قصة – غير اسلوبك وكن مرنا </a:t>
            </a:r>
            <a:endParaRPr lang="ar-SA" sz="3200" dirty="0">
              <a:latin typeface="ae_AlMateen" pitchFamily="18" charset="-78"/>
              <a:cs typeface="ae_AlMateen" pitchFamily="18" charset="-78"/>
            </a:endParaRPr>
          </a:p>
        </p:txBody>
      </p:sp>
      <p:sp>
        <p:nvSpPr>
          <p:cNvPr id="2" name="مربع نص 1"/>
          <p:cNvSpPr txBox="1"/>
          <p:nvPr/>
        </p:nvSpPr>
        <p:spPr>
          <a:xfrm>
            <a:off x="4355976" y="4869160"/>
            <a:ext cx="3312368" cy="523220"/>
          </a:xfrm>
          <a:prstGeom prst="rect">
            <a:avLst/>
          </a:prstGeom>
          <a:solidFill>
            <a:srgbClr val="FFFF00"/>
          </a:solidFill>
        </p:spPr>
        <p:txBody>
          <a:bodyPr wrap="square" rtlCol="1">
            <a:spAutoFit/>
          </a:bodyPr>
          <a:lstStyle/>
          <a:p>
            <a:pPr algn="ctr"/>
            <a:r>
              <a:rPr lang="ar-SA" sz="2800" b="1" dirty="0" smtClean="0">
                <a:latin typeface="ae_AlMateen" pitchFamily="18" charset="-78"/>
                <a:cs typeface="ae_AlMateen" pitchFamily="18" charset="-78"/>
              </a:rPr>
              <a:t>الاعمى</a:t>
            </a:r>
            <a:endParaRPr lang="ar-SA" sz="2800" b="1" dirty="0">
              <a:latin typeface="ae_AlMateen" pitchFamily="18" charset="-78"/>
              <a:cs typeface="ae_AlMateen" pitchFamily="18" charset="-78"/>
            </a:endParaRPr>
          </a:p>
        </p:txBody>
      </p:sp>
    </p:spTree>
    <p:extLst>
      <p:ext uri="{BB962C8B-B14F-4D97-AF65-F5344CB8AC3E}">
        <p14:creationId xmlns:p14="http://schemas.microsoft.com/office/powerpoint/2010/main" xmlns="" val="6850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620000" cy="1143000"/>
          </a:xfrm>
        </p:spPr>
        <p:txBody>
          <a:bodyPr/>
          <a:lstStyle/>
          <a:p>
            <a:pPr algn="ctr"/>
            <a:r>
              <a:rPr lang="ar-SA" dirty="0" smtClean="0">
                <a:solidFill>
                  <a:srgbClr val="002060"/>
                </a:solidFill>
                <a:cs typeface="ALAWI-3-8" pitchFamily="2" charset="-78"/>
              </a:rPr>
              <a:t>حتى يكون الاتصال فعالا </a:t>
            </a:r>
            <a:endParaRPr lang="ar-SA" dirty="0">
              <a:solidFill>
                <a:srgbClr val="002060"/>
              </a:solidFill>
              <a:cs typeface="ALAWI-3-8" pitchFamily="2" charset="-78"/>
            </a:endParaRPr>
          </a:p>
        </p:txBody>
      </p:sp>
      <p:sp>
        <p:nvSpPr>
          <p:cNvPr id="4" name="مربع نص 3"/>
          <p:cNvSpPr txBox="1"/>
          <p:nvPr/>
        </p:nvSpPr>
        <p:spPr>
          <a:xfrm>
            <a:off x="539552" y="1412776"/>
            <a:ext cx="7488832" cy="4524315"/>
          </a:xfrm>
          <a:prstGeom prst="rect">
            <a:avLst/>
          </a:prstGeom>
          <a:noFill/>
        </p:spPr>
        <p:txBody>
          <a:bodyPr wrap="square" rtlCol="1">
            <a:spAutoFit/>
          </a:bodyPr>
          <a:lstStyle/>
          <a:p>
            <a:pPr marL="342900" indent="-342900">
              <a:buFont typeface="+mj-lt"/>
              <a:buAutoNum type="arabicPeriod"/>
            </a:pPr>
            <a:r>
              <a:rPr lang="ar-SA" sz="2400" b="1" dirty="0" smtClean="0"/>
              <a:t>ي</a:t>
            </a:r>
            <a:r>
              <a:rPr lang="ar-SA" sz="2400" b="1" dirty="0" smtClean="0">
                <a:solidFill>
                  <a:srgbClr val="560A4D"/>
                </a:solidFill>
              </a:rPr>
              <a:t>جب التركيز على المظهر وتعابير الوجه ولغة الجسد الخاصة بك لخلق انطباع أولي حسن .</a:t>
            </a:r>
          </a:p>
          <a:p>
            <a:pPr marL="342900" indent="-342900">
              <a:buFont typeface="+mj-lt"/>
              <a:buAutoNum type="arabicPeriod"/>
            </a:pPr>
            <a:r>
              <a:rPr lang="ar-SA" sz="2400" b="1" dirty="0" smtClean="0">
                <a:solidFill>
                  <a:srgbClr val="560A4D"/>
                </a:solidFill>
              </a:rPr>
              <a:t>لضمان تحقيق عملية اتصال ناجحة وشاملة لجميع العناصر يجب تحديد الهدف من الاتصال .</a:t>
            </a:r>
          </a:p>
          <a:p>
            <a:pPr marL="342900" indent="-342900">
              <a:buFont typeface="+mj-lt"/>
              <a:buAutoNum type="arabicPeriod"/>
            </a:pPr>
            <a:r>
              <a:rPr lang="ar-SA" sz="2400" b="1" dirty="0" smtClean="0">
                <a:solidFill>
                  <a:srgbClr val="560A4D"/>
                </a:solidFill>
              </a:rPr>
              <a:t>استخدام اسلوب الاتصال الحازم/ الواثق بحيث تكون على دراية بحقوق ومسئوليات كلا الطرفين . وبالتالي الوصول الى النتيجة المرجوة .</a:t>
            </a:r>
          </a:p>
          <a:p>
            <a:pPr marL="342900" indent="-342900">
              <a:buFont typeface="+mj-lt"/>
              <a:buAutoNum type="arabicPeriod"/>
            </a:pPr>
            <a:r>
              <a:rPr lang="ar-SA" sz="2400" b="1" dirty="0" smtClean="0">
                <a:solidFill>
                  <a:srgbClr val="560A4D"/>
                </a:solidFill>
              </a:rPr>
              <a:t>الاهتمام بلغة الجسد أثناء التعامل مع المتبرع والمراجع لأنها أهم اداة من ادوات الاتصال وعليها يبني المتبرع والمراجع انطباعه الاولي.</a:t>
            </a:r>
          </a:p>
          <a:p>
            <a:pPr marL="342900" indent="-342900">
              <a:buFont typeface="+mj-lt"/>
              <a:buAutoNum type="arabicPeriod"/>
            </a:pPr>
            <a:r>
              <a:rPr lang="ar-SA" sz="2400" b="1" dirty="0" smtClean="0">
                <a:solidFill>
                  <a:srgbClr val="560A4D"/>
                </a:solidFill>
              </a:rPr>
              <a:t>التركيز على نبرة الصوت أثناء الحديث عبر الهاتف لأن المتصل لا يهمه ما تقول بقدر أهمية كيف تقوله.</a:t>
            </a:r>
          </a:p>
          <a:p>
            <a:pPr marL="342900" indent="-342900">
              <a:buFont typeface="+mj-lt"/>
              <a:buAutoNum type="arabicPeriod"/>
            </a:pPr>
            <a:r>
              <a:rPr lang="ar-SA" sz="2400" b="1" dirty="0" smtClean="0">
                <a:solidFill>
                  <a:srgbClr val="560A4D"/>
                </a:solidFill>
              </a:rPr>
              <a:t>الانصات والاستماع الجيد للمتبرع والمراجع يشعره بالتقدير ويساعدك في فهم الفكرة بشكل اسرع وبجهد اقل .</a:t>
            </a:r>
            <a:endParaRPr lang="ar-SA" sz="2400" b="1" dirty="0">
              <a:solidFill>
                <a:srgbClr val="560A4D"/>
              </a:solidFill>
            </a:endParaRPr>
          </a:p>
        </p:txBody>
      </p:sp>
    </p:spTree>
    <p:extLst>
      <p:ext uri="{BB962C8B-B14F-4D97-AF65-F5344CB8AC3E}">
        <p14:creationId xmlns:p14="http://schemas.microsoft.com/office/powerpoint/2010/main" xmlns="" val="4195469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27584" y="1136938"/>
            <a:ext cx="6336704" cy="707886"/>
          </a:xfrm>
          <a:prstGeom prst="rect">
            <a:avLst/>
          </a:prstGeom>
          <a:noFill/>
        </p:spPr>
        <p:txBody>
          <a:bodyPr wrap="square" rtlCol="1">
            <a:spAutoFit/>
          </a:bodyPr>
          <a:lstStyle/>
          <a:p>
            <a:pPr algn="ctr"/>
            <a:r>
              <a:rPr lang="ar-SA" sz="4000" dirty="0" smtClean="0">
                <a:solidFill>
                  <a:srgbClr val="FF0000"/>
                </a:solidFill>
                <a:cs typeface="AdvertisingExtraBold" pitchFamily="2" charset="-78"/>
              </a:rPr>
              <a:t>سرقة في مدينة الفلاح </a:t>
            </a:r>
            <a:endParaRPr lang="ar-SA" sz="4000" dirty="0">
              <a:solidFill>
                <a:srgbClr val="FF0000"/>
              </a:solidFill>
              <a:cs typeface="AdvertisingExtraBold" pitchFamily="2" charset="-78"/>
            </a:endParaRPr>
          </a:p>
        </p:txBody>
      </p:sp>
      <p:pic>
        <p:nvPicPr>
          <p:cNvPr id="4098" name="Picture 2" descr="C:\Users\xiD4\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0360" y="2132856"/>
            <a:ext cx="4473848" cy="3312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4068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1"/>
          <p:cNvSpPr>
            <a:spLocks noGrp="1" noChangeArrowheads="1" noChangeShapeType="1" noTextEdit="1"/>
          </p:cNvSpPr>
          <p:nvPr>
            <p:ph type="title"/>
          </p:nvPr>
        </p:nvSpPr>
        <p:spPr bwMode="auto">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buFont typeface="Wingdings 2" pitchFamily="18" charset="2"/>
              <a:buNone/>
            </a:pPr>
            <a:r>
              <a:rPr lang="ar-SA" sz="3600" b="1" kern="10" dirty="0">
                <a:solidFill>
                  <a:srgbClr val="002060"/>
                </a:solidFill>
                <a:effectLst>
                  <a:outerShdw dist="35921" dir="2700000" algn="ctr" rotWithShape="0">
                    <a:srgbClr val="990000"/>
                  </a:outerShdw>
                </a:effectLst>
                <a:cs typeface="AL-Mohanad Bold"/>
              </a:rPr>
              <a:t> </a:t>
            </a:r>
            <a:r>
              <a:rPr lang="ar-SA" sz="3600" b="1" kern="10" dirty="0" smtClean="0">
                <a:solidFill>
                  <a:srgbClr val="002060"/>
                </a:solidFill>
                <a:effectLst>
                  <a:outerShdw dist="35921" dir="2700000" algn="ctr" rotWithShape="0">
                    <a:srgbClr val="990000"/>
                  </a:outerShdw>
                </a:effectLst>
                <a:cs typeface="AL-Mohanad Bold"/>
              </a:rPr>
              <a:t>التسويق</a:t>
            </a:r>
            <a:endParaRPr lang="ar-SA" sz="3600" b="1" kern="10" dirty="0">
              <a:solidFill>
                <a:srgbClr val="002060"/>
              </a:solidFill>
              <a:effectLst>
                <a:outerShdw dist="35921" dir="2700000" algn="ctr" rotWithShape="0">
                  <a:srgbClr val="990000"/>
                </a:outerShdw>
              </a:effectLst>
              <a:cs typeface="AL-Mohanad Bold"/>
            </a:endParaRPr>
          </a:p>
        </p:txBody>
      </p:sp>
      <p:sp>
        <p:nvSpPr>
          <p:cNvPr id="5" name="مستطيل 4"/>
          <p:cNvSpPr/>
          <p:nvPr/>
        </p:nvSpPr>
        <p:spPr>
          <a:xfrm>
            <a:off x="1979711" y="1844824"/>
            <a:ext cx="4536503" cy="646331"/>
          </a:xfrm>
          <a:prstGeom prst="rect">
            <a:avLst/>
          </a:prstGeom>
        </p:spPr>
        <p:txBody>
          <a:bodyPr wrap="square">
            <a:spAutoFit/>
          </a:bodyPr>
          <a:lstStyle/>
          <a:p>
            <a:pPr algn="ctr"/>
            <a:r>
              <a:rPr lang="ar-SA" sz="3600" dirty="0">
                <a:solidFill>
                  <a:srgbClr val="FF0066"/>
                </a:solidFill>
                <a:cs typeface="PT Bold Heading" pitchFamily="2" charset="-78"/>
              </a:rPr>
              <a:t>ما هو التسويق؟</a:t>
            </a:r>
            <a:endParaRPr lang="en-US" sz="3600" dirty="0">
              <a:solidFill>
                <a:srgbClr val="FF0066"/>
              </a:solidFill>
              <a:cs typeface="PT Bold Heading" pitchFamily="2" charset="-78"/>
            </a:endParaRPr>
          </a:p>
        </p:txBody>
      </p:sp>
      <p:pic>
        <p:nvPicPr>
          <p:cNvPr id="6"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1557338"/>
            <a:ext cx="1944687" cy="251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 name="مستطيل 1"/>
          <p:cNvSpPr/>
          <p:nvPr/>
        </p:nvSpPr>
        <p:spPr>
          <a:xfrm>
            <a:off x="1115616" y="3227492"/>
            <a:ext cx="4824536" cy="3046988"/>
          </a:xfrm>
          <a:prstGeom prst="rect">
            <a:avLst/>
          </a:prstGeom>
        </p:spPr>
        <p:txBody>
          <a:bodyPr wrap="square">
            <a:spAutoFit/>
          </a:bodyPr>
          <a:lstStyle/>
          <a:p>
            <a:r>
              <a:rPr lang="ar-SA" sz="3200" b="1" dirty="0">
                <a:solidFill>
                  <a:srgbClr val="C00000"/>
                </a:solidFill>
                <a:latin typeface="ae_AlMateen" pitchFamily="18" charset="-78"/>
                <a:cs typeface="ae_AlMateen" pitchFamily="18" charset="-78"/>
              </a:rPr>
              <a:t>التسويق عملية إدارية اجتماعية يحصل بموجبها الأفراد والمجموعات على ما يحتاجون، ويتم تحقيق ذلك من خلال إنتاج وتبادل المنتجات ذات القيمة مع الآخرين.</a:t>
            </a:r>
            <a:endParaRPr lang="en-US" sz="3200" dirty="0">
              <a:solidFill>
                <a:srgbClr val="C00000"/>
              </a:solidFill>
              <a:latin typeface="ae_AlMateen" pitchFamily="18" charset="-78"/>
              <a:cs typeface="ae_AlMateen" pitchFamily="18" charset="-78"/>
            </a:endParaRPr>
          </a:p>
        </p:txBody>
      </p:sp>
    </p:spTree>
    <p:extLst>
      <p:ext uri="{BB962C8B-B14F-4D97-AF65-F5344CB8AC3E}">
        <p14:creationId xmlns:p14="http://schemas.microsoft.com/office/powerpoint/2010/main" xmlns="" val="32490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067944" y="510909"/>
            <a:ext cx="3889375" cy="831639"/>
          </a:xfrm>
          <a:prstGeom prst="rect">
            <a:avLst/>
          </a:prstGeom>
          <a:noFill/>
          <a:ln w="76200" cmpd="tri">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a:spcBef>
                <a:spcPct val="0"/>
              </a:spcBef>
              <a:buClrTx/>
              <a:buSzTx/>
              <a:buFontTx/>
              <a:buNone/>
            </a:pPr>
            <a:r>
              <a:rPr lang="ar-SA" sz="4800" b="1" dirty="0">
                <a:solidFill>
                  <a:srgbClr val="002060"/>
                </a:solidFill>
                <a:cs typeface="AL-Hosam" pitchFamily="2" charset="-78"/>
              </a:rPr>
              <a:t>عناصر التسويق:</a:t>
            </a:r>
          </a:p>
        </p:txBody>
      </p:sp>
      <p:graphicFrame>
        <p:nvGraphicFramePr>
          <p:cNvPr id="6" name="رسم تخطيطي 5"/>
          <p:cNvGraphicFramePr/>
          <p:nvPr/>
        </p:nvGraphicFramePr>
        <p:xfrm>
          <a:off x="35496" y="1124372"/>
          <a:ext cx="8208963" cy="427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96944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2060"/>
                </a:solidFill>
                <a:latin typeface="ae_AlArabiya" pitchFamily="18" charset="-78"/>
                <a:cs typeface="ae_AlArabiya" pitchFamily="18" charset="-78"/>
              </a:rPr>
              <a:t>أسئلة سنجيب عنها في هذه الدورة ؟</a:t>
            </a:r>
            <a:endParaRPr lang="ar-SA" dirty="0">
              <a:solidFill>
                <a:srgbClr val="002060"/>
              </a:solidFill>
              <a:latin typeface="ae_AlArabiya" pitchFamily="18" charset="-78"/>
              <a:cs typeface="ae_AlArabiya" pitchFamily="18" charset="-78"/>
            </a:endParaRPr>
          </a:p>
        </p:txBody>
      </p:sp>
      <p:sp>
        <p:nvSpPr>
          <p:cNvPr id="3" name="عنصر نائب للمحتوى 2"/>
          <p:cNvSpPr>
            <a:spLocks noGrp="1"/>
          </p:cNvSpPr>
          <p:nvPr>
            <p:ph idx="1"/>
          </p:nvPr>
        </p:nvSpPr>
        <p:spPr/>
        <p:txBody>
          <a:bodyPr>
            <a:normAutofit fontScale="85000" lnSpcReduction="20000"/>
          </a:bodyPr>
          <a:lstStyle/>
          <a:p>
            <a:pPr marL="571500" indent="-457200">
              <a:buFont typeface="+mj-lt"/>
              <a:buAutoNum type="arabicPeriod"/>
            </a:pPr>
            <a:r>
              <a:rPr lang="ar-SA" sz="3000" dirty="0" smtClean="0">
                <a:solidFill>
                  <a:schemeClr val="tx2"/>
                </a:solidFill>
                <a:latin typeface="AL-Mohanadbold"/>
                <a:cs typeface="SKR HEAD1" pitchFamily="2" charset="-78"/>
              </a:rPr>
              <a:t>ما هو مفهوم التسويق الخيري ؟</a:t>
            </a:r>
          </a:p>
          <a:p>
            <a:pPr marL="571500" indent="-457200">
              <a:buFont typeface="+mj-lt"/>
              <a:buAutoNum type="arabicPeriod"/>
            </a:pPr>
            <a:r>
              <a:rPr lang="ar-SA" sz="3000" dirty="0" smtClean="0">
                <a:solidFill>
                  <a:schemeClr val="tx2"/>
                </a:solidFill>
                <a:latin typeface="AL-Mohanadbold"/>
                <a:cs typeface="SKR HEAD1" pitchFamily="2" charset="-78"/>
              </a:rPr>
              <a:t>ما هو اهمية التسويق الخيري للمنظمات والداعمين؟</a:t>
            </a:r>
          </a:p>
          <a:p>
            <a:pPr marL="571500" indent="-457200">
              <a:buFont typeface="+mj-lt"/>
              <a:buAutoNum type="arabicPeriod"/>
            </a:pPr>
            <a:r>
              <a:rPr lang="ar-SA" sz="3000" dirty="0" smtClean="0">
                <a:solidFill>
                  <a:schemeClr val="tx2"/>
                </a:solidFill>
                <a:latin typeface="AL-Mohanadbold"/>
                <a:cs typeface="SKR HEAD1" pitchFamily="2" charset="-78"/>
              </a:rPr>
              <a:t>لماذا يتبرع الناس والمنظمات والمؤسسات ؟</a:t>
            </a:r>
          </a:p>
          <a:p>
            <a:pPr marL="571500" indent="-457200">
              <a:buFont typeface="+mj-lt"/>
              <a:buAutoNum type="arabicPeriod"/>
            </a:pPr>
            <a:r>
              <a:rPr lang="ar-SA" sz="3000" dirty="0" smtClean="0">
                <a:solidFill>
                  <a:schemeClr val="tx2"/>
                </a:solidFill>
                <a:latin typeface="AL-Mohanadbold"/>
                <a:cs typeface="SKR HEAD1" pitchFamily="2" charset="-78"/>
              </a:rPr>
              <a:t>لماذا نجمع المال والتبرعات؟</a:t>
            </a:r>
          </a:p>
          <a:p>
            <a:pPr marL="571500" indent="-457200">
              <a:buFont typeface="+mj-lt"/>
              <a:buAutoNum type="arabicPeriod"/>
            </a:pPr>
            <a:r>
              <a:rPr lang="ar-SA" sz="3000" dirty="0" smtClean="0">
                <a:solidFill>
                  <a:schemeClr val="tx2"/>
                </a:solidFill>
                <a:latin typeface="AL-Mohanadbold"/>
                <a:cs typeface="SKR HEAD1" pitchFamily="2" charset="-78"/>
              </a:rPr>
              <a:t>ماذا تريد المؤسسة من المتطوع؟</a:t>
            </a:r>
          </a:p>
          <a:p>
            <a:pPr marL="571500" indent="-457200">
              <a:buFont typeface="+mj-lt"/>
              <a:buAutoNum type="arabicPeriod"/>
            </a:pPr>
            <a:r>
              <a:rPr lang="ar-SA" sz="3000" dirty="0" smtClean="0">
                <a:solidFill>
                  <a:schemeClr val="tx2"/>
                </a:solidFill>
                <a:latin typeface="AL-Mohanadbold"/>
                <a:cs typeface="SKR HEAD1" pitchFamily="2" charset="-78"/>
              </a:rPr>
              <a:t>ماهي مصادر جمع التبرعات والتمويل الخيري؟</a:t>
            </a:r>
          </a:p>
          <a:p>
            <a:pPr marL="571500" indent="-457200">
              <a:buFont typeface="+mj-lt"/>
              <a:buAutoNum type="arabicPeriod"/>
            </a:pPr>
            <a:r>
              <a:rPr lang="ar-SA" sz="3000" dirty="0" smtClean="0">
                <a:solidFill>
                  <a:schemeClr val="tx2"/>
                </a:solidFill>
                <a:latin typeface="AL-Mohanadbold"/>
                <a:cs typeface="SKR HEAD1" pitchFamily="2" charset="-78"/>
              </a:rPr>
              <a:t>ماهي طرق جمع التبرعات ؟</a:t>
            </a:r>
          </a:p>
          <a:p>
            <a:pPr marL="571500" indent="-457200">
              <a:buFont typeface="+mj-lt"/>
              <a:buAutoNum type="arabicPeriod"/>
            </a:pPr>
            <a:r>
              <a:rPr lang="ar-SA" sz="3000" dirty="0" smtClean="0">
                <a:solidFill>
                  <a:schemeClr val="tx2"/>
                </a:solidFill>
                <a:latin typeface="AL-Mohanadbold"/>
                <a:cs typeface="SKR HEAD1" pitchFamily="2" charset="-78"/>
              </a:rPr>
              <a:t>ماهي الوسائل لتنمية دخل العمل الخيري ؟</a:t>
            </a:r>
          </a:p>
          <a:p>
            <a:pPr marL="571500" indent="-457200">
              <a:buFont typeface="+mj-lt"/>
              <a:buAutoNum type="arabicPeriod"/>
            </a:pPr>
            <a:r>
              <a:rPr lang="ar-SA" sz="3000" dirty="0" smtClean="0">
                <a:solidFill>
                  <a:schemeClr val="tx2"/>
                </a:solidFill>
                <a:latin typeface="AL-Mohanadbold"/>
                <a:cs typeface="SKR HEAD1" pitchFamily="2" charset="-78"/>
              </a:rPr>
              <a:t>ماهي العقبات التي تواجه التمويل في العمل الخيري ؟</a:t>
            </a:r>
          </a:p>
          <a:p>
            <a:pPr marL="571500" indent="-457200">
              <a:buFont typeface="+mj-lt"/>
              <a:buAutoNum type="arabicPeriod"/>
            </a:pPr>
            <a:r>
              <a:rPr lang="ar-SA" sz="3000" dirty="0" smtClean="0">
                <a:solidFill>
                  <a:schemeClr val="tx2"/>
                </a:solidFill>
                <a:latin typeface="AL-Mohanadbold"/>
                <a:cs typeface="SKR HEAD1" pitchFamily="2" charset="-78"/>
              </a:rPr>
              <a:t>ماهي فنون خدمة الداعمين والمتبرعين ؟</a:t>
            </a:r>
          </a:p>
          <a:p>
            <a:pPr marL="571500" indent="-457200">
              <a:buFont typeface="+mj-lt"/>
              <a:buAutoNum type="arabicPeriod"/>
            </a:pPr>
            <a:r>
              <a:rPr lang="ar-SA" sz="3000" dirty="0" smtClean="0">
                <a:solidFill>
                  <a:schemeClr val="tx2"/>
                </a:solidFill>
                <a:latin typeface="AL-Mohanadbold"/>
                <a:cs typeface="SKR HEAD1" pitchFamily="2" charset="-78"/>
              </a:rPr>
              <a:t>انواع المتبرعين ؟</a:t>
            </a:r>
          </a:p>
          <a:p>
            <a:pPr marL="571500" indent="-457200">
              <a:buFont typeface="+mj-lt"/>
              <a:buAutoNum type="arabicPeriod"/>
            </a:pPr>
            <a:r>
              <a:rPr lang="ar-SA" sz="3000" dirty="0" smtClean="0">
                <a:solidFill>
                  <a:schemeClr val="tx2"/>
                </a:solidFill>
                <a:latin typeface="AL-Mohanadbold"/>
                <a:cs typeface="SKR HEAD1" pitchFamily="2" charset="-78"/>
              </a:rPr>
              <a:t>ماهي قواعد طلب التبرع؟</a:t>
            </a:r>
          </a:p>
          <a:p>
            <a:pPr marL="571500" indent="-457200">
              <a:buFont typeface="+mj-lt"/>
              <a:buAutoNum type="arabicPeriod"/>
            </a:pPr>
            <a:endParaRPr lang="ar-SA" dirty="0" smtClean="0">
              <a:solidFill>
                <a:schemeClr val="tx2"/>
              </a:solidFill>
            </a:endParaRPr>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2708920"/>
            <a:ext cx="1349896" cy="1584176"/>
          </a:xfrm>
          <a:prstGeom prst="rect">
            <a:avLst/>
          </a:prstGeom>
        </p:spPr>
      </p:pic>
    </p:spTree>
    <p:extLst>
      <p:ext uri="{BB962C8B-B14F-4D97-AF65-F5344CB8AC3E}">
        <p14:creationId xmlns:p14="http://schemas.microsoft.com/office/powerpoint/2010/main" xmlns="" val="21843593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2060"/>
                </a:solidFill>
                <a:latin typeface="ae_AlArabiya" pitchFamily="18" charset="-78"/>
                <a:cs typeface="ae_AlArabiya" pitchFamily="18" charset="-78"/>
              </a:rPr>
              <a:t>التسويق الخيري ؟</a:t>
            </a:r>
            <a:endParaRPr lang="ar-SA" dirty="0">
              <a:solidFill>
                <a:srgbClr val="002060"/>
              </a:solidFill>
              <a:latin typeface="ae_AlArabiya" pitchFamily="18" charset="-78"/>
              <a:cs typeface="ae_AlArabiya" pitchFamily="18" charset="-78"/>
            </a:endParaRPr>
          </a:p>
        </p:txBody>
      </p:sp>
      <p:sp>
        <p:nvSpPr>
          <p:cNvPr id="3" name="عنصر نائب للمحتوى 2"/>
          <p:cNvSpPr>
            <a:spLocks noGrp="1"/>
          </p:cNvSpPr>
          <p:nvPr>
            <p:ph idx="1"/>
          </p:nvPr>
        </p:nvSpPr>
        <p:spPr>
          <a:xfrm>
            <a:off x="457200" y="2176264"/>
            <a:ext cx="7620000" cy="1684784"/>
          </a:xfrm>
        </p:spPr>
        <p:txBody>
          <a:bodyPr vert="horz" lIns="91440" tIns="45720" rIns="91440" bIns="45720" rtlCol="0" anchor="ctr">
            <a:noAutofit/>
          </a:bodyPr>
          <a:lstStyle/>
          <a:p>
            <a:pPr algn="ctr">
              <a:spcBef>
                <a:spcPct val="0"/>
              </a:spcBef>
              <a:buNone/>
            </a:pPr>
            <a:r>
              <a:rPr lang="ar-SA" sz="4600" spc="-100" dirty="0">
                <a:solidFill>
                  <a:srgbClr val="FF0000"/>
                </a:solidFill>
                <a:latin typeface="ae_AlArabiya" pitchFamily="18" charset="-78"/>
                <a:ea typeface="+mj-ea"/>
                <a:cs typeface="ae_AlArabiya" pitchFamily="18" charset="-78"/>
              </a:rPr>
              <a:t>عملية تبادلية ووظيفة مستمرة تكاملية لخلق منافع ورفاهية للمتبرع والمستهلك والمجتمع </a:t>
            </a:r>
            <a:endParaRPr lang="en-US" sz="4600" spc="-100" dirty="0">
              <a:solidFill>
                <a:srgbClr val="FF0000"/>
              </a:solidFill>
              <a:latin typeface="ae_AlArabiya" pitchFamily="18" charset="-78"/>
              <a:ea typeface="+mj-ea"/>
              <a:cs typeface="ae_AlArabiya" pitchFamily="18" charset="-78"/>
            </a:endParaRPr>
          </a:p>
          <a:p>
            <a:pPr algn="ctr">
              <a:spcBef>
                <a:spcPct val="0"/>
              </a:spcBef>
              <a:buNone/>
            </a:pPr>
            <a:endParaRPr lang="ar-SA" sz="4600" spc="-100" dirty="0">
              <a:solidFill>
                <a:srgbClr val="FF0000"/>
              </a:solidFill>
              <a:latin typeface="ae_AlArabiya" pitchFamily="18" charset="-78"/>
              <a:ea typeface="+mj-ea"/>
              <a:cs typeface="ae_AlArabiya" pitchFamily="18" charset="-78"/>
            </a:endParaRPr>
          </a:p>
        </p:txBody>
      </p:sp>
      <p:sp>
        <p:nvSpPr>
          <p:cNvPr id="6" name="مستطيل 5"/>
          <p:cNvSpPr/>
          <p:nvPr/>
        </p:nvSpPr>
        <p:spPr>
          <a:xfrm>
            <a:off x="2483768" y="3822139"/>
            <a:ext cx="4572000" cy="830997"/>
          </a:xfrm>
          <a:prstGeom prst="rect">
            <a:avLst/>
          </a:prstGeom>
        </p:spPr>
        <p:txBody>
          <a:bodyPr>
            <a:spAutoFit/>
          </a:bodyPr>
          <a:lstStyle/>
          <a:p>
            <a:pPr algn="ctr"/>
            <a:r>
              <a:rPr lang="ar-SA" sz="2400" b="1" dirty="0">
                <a:solidFill>
                  <a:srgbClr val="00B050"/>
                </a:solidFill>
              </a:rPr>
              <a:t>فلسفة القرن </a:t>
            </a:r>
            <a:r>
              <a:rPr lang="ar-SA" sz="2400" b="1" dirty="0" smtClean="0">
                <a:solidFill>
                  <a:srgbClr val="00B050"/>
                </a:solidFill>
              </a:rPr>
              <a:t>الواحد </a:t>
            </a:r>
            <a:r>
              <a:rPr lang="ar-SA" sz="2400" b="1" dirty="0">
                <a:solidFill>
                  <a:srgbClr val="00B050"/>
                </a:solidFill>
              </a:rPr>
              <a:t>والعشرين </a:t>
            </a:r>
            <a:endParaRPr lang="en-US" sz="2400" b="1" dirty="0">
              <a:solidFill>
                <a:srgbClr val="00B050"/>
              </a:solidFill>
            </a:endParaRPr>
          </a:p>
          <a:p>
            <a:pPr algn="ctr"/>
            <a:r>
              <a:rPr lang="ar-SA" sz="2400" b="1" dirty="0">
                <a:solidFill>
                  <a:srgbClr val="00B050"/>
                </a:solidFill>
              </a:rPr>
              <a:t>في </a:t>
            </a:r>
            <a:r>
              <a:rPr lang="ar-SA" sz="2400" b="1" dirty="0" smtClean="0">
                <a:solidFill>
                  <a:srgbClr val="00B050"/>
                </a:solidFill>
              </a:rPr>
              <a:t>خدمـة الداعمين والمتبرعين</a:t>
            </a:r>
            <a:endParaRPr lang="en-US" sz="2400" b="1" dirty="0">
              <a:solidFill>
                <a:srgbClr val="00B050"/>
              </a:solidFill>
            </a:endParaRPr>
          </a:p>
        </p:txBody>
      </p:sp>
      <p:sp>
        <p:nvSpPr>
          <p:cNvPr id="7" name="عنوان 1"/>
          <p:cNvSpPr txBox="1">
            <a:spLocks/>
          </p:cNvSpPr>
          <p:nvPr/>
        </p:nvSpPr>
        <p:spPr>
          <a:xfrm>
            <a:off x="3143265" y="4797152"/>
            <a:ext cx="3444959" cy="576064"/>
          </a:xfrm>
          <a:prstGeom prst="rect">
            <a:avLst/>
          </a:prstGeom>
          <a:solidFill>
            <a:srgbClr val="C0000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400" dirty="0" smtClean="0">
                <a:solidFill>
                  <a:schemeClr val="bg1"/>
                </a:solidFill>
                <a:cs typeface="ALAWI-3-8" pitchFamily="2" charset="-78"/>
              </a:rPr>
              <a:t>الداعم و المتبرع دائماً على حــق</a:t>
            </a:r>
            <a:endParaRPr lang="ar-SA" sz="4400" dirty="0">
              <a:solidFill>
                <a:schemeClr val="bg1"/>
              </a:solidFill>
              <a:cs typeface="ALAWI-3-8" pitchFamily="2" charset="-78"/>
            </a:endParaRPr>
          </a:p>
        </p:txBody>
      </p:sp>
      <p:pic>
        <p:nvPicPr>
          <p:cNvPr id="1026" name="Picture 2" descr="C:\Users\xiD4\Desktop\عام\الاعمال\مجلد جديد ‫(2)‬\صور خدمة العملاء\images (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868" y="34280"/>
            <a:ext cx="2247900" cy="1594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23092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70C0"/>
                </a:solidFill>
                <a:cs typeface="FS_Kofi_Ahram" pitchFamily="2" charset="-78"/>
              </a:rPr>
              <a:t>اهمية التسويق الخيري </a:t>
            </a:r>
            <a:endParaRPr lang="ar-SA" dirty="0">
              <a:solidFill>
                <a:srgbClr val="0070C0"/>
              </a:solidFill>
              <a:cs typeface="FS_Kofi_Ahram" pitchFamily="2" charset="-78"/>
            </a:endParaRPr>
          </a:p>
        </p:txBody>
      </p:sp>
      <p:sp>
        <p:nvSpPr>
          <p:cNvPr id="5" name="شكل بيضاوي 4"/>
          <p:cNvSpPr/>
          <p:nvPr/>
        </p:nvSpPr>
        <p:spPr>
          <a:xfrm>
            <a:off x="2804393" y="1268761"/>
            <a:ext cx="2541459" cy="1877868"/>
          </a:xfrm>
          <a:prstGeom prst="ellipse">
            <a:avLst/>
          </a:prstGeom>
          <a:solidFill>
            <a:srgbClr val="92D05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endParaRPr lang="ar-SA" sz="2800" dirty="0" smtClean="0">
              <a:solidFill>
                <a:srgbClr val="FFFF99"/>
              </a:solidFill>
            </a:endParaRPr>
          </a:p>
          <a:p>
            <a:pPr algn="ctr"/>
            <a:endParaRPr lang="ar-SA" sz="2800" dirty="0">
              <a:solidFill>
                <a:srgbClr val="FFFF99"/>
              </a:solidFill>
            </a:endParaRPr>
          </a:p>
          <a:p>
            <a:pPr algn="ctr"/>
            <a:r>
              <a:rPr lang="ar-SA" sz="2800" b="1" dirty="0" smtClean="0">
                <a:solidFill>
                  <a:srgbClr val="560A4D"/>
                </a:solidFill>
              </a:rPr>
              <a:t>يشجع على النمو والابتكار ؟</a:t>
            </a:r>
          </a:p>
          <a:p>
            <a:endParaRPr lang="ar-SA" dirty="0"/>
          </a:p>
          <a:p>
            <a:endParaRPr lang="ar-SA" dirty="0" smtClean="0"/>
          </a:p>
          <a:p>
            <a:endParaRPr lang="ar-SA" dirty="0"/>
          </a:p>
          <a:p>
            <a:endParaRPr lang="ar-SA" dirty="0"/>
          </a:p>
        </p:txBody>
      </p:sp>
      <p:sp>
        <p:nvSpPr>
          <p:cNvPr id="6" name="شكل بيضاوي 5"/>
          <p:cNvSpPr/>
          <p:nvPr/>
        </p:nvSpPr>
        <p:spPr>
          <a:xfrm>
            <a:off x="5345852" y="2881211"/>
            <a:ext cx="2754540" cy="1674618"/>
          </a:xfrm>
          <a:prstGeom prst="ellipse">
            <a:avLst/>
          </a:prstGeom>
          <a:solidFill>
            <a:srgbClr val="7030A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SA" sz="2400" b="1" dirty="0" smtClean="0">
                <a:solidFill>
                  <a:srgbClr val="002060"/>
                </a:solidFill>
                <a:latin typeface="ae_AlMateen" pitchFamily="18" charset="-78"/>
                <a:cs typeface="ae_AlMateen" pitchFamily="18" charset="-78"/>
              </a:rPr>
              <a:t>التنمية الحقيقية للجمعيات لتحقيق اهدافها</a:t>
            </a:r>
            <a:endParaRPr lang="ar-SA" sz="2400" b="1" dirty="0">
              <a:solidFill>
                <a:srgbClr val="002060"/>
              </a:solidFill>
              <a:latin typeface="ae_AlMateen" pitchFamily="18" charset="-78"/>
              <a:cs typeface="ae_AlMateen" pitchFamily="18" charset="-78"/>
            </a:endParaRPr>
          </a:p>
        </p:txBody>
      </p:sp>
      <p:sp>
        <p:nvSpPr>
          <p:cNvPr id="7" name="شكل بيضاوي 6"/>
          <p:cNvSpPr/>
          <p:nvPr/>
        </p:nvSpPr>
        <p:spPr>
          <a:xfrm>
            <a:off x="611560" y="3027912"/>
            <a:ext cx="2609232" cy="1409200"/>
          </a:xfrm>
          <a:prstGeom prst="ellipse">
            <a:avLst/>
          </a:prstGeom>
          <a:solidFill>
            <a:schemeClr val="accent3">
              <a:alpha val="31000"/>
            </a:scheme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SA" sz="2800" b="1" dirty="0" smtClean="0">
                <a:solidFill>
                  <a:schemeClr val="tx1"/>
                </a:solidFill>
                <a:latin typeface="ae_AlMateen" pitchFamily="18" charset="-78"/>
                <a:cs typeface="ae_AlMateen" pitchFamily="18" charset="-78"/>
              </a:rPr>
              <a:t>المهارات </a:t>
            </a:r>
          </a:p>
          <a:p>
            <a:pPr algn="ctr"/>
            <a:r>
              <a:rPr lang="ar-SA" sz="2400" b="1" dirty="0" smtClean="0">
                <a:solidFill>
                  <a:schemeClr val="tx1"/>
                </a:solidFill>
                <a:latin typeface="ae_AlMateen" pitchFamily="18" charset="-78"/>
                <a:cs typeface="ae_AlMateen" pitchFamily="18" charset="-78"/>
              </a:rPr>
              <a:t>كيف نقوم بها ؟</a:t>
            </a:r>
            <a:endParaRPr lang="ar-SA" sz="2400" b="1" dirty="0">
              <a:solidFill>
                <a:schemeClr val="tx1"/>
              </a:solidFill>
              <a:latin typeface="ae_AlMateen" pitchFamily="18" charset="-78"/>
              <a:cs typeface="ae_AlMateen" pitchFamily="18" charset="-78"/>
            </a:endParaRPr>
          </a:p>
        </p:txBody>
      </p:sp>
      <p:sp>
        <p:nvSpPr>
          <p:cNvPr id="8" name="شكل بيضاوي 7"/>
          <p:cNvSpPr/>
          <p:nvPr/>
        </p:nvSpPr>
        <p:spPr>
          <a:xfrm>
            <a:off x="2804394" y="4149080"/>
            <a:ext cx="3063750" cy="1877868"/>
          </a:xfrm>
          <a:prstGeom prst="ellipse">
            <a:avLst/>
          </a:prstGeom>
          <a:solidFill>
            <a:srgbClr val="92D05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endParaRPr lang="ar-SA" sz="2800" dirty="0" smtClean="0">
              <a:solidFill>
                <a:srgbClr val="FFFF99"/>
              </a:solidFill>
            </a:endParaRPr>
          </a:p>
          <a:p>
            <a:pPr algn="ctr"/>
            <a:endParaRPr lang="ar-SA" sz="2800" dirty="0">
              <a:solidFill>
                <a:srgbClr val="30362A"/>
              </a:solidFill>
            </a:endParaRPr>
          </a:p>
          <a:p>
            <a:pPr algn="ctr"/>
            <a:r>
              <a:rPr lang="ar-SA" sz="2400" b="1" dirty="0" smtClean="0">
                <a:solidFill>
                  <a:srgbClr val="30362A"/>
                </a:solidFill>
              </a:rPr>
              <a:t>يرتبط نجاح المنظمات بقدراتها التسويقية</a:t>
            </a:r>
          </a:p>
          <a:p>
            <a:endParaRPr lang="ar-SA" dirty="0"/>
          </a:p>
          <a:p>
            <a:endParaRPr lang="ar-SA" dirty="0" smtClean="0"/>
          </a:p>
          <a:p>
            <a:endParaRPr lang="ar-SA" dirty="0"/>
          </a:p>
          <a:p>
            <a:endParaRPr lang="ar-SA" dirty="0"/>
          </a:p>
        </p:txBody>
      </p:sp>
    </p:spTree>
    <p:extLst>
      <p:ext uri="{BB962C8B-B14F-4D97-AF65-F5344CB8AC3E}">
        <p14:creationId xmlns:p14="http://schemas.microsoft.com/office/powerpoint/2010/main" xmlns="" val="4264252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99"/>
          </a:solidFill>
        </p:spPr>
        <p:txBody>
          <a:bodyPr/>
          <a:lstStyle/>
          <a:p>
            <a:pPr algn="ctr"/>
            <a:r>
              <a:rPr lang="ar-SA" dirty="0" smtClean="0">
                <a:solidFill>
                  <a:srgbClr val="FF0000"/>
                </a:solidFill>
                <a:cs typeface="AdvertisingExtraBold" pitchFamily="2" charset="-78"/>
              </a:rPr>
              <a:t>لماذا حضرت هذه الدورة </a:t>
            </a:r>
            <a:endParaRPr lang="ar-SA" dirty="0">
              <a:solidFill>
                <a:srgbClr val="FF0000"/>
              </a:solidFill>
              <a:cs typeface="AdvertisingExtraBold" pitchFamily="2" charset="-78"/>
            </a:endParaRPr>
          </a:p>
        </p:txBody>
      </p:sp>
      <p:pic>
        <p:nvPicPr>
          <p:cNvPr id="4098" name="Picture 2" descr="C:\Users\xiD4\Desktop\عام\الاعمال\مجلد جديد ‫(2)‬\صور خدمة العملاء\images (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581150"/>
            <a:ext cx="2880320" cy="285596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3635896" y="3212976"/>
            <a:ext cx="4176464" cy="1384995"/>
          </a:xfrm>
          <a:prstGeom prst="rect">
            <a:avLst/>
          </a:prstGeom>
          <a:noFill/>
        </p:spPr>
        <p:txBody>
          <a:bodyPr wrap="square" rtlCol="1">
            <a:spAutoFit/>
          </a:bodyPr>
          <a:lstStyle/>
          <a:p>
            <a:r>
              <a:rPr lang="ar-SA" sz="2800" dirty="0" smtClean="0">
                <a:solidFill>
                  <a:srgbClr val="002060"/>
                </a:solidFill>
                <a:cs typeface="Titr" pitchFamily="2" charset="-78"/>
              </a:rPr>
              <a:t>لكي تتعامل مع الداعمين والمتبرعين بطريقة احترافية وجذبهم للتبرع والدعم ...</a:t>
            </a:r>
            <a:endParaRPr lang="ar-SA" sz="2800" dirty="0">
              <a:solidFill>
                <a:srgbClr val="002060"/>
              </a:solidFill>
              <a:cs typeface="Titr" pitchFamily="2" charset="-78"/>
            </a:endParaRPr>
          </a:p>
        </p:txBody>
      </p:sp>
      <p:sp>
        <p:nvSpPr>
          <p:cNvPr id="6" name="مربع نص 5"/>
          <p:cNvSpPr txBox="1"/>
          <p:nvPr/>
        </p:nvSpPr>
        <p:spPr>
          <a:xfrm>
            <a:off x="3933494" y="5067181"/>
            <a:ext cx="4176464" cy="954107"/>
          </a:xfrm>
          <a:prstGeom prst="rect">
            <a:avLst/>
          </a:prstGeom>
          <a:solidFill>
            <a:srgbClr val="FFFF99"/>
          </a:solidFill>
        </p:spPr>
        <p:txBody>
          <a:bodyPr wrap="square" rtlCol="1">
            <a:spAutoFit/>
          </a:bodyPr>
          <a:lstStyle/>
          <a:p>
            <a:pPr algn="ctr"/>
            <a:r>
              <a:rPr lang="ar-SA" sz="2800" dirty="0" smtClean="0">
                <a:solidFill>
                  <a:srgbClr val="002060"/>
                </a:solidFill>
                <a:cs typeface="MCS Jeddah S_U normal." pitchFamily="2" charset="-78"/>
              </a:rPr>
              <a:t>قبل ان تتعامل مع داعمك عليك ان تتعامل مع نفسك </a:t>
            </a:r>
            <a:r>
              <a:rPr lang="ar-SA" sz="2800" dirty="0" smtClean="0">
                <a:solidFill>
                  <a:srgbClr val="002060"/>
                </a:solidFill>
                <a:cs typeface="الشهيد محمد الدره" pitchFamily="2" charset="-78"/>
              </a:rPr>
              <a:t>.</a:t>
            </a:r>
            <a:endParaRPr lang="ar-SA" sz="2800" dirty="0">
              <a:solidFill>
                <a:srgbClr val="002060"/>
              </a:solidFill>
              <a:cs typeface="الشهيد محمد الدره" pitchFamily="2" charset="-78"/>
            </a:endParaRPr>
          </a:p>
        </p:txBody>
      </p:sp>
      <p:sp>
        <p:nvSpPr>
          <p:cNvPr id="7" name="مربع نص 6"/>
          <p:cNvSpPr txBox="1"/>
          <p:nvPr/>
        </p:nvSpPr>
        <p:spPr>
          <a:xfrm>
            <a:off x="107504" y="4941168"/>
            <a:ext cx="3096344" cy="1384995"/>
          </a:xfrm>
          <a:prstGeom prst="rect">
            <a:avLst/>
          </a:prstGeom>
          <a:solidFill>
            <a:srgbClr val="00B050"/>
          </a:solidFill>
        </p:spPr>
        <p:txBody>
          <a:bodyPr wrap="square" rtlCol="1">
            <a:spAutoFit/>
          </a:bodyPr>
          <a:lstStyle/>
          <a:p>
            <a:pPr algn="ctr"/>
            <a:r>
              <a:rPr lang="ar-SA" sz="2800" dirty="0" smtClean="0">
                <a:solidFill>
                  <a:schemeClr val="bg1"/>
                </a:solidFill>
                <a:cs typeface="MCS Jeddah S_U normal." pitchFamily="2" charset="-78"/>
              </a:rPr>
              <a:t>التغيير والتطوير هو وظيفية انسانية مستمرة </a:t>
            </a:r>
            <a:endParaRPr lang="ar-SA" sz="2800" dirty="0">
              <a:solidFill>
                <a:schemeClr val="bg1"/>
              </a:solidFill>
              <a:cs typeface="الشهيد محمد الدره" pitchFamily="2" charset="-78"/>
            </a:endParaRPr>
          </a:p>
        </p:txBody>
      </p:sp>
      <p:sp>
        <p:nvSpPr>
          <p:cNvPr id="3" name="مربع نص 2"/>
          <p:cNvSpPr txBox="1"/>
          <p:nvPr/>
        </p:nvSpPr>
        <p:spPr>
          <a:xfrm>
            <a:off x="4241476" y="1700808"/>
            <a:ext cx="3590834" cy="1323439"/>
          </a:xfrm>
          <a:prstGeom prst="rect">
            <a:avLst/>
          </a:prstGeom>
          <a:noFill/>
        </p:spPr>
        <p:txBody>
          <a:bodyPr wrap="square" rtlCol="1">
            <a:spAutoFit/>
          </a:bodyPr>
          <a:lstStyle/>
          <a:p>
            <a:pPr algn="ctr"/>
            <a:r>
              <a:rPr lang="ar-SA" sz="4000" dirty="0" smtClean="0">
                <a:solidFill>
                  <a:srgbClr val="FF0000"/>
                </a:solidFill>
                <a:latin typeface="ae_AlMateen" pitchFamily="18" charset="-78"/>
                <a:cs typeface="ae_AlMateen" pitchFamily="18" charset="-78"/>
              </a:rPr>
              <a:t>لكي تغير </a:t>
            </a:r>
          </a:p>
          <a:p>
            <a:pPr algn="ctr"/>
            <a:r>
              <a:rPr lang="ar-SA" sz="4000" dirty="0" smtClean="0">
                <a:solidFill>
                  <a:srgbClr val="FF0000"/>
                </a:solidFill>
                <a:latin typeface="ae_AlMateen" pitchFamily="18" charset="-78"/>
                <a:cs typeface="ae_AlMateen" pitchFamily="18" charset="-78"/>
              </a:rPr>
              <a:t>!!!!!!!!!!!</a:t>
            </a:r>
            <a:endParaRPr lang="ar-SA" sz="4000"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xmlns="" val="17008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50"/>
                                        <p:tgtEl>
                                          <p:spTgt spid="3"/>
                                        </p:tgtEl>
                                      </p:cBhvr>
                                    </p:animEffect>
                                  </p:childTnLst>
                                </p:cTn>
                              </p:par>
                            </p:childTnLst>
                          </p:cTn>
                        </p:par>
                        <p:par>
                          <p:cTn id="15" fill="hold">
                            <p:stCondLst>
                              <p:cond delay="750"/>
                            </p:stCondLst>
                            <p:childTnLst>
                              <p:par>
                                <p:cTn id="16" presetID="2" presetClass="entr" presetSubtype="4" fill="hold" grpId="0" nodeType="afterEffect">
                                  <p:stCondLst>
                                    <p:cond delay="1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750"/>
                            </p:stCondLst>
                            <p:childTnLst>
                              <p:par>
                                <p:cTn id="21" presetID="31" presetClass="entr" presetSubtype="0"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par>
                          <p:cTn id="27" fill="hold">
                            <p:stCondLst>
                              <p:cond delay="4750"/>
                            </p:stCondLst>
                            <p:childTnLst>
                              <p:par>
                                <p:cTn id="28" presetID="2" presetClass="entr" presetSubtype="4" fill="hold" nodeType="after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additive="base">
                                        <p:cTn id="30" dur="500" fill="hold"/>
                                        <p:tgtEl>
                                          <p:spTgt spid="4098"/>
                                        </p:tgtEl>
                                        <p:attrNameLst>
                                          <p:attrName>ppt_x</p:attrName>
                                        </p:attrNameLst>
                                      </p:cBhvr>
                                      <p:tavLst>
                                        <p:tav tm="0">
                                          <p:val>
                                            <p:strVal val="#ppt_x"/>
                                          </p:val>
                                        </p:tav>
                                        <p:tav tm="100000">
                                          <p:val>
                                            <p:strVal val="#ppt_x"/>
                                          </p:val>
                                        </p:tav>
                                      </p:tavLst>
                                    </p:anim>
                                    <p:anim calcmode="lin" valueType="num">
                                      <p:cBhvr additive="base">
                                        <p:cTn id="3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3"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779912" y="548680"/>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المنظمة </a:t>
            </a:r>
            <a:endParaRPr lang="ar-SA" sz="3600" dirty="0">
              <a:solidFill>
                <a:schemeClr val="bg1"/>
              </a:solidFill>
              <a:latin typeface="ae_AlMateen" pitchFamily="18" charset="-78"/>
              <a:cs typeface="ae_AlMateen" pitchFamily="18" charset="-78"/>
            </a:endParaRPr>
          </a:p>
        </p:txBody>
      </p:sp>
      <p:pic>
        <p:nvPicPr>
          <p:cNvPr id="6" name="صورة 5" descr="C:\Users\xiD4\Desktop\المنظمة.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96" y="1268760"/>
            <a:ext cx="4896544" cy="2249274"/>
          </a:xfrm>
          <a:prstGeom prst="rect">
            <a:avLst/>
          </a:prstGeom>
          <a:noFill/>
          <a:ln>
            <a:noFill/>
          </a:ln>
        </p:spPr>
      </p:pic>
      <p:sp>
        <p:nvSpPr>
          <p:cNvPr id="7" name="مربع نص 6"/>
          <p:cNvSpPr txBox="1"/>
          <p:nvPr/>
        </p:nvSpPr>
        <p:spPr>
          <a:xfrm>
            <a:off x="3779912" y="3789040"/>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انواع المنظمات </a:t>
            </a:r>
            <a:endParaRPr lang="ar-SA" sz="3600" dirty="0">
              <a:solidFill>
                <a:schemeClr val="bg1"/>
              </a:solidFill>
              <a:latin typeface="ae_AlMateen" pitchFamily="18" charset="-78"/>
              <a:cs typeface="ae_AlMateen" pitchFamily="18" charset="-78"/>
            </a:endParaRPr>
          </a:p>
        </p:txBody>
      </p:sp>
      <p:sp>
        <p:nvSpPr>
          <p:cNvPr id="5" name="مربع نص 4"/>
          <p:cNvSpPr txBox="1"/>
          <p:nvPr/>
        </p:nvSpPr>
        <p:spPr>
          <a:xfrm>
            <a:off x="5298179" y="1412776"/>
            <a:ext cx="2952328" cy="461665"/>
          </a:xfrm>
          <a:prstGeom prst="rect">
            <a:avLst/>
          </a:prstGeom>
          <a:noFill/>
        </p:spPr>
        <p:txBody>
          <a:bodyPr wrap="square" rtlCol="1">
            <a:spAutoFit/>
          </a:bodyPr>
          <a:lstStyle/>
          <a:p>
            <a:pPr algn="ctr"/>
            <a:r>
              <a:rPr lang="ar-SA" sz="2400" b="1" dirty="0" smtClean="0">
                <a:latin typeface="ae_AlMateen" pitchFamily="18" charset="-78"/>
                <a:cs typeface="ae_AlMateen" pitchFamily="18" charset="-78"/>
              </a:rPr>
              <a:t>نشأة المنظمات </a:t>
            </a:r>
            <a:endParaRPr lang="ar-SA" sz="2400" b="1" dirty="0">
              <a:latin typeface="ae_AlMateen" pitchFamily="18" charset="-78"/>
              <a:cs typeface="ae_AlMateen" pitchFamily="18" charset="-78"/>
            </a:endParaRPr>
          </a:p>
        </p:txBody>
      </p:sp>
      <p:sp>
        <p:nvSpPr>
          <p:cNvPr id="9" name="مربع نص 8"/>
          <p:cNvSpPr txBox="1"/>
          <p:nvPr/>
        </p:nvSpPr>
        <p:spPr>
          <a:xfrm>
            <a:off x="5298179" y="2026841"/>
            <a:ext cx="2952328" cy="461665"/>
          </a:xfrm>
          <a:prstGeom prst="rect">
            <a:avLst/>
          </a:prstGeom>
          <a:noFill/>
        </p:spPr>
        <p:txBody>
          <a:bodyPr wrap="square" rtlCol="1">
            <a:spAutoFit/>
          </a:bodyPr>
          <a:lstStyle/>
          <a:p>
            <a:pPr algn="ctr"/>
            <a:r>
              <a:rPr lang="ar-SA" sz="2400" b="1" dirty="0" smtClean="0">
                <a:latin typeface="ae_AlMateen" pitchFamily="18" charset="-78"/>
                <a:cs typeface="ae_AlMateen" pitchFamily="18" charset="-78"/>
              </a:rPr>
              <a:t>لماذا نعمل في المنظمات </a:t>
            </a:r>
            <a:endParaRPr lang="ar-SA" sz="2400" b="1" dirty="0">
              <a:latin typeface="ae_AlMateen" pitchFamily="18" charset="-78"/>
              <a:cs typeface="ae_AlMateen" pitchFamily="18" charset="-78"/>
            </a:endParaRPr>
          </a:p>
        </p:txBody>
      </p:sp>
      <p:sp>
        <p:nvSpPr>
          <p:cNvPr id="2" name="مربع نص 1"/>
          <p:cNvSpPr txBox="1"/>
          <p:nvPr/>
        </p:nvSpPr>
        <p:spPr>
          <a:xfrm>
            <a:off x="5436096" y="5157192"/>
            <a:ext cx="2520280" cy="523220"/>
          </a:xfrm>
          <a:prstGeom prst="rect">
            <a:avLst/>
          </a:prstGeom>
          <a:solidFill>
            <a:srgbClr val="002060"/>
          </a:solidFill>
        </p:spPr>
        <p:txBody>
          <a:bodyPr wrap="square" rtlCol="1">
            <a:spAutoFit/>
          </a:bodyPr>
          <a:lstStyle/>
          <a:p>
            <a:pPr algn="ctr"/>
            <a:r>
              <a:rPr lang="ar-SA" sz="2800" b="1" dirty="0" smtClean="0">
                <a:solidFill>
                  <a:schemeClr val="bg1"/>
                </a:solidFill>
              </a:rPr>
              <a:t>منظمة ربحية </a:t>
            </a:r>
            <a:endParaRPr lang="ar-SA" sz="2800" b="1" dirty="0">
              <a:solidFill>
                <a:schemeClr val="bg1"/>
              </a:solidFill>
            </a:endParaRPr>
          </a:p>
        </p:txBody>
      </p:sp>
      <p:sp>
        <p:nvSpPr>
          <p:cNvPr id="8" name="مربع نص 7"/>
          <p:cNvSpPr txBox="1"/>
          <p:nvPr/>
        </p:nvSpPr>
        <p:spPr>
          <a:xfrm>
            <a:off x="1619672" y="5157192"/>
            <a:ext cx="2520280" cy="523220"/>
          </a:xfrm>
          <a:prstGeom prst="rect">
            <a:avLst/>
          </a:prstGeom>
          <a:solidFill>
            <a:srgbClr val="002060"/>
          </a:solidFill>
        </p:spPr>
        <p:txBody>
          <a:bodyPr wrap="square" rtlCol="1">
            <a:spAutoFit/>
          </a:bodyPr>
          <a:lstStyle/>
          <a:p>
            <a:pPr algn="ctr"/>
            <a:r>
              <a:rPr lang="ar-SA" sz="2800" b="1" dirty="0" smtClean="0">
                <a:solidFill>
                  <a:schemeClr val="bg1"/>
                </a:solidFill>
              </a:rPr>
              <a:t>منظمة غير ربحية </a:t>
            </a:r>
            <a:endParaRPr lang="ar-SA" sz="2800" b="1" dirty="0">
              <a:solidFill>
                <a:schemeClr val="bg1"/>
              </a:solidFill>
            </a:endParaRPr>
          </a:p>
        </p:txBody>
      </p:sp>
    </p:spTree>
    <p:extLst>
      <p:ext uri="{BB962C8B-B14F-4D97-AF65-F5344CB8AC3E}">
        <p14:creationId xmlns:p14="http://schemas.microsoft.com/office/powerpoint/2010/main" xmlns="" val="207300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563888" y="548680"/>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المنظمة الخيرية  </a:t>
            </a:r>
            <a:endParaRPr lang="ar-SA" sz="3600" dirty="0">
              <a:solidFill>
                <a:schemeClr val="bg1"/>
              </a:solidFill>
              <a:latin typeface="ae_AlMateen" pitchFamily="18" charset="-78"/>
              <a:cs typeface="ae_AlMateen" pitchFamily="18" charset="-78"/>
            </a:endParaRPr>
          </a:p>
        </p:txBody>
      </p:sp>
      <p:pic>
        <p:nvPicPr>
          <p:cNvPr id="8194" name="Picture 2" descr="C:\Users\xiD4\Desktop\images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412776"/>
            <a:ext cx="3140154"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3563888" y="3861048"/>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اهمية المنظمة الخيرية </a:t>
            </a:r>
            <a:endParaRPr lang="ar-SA" sz="3600" dirty="0">
              <a:solidFill>
                <a:schemeClr val="bg1"/>
              </a:solidFill>
              <a:latin typeface="ae_AlMateen" pitchFamily="18" charset="-78"/>
              <a:cs typeface="ae_AlMateen" pitchFamily="18" charset="-78"/>
            </a:endParaRPr>
          </a:p>
        </p:txBody>
      </p:sp>
      <p:sp>
        <p:nvSpPr>
          <p:cNvPr id="2" name="مربع نص 1"/>
          <p:cNvSpPr txBox="1"/>
          <p:nvPr/>
        </p:nvSpPr>
        <p:spPr>
          <a:xfrm>
            <a:off x="3779912" y="1628800"/>
            <a:ext cx="4176464" cy="1569660"/>
          </a:xfrm>
          <a:prstGeom prst="rect">
            <a:avLst/>
          </a:prstGeom>
          <a:noFill/>
        </p:spPr>
        <p:txBody>
          <a:bodyPr wrap="square" rtlCol="1">
            <a:spAutoFit/>
          </a:bodyPr>
          <a:lstStyle/>
          <a:p>
            <a:r>
              <a:rPr lang="ar-SA" sz="2400" b="1" dirty="0" smtClean="0">
                <a:solidFill>
                  <a:srgbClr val="FF0000"/>
                </a:solidFill>
              </a:rPr>
              <a:t>هي المنظمات التي تعنى بحاجات الذين لا يستطيعون سد حاجاتهم بأنفسهم سواء كانت الحاجة مادية أو صحية أو تعليمية أو غير ذلك .</a:t>
            </a:r>
            <a:endParaRPr lang="ar-SA" sz="2400" b="1" dirty="0">
              <a:solidFill>
                <a:srgbClr val="FF0000"/>
              </a:solidFill>
            </a:endParaRPr>
          </a:p>
        </p:txBody>
      </p:sp>
      <p:sp>
        <p:nvSpPr>
          <p:cNvPr id="3" name="مربع نص 2"/>
          <p:cNvSpPr txBox="1"/>
          <p:nvPr/>
        </p:nvSpPr>
        <p:spPr>
          <a:xfrm>
            <a:off x="4716016" y="4941168"/>
            <a:ext cx="3168352" cy="369332"/>
          </a:xfrm>
          <a:prstGeom prst="rect">
            <a:avLst/>
          </a:prstGeom>
          <a:noFill/>
        </p:spPr>
        <p:txBody>
          <a:bodyPr wrap="square" rtlCol="1">
            <a:spAutoFit/>
          </a:bodyPr>
          <a:lstStyle/>
          <a:p>
            <a:r>
              <a:rPr lang="ar-SA" b="1" dirty="0" smtClean="0">
                <a:solidFill>
                  <a:srgbClr val="FF0000"/>
                </a:solidFill>
              </a:rPr>
              <a:t>أضف  خبرتك </a:t>
            </a:r>
            <a:endParaRPr lang="ar-SA" b="1" dirty="0">
              <a:solidFill>
                <a:srgbClr val="FF0000"/>
              </a:solidFill>
            </a:endParaRPr>
          </a:p>
        </p:txBody>
      </p:sp>
    </p:spTree>
    <p:extLst>
      <p:ext uri="{BB962C8B-B14F-4D97-AF65-F5344CB8AC3E}">
        <p14:creationId xmlns:p14="http://schemas.microsoft.com/office/powerpoint/2010/main" xmlns="" val="1237776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27584" y="548680"/>
            <a:ext cx="7488832"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المقارنة بين المنظمات الربحية وغير الربحية </a:t>
            </a:r>
            <a:endParaRPr lang="ar-SA" sz="3600" dirty="0">
              <a:solidFill>
                <a:schemeClr val="bg1"/>
              </a:solidFill>
              <a:latin typeface="ae_AlMateen" pitchFamily="18" charset="-78"/>
              <a:cs typeface="ae_AlMateen" pitchFamily="18" charset="-78"/>
            </a:endParaRPr>
          </a:p>
        </p:txBody>
      </p:sp>
      <p:pic>
        <p:nvPicPr>
          <p:cNvPr id="9218" name="Picture 2" descr="C:\Users\xiD4\Desktop\الصور\صورة.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12776"/>
            <a:ext cx="2808312" cy="210730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xiD4\Desktop\images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1412776"/>
            <a:ext cx="3140154" cy="2160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111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979712" y="188640"/>
            <a:ext cx="4381063" cy="720080"/>
          </a:xfrm>
          <a:prstGeom prst="rect">
            <a:avLst/>
          </a:prstGeom>
          <a:solidFill>
            <a:srgbClr val="C0000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3200" b="1" dirty="0" smtClean="0">
                <a:solidFill>
                  <a:schemeClr val="bg1"/>
                </a:solidFill>
                <a:latin typeface="ae_AlYermook" pitchFamily="34" charset="-78"/>
                <a:cs typeface="ae_AlYermook" pitchFamily="34" charset="-78"/>
              </a:rPr>
              <a:t>مفهوم خدمة الداعمين  </a:t>
            </a:r>
            <a:endParaRPr lang="ar-SA" sz="5400" b="1" dirty="0">
              <a:solidFill>
                <a:schemeClr val="bg1"/>
              </a:solidFill>
              <a:latin typeface="ae_AlYermook" pitchFamily="34" charset="-78"/>
              <a:cs typeface="ae_AlYermook" pitchFamily="34" charset="-78"/>
            </a:endParaRPr>
          </a:p>
        </p:txBody>
      </p:sp>
      <p:sp>
        <p:nvSpPr>
          <p:cNvPr id="5" name="مستطيل 4"/>
          <p:cNvSpPr/>
          <p:nvPr/>
        </p:nvSpPr>
        <p:spPr>
          <a:xfrm>
            <a:off x="1122462" y="1340767"/>
            <a:ext cx="6604464" cy="240065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nSpc>
                <a:spcPct val="150000"/>
              </a:lnSpc>
            </a:pPr>
            <a:r>
              <a:rPr lang="ar-JO" sz="2000" b="1" dirty="0"/>
              <a:t>هي مجموعة من المهام والأنشطة التي تهدف الى تعزيز مستوى الرضا عند </a:t>
            </a:r>
            <a:r>
              <a:rPr lang="ar-JO" sz="2000" b="1" dirty="0" smtClean="0"/>
              <a:t>المتبرع</a:t>
            </a:r>
            <a:r>
              <a:rPr lang="ar-SA" sz="2000" b="1" dirty="0" smtClean="0"/>
              <a:t> </a:t>
            </a:r>
            <a:r>
              <a:rPr lang="ar-JO" sz="2000" b="1" dirty="0" smtClean="0"/>
              <a:t>والمتبرع </a:t>
            </a:r>
            <a:r>
              <a:rPr lang="ar-JO" sz="2000" b="1" dirty="0"/>
              <a:t>،بأن الخدمة المقدمة نالت رضاه.</a:t>
            </a:r>
            <a:endParaRPr lang="en-US" sz="2000" b="1" dirty="0"/>
          </a:p>
          <a:p>
            <a:pPr>
              <a:lnSpc>
                <a:spcPct val="150000"/>
              </a:lnSpc>
            </a:pPr>
            <a:r>
              <a:rPr lang="ar-JO" sz="2000" b="1" dirty="0"/>
              <a:t>وبتعريف أخر :هي العملية التي يتم من خلالها تلبية احتياجات وتوقعات </a:t>
            </a:r>
            <a:r>
              <a:rPr lang="ar-JO" sz="2000" b="1" dirty="0" smtClean="0"/>
              <a:t>الداعمين والمتبرعين</a:t>
            </a:r>
            <a:r>
              <a:rPr lang="ar-SA" sz="2000" b="1" dirty="0" smtClean="0"/>
              <a:t> </a:t>
            </a:r>
            <a:r>
              <a:rPr lang="ar-JO" sz="2000" b="1" dirty="0" smtClean="0"/>
              <a:t>من </a:t>
            </a:r>
            <a:r>
              <a:rPr lang="ar-JO" sz="2000" b="1" dirty="0"/>
              <a:t>خلال تقديم خدمة ذات جودة ملائمة ينتج عنها رضاهم .</a:t>
            </a:r>
            <a:endParaRPr lang="en-US" sz="2000" b="1" dirty="0"/>
          </a:p>
        </p:txBody>
      </p:sp>
      <p:sp>
        <p:nvSpPr>
          <p:cNvPr id="6" name="مستطيل 5"/>
          <p:cNvSpPr/>
          <p:nvPr/>
        </p:nvSpPr>
        <p:spPr>
          <a:xfrm>
            <a:off x="3369670" y="3712206"/>
            <a:ext cx="4206601" cy="461665"/>
          </a:xfrm>
          <a:prstGeom prst="rect">
            <a:avLst/>
          </a:prstGeom>
        </p:spPr>
        <p:txBody>
          <a:bodyPr wrap="none">
            <a:spAutoFit/>
          </a:bodyPr>
          <a:lstStyle/>
          <a:p>
            <a:r>
              <a:rPr lang="ar-JO" sz="2400" b="1" dirty="0">
                <a:solidFill>
                  <a:srgbClr val="0070C0"/>
                </a:solidFill>
                <a:latin typeface="ae_AlYermook" pitchFamily="34" charset="-78"/>
                <a:cs typeface="ae_AlYermook" pitchFamily="34" charset="-78"/>
              </a:rPr>
              <a:t>ماذا يريد </a:t>
            </a:r>
            <a:r>
              <a:rPr lang="ar-JO" sz="2400" b="1" dirty="0" smtClean="0">
                <a:solidFill>
                  <a:srgbClr val="0070C0"/>
                </a:solidFill>
                <a:latin typeface="ae_AlYermook" pitchFamily="34" charset="-78"/>
                <a:cs typeface="ae_AlYermook" pitchFamily="34" charset="-78"/>
              </a:rPr>
              <a:t>الداعمين والمتبرعون </a:t>
            </a:r>
            <a:r>
              <a:rPr lang="ar-JO" sz="2400" b="1" dirty="0">
                <a:solidFill>
                  <a:srgbClr val="0070C0"/>
                </a:solidFill>
                <a:latin typeface="ae_AlYermook" pitchFamily="34" charset="-78"/>
                <a:cs typeface="ae_AlYermook" pitchFamily="34" charset="-78"/>
              </a:rPr>
              <a:t>؟</a:t>
            </a:r>
            <a:endParaRPr lang="ar-SA" sz="2400" b="1" dirty="0">
              <a:solidFill>
                <a:srgbClr val="0070C0"/>
              </a:solidFill>
              <a:latin typeface="ae_AlYermook" pitchFamily="34" charset="-78"/>
              <a:cs typeface="ae_AlYermook" pitchFamily="34" charset="-78"/>
            </a:endParaRPr>
          </a:p>
        </p:txBody>
      </p:sp>
      <p:pic>
        <p:nvPicPr>
          <p:cNvPr id="7" name="صورة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2462" y="3933056"/>
            <a:ext cx="1714500" cy="1714500"/>
          </a:xfrm>
          <a:prstGeom prst="rect">
            <a:avLst/>
          </a:prstGeom>
        </p:spPr>
      </p:pic>
      <p:sp>
        <p:nvSpPr>
          <p:cNvPr id="8" name="مستطيل 7"/>
          <p:cNvSpPr/>
          <p:nvPr/>
        </p:nvSpPr>
        <p:spPr>
          <a:xfrm>
            <a:off x="5018365" y="4447227"/>
            <a:ext cx="2736304" cy="1200329"/>
          </a:xfrm>
          <a:prstGeom prst="rect">
            <a:avLst/>
          </a:prstGeom>
        </p:spPr>
        <p:txBody>
          <a:bodyPr wrap="square">
            <a:spAutoFit/>
          </a:bodyPr>
          <a:lstStyle/>
          <a:p>
            <a:pPr marL="285750" indent="-285750">
              <a:buClr>
                <a:srgbClr val="0A5629"/>
              </a:buClr>
              <a:buFont typeface="Wingdings" pitchFamily="2" charset="2"/>
              <a:buChar char="Ø"/>
            </a:pPr>
            <a:r>
              <a:rPr lang="ar-JO" b="1" dirty="0">
                <a:solidFill>
                  <a:srgbClr val="560A4D"/>
                </a:solidFill>
              </a:rPr>
              <a:t>وجود موظف يعتمد عليه؟</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التواصل الفعال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إشعارهم بالأهمية والاحترام </a:t>
            </a:r>
            <a:r>
              <a:rPr lang="ar-JO" b="1" dirty="0" smtClean="0">
                <a:solidFill>
                  <a:srgbClr val="560A4D"/>
                </a:solidFill>
              </a:rPr>
              <a:t>؟</a:t>
            </a:r>
            <a:endParaRPr lang="ar-SA" b="1" dirty="0" smtClean="0">
              <a:solidFill>
                <a:srgbClr val="560A4D"/>
              </a:solidFill>
            </a:endParaRPr>
          </a:p>
          <a:p>
            <a:pPr marL="285750" indent="-285750">
              <a:buClr>
                <a:srgbClr val="0A5629"/>
              </a:buClr>
              <a:buFont typeface="Wingdings" pitchFamily="2" charset="2"/>
              <a:buChar char="Ø"/>
            </a:pPr>
            <a:r>
              <a:rPr lang="ar-JO" b="1" dirty="0">
                <a:solidFill>
                  <a:srgbClr val="560A4D"/>
                </a:solidFill>
              </a:rPr>
              <a:t>بذل الجهد</a:t>
            </a:r>
            <a:r>
              <a:rPr lang="ar-JO" b="1" dirty="0" smtClean="0">
                <a:solidFill>
                  <a:srgbClr val="560A4D"/>
                </a:solidFill>
              </a:rPr>
              <a:t>؟</a:t>
            </a:r>
            <a:endParaRPr lang="en-US" b="1" dirty="0">
              <a:solidFill>
                <a:srgbClr val="560A4D"/>
              </a:solidFill>
            </a:endParaRPr>
          </a:p>
        </p:txBody>
      </p:sp>
      <p:sp>
        <p:nvSpPr>
          <p:cNvPr id="9" name="مستطيل 8"/>
          <p:cNvSpPr/>
          <p:nvPr/>
        </p:nvSpPr>
        <p:spPr>
          <a:xfrm>
            <a:off x="2836961" y="4417810"/>
            <a:ext cx="2181403" cy="1200329"/>
          </a:xfrm>
          <a:prstGeom prst="rect">
            <a:avLst/>
          </a:prstGeom>
        </p:spPr>
        <p:txBody>
          <a:bodyPr wrap="square">
            <a:spAutoFit/>
          </a:bodyPr>
          <a:lstStyle/>
          <a:p>
            <a:pPr marL="285750" indent="-285750">
              <a:buClr>
                <a:srgbClr val="0A5629"/>
              </a:buClr>
              <a:buFont typeface="Wingdings" pitchFamily="2" charset="2"/>
              <a:buChar char="Ø"/>
            </a:pPr>
            <a:r>
              <a:rPr lang="ar-JO" b="1" dirty="0" smtClean="0">
                <a:solidFill>
                  <a:srgbClr val="560A4D"/>
                </a:solidFill>
              </a:rPr>
              <a:t>إعطاء </a:t>
            </a:r>
            <a:r>
              <a:rPr lang="ar-JO" b="1" dirty="0">
                <a:solidFill>
                  <a:srgbClr val="560A4D"/>
                </a:solidFill>
              </a:rPr>
              <a:t>الخيارات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المرونة والبساطة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سرعة تنفيذ الخدمة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تحقق الرضا؟</a:t>
            </a:r>
            <a:endParaRPr lang="en-US" b="1" dirty="0">
              <a:solidFill>
                <a:srgbClr val="560A4D"/>
              </a:solidFill>
            </a:endParaRPr>
          </a:p>
        </p:txBody>
      </p:sp>
    </p:spTree>
    <p:extLst>
      <p:ext uri="{BB962C8B-B14F-4D97-AF65-F5344CB8AC3E}">
        <p14:creationId xmlns:p14="http://schemas.microsoft.com/office/powerpoint/2010/main" xmlns="" val="1914088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400" dirty="0">
                <a:solidFill>
                  <a:schemeClr val="tx2"/>
                </a:solidFill>
                <a:effectLst>
                  <a:outerShdw blurRad="38100" dist="38100" dir="2700000" algn="tl">
                    <a:srgbClr val="000000"/>
                  </a:outerShdw>
                </a:effectLst>
              </a:rPr>
              <a:t>تصنيف </a:t>
            </a:r>
            <a:r>
              <a:rPr lang="ar-SA" sz="4400" dirty="0" smtClean="0">
                <a:solidFill>
                  <a:schemeClr val="tx2"/>
                </a:solidFill>
                <a:effectLst>
                  <a:outerShdw blurRad="38100" dist="38100" dir="2700000" algn="tl">
                    <a:srgbClr val="000000"/>
                  </a:outerShdw>
                </a:effectLst>
              </a:rPr>
              <a:t>المتبرعين</a:t>
            </a:r>
            <a:r>
              <a:rPr lang="en-US" sz="4400" dirty="0" smtClean="0">
                <a:solidFill>
                  <a:schemeClr val="tx2"/>
                </a:solidFill>
                <a:effectLst>
                  <a:outerShdw blurRad="38100" dist="38100" dir="2700000" algn="tl">
                    <a:srgbClr val="000000"/>
                  </a:outerShdw>
                </a:effectLst>
              </a:rPr>
              <a:t> </a:t>
            </a:r>
            <a:endParaRPr lang="en-US" sz="4400"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250825" y="2133600"/>
            <a:ext cx="4244975" cy="399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2800" dirty="0">
                <a:solidFill>
                  <a:srgbClr val="002060"/>
                </a:solidFill>
              </a:rPr>
              <a:t>يمكن تصنيف </a:t>
            </a:r>
            <a:r>
              <a:rPr lang="ar-SA" sz="2800" dirty="0" smtClean="0">
                <a:solidFill>
                  <a:srgbClr val="002060"/>
                </a:solidFill>
              </a:rPr>
              <a:t>المتبرعين</a:t>
            </a:r>
            <a:r>
              <a:rPr lang="ar-KW" sz="2800" dirty="0" smtClean="0">
                <a:solidFill>
                  <a:srgbClr val="002060"/>
                </a:solidFill>
              </a:rPr>
              <a:t> </a:t>
            </a:r>
            <a:r>
              <a:rPr lang="ar-SA" sz="2800" dirty="0">
                <a:solidFill>
                  <a:srgbClr val="002060"/>
                </a:solidFill>
              </a:rPr>
              <a:t>إلى قطاعات وفقاً لعدة اعتبارات مثل: النوع والحجم، الدخل، المهنة، الموقع الجغرافي. </a:t>
            </a:r>
            <a:endParaRPr lang="ar-KW" sz="2800" dirty="0">
              <a:solidFill>
                <a:srgbClr val="002060"/>
              </a:solidFill>
            </a:endParaRPr>
          </a:p>
          <a:p>
            <a:pPr marL="342900" indent="-342900" algn="r" rtl="1">
              <a:spcBef>
                <a:spcPct val="20000"/>
              </a:spcBef>
              <a:buClr>
                <a:schemeClr val="tx2"/>
              </a:buClr>
              <a:buFontTx/>
              <a:buChar char="•"/>
            </a:pPr>
            <a:r>
              <a:rPr lang="ar-SA" sz="2800" dirty="0">
                <a:solidFill>
                  <a:srgbClr val="002060"/>
                </a:solidFill>
              </a:rPr>
              <a:t>أهم تلك التصنيفات هو الذي يقسم </a:t>
            </a:r>
            <a:r>
              <a:rPr lang="ar-SA" sz="2800" dirty="0" smtClean="0">
                <a:solidFill>
                  <a:srgbClr val="002060"/>
                </a:solidFill>
              </a:rPr>
              <a:t>المتبرعين </a:t>
            </a:r>
            <a:r>
              <a:rPr lang="ar-SA" sz="2800" dirty="0">
                <a:solidFill>
                  <a:srgbClr val="002060"/>
                </a:solidFill>
              </a:rPr>
              <a:t>إلى قطاعين رئيسيين هما: </a:t>
            </a:r>
            <a:r>
              <a:rPr lang="ar-SA" sz="2800" b="1" dirty="0" smtClean="0">
                <a:solidFill>
                  <a:srgbClr val="002060"/>
                </a:solidFill>
              </a:rPr>
              <a:t>المتبرعين </a:t>
            </a:r>
            <a:r>
              <a:rPr lang="ar-SA" sz="2800" b="1" dirty="0">
                <a:solidFill>
                  <a:srgbClr val="002060"/>
                </a:solidFill>
              </a:rPr>
              <a:t>الأفراد، </a:t>
            </a:r>
            <a:r>
              <a:rPr lang="ar-SA" sz="2800" b="1" dirty="0" smtClean="0">
                <a:solidFill>
                  <a:srgbClr val="002060"/>
                </a:solidFill>
              </a:rPr>
              <a:t>والمتبرعين </a:t>
            </a:r>
            <a:r>
              <a:rPr lang="ar-SA" sz="2800" b="1" dirty="0">
                <a:solidFill>
                  <a:srgbClr val="002060"/>
                </a:solidFill>
              </a:rPr>
              <a:t>من </a:t>
            </a:r>
            <a:r>
              <a:rPr lang="ar-KW" sz="2800" b="1" dirty="0">
                <a:solidFill>
                  <a:srgbClr val="002060"/>
                </a:solidFill>
              </a:rPr>
              <a:t>المؤسسات .</a:t>
            </a:r>
            <a:endParaRPr lang="en-US" sz="2800" b="1" dirty="0">
              <a:solidFill>
                <a:srgbClr val="002060"/>
              </a:solidFill>
            </a:endParaRP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0525" y="2876550"/>
            <a:ext cx="2600325" cy="250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3673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1052513"/>
            <a:ext cx="8642350" cy="43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3600" dirty="0">
                <a:solidFill>
                  <a:schemeClr val="tx2"/>
                </a:solidFill>
                <a:effectLst>
                  <a:outerShdw blurRad="38100" dist="38100" dir="2700000" algn="tl">
                    <a:srgbClr val="000000"/>
                  </a:outerShdw>
                </a:effectLst>
              </a:rPr>
              <a:t>كيف يختلف </a:t>
            </a:r>
            <a:r>
              <a:rPr lang="ar-SA" sz="3600" dirty="0" smtClean="0">
                <a:solidFill>
                  <a:schemeClr val="tx2"/>
                </a:solidFill>
                <a:effectLst>
                  <a:outerShdw blurRad="38100" dist="38100" dir="2700000" algn="tl">
                    <a:srgbClr val="000000"/>
                  </a:outerShdw>
                </a:effectLst>
              </a:rPr>
              <a:t>المتبرعين </a:t>
            </a:r>
            <a:r>
              <a:rPr lang="ar-SA" sz="3600" dirty="0">
                <a:solidFill>
                  <a:schemeClr val="tx2"/>
                </a:solidFill>
                <a:effectLst>
                  <a:outerShdw blurRad="38100" dist="38100" dir="2700000" algn="tl">
                    <a:srgbClr val="000000"/>
                  </a:outerShdw>
                </a:effectLst>
              </a:rPr>
              <a:t>الأفراد عن </a:t>
            </a:r>
            <a:r>
              <a:rPr lang="ar-SA" sz="3600" dirty="0" smtClean="0">
                <a:solidFill>
                  <a:schemeClr val="tx2"/>
                </a:solidFill>
                <a:effectLst>
                  <a:outerShdw blurRad="38100" dist="38100" dir="2700000" algn="tl">
                    <a:srgbClr val="000000"/>
                  </a:outerShdw>
                </a:effectLst>
              </a:rPr>
              <a:t>المتبرعين </a:t>
            </a:r>
            <a:r>
              <a:rPr lang="ar-SA" sz="3600" dirty="0">
                <a:solidFill>
                  <a:schemeClr val="tx2"/>
                </a:solidFill>
                <a:effectLst>
                  <a:outerShdw blurRad="38100" dist="38100" dir="2700000" algn="tl">
                    <a:srgbClr val="000000"/>
                  </a:outerShdw>
                </a:effectLst>
              </a:rPr>
              <a:t>المؤسسيين؟ </a:t>
            </a:r>
            <a:endParaRPr lang="en-US" sz="3600" dirty="0">
              <a:solidFill>
                <a:schemeClr val="tx2"/>
              </a:solidFill>
              <a:effectLst>
                <a:outerShdw blurRad="38100" dist="38100" dir="2700000" algn="tl">
                  <a:srgbClr val="000000"/>
                </a:outerShdw>
              </a:effectLst>
            </a:endParaRPr>
          </a:p>
        </p:txBody>
      </p:sp>
      <p:graphicFrame>
        <p:nvGraphicFramePr>
          <p:cNvPr id="5" name="Group 55"/>
          <p:cNvGraphicFramePr>
            <a:graphicFrameLocks noGrp="1"/>
          </p:cNvGraphicFramePr>
          <p:nvPr>
            <p:extLst>
              <p:ext uri="{D42A27DB-BD31-4B8C-83A1-F6EECF244321}">
                <p14:modId xmlns:p14="http://schemas.microsoft.com/office/powerpoint/2010/main" xmlns="" val="2429095176"/>
              </p:ext>
            </p:extLst>
          </p:nvPr>
        </p:nvGraphicFramePr>
        <p:xfrm>
          <a:off x="35496" y="1628775"/>
          <a:ext cx="8642350" cy="4297680"/>
        </p:xfrm>
        <a:graphic>
          <a:graphicData uri="http://schemas.openxmlformats.org/drawingml/2006/table">
            <a:tbl>
              <a:tblPr rtl="1"/>
              <a:tblGrid>
                <a:gridCol w="2160587"/>
                <a:gridCol w="3478213"/>
                <a:gridCol w="3003550"/>
              </a:tblGrid>
              <a:tr h="698500">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2000" b="1" i="0" u="none" strike="noStrike" cap="none" normalizeH="0" baseline="0" dirty="0" smtClean="0">
                          <a:ln>
                            <a:noFill/>
                          </a:ln>
                          <a:solidFill>
                            <a:srgbClr val="000000"/>
                          </a:solidFill>
                          <a:effectLst/>
                          <a:latin typeface="Arial" pitchFamily="34" charset="0"/>
                          <a:cs typeface="Times New Roman" pitchFamily="18" charset="0"/>
                        </a:rPr>
                        <a:t>المعيار</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2000" b="1" i="0" u="none" strike="noStrike" cap="none" normalizeH="0" baseline="0" dirty="0" smtClean="0">
                          <a:ln>
                            <a:noFill/>
                          </a:ln>
                          <a:solidFill>
                            <a:srgbClr val="000000"/>
                          </a:solidFill>
                          <a:effectLst/>
                          <a:latin typeface="Arial" pitchFamily="34" charset="0"/>
                          <a:cs typeface="Times New Roman" pitchFamily="18" charset="0"/>
                        </a:rPr>
                        <a:t>قطاع الأفراد </a:t>
                      </a:r>
                      <a:r>
                        <a:rPr kumimoji="0" lang="en-US" sz="2000" b="1" i="0" u="none" strike="noStrike" cap="none" normalizeH="0" baseline="0" dirty="0" smtClean="0">
                          <a:ln>
                            <a:noFill/>
                          </a:ln>
                          <a:solidFill>
                            <a:srgbClr val="000000"/>
                          </a:solidFill>
                          <a:effectLst/>
                          <a:latin typeface="Arial" pitchFamily="34" charset="0"/>
                          <a:cs typeface="Times New Roman" pitchFamily="18" charset="0"/>
                        </a:rPr>
                        <a:t>Individual Consumers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2000" b="1" i="0" u="none" strike="noStrike" cap="none" normalizeH="0" baseline="0" smtClean="0">
                          <a:ln>
                            <a:noFill/>
                          </a:ln>
                          <a:solidFill>
                            <a:srgbClr val="000000"/>
                          </a:solidFill>
                          <a:effectLst/>
                          <a:latin typeface="Arial" pitchFamily="34" charset="0"/>
                          <a:cs typeface="Times New Roman" pitchFamily="18" charset="0"/>
                        </a:rPr>
                        <a:t>قطاع المؤسسات</a:t>
                      </a:r>
                      <a:r>
                        <a:rPr kumimoji="0" lang="en-US" sz="2000" b="1" i="0" u="none" strike="noStrike" cap="none" normalizeH="0" baseline="0" smtClean="0">
                          <a:ln>
                            <a:noFill/>
                          </a:ln>
                          <a:solidFill>
                            <a:srgbClr val="000000"/>
                          </a:solidFill>
                          <a:effectLst/>
                          <a:latin typeface="Arial" pitchFamily="34" charset="0"/>
                          <a:cs typeface="Times New Roman" pitchFamily="18" charset="0"/>
                        </a:rPr>
                        <a:t/>
                      </a:r>
                      <a:br>
                        <a:rPr kumimoji="0" lang="en-US" sz="2000" b="1" i="0" u="none" strike="noStrike" cap="none" normalizeH="0" baseline="0" smtClean="0">
                          <a:ln>
                            <a:noFill/>
                          </a:ln>
                          <a:solidFill>
                            <a:srgbClr val="000000"/>
                          </a:solidFill>
                          <a:effectLst/>
                          <a:latin typeface="Arial" pitchFamily="34" charset="0"/>
                          <a:cs typeface="Times New Roman" pitchFamily="18" charset="0"/>
                        </a:rPr>
                      </a:br>
                      <a:r>
                        <a:rPr kumimoji="0" lang="en-US" sz="2000" b="1" i="0" u="none" strike="noStrike" cap="none" normalizeH="0" baseline="0" smtClean="0">
                          <a:ln>
                            <a:noFill/>
                          </a:ln>
                          <a:solidFill>
                            <a:srgbClr val="000000"/>
                          </a:solidFill>
                          <a:effectLst/>
                          <a:latin typeface="Arial" pitchFamily="34" charset="0"/>
                          <a:cs typeface="Times New Roman" pitchFamily="18" charset="0"/>
                        </a:rPr>
                        <a:t>Business Customers</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2984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dirty="0" smtClean="0">
                          <a:ln>
                            <a:noFill/>
                          </a:ln>
                          <a:solidFill>
                            <a:srgbClr val="000000"/>
                          </a:solidFill>
                          <a:effectLst/>
                          <a:latin typeface="Arial" pitchFamily="34" charset="0"/>
                          <a:cs typeface="Times New Roman" pitchFamily="18" charset="0"/>
                        </a:rPr>
                        <a:t>الحاجات</a:t>
                      </a:r>
                      <a:endParaRPr kumimoji="0" lang="ar-EG"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dirty="0" smtClean="0">
                          <a:ln>
                            <a:noFill/>
                          </a:ln>
                          <a:solidFill>
                            <a:srgbClr val="000000"/>
                          </a:solidFill>
                          <a:effectLst/>
                          <a:latin typeface="Arial" pitchFamily="34" charset="0"/>
                          <a:cs typeface="Times New Roman" pitchFamily="18" charset="0"/>
                        </a:rPr>
                        <a:t>بسيطة نسبيا</a:t>
                      </a:r>
                      <a:endParaRPr kumimoji="0" lang="ar-EG"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معقدة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000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الأعداد</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كبيرة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محدودة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2984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الموقع الجغرافي</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منتشرة جغرافيا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متمركزة جغرافيا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2984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حجم المعاملات</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صغيرة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كبيرة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34290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متطلبات الخدمة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السرعة - المعاملة الودية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السرعة - الكفاءة - الدقة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381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طبيعة المنتجات</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نمطية وموحدة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يتم غالبا تكييفها حسب الاحتياج</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3000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نسبة المخاطرة على العائد</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منخفضة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كبيرة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27025">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الاتصالات</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غير شخصية في المقام الأول</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شخصية في المقام الأول</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3000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الحساسية للأسعار</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مرتفعة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dirty="0" smtClean="0">
                          <a:ln>
                            <a:noFill/>
                          </a:ln>
                          <a:solidFill>
                            <a:srgbClr val="000000"/>
                          </a:solidFill>
                          <a:effectLst/>
                          <a:latin typeface="Arial" pitchFamily="34" charset="0"/>
                          <a:cs typeface="Times New Roman" pitchFamily="18" charset="0"/>
                        </a:rPr>
                        <a:t>متوسطة نسبيا</a:t>
                      </a:r>
                      <a:endParaRPr kumimoji="0" lang="ar-EG"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xmlns="" val="2806867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KW" sz="4800" dirty="0">
                <a:solidFill>
                  <a:srgbClr val="FF0000"/>
                </a:solidFill>
                <a:effectLst>
                  <a:outerShdw blurRad="38100" dist="38100" dir="2700000" algn="tl">
                    <a:srgbClr val="000000"/>
                  </a:outerShdw>
                </a:effectLst>
              </a:rPr>
              <a:t>مزايا</a:t>
            </a:r>
            <a:r>
              <a:rPr lang="ar-SA" sz="4800" dirty="0">
                <a:solidFill>
                  <a:srgbClr val="FF0000"/>
                </a:solidFill>
                <a:effectLst>
                  <a:outerShdw blurRad="38100" dist="38100" dir="2700000" algn="tl">
                    <a:srgbClr val="000000"/>
                  </a:outerShdw>
                </a:effectLst>
              </a:rPr>
              <a:t> تصنيف </a:t>
            </a:r>
            <a:r>
              <a:rPr lang="ar-SA" sz="4800" dirty="0" smtClean="0">
                <a:solidFill>
                  <a:srgbClr val="FF0000"/>
                </a:solidFill>
                <a:effectLst>
                  <a:outerShdw blurRad="38100" dist="38100" dir="2700000" algn="tl">
                    <a:srgbClr val="000000"/>
                  </a:outerShdw>
                </a:effectLst>
              </a:rPr>
              <a:t>المتبرعين</a:t>
            </a:r>
            <a:endParaRPr lang="en-US" sz="4800" dirty="0">
              <a:solidFill>
                <a:srgbClr val="FF0000"/>
              </a:solidFill>
              <a:effectLst>
                <a:outerShdw blurRad="38100" dist="38100" dir="2700000" algn="tl">
                  <a:srgbClr val="000000"/>
                </a:outerShdw>
              </a:effectLst>
            </a:endParaRPr>
          </a:p>
        </p:txBody>
      </p:sp>
      <p:sp>
        <p:nvSpPr>
          <p:cNvPr id="5" name="Rectangle 5"/>
          <p:cNvSpPr>
            <a:spLocks noChangeArrowheads="1"/>
          </p:cNvSpPr>
          <p:nvPr/>
        </p:nvSpPr>
        <p:spPr bwMode="auto">
          <a:xfrm>
            <a:off x="250825" y="2133600"/>
            <a:ext cx="8642350" cy="399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التصميم الفعال لبرامج الخدمة.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استخدام مداخل التأثير الملائمة لكل قطاع.</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استكشاف الفرص الناشئة عن تغيرات الاحتياجات للخدمة.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تحديد أولويات برامج التحسين في الخدمة.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تنمية الولاء والانتماء للمؤسسة.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endParaRPr lang="en-US" sz="3200" dirty="0"/>
          </a:p>
        </p:txBody>
      </p:sp>
    </p:spTree>
    <p:extLst>
      <p:ext uri="{BB962C8B-B14F-4D97-AF65-F5344CB8AC3E}">
        <p14:creationId xmlns:p14="http://schemas.microsoft.com/office/powerpoint/2010/main" xmlns="" val="407498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400" dirty="0">
                <a:solidFill>
                  <a:schemeClr val="tx2"/>
                </a:solidFill>
                <a:effectLst>
                  <a:outerShdw blurRad="38100" dist="38100" dir="2700000" algn="tl">
                    <a:srgbClr val="000000"/>
                  </a:outerShdw>
                </a:effectLst>
              </a:rPr>
              <a:t>قاعدة 20/80 وتقسيم </a:t>
            </a:r>
            <a:r>
              <a:rPr lang="ar-SA" sz="4400" dirty="0" smtClean="0">
                <a:solidFill>
                  <a:schemeClr val="tx2"/>
                </a:solidFill>
                <a:effectLst>
                  <a:outerShdw blurRad="38100" dist="38100" dir="2700000" algn="tl">
                    <a:srgbClr val="000000"/>
                  </a:outerShdw>
                </a:effectLst>
              </a:rPr>
              <a:t>المتبرعين </a:t>
            </a:r>
            <a:endParaRPr lang="en-US" sz="4400"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180528" y="2133600"/>
            <a:ext cx="8642350" cy="399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KW" sz="3200" dirty="0"/>
              <a:t> </a:t>
            </a:r>
            <a:r>
              <a:rPr lang="ar-SA" sz="3200" b="1" dirty="0">
                <a:solidFill>
                  <a:srgbClr val="560A4D"/>
                </a:solidFill>
              </a:rPr>
              <a:t>تشير إلى</a:t>
            </a:r>
            <a:r>
              <a:rPr lang="ar-KW" sz="3200" b="1" dirty="0">
                <a:solidFill>
                  <a:srgbClr val="560A4D"/>
                </a:solidFill>
              </a:rPr>
              <a:t> أن </a:t>
            </a:r>
            <a:r>
              <a:rPr lang="ar-SA" sz="3200" b="1" dirty="0">
                <a:solidFill>
                  <a:srgbClr val="560A4D"/>
                </a:solidFill>
              </a:rPr>
              <a:t>: </a:t>
            </a:r>
          </a:p>
          <a:p>
            <a:pPr marL="742950" lvl="1" indent="-285750" algn="r" rtl="1">
              <a:spcBef>
                <a:spcPct val="20000"/>
              </a:spcBef>
              <a:buFontTx/>
              <a:buChar char="–"/>
            </a:pPr>
            <a:r>
              <a:rPr lang="ar-SA" sz="2800" b="1" dirty="0">
                <a:solidFill>
                  <a:srgbClr val="560A4D"/>
                </a:solidFill>
              </a:rPr>
              <a:t>80%   من أعمالك - أرباحك - تأتى من20% من عملائك</a:t>
            </a:r>
          </a:p>
          <a:p>
            <a:pPr marL="742950" lvl="1" indent="-285750" algn="r" rtl="1">
              <a:spcBef>
                <a:spcPct val="20000"/>
              </a:spcBef>
              <a:buFontTx/>
              <a:buChar char="–"/>
            </a:pPr>
            <a:r>
              <a:rPr lang="ar-SA" sz="2800" b="1" dirty="0">
                <a:solidFill>
                  <a:srgbClr val="560A4D"/>
                </a:solidFill>
              </a:rPr>
              <a:t>80%   من المشكلات يتسبب فيها 20% من </a:t>
            </a:r>
            <a:r>
              <a:rPr lang="ar-SA" sz="2800" b="1" dirty="0" smtClean="0">
                <a:solidFill>
                  <a:srgbClr val="560A4D"/>
                </a:solidFill>
              </a:rPr>
              <a:t>المتبرعين</a:t>
            </a:r>
            <a:endParaRPr lang="ar-SA" sz="2800" b="1" dirty="0">
              <a:solidFill>
                <a:srgbClr val="560A4D"/>
              </a:solidFill>
            </a:endParaRPr>
          </a:p>
          <a:p>
            <a:pPr marL="742950" lvl="1" indent="-285750" algn="r" rtl="1">
              <a:spcBef>
                <a:spcPct val="20000"/>
              </a:spcBef>
              <a:buFontTx/>
              <a:buChar char="–"/>
            </a:pPr>
            <a:r>
              <a:rPr lang="ar-SA" sz="2800" b="1" dirty="0">
                <a:solidFill>
                  <a:srgbClr val="560A4D"/>
                </a:solidFill>
              </a:rPr>
              <a:t>80%   من وقت العمل يخصص لـ 20% من المهام</a:t>
            </a:r>
            <a:endParaRPr lang="en-US" sz="2800" b="1" dirty="0">
              <a:solidFill>
                <a:srgbClr val="560A4D"/>
              </a:solidFill>
            </a:endParaRPr>
          </a:p>
        </p:txBody>
      </p:sp>
    </p:spTree>
    <p:extLst>
      <p:ext uri="{BB962C8B-B14F-4D97-AF65-F5344CB8AC3E}">
        <p14:creationId xmlns:p14="http://schemas.microsoft.com/office/powerpoint/2010/main" xmlns="" val="4049540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5496" y="764704"/>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000" dirty="0">
                <a:solidFill>
                  <a:srgbClr val="FFC000"/>
                </a:solidFill>
                <a:effectLst>
                  <a:outerShdw blurRad="38100" dist="38100" dir="2700000" algn="tl">
                    <a:srgbClr val="000000"/>
                  </a:outerShdw>
                </a:effectLst>
              </a:rPr>
              <a:t>كيف يمكنك توظيف هذه القاعدة في مجال تحليل عملاءك؟</a:t>
            </a:r>
            <a:endParaRPr lang="en-US" sz="4000" dirty="0">
              <a:solidFill>
                <a:srgbClr val="FFC000"/>
              </a:solidFill>
              <a:effectLst>
                <a:outerShdw blurRad="38100" dist="38100" dir="2700000" algn="tl">
                  <a:srgbClr val="000000"/>
                </a:outerShdw>
              </a:effectLst>
            </a:endParaRPr>
          </a:p>
        </p:txBody>
      </p:sp>
      <p:sp>
        <p:nvSpPr>
          <p:cNvPr id="8" name="Rectangle 5"/>
          <p:cNvSpPr>
            <a:spLocks noChangeArrowheads="1"/>
          </p:cNvSpPr>
          <p:nvPr/>
        </p:nvSpPr>
        <p:spPr bwMode="auto">
          <a:xfrm>
            <a:off x="35496" y="2060848"/>
            <a:ext cx="8642350" cy="1919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3200" b="1" dirty="0">
                <a:solidFill>
                  <a:srgbClr val="560A4D"/>
                </a:solidFill>
              </a:rPr>
              <a:t>يفيد تحليل </a:t>
            </a:r>
            <a:r>
              <a:rPr lang="ar-SA" sz="3200" b="1" dirty="0" smtClean="0">
                <a:solidFill>
                  <a:srgbClr val="560A4D"/>
                </a:solidFill>
              </a:rPr>
              <a:t>المتبرعين </a:t>
            </a:r>
            <a:r>
              <a:rPr lang="ar-SA" sz="3200" b="1" dirty="0">
                <a:solidFill>
                  <a:srgbClr val="560A4D"/>
                </a:solidFill>
              </a:rPr>
              <a:t>في التعرف على:</a:t>
            </a:r>
            <a:endParaRPr lang="en-US" sz="3200" b="1" dirty="0">
              <a:solidFill>
                <a:srgbClr val="560A4D"/>
              </a:solidFill>
            </a:endParaRPr>
          </a:p>
          <a:p>
            <a:pPr marL="742950" lvl="1" indent="-285750" algn="r" rtl="1">
              <a:spcBef>
                <a:spcPct val="20000"/>
              </a:spcBef>
              <a:buFontTx/>
              <a:buChar char="–"/>
            </a:pPr>
            <a:r>
              <a:rPr lang="ar-SA" sz="2800" b="1" dirty="0" smtClean="0">
                <a:solidFill>
                  <a:srgbClr val="560A4D"/>
                </a:solidFill>
              </a:rPr>
              <a:t>المتبرعين </a:t>
            </a:r>
            <a:r>
              <a:rPr lang="ar-SA" sz="2800" b="1" dirty="0">
                <a:solidFill>
                  <a:srgbClr val="560A4D"/>
                </a:solidFill>
              </a:rPr>
              <a:t>الأكثر أهمية للنشاط.</a:t>
            </a:r>
            <a:endParaRPr lang="ar-KW" sz="2800" b="1" dirty="0">
              <a:solidFill>
                <a:srgbClr val="560A4D"/>
              </a:solidFill>
            </a:endParaRPr>
          </a:p>
          <a:p>
            <a:pPr marL="742950" lvl="1" indent="-285750" algn="r" rtl="1">
              <a:spcBef>
                <a:spcPct val="20000"/>
              </a:spcBef>
              <a:buFontTx/>
              <a:buChar char="–"/>
            </a:pPr>
            <a:r>
              <a:rPr lang="ar-SA" sz="2800" b="1" dirty="0" smtClean="0">
                <a:solidFill>
                  <a:srgbClr val="560A4D"/>
                </a:solidFill>
              </a:rPr>
              <a:t>المتبرعين </a:t>
            </a:r>
            <a:r>
              <a:rPr lang="ar-SA" sz="2800" b="1" dirty="0">
                <a:solidFill>
                  <a:srgbClr val="560A4D"/>
                </a:solidFill>
              </a:rPr>
              <a:t>الذين يحتاجون خدمات محددة.</a:t>
            </a:r>
            <a:endParaRPr lang="en-US" sz="2800" b="1" dirty="0">
              <a:solidFill>
                <a:srgbClr val="560A4D"/>
              </a:solidFill>
            </a:endParaRPr>
          </a:p>
          <a:p>
            <a:pPr marL="742950" lvl="1" indent="-285750" algn="r" rtl="1">
              <a:spcBef>
                <a:spcPct val="20000"/>
              </a:spcBef>
              <a:buFontTx/>
              <a:buChar char="–"/>
            </a:pPr>
            <a:r>
              <a:rPr lang="ar-SA" sz="2800" b="1" dirty="0" smtClean="0">
                <a:solidFill>
                  <a:srgbClr val="560A4D"/>
                </a:solidFill>
              </a:rPr>
              <a:t>المتبرعين </a:t>
            </a:r>
            <a:r>
              <a:rPr lang="ar-SA" sz="2800" b="1" dirty="0">
                <a:solidFill>
                  <a:srgbClr val="560A4D"/>
                </a:solidFill>
              </a:rPr>
              <a:t>ذوى الحساسية لمستوى الخدمة</a:t>
            </a:r>
            <a:r>
              <a:rPr lang="en-US" sz="2800" b="1" dirty="0">
                <a:solidFill>
                  <a:srgbClr val="560A4D"/>
                </a:solidFill>
              </a:rPr>
              <a:t> </a:t>
            </a:r>
            <a:r>
              <a:rPr lang="ar-KW" sz="2800" b="1" dirty="0">
                <a:solidFill>
                  <a:srgbClr val="560A4D"/>
                </a:solidFill>
              </a:rPr>
              <a:t>.</a:t>
            </a:r>
            <a:endParaRPr lang="en-US" sz="2800" b="1" dirty="0">
              <a:solidFill>
                <a:srgbClr val="560A4D"/>
              </a:solidFill>
            </a:endParaRPr>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4076700"/>
            <a:ext cx="3384550" cy="217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3601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9388" y="1268413"/>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000" dirty="0" smtClean="0">
                <a:solidFill>
                  <a:srgbClr val="E79419"/>
                </a:solidFill>
                <a:effectLst>
                  <a:outerShdw blurRad="38100" dist="38100" dir="2700000" algn="tl">
                    <a:srgbClr val="000000"/>
                  </a:outerShdw>
                </a:effectLst>
              </a:rPr>
              <a:t>المتبرع  </a:t>
            </a:r>
            <a:r>
              <a:rPr lang="ar-SA" sz="4000" dirty="0">
                <a:solidFill>
                  <a:srgbClr val="E79419"/>
                </a:solidFill>
                <a:effectLst>
                  <a:outerShdw blurRad="38100" dist="38100" dir="2700000" algn="tl">
                    <a:srgbClr val="000000"/>
                  </a:outerShdw>
                </a:effectLst>
              </a:rPr>
              <a:t>يدير </a:t>
            </a:r>
            <a:r>
              <a:rPr lang="ar-SA" sz="4000" dirty="0" smtClean="0">
                <a:solidFill>
                  <a:srgbClr val="E79419"/>
                </a:solidFill>
                <a:effectLst>
                  <a:outerShdw blurRad="38100" dist="38100" dir="2700000" algn="tl">
                    <a:srgbClr val="000000"/>
                  </a:outerShdw>
                </a:effectLst>
              </a:rPr>
              <a:t>الجمعية - </a:t>
            </a:r>
            <a:r>
              <a:rPr lang="ar-SA" sz="4000" dirty="0">
                <a:solidFill>
                  <a:srgbClr val="E79419"/>
                </a:solidFill>
                <a:effectLst>
                  <a:outerShdw blurRad="38100" dist="38100" dir="2700000" algn="tl">
                    <a:srgbClr val="000000"/>
                  </a:outerShdw>
                </a:effectLst>
              </a:rPr>
              <a:t>فلسفة القرن الحادي والعشرين</a:t>
            </a:r>
            <a:r>
              <a:rPr lang="en-US" sz="4000" dirty="0">
                <a:solidFill>
                  <a:srgbClr val="E79419"/>
                </a:solidFill>
                <a:effectLst>
                  <a:outerShdw blurRad="38100" dist="38100" dir="2700000" algn="tl">
                    <a:srgbClr val="000000"/>
                  </a:outerShdw>
                </a:effectLst>
              </a:rPr>
              <a:t> </a:t>
            </a:r>
          </a:p>
        </p:txBody>
      </p:sp>
      <p:sp>
        <p:nvSpPr>
          <p:cNvPr id="5" name="Rectangle 5"/>
          <p:cNvSpPr>
            <a:spLocks noChangeArrowheads="1"/>
          </p:cNvSpPr>
          <p:nvPr/>
        </p:nvSpPr>
        <p:spPr bwMode="auto">
          <a:xfrm>
            <a:off x="250825" y="2492375"/>
            <a:ext cx="8642350" cy="1582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Low" rtl="1">
              <a:spcBef>
                <a:spcPct val="20000"/>
              </a:spcBef>
              <a:buClr>
                <a:schemeClr val="tx2"/>
              </a:buClr>
              <a:buFontTx/>
              <a:buChar char="•"/>
            </a:pPr>
            <a:r>
              <a:rPr lang="ar-SA" sz="2800" b="1" dirty="0" smtClean="0">
                <a:solidFill>
                  <a:srgbClr val="560A4D"/>
                </a:solidFill>
              </a:rPr>
              <a:t>«المتبرع دائما </a:t>
            </a:r>
            <a:r>
              <a:rPr lang="ar-SA" sz="2800" b="1" dirty="0">
                <a:solidFill>
                  <a:srgbClr val="560A4D"/>
                </a:solidFill>
              </a:rPr>
              <a:t>على حق"، و</a:t>
            </a:r>
            <a:r>
              <a:rPr lang="ar-KW" sz="2800" b="1" dirty="0">
                <a:solidFill>
                  <a:srgbClr val="560A4D"/>
                </a:solidFill>
              </a:rPr>
              <a:t>هذا</a:t>
            </a:r>
            <a:r>
              <a:rPr lang="ar-SA" sz="2800" b="1" dirty="0">
                <a:solidFill>
                  <a:srgbClr val="560A4D"/>
                </a:solidFill>
              </a:rPr>
              <a:t> </a:t>
            </a:r>
            <a:r>
              <a:rPr lang="ar-KW" sz="2800" b="1" dirty="0">
                <a:solidFill>
                  <a:srgbClr val="560A4D"/>
                </a:solidFill>
              </a:rPr>
              <a:t>ي</a:t>
            </a:r>
            <a:r>
              <a:rPr lang="ar-SA" sz="2800" b="1" dirty="0">
                <a:solidFill>
                  <a:srgbClr val="560A4D"/>
                </a:solidFill>
              </a:rPr>
              <a:t>عنى أن إرادة </a:t>
            </a:r>
            <a:r>
              <a:rPr lang="ar-SA" sz="2800" b="1" dirty="0" smtClean="0">
                <a:solidFill>
                  <a:srgbClr val="560A4D"/>
                </a:solidFill>
              </a:rPr>
              <a:t>المتبرع يجب </a:t>
            </a:r>
            <a:r>
              <a:rPr lang="ar-SA" sz="2800" b="1" dirty="0">
                <a:solidFill>
                  <a:srgbClr val="560A4D"/>
                </a:solidFill>
              </a:rPr>
              <a:t>أن تسبق إرادة المؤسسة، وأنه لا يجب اتخاذ أي قرار أو تبنى أي سياسة دون استكشاف رد فعل </a:t>
            </a:r>
            <a:r>
              <a:rPr lang="ar-SA" sz="2800" b="1" dirty="0" smtClean="0">
                <a:solidFill>
                  <a:srgbClr val="560A4D"/>
                </a:solidFill>
              </a:rPr>
              <a:t>المتبرع </a:t>
            </a:r>
            <a:r>
              <a:rPr lang="ar-KW" sz="2800" b="1" dirty="0" smtClean="0">
                <a:solidFill>
                  <a:srgbClr val="560A4D"/>
                </a:solidFill>
              </a:rPr>
              <a:t>و </a:t>
            </a:r>
            <a:r>
              <a:rPr lang="ar-KW" sz="2800" b="1" dirty="0">
                <a:solidFill>
                  <a:srgbClr val="560A4D"/>
                </a:solidFill>
              </a:rPr>
              <a:t>هل هو راض </a:t>
            </a:r>
            <a:r>
              <a:rPr lang="ar-SA" sz="2800" b="1" dirty="0" smtClean="0">
                <a:solidFill>
                  <a:srgbClr val="560A4D"/>
                </a:solidFill>
              </a:rPr>
              <a:t>ومهتم </a:t>
            </a:r>
            <a:r>
              <a:rPr lang="ar-KW" sz="2800" b="1" dirty="0" smtClean="0">
                <a:solidFill>
                  <a:srgbClr val="560A4D"/>
                </a:solidFill>
              </a:rPr>
              <a:t>بهذه </a:t>
            </a:r>
            <a:r>
              <a:rPr lang="ar-SA" sz="2800" b="1" dirty="0" smtClean="0">
                <a:solidFill>
                  <a:srgbClr val="560A4D"/>
                </a:solidFill>
              </a:rPr>
              <a:t>المشاريع </a:t>
            </a:r>
            <a:r>
              <a:rPr lang="ar-KW" sz="2800" b="1" dirty="0" smtClean="0">
                <a:solidFill>
                  <a:srgbClr val="560A4D"/>
                </a:solidFill>
              </a:rPr>
              <a:t>أم </a:t>
            </a:r>
            <a:r>
              <a:rPr lang="ar-KW" sz="2800" b="1" dirty="0">
                <a:solidFill>
                  <a:srgbClr val="560A4D"/>
                </a:solidFill>
              </a:rPr>
              <a:t>لا </a:t>
            </a:r>
            <a:r>
              <a:rPr lang="ar-SA" sz="2800" b="1" dirty="0">
                <a:solidFill>
                  <a:srgbClr val="560A4D"/>
                </a:solidFill>
              </a:rPr>
              <a:t>.</a:t>
            </a:r>
            <a:endParaRPr lang="en-US" sz="2800" b="1" dirty="0">
              <a:solidFill>
                <a:srgbClr val="560A4D"/>
              </a:solidFill>
            </a:endParaRP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338" y="4005263"/>
            <a:ext cx="2339975" cy="222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337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91480" y="190500"/>
            <a:ext cx="6400800" cy="1016000"/>
          </a:xfrm>
          <a:prstGeom prst="rect">
            <a:avLst/>
          </a:prstGeom>
          <a:solidFill>
            <a:srgbClr val="00B0F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defRPr/>
            </a:pPr>
            <a:r>
              <a:rPr lang="ar-SA" sz="4300" b="1" dirty="0" smtClean="0">
                <a:solidFill>
                  <a:schemeClr val="bg1"/>
                </a:solidFill>
                <a:cs typeface="Arabic Transparent" pitchFamily="2" charset="0"/>
              </a:rPr>
              <a:t>لكي تغير شخص لابد من تغيير </a:t>
            </a:r>
          </a:p>
        </p:txBody>
      </p:sp>
      <p:sp>
        <p:nvSpPr>
          <p:cNvPr id="5" name="عنصر نائب للمحتوى 2"/>
          <p:cNvSpPr txBox="1">
            <a:spLocks/>
          </p:cNvSpPr>
          <p:nvPr/>
        </p:nvSpPr>
        <p:spPr>
          <a:xfrm>
            <a:off x="827584" y="1206500"/>
            <a:ext cx="7200800" cy="2618544"/>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03912" indent="-303912">
              <a:defRPr/>
            </a:pPr>
            <a:r>
              <a:rPr lang="ar-SA" sz="3200" b="1" dirty="0" smtClean="0">
                <a:solidFill>
                  <a:srgbClr val="002060"/>
                </a:solidFill>
                <a:latin typeface="ae_AlMateen" pitchFamily="18" charset="-78"/>
                <a:cs typeface="الشهيد محمد الدره" pitchFamily="2" charset="-78"/>
              </a:rPr>
              <a:t>معتقداته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قدواته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اهتماماته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علاقاته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مهاراته</a:t>
            </a:r>
          </a:p>
        </p:txBody>
      </p:sp>
      <p:pic>
        <p:nvPicPr>
          <p:cNvPr id="6" name="Picture 4" descr="I:\16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484784"/>
            <a:ext cx="4464496" cy="2736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مربع نص 6"/>
          <p:cNvSpPr txBox="1"/>
          <p:nvPr/>
        </p:nvSpPr>
        <p:spPr>
          <a:xfrm>
            <a:off x="467544" y="5229200"/>
            <a:ext cx="7236804" cy="584775"/>
          </a:xfrm>
          <a:prstGeom prst="rect">
            <a:avLst/>
          </a:prstGeom>
          <a:noFill/>
        </p:spPr>
        <p:txBody>
          <a:bodyPr wrap="square" rtlCol="1">
            <a:spAutoFit/>
          </a:bodyPr>
          <a:lstStyle/>
          <a:p>
            <a:r>
              <a:rPr lang="ar-SA" sz="3200" dirty="0">
                <a:solidFill>
                  <a:srgbClr val="002060"/>
                </a:solidFill>
                <a:cs typeface="MCS Taybah S_U normal." pitchFamily="2" charset="-78"/>
              </a:rPr>
              <a:t>هو عملية تحول من واقع نحن نعيش فيه إلى حالة نرغب فيها</a:t>
            </a:r>
            <a:r>
              <a:rPr lang="ar-SA" dirty="0"/>
              <a:t>.</a:t>
            </a:r>
          </a:p>
        </p:txBody>
      </p:sp>
      <p:sp>
        <p:nvSpPr>
          <p:cNvPr id="8" name="مربع نص 7"/>
          <p:cNvSpPr txBox="1"/>
          <p:nvPr/>
        </p:nvSpPr>
        <p:spPr>
          <a:xfrm>
            <a:off x="5220072" y="4540478"/>
            <a:ext cx="2664296" cy="584775"/>
          </a:xfrm>
          <a:prstGeom prst="rect">
            <a:avLst/>
          </a:prstGeom>
          <a:solidFill>
            <a:srgbClr val="002060"/>
          </a:solidFill>
        </p:spPr>
        <p:txBody>
          <a:bodyPr wrap="square" rtlCol="1">
            <a:spAutoFit/>
          </a:bodyPr>
          <a:lstStyle/>
          <a:p>
            <a:pPr algn="ctr"/>
            <a:r>
              <a:rPr lang="ar-SA" sz="3200" dirty="0" smtClean="0">
                <a:solidFill>
                  <a:schemeClr val="bg1"/>
                </a:solidFill>
                <a:cs typeface="MCS Taybah S_U normal." pitchFamily="2" charset="-78"/>
              </a:rPr>
              <a:t>التغيير </a:t>
            </a:r>
            <a:endParaRPr lang="ar-SA" sz="3200" dirty="0">
              <a:solidFill>
                <a:schemeClr val="bg1"/>
              </a:solidFill>
              <a:cs typeface="MCS Taybah S_U normal." pitchFamily="2" charset="-78"/>
            </a:endParaRPr>
          </a:p>
        </p:txBody>
      </p:sp>
    </p:spTree>
    <p:extLst>
      <p:ext uri="{BB962C8B-B14F-4D97-AF65-F5344CB8AC3E}">
        <p14:creationId xmlns:p14="http://schemas.microsoft.com/office/powerpoint/2010/main" xmlns="" val="41227159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0528" y="908720"/>
            <a:ext cx="8642350"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000" dirty="0" smtClean="0">
                <a:solidFill>
                  <a:schemeClr val="tx2"/>
                </a:solidFill>
                <a:effectLst>
                  <a:outerShdw blurRad="38100" dist="38100" dir="2700000" algn="tl">
                    <a:srgbClr val="000000"/>
                  </a:outerShdw>
                </a:effectLst>
              </a:rPr>
              <a:t>المتبرع يدير </a:t>
            </a:r>
            <a:r>
              <a:rPr lang="ar-SA" sz="4000" dirty="0">
                <a:solidFill>
                  <a:schemeClr val="tx2"/>
                </a:solidFill>
                <a:effectLst>
                  <a:outerShdw blurRad="38100" dist="38100" dir="2700000" algn="tl">
                    <a:srgbClr val="000000"/>
                  </a:outerShdw>
                </a:effectLst>
              </a:rPr>
              <a:t>المنظمة - فلسفة القرن الحادي والعشرين</a:t>
            </a:r>
            <a:r>
              <a:rPr lang="en-US" sz="4000" dirty="0">
                <a:solidFill>
                  <a:schemeClr val="tx2"/>
                </a:solidFill>
                <a:effectLst>
                  <a:outerShdw blurRad="38100" dist="38100" dir="2700000" algn="tl">
                    <a:srgbClr val="000000"/>
                  </a:outerShdw>
                </a:effectLst>
              </a:rPr>
              <a:t> </a:t>
            </a:r>
          </a:p>
        </p:txBody>
      </p:sp>
      <p:grpSp>
        <p:nvGrpSpPr>
          <p:cNvPr id="6" name="Organization Chart 2"/>
          <p:cNvGrpSpPr>
            <a:grpSpLocks/>
          </p:cNvGrpSpPr>
          <p:nvPr/>
        </p:nvGrpSpPr>
        <p:grpSpPr bwMode="auto">
          <a:xfrm>
            <a:off x="107504" y="2349500"/>
            <a:ext cx="8137525" cy="3743325"/>
            <a:chOff x="5195" y="3780"/>
            <a:chExt cx="4860" cy="2241"/>
          </a:xfrm>
        </p:grpSpPr>
        <p:sp>
          <p:nvSpPr>
            <p:cNvPr id="7" name="AutoShape 3"/>
            <p:cNvSpPr>
              <a:spLocks noChangeAspect="1" noChangeArrowheads="1" noTextEdit="1"/>
            </p:cNvSpPr>
            <p:nvPr/>
          </p:nvSpPr>
          <p:spPr bwMode="auto">
            <a:xfrm>
              <a:off x="5195" y="3780"/>
              <a:ext cx="4860" cy="22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cxnSp>
          <p:nvCxnSpPr>
            <p:cNvPr id="4100" name="_s4100"/>
            <p:cNvCxnSpPr>
              <a:cxnSpLocks noChangeShapeType="1"/>
              <a:stCxn id="11" idx="0"/>
              <a:endCxn id="8" idx="2"/>
            </p:cNvCxnSpPr>
            <p:nvPr/>
          </p:nvCxnSpPr>
          <p:spPr bwMode="auto">
            <a:xfrm rot="5400000" flipH="1">
              <a:off x="8251" y="4050"/>
              <a:ext cx="449" cy="1701"/>
            </a:xfrm>
            <a:prstGeom prst="bentConnector3">
              <a:avLst>
                <a:gd name="adj1" fmla="val 51667"/>
              </a:avLst>
            </a:prstGeom>
            <a:noFill/>
            <a:ln w="2857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xmlns="">
                  <a:noFill/>
                </a14:hiddenFill>
              </a:ext>
            </a:extLst>
          </p:spPr>
        </p:cxnSp>
        <p:cxnSp>
          <p:nvCxnSpPr>
            <p:cNvPr id="4101" name="_s4101"/>
            <p:cNvCxnSpPr>
              <a:cxnSpLocks noChangeShapeType="1"/>
              <a:stCxn id="10" idx="0"/>
              <a:endCxn id="8" idx="2"/>
            </p:cNvCxnSpPr>
            <p:nvPr/>
          </p:nvCxnSpPr>
          <p:spPr bwMode="auto">
            <a:xfrm rot="16200000">
              <a:off x="7401" y="4900"/>
              <a:ext cx="449" cy="2"/>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4102" name="_s4102"/>
            <p:cNvCxnSpPr>
              <a:cxnSpLocks noChangeShapeType="1"/>
              <a:stCxn id="9" idx="0"/>
              <a:endCxn id="8" idx="2"/>
            </p:cNvCxnSpPr>
            <p:nvPr/>
          </p:nvCxnSpPr>
          <p:spPr bwMode="auto">
            <a:xfrm rot="16200000">
              <a:off x="6551" y="4051"/>
              <a:ext cx="449" cy="1699"/>
            </a:xfrm>
            <a:prstGeom prst="bentConnector3">
              <a:avLst>
                <a:gd name="adj1" fmla="val 52116"/>
              </a:avLst>
            </a:prstGeom>
            <a:noFill/>
            <a:ln w="2857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xmlns="">
                  <a:noFill/>
                </a14:hiddenFill>
              </a:ext>
            </a:extLst>
          </p:spPr>
        </p:cxnSp>
        <p:sp>
          <p:nvSpPr>
            <p:cNvPr id="8" name="_s4103"/>
            <p:cNvSpPr>
              <a:spLocks noChangeArrowheads="1"/>
            </p:cNvSpPr>
            <p:nvPr/>
          </p:nvSpPr>
          <p:spPr bwMode="auto">
            <a:xfrm>
              <a:off x="6896" y="3780"/>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dirty="0" smtClean="0">
                  <a:ln>
                    <a:noFill/>
                  </a:ln>
                  <a:solidFill>
                    <a:srgbClr val="000000"/>
                  </a:solidFill>
                  <a:effectLst/>
                  <a:latin typeface="Times New Roman" pitchFamily="18" charset="0"/>
                  <a:cs typeface="Times New Roman" pitchFamily="18" charset="0"/>
                </a:rPr>
                <a:t>المتبرع هو الذي يدير المنظمة</a:t>
              </a:r>
              <a:endParaRPr kumimoji="0" lang="en-US" sz="4400" b="0" i="0" u="none" strike="noStrike" cap="none" normalizeH="0" baseline="0" dirty="0" smtClean="0">
                <a:ln>
                  <a:noFill/>
                </a:ln>
                <a:solidFill>
                  <a:schemeClr val="tx1"/>
                </a:solidFill>
                <a:effectLst/>
                <a:latin typeface="Tahoma" pitchFamily="34" charset="0"/>
                <a:cs typeface="Arial" pitchFamily="34" charset="0"/>
              </a:endParaRPr>
            </a:p>
          </p:txBody>
        </p:sp>
        <p:sp>
          <p:nvSpPr>
            <p:cNvPr id="9" name="_s4104"/>
            <p:cNvSpPr>
              <a:spLocks noChangeArrowheads="1"/>
            </p:cNvSpPr>
            <p:nvPr/>
          </p:nvSpPr>
          <p:spPr bwMode="auto">
            <a:xfrm>
              <a:off x="5195" y="5125"/>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smtClean="0">
                  <a:ln>
                    <a:noFill/>
                  </a:ln>
                  <a:solidFill>
                    <a:srgbClr val="000000"/>
                  </a:solidFill>
                  <a:effectLst/>
                  <a:latin typeface="Times New Roman" pitchFamily="18" charset="0"/>
                  <a:cs typeface="Times New Roman" pitchFamily="18" charset="0"/>
                </a:rPr>
                <a:t>موظفي المنظمة</a:t>
              </a:r>
              <a:endParaRPr kumimoji="0" lang="en-US" sz="4400" b="0" i="0" u="none" strike="noStrike" cap="none" normalizeH="0" baseline="0" smtClean="0">
                <a:ln>
                  <a:noFill/>
                </a:ln>
                <a:solidFill>
                  <a:schemeClr val="tx1"/>
                </a:solidFill>
                <a:effectLst/>
                <a:latin typeface="Tahoma" pitchFamily="34" charset="0"/>
                <a:cs typeface="Arial" pitchFamily="34" charset="0"/>
              </a:endParaRPr>
            </a:p>
          </p:txBody>
        </p:sp>
        <p:sp>
          <p:nvSpPr>
            <p:cNvPr id="10" name="_s4105"/>
            <p:cNvSpPr>
              <a:spLocks noChangeArrowheads="1"/>
            </p:cNvSpPr>
            <p:nvPr/>
          </p:nvSpPr>
          <p:spPr bwMode="auto">
            <a:xfrm>
              <a:off x="6896" y="5125"/>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smtClean="0">
                  <a:ln>
                    <a:noFill/>
                  </a:ln>
                  <a:solidFill>
                    <a:srgbClr val="000000"/>
                  </a:solidFill>
                  <a:effectLst/>
                  <a:latin typeface="Times New Roman" pitchFamily="18" charset="0"/>
                  <a:cs typeface="Times New Roman" pitchFamily="18" charset="0"/>
                </a:rPr>
                <a:t>إدارة المنظمة</a:t>
              </a:r>
              <a:endParaRPr kumimoji="0" lang="en-US" sz="4400" b="0" i="0" u="none" strike="noStrike" cap="none" normalizeH="0" baseline="0" smtClean="0">
                <a:ln>
                  <a:noFill/>
                </a:ln>
                <a:solidFill>
                  <a:schemeClr val="tx1"/>
                </a:solidFill>
                <a:effectLst/>
                <a:latin typeface="Tahoma" pitchFamily="34" charset="0"/>
                <a:cs typeface="Arial" pitchFamily="34" charset="0"/>
              </a:endParaRPr>
            </a:p>
          </p:txBody>
        </p:sp>
        <p:sp>
          <p:nvSpPr>
            <p:cNvPr id="11" name="_s4106"/>
            <p:cNvSpPr>
              <a:spLocks noChangeArrowheads="1"/>
            </p:cNvSpPr>
            <p:nvPr/>
          </p:nvSpPr>
          <p:spPr bwMode="auto">
            <a:xfrm>
              <a:off x="8597" y="5125"/>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smtClean="0">
                  <a:ln>
                    <a:noFill/>
                  </a:ln>
                  <a:solidFill>
                    <a:srgbClr val="000000"/>
                  </a:solidFill>
                  <a:effectLst/>
                  <a:latin typeface="Times New Roman" pitchFamily="18" charset="0"/>
                  <a:cs typeface="Times New Roman" pitchFamily="18" charset="0"/>
                </a:rPr>
                <a:t>الوحدات الوظيفية </a:t>
              </a:r>
              <a:endParaRPr kumimoji="0" lang="en-US" sz="4400" b="0" i="0" u="none" strike="noStrike" cap="none" normalizeH="0" baseline="0" smtClean="0">
                <a:ln>
                  <a:noFill/>
                </a:ln>
                <a:solidFill>
                  <a:schemeClr val="tx1"/>
                </a:solidFill>
                <a:effectLst/>
                <a:latin typeface="Tahoma" pitchFamily="34" charset="0"/>
                <a:cs typeface="Arial" pitchFamily="34" charset="0"/>
              </a:endParaRPr>
            </a:p>
          </p:txBody>
        </p:sp>
      </p:grpSp>
    </p:spTree>
    <p:extLst>
      <p:ext uri="{BB962C8B-B14F-4D97-AF65-F5344CB8AC3E}">
        <p14:creationId xmlns:p14="http://schemas.microsoft.com/office/powerpoint/2010/main" xmlns="" val="1868114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5496" y="620688"/>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400" dirty="0">
                <a:solidFill>
                  <a:srgbClr val="FF0000"/>
                </a:solidFill>
                <a:effectLst>
                  <a:outerShdw blurRad="38100" dist="38100" dir="2700000" algn="tl">
                    <a:srgbClr val="000000"/>
                  </a:outerShdw>
                </a:effectLst>
              </a:rPr>
              <a:t>سبع خطوات عملية للتصدي لشكاوى </a:t>
            </a:r>
            <a:r>
              <a:rPr lang="ar-SA" sz="4400" dirty="0" smtClean="0">
                <a:solidFill>
                  <a:srgbClr val="FF0000"/>
                </a:solidFill>
                <a:effectLst>
                  <a:outerShdw blurRad="38100" dist="38100" dir="2700000" algn="tl">
                    <a:srgbClr val="000000"/>
                  </a:outerShdw>
                </a:effectLst>
              </a:rPr>
              <a:t>المتبرعين</a:t>
            </a:r>
            <a:endParaRPr lang="en-US" sz="4400" dirty="0">
              <a:solidFill>
                <a:srgbClr val="FF0000"/>
              </a:solidFill>
              <a:effectLst>
                <a:outerShdw blurRad="38100" dist="38100" dir="2700000" algn="tl">
                  <a:srgbClr val="000000"/>
                </a:outerShdw>
              </a:effectLst>
            </a:endParaRPr>
          </a:p>
        </p:txBody>
      </p:sp>
      <p:graphicFrame>
        <p:nvGraphicFramePr>
          <p:cNvPr id="5" name="Group 5"/>
          <p:cNvGraphicFramePr>
            <a:graphicFrameLocks noGrp="1"/>
          </p:cNvGraphicFramePr>
          <p:nvPr>
            <p:extLst>
              <p:ext uri="{D42A27DB-BD31-4B8C-83A1-F6EECF244321}">
                <p14:modId xmlns:p14="http://schemas.microsoft.com/office/powerpoint/2010/main" xmlns="" val="85372699"/>
              </p:ext>
            </p:extLst>
          </p:nvPr>
        </p:nvGraphicFramePr>
        <p:xfrm>
          <a:off x="-58490" y="1700808"/>
          <a:ext cx="8376296" cy="4032448"/>
        </p:xfrm>
        <a:graphic>
          <a:graphicData uri="http://schemas.openxmlformats.org/drawingml/2006/table">
            <a:tbl>
              <a:tblPr rtl="1"/>
              <a:tblGrid>
                <a:gridCol w="2494692"/>
                <a:gridCol w="5881604"/>
              </a:tblGrid>
              <a:tr h="5270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002060"/>
                          </a:solidFill>
                          <a:effectLst/>
                          <a:latin typeface="Arial" pitchFamily="34" charset="0"/>
                          <a:cs typeface="Times New Roman" pitchFamily="18" charset="0"/>
                        </a:rPr>
                        <a:t>الخطوة الأولى</a:t>
                      </a:r>
                    </a:p>
                  </a:txBody>
                  <a:tcPr horzOverflow="overflow">
                    <a:lnL w="25400" cap="flat" cmpd="sng" algn="ctr">
                      <a:solidFill>
                        <a:srgbClr val="FFFFFF"/>
                      </a:solidFill>
                      <a:prstDash val="solid"/>
                      <a:round/>
                      <a:headEnd type="none" w="med" len="med"/>
                      <a:tailEnd type="none" w="med" len="med"/>
                    </a:lnL>
                    <a:lnR>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التعبير عن الاهتمام بالمشكلة.</a:t>
                      </a:r>
                    </a:p>
                  </a:txBody>
                  <a:tcPr horzOverflow="overflow">
                    <a:lnL>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506413">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الثانية</a:t>
                      </a:r>
                      <a:endParaRPr kumimoji="0" lang="en-US" sz="2400" b="1" i="0" u="none" strike="noStrike" cap="none" normalizeH="0" baseline="0" smtClean="0">
                        <a:ln>
                          <a:noFill/>
                        </a:ln>
                        <a:solidFill>
                          <a:srgbClr val="002060"/>
                        </a:solidFill>
                        <a:effectLst/>
                        <a:latin typeface="Arial" pitchFamily="34" charset="0"/>
                        <a:cs typeface="Times New Roman" pitchFamily="18"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حسن الإصغاء لتحقيق الفهم.</a:t>
                      </a:r>
                      <a:endParaRPr kumimoji="0" lang="en-US" sz="2400" b="1" i="0" u="none" strike="noStrike" cap="none" normalizeH="0" baseline="0" smtClean="0">
                        <a:ln>
                          <a:noFill/>
                        </a:ln>
                        <a:solidFill>
                          <a:srgbClr val="7030A0"/>
                        </a:solidFill>
                        <a:effectLst/>
                        <a:latin typeface="Arial" pitchFamily="34" charset="0"/>
                        <a:cs typeface="Times New Roman" pitchFamily="18"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49275">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الثالثة</a:t>
                      </a:r>
                      <a:endParaRPr kumimoji="0" lang="en-US" sz="2400" b="1" i="0" u="none" strike="noStrike" cap="none" normalizeH="0" baseline="0" smtClean="0">
                        <a:ln>
                          <a:noFill/>
                        </a:ln>
                        <a:solidFill>
                          <a:srgbClr val="002060"/>
                        </a:solidFill>
                        <a:effectLst/>
                        <a:latin typeface="Arial" pitchFamily="34" charset="0"/>
                        <a:cs typeface="Times New Roman" pitchFamily="18"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7030A0"/>
                          </a:solidFill>
                          <a:effectLst/>
                          <a:latin typeface="Arial" pitchFamily="34" charset="0"/>
                          <a:cs typeface="Times New Roman" pitchFamily="18" charset="0"/>
                        </a:rPr>
                        <a:t>تعرف على التوقعات.</a:t>
                      </a:r>
                      <a:endParaRPr kumimoji="0" lang="en-US" sz="2400" b="1" i="0" u="none" strike="noStrike" cap="none" normalizeH="0" baseline="0" dirty="0" smtClean="0">
                        <a:ln>
                          <a:noFill/>
                        </a:ln>
                        <a:solidFill>
                          <a:srgbClr val="7030A0"/>
                        </a:solidFill>
                        <a:effectLst/>
                        <a:latin typeface="Arial" pitchFamily="34" charset="0"/>
                        <a:cs typeface="Times New Roman" pitchFamily="18"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6921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الرابعة</a:t>
                      </a: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التأكد من فهم ما يحتاجه العميل.</a:t>
                      </a: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8420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الخامسة</a:t>
                      </a:r>
                      <a:endParaRPr kumimoji="0" lang="ar-EG" sz="2400" b="1" i="0" u="none" strike="noStrike" cap="none" normalizeH="0" baseline="0" smtClean="0">
                        <a:ln>
                          <a:noFill/>
                        </a:ln>
                        <a:solidFill>
                          <a:srgbClr val="002060"/>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7030A0"/>
                          </a:solidFill>
                          <a:effectLst/>
                          <a:latin typeface="Arial" pitchFamily="34" charset="0"/>
                          <a:cs typeface="Times New Roman" pitchFamily="18" charset="0"/>
                        </a:rPr>
                        <a:t>حدد بدائل حل المشكلة.</a:t>
                      </a:r>
                      <a:endParaRPr kumimoji="0" lang="ar-EG" sz="2400" b="1" i="0" u="none" strike="noStrike" cap="none" normalizeH="0" baseline="0" dirty="0" smtClean="0">
                        <a:ln>
                          <a:noFill/>
                        </a:ln>
                        <a:solidFill>
                          <a:srgbClr val="7030A0"/>
                        </a:solidFill>
                        <a:effectLst/>
                        <a:latin typeface="Arial" pitchFamily="34" charset="0"/>
                        <a:cs typeface="Arial" pitchFamily="34"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58420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السادسة</a:t>
                      </a:r>
                      <a:endParaRPr kumimoji="0" lang="ar-EG" sz="2400" b="1" i="0" u="none" strike="noStrike" cap="none" normalizeH="0" baseline="0" smtClean="0">
                        <a:ln>
                          <a:noFill/>
                        </a:ln>
                        <a:solidFill>
                          <a:srgbClr val="002060"/>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تطبيق الإجراءات المختارة ومتابعة الإيجاز.</a:t>
                      </a:r>
                      <a:endParaRPr kumimoji="0" lang="ar-EG" sz="2400" b="1" i="0" u="none" strike="noStrike" cap="none" normalizeH="0" baseline="0" smtClean="0">
                        <a:ln>
                          <a:noFill/>
                        </a:ln>
                        <a:solidFill>
                          <a:srgbClr val="7030A0"/>
                        </a:solidFill>
                        <a:effectLst/>
                        <a:latin typeface="Arial" pitchFamily="34" charset="0"/>
                        <a:cs typeface="Arial" pitchFamily="34"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8916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002060"/>
                          </a:solidFill>
                          <a:effectLst/>
                          <a:latin typeface="Arial" pitchFamily="34" charset="0"/>
                          <a:cs typeface="Times New Roman" pitchFamily="18" charset="0"/>
                        </a:rPr>
                        <a:t>الخطوة السابعة</a:t>
                      </a:r>
                      <a:endParaRPr kumimoji="0" lang="ar-EG" sz="2400" b="1"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7030A0"/>
                          </a:solidFill>
                          <a:effectLst/>
                          <a:latin typeface="Arial" pitchFamily="34" charset="0"/>
                          <a:cs typeface="Times New Roman" pitchFamily="18" charset="0"/>
                        </a:rPr>
                        <a:t>متابعة رضاء العميل</a:t>
                      </a:r>
                      <a:r>
                        <a:rPr kumimoji="0" lang="ar-SA" sz="2400" b="1" i="0" u="none" strike="noStrike" cap="none" normalizeH="0" baseline="0" dirty="0" smtClean="0">
                          <a:ln>
                            <a:noFill/>
                          </a:ln>
                          <a:solidFill>
                            <a:srgbClr val="7030A0"/>
                          </a:solidFill>
                          <a:effectLst/>
                          <a:latin typeface="Arial" pitchFamily="34" charset="0"/>
                          <a:cs typeface="Times New Roman" pitchFamily="18" charset="0"/>
                        </a:rPr>
                        <a:t>.</a:t>
                      </a:r>
                      <a:endParaRPr kumimoji="0" lang="ar-EG" sz="2400" b="1" i="0" u="none" strike="noStrike" cap="none" normalizeH="0" baseline="0" dirty="0" smtClean="0">
                        <a:ln>
                          <a:noFill/>
                        </a:ln>
                        <a:solidFill>
                          <a:srgbClr val="7030A0"/>
                        </a:solidFill>
                        <a:effectLst/>
                        <a:latin typeface="Arial" pitchFamily="34" charset="0"/>
                        <a:cs typeface="Arial" pitchFamily="34"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xmlns="" val="1217611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حابة 3"/>
          <p:cNvSpPr/>
          <p:nvPr/>
        </p:nvSpPr>
        <p:spPr>
          <a:xfrm>
            <a:off x="2195736" y="4365104"/>
            <a:ext cx="4464496" cy="1512168"/>
          </a:xfrm>
          <a:prstGeom prst="cloud">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836712"/>
            <a:ext cx="3384376" cy="2376264"/>
          </a:xfrm>
          <a:prstGeom prst="rect">
            <a:avLst/>
          </a:prstGeom>
        </p:spPr>
      </p:pic>
      <p:sp>
        <p:nvSpPr>
          <p:cNvPr id="6" name="مستطيل 5"/>
          <p:cNvSpPr/>
          <p:nvPr/>
        </p:nvSpPr>
        <p:spPr>
          <a:xfrm>
            <a:off x="2051720" y="3452422"/>
            <a:ext cx="4572000" cy="830997"/>
          </a:xfrm>
          <a:prstGeom prst="rect">
            <a:avLst/>
          </a:prstGeom>
        </p:spPr>
        <p:txBody>
          <a:bodyPr>
            <a:spAutoFit/>
          </a:bodyPr>
          <a:lstStyle/>
          <a:p>
            <a:pPr algn="ctr"/>
            <a:r>
              <a:rPr lang="ar-JO" sz="2800" b="1" dirty="0">
                <a:latin typeface="ae_AlYermook" pitchFamily="34" charset="-78"/>
                <a:cs typeface="ae_AlYermook" pitchFamily="34" charset="-78"/>
              </a:rPr>
              <a:t>قاعدة بسيطة </a:t>
            </a:r>
            <a:endParaRPr lang="en-US" sz="2800" b="1" dirty="0">
              <a:latin typeface="ae_AlYermook" pitchFamily="34" charset="-78"/>
              <a:cs typeface="ae_AlYermook" pitchFamily="34" charset="-78"/>
            </a:endParaRPr>
          </a:p>
          <a:p>
            <a:pPr algn="ctr"/>
            <a:r>
              <a:rPr lang="ar-JO" sz="2000" dirty="0">
                <a:cs typeface="AdvertisingBold" pitchFamily="2" charset="-78"/>
              </a:rPr>
              <a:t>ولكنها قوية </a:t>
            </a:r>
            <a:endParaRPr lang="en-US" sz="2000" dirty="0">
              <a:cs typeface="AdvertisingBold" pitchFamily="2" charset="-78"/>
            </a:endParaRPr>
          </a:p>
        </p:txBody>
      </p:sp>
      <p:sp>
        <p:nvSpPr>
          <p:cNvPr id="7" name="مستطيل 6"/>
          <p:cNvSpPr/>
          <p:nvPr/>
        </p:nvSpPr>
        <p:spPr>
          <a:xfrm>
            <a:off x="2043050" y="4398527"/>
            <a:ext cx="4572000" cy="1231106"/>
          </a:xfrm>
          <a:prstGeom prst="rect">
            <a:avLst/>
          </a:prstGeom>
        </p:spPr>
        <p:txBody>
          <a:bodyPr>
            <a:spAutoFit/>
          </a:bodyPr>
          <a:lstStyle/>
          <a:p>
            <a:pPr algn="ctr"/>
            <a:r>
              <a:rPr lang="ar-JO" b="1" dirty="0">
                <a:solidFill>
                  <a:srgbClr val="002060"/>
                </a:solidFill>
                <a:latin typeface="Hacen Liner Print-out Light" pitchFamily="2" charset="-78"/>
                <a:cs typeface="Hacen Liner Print-out Light" pitchFamily="2" charset="-78"/>
              </a:rPr>
              <a:t> </a:t>
            </a:r>
            <a:endParaRPr lang="en-US" sz="2800" b="1" dirty="0">
              <a:solidFill>
                <a:srgbClr val="002060"/>
              </a:solidFill>
              <a:latin typeface="Hacen Liner Print-out Light" pitchFamily="2" charset="-78"/>
              <a:cs typeface="Hacen Liner Print-out Light" pitchFamily="2" charset="-78"/>
            </a:endParaRPr>
          </a:p>
          <a:p>
            <a:pPr algn="ctr"/>
            <a:r>
              <a:rPr lang="ar-JO" sz="2800" b="1" dirty="0">
                <a:solidFill>
                  <a:srgbClr val="002060"/>
                </a:solidFill>
                <a:latin typeface="Hacen Liner Print-out Light" pitchFamily="2" charset="-78"/>
                <a:cs typeface="Hacen Liner Print-out Light" pitchFamily="2" charset="-78"/>
              </a:rPr>
              <a:t>دائما أعط </a:t>
            </a:r>
            <a:r>
              <a:rPr lang="ar-JO" sz="2800" b="1" dirty="0" smtClean="0">
                <a:solidFill>
                  <a:srgbClr val="002060"/>
                </a:solidFill>
                <a:latin typeface="Hacen Liner Print-out Light" pitchFamily="2" charset="-78"/>
                <a:cs typeface="Hacen Liner Print-out Light" pitchFamily="2" charset="-78"/>
              </a:rPr>
              <a:t>الداعمين </a:t>
            </a:r>
            <a:r>
              <a:rPr lang="ar-JO" sz="2800" b="1" dirty="0">
                <a:solidFill>
                  <a:srgbClr val="002060"/>
                </a:solidFill>
                <a:latin typeface="Hacen Liner Print-out Light" pitchFamily="2" charset="-78"/>
                <a:cs typeface="Hacen Liner Print-out Light" pitchFamily="2" charset="-78"/>
              </a:rPr>
              <a:t>أكثر مما </a:t>
            </a:r>
            <a:endParaRPr lang="en-US" sz="2800" b="1" dirty="0">
              <a:solidFill>
                <a:srgbClr val="002060"/>
              </a:solidFill>
              <a:latin typeface="Hacen Liner Print-out Light" pitchFamily="2" charset="-78"/>
              <a:cs typeface="Hacen Liner Print-out Light" pitchFamily="2" charset="-78"/>
            </a:endParaRPr>
          </a:p>
          <a:p>
            <a:pPr algn="ctr"/>
            <a:r>
              <a:rPr lang="ar-JO" sz="2800" b="1" dirty="0">
                <a:solidFill>
                  <a:srgbClr val="002060"/>
                </a:solidFill>
                <a:latin typeface="Hacen Liner Print-out Light" pitchFamily="2" charset="-78"/>
                <a:cs typeface="Hacen Liner Print-out Light" pitchFamily="2" charset="-78"/>
              </a:rPr>
              <a:t>يتوقعون الحصول عليه</a:t>
            </a:r>
            <a:endParaRPr lang="en-US" sz="2800" b="1" dirty="0">
              <a:solidFill>
                <a:srgbClr val="002060"/>
              </a:solidFill>
              <a:latin typeface="Hacen Liner Print-out Light" pitchFamily="2" charset="-78"/>
              <a:cs typeface="Hacen Liner Print-out Light" pitchFamily="2" charset="-78"/>
            </a:endParaRPr>
          </a:p>
        </p:txBody>
      </p:sp>
    </p:spTree>
    <p:extLst>
      <p:ext uri="{BB962C8B-B14F-4D97-AF65-F5344CB8AC3E}">
        <p14:creationId xmlns:p14="http://schemas.microsoft.com/office/powerpoint/2010/main" xmlns="" val="113836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5325103" y="1700807"/>
            <a:ext cx="2160240" cy="2448272"/>
            <a:chOff x="5364088" y="1988840"/>
            <a:chExt cx="2160240" cy="2448272"/>
          </a:xfrm>
        </p:grpSpPr>
        <p:sp>
          <p:nvSpPr>
            <p:cNvPr id="5" name="مستطيل 4"/>
            <p:cNvSpPr/>
            <p:nvPr/>
          </p:nvSpPr>
          <p:spPr>
            <a:xfrm>
              <a:off x="5364088" y="1988840"/>
              <a:ext cx="2160240" cy="244827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6" name="شكل بيضاوي 5"/>
            <p:cNvSpPr/>
            <p:nvPr/>
          </p:nvSpPr>
          <p:spPr>
            <a:xfrm>
              <a:off x="5724128" y="2420888"/>
              <a:ext cx="1440160" cy="1728192"/>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grpSp>
      <p:grpSp>
        <p:nvGrpSpPr>
          <p:cNvPr id="7" name="مجموعة 6"/>
          <p:cNvGrpSpPr/>
          <p:nvPr/>
        </p:nvGrpSpPr>
        <p:grpSpPr>
          <a:xfrm>
            <a:off x="1331640" y="1700808"/>
            <a:ext cx="2160240" cy="2448272"/>
            <a:chOff x="5364088" y="1988840"/>
            <a:chExt cx="2160240" cy="2448272"/>
          </a:xfrm>
        </p:grpSpPr>
        <p:sp>
          <p:nvSpPr>
            <p:cNvPr id="8" name="مستطيل 7"/>
            <p:cNvSpPr/>
            <p:nvPr/>
          </p:nvSpPr>
          <p:spPr>
            <a:xfrm>
              <a:off x="5364088" y="1988840"/>
              <a:ext cx="2160240" cy="244827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9" name="شكل بيضاوي 8"/>
            <p:cNvSpPr/>
            <p:nvPr/>
          </p:nvSpPr>
          <p:spPr>
            <a:xfrm>
              <a:off x="5724128" y="2420888"/>
              <a:ext cx="1440160" cy="1728192"/>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grpSp>
      <p:sp>
        <p:nvSpPr>
          <p:cNvPr id="10" name="عنوان 1"/>
          <p:cNvSpPr txBox="1">
            <a:spLocks/>
          </p:cNvSpPr>
          <p:nvPr/>
        </p:nvSpPr>
        <p:spPr>
          <a:xfrm>
            <a:off x="1619672" y="274638"/>
            <a:ext cx="4608512"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400" smtClean="0">
                <a:solidFill>
                  <a:srgbClr val="002060"/>
                </a:solidFill>
                <a:cs typeface="AL-Hosam" pitchFamily="2" charset="-78"/>
              </a:rPr>
              <a:t>من هم الداعمين؟</a:t>
            </a:r>
            <a:endParaRPr lang="ar-SA" sz="4400" dirty="0">
              <a:solidFill>
                <a:srgbClr val="002060"/>
              </a:solidFill>
              <a:cs typeface="AL-Hosam" pitchFamily="2" charset="-78"/>
            </a:endParaRPr>
          </a:p>
        </p:txBody>
      </p:sp>
      <p:sp>
        <p:nvSpPr>
          <p:cNvPr id="11" name="مستطيل 10"/>
          <p:cNvSpPr/>
          <p:nvPr/>
        </p:nvSpPr>
        <p:spPr>
          <a:xfrm>
            <a:off x="179512" y="4780602"/>
            <a:ext cx="7848872" cy="830997"/>
          </a:xfrm>
          <a:prstGeom prst="rect">
            <a:avLst/>
          </a:prstGeom>
        </p:spPr>
        <p:txBody>
          <a:bodyPr wrap="square">
            <a:spAutoFit/>
          </a:bodyPr>
          <a:lstStyle/>
          <a:p>
            <a:pPr marL="342900" indent="-342900" algn="ctr">
              <a:buFont typeface="Wingdings" pitchFamily="2" charset="2"/>
              <a:buChar char="q"/>
            </a:pPr>
            <a:r>
              <a:rPr lang="ar-JO" sz="2400" b="1" dirty="0">
                <a:solidFill>
                  <a:srgbClr val="FF0000"/>
                </a:solidFill>
                <a:latin typeface="Hacen Liner Print-out Light" pitchFamily="2" charset="-78"/>
                <a:cs typeface="Hacen Liner Print-out Light" pitchFamily="2" charset="-78"/>
              </a:rPr>
              <a:t>لماذا نسمي من يعمل معك داخل الجهة عميلاً في حين أنه بإمكاننا أن نسميه زميلاً؟</a:t>
            </a:r>
            <a:endParaRPr lang="ar-SA" sz="2400" b="1" dirty="0">
              <a:solidFill>
                <a:srgbClr val="FF0000"/>
              </a:solidFill>
              <a:latin typeface="Hacen Liner Print-out Light" pitchFamily="2" charset="-78"/>
              <a:cs typeface="Hacen Liner Print-out Light" pitchFamily="2" charset="-78"/>
            </a:endParaRPr>
          </a:p>
        </p:txBody>
      </p:sp>
      <p:sp>
        <p:nvSpPr>
          <p:cNvPr id="12" name="مستطيل 11"/>
          <p:cNvSpPr/>
          <p:nvPr/>
        </p:nvSpPr>
        <p:spPr>
          <a:xfrm>
            <a:off x="5580112" y="2564904"/>
            <a:ext cx="1709936" cy="830997"/>
          </a:xfrm>
          <a:prstGeom prst="rect">
            <a:avLst/>
          </a:prstGeom>
        </p:spPr>
        <p:txBody>
          <a:bodyPr wrap="square">
            <a:spAutoFit/>
          </a:bodyPr>
          <a:lstStyle/>
          <a:p>
            <a:pPr algn="ctr"/>
            <a:r>
              <a:rPr lang="ar-JO" sz="2400" b="1" dirty="0" smtClean="0">
                <a:solidFill>
                  <a:schemeClr val="bg1"/>
                </a:solidFill>
              </a:rPr>
              <a:t>الداعمين</a:t>
            </a:r>
            <a:endParaRPr lang="en-US" sz="2400" b="1" dirty="0">
              <a:solidFill>
                <a:schemeClr val="bg1"/>
              </a:solidFill>
            </a:endParaRPr>
          </a:p>
          <a:p>
            <a:pPr algn="ctr"/>
            <a:r>
              <a:rPr lang="ar-JO" sz="2400" b="1" dirty="0">
                <a:solidFill>
                  <a:schemeClr val="bg1"/>
                </a:solidFill>
              </a:rPr>
              <a:t> الداخليون </a:t>
            </a:r>
            <a:endParaRPr lang="en-US" sz="2400" b="1" dirty="0">
              <a:solidFill>
                <a:schemeClr val="bg1"/>
              </a:solidFill>
            </a:endParaRPr>
          </a:p>
        </p:txBody>
      </p:sp>
      <p:sp>
        <p:nvSpPr>
          <p:cNvPr id="13" name="مستطيل 12"/>
          <p:cNvSpPr/>
          <p:nvPr/>
        </p:nvSpPr>
        <p:spPr>
          <a:xfrm>
            <a:off x="1547664" y="2509445"/>
            <a:ext cx="1728192" cy="830997"/>
          </a:xfrm>
          <a:prstGeom prst="rect">
            <a:avLst/>
          </a:prstGeom>
        </p:spPr>
        <p:txBody>
          <a:bodyPr wrap="square">
            <a:spAutoFit/>
          </a:bodyPr>
          <a:lstStyle/>
          <a:p>
            <a:pPr algn="ctr"/>
            <a:r>
              <a:rPr lang="ar-JO" sz="2400" b="1" dirty="0" smtClean="0">
                <a:solidFill>
                  <a:schemeClr val="bg1"/>
                </a:solidFill>
              </a:rPr>
              <a:t>الداعمين</a:t>
            </a:r>
            <a:endParaRPr lang="en-US" sz="2400" b="1" dirty="0">
              <a:solidFill>
                <a:schemeClr val="bg1"/>
              </a:solidFill>
            </a:endParaRPr>
          </a:p>
          <a:p>
            <a:pPr algn="ctr"/>
            <a:r>
              <a:rPr lang="ar-JO" sz="2400" b="1" dirty="0">
                <a:solidFill>
                  <a:schemeClr val="bg1"/>
                </a:solidFill>
              </a:rPr>
              <a:t> الخارجيون </a:t>
            </a:r>
            <a:endParaRPr lang="en-US" sz="2400" b="1" dirty="0">
              <a:solidFill>
                <a:schemeClr val="bg1"/>
              </a:solidFill>
            </a:endParaRPr>
          </a:p>
        </p:txBody>
      </p:sp>
    </p:spTree>
    <p:extLst>
      <p:ext uri="{BB962C8B-B14F-4D97-AF65-F5344CB8AC3E}">
        <p14:creationId xmlns:p14="http://schemas.microsoft.com/office/powerpoint/2010/main" xmlns="" val="433466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763688" y="980728"/>
            <a:ext cx="5616624" cy="769441"/>
          </a:xfrm>
          <a:prstGeom prst="rect">
            <a:avLst/>
          </a:prstGeom>
          <a:noFill/>
        </p:spPr>
        <p:txBody>
          <a:bodyPr wrap="square" rtlCol="1">
            <a:spAutoFit/>
          </a:bodyPr>
          <a:lstStyle/>
          <a:p>
            <a:pPr algn="ctr"/>
            <a:r>
              <a:rPr lang="ar-SA" sz="4400" dirty="0" smtClean="0">
                <a:solidFill>
                  <a:srgbClr val="0070C0"/>
                </a:solidFill>
                <a:latin typeface="ae_AlMateen" pitchFamily="18" charset="-78"/>
                <a:cs typeface="ae_AlMateen" pitchFamily="18" charset="-78"/>
              </a:rPr>
              <a:t>نموذج </a:t>
            </a:r>
            <a:r>
              <a:rPr lang="en-US" sz="4400" dirty="0" smtClean="0">
                <a:solidFill>
                  <a:srgbClr val="0070C0"/>
                </a:solidFill>
                <a:latin typeface="ae_AlMateen" pitchFamily="18" charset="-78"/>
                <a:cs typeface="ae_AlMateen" pitchFamily="18" charset="-78"/>
              </a:rPr>
              <a:t>disc </a:t>
            </a:r>
            <a:endParaRPr lang="ar-SA" sz="4400" dirty="0">
              <a:solidFill>
                <a:srgbClr val="0070C0"/>
              </a:solidFill>
              <a:latin typeface="ae_AlMateen" pitchFamily="18" charset="-78"/>
              <a:cs typeface="ae_AlMateen" pitchFamily="18" charset="-78"/>
            </a:endParaRPr>
          </a:p>
        </p:txBody>
      </p:sp>
      <p:sp>
        <p:nvSpPr>
          <p:cNvPr id="5" name="مربع نص 4"/>
          <p:cNvSpPr txBox="1"/>
          <p:nvPr/>
        </p:nvSpPr>
        <p:spPr>
          <a:xfrm>
            <a:off x="899592" y="2420888"/>
            <a:ext cx="6480720" cy="523220"/>
          </a:xfrm>
          <a:prstGeom prst="rect">
            <a:avLst/>
          </a:prstGeom>
          <a:noFill/>
        </p:spPr>
        <p:txBody>
          <a:bodyPr wrap="square" rtlCol="1">
            <a:spAutoFit/>
          </a:bodyPr>
          <a:lstStyle/>
          <a:p>
            <a:pPr algn="ctr"/>
            <a:r>
              <a:rPr lang="ar-SA" sz="2800" b="1" dirty="0" smtClean="0"/>
              <a:t>أجب عن الاسئلة </a:t>
            </a:r>
            <a:endParaRPr lang="ar-SA" sz="2800" b="1" dirty="0"/>
          </a:p>
        </p:txBody>
      </p:sp>
      <p:sp>
        <p:nvSpPr>
          <p:cNvPr id="6"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Tree>
    <p:extLst>
      <p:ext uri="{BB962C8B-B14F-4D97-AF65-F5344CB8AC3E}">
        <p14:creationId xmlns:p14="http://schemas.microsoft.com/office/powerpoint/2010/main" xmlns="" val="7880673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1980" y="9925"/>
            <a:ext cx="7620000" cy="1143000"/>
          </a:xfrm>
        </p:spPr>
        <p:txBody>
          <a:bodyPr/>
          <a:lstStyle/>
          <a:p>
            <a:pPr algn="ctr"/>
            <a:r>
              <a:rPr lang="ar-SA" dirty="0" smtClean="0">
                <a:solidFill>
                  <a:srgbClr val="002060"/>
                </a:solidFill>
                <a:cs typeface="AL-Hosam" pitchFamily="2" charset="-78"/>
              </a:rPr>
              <a:t>انواع الداعمين الخارجيين </a:t>
            </a:r>
            <a:endParaRPr lang="ar-SA" dirty="0">
              <a:solidFill>
                <a:srgbClr val="002060"/>
              </a:solidFill>
              <a:cs typeface="AL-Hosam" pitchFamily="2" charset="-78"/>
            </a:endParaRPr>
          </a:p>
        </p:txBody>
      </p:sp>
      <p:sp>
        <p:nvSpPr>
          <p:cNvPr id="4" name="AutoShape 2"/>
          <p:cNvSpPr>
            <a:spLocks noChangeArrowheads="1"/>
          </p:cNvSpPr>
          <p:nvPr/>
        </p:nvSpPr>
        <p:spPr bwMode="auto">
          <a:xfrm rot="10800000">
            <a:off x="2267744" y="2852936"/>
            <a:ext cx="3744414" cy="677416"/>
          </a:xfrm>
          <a:prstGeom prst="homePlate">
            <a:avLst>
              <a:gd name="adj" fmla="val 60663"/>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5" name="AutoShape 3"/>
          <p:cNvSpPr>
            <a:spLocks noChangeArrowheads="1"/>
          </p:cNvSpPr>
          <p:nvPr/>
        </p:nvSpPr>
        <p:spPr bwMode="auto">
          <a:xfrm rot="10800000">
            <a:off x="2366657" y="4203290"/>
            <a:ext cx="3610801" cy="623206"/>
          </a:xfrm>
          <a:prstGeom prst="homePlate">
            <a:avLst>
              <a:gd name="adj" fmla="val 81696"/>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6" name="AutoShape 4"/>
          <p:cNvSpPr>
            <a:spLocks noChangeArrowheads="1"/>
          </p:cNvSpPr>
          <p:nvPr/>
        </p:nvSpPr>
        <p:spPr bwMode="auto">
          <a:xfrm rot="10800000">
            <a:off x="2267744" y="5589240"/>
            <a:ext cx="3744414" cy="693718"/>
          </a:xfrm>
          <a:prstGeom prst="homePlate">
            <a:avLst>
              <a:gd name="adj" fmla="val 81696"/>
            </a:avLst>
          </a:prstGeom>
          <a:solidFill>
            <a:srgbClr val="8064A2"/>
          </a:solidFill>
          <a:ln w="38100">
            <a:solidFill>
              <a:srgbClr val="F2F2F2"/>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7" name="AutoShape 2"/>
          <p:cNvSpPr>
            <a:spLocks noChangeArrowheads="1"/>
          </p:cNvSpPr>
          <p:nvPr/>
        </p:nvSpPr>
        <p:spPr bwMode="auto">
          <a:xfrm rot="10800000">
            <a:off x="2366658" y="1493844"/>
            <a:ext cx="3573494" cy="740363"/>
          </a:xfrm>
          <a:prstGeom prst="homePlate">
            <a:avLst>
              <a:gd name="adj" fmla="val 60663"/>
            </a:avLst>
          </a:prstGeom>
          <a:solidFill>
            <a:srgbClr val="C00000"/>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13" name="مستطيل 12"/>
          <p:cNvSpPr/>
          <p:nvPr/>
        </p:nvSpPr>
        <p:spPr>
          <a:xfrm>
            <a:off x="2366658" y="847514"/>
            <a:ext cx="4572000" cy="646331"/>
          </a:xfrm>
          <a:prstGeom prst="rect">
            <a:avLst/>
          </a:prstGeom>
        </p:spPr>
        <p:txBody>
          <a:bodyPr>
            <a:spAutoFit/>
          </a:bodyPr>
          <a:lstStyle/>
          <a:p>
            <a:pPr algn="ctr"/>
            <a:r>
              <a:rPr lang="ar-JO" b="1" dirty="0">
                <a:cs typeface="+mj-cs"/>
              </a:rPr>
              <a:t>نموذج </a:t>
            </a:r>
            <a:r>
              <a:rPr lang="en-US" b="1" dirty="0">
                <a:cs typeface="+mj-cs"/>
              </a:rPr>
              <a:t>DISC</a:t>
            </a:r>
          </a:p>
          <a:p>
            <a:pPr algn="ctr"/>
            <a:r>
              <a:rPr lang="ar-SA" b="1" dirty="0">
                <a:cs typeface="+mj-cs"/>
              </a:rPr>
              <a:t>في تصنيف </a:t>
            </a:r>
            <a:r>
              <a:rPr lang="ar-SA" b="1" dirty="0" smtClean="0">
                <a:cs typeface="+mj-cs"/>
              </a:rPr>
              <a:t>الداعمين </a:t>
            </a:r>
            <a:endParaRPr lang="en-US" b="1" dirty="0">
              <a:cs typeface="+mj-cs"/>
            </a:endParaRPr>
          </a:p>
        </p:txBody>
      </p:sp>
      <p:sp>
        <p:nvSpPr>
          <p:cNvPr id="3" name="مربع نص 2"/>
          <p:cNvSpPr txBox="1"/>
          <p:nvPr/>
        </p:nvSpPr>
        <p:spPr>
          <a:xfrm>
            <a:off x="2461225" y="1483354"/>
            <a:ext cx="3573494" cy="646331"/>
          </a:xfrm>
          <a:prstGeom prst="rect">
            <a:avLst/>
          </a:prstGeom>
          <a:noFill/>
        </p:spPr>
        <p:txBody>
          <a:bodyPr wrap="square" rtlCol="1">
            <a:spAutoFit/>
          </a:bodyPr>
          <a:lstStyle/>
          <a:p>
            <a:pPr algn="ctr"/>
            <a:r>
              <a:rPr lang="en-US" b="1" dirty="0" smtClean="0">
                <a:solidFill>
                  <a:schemeClr val="bg1"/>
                </a:solidFill>
              </a:rPr>
              <a:t>Dominator</a:t>
            </a:r>
          </a:p>
          <a:p>
            <a:pPr algn="ctr"/>
            <a:r>
              <a:rPr lang="ar-SA" b="1" dirty="0" smtClean="0">
                <a:solidFill>
                  <a:schemeClr val="bg1"/>
                </a:solidFill>
              </a:rPr>
              <a:t>المتبرع المزعج أو كثير المطالب </a:t>
            </a:r>
            <a:endParaRPr lang="ar-SA" b="1" dirty="0">
              <a:solidFill>
                <a:schemeClr val="bg1"/>
              </a:solidFill>
            </a:endParaRPr>
          </a:p>
        </p:txBody>
      </p:sp>
      <p:sp>
        <p:nvSpPr>
          <p:cNvPr id="8" name="مربع نص 7"/>
          <p:cNvSpPr txBox="1"/>
          <p:nvPr/>
        </p:nvSpPr>
        <p:spPr>
          <a:xfrm>
            <a:off x="2699792" y="2852936"/>
            <a:ext cx="3240360" cy="646331"/>
          </a:xfrm>
          <a:prstGeom prst="rect">
            <a:avLst/>
          </a:prstGeom>
          <a:noFill/>
        </p:spPr>
        <p:txBody>
          <a:bodyPr wrap="square" rtlCol="1">
            <a:spAutoFit/>
          </a:bodyPr>
          <a:lstStyle/>
          <a:p>
            <a:r>
              <a:rPr lang="en-US" b="1" dirty="0" smtClean="0">
                <a:solidFill>
                  <a:schemeClr val="bg1"/>
                </a:solidFill>
              </a:rPr>
              <a:t>	Influential</a:t>
            </a:r>
          </a:p>
          <a:p>
            <a:pPr algn="ctr"/>
            <a:r>
              <a:rPr lang="ar-SA" b="1" dirty="0" smtClean="0">
                <a:solidFill>
                  <a:schemeClr val="bg1"/>
                </a:solidFill>
              </a:rPr>
              <a:t>المتبرع الاجتماعي أو المؤثر</a:t>
            </a:r>
            <a:endParaRPr lang="ar-SA" b="1" dirty="0">
              <a:solidFill>
                <a:schemeClr val="bg1"/>
              </a:solidFill>
            </a:endParaRPr>
          </a:p>
        </p:txBody>
      </p:sp>
      <p:sp>
        <p:nvSpPr>
          <p:cNvPr id="9" name="مربع نص 8"/>
          <p:cNvSpPr txBox="1"/>
          <p:nvPr/>
        </p:nvSpPr>
        <p:spPr>
          <a:xfrm>
            <a:off x="2771789" y="4203290"/>
            <a:ext cx="3096365" cy="646331"/>
          </a:xfrm>
          <a:prstGeom prst="rect">
            <a:avLst/>
          </a:prstGeom>
          <a:noFill/>
        </p:spPr>
        <p:txBody>
          <a:bodyPr wrap="square" rtlCol="1">
            <a:spAutoFit/>
          </a:bodyPr>
          <a:lstStyle/>
          <a:p>
            <a:pPr algn="ctr"/>
            <a:r>
              <a:rPr lang="en-US" b="1" dirty="0" smtClean="0">
                <a:solidFill>
                  <a:schemeClr val="bg1"/>
                </a:solidFill>
              </a:rPr>
              <a:t>Steady</a:t>
            </a:r>
          </a:p>
          <a:p>
            <a:pPr algn="ctr"/>
            <a:r>
              <a:rPr lang="ar-SA" b="1" dirty="0" smtClean="0">
                <a:solidFill>
                  <a:schemeClr val="bg1"/>
                </a:solidFill>
              </a:rPr>
              <a:t>المتبرع المتوازن أو المعتدل</a:t>
            </a:r>
            <a:endParaRPr lang="ar-SA" b="1" dirty="0">
              <a:solidFill>
                <a:schemeClr val="bg1"/>
              </a:solidFill>
            </a:endParaRPr>
          </a:p>
        </p:txBody>
      </p:sp>
      <p:sp>
        <p:nvSpPr>
          <p:cNvPr id="10" name="مربع نص 9"/>
          <p:cNvSpPr txBox="1"/>
          <p:nvPr/>
        </p:nvSpPr>
        <p:spPr>
          <a:xfrm>
            <a:off x="2771789" y="5589240"/>
            <a:ext cx="3240369" cy="646331"/>
          </a:xfrm>
          <a:prstGeom prst="rect">
            <a:avLst/>
          </a:prstGeom>
          <a:noFill/>
        </p:spPr>
        <p:txBody>
          <a:bodyPr wrap="square" rtlCol="1">
            <a:spAutoFit/>
          </a:bodyPr>
          <a:lstStyle/>
          <a:p>
            <a:pPr algn="ctr"/>
            <a:r>
              <a:rPr lang="en-US" b="1" dirty="0" smtClean="0">
                <a:solidFill>
                  <a:schemeClr val="bg1"/>
                </a:solidFill>
              </a:rPr>
              <a:t>Complaining</a:t>
            </a:r>
          </a:p>
          <a:p>
            <a:pPr algn="ctr"/>
            <a:r>
              <a:rPr lang="ar-SA" b="1" dirty="0" smtClean="0">
                <a:solidFill>
                  <a:schemeClr val="bg1"/>
                </a:solidFill>
              </a:rPr>
              <a:t>المتبرع الشاكي </a:t>
            </a:r>
            <a:endParaRPr lang="ar-SA" b="1" dirty="0">
              <a:solidFill>
                <a:schemeClr val="bg1"/>
              </a:solidFill>
            </a:endParaRPr>
          </a:p>
        </p:txBody>
      </p:sp>
      <p:sp>
        <p:nvSpPr>
          <p:cNvPr id="11" name="وسيلة شرح مستطيلة مستديرة الزوايا 10"/>
          <p:cNvSpPr/>
          <p:nvPr/>
        </p:nvSpPr>
        <p:spPr>
          <a:xfrm rot="20843540">
            <a:off x="395536" y="2492896"/>
            <a:ext cx="1728192" cy="2448272"/>
          </a:xfrm>
          <a:prstGeom prst="wedgeRoundRectCallout">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323528" y="2708920"/>
            <a:ext cx="1656184" cy="1938992"/>
          </a:xfrm>
          <a:prstGeom prst="rect">
            <a:avLst/>
          </a:prstGeom>
          <a:noFill/>
        </p:spPr>
        <p:txBody>
          <a:bodyPr wrap="square" rtlCol="1">
            <a:spAutoFit/>
          </a:bodyPr>
          <a:lstStyle/>
          <a:p>
            <a:r>
              <a:rPr lang="ar-SA" sz="2400" b="1" dirty="0" smtClean="0">
                <a:cs typeface="AL-Sarem" pitchFamily="2" charset="-78"/>
              </a:rPr>
              <a:t>عملاؤك والدعمين غير الراضين عن خدماتك هم معلمك الأول</a:t>
            </a:r>
            <a:endParaRPr lang="ar-SA" sz="2400" b="1" dirty="0">
              <a:cs typeface="AL-Sarem" pitchFamily="2" charset="-78"/>
            </a:endParaRPr>
          </a:p>
        </p:txBody>
      </p:sp>
    </p:spTree>
    <p:extLst>
      <p:ext uri="{BB962C8B-B14F-4D97-AF65-F5344CB8AC3E}">
        <p14:creationId xmlns:p14="http://schemas.microsoft.com/office/powerpoint/2010/main" xmlns="" val="10697324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692696"/>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400" b="1" dirty="0">
                <a:solidFill>
                  <a:schemeClr val="tx2"/>
                </a:solidFill>
                <a:effectLst>
                  <a:outerShdw blurRad="38100" dist="38100" dir="2700000" algn="tl">
                    <a:srgbClr val="000000"/>
                  </a:outerShdw>
                </a:effectLst>
              </a:rPr>
              <a:t>أولا: </a:t>
            </a:r>
            <a:r>
              <a:rPr lang="ar-SA" sz="4400" b="1" dirty="0" smtClean="0">
                <a:solidFill>
                  <a:schemeClr val="tx2"/>
                </a:solidFill>
                <a:effectLst>
                  <a:outerShdw blurRad="38100" dist="38100" dir="2700000" algn="tl">
                    <a:srgbClr val="000000"/>
                  </a:outerShdw>
                </a:effectLst>
              </a:rPr>
              <a:t>المتبرع المزعج </a:t>
            </a:r>
            <a:r>
              <a:rPr lang="ar-SA" sz="4400" b="1" dirty="0">
                <a:solidFill>
                  <a:schemeClr val="tx2"/>
                </a:solidFill>
                <a:effectLst>
                  <a:outerShdw blurRad="38100" dist="38100" dir="2700000" algn="tl">
                    <a:srgbClr val="000000"/>
                  </a:outerShdw>
                </a:effectLst>
              </a:rPr>
              <a:t>أو كثير المطالب</a:t>
            </a:r>
            <a:endParaRPr lang="en-US" sz="4400" b="1"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3995936" y="1844824"/>
            <a:ext cx="4752975" cy="399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Low" rtl="1">
              <a:spcBef>
                <a:spcPct val="20000"/>
              </a:spcBef>
              <a:buClr>
                <a:schemeClr val="tx2"/>
              </a:buClr>
              <a:buFontTx/>
              <a:buChar char="•"/>
            </a:pPr>
            <a:r>
              <a:rPr lang="ar-KW" sz="2800" b="1" dirty="0"/>
              <a:t>صفاته</a:t>
            </a:r>
          </a:p>
          <a:p>
            <a:pPr marL="742950" lvl="1" indent="-285750" algn="justLow" rtl="1">
              <a:spcBef>
                <a:spcPct val="20000"/>
              </a:spcBef>
              <a:buFontTx/>
              <a:buChar char="–"/>
            </a:pPr>
            <a:r>
              <a:rPr lang="ar-SA" sz="2400" b="1" dirty="0"/>
              <a:t> التحفظ في الحديث. </a:t>
            </a:r>
          </a:p>
          <a:p>
            <a:pPr marL="742950" lvl="1" indent="-285750" algn="justLow" rtl="1">
              <a:spcBef>
                <a:spcPct val="20000"/>
              </a:spcBef>
              <a:buFontTx/>
              <a:buChar char="–"/>
            </a:pPr>
            <a:r>
              <a:rPr lang="ar-SA" sz="2400" b="1" dirty="0"/>
              <a:t>التطلع الدائم لما هو أفضل من الخدمات أو المنتجات أو أسلوب المعاملة. </a:t>
            </a:r>
          </a:p>
          <a:p>
            <a:pPr marL="742950" lvl="1" indent="-285750" algn="justLow" rtl="1">
              <a:spcBef>
                <a:spcPct val="20000"/>
              </a:spcBef>
              <a:buFontTx/>
              <a:buChar char="–"/>
            </a:pPr>
            <a:r>
              <a:rPr lang="ar-SA" sz="2400" b="1" dirty="0"/>
              <a:t>سرعة الشعور بالملل. </a:t>
            </a:r>
          </a:p>
          <a:p>
            <a:pPr marL="742950" lvl="1" indent="-285750" algn="justLow" rtl="1">
              <a:spcBef>
                <a:spcPct val="20000"/>
              </a:spcBef>
              <a:buFontTx/>
              <a:buChar char="–"/>
            </a:pPr>
            <a:r>
              <a:rPr lang="ar-SA" sz="2400" b="1" dirty="0"/>
              <a:t>لا يقبل التبريرات أو التفسيرات لأي خطأ أو قصور في الخدمة. </a:t>
            </a:r>
          </a:p>
          <a:p>
            <a:pPr marL="742950" lvl="1" indent="-285750" algn="justLow" rtl="1">
              <a:spcBef>
                <a:spcPct val="20000"/>
              </a:spcBef>
              <a:buFontTx/>
              <a:buChar char="–"/>
            </a:pPr>
            <a:r>
              <a:rPr lang="ar-SA" sz="2400" b="1" dirty="0"/>
              <a:t>لا يحبون الدخول في التفاصيل. </a:t>
            </a:r>
          </a:p>
          <a:p>
            <a:pPr marL="742950" lvl="1" indent="-285750" algn="justLow" rtl="1">
              <a:spcBef>
                <a:spcPct val="20000"/>
              </a:spcBef>
              <a:buFontTx/>
              <a:buChar char="–"/>
            </a:pPr>
            <a:r>
              <a:rPr lang="ar-SA" sz="2400" b="1" dirty="0"/>
              <a:t>الشخصية القوية والشعور بالأهمية. </a:t>
            </a:r>
            <a:endParaRPr lang="en-US" sz="2400" b="1" dirty="0"/>
          </a:p>
        </p:txBody>
      </p:sp>
      <p:pic>
        <p:nvPicPr>
          <p:cNvPr id="6" name="Picture 6" descr="KS8517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997200"/>
            <a:ext cx="3600450"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62659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0528" y="990600"/>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400" dirty="0">
                <a:solidFill>
                  <a:srgbClr val="FF0000"/>
                </a:solidFill>
                <a:effectLst>
                  <a:outerShdw blurRad="38100" dist="38100" dir="2700000" algn="tl">
                    <a:srgbClr val="000000"/>
                  </a:outerShdw>
                </a:effectLst>
              </a:rPr>
              <a:t> كيف نتعامل مع </a:t>
            </a:r>
            <a:r>
              <a:rPr lang="ar-SA" sz="4400" dirty="0" smtClean="0">
                <a:solidFill>
                  <a:srgbClr val="FF0000"/>
                </a:solidFill>
                <a:effectLst>
                  <a:outerShdw blurRad="38100" dist="38100" dir="2700000" algn="tl">
                    <a:srgbClr val="000000"/>
                  </a:outerShdw>
                </a:effectLst>
              </a:rPr>
              <a:t>المتبرعين </a:t>
            </a:r>
            <a:r>
              <a:rPr lang="ar-SA" sz="4400" dirty="0">
                <a:solidFill>
                  <a:srgbClr val="FF0000"/>
                </a:solidFill>
                <a:effectLst>
                  <a:outerShdw blurRad="38100" dist="38100" dir="2700000" algn="tl">
                    <a:srgbClr val="000000"/>
                  </a:outerShdw>
                </a:effectLst>
              </a:rPr>
              <a:t>كثيري المطالب ؟ </a:t>
            </a:r>
            <a:endParaRPr lang="en-US" sz="4400" dirty="0">
              <a:solidFill>
                <a:srgbClr val="FF0000"/>
              </a:solidFill>
              <a:effectLst>
                <a:outerShdw blurRad="38100" dist="38100" dir="2700000" algn="tl">
                  <a:srgbClr val="000000"/>
                </a:outerShdw>
              </a:effectLst>
            </a:endParaRPr>
          </a:p>
        </p:txBody>
      </p:sp>
      <p:sp>
        <p:nvSpPr>
          <p:cNvPr id="5" name="Rectangle 5"/>
          <p:cNvSpPr>
            <a:spLocks noChangeArrowheads="1"/>
          </p:cNvSpPr>
          <p:nvPr/>
        </p:nvSpPr>
        <p:spPr bwMode="auto">
          <a:xfrm>
            <a:off x="-180528" y="2133600"/>
            <a:ext cx="8642350" cy="399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3200" b="1" dirty="0"/>
              <a:t>الوضوح والتحديد.</a:t>
            </a:r>
          </a:p>
          <a:p>
            <a:pPr marL="342900" indent="-342900" algn="r" rtl="1">
              <a:spcBef>
                <a:spcPct val="20000"/>
              </a:spcBef>
              <a:buClr>
                <a:schemeClr val="tx2"/>
              </a:buClr>
              <a:buFontTx/>
              <a:buChar char="•"/>
            </a:pPr>
            <a:r>
              <a:rPr lang="ar-SA" sz="3200" b="1" dirty="0"/>
              <a:t>الثقة بالنفس والمهنية.</a:t>
            </a:r>
          </a:p>
          <a:p>
            <a:pPr marL="342900" indent="-342900" algn="r" rtl="1">
              <a:spcBef>
                <a:spcPct val="20000"/>
              </a:spcBef>
              <a:buClr>
                <a:schemeClr val="tx2"/>
              </a:buClr>
              <a:buFontTx/>
              <a:buChar char="•"/>
            </a:pPr>
            <a:r>
              <a:rPr lang="ar-SA" sz="3200" b="1" dirty="0"/>
              <a:t>سرعة الاستجابة وتجنب التفاصيل.</a:t>
            </a:r>
          </a:p>
          <a:p>
            <a:pPr marL="342900" indent="-342900" algn="r" rtl="1">
              <a:spcBef>
                <a:spcPct val="20000"/>
              </a:spcBef>
              <a:buClr>
                <a:schemeClr val="tx2"/>
              </a:buClr>
              <a:buFontTx/>
              <a:buChar char="•"/>
            </a:pPr>
            <a:r>
              <a:rPr lang="ar-SA" sz="3200" b="1" dirty="0"/>
              <a:t>نبرة صوت واضحة وقوية.</a:t>
            </a:r>
          </a:p>
          <a:p>
            <a:pPr marL="342900" indent="-342900" algn="r" rtl="1">
              <a:spcBef>
                <a:spcPct val="20000"/>
              </a:spcBef>
              <a:buClr>
                <a:schemeClr val="tx2"/>
              </a:buClr>
              <a:buFontTx/>
              <a:buChar char="•"/>
            </a:pPr>
            <a:r>
              <a:rPr lang="ar-SA" sz="3200" b="1" dirty="0"/>
              <a:t>عرض الحقائق بطريقة منطقية.</a:t>
            </a:r>
          </a:p>
          <a:p>
            <a:pPr marL="342900" indent="-342900" algn="r" rtl="1">
              <a:spcBef>
                <a:spcPct val="20000"/>
              </a:spcBef>
              <a:buClr>
                <a:schemeClr val="tx2"/>
              </a:buClr>
              <a:buFontTx/>
              <a:buChar char="•"/>
            </a:pPr>
            <a:r>
              <a:rPr lang="ar-SA" sz="3200" b="1" dirty="0"/>
              <a:t>تجنب الأسئلة غير المفيدة أو الشخصية.</a:t>
            </a:r>
          </a:p>
          <a:p>
            <a:pPr marL="342900" indent="-342900" algn="r" rtl="1">
              <a:spcBef>
                <a:spcPct val="20000"/>
              </a:spcBef>
              <a:buClr>
                <a:schemeClr val="tx2"/>
              </a:buClr>
              <a:buFontTx/>
              <a:buChar char="•"/>
            </a:pPr>
            <a:r>
              <a:rPr lang="ar-SA" sz="3200" b="1" dirty="0"/>
              <a:t>تجنب الثرثرة والأحاديث الجانبية </a:t>
            </a:r>
            <a:endParaRPr lang="en-US" sz="3200" b="1" dirty="0"/>
          </a:p>
        </p:txBody>
      </p:sp>
    </p:spTree>
    <p:extLst>
      <p:ext uri="{BB962C8B-B14F-4D97-AF65-F5344CB8AC3E}">
        <p14:creationId xmlns:p14="http://schemas.microsoft.com/office/powerpoint/2010/main" xmlns="" val="1710813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1196975"/>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400" b="1" dirty="0">
                <a:solidFill>
                  <a:srgbClr val="560A4D"/>
                </a:solidFill>
                <a:effectLst>
                  <a:outerShdw blurRad="38100" dist="38100" dir="2700000" algn="tl">
                    <a:srgbClr val="000000"/>
                  </a:outerShdw>
                </a:effectLst>
              </a:rPr>
              <a:t>ثانيا: </a:t>
            </a:r>
            <a:r>
              <a:rPr lang="ar-SA" sz="4400" b="1" dirty="0" smtClean="0">
                <a:solidFill>
                  <a:srgbClr val="560A4D"/>
                </a:solidFill>
                <a:effectLst>
                  <a:outerShdw blurRad="38100" dist="38100" dir="2700000" algn="tl">
                    <a:srgbClr val="000000"/>
                  </a:outerShdw>
                </a:effectLst>
              </a:rPr>
              <a:t>المتبرع الاجتماعي </a:t>
            </a:r>
            <a:r>
              <a:rPr lang="ar-SA" sz="4400" b="1" dirty="0">
                <a:solidFill>
                  <a:srgbClr val="560A4D"/>
                </a:solidFill>
                <a:effectLst>
                  <a:outerShdw blurRad="38100" dist="38100" dir="2700000" algn="tl">
                    <a:srgbClr val="000000"/>
                  </a:outerShdw>
                </a:effectLst>
              </a:rPr>
              <a:t>أو المؤثر </a:t>
            </a:r>
            <a:endParaRPr lang="en-US" sz="4400" b="1" dirty="0">
              <a:solidFill>
                <a:srgbClr val="560A4D"/>
              </a:solidFill>
              <a:effectLst>
                <a:outerShdw blurRad="38100" dist="38100" dir="2700000" algn="tl">
                  <a:srgbClr val="000000"/>
                </a:outerShdw>
              </a:effectLst>
            </a:endParaRPr>
          </a:p>
        </p:txBody>
      </p:sp>
      <p:sp>
        <p:nvSpPr>
          <p:cNvPr id="5" name="Rectangle 5"/>
          <p:cNvSpPr>
            <a:spLocks noChangeArrowheads="1"/>
          </p:cNvSpPr>
          <p:nvPr/>
        </p:nvSpPr>
        <p:spPr bwMode="auto">
          <a:xfrm>
            <a:off x="107504" y="2389188"/>
            <a:ext cx="8642350" cy="399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KW" sz="3200" b="1" dirty="0">
                <a:solidFill>
                  <a:srgbClr val="7030A0"/>
                </a:solidFill>
              </a:rPr>
              <a:t>صفاته</a:t>
            </a:r>
          </a:p>
          <a:p>
            <a:pPr marL="742950" lvl="1" indent="-285750" algn="r" rtl="1">
              <a:spcBef>
                <a:spcPct val="20000"/>
              </a:spcBef>
              <a:buFontTx/>
              <a:buChar char="–"/>
            </a:pPr>
            <a:r>
              <a:rPr lang="ar-SA" sz="2800" b="1" dirty="0">
                <a:solidFill>
                  <a:srgbClr val="7030A0"/>
                </a:solidFill>
              </a:rPr>
              <a:t>التفاؤل والطموح </a:t>
            </a:r>
          </a:p>
          <a:p>
            <a:pPr marL="742950" lvl="1" indent="-285750" algn="r" rtl="1">
              <a:spcBef>
                <a:spcPct val="20000"/>
              </a:spcBef>
              <a:buFontTx/>
              <a:buChar char="–"/>
            </a:pPr>
            <a:r>
              <a:rPr lang="ar-SA" sz="2800" b="1" dirty="0">
                <a:solidFill>
                  <a:srgbClr val="7030A0"/>
                </a:solidFill>
              </a:rPr>
              <a:t>سرعة الثقة في الآخرين </a:t>
            </a:r>
          </a:p>
          <a:p>
            <a:pPr marL="742950" lvl="1" indent="-285750" algn="r" rtl="1">
              <a:spcBef>
                <a:spcPct val="20000"/>
              </a:spcBef>
              <a:buFontTx/>
              <a:buChar char="–"/>
            </a:pPr>
            <a:r>
              <a:rPr lang="ar-SA" sz="2800" b="1" dirty="0">
                <a:solidFill>
                  <a:srgbClr val="7030A0"/>
                </a:solidFill>
              </a:rPr>
              <a:t>عدم الإحساس بأهمية الوقت </a:t>
            </a:r>
          </a:p>
          <a:p>
            <a:pPr marL="742950" lvl="1" indent="-285750" algn="r" rtl="1">
              <a:spcBef>
                <a:spcPct val="20000"/>
              </a:spcBef>
              <a:buFontTx/>
              <a:buChar char="–"/>
            </a:pPr>
            <a:r>
              <a:rPr lang="ar-SA" sz="2800" b="1" dirty="0">
                <a:solidFill>
                  <a:srgbClr val="7030A0"/>
                </a:solidFill>
              </a:rPr>
              <a:t>الود ودفء المشاعر </a:t>
            </a:r>
          </a:p>
          <a:p>
            <a:pPr marL="742950" lvl="1" indent="-285750" algn="r" rtl="1">
              <a:spcBef>
                <a:spcPct val="20000"/>
              </a:spcBef>
              <a:buFontTx/>
              <a:buChar char="–"/>
            </a:pPr>
            <a:r>
              <a:rPr lang="ar-SA" sz="2800" b="1" dirty="0">
                <a:solidFill>
                  <a:srgbClr val="7030A0"/>
                </a:solidFill>
              </a:rPr>
              <a:t>صدق الالتزام </a:t>
            </a:r>
          </a:p>
          <a:p>
            <a:pPr marL="742950" lvl="1" indent="-285750" algn="r" rtl="1">
              <a:spcBef>
                <a:spcPct val="20000"/>
              </a:spcBef>
              <a:buFontTx/>
              <a:buChar char="–"/>
            </a:pPr>
            <a:r>
              <a:rPr lang="ar-SA" sz="2800" b="1" dirty="0">
                <a:solidFill>
                  <a:srgbClr val="7030A0"/>
                </a:solidFill>
              </a:rPr>
              <a:t>تفضيل الأحاديث الجانبية أو الشخصية </a:t>
            </a:r>
            <a:r>
              <a:rPr lang="en-US" sz="2800" b="1" dirty="0">
                <a:solidFill>
                  <a:srgbClr val="7030A0"/>
                </a:solidFill>
              </a:rPr>
              <a:t> </a:t>
            </a:r>
          </a:p>
        </p:txBody>
      </p:sp>
    </p:spTree>
    <p:extLst>
      <p:ext uri="{BB962C8B-B14F-4D97-AF65-F5344CB8AC3E}">
        <p14:creationId xmlns:p14="http://schemas.microsoft.com/office/powerpoint/2010/main" xmlns="" val="4020274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23850" y="1341438"/>
            <a:ext cx="864235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000" b="1" dirty="0">
                <a:solidFill>
                  <a:srgbClr val="7030A0"/>
                </a:solidFill>
                <a:effectLst>
                  <a:outerShdw blurRad="38100" dist="38100" dir="2700000" algn="tl">
                    <a:srgbClr val="000000"/>
                  </a:outerShdw>
                </a:effectLst>
              </a:rPr>
              <a:t>كيف نتعامل مع </a:t>
            </a:r>
            <a:r>
              <a:rPr lang="ar-SA" sz="4000" b="1" dirty="0" smtClean="0">
                <a:solidFill>
                  <a:srgbClr val="7030A0"/>
                </a:solidFill>
                <a:effectLst>
                  <a:outerShdw blurRad="38100" dist="38100" dir="2700000" algn="tl">
                    <a:srgbClr val="000000"/>
                  </a:outerShdw>
                </a:effectLst>
              </a:rPr>
              <a:t>المتبرع الاجتماعي</a:t>
            </a:r>
            <a:r>
              <a:rPr lang="ar-SA" sz="4000" b="1" dirty="0">
                <a:solidFill>
                  <a:srgbClr val="7030A0"/>
                </a:solidFill>
                <a:effectLst>
                  <a:outerShdw blurRad="38100" dist="38100" dir="2700000" algn="tl">
                    <a:srgbClr val="000000"/>
                  </a:outerShdw>
                </a:effectLst>
              </a:rPr>
              <a:t>؟</a:t>
            </a:r>
            <a:endParaRPr lang="en-US" sz="4000" b="1" dirty="0">
              <a:solidFill>
                <a:srgbClr val="7030A0"/>
              </a:solidFill>
              <a:effectLst>
                <a:outerShdw blurRad="38100" dist="38100" dir="2700000" algn="tl">
                  <a:srgbClr val="000000"/>
                </a:outerShdw>
              </a:effectLst>
            </a:endParaRPr>
          </a:p>
        </p:txBody>
      </p:sp>
      <p:sp>
        <p:nvSpPr>
          <p:cNvPr id="5" name="Rectangle 5"/>
          <p:cNvSpPr>
            <a:spLocks noChangeArrowheads="1"/>
          </p:cNvSpPr>
          <p:nvPr/>
        </p:nvSpPr>
        <p:spPr bwMode="auto">
          <a:xfrm>
            <a:off x="-324544" y="2060575"/>
            <a:ext cx="8642350" cy="424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2800" b="1" dirty="0">
                <a:solidFill>
                  <a:srgbClr val="002060"/>
                </a:solidFill>
              </a:rPr>
              <a:t>القدرة على التعبير عن مشاعرك تجاههم</a:t>
            </a:r>
          </a:p>
          <a:p>
            <a:pPr marL="342900" indent="-342900" algn="r" rtl="1">
              <a:spcBef>
                <a:spcPct val="20000"/>
              </a:spcBef>
              <a:buClr>
                <a:schemeClr val="tx2"/>
              </a:buClr>
              <a:buFontTx/>
              <a:buChar char="•"/>
            </a:pPr>
            <a:r>
              <a:rPr lang="ar-SA" sz="2800" b="1" dirty="0">
                <a:solidFill>
                  <a:srgbClr val="002060"/>
                </a:solidFill>
              </a:rPr>
              <a:t>نبرة صوت مفعمة بالحيوية والحماس.</a:t>
            </a:r>
          </a:p>
          <a:p>
            <a:pPr marL="342900" indent="-342900" algn="r" rtl="1">
              <a:spcBef>
                <a:spcPct val="20000"/>
              </a:spcBef>
              <a:buClr>
                <a:schemeClr val="tx2"/>
              </a:buClr>
              <a:buFontTx/>
              <a:buChar char="•"/>
            </a:pPr>
            <a:r>
              <a:rPr lang="ar-SA" sz="2800" b="1" dirty="0">
                <a:solidFill>
                  <a:srgbClr val="002060"/>
                </a:solidFill>
              </a:rPr>
              <a:t>الاستخدام الجيد لحركة الجسم.</a:t>
            </a:r>
          </a:p>
          <a:p>
            <a:pPr marL="342900" indent="-342900" algn="r" rtl="1">
              <a:spcBef>
                <a:spcPct val="20000"/>
              </a:spcBef>
              <a:buClr>
                <a:schemeClr val="tx2"/>
              </a:buClr>
              <a:buFontTx/>
              <a:buChar char="•"/>
            </a:pPr>
            <a:r>
              <a:rPr lang="ar-SA" sz="2800" b="1" dirty="0">
                <a:solidFill>
                  <a:srgbClr val="002060"/>
                </a:solidFill>
              </a:rPr>
              <a:t>الملاطفة والود في المعاملة.</a:t>
            </a:r>
          </a:p>
          <a:p>
            <a:pPr marL="342900" indent="-342900" algn="r" rtl="1">
              <a:spcBef>
                <a:spcPct val="20000"/>
              </a:spcBef>
              <a:buClr>
                <a:schemeClr val="tx2"/>
              </a:buClr>
              <a:buFontTx/>
              <a:buChar char="•"/>
            </a:pPr>
            <a:r>
              <a:rPr lang="ar-SA" sz="2800" b="1" dirty="0">
                <a:solidFill>
                  <a:srgbClr val="002060"/>
                </a:solidFill>
              </a:rPr>
              <a:t>تقديم عروض مغرية ومشجعة.</a:t>
            </a:r>
          </a:p>
          <a:p>
            <a:pPr marL="342900" indent="-342900" algn="r" rtl="1">
              <a:spcBef>
                <a:spcPct val="20000"/>
              </a:spcBef>
              <a:buClr>
                <a:schemeClr val="tx2"/>
              </a:buClr>
              <a:buFontTx/>
              <a:buChar char="•"/>
            </a:pPr>
            <a:r>
              <a:rPr lang="ar-SA" sz="2800" b="1" dirty="0">
                <a:solidFill>
                  <a:srgbClr val="002060"/>
                </a:solidFill>
              </a:rPr>
              <a:t>السؤال عن رأيهم الشخصي في أساليب وبدائل تقديم الخدمة.</a:t>
            </a:r>
          </a:p>
          <a:p>
            <a:pPr marL="342900" indent="-342900" algn="r" rtl="1">
              <a:spcBef>
                <a:spcPct val="20000"/>
              </a:spcBef>
              <a:buClr>
                <a:schemeClr val="tx2"/>
              </a:buClr>
              <a:buFontTx/>
              <a:buChar char="•"/>
            </a:pPr>
            <a:r>
              <a:rPr lang="ar-SA" sz="2800" b="1" dirty="0">
                <a:solidFill>
                  <a:srgbClr val="002060"/>
                </a:solidFill>
              </a:rPr>
              <a:t>المشاركة في الحديث عن أهدافهم وطموحاتهم.</a:t>
            </a:r>
          </a:p>
          <a:p>
            <a:pPr marL="342900" indent="-342900" algn="r" rtl="1">
              <a:spcBef>
                <a:spcPct val="20000"/>
              </a:spcBef>
              <a:buClr>
                <a:schemeClr val="tx2"/>
              </a:buClr>
              <a:buFontTx/>
              <a:buChar char="•"/>
            </a:pPr>
            <a:r>
              <a:rPr lang="ar-SA" sz="2800" b="1" dirty="0">
                <a:solidFill>
                  <a:srgbClr val="002060"/>
                </a:solidFill>
              </a:rPr>
              <a:t>عدم الإهمال أو ادعاء الانشغال بأمور أخرى.</a:t>
            </a:r>
            <a:endParaRPr lang="en-US" sz="2800" b="1" dirty="0">
              <a:solidFill>
                <a:srgbClr val="002060"/>
              </a:solidFill>
            </a:endParaRPr>
          </a:p>
        </p:txBody>
      </p:sp>
    </p:spTree>
    <p:extLst>
      <p:ext uri="{BB962C8B-B14F-4D97-AF65-F5344CB8AC3E}">
        <p14:creationId xmlns:p14="http://schemas.microsoft.com/office/powerpoint/2010/main" xmlns="" val="209113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xiD4\Desktop\الفيل والقيد.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772816"/>
            <a:ext cx="5472608" cy="43924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ربع نص 3"/>
          <p:cNvSpPr txBox="1"/>
          <p:nvPr/>
        </p:nvSpPr>
        <p:spPr>
          <a:xfrm>
            <a:off x="1763688" y="548680"/>
            <a:ext cx="4824536" cy="769441"/>
          </a:xfrm>
          <a:prstGeom prst="rect">
            <a:avLst/>
          </a:prstGeom>
          <a:noFill/>
        </p:spPr>
        <p:txBody>
          <a:bodyPr wrap="square" rtlCol="1">
            <a:spAutoFit/>
          </a:bodyPr>
          <a:lstStyle/>
          <a:p>
            <a:pPr algn="ctr"/>
            <a:r>
              <a:rPr lang="ar-SA" sz="4400" dirty="0" smtClean="0">
                <a:solidFill>
                  <a:srgbClr val="FF0000"/>
                </a:solidFill>
                <a:cs typeface="Titr" pitchFamily="2" charset="-78"/>
              </a:rPr>
              <a:t>قصه الفيل نيلسون </a:t>
            </a:r>
            <a:endParaRPr lang="ar-SA" sz="4400" dirty="0">
              <a:solidFill>
                <a:srgbClr val="FF0000"/>
              </a:solidFill>
              <a:cs typeface="Titr" pitchFamily="2" charset="-78"/>
            </a:endParaRPr>
          </a:p>
        </p:txBody>
      </p:sp>
    </p:spTree>
    <p:extLst>
      <p:ext uri="{BB962C8B-B14F-4D97-AF65-F5344CB8AC3E}">
        <p14:creationId xmlns:p14="http://schemas.microsoft.com/office/powerpoint/2010/main" xmlns="" val="7972856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1341438"/>
            <a:ext cx="864235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000" b="1" dirty="0">
                <a:solidFill>
                  <a:srgbClr val="002060"/>
                </a:solidFill>
                <a:effectLst>
                  <a:outerShdw blurRad="38100" dist="38100" dir="2700000" algn="tl">
                    <a:srgbClr val="000000"/>
                  </a:outerShdw>
                </a:effectLst>
              </a:rPr>
              <a:t> ثالثا: </a:t>
            </a:r>
            <a:r>
              <a:rPr lang="ar-SA" sz="4000" b="1" dirty="0" smtClean="0">
                <a:solidFill>
                  <a:srgbClr val="002060"/>
                </a:solidFill>
                <a:effectLst>
                  <a:outerShdw blurRad="38100" dist="38100" dir="2700000" algn="tl">
                    <a:srgbClr val="000000"/>
                  </a:outerShdw>
                </a:effectLst>
              </a:rPr>
              <a:t>المتبرع </a:t>
            </a:r>
            <a:r>
              <a:rPr lang="ar-KW" sz="4000" b="1" dirty="0" smtClean="0">
                <a:solidFill>
                  <a:srgbClr val="002060"/>
                </a:solidFill>
                <a:effectLst>
                  <a:outerShdw blurRad="38100" dist="38100" dir="2700000" algn="tl">
                    <a:srgbClr val="000000"/>
                  </a:outerShdw>
                </a:effectLst>
              </a:rPr>
              <a:t>المتوازن</a:t>
            </a:r>
            <a:r>
              <a:rPr lang="ar-SA" sz="4000" b="1" dirty="0" smtClean="0">
                <a:solidFill>
                  <a:srgbClr val="002060"/>
                </a:solidFill>
                <a:effectLst>
                  <a:outerShdw blurRad="38100" dist="38100" dir="2700000" algn="tl">
                    <a:srgbClr val="000000"/>
                  </a:outerShdw>
                </a:effectLst>
              </a:rPr>
              <a:t> </a:t>
            </a:r>
            <a:r>
              <a:rPr lang="ar-SA" sz="4000" b="1" dirty="0">
                <a:solidFill>
                  <a:srgbClr val="002060"/>
                </a:solidFill>
                <a:effectLst>
                  <a:outerShdw blurRad="38100" dist="38100" dir="2700000" algn="tl">
                    <a:srgbClr val="000000"/>
                  </a:outerShdw>
                </a:effectLst>
              </a:rPr>
              <a:t>أو المعتدل</a:t>
            </a:r>
            <a:endParaRPr lang="en-US" sz="4000" b="1" dirty="0">
              <a:solidFill>
                <a:srgbClr val="002060"/>
              </a:solidFill>
              <a:effectLst>
                <a:outerShdw blurRad="38100" dist="38100" dir="2700000" algn="tl">
                  <a:srgbClr val="000000"/>
                </a:outerShdw>
              </a:effectLst>
            </a:endParaRPr>
          </a:p>
        </p:txBody>
      </p:sp>
      <p:sp>
        <p:nvSpPr>
          <p:cNvPr id="5" name="Rectangle 5"/>
          <p:cNvSpPr>
            <a:spLocks noChangeArrowheads="1"/>
          </p:cNvSpPr>
          <p:nvPr/>
        </p:nvSpPr>
        <p:spPr bwMode="auto">
          <a:xfrm>
            <a:off x="-108520" y="2133600"/>
            <a:ext cx="8642350" cy="428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KW" sz="3200" b="1" dirty="0">
                <a:solidFill>
                  <a:srgbClr val="7030A0"/>
                </a:solidFill>
              </a:rPr>
              <a:t>صفاته</a:t>
            </a:r>
          </a:p>
          <a:p>
            <a:pPr marL="742950" lvl="1" indent="-285750" algn="r" rtl="1">
              <a:spcBef>
                <a:spcPct val="20000"/>
              </a:spcBef>
              <a:buFontTx/>
              <a:buChar char="–"/>
            </a:pPr>
            <a:r>
              <a:rPr lang="ar-SA" sz="2800" b="1" dirty="0">
                <a:solidFill>
                  <a:srgbClr val="7030A0"/>
                </a:solidFill>
              </a:rPr>
              <a:t>الهدوء وعدم الرغبة في التغيير. </a:t>
            </a:r>
          </a:p>
          <a:p>
            <a:pPr marL="742950" lvl="1" indent="-285750" algn="r" rtl="1">
              <a:spcBef>
                <a:spcPct val="20000"/>
              </a:spcBef>
              <a:buFontTx/>
              <a:buChar char="–"/>
            </a:pPr>
            <a:r>
              <a:rPr lang="ar-SA" sz="2800" b="1" dirty="0">
                <a:solidFill>
                  <a:srgbClr val="7030A0"/>
                </a:solidFill>
              </a:rPr>
              <a:t>البساطة وعدم التكلف. </a:t>
            </a:r>
          </a:p>
          <a:p>
            <a:pPr marL="742950" lvl="1" indent="-285750" algn="r" rtl="1">
              <a:spcBef>
                <a:spcPct val="20000"/>
              </a:spcBef>
              <a:buFontTx/>
              <a:buChar char="–"/>
            </a:pPr>
            <a:r>
              <a:rPr lang="ar-SA" sz="2800" b="1" dirty="0">
                <a:solidFill>
                  <a:srgbClr val="7030A0"/>
                </a:solidFill>
              </a:rPr>
              <a:t>سعة الصدر وتقبل تبريرات الخطأ في الخدمة. </a:t>
            </a:r>
          </a:p>
          <a:p>
            <a:pPr marL="742950" lvl="1" indent="-285750" algn="r" rtl="1">
              <a:spcBef>
                <a:spcPct val="20000"/>
              </a:spcBef>
              <a:buFontTx/>
              <a:buChar char="–"/>
            </a:pPr>
            <a:r>
              <a:rPr lang="ar-SA" sz="2800" b="1" dirty="0">
                <a:solidFill>
                  <a:srgbClr val="7030A0"/>
                </a:solidFill>
              </a:rPr>
              <a:t>الحساسية لأسلوب المعاملة أو تقديم الخدمة.</a:t>
            </a:r>
          </a:p>
          <a:p>
            <a:pPr marL="742950" lvl="1" indent="-285750" algn="r" rtl="1">
              <a:spcBef>
                <a:spcPct val="20000"/>
              </a:spcBef>
              <a:buFontTx/>
              <a:buChar char="–"/>
            </a:pPr>
            <a:r>
              <a:rPr lang="ar-SA" sz="2800" b="1" dirty="0">
                <a:solidFill>
                  <a:srgbClr val="7030A0"/>
                </a:solidFill>
              </a:rPr>
              <a:t>التركيز على النتائج دون الوسائل أو الأساليب. </a:t>
            </a:r>
          </a:p>
          <a:p>
            <a:pPr marL="742950" lvl="1" indent="-285750" algn="r" rtl="1">
              <a:spcBef>
                <a:spcPct val="20000"/>
              </a:spcBef>
              <a:buFontTx/>
              <a:buChar char="–"/>
            </a:pPr>
            <a:r>
              <a:rPr lang="ar-SA" sz="2800" b="1" dirty="0">
                <a:solidFill>
                  <a:srgbClr val="7030A0"/>
                </a:solidFill>
              </a:rPr>
              <a:t>الولاء ما لم تحدث مشكلات بارزة في الخدمة</a:t>
            </a:r>
            <a:r>
              <a:rPr lang="ar-SA" sz="2800" dirty="0">
                <a:solidFill>
                  <a:srgbClr val="7030A0"/>
                </a:solidFill>
              </a:rPr>
              <a:t>. </a:t>
            </a:r>
            <a:endParaRPr lang="en-US" sz="2800" dirty="0">
              <a:solidFill>
                <a:srgbClr val="7030A0"/>
              </a:solidFill>
            </a:endParaRPr>
          </a:p>
        </p:txBody>
      </p:sp>
    </p:spTree>
    <p:extLst>
      <p:ext uri="{BB962C8B-B14F-4D97-AF65-F5344CB8AC3E}">
        <p14:creationId xmlns:p14="http://schemas.microsoft.com/office/powerpoint/2010/main" xmlns="" val="2735635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2536" y="1412875"/>
            <a:ext cx="8642350"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rtl="1"/>
            <a:r>
              <a:rPr lang="ar-SA" sz="4000" b="1" dirty="0">
                <a:solidFill>
                  <a:schemeClr val="tx2"/>
                </a:solidFill>
                <a:effectLst>
                  <a:outerShdw blurRad="38100" dist="38100" dir="2700000" algn="tl">
                    <a:srgbClr val="000000"/>
                  </a:outerShdw>
                </a:effectLst>
              </a:rPr>
              <a:t> كيف تتعامل مع </a:t>
            </a:r>
            <a:r>
              <a:rPr lang="ar-SA" sz="4000" b="1" dirty="0" smtClean="0">
                <a:solidFill>
                  <a:schemeClr val="tx2"/>
                </a:solidFill>
                <a:effectLst>
                  <a:outerShdw blurRad="38100" dist="38100" dir="2700000" algn="tl">
                    <a:srgbClr val="000000"/>
                  </a:outerShdw>
                </a:effectLst>
              </a:rPr>
              <a:t>المتبرع المتوازن </a:t>
            </a:r>
            <a:r>
              <a:rPr lang="ar-SA" sz="4000" b="1" dirty="0">
                <a:solidFill>
                  <a:schemeClr val="tx2"/>
                </a:solidFill>
                <a:effectLst>
                  <a:outerShdw blurRad="38100" dist="38100" dir="2700000" algn="tl">
                    <a:srgbClr val="000000"/>
                  </a:outerShdw>
                </a:effectLst>
              </a:rPr>
              <a:t>أو المعتدل؟</a:t>
            </a:r>
            <a:endParaRPr lang="en-US" sz="4000" b="1"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252536" y="2206625"/>
            <a:ext cx="8642350" cy="399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lnSpc>
                <a:spcPct val="80000"/>
              </a:lnSpc>
              <a:spcBef>
                <a:spcPct val="20000"/>
              </a:spcBef>
              <a:buClr>
                <a:schemeClr val="tx2"/>
              </a:buClr>
              <a:buFontTx/>
              <a:buChar char="•"/>
            </a:pPr>
            <a:r>
              <a:rPr lang="ar-SA" sz="2800" dirty="0"/>
              <a:t> إظهار مشاعر الصداقة والود.</a:t>
            </a:r>
          </a:p>
          <a:p>
            <a:pPr marL="342900" indent="-342900" algn="r" rtl="1">
              <a:lnSpc>
                <a:spcPct val="80000"/>
              </a:lnSpc>
              <a:spcBef>
                <a:spcPct val="20000"/>
              </a:spcBef>
              <a:buClr>
                <a:schemeClr val="tx2"/>
              </a:buClr>
              <a:buFontTx/>
              <a:buChar char="•"/>
            </a:pPr>
            <a:r>
              <a:rPr lang="ar-SA" sz="2800" dirty="0"/>
              <a:t>الهدوء في التصرفات والحماس في الحديث.</a:t>
            </a:r>
          </a:p>
          <a:p>
            <a:pPr marL="342900" indent="-342900" algn="r" rtl="1">
              <a:lnSpc>
                <a:spcPct val="80000"/>
              </a:lnSpc>
              <a:spcBef>
                <a:spcPct val="20000"/>
              </a:spcBef>
              <a:buClr>
                <a:schemeClr val="tx2"/>
              </a:buClr>
              <a:buFontTx/>
              <a:buChar char="•"/>
            </a:pPr>
            <a:r>
              <a:rPr lang="ar-SA" sz="2800" dirty="0"/>
              <a:t>بساطة لغة الجسم خاصة مثل نبرة الصوت وإشارات اليد.</a:t>
            </a:r>
          </a:p>
          <a:p>
            <a:pPr marL="342900" indent="-342900" algn="r" rtl="1">
              <a:lnSpc>
                <a:spcPct val="80000"/>
              </a:lnSpc>
              <a:spcBef>
                <a:spcPct val="20000"/>
              </a:spcBef>
              <a:buClr>
                <a:schemeClr val="tx2"/>
              </a:buClr>
              <a:buFontTx/>
              <a:buChar char="•"/>
            </a:pPr>
            <a:r>
              <a:rPr lang="ar-SA" sz="2800" dirty="0"/>
              <a:t>الاعتدال في ردود الأفعال.</a:t>
            </a:r>
          </a:p>
          <a:p>
            <a:pPr marL="342900" indent="-342900" algn="r" rtl="1">
              <a:lnSpc>
                <a:spcPct val="80000"/>
              </a:lnSpc>
              <a:spcBef>
                <a:spcPct val="20000"/>
              </a:spcBef>
              <a:buClr>
                <a:schemeClr val="tx2"/>
              </a:buClr>
              <a:buFontTx/>
              <a:buChar char="•"/>
            </a:pPr>
            <a:r>
              <a:rPr lang="ar-SA" sz="2800" dirty="0"/>
              <a:t>التجاوب والاستماع بصبر.</a:t>
            </a:r>
          </a:p>
          <a:p>
            <a:pPr marL="342900" indent="-342900" algn="r" rtl="1">
              <a:lnSpc>
                <a:spcPct val="80000"/>
              </a:lnSpc>
              <a:spcBef>
                <a:spcPct val="20000"/>
              </a:spcBef>
              <a:buClr>
                <a:schemeClr val="tx2"/>
              </a:buClr>
              <a:buFontTx/>
              <a:buChar char="•"/>
            </a:pPr>
            <a:r>
              <a:rPr lang="ar-SA" sz="2800" dirty="0"/>
              <a:t>تقديم حلول منطقية ومقنعة.</a:t>
            </a:r>
          </a:p>
          <a:p>
            <a:pPr marL="342900" indent="-342900" algn="r" rtl="1">
              <a:lnSpc>
                <a:spcPct val="80000"/>
              </a:lnSpc>
              <a:spcBef>
                <a:spcPct val="20000"/>
              </a:spcBef>
              <a:buClr>
                <a:schemeClr val="tx2"/>
              </a:buClr>
              <a:buFontTx/>
              <a:buChar char="•"/>
            </a:pPr>
            <a:r>
              <a:rPr lang="ar-SA" sz="2800" dirty="0"/>
              <a:t>استخدام الأدلة والضمانات.</a:t>
            </a:r>
          </a:p>
          <a:p>
            <a:pPr marL="342900" indent="-342900" algn="r" rtl="1">
              <a:lnSpc>
                <a:spcPct val="80000"/>
              </a:lnSpc>
              <a:spcBef>
                <a:spcPct val="20000"/>
              </a:spcBef>
              <a:buClr>
                <a:schemeClr val="tx2"/>
              </a:buClr>
              <a:buFontTx/>
              <a:buChar char="•"/>
            </a:pPr>
            <a:r>
              <a:rPr lang="ar-SA" sz="2800" dirty="0"/>
              <a:t>منح الوقت الكافي للتفكير.</a:t>
            </a:r>
          </a:p>
          <a:p>
            <a:pPr marL="342900" indent="-342900" algn="r" rtl="1">
              <a:lnSpc>
                <a:spcPct val="80000"/>
              </a:lnSpc>
              <a:spcBef>
                <a:spcPct val="20000"/>
              </a:spcBef>
              <a:buClr>
                <a:schemeClr val="tx2"/>
              </a:buClr>
              <a:buFontTx/>
              <a:buChar char="•"/>
            </a:pPr>
            <a:r>
              <a:rPr lang="ar-SA" sz="2800" dirty="0"/>
              <a:t>إبراز مشاعر التقدير والاهتمام.</a:t>
            </a:r>
            <a:endParaRPr lang="en-US" sz="2800" dirty="0"/>
          </a:p>
        </p:txBody>
      </p:sp>
    </p:spTree>
    <p:extLst>
      <p:ext uri="{BB962C8B-B14F-4D97-AF65-F5344CB8AC3E}">
        <p14:creationId xmlns:p14="http://schemas.microsoft.com/office/powerpoint/2010/main" xmlns="" val="36550803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400" b="1" dirty="0">
                <a:solidFill>
                  <a:schemeClr val="tx2"/>
                </a:solidFill>
                <a:effectLst>
                  <a:outerShdw blurRad="38100" dist="38100" dir="2700000" algn="tl">
                    <a:srgbClr val="000000"/>
                  </a:outerShdw>
                </a:effectLst>
              </a:rPr>
              <a:t> رابعا: </a:t>
            </a:r>
            <a:r>
              <a:rPr lang="ar-SA" sz="4400" b="1" dirty="0" smtClean="0">
                <a:solidFill>
                  <a:schemeClr val="tx2"/>
                </a:solidFill>
                <a:effectLst>
                  <a:outerShdw blurRad="38100" dist="38100" dir="2700000" algn="tl">
                    <a:srgbClr val="000000"/>
                  </a:outerShdw>
                </a:effectLst>
              </a:rPr>
              <a:t>المتبرع الشاكي</a:t>
            </a:r>
            <a:endParaRPr lang="en-US" sz="4400" b="1"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108520" y="2133600"/>
            <a:ext cx="8642350" cy="399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lnSpc>
                <a:spcPct val="90000"/>
              </a:lnSpc>
              <a:spcBef>
                <a:spcPct val="20000"/>
              </a:spcBef>
              <a:buClr>
                <a:schemeClr val="tx2"/>
              </a:buClr>
              <a:buFontTx/>
              <a:buChar char="•"/>
            </a:pPr>
            <a:r>
              <a:rPr lang="ar-KW" sz="3200" b="1" dirty="0">
                <a:solidFill>
                  <a:srgbClr val="002060"/>
                </a:solidFill>
              </a:rPr>
              <a:t>صفاته</a:t>
            </a:r>
          </a:p>
          <a:p>
            <a:pPr marL="742950" lvl="1" indent="-285750" algn="r" rtl="1">
              <a:lnSpc>
                <a:spcPct val="90000"/>
              </a:lnSpc>
              <a:spcBef>
                <a:spcPct val="20000"/>
              </a:spcBef>
              <a:buFontTx/>
              <a:buChar char="–"/>
            </a:pPr>
            <a:r>
              <a:rPr lang="ar-SA" sz="2800" b="1" dirty="0">
                <a:solidFill>
                  <a:srgbClr val="002060"/>
                </a:solidFill>
              </a:rPr>
              <a:t>التدقيق في التفاصيل.</a:t>
            </a:r>
          </a:p>
          <a:p>
            <a:pPr marL="742950" lvl="1" indent="-285750" algn="r" rtl="1">
              <a:lnSpc>
                <a:spcPct val="90000"/>
              </a:lnSpc>
              <a:spcBef>
                <a:spcPct val="20000"/>
              </a:spcBef>
              <a:buFontTx/>
              <a:buChar char="–"/>
            </a:pPr>
            <a:r>
              <a:rPr lang="ar-SA" sz="2800" b="1" dirty="0">
                <a:solidFill>
                  <a:srgbClr val="002060"/>
                </a:solidFill>
              </a:rPr>
              <a:t>الشعور بالأهمية والحاجة للمعاملة الخاصة.</a:t>
            </a:r>
          </a:p>
          <a:p>
            <a:pPr marL="742950" lvl="1" indent="-285750" algn="r" rtl="1">
              <a:lnSpc>
                <a:spcPct val="90000"/>
              </a:lnSpc>
              <a:spcBef>
                <a:spcPct val="20000"/>
              </a:spcBef>
              <a:buFontTx/>
              <a:buChar char="–"/>
            </a:pPr>
            <a:r>
              <a:rPr lang="ar-SA" sz="2800" b="1" dirty="0">
                <a:solidFill>
                  <a:srgbClr val="002060"/>
                </a:solidFill>
              </a:rPr>
              <a:t>سرعة الغضب ورد الفعل.</a:t>
            </a:r>
          </a:p>
          <a:p>
            <a:pPr marL="742950" lvl="1" indent="-285750" algn="r" rtl="1">
              <a:lnSpc>
                <a:spcPct val="90000"/>
              </a:lnSpc>
              <a:spcBef>
                <a:spcPct val="20000"/>
              </a:spcBef>
              <a:buFontTx/>
              <a:buChar char="–"/>
            </a:pPr>
            <a:r>
              <a:rPr lang="ar-SA" sz="2800" b="1" dirty="0">
                <a:solidFill>
                  <a:srgbClr val="002060"/>
                </a:solidFill>
              </a:rPr>
              <a:t>عدم إظهار التقدير للخدمة أو مقدمها. </a:t>
            </a:r>
          </a:p>
          <a:p>
            <a:pPr marL="742950" lvl="1" indent="-285750" algn="r" rtl="1">
              <a:lnSpc>
                <a:spcPct val="90000"/>
              </a:lnSpc>
              <a:spcBef>
                <a:spcPct val="20000"/>
              </a:spcBef>
              <a:buFontTx/>
              <a:buChar char="–"/>
            </a:pPr>
            <a:r>
              <a:rPr lang="ar-SA" sz="2800" b="1" dirty="0">
                <a:solidFill>
                  <a:srgbClr val="002060"/>
                </a:solidFill>
              </a:rPr>
              <a:t>التمسك بالرأي وضعف المرونة.</a:t>
            </a:r>
          </a:p>
          <a:p>
            <a:pPr marL="742950" lvl="1" indent="-285750" algn="r" rtl="1">
              <a:lnSpc>
                <a:spcPct val="90000"/>
              </a:lnSpc>
              <a:spcBef>
                <a:spcPct val="20000"/>
              </a:spcBef>
              <a:buFontTx/>
              <a:buChar char="–"/>
            </a:pPr>
            <a:r>
              <a:rPr lang="ar-SA" sz="2800" b="1" dirty="0">
                <a:solidFill>
                  <a:srgbClr val="002060"/>
                </a:solidFill>
              </a:rPr>
              <a:t>التهديد الدائم بالشكوى. </a:t>
            </a:r>
          </a:p>
          <a:p>
            <a:pPr marL="742950" lvl="1" indent="-285750" algn="r" rtl="1">
              <a:lnSpc>
                <a:spcPct val="90000"/>
              </a:lnSpc>
              <a:spcBef>
                <a:spcPct val="20000"/>
              </a:spcBef>
              <a:buFontTx/>
              <a:buChar char="–"/>
            </a:pPr>
            <a:r>
              <a:rPr lang="ar-SA" sz="2800" b="1" dirty="0">
                <a:solidFill>
                  <a:srgbClr val="002060"/>
                </a:solidFill>
              </a:rPr>
              <a:t>التمسك الشديد بالقواعد والإجراءات </a:t>
            </a:r>
            <a:endParaRPr lang="en-US" sz="2800" b="1" dirty="0">
              <a:solidFill>
                <a:srgbClr val="002060"/>
              </a:solidFill>
            </a:endParaRPr>
          </a:p>
        </p:txBody>
      </p:sp>
    </p:spTree>
    <p:extLst>
      <p:ext uri="{BB962C8B-B14F-4D97-AF65-F5344CB8AC3E}">
        <p14:creationId xmlns:p14="http://schemas.microsoft.com/office/powerpoint/2010/main" xmlns="" val="14945015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40568" y="1341438"/>
            <a:ext cx="8642350" cy="576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rtl="1"/>
            <a:r>
              <a:rPr lang="ar-SA" sz="4000" b="1" dirty="0">
                <a:solidFill>
                  <a:srgbClr val="FF0000"/>
                </a:solidFill>
                <a:effectLst>
                  <a:outerShdw blurRad="38100" dist="38100" dir="2700000" algn="tl">
                    <a:srgbClr val="000000"/>
                  </a:outerShdw>
                </a:effectLst>
              </a:rPr>
              <a:t> كيف نتعامل مع </a:t>
            </a:r>
            <a:r>
              <a:rPr lang="ar-SA" sz="4000" b="1" dirty="0" smtClean="0">
                <a:solidFill>
                  <a:srgbClr val="FF0000"/>
                </a:solidFill>
                <a:effectLst>
                  <a:outerShdw blurRad="38100" dist="38100" dir="2700000" algn="tl">
                    <a:srgbClr val="000000"/>
                  </a:outerShdw>
                </a:effectLst>
              </a:rPr>
              <a:t>المتبرع الشاكي </a:t>
            </a:r>
            <a:r>
              <a:rPr lang="ar-SA" sz="4000" b="1" dirty="0">
                <a:solidFill>
                  <a:srgbClr val="FF0000"/>
                </a:solidFill>
                <a:effectLst>
                  <a:outerShdw blurRad="38100" dist="38100" dir="2700000" algn="tl">
                    <a:srgbClr val="000000"/>
                  </a:outerShdw>
                </a:effectLst>
              </a:rPr>
              <a:t>؟ </a:t>
            </a:r>
            <a:endParaRPr lang="en-US" sz="4000" b="1" dirty="0">
              <a:solidFill>
                <a:srgbClr val="FF0000"/>
              </a:solidFill>
              <a:effectLst>
                <a:outerShdw blurRad="38100" dist="38100" dir="2700000" algn="tl">
                  <a:srgbClr val="000000"/>
                </a:outerShdw>
              </a:effectLst>
            </a:endParaRPr>
          </a:p>
        </p:txBody>
      </p:sp>
      <p:sp>
        <p:nvSpPr>
          <p:cNvPr id="5" name="Rectangle 5"/>
          <p:cNvSpPr>
            <a:spLocks noChangeArrowheads="1"/>
          </p:cNvSpPr>
          <p:nvPr/>
        </p:nvSpPr>
        <p:spPr bwMode="auto">
          <a:xfrm>
            <a:off x="-396552" y="2076450"/>
            <a:ext cx="8642350" cy="432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 الإلمام الكافي بالخدمة وفنون تقديمها.</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الاستعداد الدائم للقيام بأي </a:t>
            </a:r>
            <a:r>
              <a:rPr lang="ar-SA" sz="2800" dirty="0" err="1">
                <a:solidFill>
                  <a:srgbClr val="002060"/>
                </a:solidFill>
                <a:latin typeface="ae_AlMateen" pitchFamily="18" charset="-78"/>
                <a:cs typeface="ae_AlMateen" pitchFamily="18" charset="-78"/>
              </a:rPr>
              <a:t>شئ</a:t>
            </a:r>
            <a:r>
              <a:rPr lang="ar-SA" sz="2800" dirty="0">
                <a:solidFill>
                  <a:srgbClr val="002060"/>
                </a:solidFill>
                <a:latin typeface="ae_AlMateen" pitchFamily="18" charset="-78"/>
                <a:cs typeface="ae_AlMateen" pitchFamily="18" charset="-78"/>
              </a:rPr>
              <a:t>.</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كن حازما ولكن بأدب.</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الوضوح والمباشرة في الحديث.</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تسلح بالحقائق والمعرفة التامة.</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إتاحة الفرصة له للتعبير عن رأيه.</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قلل من استخدام إشارات اليد حتى لا تثيره.</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أستخدم الضمانات والشهادات والأدلة.</a:t>
            </a:r>
            <a:endParaRPr lang="en-US" sz="28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3606883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3200" dirty="0" smtClean="0">
                <a:solidFill>
                  <a:srgbClr val="002060"/>
                </a:solidFill>
                <a:latin typeface="Hacen Beirut" pitchFamily="2" charset="-78"/>
                <a:cs typeface="Hacen Beirut" pitchFamily="2" charset="-78"/>
              </a:rPr>
              <a:t>هل انت محترف في جلب التبرعات أم هاو؟</a:t>
            </a:r>
            <a:endParaRPr lang="ar-SA" sz="3200" dirty="0">
              <a:solidFill>
                <a:srgbClr val="002060"/>
              </a:solidFill>
              <a:latin typeface="Hacen Beirut" pitchFamily="2" charset="-78"/>
              <a:cs typeface="Hacen Beirut" pitchFamily="2" charset="-78"/>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7864" y="1484784"/>
            <a:ext cx="2148840" cy="1363980"/>
          </a:xfrm>
          <a:prstGeom prst="rect">
            <a:avLst/>
          </a:prstGeom>
        </p:spPr>
      </p:pic>
      <p:pic>
        <p:nvPicPr>
          <p:cNvPr id="6" name="صورة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5456" y="4427984"/>
            <a:ext cx="1280160" cy="1912620"/>
          </a:xfrm>
          <a:prstGeom prst="rect">
            <a:avLst/>
          </a:prstGeom>
        </p:spPr>
      </p:pic>
    </p:spTree>
    <p:extLst>
      <p:ext uri="{BB962C8B-B14F-4D97-AF65-F5344CB8AC3E}">
        <p14:creationId xmlns:p14="http://schemas.microsoft.com/office/powerpoint/2010/main" xmlns="" val="26948120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1" dirty="0">
                <a:solidFill>
                  <a:srgbClr val="C00000"/>
                </a:solidFill>
                <a:latin typeface="ae_AlMateen" pitchFamily="18" charset="-78"/>
                <a:cs typeface="ae_AlMateen" pitchFamily="18" charset="-78"/>
              </a:rPr>
              <a:t>قاعدة القلة القوية أو الكثرة الضعيفة </a:t>
            </a:r>
          </a:p>
        </p:txBody>
      </p:sp>
      <p:sp>
        <p:nvSpPr>
          <p:cNvPr id="4" name="عنوان 1"/>
          <p:cNvSpPr txBox="1">
            <a:spLocks/>
          </p:cNvSpPr>
          <p:nvPr/>
        </p:nvSpPr>
        <p:spPr>
          <a:xfrm>
            <a:off x="609600" y="2276872"/>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latin typeface="ae_AlMateen" pitchFamily="18" charset="-78"/>
                <a:cs typeface="ae_AlMateen" pitchFamily="18" charset="-78"/>
              </a:rPr>
              <a:t>الفعالية </a:t>
            </a:r>
            <a:endParaRPr lang="ar-SA" sz="4000" b="1" dirty="0">
              <a:solidFill>
                <a:srgbClr val="002060"/>
              </a:solidFill>
              <a:latin typeface="ae_AlMateen" pitchFamily="18" charset="-78"/>
              <a:cs typeface="ae_AlMateen" pitchFamily="18" charset="-78"/>
            </a:endParaRPr>
          </a:p>
        </p:txBody>
      </p:sp>
      <p:sp>
        <p:nvSpPr>
          <p:cNvPr id="3" name="مربع نص 2"/>
          <p:cNvSpPr txBox="1"/>
          <p:nvPr/>
        </p:nvSpPr>
        <p:spPr>
          <a:xfrm>
            <a:off x="2339752" y="3789040"/>
            <a:ext cx="3672408" cy="707886"/>
          </a:xfrm>
          <a:prstGeom prst="rect">
            <a:avLst/>
          </a:prstGeom>
          <a:noFill/>
        </p:spPr>
        <p:txBody>
          <a:bodyPr wrap="square" rtlCol="1">
            <a:spAutoFit/>
          </a:bodyPr>
          <a:lstStyle/>
          <a:p>
            <a:pPr algn="ctr"/>
            <a:r>
              <a:rPr lang="ar-SA" sz="4000" b="1" dirty="0" smtClean="0">
                <a:solidFill>
                  <a:srgbClr val="002060"/>
                </a:solidFill>
                <a:cs typeface="ACS  Almass Extra Bold" pitchFamily="2" charset="-78"/>
              </a:rPr>
              <a:t>قاعدة </a:t>
            </a:r>
            <a:r>
              <a:rPr lang="en-US" sz="4000" b="1" dirty="0" smtClean="0">
                <a:solidFill>
                  <a:srgbClr val="002060"/>
                </a:solidFill>
                <a:cs typeface="ACS  Almass Extra Bold" pitchFamily="2" charset="-78"/>
              </a:rPr>
              <a:t>20</a:t>
            </a:r>
            <a:r>
              <a:rPr lang="ar-SA" sz="4000" b="1" dirty="0" smtClean="0">
                <a:solidFill>
                  <a:srgbClr val="002060"/>
                </a:solidFill>
                <a:cs typeface="ACS  Almass Extra Bold" pitchFamily="2" charset="-78"/>
              </a:rPr>
              <a:t>/</a:t>
            </a:r>
            <a:r>
              <a:rPr lang="en-US" sz="4000" b="1" dirty="0" smtClean="0">
                <a:solidFill>
                  <a:srgbClr val="002060"/>
                </a:solidFill>
                <a:cs typeface="ACS  Almass Extra Bold" pitchFamily="2" charset="-78"/>
              </a:rPr>
              <a:t>80</a:t>
            </a:r>
            <a:endParaRPr lang="ar-SA" sz="4000" b="1" dirty="0">
              <a:solidFill>
                <a:srgbClr val="002060"/>
              </a:solidFill>
              <a:cs typeface="ACS  Almass Extra Bold" pitchFamily="2" charset="-78"/>
            </a:endParaRPr>
          </a:p>
        </p:txBody>
      </p:sp>
    </p:spTree>
    <p:extLst>
      <p:ext uri="{BB962C8B-B14F-4D97-AF65-F5344CB8AC3E}">
        <p14:creationId xmlns:p14="http://schemas.microsoft.com/office/powerpoint/2010/main" xmlns="" val="23840492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7620000" cy="1143000"/>
          </a:xfrm>
        </p:spPr>
        <p:txBody>
          <a:bodyPr/>
          <a:lstStyle/>
          <a:p>
            <a:pPr algn="ctr"/>
            <a:r>
              <a:rPr lang="ar-SA" sz="3600" b="1" dirty="0">
                <a:solidFill>
                  <a:srgbClr val="C00000"/>
                </a:solidFill>
                <a:latin typeface="ae_AlMateen" pitchFamily="18" charset="-78"/>
                <a:cs typeface="ae_AlMateen" pitchFamily="18" charset="-78"/>
              </a:rPr>
              <a:t>كيف يحكم </a:t>
            </a:r>
            <a:r>
              <a:rPr lang="ar-SA" sz="3600" b="1" dirty="0" smtClean="0">
                <a:solidFill>
                  <a:srgbClr val="C00000"/>
                </a:solidFill>
                <a:latin typeface="ae_AlMateen" pitchFamily="18" charset="-78"/>
                <a:cs typeface="ae_AlMateen" pitchFamily="18" charset="-78"/>
              </a:rPr>
              <a:t>المتبرع والمتبرع </a:t>
            </a:r>
            <a:r>
              <a:rPr lang="ar-SA" sz="3600" b="1" dirty="0">
                <a:solidFill>
                  <a:srgbClr val="C00000"/>
                </a:solidFill>
                <a:latin typeface="ae_AlMateen" pitchFamily="18" charset="-78"/>
                <a:cs typeface="ae_AlMateen" pitchFamily="18" charset="-78"/>
              </a:rPr>
              <a:t>على </a:t>
            </a:r>
            <a:r>
              <a:rPr lang="ar-SA" sz="3600" b="1" dirty="0" smtClean="0">
                <a:solidFill>
                  <a:srgbClr val="C00000"/>
                </a:solidFill>
                <a:latin typeface="ae_AlMateen" pitchFamily="18" charset="-78"/>
                <a:cs typeface="ae_AlMateen" pitchFamily="18" charset="-78"/>
              </a:rPr>
              <a:t>مستوى التواصل؟</a:t>
            </a:r>
            <a:endParaRPr lang="ar-SA" sz="3600" b="1" dirty="0">
              <a:solidFill>
                <a:srgbClr val="C00000"/>
              </a:solidFill>
              <a:latin typeface="ae_AlMateen" pitchFamily="18" charset="-78"/>
              <a:cs typeface="ae_AlMateen" pitchFamily="18" charset="-78"/>
            </a:endParaRPr>
          </a:p>
        </p:txBody>
      </p:sp>
      <p:sp>
        <p:nvSpPr>
          <p:cNvPr id="4" name="مستطيل ذو زوايا قطرية مستديرة 3"/>
          <p:cNvSpPr/>
          <p:nvPr/>
        </p:nvSpPr>
        <p:spPr>
          <a:xfrm>
            <a:off x="3995936" y="1339004"/>
            <a:ext cx="4320480" cy="792088"/>
          </a:xfrm>
          <a:prstGeom prst="round2DiagRect">
            <a:avLst/>
          </a:prstGeom>
          <a:solidFill>
            <a:srgbClr val="00B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3995936" y="1504215"/>
            <a:ext cx="4176464" cy="461665"/>
          </a:xfrm>
          <a:prstGeom prst="rect">
            <a:avLst/>
          </a:prstGeom>
          <a:noFill/>
        </p:spPr>
        <p:txBody>
          <a:bodyPr wrap="square" rtlCol="1">
            <a:spAutoFit/>
          </a:bodyPr>
          <a:lstStyle/>
          <a:p>
            <a:r>
              <a:rPr lang="ar-SA" sz="2400" b="1" dirty="0" smtClean="0">
                <a:solidFill>
                  <a:srgbClr val="002060"/>
                </a:solidFill>
                <a:latin typeface="ae_AlYermook" pitchFamily="34" charset="-78"/>
                <a:cs typeface="ae_AlYermook" pitchFamily="34" charset="-78"/>
              </a:rPr>
              <a:t>مستويات (أنواع )التواصل: </a:t>
            </a:r>
            <a:endParaRPr lang="ar-SA" sz="2400" b="1" dirty="0">
              <a:solidFill>
                <a:srgbClr val="002060"/>
              </a:solidFill>
              <a:latin typeface="ae_AlYermook" pitchFamily="34" charset="-78"/>
              <a:cs typeface="ae_AlYermook" pitchFamily="34" charset="-78"/>
            </a:endParaRPr>
          </a:p>
        </p:txBody>
      </p:sp>
      <p:sp>
        <p:nvSpPr>
          <p:cNvPr id="7" name="وسيلة شرح بيضاوية 6"/>
          <p:cNvSpPr/>
          <p:nvPr/>
        </p:nvSpPr>
        <p:spPr>
          <a:xfrm>
            <a:off x="5364088" y="2348880"/>
            <a:ext cx="1944216" cy="1061442"/>
          </a:xfrm>
          <a:prstGeom prst="wedgeEllipseCallout">
            <a:avLst>
              <a:gd name="adj1" fmla="val -54250"/>
              <a:gd name="adj2" fmla="val 7274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وسيلة شرح بيضاوية 11"/>
          <p:cNvSpPr/>
          <p:nvPr/>
        </p:nvSpPr>
        <p:spPr>
          <a:xfrm>
            <a:off x="5312916" y="3789040"/>
            <a:ext cx="1944216" cy="1061442"/>
          </a:xfrm>
          <a:prstGeom prst="wedgeEllipseCallout">
            <a:avLst>
              <a:gd name="adj1" fmla="val -54250"/>
              <a:gd name="adj2" fmla="val 7274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وسيلة شرح بيضاوية 12"/>
          <p:cNvSpPr/>
          <p:nvPr/>
        </p:nvSpPr>
        <p:spPr>
          <a:xfrm>
            <a:off x="5226160" y="5234862"/>
            <a:ext cx="1944216" cy="1061442"/>
          </a:xfrm>
          <a:prstGeom prst="wedgeEllipseCallout">
            <a:avLst>
              <a:gd name="adj1" fmla="val -54250"/>
              <a:gd name="adj2" fmla="val 727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5226160" y="2694935"/>
            <a:ext cx="1794112" cy="369332"/>
          </a:xfrm>
          <a:prstGeom prst="rect">
            <a:avLst/>
          </a:prstGeom>
          <a:noFill/>
        </p:spPr>
        <p:txBody>
          <a:bodyPr wrap="square" rtlCol="1">
            <a:spAutoFit/>
          </a:bodyPr>
          <a:lstStyle/>
          <a:p>
            <a:r>
              <a:rPr lang="ar-SA" b="1" dirty="0" smtClean="0"/>
              <a:t>التواصل  السيـئ </a:t>
            </a:r>
            <a:endParaRPr lang="ar-SA" b="1" dirty="0"/>
          </a:p>
        </p:txBody>
      </p:sp>
      <p:sp>
        <p:nvSpPr>
          <p:cNvPr id="15" name="مربع نص 14"/>
          <p:cNvSpPr txBox="1"/>
          <p:nvPr/>
        </p:nvSpPr>
        <p:spPr>
          <a:xfrm>
            <a:off x="4875200" y="4135095"/>
            <a:ext cx="2145072" cy="369332"/>
          </a:xfrm>
          <a:prstGeom prst="rect">
            <a:avLst/>
          </a:prstGeom>
          <a:noFill/>
        </p:spPr>
        <p:txBody>
          <a:bodyPr wrap="square" rtlCol="1">
            <a:spAutoFit/>
          </a:bodyPr>
          <a:lstStyle/>
          <a:p>
            <a:r>
              <a:rPr lang="ar-SA" b="1" dirty="0" smtClean="0"/>
              <a:t>التواصل  المتوقع </a:t>
            </a:r>
            <a:endParaRPr lang="ar-SA" b="1" dirty="0"/>
          </a:p>
        </p:txBody>
      </p:sp>
      <p:pic>
        <p:nvPicPr>
          <p:cNvPr id="3"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t="123" b="123"/>
          <a:stretch/>
        </p:blipFill>
        <p:spPr bwMode="auto">
          <a:xfrm>
            <a:off x="7681846" y="4027736"/>
            <a:ext cx="612069" cy="697408"/>
          </a:xfrm>
          <a:prstGeom prst="rect">
            <a:avLst/>
          </a:prstGeom>
          <a:solidFill>
            <a:srgbClr val="92D050"/>
          </a:solidFill>
          <a:ln>
            <a:noFill/>
          </a:ln>
          <a:effectLst/>
        </p:spPr>
      </p:pic>
      <p:sp>
        <p:nvSpPr>
          <p:cNvPr id="18" name="مربع نص 17"/>
          <p:cNvSpPr txBox="1"/>
          <p:nvPr/>
        </p:nvSpPr>
        <p:spPr>
          <a:xfrm>
            <a:off x="5478188" y="5580917"/>
            <a:ext cx="1440160" cy="369332"/>
          </a:xfrm>
          <a:prstGeom prst="rect">
            <a:avLst/>
          </a:prstGeom>
          <a:noFill/>
        </p:spPr>
        <p:txBody>
          <a:bodyPr wrap="square" rtlCol="1">
            <a:spAutoFit/>
          </a:bodyPr>
          <a:lstStyle/>
          <a:p>
            <a:r>
              <a:rPr lang="ar-SA" b="1" dirty="0" smtClean="0"/>
              <a:t>التواصل  الممتاز</a:t>
            </a:r>
            <a:endParaRPr lang="ar-SA" b="1"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6" y="2672283"/>
            <a:ext cx="681891" cy="684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مجموعة 4"/>
          <p:cNvGrpSpPr/>
          <p:nvPr/>
        </p:nvGrpSpPr>
        <p:grpSpPr>
          <a:xfrm>
            <a:off x="7362310" y="5344004"/>
            <a:ext cx="1026114" cy="1037324"/>
            <a:chOff x="7452320" y="4941168"/>
            <a:chExt cx="1026114" cy="1037324"/>
          </a:xfrm>
        </p:grpSpPr>
        <p:pic>
          <p:nvPicPr>
            <p:cNvPr id="21"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t="123" b="123"/>
            <a:stretch/>
          </p:blipFill>
          <p:spPr bwMode="auto">
            <a:xfrm>
              <a:off x="7452320" y="4941168"/>
              <a:ext cx="612069" cy="697408"/>
            </a:xfrm>
            <a:prstGeom prst="rect">
              <a:avLst/>
            </a:prstGeom>
            <a:solidFill>
              <a:srgbClr val="92D050"/>
            </a:solidFill>
            <a:ln>
              <a:noFill/>
            </a:ln>
            <a:effectLst/>
          </p:spPr>
        </p:pic>
        <p:pic>
          <p:nvPicPr>
            <p:cNvPr id="22"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t="123" b="123"/>
            <a:stretch/>
          </p:blipFill>
          <p:spPr bwMode="auto">
            <a:xfrm>
              <a:off x="7866365" y="5281084"/>
              <a:ext cx="612069" cy="697408"/>
            </a:xfrm>
            <a:prstGeom prst="rect">
              <a:avLst/>
            </a:prstGeom>
            <a:solidFill>
              <a:srgbClr val="92D050"/>
            </a:solidFill>
            <a:ln>
              <a:noFill/>
            </a:ln>
            <a:effectLst/>
          </p:spPr>
        </p:pic>
      </p:grpSp>
      <p:sp>
        <p:nvSpPr>
          <p:cNvPr id="9" name="مربع نص 8"/>
          <p:cNvSpPr txBox="1"/>
          <p:nvPr/>
        </p:nvSpPr>
        <p:spPr>
          <a:xfrm>
            <a:off x="107504" y="2672283"/>
            <a:ext cx="4896544" cy="830997"/>
          </a:xfrm>
          <a:prstGeom prst="rect">
            <a:avLst/>
          </a:prstGeom>
          <a:noFill/>
        </p:spPr>
        <p:txBody>
          <a:bodyPr wrap="square" rtlCol="1">
            <a:spAutoFit/>
          </a:bodyPr>
          <a:lstStyle/>
          <a:p>
            <a:pPr algn="ctr"/>
            <a:r>
              <a:rPr lang="ar-SA" sz="2400" dirty="0" smtClean="0">
                <a:solidFill>
                  <a:srgbClr val="002060"/>
                </a:solidFill>
                <a:latin typeface="ae_AlMateen" pitchFamily="18" charset="-78"/>
                <a:cs typeface="ae_AlMateen" pitchFamily="18" charset="-78"/>
              </a:rPr>
              <a:t>تتحقق عندما يتدنى التواصل والخدمة عن توقعاته</a:t>
            </a:r>
            <a:endParaRPr lang="ar-SA" sz="2400" dirty="0">
              <a:solidFill>
                <a:srgbClr val="002060"/>
              </a:solidFill>
              <a:latin typeface="ae_AlMateen" pitchFamily="18" charset="-78"/>
              <a:cs typeface="ae_AlMateen" pitchFamily="18" charset="-78"/>
            </a:endParaRPr>
          </a:p>
        </p:txBody>
      </p:sp>
      <p:sp>
        <p:nvSpPr>
          <p:cNvPr id="17" name="مربع نص 16"/>
          <p:cNvSpPr txBox="1"/>
          <p:nvPr/>
        </p:nvSpPr>
        <p:spPr>
          <a:xfrm>
            <a:off x="232121" y="3960941"/>
            <a:ext cx="4896544" cy="461665"/>
          </a:xfrm>
          <a:prstGeom prst="rect">
            <a:avLst/>
          </a:prstGeom>
          <a:noFill/>
        </p:spPr>
        <p:txBody>
          <a:bodyPr wrap="square" rtlCol="1">
            <a:spAutoFit/>
          </a:bodyPr>
          <a:lstStyle/>
          <a:p>
            <a:pPr algn="ctr"/>
            <a:r>
              <a:rPr lang="ar-SA" sz="2400" dirty="0" smtClean="0">
                <a:solidFill>
                  <a:srgbClr val="002060"/>
                </a:solidFill>
                <a:latin typeface="ae_AlMateen" pitchFamily="18" charset="-78"/>
                <a:cs typeface="ae_AlMateen" pitchFamily="18" charset="-78"/>
              </a:rPr>
              <a:t>تتحقق عندما تتساوى الخدمة مع توقعاته</a:t>
            </a:r>
            <a:endParaRPr lang="ar-SA" sz="2400" dirty="0">
              <a:solidFill>
                <a:srgbClr val="002060"/>
              </a:solidFill>
              <a:latin typeface="ae_AlMateen" pitchFamily="18" charset="-78"/>
              <a:cs typeface="ae_AlMateen" pitchFamily="18" charset="-78"/>
            </a:endParaRPr>
          </a:p>
        </p:txBody>
      </p:sp>
      <p:sp>
        <p:nvSpPr>
          <p:cNvPr id="19" name="مربع نص 18"/>
          <p:cNvSpPr txBox="1"/>
          <p:nvPr/>
        </p:nvSpPr>
        <p:spPr>
          <a:xfrm>
            <a:off x="232121" y="5488584"/>
            <a:ext cx="4896544" cy="461665"/>
          </a:xfrm>
          <a:prstGeom prst="rect">
            <a:avLst/>
          </a:prstGeom>
          <a:noFill/>
        </p:spPr>
        <p:txBody>
          <a:bodyPr wrap="square" rtlCol="1">
            <a:spAutoFit/>
          </a:bodyPr>
          <a:lstStyle/>
          <a:p>
            <a:pPr algn="ctr"/>
            <a:r>
              <a:rPr lang="ar-SA" sz="2400" dirty="0" smtClean="0">
                <a:solidFill>
                  <a:srgbClr val="002060"/>
                </a:solidFill>
                <a:latin typeface="ae_AlMateen" pitchFamily="18" charset="-78"/>
                <a:cs typeface="ae_AlMateen" pitchFamily="18" charset="-78"/>
              </a:rPr>
              <a:t>تتحقق عندما تتجاوز توقعاته</a:t>
            </a:r>
            <a:endParaRPr lang="ar-SA" sz="24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xmlns="" val="19443444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85150" y="260648"/>
            <a:ext cx="3744416" cy="461665"/>
          </a:xfrm>
          <a:prstGeom prst="rect">
            <a:avLst/>
          </a:prstGeom>
          <a:noFill/>
        </p:spPr>
        <p:txBody>
          <a:bodyPr wrap="square" rtlCol="1">
            <a:spAutoFit/>
          </a:bodyPr>
          <a:lstStyle/>
          <a:p>
            <a:r>
              <a:rPr lang="ar-SA" sz="2400" dirty="0" smtClean="0">
                <a:solidFill>
                  <a:srgbClr val="FF0000"/>
                </a:solidFill>
                <a:latin typeface="Hacen Beirut" pitchFamily="2" charset="-78"/>
                <a:cs typeface="Hacen Beirut" pitchFamily="2" charset="-78"/>
              </a:rPr>
              <a:t>دورة التواصل السيئ</a:t>
            </a:r>
            <a:endParaRPr lang="ar-SA" sz="2400" dirty="0">
              <a:solidFill>
                <a:srgbClr val="FF0000"/>
              </a:solidFill>
              <a:latin typeface="Hacen Beirut" pitchFamily="2" charset="-78"/>
              <a:cs typeface="Hacen Beirut" pitchFamily="2" charset="-78"/>
            </a:endParaRPr>
          </a:p>
        </p:txBody>
      </p:sp>
      <p:sp>
        <p:nvSpPr>
          <p:cNvPr id="3" name="شكل بيضاوي 2"/>
          <p:cNvSpPr/>
          <p:nvPr/>
        </p:nvSpPr>
        <p:spPr>
          <a:xfrm>
            <a:off x="3347864" y="881542"/>
            <a:ext cx="1704795" cy="1265718"/>
          </a:xfrm>
          <a:prstGeom prst="ellipse">
            <a:avLst/>
          </a:prstGeom>
          <a:solidFill>
            <a:srgbClr val="00B0F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4" name="شكل بيضاوي 3"/>
          <p:cNvSpPr/>
          <p:nvPr/>
        </p:nvSpPr>
        <p:spPr>
          <a:xfrm>
            <a:off x="5553955" y="1803042"/>
            <a:ext cx="1344755" cy="1265718"/>
          </a:xfrm>
          <a:prstGeom prst="ellipse">
            <a:avLst/>
          </a:prstGeom>
          <a:solidFill>
            <a:srgbClr val="92D05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5" name="شكل بيضاوي 4"/>
          <p:cNvSpPr/>
          <p:nvPr/>
        </p:nvSpPr>
        <p:spPr>
          <a:xfrm>
            <a:off x="1373430" y="3459426"/>
            <a:ext cx="1344755" cy="1265718"/>
          </a:xfrm>
          <a:prstGeom prst="ellipse">
            <a:avLst/>
          </a:prstGeom>
          <a:solidFill>
            <a:srgbClr val="E79419"/>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1619672" y="1587218"/>
            <a:ext cx="1344755" cy="1265718"/>
          </a:xfrm>
          <a:prstGeom prst="ellipse">
            <a:avLst/>
          </a:prstGeom>
          <a:solidFill>
            <a:srgbClr val="7030A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5652120" y="3823927"/>
            <a:ext cx="1344755" cy="1265718"/>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مربع نص 8"/>
          <p:cNvSpPr txBox="1"/>
          <p:nvPr/>
        </p:nvSpPr>
        <p:spPr>
          <a:xfrm>
            <a:off x="5652119" y="3954555"/>
            <a:ext cx="1344755" cy="1015663"/>
          </a:xfrm>
          <a:prstGeom prst="rect">
            <a:avLst/>
          </a:prstGeom>
          <a:noFill/>
        </p:spPr>
        <p:txBody>
          <a:bodyPr wrap="square" rtlCol="1">
            <a:spAutoFit/>
          </a:bodyPr>
          <a:lstStyle/>
          <a:p>
            <a:pPr algn="ctr"/>
            <a:r>
              <a:rPr lang="en-US" sz="2000" b="1" dirty="0" smtClean="0">
                <a:solidFill>
                  <a:schemeClr val="bg1"/>
                </a:solidFill>
              </a:rPr>
              <a:t>1</a:t>
            </a:r>
          </a:p>
          <a:p>
            <a:pPr algn="ctr"/>
            <a:r>
              <a:rPr lang="ar-SA" sz="2000" b="1" dirty="0" smtClean="0">
                <a:solidFill>
                  <a:schemeClr val="bg1"/>
                </a:solidFill>
              </a:rPr>
              <a:t>قلة المعرفة بالمشاريع  </a:t>
            </a:r>
            <a:endParaRPr lang="ar-SA" sz="2000" b="1" dirty="0">
              <a:solidFill>
                <a:schemeClr val="bg1"/>
              </a:solidFill>
            </a:endParaRPr>
          </a:p>
        </p:txBody>
      </p:sp>
      <p:sp>
        <p:nvSpPr>
          <p:cNvPr id="10" name="مربع نص 9"/>
          <p:cNvSpPr txBox="1"/>
          <p:nvPr/>
        </p:nvSpPr>
        <p:spPr>
          <a:xfrm>
            <a:off x="5364088" y="1929606"/>
            <a:ext cx="1776801" cy="923330"/>
          </a:xfrm>
          <a:prstGeom prst="rect">
            <a:avLst/>
          </a:prstGeom>
          <a:noFill/>
        </p:spPr>
        <p:txBody>
          <a:bodyPr wrap="square" rtlCol="1">
            <a:spAutoFit/>
          </a:bodyPr>
          <a:lstStyle/>
          <a:p>
            <a:pPr algn="ctr"/>
            <a:r>
              <a:rPr lang="en-US" b="1" dirty="0" smtClean="0"/>
              <a:t>2</a:t>
            </a:r>
          </a:p>
          <a:p>
            <a:pPr algn="ctr"/>
            <a:r>
              <a:rPr lang="ar-SA" b="1" dirty="0" smtClean="0"/>
              <a:t>التواصل في الاوقات الخاطئة </a:t>
            </a:r>
            <a:endParaRPr lang="ar-SA" b="1" dirty="0"/>
          </a:p>
        </p:txBody>
      </p:sp>
      <p:sp>
        <p:nvSpPr>
          <p:cNvPr id="11" name="مربع نص 10"/>
          <p:cNvSpPr txBox="1"/>
          <p:nvPr/>
        </p:nvSpPr>
        <p:spPr>
          <a:xfrm>
            <a:off x="3491880" y="881542"/>
            <a:ext cx="1428461" cy="1200329"/>
          </a:xfrm>
          <a:prstGeom prst="rect">
            <a:avLst/>
          </a:prstGeom>
          <a:noFill/>
        </p:spPr>
        <p:txBody>
          <a:bodyPr wrap="square" rtlCol="1">
            <a:spAutoFit/>
          </a:bodyPr>
          <a:lstStyle/>
          <a:p>
            <a:pPr algn="ctr"/>
            <a:r>
              <a:rPr lang="en-US" b="1" dirty="0" smtClean="0"/>
              <a:t>3</a:t>
            </a:r>
          </a:p>
          <a:p>
            <a:pPr algn="ctr"/>
            <a:r>
              <a:rPr lang="ar-SA" b="1" dirty="0" smtClean="0"/>
              <a:t>نبرة صوت غير متزنة ولغة جسد مربكة </a:t>
            </a:r>
            <a:endParaRPr lang="ar-SA" b="1" dirty="0"/>
          </a:p>
        </p:txBody>
      </p:sp>
      <p:sp>
        <p:nvSpPr>
          <p:cNvPr id="12" name="مربع نص 11"/>
          <p:cNvSpPr txBox="1"/>
          <p:nvPr/>
        </p:nvSpPr>
        <p:spPr>
          <a:xfrm>
            <a:off x="1668283" y="1722756"/>
            <a:ext cx="1296144" cy="923330"/>
          </a:xfrm>
          <a:prstGeom prst="rect">
            <a:avLst/>
          </a:prstGeom>
          <a:noFill/>
        </p:spPr>
        <p:txBody>
          <a:bodyPr wrap="square" rtlCol="1">
            <a:spAutoFit/>
          </a:bodyPr>
          <a:lstStyle/>
          <a:p>
            <a:pPr algn="ctr"/>
            <a:r>
              <a:rPr lang="en-US" b="1" dirty="0"/>
              <a:t>4</a:t>
            </a:r>
          </a:p>
          <a:p>
            <a:pPr algn="ctr"/>
            <a:r>
              <a:rPr lang="ar-SA" b="1" dirty="0"/>
              <a:t>ضعف المتابعة معه</a:t>
            </a:r>
          </a:p>
        </p:txBody>
      </p:sp>
      <p:sp>
        <p:nvSpPr>
          <p:cNvPr id="13" name="مربع نص 12"/>
          <p:cNvSpPr txBox="1"/>
          <p:nvPr/>
        </p:nvSpPr>
        <p:spPr>
          <a:xfrm>
            <a:off x="1331640" y="3457329"/>
            <a:ext cx="1416763" cy="923330"/>
          </a:xfrm>
          <a:prstGeom prst="rect">
            <a:avLst/>
          </a:prstGeom>
          <a:noFill/>
        </p:spPr>
        <p:txBody>
          <a:bodyPr wrap="square" rtlCol="1">
            <a:spAutoFit/>
          </a:bodyPr>
          <a:lstStyle/>
          <a:p>
            <a:pPr algn="ctr"/>
            <a:r>
              <a:rPr lang="en-US" b="1" dirty="0"/>
              <a:t>5</a:t>
            </a:r>
          </a:p>
          <a:p>
            <a:pPr algn="ctr"/>
            <a:r>
              <a:rPr lang="ar-SA" b="1" dirty="0"/>
              <a:t>عدم الوضوح مع </a:t>
            </a:r>
            <a:r>
              <a:rPr lang="ar-SA" b="1" dirty="0" smtClean="0"/>
              <a:t>المتبرع </a:t>
            </a:r>
            <a:endParaRPr lang="ar-SA" b="1" dirty="0"/>
          </a:p>
        </p:txBody>
      </p:sp>
      <p:sp>
        <p:nvSpPr>
          <p:cNvPr id="14" name="مربع نص 13"/>
          <p:cNvSpPr txBox="1"/>
          <p:nvPr/>
        </p:nvSpPr>
        <p:spPr>
          <a:xfrm>
            <a:off x="2532379" y="5703639"/>
            <a:ext cx="2759701" cy="461665"/>
          </a:xfrm>
          <a:prstGeom prst="rect">
            <a:avLst/>
          </a:prstGeom>
          <a:noFill/>
        </p:spPr>
        <p:txBody>
          <a:bodyPr wrap="square" rtlCol="1">
            <a:spAutoFit/>
          </a:bodyPr>
          <a:lstStyle/>
          <a:p>
            <a:r>
              <a:rPr lang="en-US" sz="2400" b="1" dirty="0" smtClean="0">
                <a:solidFill>
                  <a:srgbClr val="FF0000"/>
                </a:solidFill>
                <a:latin typeface="ae_AlMothnna" pitchFamily="34" charset="-78"/>
                <a:cs typeface="ae_AlMothnna" pitchFamily="34" charset="-78"/>
              </a:rPr>
              <a:t>“</a:t>
            </a:r>
            <a:r>
              <a:rPr lang="ar-SA" sz="2400" b="1" dirty="0" smtClean="0">
                <a:solidFill>
                  <a:srgbClr val="FF0000"/>
                </a:solidFill>
                <a:latin typeface="ae_AlMothnna" pitchFamily="34" charset="-78"/>
                <a:cs typeface="ae_AlMothnna" pitchFamily="34" charset="-78"/>
              </a:rPr>
              <a:t>جدارات الفشل </a:t>
            </a:r>
            <a:r>
              <a:rPr lang="en-US" sz="2400" b="1" dirty="0" smtClean="0">
                <a:solidFill>
                  <a:srgbClr val="FF0000"/>
                </a:solidFill>
                <a:latin typeface="ae_AlMothnna" pitchFamily="34" charset="-78"/>
                <a:cs typeface="ae_AlMothnna" pitchFamily="34" charset="-78"/>
              </a:rPr>
              <a:t>“</a:t>
            </a:r>
            <a:endParaRPr lang="ar-SA" sz="2400" b="1" dirty="0">
              <a:solidFill>
                <a:srgbClr val="FF0000"/>
              </a:solidFill>
              <a:latin typeface="ae_AlMothnna" pitchFamily="34" charset="-78"/>
              <a:cs typeface="ae_AlMothnna" pitchFamily="34" charset="-78"/>
            </a:endParaRPr>
          </a:p>
        </p:txBody>
      </p:sp>
      <p:pic>
        <p:nvPicPr>
          <p:cNvPr id="15" name="صورة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2635756"/>
            <a:ext cx="2437234" cy="2881476"/>
          </a:xfrm>
          <a:prstGeom prst="rect">
            <a:avLst/>
          </a:prstGeom>
        </p:spPr>
      </p:pic>
      <p:pic>
        <p:nvPicPr>
          <p:cNvPr id="16" name="صورة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25058" y="5517232"/>
            <a:ext cx="801273" cy="1017270"/>
          </a:xfrm>
          <a:prstGeom prst="rect">
            <a:avLst/>
          </a:prstGeom>
        </p:spPr>
      </p:pic>
    </p:spTree>
    <p:extLst>
      <p:ext uri="{BB962C8B-B14F-4D97-AF65-F5344CB8AC3E}">
        <p14:creationId xmlns:p14="http://schemas.microsoft.com/office/powerpoint/2010/main" xmlns="" val="32964057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485150" y="260648"/>
            <a:ext cx="3744416" cy="461665"/>
          </a:xfrm>
          <a:prstGeom prst="rect">
            <a:avLst/>
          </a:prstGeom>
          <a:noFill/>
        </p:spPr>
        <p:txBody>
          <a:bodyPr wrap="square" rtlCol="1">
            <a:spAutoFit/>
          </a:bodyPr>
          <a:lstStyle/>
          <a:p>
            <a:r>
              <a:rPr lang="ar-SA" sz="2400" dirty="0" smtClean="0">
                <a:solidFill>
                  <a:srgbClr val="FF0000"/>
                </a:solidFill>
                <a:latin typeface="Hacen Beirut" pitchFamily="2" charset="-78"/>
                <a:cs typeface="Hacen Beirut" pitchFamily="2" charset="-78"/>
              </a:rPr>
              <a:t>دورة الخدمة  الجيدة </a:t>
            </a:r>
            <a:endParaRPr lang="ar-SA" sz="2400" dirty="0">
              <a:solidFill>
                <a:srgbClr val="FF0000"/>
              </a:solidFill>
              <a:latin typeface="Hacen Beirut" pitchFamily="2" charset="-78"/>
              <a:cs typeface="Hacen Beirut" pitchFamily="2" charset="-78"/>
            </a:endParaRPr>
          </a:p>
        </p:txBody>
      </p:sp>
      <p:sp>
        <p:nvSpPr>
          <p:cNvPr id="5" name="شكل بيضاوي 4"/>
          <p:cNvSpPr/>
          <p:nvPr/>
        </p:nvSpPr>
        <p:spPr>
          <a:xfrm>
            <a:off x="3347864" y="881542"/>
            <a:ext cx="1704795" cy="1265718"/>
          </a:xfrm>
          <a:prstGeom prst="ellipse">
            <a:avLst/>
          </a:prstGeom>
          <a:solidFill>
            <a:srgbClr val="00B0F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5553955" y="1803042"/>
            <a:ext cx="1344755" cy="1265718"/>
          </a:xfrm>
          <a:prstGeom prst="ellipse">
            <a:avLst/>
          </a:prstGeom>
          <a:solidFill>
            <a:srgbClr val="92D05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1115616" y="3459426"/>
            <a:ext cx="1602569" cy="1265718"/>
          </a:xfrm>
          <a:prstGeom prst="ellipse">
            <a:avLst/>
          </a:prstGeom>
          <a:solidFill>
            <a:srgbClr val="0A5629"/>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1373430" y="1587218"/>
            <a:ext cx="1590997" cy="1265718"/>
          </a:xfrm>
          <a:prstGeom prst="ellipse">
            <a:avLst/>
          </a:prstGeom>
          <a:solidFill>
            <a:srgbClr val="FFC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5652120" y="3823927"/>
            <a:ext cx="1344755" cy="1265718"/>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ربع نص 9"/>
          <p:cNvSpPr txBox="1"/>
          <p:nvPr/>
        </p:nvSpPr>
        <p:spPr>
          <a:xfrm>
            <a:off x="5652119" y="3954555"/>
            <a:ext cx="1344755" cy="1015663"/>
          </a:xfrm>
          <a:prstGeom prst="rect">
            <a:avLst/>
          </a:prstGeom>
          <a:noFill/>
        </p:spPr>
        <p:txBody>
          <a:bodyPr wrap="square" rtlCol="1">
            <a:spAutoFit/>
          </a:bodyPr>
          <a:lstStyle/>
          <a:p>
            <a:pPr algn="ctr"/>
            <a:r>
              <a:rPr lang="en-US" sz="2000" b="1" dirty="0" smtClean="0">
                <a:solidFill>
                  <a:schemeClr val="bg1"/>
                </a:solidFill>
              </a:rPr>
              <a:t>1</a:t>
            </a:r>
          </a:p>
          <a:p>
            <a:pPr algn="ctr"/>
            <a:r>
              <a:rPr lang="ar-SA" sz="2000" b="1" dirty="0" smtClean="0">
                <a:solidFill>
                  <a:schemeClr val="bg1"/>
                </a:solidFill>
              </a:rPr>
              <a:t>المعرفة التامة بالمشاريع</a:t>
            </a:r>
            <a:endParaRPr lang="ar-SA" sz="2000" b="1" dirty="0">
              <a:solidFill>
                <a:schemeClr val="bg1"/>
              </a:solidFill>
            </a:endParaRPr>
          </a:p>
        </p:txBody>
      </p:sp>
      <p:sp>
        <p:nvSpPr>
          <p:cNvPr id="11" name="مربع نص 10"/>
          <p:cNvSpPr txBox="1"/>
          <p:nvPr/>
        </p:nvSpPr>
        <p:spPr>
          <a:xfrm>
            <a:off x="5364088" y="1774180"/>
            <a:ext cx="1776801" cy="923330"/>
          </a:xfrm>
          <a:prstGeom prst="rect">
            <a:avLst/>
          </a:prstGeom>
          <a:noFill/>
        </p:spPr>
        <p:txBody>
          <a:bodyPr wrap="square" rtlCol="1">
            <a:spAutoFit/>
          </a:bodyPr>
          <a:lstStyle/>
          <a:p>
            <a:pPr algn="ctr"/>
            <a:r>
              <a:rPr lang="en-US" b="1" dirty="0" smtClean="0"/>
              <a:t>2</a:t>
            </a:r>
          </a:p>
          <a:p>
            <a:pPr algn="ctr"/>
            <a:r>
              <a:rPr lang="ar-SA" b="1" dirty="0" smtClean="0"/>
              <a:t>سرعة الاستجابة </a:t>
            </a:r>
          </a:p>
          <a:p>
            <a:pPr algn="ctr"/>
            <a:r>
              <a:rPr lang="ar-SA" b="1" dirty="0" smtClean="0"/>
              <a:t>للمتبرع والمتبرع </a:t>
            </a:r>
            <a:endParaRPr lang="ar-SA" b="1" dirty="0"/>
          </a:p>
        </p:txBody>
      </p:sp>
      <p:sp>
        <p:nvSpPr>
          <p:cNvPr id="12" name="مربع نص 11"/>
          <p:cNvSpPr txBox="1"/>
          <p:nvPr/>
        </p:nvSpPr>
        <p:spPr>
          <a:xfrm>
            <a:off x="3491880" y="881542"/>
            <a:ext cx="1428461" cy="1200329"/>
          </a:xfrm>
          <a:prstGeom prst="rect">
            <a:avLst/>
          </a:prstGeom>
          <a:noFill/>
        </p:spPr>
        <p:txBody>
          <a:bodyPr wrap="square" rtlCol="1">
            <a:spAutoFit/>
          </a:bodyPr>
          <a:lstStyle/>
          <a:p>
            <a:pPr algn="ctr"/>
            <a:r>
              <a:rPr lang="en-US" b="1" dirty="0" smtClean="0"/>
              <a:t>3</a:t>
            </a:r>
          </a:p>
          <a:p>
            <a:pPr algn="ctr"/>
            <a:r>
              <a:rPr lang="ar-SA" b="1" dirty="0" smtClean="0"/>
              <a:t>نبرة الصوت متزنة ولغة الجسد واضحة</a:t>
            </a:r>
            <a:endParaRPr lang="ar-SA" b="1" dirty="0"/>
          </a:p>
        </p:txBody>
      </p:sp>
      <p:sp>
        <p:nvSpPr>
          <p:cNvPr id="13" name="مربع نص 12"/>
          <p:cNvSpPr txBox="1"/>
          <p:nvPr/>
        </p:nvSpPr>
        <p:spPr>
          <a:xfrm>
            <a:off x="1373430" y="1556792"/>
            <a:ext cx="1758410" cy="1077218"/>
          </a:xfrm>
          <a:prstGeom prst="rect">
            <a:avLst/>
          </a:prstGeom>
          <a:noFill/>
        </p:spPr>
        <p:txBody>
          <a:bodyPr wrap="square" rtlCol="1">
            <a:spAutoFit/>
          </a:bodyPr>
          <a:lstStyle/>
          <a:p>
            <a:pPr algn="ctr"/>
            <a:r>
              <a:rPr lang="en-US" sz="1600" b="1" dirty="0"/>
              <a:t>4</a:t>
            </a:r>
          </a:p>
          <a:p>
            <a:pPr algn="ctr"/>
            <a:r>
              <a:rPr lang="ar-SA" sz="1600" b="1" dirty="0" smtClean="0"/>
              <a:t>ايجاد الحلول </a:t>
            </a:r>
          </a:p>
          <a:p>
            <a:pPr algn="ctr"/>
            <a:r>
              <a:rPr lang="ar-SA" sz="1600" b="1" dirty="0" smtClean="0"/>
              <a:t>واستيعاب احتياجات المتبرع</a:t>
            </a:r>
            <a:endParaRPr lang="ar-SA" sz="1600" b="1" dirty="0"/>
          </a:p>
        </p:txBody>
      </p:sp>
      <p:sp>
        <p:nvSpPr>
          <p:cNvPr id="14" name="مربع نص 13"/>
          <p:cNvSpPr txBox="1"/>
          <p:nvPr/>
        </p:nvSpPr>
        <p:spPr>
          <a:xfrm>
            <a:off x="1115616" y="3646765"/>
            <a:ext cx="1818593" cy="646331"/>
          </a:xfrm>
          <a:prstGeom prst="rect">
            <a:avLst/>
          </a:prstGeom>
          <a:noFill/>
        </p:spPr>
        <p:txBody>
          <a:bodyPr wrap="square" rtlCol="1">
            <a:spAutoFit/>
          </a:bodyPr>
          <a:lstStyle/>
          <a:p>
            <a:pPr algn="ctr"/>
            <a:r>
              <a:rPr lang="en-US" b="1" dirty="0" smtClean="0"/>
              <a:t>5</a:t>
            </a:r>
            <a:endParaRPr lang="ar-SA" b="1" dirty="0"/>
          </a:p>
          <a:p>
            <a:pPr algn="ctr"/>
            <a:r>
              <a:rPr lang="ar-SA" b="1" dirty="0" smtClean="0"/>
              <a:t>التميز في المتابعة </a:t>
            </a:r>
            <a:endParaRPr lang="en-US" b="1" dirty="0"/>
          </a:p>
        </p:txBody>
      </p:sp>
      <p:sp>
        <p:nvSpPr>
          <p:cNvPr id="15" name="مربع نص 14"/>
          <p:cNvSpPr txBox="1"/>
          <p:nvPr/>
        </p:nvSpPr>
        <p:spPr>
          <a:xfrm>
            <a:off x="1763689" y="5703639"/>
            <a:ext cx="3528392" cy="584775"/>
          </a:xfrm>
          <a:prstGeom prst="rect">
            <a:avLst/>
          </a:prstGeom>
          <a:noFill/>
        </p:spPr>
        <p:txBody>
          <a:bodyPr wrap="square" rtlCol="1">
            <a:spAutoFit/>
          </a:bodyPr>
          <a:lstStyle/>
          <a:p>
            <a:r>
              <a:rPr lang="en-US" sz="2400" b="1" dirty="0" smtClean="0">
                <a:solidFill>
                  <a:srgbClr val="FF0000"/>
                </a:solidFill>
                <a:latin typeface="ae_AlMothnna" pitchFamily="34" charset="-78"/>
                <a:cs typeface="ae_AlMothnna" pitchFamily="34" charset="-78"/>
              </a:rPr>
              <a:t>“</a:t>
            </a:r>
            <a:r>
              <a:rPr lang="ar-SA" sz="3200" b="1" dirty="0" smtClean="0">
                <a:solidFill>
                  <a:srgbClr val="00B050"/>
                </a:solidFill>
                <a:latin typeface="ae_AlMothnna" pitchFamily="34" charset="-78"/>
                <a:cs typeface="ae_AlMothnna" pitchFamily="34" charset="-78"/>
              </a:rPr>
              <a:t>جدارات النجاح</a:t>
            </a:r>
            <a:r>
              <a:rPr lang="en-US" sz="2400" b="1" dirty="0" smtClean="0">
                <a:solidFill>
                  <a:srgbClr val="FF0000"/>
                </a:solidFill>
                <a:latin typeface="ae_AlMothnna" pitchFamily="34" charset="-78"/>
                <a:cs typeface="ae_AlMothnna" pitchFamily="34" charset="-78"/>
              </a:rPr>
              <a:t>“</a:t>
            </a:r>
            <a:endParaRPr lang="ar-SA" sz="2400" b="1" dirty="0">
              <a:solidFill>
                <a:srgbClr val="FF0000"/>
              </a:solidFill>
              <a:latin typeface="ae_AlMothnna" pitchFamily="34" charset="-78"/>
              <a:cs typeface="ae_AlMothnna" pitchFamily="34" charset="-78"/>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85486" y="5517232"/>
            <a:ext cx="1418762" cy="1008112"/>
          </a:xfrm>
          <a:prstGeom prst="rect">
            <a:avLst/>
          </a:prstGeom>
        </p:spPr>
      </p:pic>
      <p:pic>
        <p:nvPicPr>
          <p:cNvPr id="3" name="صورة 2"/>
          <p:cNvPicPr>
            <a:picLocks noChangeAspect="1"/>
          </p:cNvPicPr>
          <p:nvPr/>
        </p:nvPicPr>
        <p:blipFill>
          <a:blip r:embed="rId3" cstate="print">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2964427" y="2571750"/>
            <a:ext cx="2464823" cy="2398468"/>
          </a:xfrm>
          <a:prstGeom prst="rect">
            <a:avLst/>
          </a:prstGeom>
          <a:solidFill>
            <a:srgbClr val="00B050"/>
          </a:solidFill>
        </p:spPr>
      </p:pic>
    </p:spTree>
    <p:extLst>
      <p:ext uri="{BB962C8B-B14F-4D97-AF65-F5344CB8AC3E}">
        <p14:creationId xmlns:p14="http://schemas.microsoft.com/office/powerpoint/2010/main" xmlns="" val="42221234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2699792" y="3933056"/>
            <a:ext cx="4032448" cy="1872208"/>
            <a:chOff x="251520" y="3933056"/>
            <a:chExt cx="4032448" cy="1872208"/>
          </a:xfrm>
        </p:grpSpPr>
        <p:sp>
          <p:nvSpPr>
            <p:cNvPr id="4" name="مستطيل مستدير الزوايا 3"/>
            <p:cNvSpPr/>
            <p:nvPr/>
          </p:nvSpPr>
          <p:spPr>
            <a:xfrm>
              <a:off x="251520" y="4437112"/>
              <a:ext cx="32403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وسيلة شرح بيضاوية 4"/>
            <p:cNvSpPr/>
            <p:nvPr/>
          </p:nvSpPr>
          <p:spPr>
            <a:xfrm>
              <a:off x="2411760" y="3933056"/>
              <a:ext cx="1872208" cy="792088"/>
            </a:xfrm>
            <a:prstGeom prst="wedgeEllipse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2" name="صورة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3636" y="1412776"/>
            <a:ext cx="2866236" cy="2376656"/>
          </a:xfrm>
          <a:prstGeom prst="rect">
            <a:avLst/>
          </a:prstGeom>
        </p:spPr>
      </p:pic>
      <p:sp>
        <p:nvSpPr>
          <p:cNvPr id="3" name="مربع نص 2"/>
          <p:cNvSpPr txBox="1"/>
          <p:nvPr/>
        </p:nvSpPr>
        <p:spPr>
          <a:xfrm>
            <a:off x="1331640" y="548680"/>
            <a:ext cx="6624736" cy="461665"/>
          </a:xfrm>
          <a:prstGeom prst="rect">
            <a:avLst/>
          </a:prstGeom>
          <a:noFill/>
        </p:spPr>
        <p:txBody>
          <a:bodyPr wrap="square" rtlCol="1">
            <a:spAutoFit/>
          </a:bodyPr>
          <a:lstStyle/>
          <a:p>
            <a:r>
              <a:rPr lang="ar-SA" sz="2400" dirty="0" smtClean="0">
                <a:solidFill>
                  <a:srgbClr val="FF0000"/>
                </a:solidFill>
                <a:cs typeface="MCS CLOCK HIGH" pitchFamily="2" charset="-78"/>
              </a:rPr>
              <a:t>حقائق عن خدمة الداعمين والمتبرعين</a:t>
            </a:r>
            <a:endParaRPr lang="ar-SA" sz="2400" dirty="0">
              <a:solidFill>
                <a:srgbClr val="FF0000"/>
              </a:solidFill>
              <a:cs typeface="MCS CLOCK HIGH" pitchFamily="2" charset="-78"/>
            </a:endParaRPr>
          </a:p>
        </p:txBody>
      </p:sp>
      <p:sp>
        <p:nvSpPr>
          <p:cNvPr id="7" name="مربع نص 6"/>
          <p:cNvSpPr txBox="1"/>
          <p:nvPr/>
        </p:nvSpPr>
        <p:spPr>
          <a:xfrm>
            <a:off x="4932040" y="4149080"/>
            <a:ext cx="1440160" cy="461665"/>
          </a:xfrm>
          <a:prstGeom prst="rect">
            <a:avLst/>
          </a:prstGeom>
          <a:noFill/>
        </p:spPr>
        <p:txBody>
          <a:bodyPr wrap="square" rtlCol="1">
            <a:spAutoFit/>
          </a:bodyPr>
          <a:lstStyle/>
          <a:p>
            <a:r>
              <a:rPr lang="ar-SA" sz="2400" b="1" dirty="0" smtClean="0">
                <a:solidFill>
                  <a:schemeClr val="bg1"/>
                </a:solidFill>
                <a:latin typeface="ae_AlYermook" pitchFamily="34" charset="-78"/>
                <a:cs typeface="ae_AlYermook" pitchFamily="34" charset="-78"/>
              </a:rPr>
              <a:t>حقيـقـة </a:t>
            </a:r>
            <a:endParaRPr lang="ar-SA" b="1" dirty="0">
              <a:solidFill>
                <a:schemeClr val="bg1"/>
              </a:solidFill>
              <a:latin typeface="ae_AlYermook" pitchFamily="34" charset="-78"/>
              <a:cs typeface="ae_AlYermook" pitchFamily="34" charset="-78"/>
            </a:endParaRPr>
          </a:p>
        </p:txBody>
      </p:sp>
      <p:sp>
        <p:nvSpPr>
          <p:cNvPr id="8" name="مربع نص 7"/>
          <p:cNvSpPr txBox="1"/>
          <p:nvPr/>
        </p:nvSpPr>
        <p:spPr>
          <a:xfrm>
            <a:off x="2843808" y="4809926"/>
            <a:ext cx="2952328" cy="923330"/>
          </a:xfrm>
          <a:prstGeom prst="rect">
            <a:avLst/>
          </a:prstGeom>
          <a:noFill/>
        </p:spPr>
        <p:txBody>
          <a:bodyPr wrap="square" rtlCol="1">
            <a:spAutoFit/>
          </a:bodyPr>
          <a:lstStyle/>
          <a:p>
            <a:r>
              <a:rPr lang="ar-SA" b="1" dirty="0" smtClean="0">
                <a:cs typeface="+mj-cs"/>
              </a:rPr>
              <a:t>المتبرع هو أهم زائر للجمعية او ضيف في مناسبة ،وهو لا يعتمد عليك ،بل أنت من يعتمد عليه .</a:t>
            </a:r>
            <a:endParaRPr lang="ar-SA" b="1" dirty="0">
              <a:cs typeface="+mj-cs"/>
            </a:endParaRPr>
          </a:p>
        </p:txBody>
      </p:sp>
    </p:spTree>
    <p:extLst>
      <p:ext uri="{BB962C8B-B14F-4D97-AF65-F5344CB8AC3E}">
        <p14:creationId xmlns:p14="http://schemas.microsoft.com/office/powerpoint/2010/main" xmlns="" val="210648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درج الرمادي">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5899</TotalTime>
  <Words>4974</Words>
  <Application>Microsoft Office PowerPoint</Application>
  <PresentationFormat>عرض على الشاشة (3:4)‏</PresentationFormat>
  <Paragraphs>908</Paragraphs>
  <Slides>158</Slides>
  <Notes>0</Notes>
  <HiddenSlides>0</HiddenSlides>
  <MMClips>0</MMClips>
  <ScaleCrop>false</ScaleCrop>
  <HeadingPairs>
    <vt:vector size="6" baseType="variant">
      <vt:variant>
        <vt:lpstr>سمة</vt:lpstr>
      </vt:variant>
      <vt:variant>
        <vt:i4>1</vt:i4>
      </vt:variant>
      <vt:variant>
        <vt:lpstr>خوادم OLE مضمنة</vt:lpstr>
      </vt:variant>
      <vt:variant>
        <vt:i4>3</vt:i4>
      </vt:variant>
      <vt:variant>
        <vt:lpstr>عناوين الشرائح</vt:lpstr>
      </vt:variant>
      <vt:variant>
        <vt:i4>158</vt:i4>
      </vt:variant>
    </vt:vector>
  </HeadingPairs>
  <TitlesOfParts>
    <vt:vector size="162" baseType="lpstr">
      <vt:lpstr>تجاور</vt:lpstr>
      <vt:lpstr>Document</vt:lpstr>
      <vt:lpstr>شريحة</vt:lpstr>
      <vt:lpstr>Clip</vt:lpstr>
      <vt:lpstr>مهارات تنمية الموارد المالية للجمعيات الخيرية </vt:lpstr>
      <vt:lpstr>الشريحة 2</vt:lpstr>
      <vt:lpstr>بطاقة تعارف : 4 أكتب :(الاسم ،العمر ،الوظيفة ،الحالة الاجتماعية )</vt:lpstr>
      <vt:lpstr>نشط معلوماتك </vt:lpstr>
      <vt:lpstr>قبل البدء من اجلك </vt:lpstr>
      <vt:lpstr>ملخص التوقعات </vt:lpstr>
      <vt:lpstr>لماذا حضرت هذه الدورة </vt:lpstr>
      <vt:lpstr>الشريحة 8</vt:lpstr>
      <vt:lpstr>الشريحة 9</vt:lpstr>
      <vt:lpstr>التغيير حتمي لابد منه .</vt:lpstr>
      <vt:lpstr> كيف تساعدك هذه الدورة على التغير؟ </vt:lpstr>
      <vt:lpstr>ما الذي سيغير حياتك ؟</vt:lpstr>
      <vt:lpstr>تغيير وتعديل السلوك ؟</vt:lpstr>
      <vt:lpstr>الصورة الذهنية </vt:lpstr>
      <vt:lpstr>كيفية اكتساب عادة </vt:lpstr>
      <vt:lpstr>عوامل اكتساب العادة KSA</vt:lpstr>
      <vt:lpstr>الشريحة 17</vt:lpstr>
      <vt:lpstr>النموذج السداسي للتغيير</vt:lpstr>
      <vt:lpstr>5- التعلم من خلال التعليم </vt:lpstr>
      <vt:lpstr>الشريحة 20</vt:lpstr>
      <vt:lpstr>دورة التغيير </vt:lpstr>
      <vt:lpstr>ما هي العادات التي يجب ان نكتسبها ؟</vt:lpstr>
      <vt:lpstr>نشاط </vt:lpstr>
      <vt:lpstr>الاخرون  - الناس</vt:lpstr>
      <vt:lpstr>الشريحة 25</vt:lpstr>
      <vt:lpstr>الشريحة 26</vt:lpstr>
      <vt:lpstr>الشريحة 27</vt:lpstr>
      <vt:lpstr>أهمية الأنماط</vt:lpstr>
      <vt:lpstr>           الانمــــــــاط </vt:lpstr>
      <vt:lpstr>الرجاء الاجابة على الاستبيان  بنعم او لا وستكون الاجابات خاصة وسرية لكل واحد.</vt:lpstr>
      <vt:lpstr>بوصلة التفكير  مقياس هيرمان (الهيمنة الدماغية )</vt:lpstr>
      <vt:lpstr>الشريحة 32</vt:lpstr>
      <vt:lpstr>لماذا ندرس مقياس هيرمان؟ </vt:lpstr>
      <vt:lpstr>الشريحة 34</vt:lpstr>
      <vt:lpstr>الشريحة 35</vt:lpstr>
      <vt:lpstr>الشريحة 36</vt:lpstr>
      <vt:lpstr>الشريحة 37</vt:lpstr>
      <vt:lpstr>الان انظر في اجاباتك ماذا سيكون نمطك؟ </vt:lpstr>
      <vt:lpstr>الشريحة 39</vt:lpstr>
      <vt:lpstr>ثانيا: النظام التمثيلي</vt:lpstr>
      <vt:lpstr>الشريحة 41</vt:lpstr>
      <vt:lpstr>الشريحة 42</vt:lpstr>
      <vt:lpstr>النظام التمثيلي</vt:lpstr>
      <vt:lpstr>كشـــاف</vt:lpstr>
      <vt:lpstr>الشريحة 45</vt:lpstr>
      <vt:lpstr>إنقـــــــــــــــــــــــاذ</vt:lpstr>
      <vt:lpstr>الشريحة 47</vt:lpstr>
      <vt:lpstr>الشريحة 48</vt:lpstr>
      <vt:lpstr>ماهي الامور التي يمكن من خلالها خلق انطباع اولي حسن؟ </vt:lpstr>
      <vt:lpstr>الشريحة 50</vt:lpstr>
      <vt:lpstr>الشريحة 51</vt:lpstr>
      <vt:lpstr>الشريحة 52</vt:lpstr>
      <vt:lpstr>الشريحة 53</vt:lpstr>
      <vt:lpstr>أنواع الاتصالات </vt:lpstr>
      <vt:lpstr>الشريحة 55</vt:lpstr>
      <vt:lpstr>الشريحة 56</vt:lpstr>
      <vt:lpstr>الشريحة 57</vt:lpstr>
      <vt:lpstr>الشريحة 58</vt:lpstr>
      <vt:lpstr>الشريحة 59</vt:lpstr>
      <vt:lpstr>الشريحة 60</vt:lpstr>
      <vt:lpstr>الشريحة 61</vt:lpstr>
      <vt:lpstr>الشريحة 62</vt:lpstr>
      <vt:lpstr>حتى يكون الاتصال فعالا </vt:lpstr>
      <vt:lpstr>الشريحة 64</vt:lpstr>
      <vt:lpstr> التسويق</vt:lpstr>
      <vt:lpstr>الشريحة 66</vt:lpstr>
      <vt:lpstr>أسئلة سنجيب عنها في هذه الدورة ؟</vt:lpstr>
      <vt:lpstr>التسويق الخيري ؟</vt:lpstr>
      <vt:lpstr>اهمية التسويق الخيري </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انواع الداعمين الخارجيين </vt:lpstr>
      <vt:lpstr>الشريحة 86</vt:lpstr>
      <vt:lpstr>الشريحة 87</vt:lpstr>
      <vt:lpstr>الشريحة 88</vt:lpstr>
      <vt:lpstr>الشريحة 89</vt:lpstr>
      <vt:lpstr>الشريحة 90</vt:lpstr>
      <vt:lpstr>الشريحة 91</vt:lpstr>
      <vt:lpstr>الشريحة 92</vt:lpstr>
      <vt:lpstr>الشريحة 93</vt:lpstr>
      <vt:lpstr>هل انت محترف في جلب التبرعات أم هاو؟</vt:lpstr>
      <vt:lpstr>قاعدة القلة القوية أو الكثرة الضعيفة </vt:lpstr>
      <vt:lpstr>كيف يحكم المتبرع والمتبرع على مستوى التواصل؟</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دوافع  العطاء عند الناس </vt:lpstr>
      <vt:lpstr>الشريحة 114</vt:lpstr>
      <vt:lpstr>الشريحة 115</vt:lpstr>
      <vt:lpstr>الشريحة 116</vt:lpstr>
      <vt:lpstr>الشريحة 117</vt:lpstr>
      <vt:lpstr>الشريحة 118</vt:lpstr>
      <vt:lpstr>الشريحة 119</vt:lpstr>
      <vt:lpstr>       عملية جمع التبرعات </vt:lpstr>
      <vt:lpstr>الشريحة 121</vt:lpstr>
      <vt:lpstr>الشريحة 122</vt:lpstr>
      <vt:lpstr>الشريحة 123</vt:lpstr>
      <vt:lpstr>الشريحة 124</vt:lpstr>
      <vt:lpstr>الشريحة 125</vt:lpstr>
      <vt:lpstr>الخطابات الشخصية </vt:lpstr>
      <vt:lpstr>الشريحة 127</vt:lpstr>
      <vt:lpstr>الشريحة 128</vt:lpstr>
      <vt:lpstr>الشريحة 129</vt:lpstr>
      <vt:lpstr>الدعوة للتبرع بواسطة الإعلان بوسائل الإعلام المختلفة</vt:lpstr>
      <vt:lpstr>الشريحة 131</vt:lpstr>
      <vt:lpstr>الحفلات السنوية </vt:lpstr>
      <vt:lpstr>الاشتراكات ورسوم العضوية </vt:lpstr>
      <vt:lpstr>الاسواق الخيرية والبازارات </vt:lpstr>
      <vt:lpstr>الشريحة 135</vt:lpstr>
      <vt:lpstr>بطاقات المناسبات </vt:lpstr>
      <vt:lpstr>الحملات البريدية </vt:lpstr>
      <vt:lpstr>عشرون دقيقة  للمجموعات نشاط ابداعي </vt:lpstr>
      <vt:lpstr>الشريحة 139</vt:lpstr>
      <vt:lpstr>الشريحة 140</vt:lpstr>
      <vt:lpstr>الشريحة 141</vt:lpstr>
      <vt:lpstr>الشريحة 142</vt:lpstr>
      <vt:lpstr>الشريحة 143</vt:lpstr>
      <vt:lpstr>كيف نحافظ على المتبرع </vt:lpstr>
      <vt:lpstr>الشريحة 145</vt:lpstr>
      <vt:lpstr>الشريحة 146</vt:lpstr>
      <vt:lpstr>الشريحة 147</vt:lpstr>
      <vt:lpstr>الاخطاء القاتلة في عملية جمع التبرعات </vt:lpstr>
      <vt:lpstr>الشريحة 149</vt:lpstr>
      <vt:lpstr>الشريحة 150</vt:lpstr>
      <vt:lpstr>الشريحة 151</vt:lpstr>
      <vt:lpstr>       1 – مهارة تجنب الحديث السلبي إلى النفس نقد وتوبيخ الذات واستبدالها بمهارة الحديث الايجابي إلى النفس </vt:lpstr>
      <vt:lpstr>الشريحة 153</vt:lpstr>
      <vt:lpstr>الشريحة 154</vt:lpstr>
      <vt:lpstr>الشريحة 155</vt:lpstr>
      <vt:lpstr>الشريحة 156</vt:lpstr>
      <vt:lpstr>الشريحة 157</vt:lpstr>
      <vt:lpstr>الشريحة 158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التميز في خدمة العملاء</dc:title>
  <dc:creator>ابو هديل</dc:creator>
  <cp:lastModifiedBy>mr</cp:lastModifiedBy>
  <cp:revision>388</cp:revision>
  <dcterms:created xsi:type="dcterms:W3CDTF">2012-07-02T15:19:55Z</dcterms:created>
  <dcterms:modified xsi:type="dcterms:W3CDTF">2018-11-01T18:38:37Z</dcterms:modified>
</cp:coreProperties>
</file>