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146D8D-0DFD-49A6-A4C7-2342B7518D09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7626D0-185E-4056-B162-1FA45193286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10244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869185-97EE-4BF1-8212-EAE84C1FD974}" type="slidenum">
              <a:rPr lang="ar-SA" altLang="en-US">
                <a:solidFill>
                  <a:srgbClr val="000000"/>
                </a:solidFill>
              </a:rPr>
              <a:pPr/>
              <a:t>2</a:t>
            </a:fld>
            <a:endParaRPr lang="ar-SA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1331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081F2C-2CA2-48B2-A5A1-7C420CC707AA}" type="slidenum">
              <a:rPr lang="ar-SA">
                <a:solidFill>
                  <a:srgbClr val="000000"/>
                </a:solidFill>
              </a:rPr>
              <a:pPr/>
              <a:t>4</a:t>
            </a:fld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 smtClean="0"/>
              <a:t>انقر فوق الرمز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A87BB-C35F-4781-8635-7BB98AD22B3C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178E-8A0F-4B47-987A-64A28669D81E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xmlns="" id="{7443C1CF-8DBC-4BDE-BDBF-D51846389B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" b="179"/>
          <a:stretch>
            <a:fillRect/>
          </a:stretch>
        </p:blipFill>
        <p:spPr>
          <a:xfrm>
            <a:off x="0" y="-1588"/>
            <a:ext cx="9144000" cy="6858001"/>
          </a:xfrm>
        </p:spPr>
      </p:pic>
      <p:pic>
        <p:nvPicPr>
          <p:cNvPr id="8195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344" y="4117976"/>
            <a:ext cx="3726656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CBA13682-5007-49FE-90C9-4C392B1900A7}"/>
              </a:ext>
            </a:extLst>
          </p:cNvPr>
          <p:cNvSpPr txBox="1"/>
          <p:nvPr/>
        </p:nvSpPr>
        <p:spPr>
          <a:xfrm>
            <a:off x="3938588" y="3429000"/>
            <a:ext cx="4363641" cy="353943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+mn-lt"/>
                <a:cs typeface="+mj-cs"/>
              </a:rPr>
              <a:t>ثالثاً: استمع إلى مشاعرك</a:t>
            </a: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+mn-lt"/>
                <a:cs typeface="+mj-cs"/>
              </a:rPr>
              <a:t>مشاعرك لها دور كبير في إخبارك عن النقطة الذي يجب أن تضع حدودك فيها. أي شيء يجعلك تشعر بالحنق أو عدم الراحة يجب أن يكون علامة تحذيرية لك.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CE9BAD9A-5372-4991-BAF0-30112B10DFCD}"/>
              </a:ext>
            </a:extLst>
          </p:cNvPr>
          <p:cNvSpPr/>
          <p:nvPr/>
        </p:nvSpPr>
        <p:spPr>
          <a:xfrm>
            <a:off x="560785" y="582614"/>
            <a:ext cx="8031956" cy="5692775"/>
          </a:xfrm>
          <a:prstGeom prst="rect">
            <a:avLst/>
          </a:prstGeom>
          <a:noFill/>
          <a:ln w="8890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9460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33"/>
          <a:stretch>
            <a:fillRect/>
          </a:stretch>
        </p:blipFill>
        <p:spPr bwMode="auto">
          <a:xfrm>
            <a:off x="26194" y="825500"/>
            <a:ext cx="3620691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CBA13682-5007-49FE-90C9-4C392B1900A7}"/>
              </a:ext>
            </a:extLst>
          </p:cNvPr>
          <p:cNvSpPr txBox="1"/>
          <p:nvPr/>
        </p:nvSpPr>
        <p:spPr>
          <a:xfrm>
            <a:off x="3231356" y="3429000"/>
            <a:ext cx="5029200" cy="353943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+mn-lt"/>
                <a:cs typeface="+mj-cs"/>
              </a:rPr>
              <a:t>رابعاً: اعط نفسك تصريح بأن تبقى ملتزماً بحدودك </a:t>
            </a: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+mn-lt"/>
                <a:cs typeface="+mj-cs"/>
              </a:rPr>
              <a:t>مشاعرك لها دور كبير في إخبارك عن النقطة الذي يجب أن تضع حدودك فيها. أي شيء يجعلك تشعر بالحنق أو عدم الراحة يجب أن يكون علامة تحذيرية لك.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B67D7A8F-1DF5-45B9-971C-81376BC6FA57}"/>
              </a:ext>
            </a:extLst>
          </p:cNvPr>
          <p:cNvSpPr/>
          <p:nvPr/>
        </p:nvSpPr>
        <p:spPr>
          <a:xfrm>
            <a:off x="560785" y="582614"/>
            <a:ext cx="8031956" cy="5692775"/>
          </a:xfrm>
          <a:prstGeom prst="rect">
            <a:avLst/>
          </a:prstGeom>
          <a:noFill/>
          <a:ln w="8890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20484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85"/>
          <a:stretch>
            <a:fillRect/>
          </a:stretch>
        </p:blipFill>
        <p:spPr bwMode="auto">
          <a:xfrm>
            <a:off x="551260" y="1412876"/>
            <a:ext cx="2494359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CBA13682-5007-49FE-90C9-4C392B1900A7}"/>
              </a:ext>
            </a:extLst>
          </p:cNvPr>
          <p:cNvSpPr txBox="1"/>
          <p:nvPr/>
        </p:nvSpPr>
        <p:spPr>
          <a:xfrm>
            <a:off x="3761185" y="4256089"/>
            <a:ext cx="4593431" cy="255454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+mn-lt"/>
                <a:cs typeface="+mj-cs"/>
              </a:rPr>
              <a:t>خامساً: جرب تمرين "بناء الحدود"</a:t>
            </a: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+mn-lt"/>
                <a:cs typeface="+mj-cs"/>
              </a:rPr>
              <a:t>هذه التمرينات يمكن أن تساعدك على معرفة شعور أن يكون لديك حدود "قوية لكن مرنة"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84636857-FCAB-4A43-83EA-895CCE6F8CBF}"/>
              </a:ext>
            </a:extLst>
          </p:cNvPr>
          <p:cNvSpPr/>
          <p:nvPr/>
        </p:nvSpPr>
        <p:spPr>
          <a:xfrm>
            <a:off x="560785" y="582614"/>
            <a:ext cx="8031956" cy="5692775"/>
          </a:xfrm>
          <a:prstGeom prst="rect">
            <a:avLst/>
          </a:prstGeom>
          <a:noFill/>
          <a:ln w="8890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21508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86" t="8485" r="35686" b="12929"/>
          <a:stretch>
            <a:fillRect/>
          </a:stretch>
        </p:blipFill>
        <p:spPr bwMode="auto">
          <a:xfrm>
            <a:off x="789384" y="887414"/>
            <a:ext cx="1413272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4825" y="4941888"/>
            <a:ext cx="4476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5"/>
          <p:cNvPicPr>
            <a:picLocks noChangeAspect="1" noChangeArrowheads="1"/>
          </p:cNvPicPr>
          <p:nvPr/>
        </p:nvPicPr>
        <p:blipFill>
          <a:blip r:embed="rId2" cstate="print"/>
          <a:srcRect t="21391" b="28520"/>
          <a:stretch>
            <a:fillRect/>
          </a:stretch>
        </p:blipFill>
        <p:spPr bwMode="auto">
          <a:xfrm>
            <a:off x="1634729" y="1125538"/>
            <a:ext cx="5874544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صورة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3897313"/>
            <a:ext cx="43434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/>
          <p:cNvGrpSpPr>
            <a:grpSpLocks noChangeAspect="1"/>
          </p:cNvGrpSpPr>
          <p:nvPr/>
        </p:nvGrpSpPr>
        <p:grpSpPr bwMode="auto">
          <a:xfrm>
            <a:off x="549364" y="607310"/>
            <a:ext cx="8045270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5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9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12357" y="1997075"/>
            <a:ext cx="959644" cy="1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997075"/>
            <a:ext cx="959644" cy="12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2357" y="3279775"/>
            <a:ext cx="959644" cy="1284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279775"/>
            <a:ext cx="959644" cy="1284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rot="16200000">
            <a:off x="3246041" y="671116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531644" y="19986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4205685" y="4928791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10800000">
            <a:off x="2343151" y="32813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299" name="Picture 10"/>
          <p:cNvPicPr>
            <a:picLocks noChangeAspect="1"/>
          </p:cNvPicPr>
          <p:nvPr/>
        </p:nvPicPr>
        <p:blipFill>
          <a:blip r:embed="rId3" cstate="print"/>
          <a:srcRect b="62941"/>
          <a:stretch>
            <a:fillRect/>
          </a:stretch>
        </p:blipFill>
        <p:spPr bwMode="auto">
          <a:xfrm>
            <a:off x="4572000" y="4564064"/>
            <a:ext cx="95964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1"/>
          <p:cNvPicPr>
            <a:picLocks noChangeAspect="1"/>
          </p:cNvPicPr>
          <p:nvPr/>
        </p:nvPicPr>
        <p:blipFill>
          <a:blip r:embed="rId4" cstate="print"/>
          <a:srcRect l="62941"/>
          <a:stretch>
            <a:fillRect/>
          </a:stretch>
        </p:blipFill>
        <p:spPr bwMode="auto">
          <a:xfrm>
            <a:off x="3451622" y="3279775"/>
            <a:ext cx="160734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2"/>
          <p:cNvPicPr>
            <a:picLocks noChangeAspect="1"/>
          </p:cNvPicPr>
          <p:nvPr/>
        </p:nvPicPr>
        <p:blipFill>
          <a:blip r:embed="rId5" cstate="print"/>
          <a:srcRect r="62941"/>
          <a:stretch>
            <a:fillRect/>
          </a:stretch>
        </p:blipFill>
        <p:spPr bwMode="auto">
          <a:xfrm>
            <a:off x="5531644" y="1997076"/>
            <a:ext cx="16073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3"/>
          <p:cNvPicPr>
            <a:picLocks noChangeAspect="1"/>
          </p:cNvPicPr>
          <p:nvPr/>
        </p:nvPicPr>
        <p:blipFill>
          <a:blip r:embed="rId6" cstate="print"/>
          <a:srcRect t="62941"/>
          <a:stretch>
            <a:fillRect/>
          </a:stretch>
        </p:blipFill>
        <p:spPr bwMode="auto">
          <a:xfrm>
            <a:off x="3612357" y="1781176"/>
            <a:ext cx="95964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3612357" y="806450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charset="0"/>
              </a:rPr>
              <a:t>01</a:t>
            </a:r>
          </a:p>
        </p:txBody>
      </p:sp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5612607" y="2130426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charset="0"/>
              </a:rPr>
              <a:t>02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4572000" y="4775201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charset="0"/>
              </a:rPr>
              <a:t>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8688" y="838200"/>
            <a:ext cx="2707481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beIN Black " panose="02000000000000000000" pitchFamily="2" charset="-78"/>
              <a:cs typeface="beIN Black " panose="02000000000000000000" pitchFamily="2" charset="-78"/>
            </a:endParaRPr>
          </a:p>
        </p:txBody>
      </p:sp>
      <p:sp>
        <p:nvSpPr>
          <p:cNvPr id="12307" name="Freeform 6"/>
          <p:cNvSpPr>
            <a:spLocks noEditPoints="1"/>
          </p:cNvSpPr>
          <p:nvPr/>
        </p:nvSpPr>
        <p:spPr bwMode="auto">
          <a:xfrm>
            <a:off x="4836319" y="3587750"/>
            <a:ext cx="501254" cy="687388"/>
          </a:xfrm>
          <a:custGeom>
            <a:avLst/>
            <a:gdLst>
              <a:gd name="T0" fmla="*/ 42499427 w 3366"/>
              <a:gd name="T1" fmla="*/ 88362894 h 3464"/>
              <a:gd name="T2" fmla="*/ 71121409 w 3366"/>
              <a:gd name="T3" fmla="*/ 83913327 h 3464"/>
              <a:gd name="T4" fmla="*/ 68637677 w 3366"/>
              <a:gd name="T5" fmla="*/ 17798666 h 3464"/>
              <a:gd name="T6" fmla="*/ 74038785 w 3366"/>
              <a:gd name="T7" fmla="*/ 36502803 h 3464"/>
              <a:gd name="T8" fmla="*/ 68637677 w 3366"/>
              <a:gd name="T9" fmla="*/ 17798666 h 3464"/>
              <a:gd name="T10" fmla="*/ 11078209 w 3366"/>
              <a:gd name="T11" fmla="*/ 125338376 h 3464"/>
              <a:gd name="T12" fmla="*/ 94105803 w 3366"/>
              <a:gd name="T13" fmla="*/ 67571788 h 3464"/>
              <a:gd name="T14" fmla="*/ 82317956 w 3366"/>
              <a:gd name="T15" fmla="*/ 79581830 h 3464"/>
              <a:gd name="T16" fmla="*/ 74354290 w 3366"/>
              <a:gd name="T17" fmla="*/ 87221084 h 3464"/>
              <a:gd name="T18" fmla="*/ 82317956 w 3366"/>
              <a:gd name="T19" fmla="*/ 96986597 h 3464"/>
              <a:gd name="T20" fmla="*/ 22866055 w 3366"/>
              <a:gd name="T21" fmla="*/ 102538882 h 3464"/>
              <a:gd name="T22" fmla="*/ 34299082 w 3366"/>
              <a:gd name="T23" fmla="*/ 96986597 h 3464"/>
              <a:gd name="T24" fmla="*/ 22866055 w 3366"/>
              <a:gd name="T25" fmla="*/ 79581830 h 3464"/>
              <a:gd name="T26" fmla="*/ 43761049 w 3366"/>
              <a:gd name="T27" fmla="*/ 74029544 h 3464"/>
              <a:gd name="T28" fmla="*/ 53853628 w 3366"/>
              <a:gd name="T29" fmla="*/ 56624777 h 3464"/>
              <a:gd name="T30" fmla="*/ 22866055 w 3366"/>
              <a:gd name="T31" fmla="*/ 51033201 h 3464"/>
              <a:gd name="T32" fmla="*/ 65680986 w 3366"/>
              <a:gd name="T33" fmla="*/ 44811586 h 3464"/>
              <a:gd name="T34" fmla="*/ 60398019 w 3366"/>
              <a:gd name="T35" fmla="*/ 11065081 h 3464"/>
              <a:gd name="T36" fmla="*/ 0 w 3366"/>
              <a:gd name="T37" fmla="*/ 0 h 3464"/>
              <a:gd name="T38" fmla="*/ 88349876 w 3366"/>
              <a:gd name="T39" fmla="*/ 22248233 h 3464"/>
              <a:gd name="T40" fmla="*/ 104908019 w 3366"/>
              <a:gd name="T41" fmla="*/ 5906695 h 3464"/>
              <a:gd name="T42" fmla="*/ 106918791 w 3366"/>
              <a:gd name="T43" fmla="*/ 4607127 h 3464"/>
              <a:gd name="T44" fmla="*/ 109008191 w 3366"/>
              <a:gd name="T45" fmla="*/ 3819528 h 3464"/>
              <a:gd name="T46" fmla="*/ 111018765 w 3366"/>
              <a:gd name="T47" fmla="*/ 3543898 h 3464"/>
              <a:gd name="T48" fmla="*/ 112871884 w 3366"/>
              <a:gd name="T49" fmla="*/ 3937797 h 3464"/>
              <a:gd name="T50" fmla="*/ 114330473 w 3366"/>
              <a:gd name="T51" fmla="*/ 4922246 h 3464"/>
              <a:gd name="T52" fmla="*/ 131953073 w 3366"/>
              <a:gd name="T53" fmla="*/ 22760202 h 3464"/>
              <a:gd name="T54" fmla="*/ 132623396 w 3366"/>
              <a:gd name="T55" fmla="*/ 24650321 h 3464"/>
              <a:gd name="T56" fmla="*/ 132583884 w 3366"/>
              <a:gd name="T57" fmla="*/ 26776580 h 3464"/>
              <a:gd name="T58" fmla="*/ 131834932 w 3366"/>
              <a:gd name="T59" fmla="*/ 29099888 h 3464"/>
              <a:gd name="T60" fmla="*/ 130494484 w 3366"/>
              <a:gd name="T61" fmla="*/ 31344417 h 3464"/>
              <a:gd name="T62" fmla="*/ 105184011 w 3366"/>
              <a:gd name="T63" fmla="*/ 56585288 h 3464"/>
              <a:gd name="T64" fmla="*/ 0 w 3366"/>
              <a:gd name="T65" fmla="*/ 136403457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14"/>
          <p:cNvGrpSpPr>
            <a:grpSpLocks noChangeAspect="1"/>
          </p:cNvGrpSpPr>
          <p:nvPr/>
        </p:nvGrpSpPr>
        <p:grpSpPr bwMode="auto">
          <a:xfrm>
            <a:off x="3845186" y="2286655"/>
            <a:ext cx="535053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pic>
        <p:nvPicPr>
          <p:cNvPr id="12309" name="صورة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8636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مستطيل 230"/>
          <p:cNvSpPr/>
          <p:nvPr/>
        </p:nvSpPr>
        <p:spPr>
          <a:xfrm>
            <a:off x="7824788" y="6381750"/>
            <a:ext cx="1248966" cy="3429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A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E940E060-574A-41BF-8B31-B4A770CDEB05}"/>
              </a:ext>
            </a:extLst>
          </p:cNvPr>
          <p:cNvSpPr/>
          <p:nvPr/>
        </p:nvSpPr>
        <p:spPr>
          <a:xfrm>
            <a:off x="283369" y="4572001"/>
            <a:ext cx="3253979" cy="18002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solidFill>
                  <a:prstClr val="black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المعلومات لا قيمة لها مالم تطبق</a:t>
            </a:r>
            <a:endParaRPr lang="en-US" sz="4000" dirty="0">
              <a:solidFill>
                <a:prstClr val="black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مربع نص 3"/>
          <p:cNvSpPr txBox="1">
            <a:spLocks noChangeArrowheads="1"/>
          </p:cNvSpPr>
          <p:nvPr/>
        </p:nvSpPr>
        <p:spPr bwMode="auto">
          <a:xfrm>
            <a:off x="1207294" y="4938714"/>
            <a:ext cx="48553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000" b="1"/>
              <a:t>اللص الأول: عدم القدرة على قول لا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E1ECC7A4-9921-4B95-A132-DBC46DF2CB2D}"/>
              </a:ext>
            </a:extLst>
          </p:cNvPr>
          <p:cNvSpPr/>
          <p:nvPr/>
        </p:nvSpPr>
        <p:spPr>
          <a:xfrm>
            <a:off x="560785" y="582614"/>
            <a:ext cx="8031956" cy="5692775"/>
          </a:xfrm>
          <a:prstGeom prst="rect">
            <a:avLst/>
          </a:prstGeom>
          <a:noFill/>
          <a:ln w="8890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5364" name="صورة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r="35042" b="11919"/>
          <a:stretch>
            <a:fillRect/>
          </a:stretch>
        </p:blipFill>
        <p:spPr bwMode="auto">
          <a:xfrm>
            <a:off x="6855619" y="952501"/>
            <a:ext cx="2194322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CBA13682-5007-49FE-90C9-4C392B1900A7}"/>
              </a:ext>
            </a:extLst>
          </p:cNvPr>
          <p:cNvSpPr txBox="1"/>
          <p:nvPr/>
        </p:nvSpPr>
        <p:spPr>
          <a:xfrm>
            <a:off x="3689748" y="4260850"/>
            <a:ext cx="4601765" cy="255454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+mn-lt"/>
                <a:cs typeface="+mj-cs"/>
              </a:rPr>
              <a:t>لتعلم متى يجب أن تقول لا، من المهم أن تتعلم المزيد بشأن حدودك الشخصية أيضًا بجانب تعلم كيفية التعرف على الفرص الغير واقعية.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9BFC9ADA-A61A-47CA-A790-C9886A9B2CC0}"/>
              </a:ext>
            </a:extLst>
          </p:cNvPr>
          <p:cNvSpPr/>
          <p:nvPr/>
        </p:nvSpPr>
        <p:spPr>
          <a:xfrm>
            <a:off x="560785" y="582614"/>
            <a:ext cx="8031956" cy="5692775"/>
          </a:xfrm>
          <a:prstGeom prst="rect">
            <a:avLst/>
          </a:prstGeom>
          <a:noFill/>
          <a:ln w="8890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6388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47" r="25914" b="8485"/>
          <a:stretch>
            <a:fillRect/>
          </a:stretch>
        </p:blipFill>
        <p:spPr bwMode="auto">
          <a:xfrm>
            <a:off x="852488" y="1028700"/>
            <a:ext cx="1632347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CBA13682-5007-49FE-90C9-4C392B1900A7}"/>
              </a:ext>
            </a:extLst>
          </p:cNvPr>
          <p:cNvSpPr txBox="1"/>
          <p:nvPr/>
        </p:nvSpPr>
        <p:spPr>
          <a:xfrm>
            <a:off x="2775347" y="2959101"/>
            <a:ext cx="5599509" cy="452431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+mn-lt"/>
                <a:cs typeface="+mj-cs"/>
              </a:rPr>
              <a:t>أولاً: معرفة حدودك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b="1" dirty="0">
                <a:latin typeface="+mn-lt"/>
                <a:cs typeface="+mj-cs"/>
              </a:rPr>
              <a:t>ضع حدودك الجسدية، العاطفية، والنفسية في عين الاعتبار الحدود الجسدية تتضمن الخصوصية.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b="1" dirty="0">
                <a:latin typeface="+mn-lt"/>
                <a:cs typeface="+mj-cs"/>
              </a:rPr>
              <a:t>الحدود العاطفية هي النقطة التي تفصل فيها بين مسئوليتك عن مشاعرك الشخصية.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b="1" dirty="0">
                <a:latin typeface="+mn-lt"/>
                <a:cs typeface="+mj-cs"/>
              </a:rPr>
              <a:t>الحدود النفسية تتضمن أفكارك، قيمك، وآرائك.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B37A224-C39C-425B-89EE-28FEB06B648D}"/>
              </a:ext>
            </a:extLst>
          </p:cNvPr>
          <p:cNvSpPr/>
          <p:nvPr/>
        </p:nvSpPr>
        <p:spPr>
          <a:xfrm>
            <a:off x="560785" y="582614"/>
            <a:ext cx="8031956" cy="5692775"/>
          </a:xfrm>
          <a:prstGeom prst="rect">
            <a:avLst/>
          </a:prstGeom>
          <a:noFill/>
          <a:ln w="8890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7412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47" r="25914" b="8485"/>
          <a:stretch>
            <a:fillRect/>
          </a:stretch>
        </p:blipFill>
        <p:spPr bwMode="auto">
          <a:xfrm>
            <a:off x="852488" y="1028700"/>
            <a:ext cx="1632347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CBA13682-5007-49FE-90C9-4C392B1900A7}"/>
              </a:ext>
            </a:extLst>
          </p:cNvPr>
          <p:cNvSpPr txBox="1"/>
          <p:nvPr/>
        </p:nvSpPr>
        <p:spPr>
          <a:xfrm>
            <a:off x="3906441" y="3940176"/>
            <a:ext cx="4395788" cy="30469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atin typeface="+mn-lt"/>
                <a:cs typeface="+mj-cs"/>
              </a:rPr>
              <a:t>ثانياً: اعكس على أي مرة قلت فيها "نعم" لكن ندمت على الأمر خذ الوقت لكتابة أو العكس على أي من المرات في الماضي التي قمت فيها بأكثر مما يشعرك بالراحة.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9C39A020-656A-440D-AE78-7D31BB051FEA}"/>
              </a:ext>
            </a:extLst>
          </p:cNvPr>
          <p:cNvSpPr/>
          <p:nvPr/>
        </p:nvSpPr>
        <p:spPr>
          <a:xfrm>
            <a:off x="560785" y="582614"/>
            <a:ext cx="8031956" cy="5692775"/>
          </a:xfrm>
          <a:prstGeom prst="rect">
            <a:avLst/>
          </a:prstGeom>
          <a:noFill/>
          <a:ln w="88900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8436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00" t="8485" r="7710" b="14343"/>
          <a:stretch>
            <a:fillRect/>
          </a:stretch>
        </p:blipFill>
        <p:spPr bwMode="auto">
          <a:xfrm>
            <a:off x="715566" y="2082800"/>
            <a:ext cx="2713434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عرض على الشاشة (3:4)‏</PresentationFormat>
  <Paragraphs>19</Paragraphs>
  <Slides>12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2019-02-09T13:27:38Z</dcterms:created>
  <dcterms:modified xsi:type="dcterms:W3CDTF">2019-02-09T13:28:16Z</dcterms:modified>
</cp:coreProperties>
</file>