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0"/>
  </p:notesMasterIdLst>
  <p:sldIdLst>
    <p:sldId id="256" r:id="rId2"/>
    <p:sldId id="268" r:id="rId3"/>
    <p:sldId id="271" r:id="rId4"/>
    <p:sldId id="269" r:id="rId5"/>
    <p:sldId id="270" r:id="rId6"/>
    <p:sldId id="261" r:id="rId7"/>
    <p:sldId id="272" r:id="rId8"/>
    <p:sldId id="273" r:id="rId9"/>
    <p:sldId id="406" r:id="rId10"/>
    <p:sldId id="407" r:id="rId11"/>
    <p:sldId id="258" r:id="rId12"/>
    <p:sldId id="274" r:id="rId13"/>
    <p:sldId id="275" r:id="rId14"/>
    <p:sldId id="276" r:id="rId15"/>
    <p:sldId id="408"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3" r:id="rId42"/>
    <p:sldId id="302" r:id="rId43"/>
    <p:sldId id="304" r:id="rId44"/>
    <p:sldId id="305" r:id="rId45"/>
    <p:sldId id="306" r:id="rId46"/>
    <p:sldId id="307" r:id="rId47"/>
    <p:sldId id="308" r:id="rId48"/>
    <p:sldId id="309" r:id="rId49"/>
    <p:sldId id="409" r:id="rId50"/>
    <p:sldId id="310" r:id="rId51"/>
    <p:sldId id="311" r:id="rId52"/>
    <p:sldId id="312" r:id="rId53"/>
    <p:sldId id="313" r:id="rId54"/>
    <p:sldId id="314" r:id="rId55"/>
    <p:sldId id="315" r:id="rId56"/>
    <p:sldId id="410" r:id="rId57"/>
    <p:sldId id="316" r:id="rId58"/>
    <p:sldId id="317" r:id="rId59"/>
    <p:sldId id="318" r:id="rId60"/>
    <p:sldId id="319" r:id="rId61"/>
    <p:sldId id="320" r:id="rId62"/>
    <p:sldId id="321" r:id="rId63"/>
    <p:sldId id="322" r:id="rId64"/>
    <p:sldId id="323" r:id="rId65"/>
    <p:sldId id="324" r:id="rId66"/>
    <p:sldId id="325" r:id="rId67"/>
    <p:sldId id="326" r:id="rId68"/>
    <p:sldId id="411"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259" r:id="rId14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DEFF81"/>
    <a:srgbClr val="CCFF33"/>
    <a:srgbClr val="FF0000"/>
    <a:srgbClr val="009900"/>
    <a:srgbClr val="CC3300"/>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86" y="12"/>
      </p:cViewPr>
      <p:guideLst>
        <p:guide orient="horz" pos="2205"/>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 csCatId="colorful" phldr="1"/>
      <dgm:spPr/>
      <dgm:t>
        <a:bodyPr/>
        <a:lstStyle/>
        <a:p>
          <a:pPr rtl="1"/>
          <a:endParaRPr lang="ar-SA"/>
        </a:p>
      </dgm:t>
    </dgm:pt>
    <dgm:pt modelId="{7D156077-FC48-4E00-9279-C0DCC50C887C}">
      <dgm:prSet custT="1"/>
      <dgm:spPr/>
      <dgm:t>
        <a:bodyPr/>
        <a:lstStyle/>
        <a:p>
          <a:pPr rtl="1"/>
          <a:r>
            <a:rPr lang="ar-EG" sz="2000" b="1" u="none" dirty="0" smtClean="0"/>
            <a:t>مفهوم التربية</a:t>
          </a:r>
          <a:endParaRPr lang="ar-SA" sz="20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altLang="zh-CN" sz="2000" b="1" dirty="0" smtClean="0">
              <a:solidFill>
                <a:srgbClr val="FFFFFF"/>
              </a:solidFill>
              <a:latin typeface="Microsoft YaHei" pitchFamily="34" charset="-122"/>
              <a:ea typeface="Microsoft YaHei" pitchFamily="34" charset="-122"/>
            </a:rPr>
            <a:t>العوامل المؤثرة على تربية الابناء</a:t>
          </a:r>
          <a:endParaRPr lang="ar-SA" sz="20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D29E24FC-05D5-4E97-98C7-54323AD0F0B5}">
      <dgm:prSet custT="1"/>
      <dgm:spPr>
        <a:blipFill rotWithShape="0">
          <a:blip xmlns:r="http://schemas.openxmlformats.org/officeDocument/2006/relationships" r:embed="rId2"/>
          <a:stretch>
            <a:fillRect/>
          </a:stretch>
        </a:blipFill>
      </dgm:spPr>
      <dgm:t>
        <a:bodyPr/>
        <a:lstStyle/>
        <a:p>
          <a:pPr rtl="1"/>
          <a:r>
            <a:rPr lang="ar-EG" altLang="zh-CN" sz="2000" b="1" dirty="0" smtClean="0">
              <a:solidFill>
                <a:srgbClr val="FFFFFF"/>
              </a:solidFill>
              <a:latin typeface="Microsoft YaHei" pitchFamily="34" charset="-122"/>
              <a:ea typeface="Microsoft YaHei" pitchFamily="34" charset="-122"/>
            </a:rPr>
            <a:t>انماط شخصيات الاطفال</a:t>
          </a:r>
          <a:endParaRPr lang="ar-SA" sz="20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3"/>
          <a:stretch>
            <a:fillRect/>
          </a:stretch>
        </a:blipFill>
      </dgm:spPr>
      <dgm:t>
        <a:bodyPr/>
        <a:lstStyle/>
        <a:p>
          <a:pPr rtl="1"/>
          <a:r>
            <a:rPr lang="ar-EG" altLang="zh-CN" sz="2000" b="1" dirty="0" smtClean="0">
              <a:solidFill>
                <a:srgbClr val="FFFFFF"/>
              </a:solidFill>
              <a:latin typeface="Microsoft YaHei" pitchFamily="34" charset="-122"/>
              <a:ea typeface="Microsoft YaHei" pitchFamily="34" charset="-122"/>
            </a:rPr>
            <a:t>الأساليب الخاطئة في تربية الأبناء </a:t>
          </a:r>
          <a:endParaRPr lang="ar-SA" sz="2000" b="1" dirty="0"/>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altLang="zh-CN" sz="2000" b="1" dirty="0" smtClean="0">
              <a:solidFill>
                <a:srgbClr val="FFFFFF"/>
              </a:solidFill>
              <a:latin typeface="Microsoft YaHei" pitchFamily="34" charset="-122"/>
              <a:ea typeface="Microsoft YaHei" pitchFamily="34" charset="-122"/>
            </a:rPr>
            <a:t>صفات المربي الناجح</a:t>
          </a:r>
          <a:endParaRPr lang="ar-SA" sz="2000" b="1" dirty="0"/>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AAAF8F6C-5957-4152-98E0-621F33D19000}">
      <dgm:prSet custT="1"/>
      <dgm:spPr>
        <a:blipFill rotWithShape="0">
          <a:blip xmlns:r="http://schemas.openxmlformats.org/officeDocument/2006/relationships" r:embed="rId4">
            <a:extLst/>
          </a:blip>
          <a:stretch>
            <a:fillRect/>
          </a:stretch>
        </a:blipFill>
      </dgm:spPr>
      <dgm:t>
        <a:bodyPr/>
        <a:lstStyle/>
        <a:p>
          <a:pPr rtl="1"/>
          <a:r>
            <a:rPr lang="ar-EG" altLang="zh-CN" sz="2000" b="1" dirty="0" smtClean="0">
              <a:solidFill>
                <a:srgbClr val="FFFFFF"/>
              </a:solidFill>
              <a:latin typeface="Microsoft YaHei" pitchFamily="34" charset="-122"/>
              <a:ea typeface="Microsoft YaHei" pitchFamily="34" charset="-122"/>
            </a:rPr>
            <a:t>مواقف تربوية </a:t>
          </a:r>
          <a:endParaRPr lang="ar-SA" sz="2000" b="1" dirty="0"/>
        </a:p>
      </dgm:t>
    </dgm:pt>
    <dgm:pt modelId="{FEB91995-E900-4D13-B3E8-8198EC497BA2}" type="parTrans" cxnId="{B4FCB882-CE64-48E8-A5B7-EE5318F7FDD0}">
      <dgm:prSet/>
      <dgm:spPr/>
      <dgm:t>
        <a:bodyPr/>
        <a:lstStyle/>
        <a:p>
          <a:pPr rtl="1"/>
          <a:endParaRPr lang="ar-EG"/>
        </a:p>
      </dgm:t>
    </dgm:pt>
    <dgm:pt modelId="{7DC47EFA-F5F1-4BC4-B111-91CEDEC0B263}" type="sibTrans" cxnId="{B4FCB882-CE64-48E8-A5B7-EE5318F7FDD0}">
      <dgm:prSet/>
      <dgm:spPr/>
      <dgm:t>
        <a:bodyPr/>
        <a:lstStyle/>
        <a:p>
          <a:pPr rtl="1"/>
          <a:endParaRPr lang="ar-EG"/>
        </a:p>
      </dgm:t>
    </dgm:pt>
    <dgm:pt modelId="{F611D78A-9E2D-4971-9E73-7AC2581DFC51}">
      <dgm:prSet custT="1"/>
      <dgm:spPr>
        <a:blipFill rotWithShape="0">
          <a:blip xmlns:r="http://schemas.openxmlformats.org/officeDocument/2006/relationships" r:embed="rId5"/>
          <a:stretch>
            <a:fillRect/>
          </a:stretch>
        </a:blipFill>
      </dgm:spPr>
      <dgm:t>
        <a:bodyPr/>
        <a:lstStyle/>
        <a:p>
          <a:pPr rtl="1"/>
          <a:r>
            <a:rPr lang="ar-EG" sz="2000" b="1" dirty="0" smtClean="0">
              <a:latin typeface="Times New Roman" pitchFamily="18" charset="0"/>
              <a:cs typeface="Arial"/>
            </a:rPr>
            <a:t>استقلال شخصية الابن</a:t>
          </a:r>
          <a:endParaRPr lang="ar-SA" sz="2000" b="1" dirty="0"/>
        </a:p>
      </dgm:t>
    </dgm:pt>
    <dgm:pt modelId="{00E21551-6CE4-4CC5-81C6-7AE7E6B63CF9}" type="sibTrans" cxnId="{534AF052-EC70-4970-8D47-07ED9D86F690}">
      <dgm:prSet/>
      <dgm:spPr/>
      <dgm:t>
        <a:bodyPr/>
        <a:lstStyle/>
        <a:p>
          <a:pPr rtl="1"/>
          <a:endParaRPr lang="ar-SA"/>
        </a:p>
      </dgm:t>
    </dgm:pt>
    <dgm:pt modelId="{C7D607EF-6D87-4887-895C-DB14450938E9}" type="parTrans" cxnId="{534AF052-EC70-4970-8D47-07ED9D86F690}">
      <dgm:prSet/>
      <dgm:spPr/>
      <dgm:t>
        <a:bodyPr/>
        <a:lstStyle/>
        <a:p>
          <a:pPr rtl="1"/>
          <a:endParaRPr lang="ar-SA"/>
        </a:p>
      </dgm:t>
    </dgm:pt>
    <dgm:pt modelId="{45210B7A-FBA6-44C3-AB0D-A45B03550F90}">
      <dgm:prSet custT="1"/>
      <dgm:spPr>
        <a:blipFill rotWithShape="0">
          <a:blip xmlns:r="http://schemas.openxmlformats.org/officeDocument/2006/relationships" r:embed="rId6">
            <a:extLst/>
          </a:blip>
          <a:stretch>
            <a:fillRect/>
          </a:stretch>
        </a:blipFill>
      </dgm:spPr>
      <dgm:t>
        <a:bodyPr/>
        <a:lstStyle/>
        <a:p>
          <a:pPr rtl="1"/>
          <a:r>
            <a:rPr lang="ar-EG" altLang="zh-CN" sz="2000" b="1" smtClean="0">
              <a:solidFill>
                <a:srgbClr val="FFFFFF"/>
              </a:solidFill>
              <a:latin typeface="Microsoft YaHei" pitchFamily="34" charset="-122"/>
              <a:ea typeface="Microsoft YaHei" pitchFamily="34" charset="-122"/>
            </a:rPr>
            <a:t>كيف تعيد الثقة لابنك؟</a:t>
          </a:r>
          <a:endParaRPr lang="ar-SA" sz="2000" b="1" dirty="0"/>
        </a:p>
      </dgm:t>
    </dgm:pt>
    <dgm:pt modelId="{47CCFBC2-7486-4581-AD1A-CC34831BC9C9}" type="sibTrans" cxnId="{3747ED7B-E45B-47E6-A6E0-A0EB5A6474F8}">
      <dgm:prSet/>
      <dgm:spPr/>
      <dgm:t>
        <a:bodyPr/>
        <a:lstStyle/>
        <a:p>
          <a:pPr rtl="1"/>
          <a:endParaRPr lang="ar-EG"/>
        </a:p>
      </dgm:t>
    </dgm:pt>
    <dgm:pt modelId="{700D60A4-CFE2-42DE-B2FA-6D9E7BDC72FF}" type="parTrans" cxnId="{3747ED7B-E45B-47E6-A6E0-A0EB5A6474F8}">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8">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8"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8">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8">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8">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8">
        <dgm:presLayoutVars>
          <dgm:bulletEnabled val="1"/>
        </dgm:presLayoutVars>
      </dgm:prSet>
      <dgm:spPr/>
      <dgm:t>
        <a:bodyPr/>
        <a:lstStyle/>
        <a:p>
          <a:pPr rtl="1"/>
          <a:endParaRPr lang="ar-EG"/>
        </a:p>
      </dgm:t>
    </dgm:pt>
    <dgm:pt modelId="{E618F29D-C5B5-41F0-8A39-D9B243716E5D}" type="pres">
      <dgm:prSet presAssocID="{AAAF8F6C-5957-4152-98E0-621F33D19000}" presName="nodeFollowingNodes" presStyleLbl="node1" presStyleIdx="6" presStyleCnt="8">
        <dgm:presLayoutVars>
          <dgm:bulletEnabled val="1"/>
        </dgm:presLayoutVars>
      </dgm:prSet>
      <dgm:spPr/>
      <dgm:t>
        <a:bodyPr/>
        <a:lstStyle/>
        <a:p>
          <a:pPr rtl="1"/>
          <a:endParaRPr lang="ar-EG"/>
        </a:p>
      </dgm:t>
    </dgm:pt>
    <dgm:pt modelId="{5C8B5A05-6178-4DBD-9D1F-E72CA312BB45}" type="pres">
      <dgm:prSet presAssocID="{45210B7A-FBA6-44C3-AB0D-A45B03550F90}" presName="nodeFollowingNodes" presStyleLbl="node1" presStyleIdx="7" presStyleCnt="8">
        <dgm:presLayoutVars>
          <dgm:bulletEnabled val="1"/>
        </dgm:presLayoutVars>
      </dgm:prSet>
      <dgm:spPr/>
      <dgm:t>
        <a:bodyPr/>
        <a:lstStyle/>
        <a:p>
          <a:pPr rtl="1"/>
          <a:endParaRPr lang="ar-EG"/>
        </a:p>
      </dgm:t>
    </dgm:pt>
  </dgm:ptLst>
  <dgm:cxnLst>
    <dgm:cxn modelId="{A4AB5065-882C-4064-8E8D-B4ADFB23D42D}" type="presOf" srcId="{E2F200B1-BFB1-4055-BB5F-BAE852DBF4F3}" destId="{823B69D6-EABD-44B8-B557-A4445BE9D858}" srcOrd="0" destOrd="0" presId="urn:microsoft.com/office/officeart/2005/8/layout/cycle3"/>
    <dgm:cxn modelId="{5A5B40BC-13FA-480E-A02E-D47FDEDE4DEF}" type="presOf" srcId="{683FD8ED-3092-40E8-BB3C-F36A310A3877}" destId="{63FC5469-9CCB-4523-AE5E-3D72808BB6D2}" srcOrd="0" destOrd="0" presId="urn:microsoft.com/office/officeart/2005/8/layout/cycle3"/>
    <dgm:cxn modelId="{B87E2CCA-31C8-42F9-90E9-FAC0C7CB7265}" type="presOf" srcId="{DFA6151B-E3BE-45AD-8DE6-A54B258ADD9D}" destId="{18C3530A-74CE-43FB-BD83-8132FA5B36BB}"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3747ED7B-E45B-47E6-A6E0-A0EB5A6474F8}" srcId="{683FD8ED-3092-40E8-BB3C-F36A310A3877}" destId="{45210B7A-FBA6-44C3-AB0D-A45B03550F90}" srcOrd="7" destOrd="0" parTransId="{700D60A4-CFE2-42DE-B2FA-6D9E7BDC72FF}" sibTransId="{47CCFBC2-7486-4581-AD1A-CC34831BC9C9}"/>
    <dgm:cxn modelId="{B4FCB882-CE64-48E8-A5B7-EE5318F7FDD0}" srcId="{683FD8ED-3092-40E8-BB3C-F36A310A3877}" destId="{AAAF8F6C-5957-4152-98E0-621F33D19000}" srcOrd="6" destOrd="0" parTransId="{FEB91995-E900-4D13-B3E8-8198EC497BA2}" sibTransId="{7DC47EFA-F5F1-4BC4-B111-91CEDEC0B263}"/>
    <dgm:cxn modelId="{6905999D-F79E-45FB-9253-F75674281729}" srcId="{683FD8ED-3092-40E8-BB3C-F36A310A3877}" destId="{D29E24FC-05D5-4E97-98C7-54323AD0F0B5}" srcOrd="3" destOrd="0" parTransId="{7D0F9F06-850F-4690-AA3C-60913BB36118}" sibTransId="{75A502E1-7EE8-4F8E-9976-255DDCA81AE7}"/>
    <dgm:cxn modelId="{35F39752-C25A-4D3A-BBED-F0B7B51B836B}" type="presOf" srcId="{4299C8C0-9EFE-4B56-B3A8-6441731A43E1}" destId="{E4FC657D-04EC-4527-ACE7-2542C82D4137}" srcOrd="0" destOrd="0" presId="urn:microsoft.com/office/officeart/2005/8/layout/cycle3"/>
    <dgm:cxn modelId="{301FBD96-1D50-48F5-8935-D56C984914FC}" type="presOf" srcId="{AAAF8F6C-5957-4152-98E0-621F33D19000}" destId="{E618F29D-C5B5-41F0-8A39-D9B243716E5D}" srcOrd="0" destOrd="0" presId="urn:microsoft.com/office/officeart/2005/8/layout/cycle3"/>
    <dgm:cxn modelId="{B45AB283-78A9-4603-B1BD-7AC22D45773B}" type="presOf" srcId="{F611D78A-9E2D-4971-9E73-7AC2581DFC51}" destId="{626E7E74-A943-41F9-92A5-6B86187D0915}"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1D437F20-55B2-4D72-B051-F19422A6D380}" srcId="{683FD8ED-3092-40E8-BB3C-F36A310A3877}" destId="{DFA6151B-E3BE-45AD-8DE6-A54B258ADD9D}" srcOrd="4" destOrd="0" parTransId="{1BBC5562-1E6F-45B6-9F9D-3FF24B412B49}" sibTransId="{8DB13E6E-4402-44D6-90BC-BE9723FDA249}"/>
    <dgm:cxn modelId="{F2F974DB-4B1E-4283-8223-9FBAF0E4874F}" type="presOf" srcId="{45210B7A-FBA6-44C3-AB0D-A45B03550F90}" destId="{5C8B5A05-6178-4DBD-9D1F-E72CA312BB45}"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C1C2A4BB-6421-4797-AD9D-138BBB360CCF}" type="presOf" srcId="{A35EFABB-B9D2-4919-85F1-53BA01469B13}" destId="{96FEDD57-9110-45D1-99D7-D20EFCFD28B4}" srcOrd="0" destOrd="0" presId="urn:microsoft.com/office/officeart/2005/8/layout/cycle3"/>
    <dgm:cxn modelId="{D7D62319-09A1-49C0-854D-14CCCA06AC94}" type="presOf" srcId="{D29E24FC-05D5-4E97-98C7-54323AD0F0B5}" destId="{EF6DE290-021F-4F3C-B173-582D126FA912}"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5173EC0C-485E-4974-A264-C3422D918785}" type="presOf" srcId="{7D156077-FC48-4E00-9279-C0DCC50C887C}" destId="{E23CECA5-6803-41F7-B47F-C091F357DDED}" srcOrd="0" destOrd="0" presId="urn:microsoft.com/office/officeart/2005/8/layout/cycle3"/>
    <dgm:cxn modelId="{D0B4BAF0-8552-49AA-9FA9-95F5DD5121B2}" type="presParOf" srcId="{63FC5469-9CCB-4523-AE5E-3D72808BB6D2}" destId="{14351B7A-7FA0-4103-8B91-E9F1416A4BDE}" srcOrd="0" destOrd="0" presId="urn:microsoft.com/office/officeart/2005/8/layout/cycle3"/>
    <dgm:cxn modelId="{1594EC44-73C5-44DA-9348-A93B19357722}" type="presParOf" srcId="{14351B7A-7FA0-4103-8B91-E9F1416A4BDE}" destId="{E23CECA5-6803-41F7-B47F-C091F357DDED}" srcOrd="0" destOrd="0" presId="urn:microsoft.com/office/officeart/2005/8/layout/cycle3"/>
    <dgm:cxn modelId="{F4881129-76ED-4B6B-82E2-66B8797CD00A}" type="presParOf" srcId="{14351B7A-7FA0-4103-8B91-E9F1416A4BDE}" destId="{823B69D6-EABD-44B8-B557-A4445BE9D858}" srcOrd="1" destOrd="0" presId="urn:microsoft.com/office/officeart/2005/8/layout/cycle3"/>
    <dgm:cxn modelId="{9CD69A57-35C5-4ABC-9B31-C2E269793874}" type="presParOf" srcId="{14351B7A-7FA0-4103-8B91-E9F1416A4BDE}" destId="{E4FC657D-04EC-4527-ACE7-2542C82D4137}" srcOrd="2" destOrd="0" presId="urn:microsoft.com/office/officeart/2005/8/layout/cycle3"/>
    <dgm:cxn modelId="{22A27F12-76ED-4C97-929A-5C854D6BA452}" type="presParOf" srcId="{14351B7A-7FA0-4103-8B91-E9F1416A4BDE}" destId="{626E7E74-A943-41F9-92A5-6B86187D0915}" srcOrd="3" destOrd="0" presId="urn:microsoft.com/office/officeart/2005/8/layout/cycle3"/>
    <dgm:cxn modelId="{BFFFC431-82A6-4DD2-B75C-4B2E2C250206}" type="presParOf" srcId="{14351B7A-7FA0-4103-8B91-E9F1416A4BDE}" destId="{EF6DE290-021F-4F3C-B173-582D126FA912}" srcOrd="4" destOrd="0" presId="urn:microsoft.com/office/officeart/2005/8/layout/cycle3"/>
    <dgm:cxn modelId="{EA2493BA-FD3C-49BE-8AAE-9E2481FB4749}" type="presParOf" srcId="{14351B7A-7FA0-4103-8B91-E9F1416A4BDE}" destId="{18C3530A-74CE-43FB-BD83-8132FA5B36BB}" srcOrd="5" destOrd="0" presId="urn:microsoft.com/office/officeart/2005/8/layout/cycle3"/>
    <dgm:cxn modelId="{A4498ED6-89F5-4329-B7D1-DC7F0D08782A}" type="presParOf" srcId="{14351B7A-7FA0-4103-8B91-E9F1416A4BDE}" destId="{96FEDD57-9110-45D1-99D7-D20EFCFD28B4}" srcOrd="6" destOrd="0" presId="urn:microsoft.com/office/officeart/2005/8/layout/cycle3"/>
    <dgm:cxn modelId="{DF7E63B2-BAEF-40EE-A0AF-5700B0690BA7}" type="presParOf" srcId="{14351B7A-7FA0-4103-8B91-E9F1416A4BDE}" destId="{E618F29D-C5B5-41F0-8A39-D9B243716E5D}" srcOrd="7" destOrd="0" presId="urn:microsoft.com/office/officeart/2005/8/layout/cycle3"/>
    <dgm:cxn modelId="{40B06303-2AC4-42F2-962B-5FBE5CFF7BDC}" type="presParOf" srcId="{14351B7A-7FA0-4103-8B91-E9F1416A4BDE}" destId="{5C8B5A05-6178-4DBD-9D1F-E72CA312BB45}"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595029" y="-52555"/>
          <a:ext cx="6277540" cy="6277540"/>
        </a:xfrm>
        <a:prstGeom prst="circularArrow">
          <a:avLst>
            <a:gd name="adj1" fmla="val 5544"/>
            <a:gd name="adj2" fmla="val 330680"/>
            <a:gd name="adj3" fmla="val 14645160"/>
            <a:gd name="adj4" fmla="val 16876554"/>
            <a:gd name="adj5" fmla="val 575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846840" y="3730"/>
          <a:ext cx="1773919" cy="886959"/>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u="none" kern="1200" dirty="0" smtClean="0"/>
            <a:t>مفهوم التربية</a:t>
          </a:r>
          <a:endParaRPr lang="ar-SA" sz="2000" b="1" u="none" kern="1200" dirty="0"/>
        </a:p>
      </dsp:txBody>
      <dsp:txXfrm>
        <a:off x="2890138" y="47028"/>
        <a:ext cx="1687323" cy="800363"/>
      </dsp:txXfrm>
    </dsp:sp>
    <dsp:sp modelId="{E4FC657D-04EC-4527-ACE7-2542C82D4137}">
      <dsp:nvSpPr>
        <dsp:cNvPr id="0" name=""/>
        <dsp:cNvSpPr/>
      </dsp:nvSpPr>
      <dsp:spPr>
        <a:xfrm>
          <a:off x="4885091" y="1136270"/>
          <a:ext cx="1773919" cy="88695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rgbClr val="FFFFFF"/>
              </a:solidFill>
              <a:latin typeface="Microsoft YaHei" pitchFamily="34" charset="-122"/>
              <a:ea typeface="Microsoft YaHei" pitchFamily="34" charset="-122"/>
            </a:rPr>
            <a:t>العوامل المؤثرة على تربية الابناء</a:t>
          </a:r>
          <a:endParaRPr lang="ar-SA" sz="2000" b="1" kern="1200" dirty="0"/>
        </a:p>
      </dsp:txBody>
      <dsp:txXfrm>
        <a:off x="4928389" y="1179568"/>
        <a:ext cx="1687323" cy="800363"/>
      </dsp:txXfrm>
    </dsp:sp>
    <dsp:sp modelId="{626E7E74-A943-41F9-92A5-6B86187D0915}">
      <dsp:nvSpPr>
        <dsp:cNvPr id="0" name=""/>
        <dsp:cNvSpPr/>
      </dsp:nvSpPr>
      <dsp:spPr>
        <a:xfrm>
          <a:off x="5523829" y="2680720"/>
          <a:ext cx="1773919" cy="886959"/>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Times New Roman" pitchFamily="18" charset="0"/>
              <a:cs typeface="Arial"/>
            </a:rPr>
            <a:t>استقلال شخصية الابن</a:t>
          </a:r>
          <a:endParaRPr lang="ar-SA" sz="2000" b="1" kern="1200" dirty="0"/>
        </a:p>
      </dsp:txBody>
      <dsp:txXfrm>
        <a:off x="5567127" y="2724018"/>
        <a:ext cx="1687323" cy="800363"/>
      </dsp:txXfrm>
    </dsp:sp>
    <dsp:sp modelId="{EF6DE290-021F-4F3C-B173-582D126FA912}">
      <dsp:nvSpPr>
        <dsp:cNvPr id="0" name=""/>
        <dsp:cNvSpPr/>
      </dsp:nvSpPr>
      <dsp:spPr>
        <a:xfrm>
          <a:off x="4739757" y="4573637"/>
          <a:ext cx="1773919" cy="886959"/>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rgbClr val="FFFFFF"/>
              </a:solidFill>
              <a:latin typeface="Microsoft YaHei" pitchFamily="34" charset="-122"/>
              <a:ea typeface="Microsoft YaHei" pitchFamily="34" charset="-122"/>
            </a:rPr>
            <a:t>انماط شخصيات الاطفال</a:t>
          </a:r>
          <a:endParaRPr lang="ar-SA" sz="2000" b="1" kern="1200" dirty="0"/>
        </a:p>
      </dsp:txBody>
      <dsp:txXfrm>
        <a:off x="4783055" y="4616935"/>
        <a:ext cx="1687323" cy="800363"/>
      </dsp:txXfrm>
    </dsp:sp>
    <dsp:sp modelId="{18C3530A-74CE-43FB-BD83-8132FA5B36BB}">
      <dsp:nvSpPr>
        <dsp:cNvPr id="0" name=""/>
        <dsp:cNvSpPr/>
      </dsp:nvSpPr>
      <dsp:spPr>
        <a:xfrm>
          <a:off x="2846840" y="5357709"/>
          <a:ext cx="1773919" cy="886959"/>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rgbClr val="FFFFFF"/>
              </a:solidFill>
              <a:latin typeface="Microsoft YaHei" pitchFamily="34" charset="-122"/>
              <a:ea typeface="Microsoft YaHei" pitchFamily="34" charset="-122"/>
            </a:rPr>
            <a:t>الأساليب الخاطئة في تربية الأبناء </a:t>
          </a:r>
          <a:endParaRPr lang="ar-SA" sz="2000" b="1" kern="1200" dirty="0"/>
        </a:p>
      </dsp:txBody>
      <dsp:txXfrm>
        <a:off x="2890138" y="5401007"/>
        <a:ext cx="1687323" cy="800363"/>
      </dsp:txXfrm>
    </dsp:sp>
    <dsp:sp modelId="{96FEDD57-9110-45D1-99D7-D20EFCFD28B4}">
      <dsp:nvSpPr>
        <dsp:cNvPr id="0" name=""/>
        <dsp:cNvSpPr/>
      </dsp:nvSpPr>
      <dsp:spPr>
        <a:xfrm>
          <a:off x="953922" y="4573637"/>
          <a:ext cx="1773919" cy="88695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rgbClr val="FFFFFF"/>
              </a:solidFill>
              <a:latin typeface="Microsoft YaHei" pitchFamily="34" charset="-122"/>
              <a:ea typeface="Microsoft YaHei" pitchFamily="34" charset="-122"/>
            </a:rPr>
            <a:t>صفات المربي الناجح</a:t>
          </a:r>
          <a:endParaRPr lang="ar-SA" sz="2000" b="1" kern="1200" dirty="0"/>
        </a:p>
      </dsp:txBody>
      <dsp:txXfrm>
        <a:off x="997220" y="4616935"/>
        <a:ext cx="1687323" cy="800363"/>
      </dsp:txXfrm>
    </dsp:sp>
    <dsp:sp modelId="{E618F29D-C5B5-41F0-8A39-D9B243716E5D}">
      <dsp:nvSpPr>
        <dsp:cNvPr id="0" name=""/>
        <dsp:cNvSpPr/>
      </dsp:nvSpPr>
      <dsp:spPr>
        <a:xfrm>
          <a:off x="169850" y="2680720"/>
          <a:ext cx="1773919" cy="886959"/>
        </a:xfrm>
        <a:prstGeom prst="roundRect">
          <a:avLst/>
        </a:prstGeom>
        <a:blipFill rotWithShape="0">
          <a:blip xmlns:r="http://schemas.openxmlformats.org/officeDocument/2006/relationships" r:embed="rId5">
            <a:extLst/>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rgbClr val="FFFFFF"/>
              </a:solidFill>
              <a:latin typeface="Microsoft YaHei" pitchFamily="34" charset="-122"/>
              <a:ea typeface="Microsoft YaHei" pitchFamily="34" charset="-122"/>
            </a:rPr>
            <a:t>مواقف تربوية </a:t>
          </a:r>
          <a:endParaRPr lang="ar-SA" sz="2000" b="1" kern="1200" dirty="0"/>
        </a:p>
      </dsp:txBody>
      <dsp:txXfrm>
        <a:off x="213148" y="2724018"/>
        <a:ext cx="1687323" cy="800363"/>
      </dsp:txXfrm>
    </dsp:sp>
    <dsp:sp modelId="{5C8B5A05-6178-4DBD-9D1F-E72CA312BB45}">
      <dsp:nvSpPr>
        <dsp:cNvPr id="0" name=""/>
        <dsp:cNvSpPr/>
      </dsp:nvSpPr>
      <dsp:spPr>
        <a:xfrm>
          <a:off x="953922" y="787802"/>
          <a:ext cx="1773919" cy="886959"/>
        </a:xfrm>
        <a:prstGeom prst="roundRect">
          <a:avLst/>
        </a:prstGeom>
        <a:blipFill rotWithShape="0">
          <a:blip xmlns:r="http://schemas.openxmlformats.org/officeDocument/2006/relationships" r:embed="rId6">
            <a:extLst/>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smtClean="0">
              <a:solidFill>
                <a:srgbClr val="FFFFFF"/>
              </a:solidFill>
              <a:latin typeface="Microsoft YaHei" pitchFamily="34" charset="-122"/>
              <a:ea typeface="Microsoft YaHei" pitchFamily="34" charset="-122"/>
            </a:rPr>
            <a:t>كيف تعيد الثقة لابنك؟</a:t>
          </a:r>
          <a:endParaRPr lang="ar-SA" sz="2000" b="1" kern="1200" dirty="0"/>
        </a:p>
      </dsp:txBody>
      <dsp:txXfrm>
        <a:off x="997220" y="831100"/>
        <a:ext cx="1687323" cy="8003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C246135-7F9C-44C9-84A6-BE1D133C95A0}" type="datetimeFigureOut">
              <a:rPr lang="ar-EG" smtClean="0"/>
              <a:t>14/06/1435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CC7660-CE2A-49A6-84D5-996409A51153}" type="slidenum">
              <a:rPr lang="ar-EG" smtClean="0"/>
              <a:t>‹#›</a:t>
            </a:fld>
            <a:endParaRPr lang="ar-EG"/>
          </a:p>
        </p:txBody>
      </p:sp>
    </p:spTree>
    <p:extLst>
      <p:ext uri="{BB962C8B-B14F-4D97-AF65-F5344CB8AC3E}">
        <p14:creationId xmlns:p14="http://schemas.microsoft.com/office/powerpoint/2010/main" val="6799587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85609-2758-43A9-BC86-C0372C7FA662}" type="slidenum">
              <a:rPr lang="ar-SA" altLang="en-US"/>
              <a:pPr/>
              <a:t>10</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44900"/>
            <a:ext cx="9144000" cy="360363"/>
          </a:xfrm>
          <a:prstGeom prst="rect">
            <a:avLst/>
          </a:prstGeom>
          <a:gradFill rotWithShape="1">
            <a:gsLst>
              <a:gs pos="0">
                <a:srgbClr val="CEFF43"/>
              </a:gs>
              <a:gs pos="100000">
                <a:srgbClr val="E6FF9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 name="Rectangle 3"/>
          <p:cNvSpPr>
            <a:spLocks noChangeArrowheads="1"/>
          </p:cNvSpPr>
          <p:nvPr/>
        </p:nvSpPr>
        <p:spPr bwMode="auto">
          <a:xfrm>
            <a:off x="0" y="4076700"/>
            <a:ext cx="9144000" cy="360363"/>
          </a:xfrm>
          <a:prstGeom prst="rect">
            <a:avLst/>
          </a:prstGeom>
          <a:gradFill rotWithShape="1">
            <a:gsLst>
              <a:gs pos="0">
                <a:srgbClr val="B9FA00"/>
              </a:gs>
              <a:gs pos="100000">
                <a:srgbClr val="CCFF33"/>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 name="Rectangle 4"/>
          <p:cNvSpPr>
            <a:spLocks noChangeArrowheads="1"/>
          </p:cNvSpPr>
          <p:nvPr/>
        </p:nvSpPr>
        <p:spPr bwMode="auto">
          <a:xfrm>
            <a:off x="0" y="4508500"/>
            <a:ext cx="9144000" cy="360363"/>
          </a:xfrm>
          <a:prstGeom prst="rect">
            <a:avLst/>
          </a:prstGeom>
          <a:gradFill rotWithShape="1">
            <a:gsLst>
              <a:gs pos="0">
                <a:schemeClr val="folHlink"/>
              </a:gs>
              <a:gs pos="100000">
                <a:schemeClr val="folHlink">
                  <a:gamma/>
                  <a:tint val="60392"/>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p>
        </p:txBody>
      </p:sp>
      <p:pic>
        <p:nvPicPr>
          <p:cNvPr id="7" name="Picture 5" descr="精美环保系列１７"/>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1395413"/>
            <a:ext cx="3097213" cy="232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6"/>
          <p:cNvSpPr>
            <a:spLocks noGrp="1" noChangeArrowheads="1"/>
          </p:cNvSpPr>
          <p:nvPr>
            <p:ph type="ctrTitle"/>
          </p:nvPr>
        </p:nvSpPr>
        <p:spPr>
          <a:xfrm>
            <a:off x="3060700" y="2565400"/>
            <a:ext cx="5399088" cy="1035050"/>
          </a:xfrm>
        </p:spPr>
        <p:txBody>
          <a:bodyPr/>
          <a:lstStyle>
            <a:lvl1pPr>
              <a:defRPr sz="3200">
                <a:effectLst>
                  <a:outerShdw blurRad="38100" dist="38100" dir="2700000" algn="tl">
                    <a:srgbClr val="C0C0C0"/>
                  </a:outerShdw>
                </a:effectLst>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3276600" y="5084763"/>
            <a:ext cx="5248275" cy="360362"/>
          </a:xfrm>
        </p:spPr>
        <p:txBody>
          <a:bodyPr/>
          <a:lstStyle>
            <a:lvl1pPr marL="0" indent="0" algn="r">
              <a:buFontTx/>
              <a:buNone/>
              <a:defRPr sz="2000"/>
            </a:lvl1pPr>
          </a:lstStyle>
          <a:p>
            <a:pPr lvl="0"/>
            <a:r>
              <a:rPr lang="zh-CN" noProof="0" smtClean="0"/>
              <a:t>单击此处编辑母版副标题样式</a:t>
            </a:r>
          </a:p>
        </p:txBody>
      </p:sp>
      <p:sp>
        <p:nvSpPr>
          <p:cNvPr id="8" name="Rectangle 8"/>
          <p:cNvSpPr>
            <a:spLocks noGrp="1" noChangeArrowheads="1"/>
          </p:cNvSpPr>
          <p:nvPr>
            <p:ph type="dt" sz="half" idx="10"/>
          </p:nvPr>
        </p:nvSpPr>
        <p:spPr/>
        <p:txBody>
          <a:bodyPr/>
          <a:lstStyle>
            <a:lvl1pPr>
              <a:defRPr smtClean="0"/>
            </a:lvl1pPr>
          </a:lstStyle>
          <a:p>
            <a:pPr>
              <a:defRPr/>
            </a:pPr>
            <a:endParaRPr lang="zh-CN" altLang="en-US"/>
          </a:p>
        </p:txBody>
      </p:sp>
      <p:sp>
        <p:nvSpPr>
          <p:cNvPr id="9" name="Rectangle 9"/>
          <p:cNvSpPr>
            <a:spLocks noGrp="1" noChangeArrowheads="1"/>
          </p:cNvSpPr>
          <p:nvPr>
            <p:ph type="sldNum" sz="quarter" idx="11"/>
          </p:nvPr>
        </p:nvSpPr>
        <p:spPr/>
        <p:txBody>
          <a:bodyPr/>
          <a:lstStyle>
            <a:lvl1pPr>
              <a:defRPr smtClean="0"/>
            </a:lvl1pPr>
          </a:lstStyle>
          <a:p>
            <a:pPr>
              <a:defRPr/>
            </a:pPr>
            <a:fld id="{6E2A157A-BA40-4BE3-AB89-76B7C4CA029E}" type="slidenum">
              <a:rPr lang="ar-EG" altLang="zh-CN"/>
              <a:pPr>
                <a:defRPr/>
              </a:pPr>
              <a:t>‹#›</a:t>
            </a:fld>
            <a:endParaRPr lang="ar-EG" altLang="zh-CN"/>
          </a:p>
        </p:txBody>
      </p:sp>
      <p:sp>
        <p:nvSpPr>
          <p:cNvPr id="10" name="Rectangle 10"/>
          <p:cNvSpPr>
            <a:spLocks noGrp="1" noChangeArrowheads="1"/>
          </p:cNvSpPr>
          <p:nvPr>
            <p:ph type="ftr" sz="quarter" idx="12"/>
          </p:nvPr>
        </p:nvSpPr>
        <p:spPr/>
        <p:txBody>
          <a:bodyPr/>
          <a:lstStyle>
            <a:lvl1pPr>
              <a:defRPr smtClean="0"/>
            </a:lvl1pPr>
          </a:lstStyle>
          <a:p>
            <a:pPr>
              <a:defRPr/>
            </a:pPr>
            <a:endParaRPr lang="zh-CN" altLang="en-US"/>
          </a:p>
        </p:txBody>
      </p:sp>
    </p:spTree>
    <p:extLst>
      <p:ext uri="{BB962C8B-B14F-4D97-AF65-F5344CB8AC3E}">
        <p14:creationId xmlns:p14="http://schemas.microsoft.com/office/powerpoint/2010/main" val="125870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sldNum" sz="quarter" idx="11"/>
          </p:nvPr>
        </p:nvSpPr>
        <p:spPr>
          <a:ln/>
        </p:spPr>
        <p:txBody>
          <a:bodyPr/>
          <a:lstStyle>
            <a:lvl1pPr>
              <a:defRPr/>
            </a:lvl1pPr>
          </a:lstStyle>
          <a:p>
            <a:pPr>
              <a:defRPr/>
            </a:pPr>
            <a:fld id="{3B7E9BB1-C8A2-4B71-8DB8-B093ADA2C6F1}" type="slidenum">
              <a:rPr lang="ar-EG" altLang="zh-CN"/>
              <a:pPr>
                <a:defRPr/>
              </a:pPr>
              <a:t>‹#›</a:t>
            </a:fld>
            <a:endParaRPr lang="ar-EG" altLang="zh-CN"/>
          </a:p>
        </p:txBody>
      </p:sp>
      <p:sp>
        <p:nvSpPr>
          <p:cNvPr id="6"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7339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17475"/>
            <a:ext cx="2071687" cy="5256213"/>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395288" y="117475"/>
            <a:ext cx="6067425"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sldNum" sz="quarter" idx="11"/>
          </p:nvPr>
        </p:nvSpPr>
        <p:spPr>
          <a:ln/>
        </p:spPr>
        <p:txBody>
          <a:bodyPr/>
          <a:lstStyle>
            <a:lvl1pPr>
              <a:defRPr/>
            </a:lvl1pPr>
          </a:lstStyle>
          <a:p>
            <a:pPr>
              <a:defRPr/>
            </a:pPr>
            <a:fld id="{0D4BDE35-0B2D-4871-93B4-2AC4FDE40AF6}" type="slidenum">
              <a:rPr lang="ar-EG" altLang="zh-CN"/>
              <a:pPr>
                <a:defRPr/>
              </a:pPr>
              <a:t>‹#›</a:t>
            </a:fld>
            <a:endParaRPr lang="ar-EG" altLang="zh-CN"/>
          </a:p>
        </p:txBody>
      </p:sp>
      <p:sp>
        <p:nvSpPr>
          <p:cNvPr id="6"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18752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sldNum" sz="quarter" idx="11"/>
          </p:nvPr>
        </p:nvSpPr>
        <p:spPr>
          <a:ln/>
        </p:spPr>
        <p:txBody>
          <a:bodyPr/>
          <a:lstStyle>
            <a:lvl1pPr>
              <a:defRPr/>
            </a:lvl1pPr>
          </a:lstStyle>
          <a:p>
            <a:pPr>
              <a:defRPr/>
            </a:pPr>
            <a:fld id="{586AFFD6-D806-4557-A07A-56D26183B660}" type="slidenum">
              <a:rPr lang="ar-EG" altLang="zh-CN"/>
              <a:pPr>
                <a:defRPr/>
              </a:pPr>
              <a:t>‹#›</a:t>
            </a:fld>
            <a:endParaRPr lang="ar-EG" altLang="zh-CN"/>
          </a:p>
        </p:txBody>
      </p:sp>
      <p:sp>
        <p:nvSpPr>
          <p:cNvPr id="6"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9457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8"/>
          <p:cNvSpPr>
            <a:spLocks noGrp="1" noChangeArrowheads="1"/>
          </p:cNvSpPr>
          <p:nvPr>
            <p:ph type="sldNum" sz="quarter" idx="11"/>
          </p:nvPr>
        </p:nvSpPr>
        <p:spPr>
          <a:ln/>
        </p:spPr>
        <p:txBody>
          <a:bodyPr/>
          <a:lstStyle>
            <a:lvl1pPr>
              <a:defRPr/>
            </a:lvl1pPr>
          </a:lstStyle>
          <a:p>
            <a:pPr>
              <a:defRPr/>
            </a:pPr>
            <a:fld id="{5A331029-EE73-4C07-B05B-39792BE56A0D}" type="slidenum">
              <a:rPr lang="ar-EG" altLang="zh-CN"/>
              <a:pPr>
                <a:defRPr/>
              </a:pPr>
              <a:t>‹#›</a:t>
            </a:fld>
            <a:endParaRPr lang="ar-EG" altLang="zh-CN"/>
          </a:p>
        </p:txBody>
      </p:sp>
      <p:sp>
        <p:nvSpPr>
          <p:cNvPr id="6"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49369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41438"/>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41438"/>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1"/>
          </p:nvPr>
        </p:nvSpPr>
        <p:spPr>
          <a:ln/>
        </p:spPr>
        <p:txBody>
          <a:bodyPr/>
          <a:lstStyle>
            <a:lvl1pPr>
              <a:defRPr/>
            </a:lvl1pPr>
          </a:lstStyle>
          <a:p>
            <a:pPr>
              <a:defRPr/>
            </a:pPr>
            <a:fld id="{A4E086D6-0417-4984-831F-3BDF6BDD3615}" type="slidenum">
              <a:rPr lang="ar-EG" altLang="zh-CN"/>
              <a:pPr>
                <a:defRPr/>
              </a:pPr>
              <a:t>‹#›</a:t>
            </a:fld>
            <a:endParaRPr lang="ar-EG" altLang="zh-CN"/>
          </a:p>
        </p:txBody>
      </p:sp>
      <p:sp>
        <p:nvSpPr>
          <p:cNvPr id="7"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1399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8"/>
          <p:cNvSpPr>
            <a:spLocks noGrp="1" noChangeArrowheads="1"/>
          </p:cNvSpPr>
          <p:nvPr>
            <p:ph type="sldNum" sz="quarter" idx="11"/>
          </p:nvPr>
        </p:nvSpPr>
        <p:spPr>
          <a:ln/>
        </p:spPr>
        <p:txBody>
          <a:bodyPr/>
          <a:lstStyle>
            <a:lvl1pPr>
              <a:defRPr/>
            </a:lvl1pPr>
          </a:lstStyle>
          <a:p>
            <a:pPr>
              <a:defRPr/>
            </a:pPr>
            <a:fld id="{52A004D2-F397-444E-8D95-3A65903A6FE1}" type="slidenum">
              <a:rPr lang="ar-EG" altLang="zh-CN"/>
              <a:pPr>
                <a:defRPr/>
              </a:pPr>
              <a:t>‹#›</a:t>
            </a:fld>
            <a:endParaRPr lang="ar-EG" altLang="zh-CN"/>
          </a:p>
        </p:txBody>
      </p:sp>
      <p:sp>
        <p:nvSpPr>
          <p:cNvPr id="9"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6969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8"/>
          <p:cNvSpPr>
            <a:spLocks noGrp="1" noChangeArrowheads="1"/>
          </p:cNvSpPr>
          <p:nvPr>
            <p:ph type="sldNum" sz="quarter" idx="11"/>
          </p:nvPr>
        </p:nvSpPr>
        <p:spPr>
          <a:ln/>
        </p:spPr>
        <p:txBody>
          <a:bodyPr/>
          <a:lstStyle>
            <a:lvl1pPr>
              <a:defRPr/>
            </a:lvl1pPr>
          </a:lstStyle>
          <a:p>
            <a:pPr>
              <a:defRPr/>
            </a:pPr>
            <a:fld id="{2665DC0C-B03A-4204-BD4F-3F3B4D8F2095}" type="slidenum">
              <a:rPr lang="ar-EG" altLang="zh-CN"/>
              <a:pPr>
                <a:defRPr/>
              </a:pPr>
              <a:t>‹#›</a:t>
            </a:fld>
            <a:endParaRPr lang="ar-EG" altLang="zh-CN"/>
          </a:p>
        </p:txBody>
      </p:sp>
      <p:sp>
        <p:nvSpPr>
          <p:cNvPr id="5"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8996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8"/>
          <p:cNvSpPr>
            <a:spLocks noGrp="1" noChangeArrowheads="1"/>
          </p:cNvSpPr>
          <p:nvPr>
            <p:ph type="sldNum" sz="quarter" idx="11"/>
          </p:nvPr>
        </p:nvSpPr>
        <p:spPr>
          <a:ln/>
        </p:spPr>
        <p:txBody>
          <a:bodyPr/>
          <a:lstStyle>
            <a:lvl1pPr>
              <a:defRPr/>
            </a:lvl1pPr>
          </a:lstStyle>
          <a:p>
            <a:pPr>
              <a:defRPr/>
            </a:pPr>
            <a:fld id="{67E4F1A2-8730-48AE-A845-DA14D1ECCFEB}" type="slidenum">
              <a:rPr lang="ar-EG" altLang="zh-CN"/>
              <a:pPr>
                <a:defRPr/>
              </a:pPr>
              <a:t>‹#›</a:t>
            </a:fld>
            <a:endParaRPr lang="ar-EG" altLang="zh-CN"/>
          </a:p>
        </p:txBody>
      </p:sp>
      <p:sp>
        <p:nvSpPr>
          <p:cNvPr id="4"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49533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1"/>
          </p:nvPr>
        </p:nvSpPr>
        <p:spPr>
          <a:ln/>
        </p:spPr>
        <p:txBody>
          <a:bodyPr/>
          <a:lstStyle>
            <a:lvl1pPr>
              <a:defRPr/>
            </a:lvl1pPr>
          </a:lstStyle>
          <a:p>
            <a:pPr>
              <a:defRPr/>
            </a:pPr>
            <a:fld id="{D716BBB7-8E96-4286-A7EB-12E6F8059849}" type="slidenum">
              <a:rPr lang="ar-EG" altLang="zh-CN"/>
              <a:pPr>
                <a:defRPr/>
              </a:pPr>
              <a:t>‹#›</a:t>
            </a:fld>
            <a:endParaRPr lang="ar-EG" altLang="zh-CN"/>
          </a:p>
        </p:txBody>
      </p:sp>
      <p:sp>
        <p:nvSpPr>
          <p:cNvPr id="7"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717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1"/>
          </p:nvPr>
        </p:nvSpPr>
        <p:spPr>
          <a:ln/>
        </p:spPr>
        <p:txBody>
          <a:bodyPr/>
          <a:lstStyle>
            <a:lvl1pPr>
              <a:defRPr/>
            </a:lvl1pPr>
          </a:lstStyle>
          <a:p>
            <a:pPr>
              <a:defRPr/>
            </a:pPr>
            <a:fld id="{1C1E38D6-0B7E-4A03-A2B5-A6C169965A7E}" type="slidenum">
              <a:rPr lang="ar-EG" altLang="zh-CN"/>
              <a:pPr>
                <a:defRPr/>
              </a:pPr>
              <a:t>‹#›</a:t>
            </a:fld>
            <a:endParaRPr lang="ar-EG" altLang="zh-CN"/>
          </a:p>
        </p:txBody>
      </p:sp>
      <p:sp>
        <p:nvSpPr>
          <p:cNvPr id="7" name="Rectangle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5173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65175"/>
          </a:xfrm>
          <a:prstGeom prst="rect">
            <a:avLst/>
          </a:prstGeom>
          <a:gradFill rotWithShape="1">
            <a:gsLst>
              <a:gs pos="0">
                <a:srgbClr val="CEFF43"/>
              </a:gs>
              <a:gs pos="100000">
                <a:srgbClr val="E6FF9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27" name="Rectangle 3"/>
          <p:cNvSpPr>
            <a:spLocks noChangeArrowheads="1"/>
          </p:cNvSpPr>
          <p:nvPr/>
        </p:nvSpPr>
        <p:spPr bwMode="auto">
          <a:xfrm>
            <a:off x="0" y="6642100"/>
            <a:ext cx="9144000" cy="215900"/>
          </a:xfrm>
          <a:prstGeom prst="rect">
            <a:avLst/>
          </a:prstGeom>
          <a:gradFill rotWithShape="1">
            <a:gsLst>
              <a:gs pos="0">
                <a:srgbClr val="B9FA00"/>
              </a:gs>
              <a:gs pos="100000">
                <a:srgbClr val="CCFF33"/>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pic>
        <p:nvPicPr>
          <p:cNvPr id="1028" name="Picture 4" descr="精美环保系列１７"/>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5700713"/>
            <a:ext cx="14033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395288" y="117475"/>
            <a:ext cx="8229600"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0" name="Rectangle 6"/>
          <p:cNvSpPr>
            <a:spLocks noGrp="1" noChangeArrowheads="1"/>
          </p:cNvSpPr>
          <p:nvPr>
            <p:ph type="body" idx="1"/>
          </p:nvPr>
        </p:nvSpPr>
        <p:spPr bwMode="auto">
          <a:xfrm>
            <a:off x="457200" y="1341438"/>
            <a:ext cx="8229600"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zh-CN" altLang="en-US"/>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576021F-95D4-4CE3-A94B-1F50B4A7D327}" type="slidenum">
              <a:rPr lang="ar-EG" altLang="zh-CN"/>
              <a:pPr>
                <a:defRPr/>
              </a:pPr>
              <a:t>‹#›</a:t>
            </a:fld>
            <a:endParaRPr lang="ar-EG" altLang="zh-CN"/>
          </a:p>
        </p:txBody>
      </p:sp>
      <p:sp>
        <p:nvSpPr>
          <p:cNvPr id="1033" name="Rectangle 9"/>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ea typeface="幼圆" pitchFamily="1" charset="-122"/>
        </a:defRPr>
      </a:lvl2pPr>
      <a:lvl3pPr algn="ctr" rtl="0" eaLnBrk="0" fontAlgn="base" hangingPunct="0">
        <a:spcBef>
          <a:spcPct val="0"/>
        </a:spcBef>
        <a:spcAft>
          <a:spcPct val="0"/>
        </a:spcAft>
        <a:defRPr sz="3600" b="1">
          <a:solidFill>
            <a:schemeClr val="tx2"/>
          </a:solidFill>
          <a:latin typeface="Arial" pitchFamily="34" charset="0"/>
          <a:ea typeface="幼圆" pitchFamily="1" charset="-122"/>
        </a:defRPr>
      </a:lvl3pPr>
      <a:lvl4pPr algn="ctr" rtl="0" eaLnBrk="0" fontAlgn="base" hangingPunct="0">
        <a:spcBef>
          <a:spcPct val="0"/>
        </a:spcBef>
        <a:spcAft>
          <a:spcPct val="0"/>
        </a:spcAft>
        <a:defRPr sz="3600" b="1">
          <a:solidFill>
            <a:schemeClr val="tx2"/>
          </a:solidFill>
          <a:latin typeface="Arial" pitchFamily="34" charset="0"/>
          <a:ea typeface="幼圆" pitchFamily="1" charset="-122"/>
        </a:defRPr>
      </a:lvl4pPr>
      <a:lvl5pPr algn="ctr" rtl="0" eaLnBrk="0" fontAlgn="base" hangingPunct="0">
        <a:spcBef>
          <a:spcPct val="0"/>
        </a:spcBef>
        <a:spcAft>
          <a:spcPct val="0"/>
        </a:spcAft>
        <a:defRPr sz="3600" b="1">
          <a:solidFill>
            <a:schemeClr val="tx2"/>
          </a:solidFill>
          <a:latin typeface="Arial" pitchFamily="34" charset="0"/>
          <a:ea typeface="幼圆" pitchFamily="1" charset="-122"/>
        </a:defRPr>
      </a:lvl5pPr>
      <a:lvl6pPr marL="457200" algn="ctr" rtl="0" fontAlgn="base">
        <a:spcBef>
          <a:spcPct val="0"/>
        </a:spcBef>
        <a:spcAft>
          <a:spcPct val="0"/>
        </a:spcAft>
        <a:defRPr sz="3600" b="1">
          <a:solidFill>
            <a:schemeClr val="tx2"/>
          </a:solidFill>
          <a:latin typeface="Arial" pitchFamily="34" charset="0"/>
          <a:ea typeface="幼圆" pitchFamily="1" charset="-122"/>
        </a:defRPr>
      </a:lvl6pPr>
      <a:lvl7pPr marL="914400" algn="ctr" rtl="0" fontAlgn="base">
        <a:spcBef>
          <a:spcPct val="0"/>
        </a:spcBef>
        <a:spcAft>
          <a:spcPct val="0"/>
        </a:spcAft>
        <a:defRPr sz="3600" b="1">
          <a:solidFill>
            <a:schemeClr val="tx2"/>
          </a:solidFill>
          <a:latin typeface="Arial" pitchFamily="34" charset="0"/>
          <a:ea typeface="幼圆" pitchFamily="1" charset="-122"/>
        </a:defRPr>
      </a:lvl7pPr>
      <a:lvl8pPr marL="1371600" algn="ctr" rtl="0" fontAlgn="base">
        <a:spcBef>
          <a:spcPct val="0"/>
        </a:spcBef>
        <a:spcAft>
          <a:spcPct val="0"/>
        </a:spcAft>
        <a:defRPr sz="3600" b="1">
          <a:solidFill>
            <a:schemeClr val="tx2"/>
          </a:solidFill>
          <a:latin typeface="Arial" pitchFamily="34" charset="0"/>
          <a:ea typeface="幼圆" pitchFamily="1" charset="-122"/>
        </a:defRPr>
      </a:lvl8pPr>
      <a:lvl9pPr marL="1828800" algn="ctr" rtl="0" fontAlgn="base">
        <a:spcBef>
          <a:spcPct val="0"/>
        </a:spcBef>
        <a:spcAft>
          <a:spcPct val="0"/>
        </a:spcAft>
        <a:defRPr sz="3600" b="1">
          <a:solidFill>
            <a:schemeClr val="tx2"/>
          </a:solidFill>
          <a:latin typeface="Arial" pitchFamily="34" charset="0"/>
          <a:ea typeface="幼圆" pitchFamily="1"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p:cNvSpPr>
          <p:nvPr/>
        </p:nvSpPr>
        <p:spPr bwMode="auto">
          <a:xfrm>
            <a:off x="3060700" y="1847850"/>
            <a:ext cx="5327650" cy="561975"/>
          </a:xfrm>
          <a:prstGeom prst="rect">
            <a:avLst/>
          </a:prstGeom>
        </p:spPr>
        <p:txBody>
          <a:bodyPr wrap="none" fromWordArt="1">
            <a:prstTxWarp prst="textPlain">
              <a:avLst>
                <a:gd name="adj" fmla="val 50000"/>
              </a:avLst>
            </a:prstTxWarp>
          </a:bodyPr>
          <a:lstStyle/>
          <a:p>
            <a:pPr algn="ctr" rtl="1"/>
            <a:r>
              <a:rPr lang="ar-EG" sz="4400" b="1" kern="10">
                <a:ln w="9525">
                  <a:solidFill>
                    <a:srgbClr val="009900"/>
                  </a:solidFill>
                  <a:round/>
                  <a:headEnd/>
                  <a:tailEnd/>
                </a:ln>
                <a:solidFill>
                  <a:schemeClr val="folHlink"/>
                </a:solidFill>
                <a:latin typeface="+mn-cs"/>
                <a:ea typeface="+mn-cs"/>
              </a:rPr>
              <a:t>فن تربية الابناء</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Rectangle 28"/>
          <p:cNvSpPr>
            <a:spLocks noChangeArrowheads="1"/>
          </p:cNvSpPr>
          <p:nvPr/>
        </p:nvSpPr>
        <p:spPr bwMode="auto">
          <a:xfrm>
            <a:off x="1676400" y="1371600"/>
            <a:ext cx="5715000" cy="1314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sx="75000" sy="75000" algn="tl" rotWithShape="0">
                    <a:schemeClr val="bg2"/>
                  </a:outerShdw>
                </a:effectLst>
              </a14:hiddenEffects>
            </a:ext>
          </a:extLst>
        </p:spPr>
        <p:txBody>
          <a:bodyPr wrap="none" anchor="ctr"/>
          <a:lstStyle/>
          <a:p>
            <a:pPr marL="457200" indent="-457200" rtl="1">
              <a:spcBef>
                <a:spcPct val="0"/>
              </a:spcBef>
            </a:pPr>
            <a:endParaRPr lang="en-US" altLang="en-US" sz="3600" b="0" i="0" dirty="0">
              <a:solidFill>
                <a:srgbClr val="FF0000"/>
              </a:solidFill>
              <a:effectLst/>
              <a:cs typeface="Monotype Koufi" pitchFamily="2" charset="-78"/>
            </a:endParaRPr>
          </a:p>
        </p:txBody>
      </p:sp>
      <p:sp>
        <p:nvSpPr>
          <p:cNvPr id="11" name="TextBox 10"/>
          <p:cNvSpPr txBox="1"/>
          <p:nvPr/>
        </p:nvSpPr>
        <p:spPr>
          <a:xfrm>
            <a:off x="160495" y="116632"/>
            <a:ext cx="8876002"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240  ألف حالة عنف </a:t>
            </a:r>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كل </a:t>
            </a:r>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3  أشهر في المدارس الفرنسية</a:t>
            </a:r>
          </a:p>
        </p:txBody>
      </p:sp>
      <p:sp>
        <p:nvSpPr>
          <p:cNvPr id="12"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22.4 %  زجر وسب وعنف </a:t>
            </a:r>
          </a:p>
        </p:txBody>
      </p:sp>
      <p:sp>
        <p:nvSpPr>
          <p:cNvPr id="13"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3.3 %  ضرب </a:t>
            </a:r>
            <a:r>
              <a:rPr lang="ar-EG" altLang="zh-CN" sz="2400" b="1" dirty="0" smtClean="0">
                <a:solidFill>
                  <a:srgbClr val="002060"/>
                </a:solidFill>
                <a:ea typeface="幼圆" pitchFamily="1" charset="-122"/>
              </a:rPr>
              <a:t>واصابات</a:t>
            </a:r>
            <a:endParaRPr lang="ar-EG" altLang="zh-CN" sz="2400" b="1" dirty="0">
              <a:solidFill>
                <a:srgbClr val="002060"/>
              </a:solidFill>
              <a:ea typeface="幼圆" pitchFamily="1" charset="-122"/>
            </a:endParaRPr>
          </a:p>
        </p:txBody>
      </p:sp>
      <p:sp>
        <p:nvSpPr>
          <p:cNvPr id="14"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1.6 %    تحرش </a:t>
            </a:r>
            <a:r>
              <a:rPr lang="ar-EG" altLang="zh-CN" sz="2400" b="1" dirty="0" smtClean="0">
                <a:solidFill>
                  <a:srgbClr val="002060"/>
                </a:solidFill>
                <a:ea typeface="幼圆" pitchFamily="1" charset="-122"/>
              </a:rPr>
              <a:t>جنسي</a:t>
            </a:r>
            <a:endParaRPr lang="ar-EG" altLang="zh-CN" sz="2400" b="1" dirty="0">
              <a:solidFill>
                <a:srgbClr val="002060"/>
              </a:solidFill>
              <a:ea typeface="幼圆" pitchFamily="1" charset="-122"/>
            </a:endParaRPr>
          </a:p>
        </p:txBody>
      </p:sp>
      <p:pic>
        <p:nvPicPr>
          <p:cNvPr id="15" name="Picture 7" descr="Gre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Gre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Gre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0.2  %  حمل اسلحة </a:t>
            </a:r>
            <a:r>
              <a:rPr lang="ar-EG" altLang="zh-CN" sz="2400" b="1" dirty="0" smtClean="0">
                <a:solidFill>
                  <a:srgbClr val="002060"/>
                </a:solidFill>
                <a:ea typeface="幼圆" pitchFamily="1" charset="-122"/>
              </a:rPr>
              <a:t>نارية</a:t>
            </a:r>
            <a:endParaRPr lang="ar-EG" altLang="zh-CN" sz="2400" b="1" dirty="0">
              <a:solidFill>
                <a:srgbClr val="002060"/>
              </a:solidFill>
              <a:ea typeface="幼圆" pitchFamily="1" charset="-122"/>
            </a:endParaRPr>
          </a:p>
        </p:txBody>
      </p:sp>
      <p:pic>
        <p:nvPicPr>
          <p:cNvPr id="19" name="Picture 18" descr="Gre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4388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7"/>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اعلم أن كل إنسان يحتاج إلى لمسة حانية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تذكر متى كانت آخر مرة حضنت فيها ابنك؟ متى كانت آخر مرة خرجت فيها مع ابنك؟ متى كانت آخر مرة يا أم تكلمتِ فيها مع ابنتك وأفضت واستفضت؟ </a:t>
              </a:r>
              <a:r>
                <a:rPr lang="ar-EG" altLang="zh-CN" sz="2400" b="1" dirty="0" smtClean="0">
                  <a:solidFill>
                    <a:srgbClr val="002060"/>
                  </a:solidFill>
                  <a:latin typeface="Microsoft YaHei" pitchFamily="34" charset="-122"/>
                  <a:ea typeface="Microsoft YaHei" pitchFamily="34" charset="-122"/>
                </a:rPr>
                <a:t>      كم </a:t>
              </a:r>
              <a:r>
                <a:rPr lang="ar-EG" altLang="zh-CN" sz="2400" b="1" dirty="0">
                  <a:solidFill>
                    <a:srgbClr val="002060"/>
                  </a:solidFill>
                  <a:latin typeface="Microsoft YaHei" pitchFamily="34" charset="-122"/>
                  <a:ea typeface="Microsoft YaHei" pitchFamily="34" charset="-122"/>
                </a:rPr>
                <a:t>مرة أعطيت ابنتك قبلة؟ منذ متى لم تنم ابنتك في حضنك؟ </a:t>
              </a:r>
            </a:p>
          </p:txBody>
        </p:sp>
      </p:grpSp>
    </p:spTree>
    <p:extLst>
      <p:ext uri="{BB962C8B-B14F-4D97-AF65-F5344CB8AC3E}">
        <p14:creationId xmlns:p14="http://schemas.microsoft.com/office/powerpoint/2010/main" val="23112504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584775"/>
          </a:xfrm>
          <a:prstGeom prst="rect">
            <a:avLst/>
          </a:prstGeom>
          <a:noFill/>
        </p:spPr>
        <p:txBody>
          <a:bodyPr wrap="square" rtlCol="1">
            <a:spAutoFit/>
          </a:bodyPr>
          <a:lstStyle/>
          <a:p>
            <a:pPr algn="ctr" rtl="1"/>
            <a:r>
              <a:rPr lang="ar-EG" sz="32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ابحث عن حلول لمشاكل ابنك بدلاً من إلقاء اللوم على الآخرين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على المربي أن يبحث عن حل المشاكل، وعليه أن يكف عن لوم الآخرين وإلقاء </a:t>
              </a:r>
              <a:r>
                <a:rPr lang="ar-EG" altLang="zh-CN" sz="2400" b="1" dirty="0" smtClean="0">
                  <a:solidFill>
                    <a:srgbClr val="002060"/>
                  </a:solidFill>
                  <a:latin typeface="Microsoft YaHei" pitchFamily="34" charset="-122"/>
                  <a:ea typeface="Microsoft YaHei" pitchFamily="34" charset="-122"/>
                </a:rPr>
                <a:t>الأخطاء على </a:t>
              </a:r>
              <a:r>
                <a:rPr lang="ar-EG" altLang="zh-CN" sz="2400" b="1" dirty="0">
                  <a:solidFill>
                    <a:srgbClr val="002060"/>
                  </a:solidFill>
                  <a:latin typeface="Microsoft YaHei" pitchFamily="34" charset="-122"/>
                  <a:ea typeface="Microsoft YaHei" pitchFamily="34" charset="-122"/>
                </a:rPr>
                <a:t>الغير</a:t>
              </a:r>
            </a:p>
          </p:txBody>
        </p:sp>
      </p:grpSp>
    </p:spTree>
    <p:extLst>
      <p:ext uri="{BB962C8B-B14F-4D97-AF65-F5344CB8AC3E}">
        <p14:creationId xmlns:p14="http://schemas.microsoft.com/office/powerpoint/2010/main" val="3029437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أعِد التفكير في سبب رفضك لما يريده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إذا وجدت معظم المراهقين يشتركون في فعل شيء ما ولكنك ترفض هذا الشيء فأنا أطلب منك أن تعيد التفكير في سبب رفضك لهذا الشيء، وهذا ينطبق على الملابس وعلى اللغة الدارجة وعلى طبيعة الحياة وعلى سهرهم في بعض الأوقات لوقت متأخر</a:t>
              </a:r>
            </a:p>
          </p:txBody>
        </p:sp>
      </p:grpSp>
    </p:spTree>
    <p:extLst>
      <p:ext uri="{BB962C8B-B14F-4D97-AF65-F5344CB8AC3E}">
        <p14:creationId xmlns:p14="http://schemas.microsoft.com/office/powerpoint/2010/main" val="2447058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علّم ابنك الحل الوسط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إن الوالدين دائمًا يصفان أولادهما بأنهم عنداء وأنه لا يصلح معهم التفاوض، </a:t>
              </a:r>
              <a:r>
                <a:rPr lang="ar-EG" altLang="zh-CN" sz="2400" b="1" dirty="0" smtClean="0">
                  <a:solidFill>
                    <a:srgbClr val="002060"/>
                  </a:solidFill>
                  <a:latin typeface="Microsoft YaHei" pitchFamily="34" charset="-122"/>
                  <a:ea typeface="Microsoft YaHei" pitchFamily="34" charset="-122"/>
                </a:rPr>
                <a:t> ثم </a:t>
              </a:r>
              <a:r>
                <a:rPr lang="ar-EG" altLang="zh-CN" sz="2400" b="1" dirty="0">
                  <a:solidFill>
                    <a:srgbClr val="002060"/>
                  </a:solidFill>
                  <a:latin typeface="Microsoft YaHei" pitchFamily="34" charset="-122"/>
                  <a:ea typeface="Microsoft YaHei" pitchFamily="34" charset="-122"/>
                </a:rPr>
                <a:t>نكتشف أن هذه الصفات ربما تكون موجودة فينا نحن الآباء والأمهات</a:t>
              </a:r>
            </a:p>
          </p:txBody>
        </p:sp>
      </p:grpSp>
    </p:spTree>
    <p:extLst>
      <p:ext uri="{BB962C8B-B14F-4D97-AF65-F5344CB8AC3E}">
        <p14:creationId xmlns:p14="http://schemas.microsoft.com/office/powerpoint/2010/main" val="19021930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تجب على أسئلة ابنك بطرح أسئلة أخرى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إياك كمرب أن تجيب سؤال ابنك بطرح أسئلة أخرى.. كأن يقول لك ابنك: لماذا ترفض خروجي مع أصحابي؟ فتكون إجابتك: هل ذهبت اليوم للمدرسة؟ وكأن المبدأ أسألك سؤالاً تسألني سؤالاً وهي طريقة منفرة وطريقة تجعل الكلام يحتد وستجد الولد يغضب</a:t>
              </a:r>
            </a:p>
          </p:txBody>
        </p:sp>
      </p:grpSp>
    </p:spTree>
    <p:extLst>
      <p:ext uri="{BB962C8B-B14F-4D97-AF65-F5344CB8AC3E}">
        <p14:creationId xmlns:p14="http://schemas.microsoft.com/office/powerpoint/2010/main" val="32389949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تُقل من شأن اهتمامات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مهما كانت اهتمامات ابنك تافهة فلا تقلل من شأنها لأن هذه الاهتمامات لدى ابنك ليست تافهة، وذكرنا موقف المدرس الذي حقّر من مسابقة علب المياه الغازية التي كان يلعبها زميلان</a:t>
              </a:r>
            </a:p>
          </p:txBody>
        </p:sp>
      </p:grpSp>
    </p:spTree>
    <p:extLst>
      <p:ext uri="{BB962C8B-B14F-4D97-AF65-F5344CB8AC3E}">
        <p14:creationId xmlns:p14="http://schemas.microsoft.com/office/powerpoint/2010/main" val="30033336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احترم الذوق العام للجيل المنتمي إليه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يجب أن يحترم الوالدان الذوق العام للجيل الذي ينتمي إليه أولادهما، وأنا أقصد الذوق العام المقبول وليس المبالغ فيه، فلو ذهبت إلى أي تجمع للشباب في المدارس أو في النوادي أو غير ذلك ستجد نفس "الاستايل" ربما تراه أنت ذوقًا منفرًا، لكنه ذوق عام بالنسبة للشباب</a:t>
              </a:r>
            </a:p>
          </p:txBody>
        </p:sp>
      </p:grpSp>
    </p:spTree>
    <p:extLst>
      <p:ext uri="{BB962C8B-B14F-4D97-AF65-F5344CB8AC3E}">
        <p14:creationId xmlns:p14="http://schemas.microsoft.com/office/powerpoint/2010/main" val="24096109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ساعد ابنك على تفهم الصورة الخيالية التي يقدمها الإعلام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لابد من توعية ابنك وجعله يفهم الصورة غير الواقعية التي يقدمها الإعلام من خلال الأفلام العربية وأغاني الفيديو كليب، وما يقال وما نراه من قصور ومنازل فارهة وسيارات وأن كل هذا ما هو إلا عبارة عن أفلام وأن الحياة الحقيقية مختلفة تمامًا</a:t>
              </a:r>
            </a:p>
          </p:txBody>
        </p:sp>
      </p:grpSp>
    </p:spTree>
    <p:extLst>
      <p:ext uri="{BB962C8B-B14F-4D97-AF65-F5344CB8AC3E}">
        <p14:creationId xmlns:p14="http://schemas.microsoft.com/office/powerpoint/2010/main" val="1901645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هل تبادر إلى ذهن أي أب أن يشارك ابنه في اللعب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هل خطر على ذهن الآباء أن يشاركوا أبناءهم في لعب كرة مع زملائهم</a:t>
              </a:r>
              <a:r>
                <a:rPr lang="ar-EG" altLang="zh-CN" sz="2400" b="1" dirty="0" smtClean="0">
                  <a:solidFill>
                    <a:srgbClr val="002060"/>
                  </a:solidFill>
                  <a:latin typeface="Microsoft YaHei" pitchFamily="34" charset="-122"/>
                  <a:ea typeface="Microsoft YaHei" pitchFamily="34" charset="-122"/>
                </a:rPr>
                <a:t>؟       </a:t>
              </a:r>
              <a:r>
                <a:rPr lang="ar-EG" altLang="zh-CN" sz="2400" b="1" dirty="0">
                  <a:solidFill>
                    <a:srgbClr val="002060"/>
                  </a:solidFill>
                  <a:latin typeface="Microsoft YaHei" pitchFamily="34" charset="-122"/>
                  <a:ea typeface="Microsoft YaHei" pitchFamily="34" charset="-122"/>
                </a:rPr>
                <a:t>هل تبادر إلى ذهنك أن تخرج مع أصحاب أولادك بدون أن تُشعرهم أنك أب؟ </a:t>
              </a:r>
              <a:r>
                <a:rPr lang="ar-EG" altLang="zh-CN" sz="2400" b="1" dirty="0" smtClean="0">
                  <a:solidFill>
                    <a:srgbClr val="002060"/>
                  </a:solidFill>
                  <a:latin typeface="Microsoft YaHei" pitchFamily="34" charset="-122"/>
                  <a:ea typeface="Microsoft YaHei" pitchFamily="34" charset="-122"/>
                </a:rPr>
                <a:t>  هل </a:t>
              </a:r>
              <a:r>
                <a:rPr lang="ar-EG" altLang="zh-CN" sz="2400" b="1" dirty="0">
                  <a:solidFill>
                    <a:srgbClr val="002060"/>
                  </a:solidFill>
                  <a:latin typeface="Microsoft YaHei" pitchFamily="34" charset="-122"/>
                  <a:ea typeface="Microsoft YaHei" pitchFamily="34" charset="-122"/>
                </a:rPr>
                <a:t>تبادر لذهنك أن تجمع أصحاب أولادك وتتكلم معهم؟ ونفس الأمر مع الأمهات ما هي آخر مرة خرجت فيها مع ابنتك على أنها صاحبتك؟ </a:t>
              </a:r>
            </a:p>
          </p:txBody>
        </p:sp>
      </p:grpSp>
    </p:spTree>
    <p:extLst>
      <p:ext uri="{BB962C8B-B14F-4D97-AF65-F5344CB8AC3E}">
        <p14:creationId xmlns:p14="http://schemas.microsoft.com/office/powerpoint/2010/main" val="31046656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وضّح لابنك قيمة أن يضع لنفسه هدفًا ويحققه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عليك أن تصل ابنك بالأبطال الذين حققوا إنجازات غير عادية، احكِ لابنك عن محمد الفاتح الذي كان عمره 12 سنة وتولى خلافة الدولة العثمانية ولما </a:t>
              </a:r>
              <a:r>
                <a:rPr lang="ar-EG" altLang="zh-CN" sz="2400" b="1" dirty="0" smtClean="0">
                  <a:solidFill>
                    <a:srgbClr val="002060"/>
                  </a:solidFill>
                  <a:latin typeface="Microsoft YaHei" pitchFamily="34" charset="-122"/>
                  <a:ea typeface="Microsoft YaHei" pitchFamily="34" charset="-122"/>
                </a:rPr>
                <a:t>       بلغ </a:t>
              </a:r>
              <a:r>
                <a:rPr lang="ar-EG" altLang="zh-CN" sz="2400" b="1" dirty="0">
                  <a:solidFill>
                    <a:srgbClr val="002060"/>
                  </a:solidFill>
                  <a:latin typeface="Microsoft YaHei" pitchFamily="34" charset="-122"/>
                  <a:ea typeface="Microsoft YaHei" pitchFamily="34" charset="-122"/>
                </a:rPr>
                <a:t>23 سنة فتح القسطنطينية "فنعم الأمير أميرها ونعم الجيش جيشها</a:t>
              </a:r>
              <a:r>
                <a:rPr lang="ar-EG" altLang="zh-CN" sz="2400" b="1" dirty="0" smtClean="0">
                  <a:solidFill>
                    <a:srgbClr val="002060"/>
                  </a:solidFill>
                  <a:latin typeface="Microsoft YaHei" pitchFamily="34" charset="-122"/>
                  <a:ea typeface="Microsoft YaHei" pitchFamily="34" charset="-122"/>
                </a:rPr>
                <a:t>"</a:t>
              </a:r>
              <a:endParaRPr lang="ar-EG" altLang="zh-CN" sz="2400" b="1" dirty="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3366831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التربية عبر العصور </a:t>
            </a:r>
            <a:endParaRPr kumimoji="0" lang="ar-EG" sz="4000" b="1" i="0" u="none" strike="noStrike" cap="none" normalizeH="0" baseline="0" dirty="0" smtClean="0">
              <a:ln>
                <a:noFill/>
              </a:ln>
              <a:solidFill>
                <a:srgbClr val="00206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تُقحم نفسك على صداقات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اترك ابنك يجرب ويتناقش، واعلم أنه سيرجع لك، لكنك لو اعترضت على صديق معين سيعترض ابنك أكثر وستصبح عدوه وصديقه هذا سيصبح حبيبه</a:t>
              </a:r>
            </a:p>
          </p:txBody>
        </p:sp>
      </p:grpSp>
    </p:spTree>
    <p:extLst>
      <p:ext uri="{BB962C8B-B14F-4D97-AF65-F5344CB8AC3E}">
        <p14:creationId xmlns:p14="http://schemas.microsoft.com/office/powerpoint/2010/main" val="15322200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لابد أن تقول لابنك أنا معجب بك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0045"/>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أمر طبيعي أن أي أب وأي أم يحبان أولادهما لكن قول أنا معجب شيء آخر لأنها تختلف جدًا عن جملة أنا أحبك، هناك صفات محددة لابد أن تبدي لابنك إعجابك بها مثل أن تُعجب بطيبة البنت أو رقتها في التعامل أو على عفوها مع أخواتها ونفس الأمر مع الولد</a:t>
              </a:r>
            </a:p>
          </p:txBody>
        </p:sp>
      </p:grpSp>
    </p:spTree>
    <p:extLst>
      <p:ext uri="{BB962C8B-B14F-4D97-AF65-F5344CB8AC3E}">
        <p14:creationId xmlns:p14="http://schemas.microsoft.com/office/powerpoint/2010/main" val="32494715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اجعل ابنك يعرف أنه لا بأس بألا يفهم كل شيء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إذا أقبل ابنك عليك ليسألك سؤالاً فلا تنظر له نظرة استهزاء وتقول له إنه </a:t>
              </a:r>
              <a:r>
                <a:rPr lang="ar-EG" altLang="zh-CN" sz="2400" b="1" dirty="0" smtClean="0">
                  <a:solidFill>
                    <a:srgbClr val="002060"/>
                  </a:solidFill>
                  <a:latin typeface="Microsoft YaHei" pitchFamily="34" charset="-122"/>
                  <a:ea typeface="Microsoft YaHei" pitchFamily="34" charset="-122"/>
                </a:rPr>
                <a:t>      لا </a:t>
              </a:r>
              <a:r>
                <a:rPr lang="ar-EG" altLang="zh-CN" sz="2400" b="1" dirty="0">
                  <a:solidFill>
                    <a:srgbClr val="002060"/>
                  </a:solidFill>
                  <a:latin typeface="Microsoft YaHei" pitchFamily="34" charset="-122"/>
                  <a:ea typeface="Microsoft YaHei" pitchFamily="34" charset="-122"/>
                </a:rPr>
                <a:t>يجب أن يعلم كل شيء لأنه صغير وعليه ألا يتدخل فيما لا يعنيه، وإنما اجعله يعرف أنه لا بأس ألا يفهم </a:t>
              </a:r>
              <a:r>
                <a:rPr lang="ar-EG" altLang="zh-CN" sz="2400" b="1" dirty="0" smtClean="0">
                  <a:solidFill>
                    <a:srgbClr val="002060"/>
                  </a:solidFill>
                  <a:latin typeface="Microsoft YaHei" pitchFamily="34" charset="-122"/>
                  <a:ea typeface="Microsoft YaHei" pitchFamily="34" charset="-122"/>
                </a:rPr>
                <a:t>كل </a:t>
              </a:r>
              <a:r>
                <a:rPr lang="ar-EG" altLang="zh-CN" sz="2400" b="1" dirty="0">
                  <a:solidFill>
                    <a:srgbClr val="002060"/>
                  </a:solidFill>
                  <a:latin typeface="Microsoft YaHei" pitchFamily="34" charset="-122"/>
                  <a:ea typeface="Microsoft YaHei" pitchFamily="34" charset="-122"/>
                </a:rPr>
                <a:t>شيء</a:t>
              </a:r>
            </a:p>
          </p:txBody>
        </p:sp>
      </p:grpSp>
    </p:spTree>
    <p:extLst>
      <p:ext uri="{BB962C8B-B14F-4D97-AF65-F5344CB8AC3E}">
        <p14:creationId xmlns:p14="http://schemas.microsoft.com/office/powerpoint/2010/main" val="9303593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من حق ابنك أن يعترض على عاداتك السيئة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إنه لأمر طبيعي أن يعترض الابن على عادات والده السيئة مثل التدخين </a:t>
              </a:r>
              <a:r>
                <a:rPr lang="ar-EG" altLang="zh-CN" sz="2400" b="1" dirty="0" smtClean="0">
                  <a:solidFill>
                    <a:srgbClr val="002060"/>
                  </a:solidFill>
                  <a:latin typeface="Microsoft YaHei" pitchFamily="34" charset="-122"/>
                  <a:ea typeface="Microsoft YaHei" pitchFamily="34" charset="-122"/>
                </a:rPr>
                <a:t>     وعدم </a:t>
              </a:r>
              <a:r>
                <a:rPr lang="ar-EG" altLang="zh-CN" sz="2400" b="1" dirty="0">
                  <a:solidFill>
                    <a:srgbClr val="002060"/>
                  </a:solidFill>
                  <a:latin typeface="Microsoft YaHei" pitchFamily="34" charset="-122"/>
                  <a:ea typeface="Microsoft YaHei" pitchFamily="34" charset="-122"/>
                </a:rPr>
                <a:t>ممارسة الرياضة أو اعتراضه على العصبية الزائدة في المناقشات معه، وذلك لأن هذه العادات يُطلب منه ألا يمارسها فمن حقه أن يعترض عليها إذا كانت لديك</a:t>
              </a:r>
            </a:p>
          </p:txBody>
        </p:sp>
      </p:grpSp>
    </p:spTree>
    <p:extLst>
      <p:ext uri="{BB962C8B-B14F-4D97-AF65-F5344CB8AC3E}">
        <p14:creationId xmlns:p14="http://schemas.microsoft.com/office/powerpoint/2010/main" val="38697548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كن على طبيعتك مع أولادك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فنحن نعيش في عصر بالروح بالدم نفديك يا فلان، فعليك أن تكون على طبيعتك مع أولادك فكونك أبًا أو كونكِ أمًا لا يعني أن تدعي ما ليس فيك</a:t>
              </a:r>
            </a:p>
          </p:txBody>
        </p:sp>
      </p:grpSp>
    </p:spTree>
    <p:extLst>
      <p:ext uri="{BB962C8B-B14F-4D97-AF65-F5344CB8AC3E}">
        <p14:creationId xmlns:p14="http://schemas.microsoft.com/office/powerpoint/2010/main" val="35647709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تبالغ في تمجيد ذاتك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عليك ألا تبالغ في تمجيد ذاتك وما كنت تفعل من بطولات في مرحلة الشباب، وتصف كيف كنت مؤدبًا ومحترمًا، لأن هذا كلام غير مقبول لدى </a:t>
              </a:r>
              <a:r>
                <a:rPr lang="ar-EG" altLang="zh-CN" sz="2400" b="1" dirty="0" smtClean="0">
                  <a:solidFill>
                    <a:srgbClr val="002060"/>
                  </a:solidFill>
                  <a:latin typeface="Microsoft YaHei" pitchFamily="34" charset="-122"/>
                  <a:ea typeface="Microsoft YaHei" pitchFamily="34" charset="-122"/>
                </a:rPr>
                <a:t>ابنك          </a:t>
              </a:r>
              <a:r>
                <a:rPr lang="ar-EG" altLang="zh-CN" sz="2400" b="1" dirty="0">
                  <a:solidFill>
                    <a:srgbClr val="002060"/>
                  </a:solidFill>
                  <a:latin typeface="Microsoft YaHei" pitchFamily="34" charset="-122"/>
                  <a:ea typeface="Microsoft YaHei" pitchFamily="34" charset="-122"/>
                </a:rPr>
                <a:t>لأن الجميع أصحاب مشاكل، فاعترف لابنك أنك لم تكن مثاليًا عندما كنت </a:t>
              </a:r>
              <a:r>
                <a:rPr lang="ar-EG" altLang="zh-CN" sz="2400" b="1" dirty="0" smtClean="0">
                  <a:solidFill>
                    <a:srgbClr val="002060"/>
                  </a:solidFill>
                  <a:latin typeface="Microsoft YaHei" pitchFamily="34" charset="-122"/>
                  <a:ea typeface="Microsoft YaHei" pitchFamily="34" charset="-122"/>
                </a:rPr>
                <a:t>      في </a:t>
              </a:r>
              <a:r>
                <a:rPr lang="ar-EG" altLang="zh-CN" sz="2400" b="1" dirty="0">
                  <a:solidFill>
                    <a:srgbClr val="002060"/>
                  </a:solidFill>
                  <a:latin typeface="Microsoft YaHei" pitchFamily="34" charset="-122"/>
                  <a:ea typeface="Microsoft YaHei" pitchFamily="34" charset="-122"/>
                </a:rPr>
                <a:t>مثل سنه</a:t>
              </a:r>
            </a:p>
          </p:txBody>
        </p:sp>
      </p:grpSp>
    </p:spTree>
    <p:extLst>
      <p:ext uri="{BB962C8B-B14F-4D97-AF65-F5344CB8AC3E}">
        <p14:creationId xmlns:p14="http://schemas.microsoft.com/office/powerpoint/2010/main" val="12272286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كن متفائلاً أغلب الوقت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 التفاؤل له أثر جيد على نفوس الأبناء، ويجب ألا تغلب عليك روح الانهزامية والإحباط الذي نُحدثه لأولادنا في كثير من الأحيان بشكل أو بآخر.. لذا حاول أن تكون دائمًا متفائلاً </a:t>
              </a:r>
              <a:r>
                <a:rPr lang="ar-EG" altLang="zh-CN" sz="2400" b="1" dirty="0" smtClean="0">
                  <a:solidFill>
                    <a:srgbClr val="002060"/>
                  </a:solidFill>
                  <a:latin typeface="Microsoft YaHei" pitchFamily="34" charset="-122"/>
                  <a:ea typeface="Microsoft YaHei" pitchFamily="34" charset="-122"/>
                </a:rPr>
                <a:t>سعيدًا </a:t>
              </a:r>
              <a:r>
                <a:rPr lang="ar-EG" altLang="zh-CN" sz="2400" b="1" dirty="0">
                  <a:solidFill>
                    <a:srgbClr val="002060"/>
                  </a:solidFill>
                  <a:latin typeface="Microsoft YaHei" pitchFamily="34" charset="-122"/>
                  <a:ea typeface="Microsoft YaHei" pitchFamily="34" charset="-122"/>
                </a:rPr>
                <a:t>مبتسمًا</a:t>
              </a:r>
            </a:p>
          </p:txBody>
        </p:sp>
      </p:grpSp>
    </p:spTree>
    <p:extLst>
      <p:ext uri="{BB962C8B-B14F-4D97-AF65-F5344CB8AC3E}">
        <p14:creationId xmlns:p14="http://schemas.microsoft.com/office/powerpoint/2010/main" val="24960783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إياك أن تكذب على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4"/>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إياك أبدًا أن تكذب على ابنك حتى لا يفقد ثقته فيك</a:t>
              </a:r>
            </a:p>
          </p:txBody>
        </p:sp>
      </p:grpSp>
    </p:spTree>
    <p:extLst>
      <p:ext uri="{BB962C8B-B14F-4D97-AF65-F5344CB8AC3E}">
        <p14:creationId xmlns:p14="http://schemas.microsoft.com/office/powerpoint/2010/main" val="29209730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ساعد ابنك على تذكر الأحداث السعيدة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0242"/>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عليك أن تساعد ابنك على تذكر الأحداث السعيدة وقت الشدة أو عند مواجهته مشكلة ما مع صاحبه أو غيره، دائمًا ذكّره بالأحداث السعيدة والنشاطات التي قام بها وقت الأزمات</a:t>
              </a:r>
            </a:p>
          </p:txBody>
        </p:sp>
      </p:grpSp>
    </p:spTree>
    <p:extLst>
      <p:ext uri="{BB962C8B-B14F-4D97-AF65-F5344CB8AC3E}">
        <p14:creationId xmlns:p14="http://schemas.microsoft.com/office/powerpoint/2010/main" val="18443776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أسرع في التسامح مع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إن هناك أمهات ملتزمات لكنهن يعتقدن أن التربية مقرونة بالتزمت ومبدأ ضرب البنت أو اكسر للبنت ضلعًا سيصبح لها أربعة وعشرون، وأنه يجب عدم تدليل الابن ليصبح رجلاً، ومثل هذه الأمور لا شك أنها تهز الثقة في نفس الأبناء</a:t>
              </a:r>
            </a:p>
          </p:txBody>
        </p:sp>
      </p:grpSp>
    </p:spTree>
    <p:extLst>
      <p:ext uri="{BB962C8B-B14F-4D97-AF65-F5344CB8AC3E}">
        <p14:creationId xmlns:p14="http://schemas.microsoft.com/office/powerpoint/2010/main" val="27766872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124175" y="190500"/>
            <a:ext cx="5040114"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التربية فى العصور القديمة </a:t>
            </a:r>
          </a:p>
        </p:txBody>
      </p:sp>
      <p:sp>
        <p:nvSpPr>
          <p:cNvPr id="2" name="Pentagon 1"/>
          <p:cNvSpPr/>
          <p:nvPr/>
        </p:nvSpPr>
        <p:spPr bwMode="auto">
          <a:xfrm flipH="1">
            <a:off x="6660232" y="1340768"/>
            <a:ext cx="2481848" cy="854928"/>
          </a:xfrm>
          <a:prstGeom prst="homePlate">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r" rtl="1">
              <a:lnSpc>
                <a:spcPct val="150000"/>
              </a:lnSpc>
            </a:pPr>
            <a:r>
              <a:rPr lang="ar-EG" sz="2800" b="1" dirty="0"/>
              <a:t>الحضارة الصينية </a:t>
            </a:r>
            <a:endParaRPr kumimoji="0" lang="ar-EG" sz="2800" b="1" i="0" u="none" strike="noStrike" cap="none" normalizeH="0" baseline="0" dirty="0" smtClean="0">
              <a:ln>
                <a:noFill/>
              </a:ln>
              <a:solidFill>
                <a:schemeClr val="tx1"/>
              </a:solidFill>
              <a:effectLst/>
            </a:endParaRPr>
          </a:p>
        </p:txBody>
      </p:sp>
      <p:sp>
        <p:nvSpPr>
          <p:cNvPr id="3" name="Rectangle 2"/>
          <p:cNvSpPr/>
          <p:nvPr/>
        </p:nvSpPr>
        <p:spPr bwMode="auto">
          <a:xfrm>
            <a:off x="611560" y="1349936"/>
            <a:ext cx="5904656" cy="854928"/>
          </a:xfrm>
          <a:prstGeom prst="rect">
            <a:avLst/>
          </a:prstGeom>
          <a:solidFill>
            <a:srgbClr val="DEFF81"/>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ea typeface="幼圆" pitchFamily="1" charset="-122"/>
              </a:rPr>
              <a:t>التي كان غايتها تعريف الفرد على صراط الواجب الحاوي جميع أعمال </a:t>
            </a:r>
            <a:r>
              <a:rPr lang="ar-EG" sz="2400" b="1" dirty="0" smtClean="0">
                <a:solidFill>
                  <a:srgbClr val="002060"/>
                </a:solidFill>
                <a:ea typeface="幼圆" pitchFamily="1" charset="-122"/>
              </a:rPr>
              <a:t>الحياة</a:t>
            </a:r>
            <a:endParaRPr lang="ar-EG" sz="2400" b="1" dirty="0">
              <a:solidFill>
                <a:srgbClr val="002060"/>
              </a:solidFill>
              <a:ea typeface="幼圆" pitchFamily="1" charset="-122"/>
            </a:endParaRPr>
          </a:p>
        </p:txBody>
      </p:sp>
      <p:sp>
        <p:nvSpPr>
          <p:cNvPr id="13" name="Pentagon 12"/>
          <p:cNvSpPr/>
          <p:nvPr/>
        </p:nvSpPr>
        <p:spPr bwMode="auto">
          <a:xfrm flipH="1">
            <a:off x="6652944" y="2564904"/>
            <a:ext cx="2481848" cy="854928"/>
          </a:xfrm>
          <a:prstGeom prst="homePlate">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r" rtl="1">
              <a:lnSpc>
                <a:spcPct val="150000"/>
              </a:lnSpc>
            </a:pPr>
            <a:r>
              <a:rPr lang="ar-EG" sz="2800" b="1" dirty="0"/>
              <a:t>المصريين القدماء </a:t>
            </a:r>
            <a:endParaRPr kumimoji="0" lang="ar-EG" sz="2800" b="1" i="0" u="none" strike="noStrike" cap="none" normalizeH="0" baseline="0" dirty="0" smtClean="0">
              <a:ln>
                <a:noFill/>
              </a:ln>
              <a:solidFill>
                <a:schemeClr val="tx1"/>
              </a:solidFill>
              <a:effectLst/>
            </a:endParaRPr>
          </a:p>
        </p:txBody>
      </p:sp>
      <p:sp>
        <p:nvSpPr>
          <p:cNvPr id="14" name="Rectangle 13"/>
          <p:cNvSpPr/>
          <p:nvPr/>
        </p:nvSpPr>
        <p:spPr bwMode="auto">
          <a:xfrm>
            <a:off x="604272" y="2574072"/>
            <a:ext cx="5904656" cy="854928"/>
          </a:xfrm>
          <a:prstGeom prst="rect">
            <a:avLst/>
          </a:prstGeom>
          <a:solidFill>
            <a:srgbClr val="DEFF81"/>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ea typeface="幼圆" pitchFamily="1" charset="-122"/>
              </a:rPr>
              <a:t>أن المعرفة وسيلة لبلوغ الثروة والمجد ولذا أكثروا من المدارس وكانوا ينظرون إلى مهنة  </a:t>
            </a:r>
            <a:r>
              <a:rPr lang="ar-EG" sz="2400" b="1" dirty="0" smtClean="0">
                <a:solidFill>
                  <a:srgbClr val="002060"/>
                </a:solidFill>
                <a:ea typeface="幼圆" pitchFamily="1" charset="-122"/>
              </a:rPr>
              <a:t>التدريس </a:t>
            </a:r>
            <a:r>
              <a:rPr lang="ar-EG" sz="2400" b="1" dirty="0">
                <a:solidFill>
                  <a:srgbClr val="002060"/>
                </a:solidFill>
                <a:ea typeface="幼圆" pitchFamily="1" charset="-122"/>
              </a:rPr>
              <a:t>باحترام </a:t>
            </a:r>
          </a:p>
        </p:txBody>
      </p:sp>
      <p:sp>
        <p:nvSpPr>
          <p:cNvPr id="15" name="Pentagon 14"/>
          <p:cNvSpPr/>
          <p:nvPr/>
        </p:nvSpPr>
        <p:spPr bwMode="auto">
          <a:xfrm flipH="1">
            <a:off x="6660232" y="3789040"/>
            <a:ext cx="2481848" cy="854928"/>
          </a:xfrm>
          <a:prstGeom prst="homePlate">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r" rtl="1">
              <a:lnSpc>
                <a:spcPct val="150000"/>
              </a:lnSpc>
            </a:pPr>
            <a:r>
              <a:rPr lang="ar-EG" sz="2800" b="1" dirty="0"/>
              <a:t>اليونان والرومان</a:t>
            </a:r>
            <a:endParaRPr kumimoji="0" lang="ar-EG" sz="2800" b="1" i="0" u="none" strike="noStrike" cap="none" normalizeH="0" baseline="0" dirty="0" smtClean="0">
              <a:ln>
                <a:noFill/>
              </a:ln>
              <a:solidFill>
                <a:schemeClr val="tx1"/>
              </a:solidFill>
              <a:effectLst/>
            </a:endParaRPr>
          </a:p>
        </p:txBody>
      </p:sp>
      <p:sp>
        <p:nvSpPr>
          <p:cNvPr id="16" name="Rectangle 15"/>
          <p:cNvSpPr/>
          <p:nvPr/>
        </p:nvSpPr>
        <p:spPr bwMode="auto">
          <a:xfrm>
            <a:off x="611560" y="3798208"/>
            <a:ext cx="5904656" cy="854928"/>
          </a:xfrm>
          <a:prstGeom prst="rect">
            <a:avLst/>
          </a:prstGeom>
          <a:solidFill>
            <a:srgbClr val="DEFF81"/>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ea typeface="幼圆" pitchFamily="1" charset="-122"/>
              </a:rPr>
              <a:t>إمتازت التربية اليونانية بروح التجديد والابتكار والحرية الفردية </a:t>
            </a:r>
            <a:r>
              <a:rPr lang="ar-EG" sz="2400" b="1" dirty="0" smtClean="0">
                <a:solidFill>
                  <a:srgbClr val="002060"/>
                </a:solidFill>
                <a:ea typeface="幼圆" pitchFamily="1" charset="-122"/>
              </a:rPr>
              <a:t>وتقبل </a:t>
            </a:r>
            <a:r>
              <a:rPr lang="ar-EG" sz="2400" b="1" dirty="0">
                <a:solidFill>
                  <a:srgbClr val="002060"/>
                </a:solidFill>
                <a:ea typeface="幼圆" pitchFamily="1" charset="-122"/>
              </a:rPr>
              <a:t>التطور والتق</a:t>
            </a:r>
          </a:p>
        </p:txBody>
      </p:sp>
      <p:sp>
        <p:nvSpPr>
          <p:cNvPr id="17" name="Pentagon 16"/>
          <p:cNvSpPr/>
          <p:nvPr/>
        </p:nvSpPr>
        <p:spPr bwMode="auto">
          <a:xfrm flipH="1">
            <a:off x="6667520" y="5013176"/>
            <a:ext cx="2481848" cy="854928"/>
          </a:xfrm>
          <a:prstGeom prst="homePlate">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smtClean="0"/>
              <a:t>العرب</a:t>
            </a:r>
            <a:endParaRPr kumimoji="0" lang="ar-EG" sz="2800" b="1" i="0" u="none" strike="noStrike" cap="none" normalizeH="0" baseline="0" dirty="0" smtClean="0">
              <a:ln>
                <a:noFill/>
              </a:ln>
              <a:solidFill>
                <a:schemeClr val="tx1"/>
              </a:solidFill>
              <a:effectLst/>
            </a:endParaRPr>
          </a:p>
        </p:txBody>
      </p:sp>
      <p:sp>
        <p:nvSpPr>
          <p:cNvPr id="18" name="Rectangle 17"/>
          <p:cNvSpPr/>
          <p:nvPr/>
        </p:nvSpPr>
        <p:spPr bwMode="auto">
          <a:xfrm>
            <a:off x="618848" y="5022344"/>
            <a:ext cx="5904656" cy="854928"/>
          </a:xfrm>
          <a:prstGeom prst="rect">
            <a:avLst/>
          </a:prstGeom>
          <a:solidFill>
            <a:srgbClr val="DEFF81"/>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ea typeface="幼圆" pitchFamily="1" charset="-122"/>
              </a:rPr>
              <a:t>كانت العائلة هي أهم وسائط التربية عند العرب </a:t>
            </a:r>
            <a:r>
              <a:rPr lang="ar-EG" sz="2400" b="1" dirty="0" smtClean="0">
                <a:solidFill>
                  <a:srgbClr val="002060"/>
                </a:solidFill>
                <a:ea typeface="幼圆" pitchFamily="1" charset="-122"/>
              </a:rPr>
              <a:t>           خاصة </a:t>
            </a:r>
            <a:r>
              <a:rPr lang="ar-EG" sz="2400" b="1" dirty="0">
                <a:solidFill>
                  <a:srgbClr val="002060"/>
                </a:solidFill>
                <a:ea typeface="幼圆" pitchFamily="1" charset="-122"/>
              </a:rPr>
              <a:t>البدو </a:t>
            </a:r>
          </a:p>
        </p:txBody>
      </p:sp>
    </p:spTree>
    <p:extLst>
      <p:ext uri="{BB962C8B-B14F-4D97-AF65-F5344CB8AC3E}">
        <p14:creationId xmlns:p14="http://schemas.microsoft.com/office/powerpoint/2010/main" val="15538523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تجعل الإحساس بالذنب يسيطر علي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عندما يخطئ ابنك أو يفشل في أمر ما، فلا تجعل الإحساس بالذنب يسيطر عليه، لأن هذا سيعطيه الإحساس بالدونية الشديدة، وسيفقده ثقته بنفسه</a:t>
              </a:r>
            </a:p>
          </p:txBody>
        </p:sp>
      </p:grpSp>
    </p:spTree>
    <p:extLst>
      <p:ext uri="{BB962C8B-B14F-4D97-AF65-F5344CB8AC3E}">
        <p14:creationId xmlns:p14="http://schemas.microsoft.com/office/powerpoint/2010/main" val="28745095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1200329"/>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إذا أردت أن تنال شرف نجاح ابنك فكن مستعدا أن تنال قسطًا من اللوم </a:t>
            </a:r>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عند </a:t>
            </a:r>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فشله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إذا أردت أن تفرح بنجاح ابنك فلابد أن تنال قسطًا من الفشل مع ابنك، واعلم أن اليوم الذي يسقط فيه ابنك هو سقوط لك أنت أيضًا، واليوم الذي ينجح فيه ابنك فهو نجاح لك أيضًا</a:t>
              </a:r>
            </a:p>
          </p:txBody>
        </p:sp>
      </p:grpSp>
    </p:spTree>
    <p:extLst>
      <p:ext uri="{BB962C8B-B14F-4D97-AF65-F5344CB8AC3E}">
        <p14:creationId xmlns:p14="http://schemas.microsoft.com/office/powerpoint/2010/main" val="38209743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لابد أن تتناقش مع ابنك في تحسين الأسرة نحو الأفضل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لابد أن يكون بينك وبين ابنك نقاش في القضايا الخاصة بالأسرة وذلك ليشعر ابنك أنه عضو فاعل في هذه الأسرة وتصبح العلاقات أفضل</a:t>
              </a:r>
            </a:p>
          </p:txBody>
        </p:sp>
      </p:grpSp>
    </p:spTree>
    <p:extLst>
      <p:ext uri="{BB962C8B-B14F-4D97-AF65-F5344CB8AC3E}">
        <p14:creationId xmlns:p14="http://schemas.microsoft.com/office/powerpoint/2010/main" val="23428671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تكلم مع ابنك عن آماله في المستقبل </a:t>
            </a:r>
          </a:p>
        </p:txBody>
      </p:sp>
      <p:grpSp>
        <p:nvGrpSpPr>
          <p:cNvPr id="5" name="Group 2"/>
          <p:cNvGrpSpPr>
            <a:grpSpLocks/>
          </p:cNvGrpSpPr>
          <p:nvPr/>
        </p:nvGrpSpPr>
        <p:grpSpPr bwMode="auto">
          <a:xfrm>
            <a:off x="395536" y="2960723"/>
            <a:ext cx="8064896" cy="3132573"/>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2553"/>
              <a:ext cx="6432550" cy="47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تحدث مع ابنك عن آماله وطموحاته في المستقبل لكي تعطي ابنك ثقة في المستقبل، وذكرنا أن للرسول الكريم صلى الله عليه وسلم مواقف كثيرة كانت تحزب الأمة، كان الرسول صلى الله عليه وسلم يتكلم عن آمال المستقبل، مثلما حدث وقت غزوة الأحزاب للمدينة ومحاصرة المدينة، وكيف أن اليهود نقضوا العهود، نجد الرسول يقول لهم: فتحت المدائن وفتحت صنعاء وفتحت الحيرة رغم أنهم كانوا محاصرين من المشركين</a:t>
              </a:r>
            </a:p>
          </p:txBody>
        </p:sp>
      </p:grpSp>
    </p:spTree>
    <p:extLst>
      <p:ext uri="{BB962C8B-B14F-4D97-AF65-F5344CB8AC3E}">
        <p14:creationId xmlns:p14="http://schemas.microsoft.com/office/powerpoint/2010/main" val="29449905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علّم ابنك كيف يفكر بشكل إيجابي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إن التفكير بشكل إيجابي هو قضيتنا، فلابد أن تغرس فكر التفكير الإيجابي في ابنك وتزرع فيه ثوابت واضحة وتعلّمه أنه يجب ألا تكون ردود أفعاله نتيجة لتصرفات الآخرين</a:t>
              </a:r>
            </a:p>
          </p:txBody>
        </p:sp>
      </p:grpSp>
    </p:spTree>
    <p:extLst>
      <p:ext uri="{BB962C8B-B14F-4D97-AF65-F5344CB8AC3E}">
        <p14:creationId xmlns:p14="http://schemas.microsoft.com/office/powerpoint/2010/main" val="8518200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حاول أن ترى الإيجابيات في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عليك أن تبحث عن إيجابيات ابنك وتظهرها له بشكل جيد، حتى يستطيع أن ينميها، ولا تلومه على كل ما هو سلبي فيه، وإنما شجّع الإيجابيات الموجودة فيه سواء مهارة معينة أو أيًا كانت هذه الإيجابيات</a:t>
              </a:r>
            </a:p>
          </p:txBody>
        </p:sp>
      </p:grpSp>
    </p:spTree>
    <p:extLst>
      <p:ext uri="{BB962C8B-B14F-4D97-AF65-F5344CB8AC3E}">
        <p14:creationId xmlns:p14="http://schemas.microsoft.com/office/powerpoint/2010/main" val="34940808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ساعد ابنك على معرفة قيمة الوقت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ولكي تنجح في مساعدة ابنك على معرفة قيمة الوقت لابد أن تكون أنت مدركًا هذه القيمة، فعلّمه كيف يرتب أموره وكيف يعرف المهم وغير المهم والعاجل وغير العاجل</a:t>
              </a:r>
            </a:p>
          </p:txBody>
        </p:sp>
      </p:grpSp>
    </p:spTree>
    <p:extLst>
      <p:ext uri="{BB962C8B-B14F-4D97-AF65-F5344CB8AC3E}">
        <p14:creationId xmlns:p14="http://schemas.microsoft.com/office/powerpoint/2010/main" val="28012844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ساعد ابنك على تعلم مهارات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وأنا أتساءل: لماذا يقضي شباب المرحلتين الإعدادية والثانوية وقتهم في الصيف في الشوارع أو النوادي؟ لماذا لا يقوم هذا الشباب بالعمل في الإجازة الصيفية؟ </a:t>
              </a:r>
              <a:r>
                <a:rPr lang="ar-EG" altLang="zh-CN" sz="2400" b="1" dirty="0" smtClean="0">
                  <a:solidFill>
                    <a:srgbClr val="002060"/>
                  </a:solidFill>
                  <a:latin typeface="Microsoft YaHei" pitchFamily="34" charset="-122"/>
                  <a:ea typeface="Microsoft YaHei" pitchFamily="34" charset="-122"/>
                </a:rPr>
                <a:t>إن </a:t>
              </a:r>
              <a:r>
                <a:rPr lang="ar-EG" altLang="zh-CN" sz="2400" b="1" dirty="0">
                  <a:solidFill>
                    <a:srgbClr val="002060"/>
                  </a:solidFill>
                  <a:latin typeface="Microsoft YaHei" pitchFamily="34" charset="-122"/>
                  <a:ea typeface="Microsoft YaHei" pitchFamily="34" charset="-122"/>
                </a:rPr>
                <a:t>هذه الأعمال ستبرز فيهم مهارة معينة من المهارات مثل الإسعافات الأولية أو تشجير أشجار </a:t>
              </a:r>
            </a:p>
          </p:txBody>
        </p:sp>
      </p:grpSp>
    </p:spTree>
    <p:extLst>
      <p:ext uri="{BB962C8B-B14F-4D97-AF65-F5344CB8AC3E}">
        <p14:creationId xmlns:p14="http://schemas.microsoft.com/office/powerpoint/2010/main" val="32488952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تهن ابنك أبدًا أمام الآخرين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68937"/>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إنه لمن الصعب على الابن أن يُهان أمام الآخرين وهو شيء في منتهى القسوة فلا تهنه حتى بالألفاظ أمام الآخرين، فلا تشتم ابنك أو تلمه أمام الآخرين لأنك بذلك تحرجه وتسفه منه وتقلل من شأنه وهذا الأمر بلا شك يقلل من ثقته بنفسه</a:t>
              </a:r>
            </a:p>
          </p:txBody>
        </p:sp>
      </p:grpSp>
    </p:spTree>
    <p:extLst>
      <p:ext uri="{BB962C8B-B14F-4D97-AF65-F5344CB8AC3E}">
        <p14:creationId xmlns:p14="http://schemas.microsoft.com/office/powerpoint/2010/main" val="5746133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دع ابنك يعبر عن رأيه بحرية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61973"/>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اترك حرية لابنك للتعبير عن رأيه، وهذا سيمكّنك من أن تعرف طريقة </a:t>
              </a:r>
              <a:r>
                <a:rPr lang="ar-EG" altLang="zh-CN" sz="2400" b="1" dirty="0" smtClean="0">
                  <a:solidFill>
                    <a:srgbClr val="002060"/>
                  </a:solidFill>
                  <a:latin typeface="Microsoft YaHei" pitchFamily="34" charset="-122"/>
                  <a:ea typeface="Microsoft YaHei" pitchFamily="34" charset="-122"/>
                </a:rPr>
                <a:t>      تفكير </a:t>
              </a:r>
              <a:r>
                <a:rPr lang="ar-EG" altLang="zh-CN" sz="2400" b="1" dirty="0">
                  <a:solidFill>
                    <a:srgbClr val="002060"/>
                  </a:solidFill>
                  <a:latin typeface="Microsoft YaHei" pitchFamily="34" charset="-122"/>
                  <a:ea typeface="Microsoft YaHei" pitchFamily="34" charset="-122"/>
                </a:rPr>
                <a:t>ابنك</a:t>
              </a:r>
            </a:p>
          </p:txBody>
        </p:sp>
      </p:grpSp>
    </p:spTree>
    <p:extLst>
      <p:ext uri="{BB962C8B-B14F-4D97-AF65-F5344CB8AC3E}">
        <p14:creationId xmlns:p14="http://schemas.microsoft.com/office/powerpoint/2010/main" val="42549803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p:cNvSpPr>
          <p:nvPr/>
        </p:nvSpPr>
        <p:spPr bwMode="auto">
          <a:xfrm>
            <a:off x="2628231" y="190500"/>
            <a:ext cx="4032002" cy="503238"/>
          </a:xfrm>
          <a:prstGeom prst="rect">
            <a:avLst/>
          </a:prstGeom>
        </p:spPr>
        <p:txBody>
          <a:bodyPr wrap="none" fromWordArt="1">
            <a:prstTxWarp prst="textPlain">
              <a:avLst>
                <a:gd name="adj" fmla="val 50000"/>
              </a:avLst>
            </a:prstTxWarp>
          </a:bodyPr>
          <a:lstStyle/>
          <a:p>
            <a:pPr algn="ctr"/>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التربية فى العصور الحديثة </a:t>
            </a:r>
          </a:p>
        </p:txBody>
      </p:sp>
      <p:sp>
        <p:nvSpPr>
          <p:cNvPr id="4" name="Rounded Rectangle 3"/>
          <p:cNvSpPr>
            <a:spLocks noChangeArrowheads="1"/>
          </p:cNvSpPr>
          <p:nvPr/>
        </p:nvSpPr>
        <p:spPr bwMode="auto">
          <a:xfrm>
            <a:off x="4067944" y="1196752"/>
            <a:ext cx="4680769" cy="4968552"/>
          </a:xfrm>
          <a:prstGeom prst="roundRect">
            <a:avLst>
              <a:gd name="adj" fmla="val 16667"/>
            </a:avLst>
          </a:prstGeom>
          <a:solidFill>
            <a:srgbClr val="00CC00"/>
          </a:solidFill>
          <a:ln w="9525" algn="ctr">
            <a:solidFill>
              <a:schemeClr val="tx1"/>
            </a:solidFill>
            <a:round/>
            <a:headEnd/>
            <a:tailEnd/>
          </a:ln>
        </p:spPr>
        <p:txBody>
          <a:bodyPr/>
          <a:lstStyle/>
          <a:p>
            <a:pPr algn="justLow" rtl="1"/>
            <a:r>
              <a:rPr lang="ar-EG" sz="2800" b="1" dirty="0">
                <a:ea typeface="幼圆" pitchFamily="1" charset="-122"/>
              </a:rPr>
              <a:t>في أواخر القرن الخامس عشر بدأت القوميات تظهر في أوروبا وأنشئت الدول المستلقة وفي القرن التاسع عشر لم تعد التربية موضوعا لتأملات الفلاسفة ولا من تخصص رجال الدين بل أصبحت علما أسس عقلية عملية وبدأت تظهر في العالم الأبحاث والدراسات التربوية المختلفة والمتنوعة وكان للفلاسفة الإنجليز في هذا العصر دور كبير في تطور الفكر التربوي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282892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2298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تمانع أن يستخدم ابنك بعض متعلقاتك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68937"/>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تشارك مع ابنك في استخدام بعض المتعلقات مثل الساعات والنظارات والهواتف النقالة، وللبنت أن تستخدم بعض متعلقات أمها الشخصية، لأن هذا يُشعر الأبناء بوجود الصداقة بينهم وبين والديهم</a:t>
              </a:r>
            </a:p>
          </p:txBody>
        </p:sp>
      </p:grpSp>
    </p:spTree>
    <p:extLst>
      <p:ext uri="{BB962C8B-B14F-4D97-AF65-F5344CB8AC3E}">
        <p14:creationId xmlns:p14="http://schemas.microsoft.com/office/powerpoint/2010/main" val="39580303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حافظ على سر ابنك، ولا تبح بأسراره أبدًا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2817"/>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فإذا أخبرك بسر فلا تفشه أبدًا</a:t>
              </a:r>
            </a:p>
          </p:txBody>
        </p:sp>
      </p:grpSp>
    </p:spTree>
    <p:extLst>
      <p:ext uri="{BB962C8B-B14F-4D97-AF65-F5344CB8AC3E}">
        <p14:creationId xmlns:p14="http://schemas.microsoft.com/office/powerpoint/2010/main" val="9225450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إياك أن تعِد ابنك بشيء لا تستطيع الوفاء به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61973"/>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 هذا يهز ثقته فيك وفي الثوابت الموجودة، ولو وعدته بشيء وأخطأ فالوعد شيء والخطأ شيء آخر</a:t>
              </a:r>
            </a:p>
          </p:txBody>
        </p:sp>
      </p:grpSp>
    </p:spTree>
    <p:extLst>
      <p:ext uri="{BB962C8B-B14F-4D97-AF65-F5344CB8AC3E}">
        <p14:creationId xmlns:p14="http://schemas.microsoft.com/office/powerpoint/2010/main" val="11218847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عندما يسألك ابنك سؤالاً حرجًا فلا تخجل من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68937"/>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إذا سألك ابنك أسئلة حرجة خاصة بالتغيرات الجسدية أو العلاقة الحميمية أو في النظافة الشخصية والطهارة والغسل والاغتسال أو سؤال البنت عن قضية الختان، فلا تتملص من الإجابة، لذا يجب أن يكون لديك قدر من الثقافة</a:t>
              </a:r>
            </a:p>
          </p:txBody>
        </p:sp>
      </p:grpSp>
    </p:spTree>
    <p:extLst>
      <p:ext uri="{BB962C8B-B14F-4D97-AF65-F5344CB8AC3E}">
        <p14:creationId xmlns:p14="http://schemas.microsoft.com/office/powerpoint/2010/main" val="8815672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الاهتمام بالتغذية الصحية وممارسة الرياضة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هناك بعض الفيتامينات التي تعطي ثقة وقوة وإرادة، فلابد من الاهتمام بالتغذية الصحية وممارسة الرياضة حتى لا تظهر البدانة التي تُفقد الثقة بالنفس</a:t>
              </a:r>
            </a:p>
          </p:txBody>
        </p:sp>
      </p:grpSp>
    </p:spTree>
    <p:extLst>
      <p:ext uri="{BB962C8B-B14F-4D97-AF65-F5344CB8AC3E}">
        <p14:creationId xmlns:p14="http://schemas.microsoft.com/office/powerpoint/2010/main" val="28021610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كن واقعيًا في التعامل مع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واعلم أن الإنترنت والتلفاز في متناول يديه مهما منعته عنهما لذا جهزه للتعامل مع أي من تلك الأشياء البعيدة عن قيمنا الدينية والأخلاقية</a:t>
              </a:r>
            </a:p>
          </p:txBody>
        </p:sp>
      </p:grpSp>
    </p:spTree>
    <p:extLst>
      <p:ext uri="{BB962C8B-B14F-4D97-AF65-F5344CB8AC3E}">
        <p14:creationId xmlns:p14="http://schemas.microsoft.com/office/powerpoint/2010/main" val="40802483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تخجل أبدًا من إظهار عواطفك لابنك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هناك كثير من الأمهات يبدأن بالقسوة على بناتهن عندما يبلغن سن 12 سنة، وأنا أقول لهن أين الحضن والعواطف والمشاعر؟ </a:t>
              </a:r>
            </a:p>
          </p:txBody>
        </p:sp>
      </p:grpSp>
    </p:spTree>
    <p:extLst>
      <p:ext uri="{BB962C8B-B14F-4D97-AF65-F5344CB8AC3E}">
        <p14:creationId xmlns:p14="http://schemas.microsoft.com/office/powerpoint/2010/main" val="9452204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ترسم خطًّا على الرمال أثناء العاصفة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0242"/>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فلا ينبغي أن نتخذ قرارًا في أسوأ الأوقات، بمعنى أنه لا ينبغي للأب أن </a:t>
              </a:r>
              <a:r>
                <a:rPr lang="ar-EG" altLang="zh-CN" sz="2400" b="1" dirty="0" smtClean="0">
                  <a:solidFill>
                    <a:srgbClr val="002060"/>
                  </a:solidFill>
                  <a:latin typeface="Microsoft YaHei" pitchFamily="34" charset="-122"/>
                  <a:ea typeface="Microsoft YaHei" pitchFamily="34" charset="-122"/>
                </a:rPr>
                <a:t>يتخذ   </a:t>
              </a:r>
              <a:r>
                <a:rPr lang="ar-EG" altLang="zh-CN" sz="2400" b="1" dirty="0">
                  <a:solidFill>
                    <a:srgbClr val="002060"/>
                  </a:solidFill>
                  <a:latin typeface="Microsoft YaHei" pitchFamily="34" charset="-122"/>
                  <a:ea typeface="Microsoft YaHei" pitchFamily="34" charset="-122"/>
                </a:rPr>
                <a:t>أي قرار أثناء المشاجرات والتعصب بين الأبناء والآباء، لأن هذا سيكون </a:t>
              </a:r>
              <a:r>
                <a:rPr lang="ar-EG" altLang="zh-CN" sz="2400" b="1" dirty="0" smtClean="0">
                  <a:solidFill>
                    <a:srgbClr val="002060"/>
                  </a:solidFill>
                  <a:latin typeface="Microsoft YaHei" pitchFamily="34" charset="-122"/>
                  <a:ea typeface="Microsoft YaHei" pitchFamily="34" charset="-122"/>
                </a:rPr>
                <a:t>   قرارًا </a:t>
              </a:r>
              <a:r>
                <a:rPr lang="ar-EG" altLang="zh-CN" sz="2400" b="1" dirty="0">
                  <a:solidFill>
                    <a:srgbClr val="002060"/>
                  </a:solidFill>
                  <a:latin typeface="Microsoft YaHei" pitchFamily="34" charset="-122"/>
                  <a:ea typeface="Microsoft YaHei" pitchFamily="34" charset="-122"/>
                </a:rPr>
                <a:t>تعسفيًا</a:t>
              </a:r>
            </a:p>
          </p:txBody>
        </p:sp>
      </p:grpSp>
    </p:spTree>
    <p:extLst>
      <p:ext uri="{BB962C8B-B14F-4D97-AF65-F5344CB8AC3E}">
        <p14:creationId xmlns:p14="http://schemas.microsoft.com/office/powerpoint/2010/main" val="7909664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512" y="116632"/>
            <a:ext cx="8587968" cy="1200329"/>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على الوالدين أن ينتبها إلى أن العلاقة بين الأم وابنها والعلاقة بين الأب وابنته </a:t>
            </a:r>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علاقة </a:t>
            </a:r>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حساسة جدًا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0242"/>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لأنها ترسم للولد صورة الزوجة أو المحبوبة في المستقبل، وترسم للبنت صورة الزوج أو المحب أو الخاطب في المستقبل، فلا تجعلوا أبناءكم يكرهون الزواج بسوء العلاقات الأسرية</a:t>
              </a:r>
            </a:p>
          </p:txBody>
        </p:sp>
      </p:grpSp>
    </p:spTree>
    <p:extLst>
      <p:ext uri="{BB962C8B-B14F-4D97-AF65-F5344CB8AC3E}">
        <p14:creationId xmlns:p14="http://schemas.microsoft.com/office/powerpoint/2010/main" val="17865938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تتوقع من ابنك أن يستمع لنصيحة تلقاها منك من أول مرة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214248"/>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 هذه السن لا يُتوقع منها أن يستمع فيها المراهق لنصيحة من أول مرة أبدًا</a:t>
              </a:r>
            </a:p>
          </p:txBody>
        </p:sp>
      </p:grpSp>
    </p:spTree>
    <p:extLst>
      <p:ext uri="{BB962C8B-B14F-4D97-AF65-F5344CB8AC3E}">
        <p14:creationId xmlns:p14="http://schemas.microsoft.com/office/powerpoint/2010/main" val="17616181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p:cNvSpPr>
          <p:nvPr/>
        </p:nvSpPr>
        <p:spPr bwMode="auto">
          <a:xfrm>
            <a:off x="3132288" y="190500"/>
            <a:ext cx="3023888" cy="503238"/>
          </a:xfrm>
          <a:prstGeom prst="rect">
            <a:avLst/>
          </a:prstGeom>
        </p:spPr>
        <p:txBody>
          <a:bodyPr wrap="none" fromWordArt="1">
            <a:prstTxWarp prst="textPlain">
              <a:avLst>
                <a:gd name="adj" fmla="val 50000"/>
              </a:avLst>
            </a:prstTxWarp>
          </a:bodyPr>
          <a:lstStyle/>
          <a:p>
            <a:pPr algn="ctr"/>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التربية المعاصرة </a:t>
            </a:r>
          </a:p>
        </p:txBody>
      </p:sp>
      <p:sp>
        <p:nvSpPr>
          <p:cNvPr id="4" name="Rounded Rectangle 3"/>
          <p:cNvSpPr>
            <a:spLocks noChangeArrowheads="1"/>
          </p:cNvSpPr>
          <p:nvPr/>
        </p:nvSpPr>
        <p:spPr bwMode="auto">
          <a:xfrm>
            <a:off x="4067944" y="1196752"/>
            <a:ext cx="4680769" cy="4968552"/>
          </a:xfrm>
          <a:prstGeom prst="roundRect">
            <a:avLst>
              <a:gd name="adj" fmla="val 16667"/>
            </a:avLst>
          </a:prstGeom>
          <a:solidFill>
            <a:srgbClr val="00CC00"/>
          </a:solidFill>
          <a:ln w="9525" algn="ctr">
            <a:solidFill>
              <a:schemeClr val="tx1"/>
            </a:solidFill>
            <a:round/>
            <a:headEnd/>
            <a:tailEnd/>
          </a:ln>
        </p:spPr>
        <p:txBody>
          <a:bodyPr/>
          <a:lstStyle/>
          <a:p>
            <a:pPr algn="justLow" rtl="1"/>
            <a:r>
              <a:rPr lang="ar-EG" sz="2800" b="1" dirty="0">
                <a:ea typeface="幼圆" pitchFamily="1" charset="-122"/>
              </a:rPr>
              <a:t>لم تحتل التربية مكانا نافذا في أي عهد من العهود كما تحتله اليوم وإن الاهتمام بالتربية والعملية التربوية قد إزاد في العصر الحاضر ونتيجة لذلك تميزت التربية في العصر الحاضر عن غيرها بأنها متقدمة على تعليم وقد أصبح الطفل أو الإنسان الفرد هو محور التربية و أهتمت التربية بالرد كإنسان لكي يحقق نموه الإنساني ولكنها لم تهمل الجانب الاجتماعي</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44" y="1700808"/>
            <a:ext cx="3521968" cy="41044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338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لابد أن نهتم بالاحتفالات والمناسبات الخاصة في حياة أولادنا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214248"/>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مثل المناسبات الخاصة للولد كالنجاح والفوز في المسابقات</a:t>
              </a:r>
            </a:p>
          </p:txBody>
        </p:sp>
      </p:grpSp>
    </p:spTree>
    <p:extLst>
      <p:ext uri="{BB962C8B-B14F-4D97-AF65-F5344CB8AC3E}">
        <p14:creationId xmlns:p14="http://schemas.microsoft.com/office/powerpoint/2010/main" val="17615742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تعمم غضبك أو أفكارك السلبية في كل شيء يفعله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حاول الفصل بين تصرف وآخر، وحادثة وأخرى، وابتعد عن الحوار إذا كان مزاجك غير مستقر</a:t>
              </a:r>
            </a:p>
          </p:txBody>
        </p:sp>
      </p:grpSp>
    </p:spTree>
    <p:extLst>
      <p:ext uri="{BB962C8B-B14F-4D97-AF65-F5344CB8AC3E}">
        <p14:creationId xmlns:p14="http://schemas.microsoft.com/office/powerpoint/2010/main" val="29689568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تحزن عندما تفشل في توجيه ابنك إلى ما تريد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لقد قمت بمجهود، وتذكر دائمًا قول الله تبارك وتعالى</a:t>
              </a:r>
              <a:r>
                <a:rPr lang="ar-EG" altLang="zh-CN" sz="2400" b="1" dirty="0" smtClean="0">
                  <a:solidFill>
                    <a:srgbClr val="002060"/>
                  </a:solidFill>
                  <a:latin typeface="Microsoft YaHei" pitchFamily="34" charset="-122"/>
                  <a:ea typeface="Microsoft YaHei" pitchFamily="34" charset="-122"/>
                </a:rPr>
                <a:t>:                                 </a:t>
              </a:r>
              <a:r>
                <a:rPr lang="ar-EG" altLang="zh-CN" sz="2400" b="1" dirty="0">
                  <a:solidFill>
                    <a:srgbClr val="002060"/>
                  </a:solidFill>
                  <a:latin typeface="Microsoft YaHei" pitchFamily="34" charset="-122"/>
                  <a:ea typeface="Microsoft YaHei" pitchFamily="34" charset="-122"/>
                </a:rPr>
                <a:t>"إن الله لا يضيع أجر من أحسن عملاً</a:t>
              </a:r>
              <a:r>
                <a:rPr lang="ar-EG" altLang="zh-CN" sz="2400" b="1" dirty="0" smtClean="0">
                  <a:solidFill>
                    <a:srgbClr val="002060"/>
                  </a:solidFill>
                  <a:latin typeface="Microsoft YaHei" pitchFamily="34" charset="-122"/>
                  <a:ea typeface="Microsoft YaHei" pitchFamily="34" charset="-122"/>
                </a:rPr>
                <a:t>"</a:t>
              </a:r>
              <a:endParaRPr lang="ar-EG" altLang="zh-CN" sz="2400" b="1" dirty="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1038533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ليس واقعيًا ولا موضوعيًا أن توافق على كل أفعال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 أفعال ابنك ليست صحيحة كلها وإنما سنعترض على بعض الأفعال ونجيز بعض الأفعال</a:t>
              </a:r>
            </a:p>
          </p:txBody>
        </p:sp>
      </p:grpSp>
    </p:spTree>
    <p:extLst>
      <p:ext uri="{BB962C8B-B14F-4D97-AF65-F5344CB8AC3E}">
        <p14:creationId xmlns:p14="http://schemas.microsoft.com/office/powerpoint/2010/main" val="28130021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28" y="116632"/>
            <a:ext cx="9308048" cy="584775"/>
          </a:xfrm>
          <a:prstGeom prst="rect">
            <a:avLst/>
          </a:prstGeom>
          <a:noFill/>
        </p:spPr>
        <p:txBody>
          <a:bodyPr wrap="square" rtlCol="1">
            <a:spAutoFit/>
          </a:bodyPr>
          <a:lstStyle/>
          <a:p>
            <a:pPr algn="ctr" rtl="1"/>
            <a:r>
              <a:rPr lang="ar-EG" sz="32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وإن كنت لطيفًا هادئًا مع ابنك فاعلم أنه لن يتقبل كل تصرفاتك وأفعالك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200865"/>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لأنكما شخصيتان تحاولان أن تمتزجا عبر السنين</a:t>
              </a:r>
            </a:p>
          </p:txBody>
        </p:sp>
      </p:grpSp>
    </p:spTree>
    <p:extLst>
      <p:ext uri="{BB962C8B-B14F-4D97-AF65-F5344CB8AC3E}">
        <p14:creationId xmlns:p14="http://schemas.microsoft.com/office/powerpoint/2010/main" val="10798510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584775"/>
          </a:xfrm>
          <a:prstGeom prst="rect">
            <a:avLst/>
          </a:prstGeom>
          <a:noFill/>
        </p:spPr>
        <p:txBody>
          <a:bodyPr wrap="square" rtlCol="1">
            <a:spAutoFit/>
          </a:bodyPr>
          <a:lstStyle/>
          <a:p>
            <a:pPr algn="ctr" rtl="1"/>
            <a:r>
              <a:rPr lang="ar-EG" sz="32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تشعر دائمًا أن الأمور التي يفعلها أو تخص ابنك خطيرة ومهمة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200865"/>
              <a:ext cx="6432550" cy="1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لأن هذا سيحدد رد فعلك، لذا يجب أن تخفف من ردود أفعالك</a:t>
              </a:r>
            </a:p>
          </p:txBody>
        </p:sp>
      </p:grpSp>
    </p:spTree>
    <p:extLst>
      <p:ext uri="{BB962C8B-B14F-4D97-AF65-F5344CB8AC3E}">
        <p14:creationId xmlns:p14="http://schemas.microsoft.com/office/powerpoint/2010/main" val="41915403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584775"/>
          </a:xfrm>
          <a:prstGeom prst="rect">
            <a:avLst/>
          </a:prstGeom>
          <a:noFill/>
        </p:spPr>
        <p:txBody>
          <a:bodyPr wrap="square" rtlCol="1">
            <a:spAutoFit/>
          </a:bodyPr>
          <a:lstStyle/>
          <a:p>
            <a:pPr algn="ctr" rtl="1"/>
            <a:r>
              <a:rPr lang="ar-EG" sz="32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تخلص من 25% من نقدك لابنك للحد من الخسائر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144387"/>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لذا تآلف مع الجديد من الأفكار، وكن سعيدًا لكون ابنك مراهقًا، وأنه بدأ يكبر وبدأت البنت تكبر وتتحجب، وأصبح لأبنائك رأي</a:t>
              </a:r>
            </a:p>
          </p:txBody>
        </p:sp>
      </p:grpSp>
    </p:spTree>
    <p:extLst>
      <p:ext uri="{BB962C8B-B14F-4D97-AF65-F5344CB8AC3E}">
        <p14:creationId xmlns:p14="http://schemas.microsoft.com/office/powerpoint/2010/main" val="22201088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2" y="116632"/>
            <a:ext cx="9091008" cy="584775"/>
          </a:xfrm>
          <a:prstGeom prst="rect">
            <a:avLst/>
          </a:prstGeom>
          <a:noFill/>
        </p:spPr>
        <p:txBody>
          <a:bodyPr wrap="square" rtlCol="1">
            <a:spAutoFit/>
          </a:bodyPr>
          <a:lstStyle/>
          <a:p>
            <a:pPr algn="ctr" rtl="1"/>
            <a:r>
              <a:rPr lang="ar-EG" sz="32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تدع الحالة النفسية تخدعك أبدًا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58596" y="72194"/>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إياك أن تكون متضايقًا من أمر أو أن أحدًا نقل لك مخاوف أو سمعت محاضرة عن الإدمان </a:t>
              </a:r>
              <a:r>
                <a:rPr lang="ar-EG" altLang="zh-CN" sz="2400" b="1" dirty="0" smtClean="0">
                  <a:solidFill>
                    <a:srgbClr val="002060"/>
                  </a:solidFill>
                  <a:latin typeface="Microsoft YaHei" pitchFamily="34" charset="-122"/>
                  <a:ea typeface="Microsoft YaHei" pitchFamily="34" charset="-122"/>
                </a:rPr>
                <a:t>أو </a:t>
              </a:r>
              <a:r>
                <a:rPr lang="ar-EG" altLang="zh-CN" sz="2400" b="1" dirty="0">
                  <a:solidFill>
                    <a:srgbClr val="002060"/>
                  </a:solidFill>
                  <a:latin typeface="Microsoft YaHei" pitchFamily="34" charset="-122"/>
                  <a:ea typeface="Microsoft YaHei" pitchFamily="34" charset="-122"/>
                </a:rPr>
                <a:t>عن التدخين أو العلاقة ما بين الولد والبنت فتزداد مخاوفك وتتعامل مع ابنك من خلال </a:t>
              </a:r>
              <a:r>
                <a:rPr lang="ar-EG" altLang="zh-CN" sz="2400" b="1" dirty="0" smtClean="0">
                  <a:solidFill>
                    <a:srgbClr val="002060"/>
                  </a:solidFill>
                  <a:latin typeface="Microsoft YaHei" pitchFamily="34" charset="-122"/>
                  <a:ea typeface="Microsoft YaHei" pitchFamily="34" charset="-122"/>
                </a:rPr>
                <a:t>حالتك </a:t>
              </a:r>
              <a:r>
                <a:rPr lang="ar-EG" altLang="zh-CN" sz="2400" b="1" dirty="0">
                  <a:solidFill>
                    <a:srgbClr val="002060"/>
                  </a:solidFill>
                  <a:latin typeface="Microsoft YaHei" pitchFamily="34" charset="-122"/>
                  <a:ea typeface="Microsoft YaHei" pitchFamily="34" charset="-122"/>
                </a:rPr>
                <a:t>النفسية</a:t>
              </a:r>
            </a:p>
          </p:txBody>
        </p:sp>
      </p:grpSp>
    </p:spTree>
    <p:extLst>
      <p:ext uri="{BB962C8B-B14F-4D97-AF65-F5344CB8AC3E}">
        <p14:creationId xmlns:p14="http://schemas.microsoft.com/office/powerpoint/2010/main" val="12419219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p:txBody>
          <a:bodyPr/>
          <a:lstStyle/>
          <a:p>
            <a:pPr eaLnBrk="1" hangingPunct="1"/>
            <a:endParaRPr lang="ar-EG" smtClean="0"/>
          </a:p>
        </p:txBody>
      </p:sp>
      <p:sp>
        <p:nvSpPr>
          <p:cNvPr id="8195" name="WordArt 3"/>
          <p:cNvSpPr>
            <a:spLocks noChangeArrowheads="1" noChangeShapeType="1"/>
          </p:cNvSpPr>
          <p:nvPr/>
        </p:nvSpPr>
        <p:spPr bwMode="auto">
          <a:xfrm>
            <a:off x="5219700" y="2925763"/>
            <a:ext cx="2665413" cy="504825"/>
          </a:xfrm>
          <a:prstGeom prst="rect">
            <a:avLst/>
          </a:prstGeom>
        </p:spPr>
        <p:txBody>
          <a:bodyPr wrap="none" fromWordArt="1">
            <a:prstTxWarp prst="textPlain">
              <a:avLst>
                <a:gd name="adj" fmla="val 50000"/>
              </a:avLst>
            </a:prstTxWarp>
          </a:bodyPr>
          <a:lstStyle/>
          <a:p>
            <a:pPr algn="ctr"/>
            <a:r>
              <a:rPr lang="en-US" sz="4400" b="1" i="1" kern="10">
                <a:ln w="9525">
                  <a:solidFill>
                    <a:srgbClr val="009900"/>
                  </a:solidFill>
                  <a:round/>
                  <a:headEnd/>
                  <a:tailEnd/>
                </a:ln>
                <a:solidFill>
                  <a:schemeClr val="folHlink"/>
                </a:solidFill>
                <a:latin typeface="幼圆"/>
              </a:rPr>
              <a:t>Thank You</a:t>
            </a:r>
            <a:endParaRPr lang="ar-EG" sz="4400" b="1" i="1" kern="10">
              <a:ln w="9525">
                <a:solidFill>
                  <a:srgbClr val="009900"/>
                </a:solidFill>
                <a:round/>
                <a:headEnd/>
                <a:tailEnd/>
              </a:ln>
              <a:solidFill>
                <a:schemeClr val="folHlink"/>
              </a:solidFill>
              <a:latin typeface="幼圆"/>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فائدة تربوية </a:t>
            </a:r>
          </a:p>
        </p:txBody>
      </p:sp>
      <p:sp>
        <p:nvSpPr>
          <p:cNvPr id="3" name="Bevel 2"/>
          <p:cNvSpPr/>
          <p:nvPr/>
        </p:nvSpPr>
        <p:spPr bwMode="auto">
          <a:xfrm>
            <a:off x="611560" y="2132856"/>
            <a:ext cx="7920880" cy="2376264"/>
          </a:xfrm>
          <a:prstGeom prst="bevel">
            <a:avLst/>
          </a:prstGeom>
          <a:solidFill>
            <a:srgbClr val="66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ea typeface="幼圆" pitchFamily="1" charset="-122"/>
              </a:rPr>
              <a:t>التوجيه المستمر قد يولد ردة فعل سلبية !!</a:t>
            </a:r>
          </a:p>
        </p:txBody>
      </p:sp>
    </p:spTree>
    <p:extLst>
      <p:ext uri="{BB962C8B-B14F-4D97-AF65-F5344CB8AC3E}">
        <p14:creationId xmlns:p14="http://schemas.microsoft.com/office/powerpoint/2010/main" val="1045250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492896"/>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العوامل المؤثرة على تربية الابناء</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70282259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4photos.net/photo/29small_1205323008.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74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8752" y="2651428"/>
            <a:ext cx="5709552" cy="1569660"/>
          </a:xfrm>
          <a:prstGeom prst="rect">
            <a:avLst/>
          </a:prstGeom>
          <a:noFill/>
        </p:spPr>
        <p:txBody>
          <a:bodyPr wrap="square" rtlCol="1">
            <a:spAutoFit/>
          </a:bodyPr>
          <a:lstStyle/>
          <a:p>
            <a:pPr algn="ctr" rtl="1"/>
            <a:r>
              <a:rPr lang="ar-SA" sz="3600" b="1" dirty="0">
                <a:solidFill>
                  <a:srgbClr val="FF0000"/>
                </a:solidFill>
              </a:rPr>
              <a:t>يقول الله جلّ </a:t>
            </a:r>
            <a:r>
              <a:rPr lang="ar-SA" sz="3600" b="1" dirty="0" smtClean="0">
                <a:solidFill>
                  <a:srgbClr val="FF0000"/>
                </a:solidFill>
              </a:rPr>
              <a:t>وعلا</a:t>
            </a:r>
            <a:endParaRPr lang="ar-EG" sz="3600" b="1" dirty="0" smtClean="0">
              <a:solidFill>
                <a:srgbClr val="FF0000"/>
              </a:solidFill>
            </a:endParaRPr>
          </a:p>
          <a:p>
            <a:pPr algn="ctr" rtl="1"/>
            <a:endParaRPr lang="ar-EG" sz="2800" b="1" dirty="0"/>
          </a:p>
          <a:p>
            <a:pPr algn="ctr" rtl="1"/>
            <a:r>
              <a:rPr lang="ar-SA" sz="3200" b="1" dirty="0">
                <a:solidFill>
                  <a:srgbClr val="002060"/>
                </a:solidFill>
              </a:rPr>
              <a:t>يُوصِيكُمُ اللَّهُ فِي أَوْلادِكُمْ</a:t>
            </a:r>
            <a:endParaRPr lang="ar-EG" sz="3200" dirty="0">
              <a:solidFill>
                <a:srgbClr val="002060"/>
              </a:solidFill>
            </a:endParaRPr>
          </a:p>
        </p:txBody>
      </p:sp>
    </p:spTree>
    <p:extLst>
      <p:ext uri="{BB962C8B-B14F-4D97-AF65-F5344CB8AC3E}">
        <p14:creationId xmlns:p14="http://schemas.microsoft.com/office/powerpoint/2010/main" val="322200365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914823" y="190500"/>
            <a:ext cx="3313362"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الممارسات التربوية </a:t>
            </a:r>
          </a:p>
        </p:txBody>
      </p:sp>
      <p:sp>
        <p:nvSpPr>
          <p:cNvPr id="10" name="Rectangle 6"/>
          <p:cNvSpPr>
            <a:spLocks noChangeArrowheads="1"/>
          </p:cNvSpPr>
          <p:nvPr/>
        </p:nvSpPr>
        <p:spPr bwMode="auto">
          <a:xfrm>
            <a:off x="539553" y="4221088"/>
            <a:ext cx="7993458" cy="1152897"/>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والناس في ذلك بين إفراط وتفريط. فالبعض يفضِّل الأسلوب الصارم واستعمال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a:t>
            </a:r>
            <a:r>
              <a:rPr lang="ar-EG" altLang="zh-CN" sz="2400" b="1" dirty="0">
                <a:solidFill>
                  <a:srgbClr val="002060"/>
                </a:solidFill>
                <a:ea typeface="幼圆" pitchFamily="1" charset="-122"/>
              </a:rPr>
              <a:t>العصا" مع الجيل الجديد ويراها طريقة أفضل من اللجوء إلى الأساليب </a:t>
            </a:r>
            <a:r>
              <a:rPr lang="ar-EG" altLang="zh-CN" sz="2400" b="1" dirty="0" smtClean="0">
                <a:solidFill>
                  <a:srgbClr val="002060"/>
                </a:solidFill>
                <a:ea typeface="幼圆" pitchFamily="1" charset="-122"/>
              </a:rPr>
              <a:t>التربوية</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والنفسية التي ينادي بها الغرب. </a:t>
            </a:r>
            <a:endParaRPr lang="zh-CN" altLang="en-US" sz="2400" b="1" dirty="0">
              <a:solidFill>
                <a:srgbClr val="002060"/>
              </a:solidFill>
              <a:ea typeface="幼圆" pitchFamily="1" charset="-122"/>
            </a:endParaRPr>
          </a:p>
        </p:txBody>
      </p:sp>
    </p:spTree>
    <p:extLst>
      <p:ext uri="{BB962C8B-B14F-4D97-AF65-F5344CB8AC3E}">
        <p14:creationId xmlns:p14="http://schemas.microsoft.com/office/powerpoint/2010/main" val="6166754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اخطاء الطفل </a:t>
            </a:r>
          </a:p>
        </p:txBody>
      </p:sp>
      <p:sp>
        <p:nvSpPr>
          <p:cNvPr id="6147" name="Rectangle 3"/>
          <p:cNvSpPr>
            <a:spLocks noChangeArrowheads="1"/>
          </p:cNvSpPr>
          <p:nvPr/>
        </p:nvSpPr>
        <p:spPr bwMode="auto">
          <a:xfrm>
            <a:off x="1692275" y="270892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لا </a:t>
            </a:r>
            <a:r>
              <a:rPr lang="ar-EG" altLang="zh-CN" sz="2400" b="1" dirty="0">
                <a:solidFill>
                  <a:srgbClr val="002060"/>
                </a:solidFill>
                <a:ea typeface="幼圆" pitchFamily="1" charset="-122"/>
              </a:rPr>
              <a:t>يوجد عند الطفل مفهوم صحيح عن الشيء</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3740795"/>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وإمّا </a:t>
            </a:r>
            <a:r>
              <a:rPr lang="ar-EG" altLang="zh-CN" sz="2400" b="1" dirty="0">
                <a:solidFill>
                  <a:srgbClr val="002060"/>
                </a:solidFill>
                <a:ea typeface="幼圆" pitchFamily="1" charset="-122"/>
              </a:rPr>
              <a:t>أن يكون عملياً كأن يقوم بعمل فلا يجيده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477267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أن يكون الخطأ نابع عن إرادة جازمة من </a:t>
            </a:r>
            <a:r>
              <a:rPr lang="ar-EG" altLang="zh-CN" sz="2400" b="1" dirty="0" smtClean="0">
                <a:solidFill>
                  <a:srgbClr val="002060"/>
                </a:solidFill>
                <a:ea typeface="幼圆" pitchFamily="1" charset="-122"/>
              </a:rPr>
              <a:t>الطفل</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78035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78842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79648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9592" y="980728"/>
            <a:ext cx="8151857" cy="954107"/>
          </a:xfrm>
          <a:prstGeom prst="rect">
            <a:avLst/>
          </a:prstGeom>
        </p:spPr>
        <p:txBody>
          <a:bodyPr wrap="square">
            <a:spAutoFit/>
          </a:bodyPr>
          <a:lstStyle/>
          <a:p>
            <a:pPr algn="r" rtl="1"/>
            <a:r>
              <a:rPr lang="ar-SA" sz="2800" b="1" dirty="0"/>
              <a:t>تدعو الأهداف التربوية إلى الأفضل دوما،ولهذا يمكن القول أن هناك مواصفات لا بد منها للأهداف التربوية </a:t>
            </a:r>
            <a:endParaRPr lang="ar-EG" sz="2800" dirty="0"/>
          </a:p>
        </p:txBody>
      </p:sp>
    </p:spTree>
    <p:extLst>
      <p:ext uri="{BB962C8B-B14F-4D97-AF65-F5344CB8AC3E}">
        <p14:creationId xmlns:p14="http://schemas.microsoft.com/office/powerpoint/2010/main" val="29992604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635296878"/>
              </p:ext>
            </p:extLst>
          </p:nvPr>
        </p:nvGraphicFramePr>
        <p:xfrm>
          <a:off x="762000" y="3048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52783" y="116632"/>
            <a:ext cx="3691425"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محاور الدورة</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21647872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915817" y="190500"/>
            <a:ext cx="3169072"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علاج أخطاء الطفل </a:t>
            </a:r>
          </a:p>
        </p:txBody>
      </p:sp>
      <p:sp>
        <p:nvSpPr>
          <p:cNvPr id="10" name="Rectangle 6"/>
          <p:cNvSpPr>
            <a:spLocks noChangeArrowheads="1"/>
          </p:cNvSpPr>
          <p:nvPr/>
        </p:nvSpPr>
        <p:spPr bwMode="auto">
          <a:xfrm>
            <a:off x="539553" y="1844824"/>
            <a:ext cx="7993458" cy="1152897"/>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فحين </a:t>
            </a:r>
            <a:r>
              <a:rPr lang="ar-EG" altLang="zh-CN" sz="2400" b="1" dirty="0">
                <a:solidFill>
                  <a:srgbClr val="002060"/>
                </a:solidFill>
                <a:ea typeface="幼圆" pitchFamily="1" charset="-122"/>
              </a:rPr>
              <a:t>يكون الخطأ ناتج عن سوء فهم حقيقة الأشياء عمد الوالدان إلى </a:t>
            </a:r>
            <a:r>
              <a:rPr lang="ar-EG" altLang="zh-CN" sz="2400" b="1" dirty="0" smtClean="0">
                <a:solidFill>
                  <a:srgbClr val="002060"/>
                </a:solidFill>
                <a:ea typeface="幼圆" pitchFamily="1" charset="-122"/>
              </a:rPr>
              <a:t>التوضيح</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والتفسير فإذا علِم الطفل الصواب اتّبعه</a:t>
            </a:r>
            <a:endParaRPr lang="zh-CN" altLang="en-US" sz="2400" b="1" dirty="0">
              <a:solidFill>
                <a:srgbClr val="002060"/>
              </a:solidFill>
              <a:ea typeface="幼圆" pitchFamily="1" charset="-122"/>
            </a:endParaRPr>
          </a:p>
        </p:txBody>
      </p:sp>
      <p:sp>
        <p:nvSpPr>
          <p:cNvPr id="11" name="Rectangle 6"/>
          <p:cNvSpPr>
            <a:spLocks noChangeArrowheads="1"/>
          </p:cNvSpPr>
          <p:nvPr/>
        </p:nvSpPr>
        <p:spPr bwMode="auto">
          <a:xfrm>
            <a:off x="539552" y="3428231"/>
            <a:ext cx="7993458" cy="1152897"/>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وأحياناً </a:t>
            </a:r>
            <a:r>
              <a:rPr lang="ar-EG" altLang="zh-CN" sz="2400" b="1" dirty="0">
                <a:solidFill>
                  <a:srgbClr val="002060"/>
                </a:solidFill>
                <a:ea typeface="幼圆" pitchFamily="1" charset="-122"/>
              </a:rPr>
              <a:t>يخطئ الطفل في القيام بعمل لم يقُم به من قبل فلا يجب أن يُحاسَب على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خطئه </a:t>
            </a:r>
            <a:r>
              <a:rPr lang="ar-EG" altLang="zh-CN" sz="2400" b="1" dirty="0">
                <a:solidFill>
                  <a:srgbClr val="002060"/>
                </a:solidFill>
                <a:ea typeface="幼圆" pitchFamily="1" charset="-122"/>
              </a:rPr>
              <a:t>هنا لأنه من الطبيعي أن لا يُفلِح في إنجاز أمر لم يسبق له أن قام به</a:t>
            </a:r>
            <a:endParaRPr lang="zh-CN" altLang="en-US" sz="2400" b="1" dirty="0">
              <a:solidFill>
                <a:srgbClr val="002060"/>
              </a:solidFill>
              <a:ea typeface="幼圆" pitchFamily="1" charset="-122"/>
            </a:endParaRPr>
          </a:p>
        </p:txBody>
      </p:sp>
    </p:spTree>
    <p:extLst>
      <p:ext uri="{BB962C8B-B14F-4D97-AF65-F5344CB8AC3E}">
        <p14:creationId xmlns:p14="http://schemas.microsoft.com/office/powerpoint/2010/main" val="40159978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915817" y="190500"/>
            <a:ext cx="3169072"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علاج أخطاء الطفل </a:t>
            </a:r>
          </a:p>
        </p:txBody>
      </p:sp>
      <p:sp>
        <p:nvSpPr>
          <p:cNvPr id="11" name="Rectangle 6"/>
          <p:cNvSpPr>
            <a:spLocks noChangeArrowheads="1"/>
          </p:cNvSpPr>
          <p:nvPr/>
        </p:nvSpPr>
        <p:spPr bwMode="auto">
          <a:xfrm>
            <a:off x="539552" y="3428231"/>
            <a:ext cx="7993458" cy="1152897"/>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وأحياناً </a:t>
            </a:r>
            <a:r>
              <a:rPr lang="ar-EG" altLang="zh-CN" sz="2400" b="1" dirty="0">
                <a:solidFill>
                  <a:srgbClr val="002060"/>
                </a:solidFill>
                <a:ea typeface="幼圆" pitchFamily="1" charset="-122"/>
              </a:rPr>
              <a:t>يخطئ الطفل في القيام بعمل لم يقُم به من قبل فلا يجب أن يُحاسَب على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خطئه </a:t>
            </a:r>
            <a:r>
              <a:rPr lang="ar-EG" altLang="zh-CN" sz="2400" b="1" dirty="0">
                <a:solidFill>
                  <a:srgbClr val="002060"/>
                </a:solidFill>
                <a:ea typeface="幼圆" pitchFamily="1" charset="-122"/>
              </a:rPr>
              <a:t>هنا لأنه من الطبيعي أن لا يُفلِح في إنجاز أمر لم يسبق له أن قام به</a:t>
            </a:r>
            <a:endParaRPr lang="zh-CN" altLang="en-US" sz="2400" b="1" dirty="0">
              <a:solidFill>
                <a:srgbClr val="002060"/>
              </a:solidFill>
              <a:ea typeface="幼圆" pitchFamily="1" charset="-122"/>
            </a:endParaRPr>
          </a:p>
        </p:txBody>
      </p:sp>
    </p:spTree>
    <p:extLst>
      <p:ext uri="{BB962C8B-B14F-4D97-AF65-F5344CB8AC3E}">
        <p14:creationId xmlns:p14="http://schemas.microsoft.com/office/powerpoint/2010/main" val="3601160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كيف تغيِّر سلوك الطفل </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14669642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التعريض</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1523"/>
              <a:ext cx="6432550" cy="4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أن ينقد المربي السلوك الخاطئ من دون أن ينقد الطفل </a:t>
              </a:r>
              <a:r>
                <a:rPr lang="ar-EG" altLang="zh-CN" sz="2400" b="1" dirty="0" smtClean="0">
                  <a:solidFill>
                    <a:srgbClr val="002060"/>
                  </a:solidFill>
                  <a:latin typeface="Microsoft YaHei" pitchFamily="34" charset="-122"/>
                  <a:ea typeface="Microsoft YaHei" pitchFamily="34" charset="-122"/>
                </a:rPr>
                <a:t>أو </a:t>
              </a:r>
              <a:r>
                <a:rPr lang="ar-EG" altLang="zh-CN" sz="2400" b="1" dirty="0">
                  <a:solidFill>
                    <a:srgbClr val="002060"/>
                  </a:solidFill>
                  <a:latin typeface="Microsoft YaHei" pitchFamily="34" charset="-122"/>
                  <a:ea typeface="Microsoft YaHei" pitchFamily="34" charset="-122"/>
                </a:rPr>
                <a:t>يوجّه </a:t>
              </a:r>
              <a:r>
                <a:rPr lang="ar-EG" altLang="zh-CN" sz="2400" b="1" dirty="0" smtClean="0">
                  <a:solidFill>
                    <a:srgbClr val="002060"/>
                  </a:solidFill>
                  <a:latin typeface="Microsoft YaHei" pitchFamily="34" charset="-122"/>
                  <a:ea typeface="Microsoft YaHei" pitchFamily="34" charset="-122"/>
                </a:rPr>
                <a:t/>
              </a:r>
              <a:br>
                <a:rPr lang="ar-EG" altLang="zh-CN" sz="2400" b="1" dirty="0" smtClean="0">
                  <a:solidFill>
                    <a:srgbClr val="002060"/>
                  </a:solidFill>
                  <a:latin typeface="Microsoft YaHei" pitchFamily="34" charset="-122"/>
                  <a:ea typeface="Microsoft YaHei" pitchFamily="34" charset="-122"/>
                </a:rPr>
              </a:br>
              <a:r>
                <a:rPr lang="ar-EG" altLang="zh-CN" sz="2400" b="1" dirty="0" smtClean="0">
                  <a:solidFill>
                    <a:srgbClr val="002060"/>
                  </a:solidFill>
                  <a:latin typeface="Microsoft YaHei" pitchFamily="34" charset="-122"/>
                  <a:ea typeface="Microsoft YaHei" pitchFamily="34" charset="-122"/>
                </a:rPr>
                <a:t>إليه الحديث </a:t>
              </a:r>
              <a:r>
                <a:rPr lang="ar-EG" altLang="zh-CN" sz="2400" b="1" dirty="0">
                  <a:solidFill>
                    <a:srgbClr val="002060"/>
                  </a:solidFill>
                  <a:latin typeface="Microsoft YaHei" pitchFamily="34" charset="-122"/>
                  <a:ea typeface="Microsoft YaHei" pitchFamily="34" charset="-122"/>
                </a:rPr>
                <a:t>مباشرة وبذلك يكون هناك فرصة للطفل لمراجعة سلوكه وتصحيح </a:t>
              </a:r>
              <a:r>
                <a:rPr lang="ar-EG" altLang="zh-CN" sz="2400" b="1" dirty="0" smtClean="0">
                  <a:solidFill>
                    <a:srgbClr val="002060"/>
                  </a:solidFill>
                  <a:latin typeface="Microsoft YaHei" pitchFamily="34" charset="-122"/>
                  <a:ea typeface="Microsoft YaHei" pitchFamily="34" charset="-122"/>
                </a:rPr>
                <a:t>خطئه</a:t>
              </a:r>
              <a:endParaRPr lang="ar-EG" altLang="zh-CN" sz="2400" b="1" dirty="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28425232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التوجيه المباشر</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1523"/>
              <a:ext cx="6432550" cy="4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ضمن أُطر كمجالسة الطفل والتحاور معه والحرص على قوة الامتزاج النفسي بين الطفل والمربي وبذلك يتقبّل ما يمليه عليه من توجيهات سلوكية وايمانية وتربوية</a:t>
              </a:r>
            </a:p>
          </p:txBody>
        </p:sp>
      </p:grpSp>
    </p:spTree>
    <p:extLst>
      <p:ext uri="{BB962C8B-B14F-4D97-AF65-F5344CB8AC3E}">
        <p14:creationId xmlns:p14="http://schemas.microsoft.com/office/powerpoint/2010/main" val="10337872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التوبيخ</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5946"/>
              <a:ext cx="6432550" cy="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على أن يكون بدون استهزاء وتحقير لشخصية الطفل واختصاره بكلمات قليلة تُقال بدون انفعال</a:t>
              </a:r>
            </a:p>
          </p:txBody>
        </p:sp>
      </p:grpSp>
    </p:spTree>
    <p:extLst>
      <p:ext uri="{BB962C8B-B14F-4D97-AF65-F5344CB8AC3E}">
        <p14:creationId xmlns:p14="http://schemas.microsoft.com/office/powerpoint/2010/main" val="12831330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المقاطعة</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71005"/>
              <a:ext cx="6432550" cy="1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وهذا الأسلوب يعتمد مقاطعة الأسرة مثلاً له</a:t>
              </a:r>
            </a:p>
          </p:txBody>
        </p:sp>
      </p:grpSp>
    </p:spTree>
    <p:extLst>
      <p:ext uri="{BB962C8B-B14F-4D97-AF65-F5344CB8AC3E}">
        <p14:creationId xmlns:p14="http://schemas.microsoft.com/office/powerpoint/2010/main" val="39181824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العقاب الذاتي</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5946"/>
              <a:ext cx="6432550" cy="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بحيث يُترَك الطفل يتحمل نتائج سلوكه السيئ حتى يرتدع على أن لا يكون هناك خطراً عليه من تحمّله نتائج هذه التصرفات الخاطئة</a:t>
              </a:r>
            </a:p>
          </p:txBody>
        </p:sp>
      </p:grpSp>
    </p:spTree>
    <p:extLst>
      <p:ext uri="{BB962C8B-B14F-4D97-AF65-F5344CB8AC3E}">
        <p14:creationId xmlns:p14="http://schemas.microsoft.com/office/powerpoint/2010/main" val="20621244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العقاب المنطقي</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47973"/>
              <a:ext cx="6432550" cy="4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معاقبة سلوك الطفل بسلوك آخر منطقي على أن لا يعرّض الطفل لمخاطر فمن الأهمية </a:t>
              </a:r>
              <a:r>
                <a:rPr lang="ar-EG" altLang="zh-CN" sz="2400" b="1" dirty="0" smtClean="0">
                  <a:solidFill>
                    <a:srgbClr val="002060"/>
                  </a:solidFill>
                  <a:latin typeface="Microsoft YaHei" pitchFamily="34" charset="-122"/>
                  <a:ea typeface="Microsoft YaHei" pitchFamily="34" charset="-122"/>
                </a:rPr>
                <a:t>بمكان </a:t>
              </a:r>
              <a:r>
                <a:rPr lang="ar-EG" altLang="zh-CN" sz="2400" b="1" dirty="0">
                  <a:solidFill>
                    <a:srgbClr val="002060"/>
                  </a:solidFill>
                  <a:latin typeface="Microsoft YaHei" pitchFamily="34" charset="-122"/>
                  <a:ea typeface="Microsoft YaHei" pitchFamily="34" charset="-122"/>
                </a:rPr>
                <a:t>تجنب نتيجة تكون شديدة الوقع أو تستمر لمدة </a:t>
              </a:r>
              <a:r>
                <a:rPr lang="ar-EG" altLang="zh-CN" sz="2400" b="1" dirty="0" smtClean="0">
                  <a:solidFill>
                    <a:srgbClr val="002060"/>
                  </a:solidFill>
                  <a:latin typeface="Microsoft YaHei" pitchFamily="34" charset="-122"/>
                  <a:ea typeface="Microsoft YaHei" pitchFamily="34" charset="-122"/>
                </a:rPr>
                <a:t>طويلة </a:t>
              </a:r>
              <a:r>
                <a:rPr lang="ar-EG" altLang="zh-CN" sz="2400" b="1" dirty="0">
                  <a:solidFill>
                    <a:srgbClr val="002060"/>
                  </a:solidFill>
                  <a:latin typeface="Microsoft YaHei" pitchFamily="34" charset="-122"/>
                  <a:ea typeface="Microsoft YaHei" pitchFamily="34" charset="-122"/>
                </a:rPr>
                <a:t>فمثلاً إذا منع الأهل الطفل من </a:t>
              </a:r>
              <a:r>
                <a:rPr lang="ar-EG" altLang="zh-CN" sz="2400" b="1" dirty="0" smtClean="0">
                  <a:solidFill>
                    <a:srgbClr val="002060"/>
                  </a:solidFill>
                  <a:latin typeface="Microsoft YaHei" pitchFamily="34" charset="-122"/>
                  <a:ea typeface="Microsoft YaHei" pitchFamily="34" charset="-122"/>
                </a:rPr>
                <a:t>ركوب </a:t>
              </a:r>
              <a:r>
                <a:rPr lang="ar-EG" altLang="zh-CN" sz="2400" b="1" dirty="0">
                  <a:solidFill>
                    <a:srgbClr val="002060"/>
                  </a:solidFill>
                  <a:latin typeface="Microsoft YaHei" pitchFamily="34" charset="-122"/>
                  <a:ea typeface="Microsoft YaHei" pitchFamily="34" charset="-122"/>
                </a:rPr>
                <a:t>الدراجة في الشارع خوفاً عليه </a:t>
              </a:r>
            </a:p>
          </p:txBody>
        </p:sp>
      </p:grpSp>
    </p:spTree>
    <p:extLst>
      <p:ext uri="{BB962C8B-B14F-4D97-AF65-F5344CB8AC3E}">
        <p14:creationId xmlns:p14="http://schemas.microsoft.com/office/powerpoint/2010/main" val="19194890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العقاب غير المنطقي</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ونعني به معاقبة سلوك الطفل بسلوك آخر غير منطقي ويُستعمل حين تكون النتائج المنطقية غير </a:t>
              </a:r>
              <a:r>
                <a:rPr lang="ar-EG" altLang="zh-CN" sz="2400" b="1" dirty="0" smtClean="0">
                  <a:solidFill>
                    <a:srgbClr val="002060"/>
                  </a:solidFill>
                  <a:latin typeface="Microsoft YaHei" pitchFamily="34" charset="-122"/>
                  <a:ea typeface="Microsoft YaHei" pitchFamily="34" charset="-122"/>
                </a:rPr>
                <a:t>مجدية </a:t>
              </a:r>
              <a:r>
                <a:rPr lang="ar-EG" altLang="zh-CN" sz="2400" b="1" dirty="0">
                  <a:solidFill>
                    <a:srgbClr val="002060"/>
                  </a:solidFill>
                  <a:latin typeface="Microsoft YaHei" pitchFamily="34" charset="-122"/>
                  <a:ea typeface="Microsoft YaHei" pitchFamily="34" charset="-122"/>
                </a:rPr>
                <a:t>مثال على ذلك ان نحرم الطفل من مشاهدة التلفاز ليومين لأنه كذب على والدَيه</a:t>
              </a:r>
            </a:p>
          </p:txBody>
        </p:sp>
      </p:grpSp>
    </p:spTree>
    <p:extLst>
      <p:ext uri="{BB962C8B-B14F-4D97-AF65-F5344CB8AC3E}">
        <p14:creationId xmlns:p14="http://schemas.microsoft.com/office/powerpoint/2010/main" val="31858677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92896"/>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smtClean="0">
                <a:solidFill>
                  <a:srgbClr val="FFFFFF"/>
                </a:solidFill>
                <a:latin typeface="Microsoft YaHei" pitchFamily="34" charset="-122"/>
                <a:ea typeface="Microsoft YaHei" pitchFamily="34" charset="-122"/>
              </a:rPr>
              <a:t>مفهوم التربية</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59046717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التشبع</a:t>
            </a:r>
          </a:p>
        </p:txBody>
      </p:sp>
      <p:grpSp>
        <p:nvGrpSpPr>
          <p:cNvPr id="5" name="Group 2"/>
          <p:cNvGrpSpPr>
            <a:grpSpLocks/>
          </p:cNvGrpSpPr>
          <p:nvPr/>
        </p:nvGrpSpPr>
        <p:grpSpPr bwMode="auto">
          <a:xfrm>
            <a:off x="539552" y="3933056"/>
            <a:ext cx="7776864" cy="215905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9760"/>
              <a:ext cx="6432550" cy="46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هو عبارة عن استبعاد حالات </a:t>
              </a:r>
              <a:r>
                <a:rPr lang="ar-EG" altLang="zh-CN" sz="2400" b="1" dirty="0" smtClean="0">
                  <a:solidFill>
                    <a:srgbClr val="002060"/>
                  </a:solidFill>
                  <a:latin typeface="Microsoft YaHei" pitchFamily="34" charset="-122"/>
                  <a:ea typeface="Microsoft YaHei" pitchFamily="34" charset="-122"/>
                </a:rPr>
                <a:t>الحرمان </a:t>
              </a:r>
              <a:r>
                <a:rPr lang="ar-EG" altLang="zh-CN" sz="2400" b="1" dirty="0">
                  <a:solidFill>
                    <a:srgbClr val="002060"/>
                  </a:solidFill>
                  <a:latin typeface="Microsoft YaHei" pitchFamily="34" charset="-122"/>
                  <a:ea typeface="Microsoft YaHei" pitchFamily="34" charset="-122"/>
                </a:rPr>
                <a:t>فإن حصل الطفل على اهتمام وتدعيم كاف على السلوك المرغوب ولم يحصل على تدعيم او انطفاء على السلوك غير المرغوب فهذا من شأنه أن يعزز عندهم القيام بالسلوك المرغوب والابتعاد عن السلوك غير المرغوب</a:t>
              </a:r>
            </a:p>
          </p:txBody>
        </p:sp>
      </p:grpSp>
    </p:spTree>
    <p:extLst>
      <p:ext uri="{BB962C8B-B14F-4D97-AF65-F5344CB8AC3E}">
        <p14:creationId xmlns:p14="http://schemas.microsoft.com/office/powerpoint/2010/main" val="10965046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الانطفاء</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تجاهل الطفل حين يعمل شيئاً لا نريد أن يعمله لأن تجاهل كثير من جوانب السلوك المزعجة سيؤدي إلى اختفائها تدريجياً خاصة ان كان السلوك الخاطئ هو عبارة عن محاولة للطفل الضغط على مشاعر الأهل ليلبوا مطالبه</a:t>
              </a:r>
            </a:p>
          </p:txBody>
        </p:sp>
      </p:grpSp>
    </p:spTree>
    <p:extLst>
      <p:ext uri="{BB962C8B-B14F-4D97-AF65-F5344CB8AC3E}">
        <p14:creationId xmlns:p14="http://schemas.microsoft.com/office/powerpoint/2010/main" val="39584855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تجنب الموقف المثير</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95304" y="167906"/>
              <a:ext cx="6432550" cy="1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عن طريق تجنب الظروف التي تؤدي إلى حدوث السلوك غير المرغوب فيه</a:t>
              </a:r>
            </a:p>
          </p:txBody>
        </p:sp>
      </p:grpSp>
    </p:spTree>
    <p:extLst>
      <p:ext uri="{BB962C8B-B14F-4D97-AF65-F5344CB8AC3E}">
        <p14:creationId xmlns:p14="http://schemas.microsoft.com/office/powerpoint/2010/main" val="15066744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الانطفاء</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تجاهل الطفل حين يعمل شيئاً لا نريد أن يعمله لأن تجاهل كثير من جوانب السلوك المزعجة سيؤدي إلى اختفائها تدريجياً خاصة ان كان السلوك الخاطئ هو عبارة عن محاولة للطفل الضغط على مشاعر الأهل ليلبوا مطالبه</a:t>
              </a:r>
            </a:p>
          </p:txBody>
        </p:sp>
      </p:grpSp>
    </p:spTree>
    <p:extLst>
      <p:ext uri="{BB962C8B-B14F-4D97-AF65-F5344CB8AC3E}">
        <p14:creationId xmlns:p14="http://schemas.microsoft.com/office/powerpoint/2010/main" val="42104415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تشريط السلوك المخالف</a:t>
            </a:r>
          </a:p>
        </p:txBody>
      </p:sp>
      <p:grpSp>
        <p:nvGrpSpPr>
          <p:cNvPr id="5" name="Group 2"/>
          <p:cNvGrpSpPr>
            <a:grpSpLocks/>
          </p:cNvGrpSpPr>
          <p:nvPr/>
        </p:nvGrpSpPr>
        <p:grpSpPr bwMode="auto">
          <a:xfrm>
            <a:off x="539552" y="3933056"/>
            <a:ext cx="7776864" cy="1639403"/>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عبارة عن السلوك الذي يمنع السلوك غير المرغوب من </a:t>
              </a:r>
              <a:r>
                <a:rPr lang="ar-EG" altLang="zh-CN" sz="2400" b="1" dirty="0" smtClean="0">
                  <a:solidFill>
                    <a:srgbClr val="002060"/>
                  </a:solidFill>
                  <a:latin typeface="Microsoft YaHei" pitchFamily="34" charset="-122"/>
                  <a:ea typeface="Microsoft YaHei" pitchFamily="34" charset="-122"/>
                </a:rPr>
                <a:t>الحدوث </a:t>
              </a:r>
              <a:r>
                <a:rPr lang="ar-EG" altLang="zh-CN" sz="2400" b="1" dirty="0">
                  <a:solidFill>
                    <a:srgbClr val="002060"/>
                  </a:solidFill>
                  <a:latin typeface="Microsoft YaHei" pitchFamily="34" charset="-122"/>
                  <a:ea typeface="Microsoft YaHei" pitchFamily="34" charset="-122"/>
                </a:rPr>
                <a:t>أي أن المربي </a:t>
              </a:r>
              <a:r>
                <a:rPr lang="ar-EG" altLang="zh-CN" sz="2400" b="1" dirty="0" smtClean="0">
                  <a:solidFill>
                    <a:srgbClr val="002060"/>
                  </a:solidFill>
                  <a:latin typeface="Microsoft YaHei" pitchFamily="34" charset="-122"/>
                  <a:ea typeface="Microsoft YaHei" pitchFamily="34" charset="-122"/>
                </a:rPr>
                <a:t>يعطي السلوك </a:t>
              </a:r>
              <a:r>
                <a:rPr lang="ar-EG" altLang="zh-CN" sz="2400" b="1" dirty="0">
                  <a:solidFill>
                    <a:srgbClr val="002060"/>
                  </a:solidFill>
                  <a:latin typeface="Microsoft YaHei" pitchFamily="34" charset="-122"/>
                  <a:ea typeface="Microsoft YaHei" pitchFamily="34" charset="-122"/>
                </a:rPr>
                <a:t>الصحيح في نفس الوقت الذي يصدر عن الطفل السلوك الخاطئ ولا يستجيب للطفل </a:t>
              </a:r>
              <a:r>
                <a:rPr lang="ar-EG" altLang="zh-CN" sz="2400" b="1" dirty="0" smtClean="0">
                  <a:solidFill>
                    <a:srgbClr val="002060"/>
                  </a:solidFill>
                  <a:latin typeface="Microsoft YaHei" pitchFamily="34" charset="-122"/>
                  <a:ea typeface="Microsoft YaHei" pitchFamily="34" charset="-122"/>
                </a:rPr>
                <a:t>الا </a:t>
              </a:r>
              <a:r>
                <a:rPr lang="ar-EG" altLang="zh-CN" sz="2400" b="1" dirty="0">
                  <a:solidFill>
                    <a:srgbClr val="002060"/>
                  </a:solidFill>
                  <a:latin typeface="Microsoft YaHei" pitchFamily="34" charset="-122"/>
                  <a:ea typeface="Microsoft YaHei" pitchFamily="34" charset="-122"/>
                </a:rPr>
                <a:t>اذا استجاب للسلوك الصحيح</a:t>
              </a:r>
            </a:p>
          </p:txBody>
        </p:sp>
      </p:grpSp>
    </p:spTree>
    <p:extLst>
      <p:ext uri="{BB962C8B-B14F-4D97-AF65-F5344CB8AC3E}">
        <p14:creationId xmlns:p14="http://schemas.microsoft.com/office/powerpoint/2010/main" val="42104415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فرض عقوبة الحجز</a:t>
            </a:r>
          </a:p>
        </p:txBody>
      </p:sp>
      <p:grpSp>
        <p:nvGrpSpPr>
          <p:cNvPr id="5" name="Group 2"/>
          <p:cNvGrpSpPr>
            <a:grpSpLocks/>
          </p:cNvGrpSpPr>
          <p:nvPr/>
        </p:nvGrpSpPr>
        <p:grpSpPr bwMode="auto">
          <a:xfrm>
            <a:off x="539552" y="3933056"/>
            <a:ext cx="7776864" cy="1639403"/>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05733"/>
              <a:ext cx="6432550" cy="32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وهذا الأسلوب يتلخّص بحجز اللعبة المتخاصم عليها – مثلا - بدلا من معاقبة أحد </a:t>
              </a:r>
              <a:r>
                <a:rPr lang="ar-EG" altLang="zh-CN" sz="2400" b="1" dirty="0" smtClean="0">
                  <a:solidFill>
                    <a:srgbClr val="002060"/>
                  </a:solidFill>
                  <a:latin typeface="Microsoft YaHei" pitchFamily="34" charset="-122"/>
                  <a:ea typeface="Microsoft YaHei" pitchFamily="34" charset="-122"/>
                </a:rPr>
                <a:t>الطفلين </a:t>
              </a:r>
              <a:r>
                <a:rPr lang="ar-EG" altLang="zh-CN" sz="2400" b="1" dirty="0">
                  <a:solidFill>
                    <a:srgbClr val="002060"/>
                  </a:solidFill>
                  <a:latin typeface="Microsoft YaHei" pitchFamily="34" charset="-122"/>
                  <a:ea typeface="Microsoft YaHei" pitchFamily="34" charset="-122"/>
                </a:rPr>
                <a:t>أو كليهما</a:t>
              </a:r>
            </a:p>
          </p:txBody>
        </p:sp>
      </p:grpSp>
    </p:spTree>
    <p:extLst>
      <p:ext uri="{BB962C8B-B14F-4D97-AF65-F5344CB8AC3E}">
        <p14:creationId xmlns:p14="http://schemas.microsoft.com/office/powerpoint/2010/main" val="2295712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آخر الدواء العقاب</a:t>
            </a:r>
          </a:p>
        </p:txBody>
      </p:sp>
      <p:grpSp>
        <p:nvGrpSpPr>
          <p:cNvPr id="5" name="Group 2"/>
          <p:cNvGrpSpPr>
            <a:grpSpLocks/>
          </p:cNvGrpSpPr>
          <p:nvPr/>
        </p:nvGrpSpPr>
        <p:grpSpPr bwMode="auto">
          <a:xfrm>
            <a:off x="539552" y="3933056"/>
            <a:ext cx="7776864" cy="1639403"/>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05733"/>
              <a:ext cx="6432550" cy="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smtClean="0">
                  <a:solidFill>
                    <a:srgbClr val="002060"/>
                  </a:solidFill>
                  <a:latin typeface="Microsoft YaHei" pitchFamily="34" charset="-122"/>
                  <a:ea typeface="Microsoft YaHei" pitchFamily="34" charset="-122"/>
                </a:rPr>
                <a:t>العقوبة </a:t>
              </a:r>
              <a:r>
                <a:rPr lang="ar-EG" altLang="zh-CN" sz="2400" b="1" dirty="0">
                  <a:solidFill>
                    <a:srgbClr val="002060"/>
                  </a:solidFill>
                  <a:latin typeface="Microsoft YaHei" pitchFamily="34" charset="-122"/>
                  <a:ea typeface="Microsoft YaHei" pitchFamily="34" charset="-122"/>
                </a:rPr>
                <a:t>الجسدية تكون بالضرب والتهديد والزجر والصراخ في وجه الطفل عندما يصدر منه سلوك غير مرغوب فيه</a:t>
              </a:r>
            </a:p>
          </p:txBody>
        </p:sp>
      </p:grpSp>
    </p:spTree>
    <p:extLst>
      <p:ext uri="{BB962C8B-B14F-4D97-AF65-F5344CB8AC3E}">
        <p14:creationId xmlns:p14="http://schemas.microsoft.com/office/powerpoint/2010/main" val="23613473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work\Sonia Sayari\Fotolia-2204047-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95" y="3068960"/>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وسيلة شرح بيضاوية 15"/>
          <p:cNvSpPr/>
          <p:nvPr/>
        </p:nvSpPr>
        <p:spPr bwMode="auto">
          <a:xfrm>
            <a:off x="2185495" y="1411610"/>
            <a:ext cx="5688013" cy="2089150"/>
          </a:xfrm>
          <a:prstGeom prst="wedgeEllipseCallout">
            <a:avLst>
              <a:gd name="adj1" fmla="val -26460"/>
              <a:gd name="adj2" fmla="val 62500"/>
            </a:avLst>
          </a:prstGeom>
          <a:solidFill>
            <a:srgbClr val="CCFF33"/>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lnSpc>
                <a:spcPct val="150000"/>
              </a:lnSpc>
              <a:defRPr/>
            </a:pPr>
            <a:r>
              <a:rPr lang="ar-EG" sz="2400" b="1" dirty="0">
                <a:solidFill>
                  <a:srgbClr val="002060"/>
                </a:solidFill>
                <a:latin typeface="Microsoft YaHei" pitchFamily="34" charset="-122"/>
                <a:ea typeface="Microsoft YaHei" pitchFamily="34" charset="-122"/>
              </a:rPr>
              <a:t>احذر </a:t>
            </a:r>
          </a:p>
          <a:p>
            <a:pPr algn="ctr" rtl="1">
              <a:lnSpc>
                <a:spcPct val="150000"/>
              </a:lnSpc>
              <a:defRPr/>
            </a:pPr>
            <a:r>
              <a:rPr lang="ar-EG" sz="2400" b="1" dirty="0">
                <a:solidFill>
                  <a:srgbClr val="002060"/>
                </a:solidFill>
                <a:latin typeface="Microsoft YaHei" pitchFamily="34" charset="-122"/>
                <a:ea typeface="Microsoft YaHei" pitchFamily="34" charset="-122"/>
              </a:rPr>
              <a:t>ثم احذر </a:t>
            </a:r>
          </a:p>
          <a:p>
            <a:pPr algn="ctr" rtl="1">
              <a:lnSpc>
                <a:spcPct val="150000"/>
              </a:lnSpc>
              <a:defRPr/>
            </a:pPr>
            <a:r>
              <a:rPr lang="ar-EG" sz="2400" b="1" dirty="0">
                <a:solidFill>
                  <a:srgbClr val="002060"/>
                </a:solidFill>
                <a:latin typeface="Microsoft YaHei" pitchFamily="34" charset="-122"/>
                <a:ea typeface="Microsoft YaHei" pitchFamily="34" charset="-122"/>
              </a:rPr>
              <a:t>ثم احذر</a:t>
            </a:r>
          </a:p>
        </p:txBody>
      </p:sp>
      <p:sp>
        <p:nvSpPr>
          <p:cNvPr id="3" name="7-Point Star 2"/>
          <p:cNvSpPr/>
          <p:nvPr/>
        </p:nvSpPr>
        <p:spPr bwMode="auto">
          <a:xfrm>
            <a:off x="5652120" y="3785880"/>
            <a:ext cx="2736304" cy="2160240"/>
          </a:xfrm>
          <a:prstGeom prst="star7">
            <a:avLst>
              <a:gd name="adj" fmla="val 22531"/>
              <a:gd name="hf" fmla="val 102572"/>
              <a:gd name="vf" fmla="val 105210"/>
            </a:avLst>
          </a:prstGeom>
          <a:solidFill>
            <a:srgbClr val="DEFF8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perspectiveContrastingLeftFacing"/>
            <a:lightRig rig="threePt" dir="t"/>
          </a:scene3d>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4" name="TextBox 3"/>
          <p:cNvSpPr txBox="1"/>
          <p:nvPr/>
        </p:nvSpPr>
        <p:spPr>
          <a:xfrm>
            <a:off x="6167036" y="4644425"/>
            <a:ext cx="1706472" cy="584775"/>
          </a:xfrm>
          <a:prstGeom prst="rect">
            <a:avLst/>
          </a:prstGeom>
          <a:noFill/>
        </p:spPr>
        <p:txBody>
          <a:bodyPr wrap="square" rtlCol="1">
            <a:spAutoFit/>
          </a:bodyPr>
          <a:lstStyle/>
          <a:p>
            <a:pPr algn="ctr" rtl="1"/>
            <a:r>
              <a:rPr lang="ar-EG" sz="3200" b="1" dirty="0" smtClean="0">
                <a:solidFill>
                  <a:srgbClr val="002060"/>
                </a:solidFill>
              </a:rPr>
              <a:t>الصراخ</a:t>
            </a:r>
            <a:endParaRPr lang="ar-EG" sz="3200" b="1" dirty="0">
              <a:solidFill>
                <a:srgbClr val="002060"/>
              </a:solidFill>
            </a:endParaRPr>
          </a:p>
        </p:txBody>
      </p:sp>
    </p:spTree>
    <p:extLst>
      <p:ext uri="{BB962C8B-B14F-4D97-AF65-F5344CB8AC3E}">
        <p14:creationId xmlns:p14="http://schemas.microsoft.com/office/powerpoint/2010/main" val="13709205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العقوبة الجسدية أو الضرب</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13821430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914823" y="190500"/>
            <a:ext cx="3313362"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العقوبة الجسدية أو الضرب</a:t>
            </a:r>
          </a:p>
        </p:txBody>
      </p:sp>
      <p:sp>
        <p:nvSpPr>
          <p:cNvPr id="10" name="Rectangle 6"/>
          <p:cNvSpPr>
            <a:spLocks noChangeArrowheads="1"/>
          </p:cNvSpPr>
          <p:nvPr/>
        </p:nvSpPr>
        <p:spPr bwMode="auto">
          <a:xfrm>
            <a:off x="539553" y="3861048"/>
            <a:ext cx="7993458" cy="1512937"/>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Low" rtl="1"/>
            <a:r>
              <a:rPr lang="ar-EG" altLang="zh-CN" sz="2400" b="1" dirty="0">
                <a:solidFill>
                  <a:srgbClr val="002060"/>
                </a:solidFill>
                <a:ea typeface="幼圆" pitchFamily="1" charset="-122"/>
              </a:rPr>
              <a:t>ونتوقف قليلاً عند نقطة العقوبة الجسدية أو الضرب فحتى في حال اضطرار </a:t>
            </a:r>
            <a:r>
              <a:rPr lang="ar-EG" altLang="zh-CN" sz="2400" b="1" dirty="0" smtClean="0">
                <a:solidFill>
                  <a:srgbClr val="002060"/>
                </a:solidFill>
                <a:ea typeface="幼圆" pitchFamily="1" charset="-122"/>
              </a:rPr>
              <a:t>الأهل</a:t>
            </a:r>
          </a:p>
          <a:p>
            <a:pPr algn="justLow"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للجوء إلى هذا الأمر كحل نهائي فعليهم أن يتدرّجوا في استخدامه فلا يقعون </a:t>
            </a:r>
            <a:r>
              <a:rPr lang="ar-EG" altLang="zh-CN" sz="2400" b="1" dirty="0" smtClean="0">
                <a:solidFill>
                  <a:srgbClr val="002060"/>
                </a:solidFill>
                <a:ea typeface="幼圆" pitchFamily="1" charset="-122"/>
              </a:rPr>
              <a:t>على</a:t>
            </a:r>
          </a:p>
          <a:p>
            <a:pPr algn="justLow"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الطفل بالضرب المبرِح ويستعملون الآلات الحادة. فالضرب المباح هو </a:t>
            </a:r>
            <a:r>
              <a:rPr lang="ar-EG" altLang="zh-CN" sz="2400" b="1" dirty="0" smtClean="0">
                <a:solidFill>
                  <a:srgbClr val="002060"/>
                </a:solidFill>
                <a:ea typeface="幼圆" pitchFamily="1" charset="-122"/>
              </a:rPr>
              <a:t>الذي </a:t>
            </a:r>
          </a:p>
          <a:p>
            <a:pPr algn="justLow" rtl="1"/>
            <a:r>
              <a:rPr lang="ar-EG" altLang="zh-CN" sz="2400" b="1" dirty="0" smtClean="0">
                <a:solidFill>
                  <a:srgbClr val="002060"/>
                </a:solidFill>
                <a:ea typeface="幼圆" pitchFamily="1" charset="-122"/>
              </a:rPr>
              <a:t>لا </a:t>
            </a:r>
            <a:r>
              <a:rPr lang="ar-EG" altLang="zh-CN" sz="2400" b="1" dirty="0">
                <a:solidFill>
                  <a:srgbClr val="002060"/>
                </a:solidFill>
                <a:ea typeface="幼圆" pitchFamily="1" charset="-122"/>
              </a:rPr>
              <a:t>يسبب آثار سلبية نفسية كانت أو جسدية يعاني منها الطفل لربما إلى آخر حياته</a:t>
            </a:r>
            <a:endParaRPr lang="zh-CN" altLang="en-US" sz="2400" b="1" dirty="0">
              <a:solidFill>
                <a:srgbClr val="002060"/>
              </a:solidFill>
              <a:ea typeface="幼圆" pitchFamily="1" charset="-122"/>
            </a:endParaRPr>
          </a:p>
        </p:txBody>
      </p:sp>
    </p:spTree>
    <p:extLst>
      <p:ext uri="{BB962C8B-B14F-4D97-AF65-F5344CB8AC3E}">
        <p14:creationId xmlns:p14="http://schemas.microsoft.com/office/powerpoint/2010/main" val="41155645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a:r>
              <a:rPr lang="ar-EG" sz="44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تعريف التربية </a:t>
            </a:r>
            <a:endPar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
        <p:nvSpPr>
          <p:cNvPr id="5126" name="Rectangle 6"/>
          <p:cNvSpPr>
            <a:spLocks noChangeArrowheads="1"/>
          </p:cNvSpPr>
          <p:nvPr/>
        </p:nvSpPr>
        <p:spPr bwMode="auto">
          <a:xfrm>
            <a:off x="1547665" y="4940400"/>
            <a:ext cx="5832624" cy="936872"/>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800" b="1" dirty="0" smtClean="0">
                <a:ea typeface="幼圆" pitchFamily="1" charset="-122"/>
              </a:rPr>
              <a:t>هي عملية تعزيز ودعم العاطفة والشعور والتنشئية</a:t>
            </a:r>
          </a:p>
          <a:p>
            <a:pPr algn="ctr" rtl="1"/>
            <a:r>
              <a:rPr lang="ar-EG" altLang="zh-CN" sz="2800" b="1" dirty="0" smtClean="0">
                <a:ea typeface="幼圆" pitchFamily="1" charset="-122"/>
              </a:rPr>
              <a:t> الجسدية السليمة لدى الطفل </a:t>
            </a:r>
            <a:endParaRPr lang="zh-CN" altLang="en-US" sz="2800" b="1" dirty="0">
              <a:ea typeface="幼圆" pitchFamily="1"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706" y="1485176"/>
            <a:ext cx="4520542" cy="3242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031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914823" y="190500"/>
            <a:ext cx="3313362"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التدرّج في الوسائل التربوية </a:t>
            </a:r>
          </a:p>
        </p:txBody>
      </p:sp>
      <p:sp>
        <p:nvSpPr>
          <p:cNvPr id="10" name="Rectangle 6"/>
          <p:cNvSpPr>
            <a:spLocks noChangeArrowheads="1"/>
          </p:cNvSpPr>
          <p:nvPr/>
        </p:nvSpPr>
        <p:spPr bwMode="auto">
          <a:xfrm>
            <a:off x="539553" y="3861048"/>
            <a:ext cx="7993458" cy="2160240"/>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إن لجوء الأهل مباشرة إلى الضرب دون التدرّج في الوسائل التربوية من الأخف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إلى </a:t>
            </a:r>
            <a:r>
              <a:rPr lang="ar-EG" altLang="zh-CN" sz="2400" b="1" dirty="0">
                <a:solidFill>
                  <a:srgbClr val="002060"/>
                </a:solidFill>
                <a:ea typeface="幼圆" pitchFamily="1" charset="-122"/>
              </a:rPr>
              <a:t>الأشد – على حسب الحالة – عائدٌ إلى الإعتقاد السائد أن الضرب له نتائج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سريعة </a:t>
            </a:r>
            <a:r>
              <a:rPr lang="ar-EG" altLang="zh-CN" sz="2400" b="1" dirty="0">
                <a:solidFill>
                  <a:srgbClr val="002060"/>
                </a:solidFill>
                <a:ea typeface="幼圆" pitchFamily="1" charset="-122"/>
              </a:rPr>
              <a:t>لتعديل السلوك بينما الحقيقة هي أنه الأسلوب الأسهل لانتهاجه في ظل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الضغوطات </a:t>
            </a:r>
            <a:r>
              <a:rPr lang="ar-EG" altLang="zh-CN" sz="2400" b="1" dirty="0">
                <a:solidFill>
                  <a:srgbClr val="002060"/>
                </a:solidFill>
                <a:ea typeface="幼圆" pitchFamily="1" charset="-122"/>
              </a:rPr>
              <a:t>والمسؤوليات المُلقاة على عاتق الأهل فلا يكلِّفوا أنفسهم عناء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التوجيه والصبر </a:t>
            </a:r>
            <a:r>
              <a:rPr lang="ar-EG" altLang="zh-CN" sz="2400" b="1" dirty="0">
                <a:solidFill>
                  <a:srgbClr val="002060"/>
                </a:solidFill>
                <a:ea typeface="幼圆" pitchFamily="1" charset="-122"/>
              </a:rPr>
              <a:t>على الأولاد والتفتيش عن الباعث الذي أدّى إلى الخطأ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لعلاج المشكلة </a:t>
            </a:r>
            <a:r>
              <a:rPr lang="ar-EG" altLang="zh-CN" sz="2400" b="1" dirty="0">
                <a:solidFill>
                  <a:srgbClr val="002060"/>
                </a:solidFill>
                <a:ea typeface="幼圆" pitchFamily="1" charset="-122"/>
              </a:rPr>
              <a:t>الحقيقية في السلوك</a:t>
            </a:r>
            <a:endParaRPr lang="zh-CN" altLang="en-US" sz="2400" b="1" dirty="0">
              <a:solidFill>
                <a:srgbClr val="002060"/>
              </a:solidFill>
              <a:ea typeface="幼圆" pitchFamily="1" charset="-122"/>
            </a:endParaRPr>
          </a:p>
        </p:txBody>
      </p:sp>
    </p:spTree>
    <p:extLst>
      <p:ext uri="{BB962C8B-B14F-4D97-AF65-F5344CB8AC3E}">
        <p14:creationId xmlns:p14="http://schemas.microsoft.com/office/powerpoint/2010/main" val="3544860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smtClean="0">
                <a:solidFill>
                  <a:srgbClr val="002060"/>
                </a:solidFill>
              </a:rPr>
              <a:t>ارشادات</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2386978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23528" y="184482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على </a:t>
            </a:r>
            <a:r>
              <a:rPr lang="ar-EG" altLang="zh-CN" sz="2400" b="1" dirty="0">
                <a:solidFill>
                  <a:srgbClr val="002060"/>
                </a:solidFill>
                <a:ea typeface="幼圆" pitchFamily="1" charset="-122"/>
              </a:rPr>
              <a:t>الأهل إثابة السلوك الجيد قبل المحاسبة على السلوك السيئ</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323528" y="2876699"/>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	بناء العلاقة المتينة بين الأهل والأطفال كفيلة بتعزيز التقدير الذاتي للطفل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323528" y="390857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لا </a:t>
            </a:r>
            <a:r>
              <a:rPr lang="ar-EG" altLang="zh-CN" sz="2400" b="1" dirty="0">
                <a:solidFill>
                  <a:srgbClr val="002060"/>
                </a:solidFill>
                <a:ea typeface="幼圆" pitchFamily="1" charset="-122"/>
              </a:rPr>
              <a:t>يجب العزوف عن العقوبة بسبب الدلال أو خوف الأهل على الطفل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23528" y="4869160"/>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	يجب التركيز عند العقاب على رفض السلوك السيئ وليس شخص الطفل نفسه </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752783" y="116632"/>
            <a:ext cx="3691425"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ارشادات</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3049986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23528" y="184482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يُمكِن </a:t>
            </a:r>
            <a:r>
              <a:rPr lang="ar-EG" altLang="zh-CN" sz="2400" b="1" dirty="0">
                <a:solidFill>
                  <a:srgbClr val="002060"/>
                </a:solidFill>
                <a:ea typeface="幼圆" pitchFamily="1" charset="-122"/>
              </a:rPr>
              <a:t>استخدام التخويف بجميع درجاته كالتهديد بعدم رضاء الله تعالى</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323528" y="2876699"/>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مراعاة </a:t>
            </a:r>
            <a:r>
              <a:rPr lang="ar-EG" altLang="zh-CN" sz="2400" b="1" dirty="0">
                <a:solidFill>
                  <a:srgbClr val="002060"/>
                </a:solidFill>
                <a:ea typeface="幼圆" pitchFamily="1" charset="-122"/>
              </a:rPr>
              <a:t>الحالة الفيزيولوجية للطفل لأنها قد تكون السبب في المشكلات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323528" y="390857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انتهاج </a:t>
            </a:r>
            <a:r>
              <a:rPr lang="ar-EG" altLang="zh-CN" sz="2400" b="1" dirty="0">
                <a:solidFill>
                  <a:srgbClr val="002060"/>
                </a:solidFill>
                <a:ea typeface="幼圆" pitchFamily="1" charset="-122"/>
              </a:rPr>
              <a:t>–وبقوة- مبدأ الحوار مع الطفل وبذلك يشعر بتقدير لذاته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23528" y="4869160"/>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التأكيد </a:t>
            </a:r>
            <a:r>
              <a:rPr lang="ar-EG" altLang="zh-CN" sz="2400" b="1" dirty="0">
                <a:solidFill>
                  <a:srgbClr val="002060"/>
                </a:solidFill>
                <a:ea typeface="幼圆" pitchFamily="1" charset="-122"/>
              </a:rPr>
              <a:t>على شرح لِم هذا السلوك خاطئ وضرورة إعطاء السلوك البديل حالاً</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752783" y="116632"/>
            <a:ext cx="3691425"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ارشادات</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3779899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23528" y="184482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تهديد الأطفال بوالدهم كعقاب لأنهم سيخافون منه بعد ذلك </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323528" y="2876699"/>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العقاب </a:t>
            </a:r>
            <a:r>
              <a:rPr lang="ar-EG" altLang="zh-CN" sz="2400" b="1" dirty="0">
                <a:solidFill>
                  <a:srgbClr val="002060"/>
                </a:solidFill>
                <a:ea typeface="幼圆" pitchFamily="1" charset="-122"/>
              </a:rPr>
              <a:t>لا يكون على سلوك خاطئ قام به الطفل لأول مرة</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323528" y="3908574"/>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التأكيد </a:t>
            </a:r>
            <a:r>
              <a:rPr lang="ar-EG" altLang="zh-CN" sz="2400" b="1" dirty="0">
                <a:solidFill>
                  <a:srgbClr val="002060"/>
                </a:solidFill>
                <a:ea typeface="幼圆" pitchFamily="1" charset="-122"/>
              </a:rPr>
              <a:t>على عدم الضرب أمام أصدقاء الطفل حتى لا يشعر بالمهانة</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23528" y="4869160"/>
            <a:ext cx="7848872"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مراعاة </a:t>
            </a:r>
            <a:r>
              <a:rPr lang="ar-EG" altLang="zh-CN" sz="2400" b="1" dirty="0">
                <a:solidFill>
                  <a:srgbClr val="002060"/>
                </a:solidFill>
                <a:ea typeface="幼圆" pitchFamily="1" charset="-122"/>
              </a:rPr>
              <a:t>الخصائص الشخصية المميزة للطفل حين اختيار نوع العقاب </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7829"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752783" y="116632"/>
            <a:ext cx="3691425"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ارشادات</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15180694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عواقب الضرب </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7139220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عواقب الضرب </a:t>
            </a:r>
          </a:p>
        </p:txBody>
      </p:sp>
      <p:sp>
        <p:nvSpPr>
          <p:cNvPr id="6147" name="Rectangle 3"/>
          <p:cNvSpPr>
            <a:spLocks noChangeArrowheads="1"/>
          </p:cNvSpPr>
          <p:nvPr/>
        </p:nvSpPr>
        <p:spPr bwMode="auto">
          <a:xfrm>
            <a:off x="1692275" y="270892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الهروب </a:t>
            </a:r>
            <a:r>
              <a:rPr lang="ar-EG" altLang="zh-CN" sz="2400" b="1" dirty="0">
                <a:solidFill>
                  <a:srgbClr val="002060"/>
                </a:solidFill>
                <a:ea typeface="幼圆" pitchFamily="1" charset="-122"/>
              </a:rPr>
              <a:t>من تكاليف الحياة</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3740795"/>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فقدان </a:t>
            </a:r>
            <a:r>
              <a:rPr lang="ar-EG" altLang="zh-CN" sz="2400" b="1" dirty="0">
                <a:solidFill>
                  <a:srgbClr val="002060"/>
                </a:solidFill>
                <a:ea typeface="幼圆" pitchFamily="1" charset="-122"/>
              </a:rPr>
              <a:t>تقديره الذاتي وتدني مستوى احترام الذت</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477267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التعبير عن القدرات الكامنة</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78035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78842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79648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80728"/>
            <a:ext cx="9051449" cy="1384995"/>
          </a:xfrm>
          <a:prstGeom prst="rect">
            <a:avLst/>
          </a:prstGeom>
        </p:spPr>
        <p:txBody>
          <a:bodyPr wrap="square">
            <a:spAutoFit/>
          </a:bodyPr>
          <a:lstStyle/>
          <a:p>
            <a:pPr algn="justLow" rtl="1"/>
            <a:r>
              <a:rPr lang="ar-SA" sz="2800" b="1" dirty="0"/>
              <a:t>إن للضرب عواقب وخيمة على الصعيد النفسي والجسدي إن كان خارج الأسس التي يجب اعتمادها </a:t>
            </a:r>
            <a:r>
              <a:rPr lang="ar-SA" sz="2800" b="1" dirty="0" smtClean="0"/>
              <a:t>وقد </a:t>
            </a:r>
            <a:r>
              <a:rPr lang="ar-SA" sz="2800" b="1" dirty="0"/>
              <a:t>تؤدّي إلى انهيار نفسية الطفل وتحطيم </a:t>
            </a:r>
            <a:r>
              <a:rPr lang="ar-SA" sz="2800" b="1" dirty="0" smtClean="0"/>
              <a:t>مستقبله </a:t>
            </a:r>
            <a:r>
              <a:rPr lang="ar-SA" sz="2800" b="1" dirty="0"/>
              <a:t>ومن مخاطر العقاب ما يلي</a:t>
            </a:r>
          </a:p>
        </p:txBody>
      </p:sp>
    </p:spTree>
    <p:extLst>
      <p:ext uri="{BB962C8B-B14F-4D97-AF65-F5344CB8AC3E}">
        <p14:creationId xmlns:p14="http://schemas.microsoft.com/office/powerpoint/2010/main" val="12665684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130847"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عواقب الضرب </a:t>
            </a:r>
          </a:p>
        </p:txBody>
      </p:sp>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انعدام </a:t>
            </a:r>
            <a:r>
              <a:rPr lang="ar-EG" altLang="zh-CN" sz="2400" b="1" dirty="0">
                <a:solidFill>
                  <a:srgbClr val="002060"/>
                </a:solidFill>
                <a:ea typeface="幼圆" pitchFamily="1" charset="-122"/>
              </a:rPr>
              <a:t>الاستقرار النفسي</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تحمّل المسؤولية</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فقدان </a:t>
            </a:r>
            <a:r>
              <a:rPr lang="ar-EG" altLang="zh-CN" sz="2400" b="1" dirty="0">
                <a:solidFill>
                  <a:srgbClr val="002060"/>
                </a:solidFill>
                <a:ea typeface="幼圆" pitchFamily="1" charset="-122"/>
              </a:rPr>
              <a:t>الثقة بالنفس والغير</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توليد </a:t>
            </a:r>
            <a:r>
              <a:rPr lang="ar-EG" altLang="zh-CN" sz="2400" b="1" dirty="0">
                <a:solidFill>
                  <a:srgbClr val="002060"/>
                </a:solidFill>
                <a:ea typeface="幼圆" pitchFamily="1" charset="-122"/>
              </a:rPr>
              <a:t>الكراهية في النفس وعدم قبول الآخر</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4480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130847"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عواقب الضرب </a:t>
            </a:r>
          </a:p>
        </p:txBody>
      </p:sp>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الكآبة </a:t>
            </a:r>
            <a:r>
              <a:rPr lang="ar-EG" altLang="zh-CN" sz="2400" b="1" dirty="0">
                <a:solidFill>
                  <a:srgbClr val="002060"/>
                </a:solidFill>
                <a:ea typeface="幼圆" pitchFamily="1" charset="-122"/>
              </a:rPr>
              <a:t>والقلق والخوف</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الرفض </a:t>
            </a:r>
            <a:r>
              <a:rPr lang="ar-EG" altLang="zh-CN" sz="2400" b="1" dirty="0">
                <a:solidFill>
                  <a:srgbClr val="002060"/>
                </a:solidFill>
                <a:ea typeface="幼圆" pitchFamily="1" charset="-122"/>
              </a:rPr>
              <a:t>والعصيان والعدائية</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النضج الانفعالي</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الرهبة </a:t>
            </a:r>
            <a:r>
              <a:rPr lang="ar-EG" altLang="zh-CN" sz="2400" b="1" dirty="0">
                <a:solidFill>
                  <a:srgbClr val="002060"/>
                </a:solidFill>
                <a:ea typeface="幼圆" pitchFamily="1" charset="-122"/>
              </a:rPr>
              <a:t>من اتخاذ القرار</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1903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فائدة تربوية </a:t>
            </a:r>
          </a:p>
        </p:txBody>
      </p:sp>
      <p:sp>
        <p:nvSpPr>
          <p:cNvPr id="3" name="Bevel 2"/>
          <p:cNvSpPr/>
          <p:nvPr/>
        </p:nvSpPr>
        <p:spPr bwMode="auto">
          <a:xfrm>
            <a:off x="611560" y="2132856"/>
            <a:ext cx="7920880" cy="2376264"/>
          </a:xfrm>
          <a:prstGeom prst="bevel">
            <a:avLst/>
          </a:prstGeom>
          <a:solidFill>
            <a:srgbClr val="66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EG" sz="3600" b="1" dirty="0">
                <a:ea typeface="幼圆" pitchFamily="1" charset="-122"/>
              </a:rPr>
              <a:t>اقترب من ابنك بشكل متدرج</a:t>
            </a:r>
          </a:p>
          <a:p>
            <a:pPr algn="ctr" rtl="1">
              <a:lnSpc>
                <a:spcPct val="150000"/>
              </a:lnSpc>
            </a:pPr>
            <a:r>
              <a:rPr lang="ar-EG" sz="3600" b="1" dirty="0">
                <a:ea typeface="幼圆" pitchFamily="1" charset="-122"/>
              </a:rPr>
              <a:t>كن كصديق</a:t>
            </a:r>
          </a:p>
        </p:txBody>
      </p:sp>
    </p:spTree>
    <p:extLst>
      <p:ext uri="{BB962C8B-B14F-4D97-AF65-F5344CB8AC3E}">
        <p14:creationId xmlns:p14="http://schemas.microsoft.com/office/powerpoint/2010/main" val="4065661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a:r>
              <a:rPr lang="ar-EG" sz="44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ضرورة التربية </a:t>
            </a:r>
            <a:endPar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
        <p:nvSpPr>
          <p:cNvPr id="4" name="Rounded Rectangle 3"/>
          <p:cNvSpPr>
            <a:spLocks noChangeArrowheads="1"/>
          </p:cNvSpPr>
          <p:nvPr/>
        </p:nvSpPr>
        <p:spPr bwMode="auto">
          <a:xfrm>
            <a:off x="4067944" y="1413570"/>
            <a:ext cx="4680769" cy="4751734"/>
          </a:xfrm>
          <a:prstGeom prst="roundRect">
            <a:avLst>
              <a:gd name="adj" fmla="val 16667"/>
            </a:avLst>
          </a:prstGeom>
          <a:solidFill>
            <a:srgbClr val="00CC00"/>
          </a:solidFill>
          <a:ln w="9525" algn="ctr">
            <a:solidFill>
              <a:schemeClr val="tx1"/>
            </a:solidFill>
            <a:round/>
            <a:headEnd/>
            <a:tailEnd/>
          </a:ln>
        </p:spPr>
        <p:txBody>
          <a:bodyPr/>
          <a:lstStyle/>
          <a:p>
            <a:pPr algn="justLow" rtl="1"/>
            <a:r>
              <a:rPr lang="ar-EG" sz="2800" b="1" dirty="0" smtClean="0">
                <a:ea typeface="幼圆" pitchFamily="1" charset="-122"/>
              </a:rPr>
              <a:t>التربية عملية ضرورية لكل من الفرد والمجتمع معا فضرورتها للإنسان الفرد تكون للمحافظة على جنسه وتوجيه غرائزه وتنظيم عواطفه وتنمية ميوله بما يتناسب وثقافة المجتمع الذي يعيش فيه والتربية ضرورية لمواجهة الحياة ومتطلباتها وتنظيم السلوكيات العامة في المجتمع من أجل العيش بين الجماعة عيشة ملائمة</a:t>
            </a:r>
            <a:endParaRPr lang="ar-EG" sz="2800" b="1" dirty="0">
              <a:ea typeface="幼圆" pitchFamily="1"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528392" cy="4392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031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492896"/>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استقلال شخصية الابن</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36846294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احترام قراراتهم </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وهذا هو أهم سلوك نمارسه معهم فنحترم قراراتهم ولا نلغيها، وفي حالة رفض أمر في </a:t>
              </a:r>
              <a:r>
                <a:rPr lang="ar-EG" altLang="zh-CN" sz="2400" b="1" dirty="0" smtClean="0">
                  <a:solidFill>
                    <a:srgbClr val="002060"/>
                  </a:solidFill>
                  <a:latin typeface="Microsoft YaHei" pitchFamily="34" charset="-122"/>
                  <a:ea typeface="Microsoft YaHei" pitchFamily="34" charset="-122"/>
                </a:rPr>
                <a:t>صالحهم </a:t>
              </a:r>
              <a:r>
                <a:rPr lang="ar-EG" altLang="zh-CN" sz="2400" b="1" dirty="0">
                  <a:solidFill>
                    <a:srgbClr val="002060"/>
                  </a:solidFill>
                  <a:latin typeface="Microsoft YaHei" pitchFamily="34" charset="-122"/>
                  <a:ea typeface="Microsoft YaHei" pitchFamily="34" charset="-122"/>
                </a:rPr>
                <a:t>كشرب الدواء مثلا فإننا نناقشهم في هذا القرار ونقول لهم لا تشربوه الآن ولكن خلال ساعة اشربوا الدواء</a:t>
              </a:r>
            </a:p>
          </p:txBody>
        </p:sp>
      </p:grpSp>
    </p:spTree>
    <p:extLst>
      <p:ext uri="{BB962C8B-B14F-4D97-AF65-F5344CB8AC3E}">
        <p14:creationId xmlns:p14="http://schemas.microsoft.com/office/powerpoint/2010/main" val="36490670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أعطه حرية الاختيار </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نترك لهم مساحة الاختيار في الملابس والطعام والأصدقاء والألعاب، مع المناقشة والتوجيه لو كان الاختيار خطأً ويعود عليه بالضرر، مثل كثرة أكل الفلفل أو الوجبات السريعة، أما لو كان الاختيار فيه اختلاف الأذواق </a:t>
              </a:r>
            </a:p>
          </p:txBody>
        </p:sp>
      </p:grpSp>
    </p:spTree>
    <p:extLst>
      <p:ext uri="{BB962C8B-B14F-4D97-AF65-F5344CB8AC3E}">
        <p14:creationId xmlns:p14="http://schemas.microsoft.com/office/powerpoint/2010/main" val="32281216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التشجيع على الإنجاز</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4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لو صنع الابن مثلا سيارة من ورق أو ساعد أخاه ليصعد السلم أو قرأ قصة وحده أو عمل طبخة خفيفة فعلينا أن نشجعه ونثني على إنجازه؛ حتى يزداد عطاء وعملا بأفكاره من غير </a:t>
              </a:r>
              <a:r>
                <a:rPr lang="ar-EG" altLang="zh-CN" sz="2400" b="1" dirty="0" smtClean="0">
                  <a:solidFill>
                    <a:srgbClr val="002060"/>
                  </a:solidFill>
                  <a:latin typeface="Microsoft YaHei" pitchFamily="34" charset="-122"/>
                  <a:ea typeface="Microsoft YaHei" pitchFamily="34" charset="-122"/>
                </a:rPr>
                <a:t>أن </a:t>
              </a:r>
              <a:r>
                <a:rPr lang="ar-EG" altLang="zh-CN" sz="2400" b="1" dirty="0">
                  <a:solidFill>
                    <a:srgbClr val="002060"/>
                  </a:solidFill>
                  <a:latin typeface="Microsoft YaHei" pitchFamily="34" charset="-122"/>
                  <a:ea typeface="Microsoft YaHei" pitchFamily="34" charset="-122"/>
                </a:rPr>
                <a:t>يملي عليه أحد</a:t>
              </a:r>
            </a:p>
          </p:txBody>
        </p:sp>
      </p:grpSp>
    </p:spTree>
    <p:extLst>
      <p:ext uri="{BB962C8B-B14F-4D97-AF65-F5344CB8AC3E}">
        <p14:creationId xmlns:p14="http://schemas.microsoft.com/office/powerpoint/2010/main" val="4961714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التشجيع على التعبير </a:t>
            </a:r>
          </a:p>
        </p:txBody>
      </p:sp>
      <p:grpSp>
        <p:nvGrpSpPr>
          <p:cNvPr id="5" name="Group 2"/>
          <p:cNvGrpSpPr>
            <a:grpSpLocks/>
          </p:cNvGrpSpPr>
          <p:nvPr/>
        </p:nvGrpSpPr>
        <p:grpSpPr bwMode="auto">
          <a:xfrm>
            <a:off x="539552" y="3933056"/>
            <a:ext cx="7776864" cy="1639404"/>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5946"/>
              <a:ext cx="6432550" cy="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من أكثر الأخطاء التي نرتكبها عندما نذهب للطبيب ألا نعطي لأبنائنا فرصة التعبير عن مرضهم ونتحدث نحن نيابة عنهم، وكذلك نفعل إذا ذهبنا للمدرسة</a:t>
              </a:r>
            </a:p>
          </p:txBody>
        </p:sp>
      </p:grpSp>
    </p:spTree>
    <p:extLst>
      <p:ext uri="{BB962C8B-B14F-4D97-AF65-F5344CB8AC3E}">
        <p14:creationId xmlns:p14="http://schemas.microsoft.com/office/powerpoint/2010/main" val="35717283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التعامل </a:t>
            </a:r>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المالي</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grpSp>
        <p:nvGrpSpPr>
          <p:cNvPr id="5" name="Group 2"/>
          <p:cNvGrpSpPr>
            <a:grpSpLocks/>
          </p:cNvGrpSpPr>
          <p:nvPr/>
        </p:nvGrpSpPr>
        <p:grpSpPr bwMode="auto">
          <a:xfrm>
            <a:off x="395536" y="3501008"/>
            <a:ext cx="8064896" cy="2520280"/>
            <a:chOff x="0" y="0"/>
            <a:chExt cx="6562725" cy="631693"/>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23987"/>
              <a:ext cx="6432550" cy="6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إذا أردنا أن نبني شخصية مستقلة للأبناء فمن المهم أن نعطيهم حرية التصرف المالي، فإذا دخلنا إلى السوق نعطي الابن مالًا وننظر كيف يتصرف به، وكذلك نعطيهم حرية شراء النواقص في غرفتهم أو حاجاتهم، ونوجههم في حالة الإسراف</a:t>
              </a:r>
            </a:p>
          </p:txBody>
        </p:sp>
      </p:grpSp>
    </p:spTree>
    <p:extLst>
      <p:ext uri="{BB962C8B-B14F-4D97-AF65-F5344CB8AC3E}">
        <p14:creationId xmlns:p14="http://schemas.microsoft.com/office/powerpoint/2010/main" val="4592483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فائدة تربوية </a:t>
            </a:r>
          </a:p>
        </p:txBody>
      </p:sp>
      <p:sp>
        <p:nvSpPr>
          <p:cNvPr id="3" name="Bevel 2"/>
          <p:cNvSpPr/>
          <p:nvPr/>
        </p:nvSpPr>
        <p:spPr bwMode="auto">
          <a:xfrm>
            <a:off x="611560" y="2132856"/>
            <a:ext cx="7920880" cy="2376264"/>
          </a:xfrm>
          <a:prstGeom prst="bevel">
            <a:avLst/>
          </a:prstGeom>
          <a:solidFill>
            <a:srgbClr val="66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50000"/>
              </a:lnSpc>
            </a:pPr>
            <a:r>
              <a:rPr lang="ar-EG" sz="3600" b="1" dirty="0">
                <a:ea typeface="幼圆" pitchFamily="1" charset="-122"/>
              </a:rPr>
              <a:t>العقل يبني على آخر تجربة </a:t>
            </a:r>
          </a:p>
        </p:txBody>
      </p:sp>
    </p:spTree>
    <p:extLst>
      <p:ext uri="{BB962C8B-B14F-4D97-AF65-F5344CB8AC3E}">
        <p14:creationId xmlns:p14="http://schemas.microsoft.com/office/powerpoint/2010/main" val="41855332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492896"/>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انماط شخصيات الاطفال</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116155590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 y="4446632"/>
            <a:ext cx="2195344" cy="219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الطفل </a:t>
            </a:r>
            <a:r>
              <a:rPr lang="ar-EG" sz="4000" b="1" dirty="0" smtClean="0">
                <a:solidFill>
                  <a:srgbClr val="002060"/>
                </a:solidFill>
              </a:rPr>
              <a:t>العدواني</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10023853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يضرب </a:t>
            </a:r>
            <a:r>
              <a:rPr lang="ar-EG" altLang="zh-CN" sz="2400" b="1" dirty="0">
                <a:solidFill>
                  <a:srgbClr val="002060"/>
                </a:solidFill>
                <a:ea typeface="幼圆" pitchFamily="1" charset="-122"/>
              </a:rPr>
              <a:t>دائما </a:t>
            </a:r>
            <a:r>
              <a:rPr lang="ar-EG" altLang="zh-CN" sz="2400" b="1" dirty="0" smtClean="0">
                <a:solidFill>
                  <a:srgbClr val="002060"/>
                </a:solidFill>
                <a:ea typeface="幼圆" pitchFamily="1" charset="-122"/>
              </a:rPr>
              <a:t>اصدقائه ويأخذ </a:t>
            </a:r>
            <a:r>
              <a:rPr lang="ar-EG" altLang="zh-CN" sz="2400" b="1" dirty="0">
                <a:solidFill>
                  <a:srgbClr val="002060"/>
                </a:solidFill>
                <a:ea typeface="幼圆" pitchFamily="1" charset="-122"/>
              </a:rPr>
              <a:t>لعبهم</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واذا </a:t>
            </a:r>
            <a:r>
              <a:rPr lang="ar-EG" altLang="zh-CN" sz="2400" b="1" dirty="0">
                <a:solidFill>
                  <a:srgbClr val="002060"/>
                </a:solidFill>
                <a:ea typeface="幼圆" pitchFamily="1" charset="-122"/>
              </a:rPr>
              <a:t>عاقبناه زاد هيجان</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200" b="1" dirty="0" smtClean="0">
                <a:solidFill>
                  <a:srgbClr val="002060"/>
                </a:solidFill>
                <a:ea typeface="幼圆" pitchFamily="1" charset="-122"/>
              </a:rPr>
              <a:t>ان </a:t>
            </a:r>
            <a:r>
              <a:rPr lang="ar-EG" altLang="zh-CN" sz="2200" b="1" dirty="0">
                <a:solidFill>
                  <a:srgbClr val="002060"/>
                </a:solidFill>
                <a:ea typeface="幼圆" pitchFamily="1" charset="-122"/>
              </a:rPr>
              <a:t>الطفل العدواني ليس </a:t>
            </a:r>
            <a:r>
              <a:rPr lang="ar-EG" altLang="zh-CN" sz="2200" b="1" dirty="0" smtClean="0">
                <a:solidFill>
                  <a:srgbClr val="002060"/>
                </a:solidFill>
                <a:ea typeface="幼圆" pitchFamily="1" charset="-122"/>
              </a:rPr>
              <a:t>شريرا وانما لم يستطع ان يتعلم الحب</a:t>
            </a:r>
            <a:endParaRPr lang="zh-CN" altLang="en-US" sz="22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752783" y="116632"/>
            <a:ext cx="3691425"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السمات</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6916096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اهداف التربية </a:t>
            </a:r>
          </a:p>
        </p:txBody>
      </p:sp>
      <p:sp>
        <p:nvSpPr>
          <p:cNvPr id="6147" name="Rectangle 3"/>
          <p:cNvSpPr>
            <a:spLocks noChangeArrowheads="1"/>
          </p:cNvSpPr>
          <p:nvPr/>
        </p:nvSpPr>
        <p:spPr bwMode="auto">
          <a:xfrm>
            <a:off x="1692275" y="220481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عاما لكل الناس</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323668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شاملا جوانب الحياة المختلفة</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426856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مؤديا إلى التوازن والتوافق </a:t>
            </a:r>
            <a:r>
              <a:rPr lang="ar-EG" altLang="zh-CN" sz="2400" b="1" dirty="0" smtClean="0">
                <a:solidFill>
                  <a:srgbClr val="002060"/>
                </a:solidFill>
                <a:ea typeface="幼圆" pitchFamily="1" charset="-122"/>
              </a:rPr>
              <a:t>بين </a:t>
            </a:r>
            <a:r>
              <a:rPr lang="ar-EG" altLang="zh-CN" sz="2400" b="1" dirty="0">
                <a:solidFill>
                  <a:srgbClr val="002060"/>
                </a:solidFill>
                <a:ea typeface="幼圆" pitchFamily="1" charset="-122"/>
              </a:rPr>
              <a:t>الجوانب المختلفة</a:t>
            </a:r>
            <a:endParaRPr lang="zh-CN" altLang="en-US" sz="2400" b="1" dirty="0">
              <a:solidFill>
                <a:srgbClr val="002060"/>
              </a:solidFill>
              <a:ea typeface="幼圆" pitchFamily="1" charset="-122"/>
            </a:endParaRPr>
          </a:p>
        </p:txBody>
      </p:sp>
      <p:sp>
        <p:nvSpPr>
          <p:cNvPr id="6150" name="Rectangle 6"/>
          <p:cNvSpPr>
            <a:spLocks noChangeArrowheads="1"/>
          </p:cNvSpPr>
          <p:nvPr/>
        </p:nvSpPr>
        <p:spPr bwMode="auto">
          <a:xfrm>
            <a:off x="1692275" y="530043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أن يكون مرنا مسايرا لاختلاف الظروف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27625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28431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29237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537346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9592" y="980728"/>
            <a:ext cx="8151857" cy="954107"/>
          </a:xfrm>
          <a:prstGeom prst="rect">
            <a:avLst/>
          </a:prstGeom>
        </p:spPr>
        <p:txBody>
          <a:bodyPr wrap="square">
            <a:spAutoFit/>
          </a:bodyPr>
          <a:lstStyle/>
          <a:p>
            <a:pPr algn="r" rtl="1"/>
            <a:r>
              <a:rPr lang="ar-SA" sz="2800" b="1" dirty="0">
                <a:solidFill>
                  <a:srgbClr val="002060"/>
                </a:solidFill>
              </a:rPr>
              <a:t>تدعو الأهداف التربوية إلى الأفضل دوما،ولهذا يمكن القول أن هناك مواصفات لا بد منها للأهداف التربوية </a:t>
            </a:r>
            <a:endParaRPr lang="ar-EG" sz="2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615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barn(inVertical)">
                                      <p:cBhvr>
                                        <p:cTn id="34"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يجد </a:t>
            </a:r>
            <a:r>
              <a:rPr lang="ar-EG" altLang="zh-CN" sz="2400" b="1" dirty="0">
                <a:solidFill>
                  <a:srgbClr val="002060"/>
                </a:solidFill>
                <a:ea typeface="幼圆" pitchFamily="1" charset="-122"/>
              </a:rPr>
              <a:t>صعوبه في ايجاد صداقات في المدرسة</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صعوبة </a:t>
            </a:r>
            <a:r>
              <a:rPr lang="ar-EG" altLang="zh-CN" sz="2400" b="1" dirty="0">
                <a:solidFill>
                  <a:srgbClr val="002060"/>
                </a:solidFill>
                <a:ea typeface="幼圆" pitchFamily="1" charset="-122"/>
              </a:rPr>
              <a:t>بالتعامل مع الاخرين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قد </a:t>
            </a:r>
            <a:r>
              <a:rPr lang="ar-EG" altLang="zh-CN" sz="2400" b="1" dirty="0">
                <a:solidFill>
                  <a:srgbClr val="002060"/>
                </a:solidFill>
                <a:ea typeface="幼圆" pitchFamily="1" charset="-122"/>
              </a:rPr>
              <a:t>يلجأ للعدوان لشعوره بالظلم او لعدم ثقته بنفسه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672663" y="116632"/>
            <a:ext cx="585166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ما هي صفات الاطفال العنيدين؟ </a:t>
            </a:r>
          </a:p>
        </p:txBody>
      </p:sp>
    </p:spTree>
    <p:extLst>
      <p:ext uri="{BB962C8B-B14F-4D97-AF65-F5344CB8AC3E}">
        <p14:creationId xmlns:p14="http://schemas.microsoft.com/office/powerpoint/2010/main" val="15109560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اشعاره </a:t>
            </a:r>
            <a:r>
              <a:rPr lang="ar-EG" altLang="zh-CN" sz="2400" b="1" dirty="0">
                <a:solidFill>
                  <a:srgbClr val="002060"/>
                </a:solidFill>
                <a:ea typeface="幼圆" pitchFamily="1" charset="-122"/>
              </a:rPr>
              <a:t>بان سلوكه غير مقبول من الجميع </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الضرب والصراخ وايضا عدم التساهل معه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200" b="1" dirty="0" smtClean="0">
                <a:solidFill>
                  <a:srgbClr val="002060"/>
                </a:solidFill>
                <a:ea typeface="幼圆" pitchFamily="1" charset="-122"/>
              </a:rPr>
              <a:t>العقاب </a:t>
            </a:r>
            <a:r>
              <a:rPr lang="ar-EG" altLang="zh-CN" sz="2200" b="1" dirty="0">
                <a:solidFill>
                  <a:srgbClr val="002060"/>
                </a:solidFill>
                <a:ea typeface="幼圆" pitchFamily="1" charset="-122"/>
              </a:rPr>
              <a:t>البدني سيقنعه ان الضرب والايذاء </a:t>
            </a:r>
            <a:r>
              <a:rPr lang="ar-EG" altLang="zh-CN" sz="2200" b="1" dirty="0" smtClean="0">
                <a:solidFill>
                  <a:srgbClr val="002060"/>
                </a:solidFill>
                <a:ea typeface="幼圆" pitchFamily="1" charset="-122"/>
              </a:rPr>
              <a:t>مسموح .. لا تفعله</a:t>
            </a:r>
            <a:endParaRPr lang="zh-CN" altLang="en-US" sz="22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كيفية التعامل مع الاطفال العدوانيَن؟ </a:t>
            </a:r>
          </a:p>
        </p:txBody>
      </p:sp>
    </p:spTree>
    <p:extLst>
      <p:ext uri="{BB962C8B-B14F-4D97-AF65-F5344CB8AC3E}">
        <p14:creationId xmlns:p14="http://schemas.microsoft.com/office/powerpoint/2010/main" val="7086151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اشتراكه </a:t>
            </a:r>
            <a:r>
              <a:rPr lang="ar-EG" altLang="zh-CN" sz="2400" b="1" dirty="0">
                <a:solidFill>
                  <a:srgbClr val="002060"/>
                </a:solidFill>
                <a:ea typeface="幼圆" pitchFamily="1" charset="-122"/>
              </a:rPr>
              <a:t>في احدى الرياضات </a:t>
            </a:r>
            <a:r>
              <a:rPr lang="ar-EG" altLang="zh-CN" sz="2400" b="1" dirty="0" smtClean="0">
                <a:solidFill>
                  <a:srgbClr val="002060"/>
                </a:solidFill>
                <a:ea typeface="幼圆" pitchFamily="1" charset="-122"/>
              </a:rPr>
              <a:t>العنيفة</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حاولي </a:t>
            </a:r>
            <a:r>
              <a:rPr lang="ar-EG" altLang="zh-CN" sz="2400" b="1" dirty="0">
                <a:solidFill>
                  <a:srgbClr val="002060"/>
                </a:solidFill>
                <a:ea typeface="幼圆" pitchFamily="1" charset="-122"/>
              </a:rPr>
              <a:t>ان توسعي له دائرة صداقاته ليشعر انه محبوب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دعيه </a:t>
            </a:r>
            <a:r>
              <a:rPr lang="ar-EG" altLang="zh-CN" sz="2400" b="1" dirty="0">
                <a:solidFill>
                  <a:srgbClr val="002060"/>
                </a:solidFill>
                <a:ea typeface="幼圆" pitchFamily="1" charset="-122"/>
              </a:rPr>
              <a:t>يمارس هواياته كالرسم واستخدام الحاسوب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	راقبي تصرفاته واعرفي الظروف التي يظهر بها العدوان</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العلاج</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spTree>
    <p:extLst>
      <p:ext uri="{BB962C8B-B14F-4D97-AF65-F5344CB8AC3E}">
        <p14:creationId xmlns:p14="http://schemas.microsoft.com/office/powerpoint/2010/main" val="25869624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enanaonline.com/photos/1238135/1238135195/large_1238135195.jpg?1306285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10934"/>
            <a:ext cx="2411760" cy="2958426"/>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4000" b="1" dirty="0">
                <a:solidFill>
                  <a:srgbClr val="002060"/>
                </a:solidFill>
              </a:rPr>
              <a:t>الطفل الخجول </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1035532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قلة </a:t>
            </a:r>
            <a:r>
              <a:rPr lang="ar-EG" altLang="zh-CN" sz="2400" b="1" dirty="0">
                <a:solidFill>
                  <a:srgbClr val="002060"/>
                </a:solidFill>
                <a:ea typeface="幼圆" pitchFamily="1" charset="-122"/>
              </a:rPr>
              <a:t>الكلام بحضور الغرباء</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القدرة على التعامل مع الاقران</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شعور </a:t>
            </a:r>
            <a:r>
              <a:rPr lang="ar-EG" altLang="zh-CN" sz="2400" b="1" dirty="0">
                <a:solidFill>
                  <a:srgbClr val="002060"/>
                </a:solidFill>
                <a:ea typeface="幼圆" pitchFamily="1" charset="-122"/>
              </a:rPr>
              <a:t>بالقلق والضيق عند الحديث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احمرار </a:t>
            </a:r>
            <a:r>
              <a:rPr lang="ar-EG" altLang="zh-CN" sz="2400" b="1" dirty="0">
                <a:solidFill>
                  <a:srgbClr val="002060"/>
                </a:solidFill>
                <a:ea typeface="幼圆" pitchFamily="1" charset="-122"/>
              </a:rPr>
              <a:t>الوجه </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أعراضــه</a:t>
            </a:r>
          </a:p>
        </p:txBody>
      </p:sp>
    </p:spTree>
    <p:extLst>
      <p:ext uri="{BB962C8B-B14F-4D97-AF65-F5344CB8AC3E}">
        <p14:creationId xmlns:p14="http://schemas.microsoft.com/office/powerpoint/2010/main" val="30561973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شعور بالنقص </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لا ينظر لمن يتكلم معه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زيادة في نبضات القلب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تعرق </a:t>
            </a:r>
            <a:r>
              <a:rPr lang="ar-EG" altLang="zh-CN" sz="2400" b="1" dirty="0">
                <a:solidFill>
                  <a:srgbClr val="002060"/>
                </a:solidFill>
                <a:ea typeface="幼圆" pitchFamily="1" charset="-122"/>
              </a:rPr>
              <a:t>وارتجاف فى اليدين </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أعراضــه</a:t>
            </a:r>
          </a:p>
        </p:txBody>
      </p:sp>
    </p:spTree>
    <p:extLst>
      <p:ext uri="{BB962C8B-B14F-4D97-AF65-F5344CB8AC3E}">
        <p14:creationId xmlns:p14="http://schemas.microsoft.com/office/powerpoint/2010/main" val="23766033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الاعتياد على الاختلاط </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خوف الاهل على الابناء من أي اذى او خطر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التدليل </a:t>
            </a:r>
            <a:r>
              <a:rPr lang="ar-EG" altLang="zh-CN" sz="2400" b="1" dirty="0">
                <a:solidFill>
                  <a:srgbClr val="002060"/>
                </a:solidFill>
                <a:ea typeface="幼圆" pitchFamily="1" charset="-122"/>
              </a:rPr>
              <a:t>الزائد</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وجود </a:t>
            </a:r>
            <a:r>
              <a:rPr lang="ar-EG" altLang="zh-CN" sz="2400" b="1" dirty="0">
                <a:solidFill>
                  <a:srgbClr val="002060"/>
                </a:solidFill>
                <a:ea typeface="幼圆" pitchFamily="1" charset="-122"/>
              </a:rPr>
              <a:t>عاهات اوضعف بالنطق او السمع</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أسبابه</a:t>
            </a:r>
          </a:p>
        </p:txBody>
      </p:sp>
    </p:spTree>
    <p:extLst>
      <p:ext uri="{BB962C8B-B14F-4D97-AF65-F5344CB8AC3E}">
        <p14:creationId xmlns:p14="http://schemas.microsoft.com/office/powerpoint/2010/main" val="21372962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اعطاءه </a:t>
            </a:r>
            <a:r>
              <a:rPr lang="ar-EG" altLang="zh-CN" sz="2400" b="1" dirty="0">
                <a:solidFill>
                  <a:srgbClr val="002060"/>
                </a:solidFill>
                <a:ea typeface="幼圆" pitchFamily="1" charset="-122"/>
              </a:rPr>
              <a:t>اعمال تناسب قدراته </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توفير جو مريح نفسيا من الحب والحنان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عدم نفدهم امام الاخرين</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ممكن ان يكون هناك تدريب امام المراة </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16703" y="116632"/>
            <a:ext cx="5563586"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العلاج</a:t>
            </a:r>
          </a:p>
        </p:txBody>
      </p:sp>
    </p:spTree>
    <p:extLst>
      <p:ext uri="{BB962C8B-B14F-4D97-AF65-F5344CB8AC3E}">
        <p14:creationId xmlns:p14="http://schemas.microsoft.com/office/powerpoint/2010/main" val="17831430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فائدة تربوية </a:t>
            </a:r>
          </a:p>
        </p:txBody>
      </p:sp>
      <p:sp>
        <p:nvSpPr>
          <p:cNvPr id="3" name="Bevel 2"/>
          <p:cNvSpPr/>
          <p:nvPr/>
        </p:nvSpPr>
        <p:spPr bwMode="auto">
          <a:xfrm>
            <a:off x="611560" y="2132856"/>
            <a:ext cx="7920880" cy="2376264"/>
          </a:xfrm>
          <a:prstGeom prst="bevel">
            <a:avLst/>
          </a:prstGeom>
          <a:solidFill>
            <a:srgbClr val="66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50000"/>
              </a:lnSpc>
            </a:pPr>
            <a:r>
              <a:rPr lang="ar-EG" sz="3400" b="1" dirty="0">
                <a:ea typeface="幼圆" pitchFamily="1" charset="-122"/>
              </a:rPr>
              <a:t>أبناؤك لا تملكهم لكن تريد توصيلهم الى بر الأمان </a:t>
            </a:r>
          </a:p>
        </p:txBody>
      </p:sp>
    </p:spTree>
    <p:extLst>
      <p:ext uri="{BB962C8B-B14F-4D97-AF65-F5344CB8AC3E}">
        <p14:creationId xmlns:p14="http://schemas.microsoft.com/office/powerpoint/2010/main" val="3038924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204864"/>
            <a:ext cx="7315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الأساليب الخاطئة في تربية الأبناء وآثرها على شخصياتهم</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967860327"/>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203575"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اهداف التربية </a:t>
            </a:r>
          </a:p>
        </p:txBody>
      </p:sp>
      <p:sp>
        <p:nvSpPr>
          <p:cNvPr id="6147" name="Rectangle 3"/>
          <p:cNvSpPr>
            <a:spLocks noChangeArrowheads="1"/>
          </p:cNvSpPr>
          <p:nvPr/>
        </p:nvSpPr>
        <p:spPr bwMode="auto">
          <a:xfrm>
            <a:off x="1692275" y="270892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صالحا للبقاء والاستمرار ومناسب للكائن الإنساني</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3740795"/>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متوافقا غير متصادم مع المصالح المختلفة </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477267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smtClean="0">
                <a:solidFill>
                  <a:srgbClr val="002060"/>
                </a:solidFill>
                <a:ea typeface="幼圆" pitchFamily="1" charset="-122"/>
              </a:rPr>
              <a:t>أن يكون واقعيا ميسرا في التطبيق</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78035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78842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79648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9592" y="980728"/>
            <a:ext cx="8151857" cy="954107"/>
          </a:xfrm>
          <a:prstGeom prst="rect">
            <a:avLst/>
          </a:prstGeom>
        </p:spPr>
        <p:txBody>
          <a:bodyPr wrap="square">
            <a:spAutoFit/>
          </a:bodyPr>
          <a:lstStyle/>
          <a:p>
            <a:pPr algn="r" rtl="1"/>
            <a:r>
              <a:rPr lang="ar-SA" sz="2800" b="1" dirty="0"/>
              <a:t>تدعو الأهداف التربوية إلى الأفضل دوما،ولهذا يمكن القول أن هناك مواصفات لا بد منها للأهداف التربوية </a:t>
            </a:r>
            <a:endParaRPr lang="ar-EG" sz="2800" dirty="0"/>
          </a:p>
        </p:txBody>
      </p:sp>
    </p:spTree>
    <p:extLst>
      <p:ext uri="{BB962C8B-B14F-4D97-AF65-F5344CB8AC3E}">
        <p14:creationId xmlns:p14="http://schemas.microsoft.com/office/powerpoint/2010/main" val="38089740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التسلط أو السيطرة</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ويعني تحكم الأب او الأم في نشاط الطفل والوقوف أمام رغباته التلقائية ومنعه من القيام بسلوك معين لتحقيق رغباته التي يريدها حتى ولو كانت </a:t>
              </a:r>
              <a:r>
                <a:rPr lang="ar-EG" altLang="zh-CN" sz="2400" b="1" dirty="0" smtClean="0">
                  <a:solidFill>
                    <a:srgbClr val="002060"/>
                  </a:solidFill>
                  <a:latin typeface="Microsoft YaHei" pitchFamily="34" charset="-122"/>
                  <a:ea typeface="Microsoft YaHei" pitchFamily="34" charset="-122"/>
                </a:rPr>
                <a:t>مشروعة</a:t>
              </a:r>
              <a:br>
                <a:rPr lang="ar-EG" altLang="zh-CN" sz="2400" b="1" dirty="0" smtClean="0">
                  <a:solidFill>
                    <a:srgbClr val="002060"/>
                  </a:solidFill>
                  <a:latin typeface="Microsoft YaHei" pitchFamily="34" charset="-122"/>
                  <a:ea typeface="Microsoft YaHei" pitchFamily="34" charset="-122"/>
                </a:rPr>
              </a:br>
              <a:r>
                <a:rPr lang="ar-EG" altLang="zh-CN" sz="2400" b="1" dirty="0" smtClean="0">
                  <a:solidFill>
                    <a:srgbClr val="002060"/>
                  </a:solidFill>
                  <a:latin typeface="Microsoft YaHei" pitchFamily="34" charset="-122"/>
                  <a:ea typeface="Microsoft YaHei" pitchFamily="34" charset="-122"/>
                </a:rPr>
                <a:t>او </a:t>
              </a:r>
              <a:r>
                <a:rPr lang="ar-EG" altLang="zh-CN" sz="2400" b="1" dirty="0">
                  <a:solidFill>
                    <a:srgbClr val="002060"/>
                  </a:solidFill>
                  <a:latin typeface="Microsoft YaHei" pitchFamily="34" charset="-122"/>
                  <a:ea typeface="Microsoft YaHei" pitchFamily="34" charset="-122"/>
                </a:rPr>
                <a:t>الزام الطفل بالقيام بمهام وواجبات تفوق قدراته وإمكانياته </a:t>
              </a:r>
            </a:p>
          </p:txBody>
        </p:sp>
      </p:grpSp>
    </p:spTree>
    <p:extLst>
      <p:ext uri="{BB962C8B-B14F-4D97-AF65-F5344CB8AC3E}">
        <p14:creationId xmlns:p14="http://schemas.microsoft.com/office/powerpoint/2010/main" val="18911292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الحماية </a:t>
            </a:r>
            <a:r>
              <a:rPr lang="ar-EG" sz="3600" b="1" kern="10" dirty="0" smtClean="0">
                <a:ln w="9525">
                  <a:solidFill>
                    <a:srgbClr val="009900"/>
                  </a:solidFill>
                  <a:round/>
                  <a:headEnd/>
                  <a:tailEnd/>
                </a:ln>
                <a:solidFill>
                  <a:srgbClr val="009900"/>
                </a:solidFill>
                <a:effectLst>
                  <a:prstShdw prst="shdw17" dist="17961" dir="2700000">
                    <a:srgbClr val="669900">
                      <a:alpha val="50000"/>
                    </a:srgbClr>
                  </a:prstShdw>
                </a:effectLst>
                <a:latin typeface="幼圆"/>
              </a:rPr>
              <a:t>الزائدة</a:t>
            </a:r>
            <a:endPar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endParaRP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يعني قيام احد الوالدين او كلاهما نيابة عن الطفل بالمسؤوليات التي يفترض ان يقوم بها الطفل وحده والتي يجب ان يقوم بها الطفل وحده حيث يحرص الوالدان او احدهما على حماية الطفل والتدخل في شؤونه فلا يتاح للطفل فرصة اتخاذ قرارة بنفسه </a:t>
              </a:r>
            </a:p>
          </p:txBody>
        </p:sp>
      </p:grpSp>
    </p:spTree>
    <p:extLst>
      <p:ext uri="{BB962C8B-B14F-4D97-AF65-F5344CB8AC3E}">
        <p14:creationId xmlns:p14="http://schemas.microsoft.com/office/powerpoint/2010/main" val="20570376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الإهمــــــال </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يعني ان يترك الوالدين الطفل دون تشجيع على سلوك مرغوب فيه او الاستجابة له وتركه دون محاسبته على قيامه بسلوك غير مرغوب وقد ينتهج الوالدين </a:t>
              </a:r>
              <a:r>
                <a:rPr lang="ar-EG" altLang="zh-CN" sz="2400" b="1" dirty="0" smtClean="0">
                  <a:solidFill>
                    <a:srgbClr val="002060"/>
                  </a:solidFill>
                  <a:latin typeface="Microsoft YaHei" pitchFamily="34" charset="-122"/>
                  <a:ea typeface="Microsoft YaHei" pitchFamily="34" charset="-122"/>
                </a:rPr>
                <a:t/>
              </a:r>
              <a:br>
                <a:rPr lang="ar-EG" altLang="zh-CN" sz="2400" b="1" dirty="0" smtClean="0">
                  <a:solidFill>
                    <a:srgbClr val="002060"/>
                  </a:solidFill>
                  <a:latin typeface="Microsoft YaHei" pitchFamily="34" charset="-122"/>
                  <a:ea typeface="Microsoft YaHei" pitchFamily="34" charset="-122"/>
                </a:rPr>
              </a:br>
              <a:r>
                <a:rPr lang="ar-EG" altLang="zh-CN" sz="2400" b="1" dirty="0" smtClean="0">
                  <a:solidFill>
                    <a:srgbClr val="002060"/>
                  </a:solidFill>
                  <a:latin typeface="Microsoft YaHei" pitchFamily="34" charset="-122"/>
                  <a:ea typeface="Microsoft YaHei" pitchFamily="34" charset="-122"/>
                </a:rPr>
                <a:t>او </a:t>
              </a:r>
              <a:r>
                <a:rPr lang="ar-EG" altLang="zh-CN" sz="2400" b="1" dirty="0">
                  <a:solidFill>
                    <a:srgbClr val="002060"/>
                  </a:solidFill>
                  <a:latin typeface="Microsoft YaHei" pitchFamily="34" charset="-122"/>
                  <a:ea typeface="Microsoft YaHei" pitchFamily="34" charset="-122"/>
                </a:rPr>
                <a:t>احدهما هذا الأسلوب بسبب الانشغال الدائم عن الأبناء وإهمالهم المستمر لهم</a:t>
              </a:r>
            </a:p>
          </p:txBody>
        </p:sp>
      </p:grpSp>
    </p:spTree>
    <p:extLst>
      <p:ext uri="{BB962C8B-B14F-4D97-AF65-F5344CB8AC3E}">
        <p14:creationId xmlns:p14="http://schemas.microsoft.com/office/powerpoint/2010/main" val="38047945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التدليل </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ويعني ان نشجع الطفل على تحقيق معظم رغباته كما يريد هو وعدم توجيهه وعدم كفه عن ممارسة بعض السلوكيات الغير مقبولة سواء دينيا او خلقيا </a:t>
              </a:r>
              <a:r>
                <a:rPr lang="ar-EG" altLang="zh-CN" sz="2400" b="1" dirty="0" smtClean="0">
                  <a:solidFill>
                    <a:srgbClr val="002060"/>
                  </a:solidFill>
                  <a:latin typeface="Microsoft YaHei" pitchFamily="34" charset="-122"/>
                  <a:ea typeface="Microsoft YaHei" pitchFamily="34" charset="-122"/>
                </a:rPr>
                <a:t/>
              </a:r>
              <a:br>
                <a:rPr lang="ar-EG" altLang="zh-CN" sz="2400" b="1" dirty="0" smtClean="0">
                  <a:solidFill>
                    <a:srgbClr val="002060"/>
                  </a:solidFill>
                  <a:latin typeface="Microsoft YaHei" pitchFamily="34" charset="-122"/>
                  <a:ea typeface="Microsoft YaHei" pitchFamily="34" charset="-122"/>
                </a:rPr>
              </a:br>
              <a:r>
                <a:rPr lang="ar-EG" altLang="zh-CN" sz="2400" b="1" dirty="0" smtClean="0">
                  <a:solidFill>
                    <a:srgbClr val="002060"/>
                  </a:solidFill>
                  <a:latin typeface="Microsoft YaHei" pitchFamily="34" charset="-122"/>
                  <a:ea typeface="Microsoft YaHei" pitchFamily="34" charset="-122"/>
                </a:rPr>
                <a:t>او </a:t>
              </a:r>
              <a:r>
                <a:rPr lang="ar-EG" altLang="zh-CN" sz="2400" b="1" dirty="0">
                  <a:solidFill>
                    <a:srgbClr val="002060"/>
                  </a:solidFill>
                  <a:latin typeface="Microsoft YaHei" pitchFamily="34" charset="-122"/>
                  <a:ea typeface="Microsoft YaHei" pitchFamily="34" charset="-122"/>
                </a:rPr>
                <a:t>اجتماعيا والتساهل معه </a:t>
              </a:r>
              <a:r>
                <a:rPr lang="ar-EG" altLang="zh-CN" sz="2400" b="1" dirty="0" smtClean="0">
                  <a:solidFill>
                    <a:srgbClr val="002060"/>
                  </a:solidFill>
                  <a:latin typeface="Microsoft YaHei" pitchFamily="34" charset="-122"/>
                  <a:ea typeface="Microsoft YaHei" pitchFamily="34" charset="-122"/>
                </a:rPr>
                <a:t>في </a:t>
              </a:r>
              <a:r>
                <a:rPr lang="ar-EG" altLang="zh-CN" sz="2400" b="1" dirty="0">
                  <a:solidFill>
                    <a:srgbClr val="002060"/>
                  </a:solidFill>
                  <a:latin typeface="Microsoft YaHei" pitchFamily="34" charset="-122"/>
                  <a:ea typeface="Microsoft YaHei" pitchFamily="34" charset="-122"/>
                </a:rPr>
                <a:t>ذلك</a:t>
              </a:r>
            </a:p>
          </p:txBody>
        </p:sp>
      </p:grpSp>
    </p:spTree>
    <p:extLst>
      <p:ext uri="{BB962C8B-B14F-4D97-AF65-F5344CB8AC3E}">
        <p14:creationId xmlns:p14="http://schemas.microsoft.com/office/powerpoint/2010/main" val="4108518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إثارة الألم النفسي </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ويكون ذلك بإشعار الطفل بالذنب كلما أتى سلوكا غير مرغوب فيه او كلما عبر عن رغبة </a:t>
              </a:r>
              <a:r>
                <a:rPr lang="ar-EG" altLang="zh-CN" sz="2400" b="1" dirty="0" smtClean="0">
                  <a:solidFill>
                    <a:srgbClr val="002060"/>
                  </a:solidFill>
                  <a:latin typeface="Microsoft YaHei" pitchFamily="34" charset="-122"/>
                  <a:ea typeface="Microsoft YaHei" pitchFamily="34" charset="-122"/>
                </a:rPr>
                <a:t>سيئة ايضا تحقير الطفل والتقليل من شأنه والبحث عن أخطاءه ونقد سلوكه مما يفقد الطفل ثقته بنفسه فيكون مترددا عند القيام بأي عمل خوفا من حرمانه من رضا الكبار وحبهم </a:t>
              </a:r>
              <a:endParaRPr lang="ar-EG" altLang="zh-CN" sz="2400" b="1" dirty="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3880208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التذبذب في المعاملة </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71579" y="122961"/>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ويعني عدم استقرار الأب او الأم من حيث استخدام أساليب الثواب والعقاب فيعاقب الطفل على سلوك معين مره ويثاب على نفس السلوك مرة أخرى </a:t>
              </a:r>
            </a:p>
          </p:txBody>
        </p:sp>
      </p:grpSp>
    </p:spTree>
    <p:extLst>
      <p:ext uri="{BB962C8B-B14F-4D97-AF65-F5344CB8AC3E}">
        <p14:creationId xmlns:p14="http://schemas.microsoft.com/office/powerpoint/2010/main" val="38472193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التفرقة </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ويعني عدم المساواة بين الأبناء جميعا والتفضيل بينهم بسبب الجنس </a:t>
              </a:r>
              <a:r>
                <a:rPr lang="ar-EG" altLang="zh-CN" sz="2400" b="1" dirty="0" smtClean="0">
                  <a:solidFill>
                    <a:srgbClr val="002060"/>
                  </a:solidFill>
                  <a:latin typeface="Microsoft YaHei" pitchFamily="34" charset="-122"/>
                  <a:ea typeface="Microsoft YaHei" pitchFamily="34" charset="-122"/>
                </a:rPr>
                <a:t>          او </a:t>
              </a:r>
              <a:r>
                <a:rPr lang="ar-EG" altLang="zh-CN" sz="2400" b="1" dirty="0">
                  <a:solidFill>
                    <a:srgbClr val="002060"/>
                  </a:solidFill>
                  <a:latin typeface="Microsoft YaHei" pitchFamily="34" charset="-122"/>
                  <a:ea typeface="Microsoft YaHei" pitchFamily="34" charset="-122"/>
                </a:rPr>
                <a:t>ترتيب المولود او السن او غيرها نجد بعض الأسر تفضل الأبناء </a:t>
              </a:r>
              <a:r>
                <a:rPr lang="ar-EG" altLang="zh-CN" sz="2400" b="1" dirty="0" smtClean="0">
                  <a:solidFill>
                    <a:srgbClr val="002060"/>
                  </a:solidFill>
                  <a:latin typeface="Microsoft YaHei" pitchFamily="34" charset="-122"/>
                  <a:ea typeface="Microsoft YaHei" pitchFamily="34" charset="-122"/>
                </a:rPr>
                <a:t>الذكور  </a:t>
              </a:r>
              <a:r>
                <a:rPr lang="ar-EG" altLang="zh-CN" sz="2400" b="1" dirty="0">
                  <a:solidFill>
                    <a:srgbClr val="002060"/>
                  </a:solidFill>
                  <a:latin typeface="Microsoft YaHei" pitchFamily="34" charset="-122"/>
                  <a:ea typeface="Microsoft YaHei" pitchFamily="34" charset="-122"/>
                </a:rPr>
                <a:t>على الإناث او تفضيل الأصغر على الأكبر او تفضيل ابن من الأبناء </a:t>
              </a:r>
              <a:r>
                <a:rPr lang="ar-EG" altLang="zh-CN" sz="2400" b="1" dirty="0" smtClean="0">
                  <a:solidFill>
                    <a:srgbClr val="002060"/>
                  </a:solidFill>
                  <a:latin typeface="Microsoft YaHei" pitchFamily="34" charset="-122"/>
                  <a:ea typeface="Microsoft YaHei" pitchFamily="34" charset="-122"/>
                </a:rPr>
                <a:t>بسبب     </a:t>
              </a:r>
              <a:r>
                <a:rPr lang="ar-EG" altLang="zh-CN" sz="2400" b="1" dirty="0">
                  <a:solidFill>
                    <a:srgbClr val="002060"/>
                  </a:solidFill>
                  <a:latin typeface="Microsoft YaHei" pitchFamily="34" charset="-122"/>
                  <a:ea typeface="Microsoft YaHei" pitchFamily="34" charset="-122"/>
                </a:rPr>
                <a:t>انه متفوق او جميل او ذكي </a:t>
              </a:r>
            </a:p>
          </p:txBody>
        </p:sp>
      </p:grpSp>
    </p:spTree>
    <p:extLst>
      <p:ext uri="{BB962C8B-B14F-4D97-AF65-F5344CB8AC3E}">
        <p14:creationId xmlns:p14="http://schemas.microsoft.com/office/powerpoint/2010/main" val="18169833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636912"/>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صفات المربي الناجح</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206485154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العلم</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عُدَّةُ المربي في عملية </a:t>
              </a:r>
              <a:r>
                <a:rPr lang="ar-EG" altLang="zh-CN" sz="2400" b="1" dirty="0" smtClean="0">
                  <a:solidFill>
                    <a:srgbClr val="002060"/>
                  </a:solidFill>
                  <a:latin typeface="Microsoft YaHei" pitchFamily="34" charset="-122"/>
                  <a:ea typeface="Microsoft YaHei" pitchFamily="34" charset="-122"/>
                </a:rPr>
                <a:t>التربية </a:t>
              </a:r>
              <a:r>
                <a:rPr lang="ar-EG" altLang="zh-CN" sz="2400" b="1" dirty="0">
                  <a:solidFill>
                    <a:srgbClr val="002060"/>
                  </a:solidFill>
                  <a:latin typeface="Microsoft YaHei" pitchFamily="34" charset="-122"/>
                  <a:ea typeface="Microsoft YaHei" pitchFamily="34" charset="-122"/>
                </a:rPr>
                <a:t>فلابد أن يكون لديه قدر من العلم الشرعي، إضافة إلى فقه الواقع المعاصر</a:t>
              </a:r>
            </a:p>
          </p:txBody>
        </p:sp>
      </p:grpSp>
    </p:spTree>
    <p:extLst>
      <p:ext uri="{BB962C8B-B14F-4D97-AF65-F5344CB8AC3E}">
        <p14:creationId xmlns:p14="http://schemas.microsoft.com/office/powerpoint/2010/main" val="15727188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الأمانة</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3"/>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وتشمل كل الأوامر والنواهي التي تضمنها الشرع في العبادات والمعاملات </a:t>
              </a:r>
              <a:r>
                <a:rPr lang="ar-EG" altLang="zh-CN" sz="2400" b="1" dirty="0" smtClean="0">
                  <a:solidFill>
                    <a:srgbClr val="002060"/>
                  </a:solidFill>
                  <a:latin typeface="Microsoft YaHei" pitchFamily="34" charset="-122"/>
                  <a:ea typeface="Microsoft YaHei" pitchFamily="34" charset="-122"/>
                </a:rPr>
                <a:t>   ومن </a:t>
              </a:r>
              <a:r>
                <a:rPr lang="ar-EG" altLang="zh-CN" sz="2400" b="1" dirty="0">
                  <a:solidFill>
                    <a:srgbClr val="002060"/>
                  </a:solidFill>
                  <a:latin typeface="Microsoft YaHei" pitchFamily="34" charset="-122"/>
                  <a:ea typeface="Microsoft YaHei" pitchFamily="34" charset="-122"/>
                </a:rPr>
                <a:t>مظاهر الأمانة أن يكون المربي حريصاً على أداء العبادات، آمراً بها أولاده، ملتزماً بالشرع في شكله الظاهر وفي الباطن</a:t>
              </a:r>
            </a:p>
          </p:txBody>
        </p:sp>
      </p:grpSp>
    </p:spTree>
    <p:extLst>
      <p:ext uri="{BB962C8B-B14F-4D97-AF65-F5344CB8AC3E}">
        <p14:creationId xmlns:p14="http://schemas.microsoft.com/office/powerpoint/2010/main" val="14140264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3130847" y="190500"/>
            <a:ext cx="2881313" cy="503238"/>
          </a:xfrm>
          <a:prstGeom prst="rect">
            <a:avLst/>
          </a:prstGeom>
        </p:spPr>
        <p:txBody>
          <a:bodyPr wrap="none" fromWordArt="1">
            <a:prstTxWarp prst="textPlain">
              <a:avLst>
                <a:gd name="adj" fmla="val 50000"/>
              </a:avLst>
            </a:prstTxWarp>
          </a:bodyPr>
          <a:lstStyle/>
          <a:p>
            <a:pPr algn="ctr" rtl="1"/>
            <a:r>
              <a:rPr lang="ar-EG" sz="44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وظيفة التربية </a:t>
            </a:r>
          </a:p>
        </p:txBody>
      </p:sp>
      <p:sp>
        <p:nvSpPr>
          <p:cNvPr id="6147" name="Rectangle 3"/>
          <p:cNvSpPr>
            <a:spLocks noChangeArrowheads="1"/>
          </p:cNvSpPr>
          <p:nvPr/>
        </p:nvSpPr>
        <p:spPr bwMode="auto">
          <a:xfrm>
            <a:off x="1692275" y="184482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نقل الأنماط السلوكية للفرد من المجتمع بعد تعديل </a:t>
            </a:r>
            <a:r>
              <a:rPr lang="ar-EG" altLang="zh-CN" sz="2400" b="1" dirty="0" smtClean="0">
                <a:solidFill>
                  <a:srgbClr val="002060"/>
                </a:solidFill>
                <a:ea typeface="幼圆" pitchFamily="1" charset="-122"/>
              </a:rPr>
              <a:t>الخاطئ</a:t>
            </a:r>
            <a:endParaRPr lang="zh-CN" altLang="en-US" sz="2400" b="1" dirty="0">
              <a:solidFill>
                <a:srgbClr val="002060"/>
              </a:solidFill>
              <a:ea typeface="幼圆" pitchFamily="1" charset="-122"/>
            </a:endParaRPr>
          </a:p>
        </p:txBody>
      </p:sp>
      <p:sp>
        <p:nvSpPr>
          <p:cNvPr id="6148" name="Rectangle 4"/>
          <p:cNvSpPr>
            <a:spLocks noChangeArrowheads="1"/>
          </p:cNvSpPr>
          <p:nvPr/>
        </p:nvSpPr>
        <p:spPr bwMode="auto">
          <a:xfrm>
            <a:off x="1692275" y="2876699"/>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نقل التراث الثقافي وتعديل في </a:t>
            </a:r>
            <a:r>
              <a:rPr lang="ar-EG" altLang="zh-CN" sz="2400" b="1" dirty="0" smtClean="0">
                <a:solidFill>
                  <a:srgbClr val="002060"/>
                </a:solidFill>
                <a:ea typeface="幼圆" pitchFamily="1" charset="-122"/>
              </a:rPr>
              <a:t>مكوناته</a:t>
            </a:r>
            <a:endParaRPr lang="zh-CN" altLang="en-US" sz="2400" b="1" dirty="0">
              <a:solidFill>
                <a:srgbClr val="002060"/>
              </a:solidFill>
              <a:ea typeface="幼圆" pitchFamily="1" charset="-122"/>
            </a:endParaRPr>
          </a:p>
        </p:txBody>
      </p:sp>
      <p:sp>
        <p:nvSpPr>
          <p:cNvPr id="6149" name="Rectangle 5"/>
          <p:cNvSpPr>
            <a:spLocks noChangeArrowheads="1"/>
          </p:cNvSpPr>
          <p:nvPr/>
        </p:nvSpPr>
        <p:spPr bwMode="auto">
          <a:xfrm>
            <a:off x="1692275" y="390857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إكساب الفرد خبرات اجتماعية </a:t>
            </a:r>
            <a:endParaRPr lang="zh-CN" altLang="en-US" sz="2400" b="1" dirty="0">
              <a:solidFill>
                <a:srgbClr val="002060"/>
              </a:solidFill>
              <a:ea typeface="幼圆" pitchFamily="1" charset="-122"/>
            </a:endParaRPr>
          </a:p>
        </p:txBody>
      </p:sp>
      <p:pic>
        <p:nvPicPr>
          <p:cNvPr id="615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3932387"/>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692275" y="486916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تعديل سلوك الفرد بما يتمشى مع سلوك المجتمع</a:t>
            </a:r>
            <a:endParaRPr lang="zh-CN" altLang="en-US" sz="2400" b="1" dirty="0">
              <a:solidFill>
                <a:srgbClr val="002060"/>
              </a:solidFill>
              <a:ea typeface="幼圆" pitchFamily="1" charset="-122"/>
            </a:endParaRPr>
          </a:p>
        </p:txBody>
      </p:sp>
      <p:pic>
        <p:nvPicPr>
          <p:cNvPr id="11" name="Picture 1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11765" y="494218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3647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615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arn(inVertical)">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القوة</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72193"/>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أمرٌ شامل فهي تفوّقٌ جسديٌّ وعقليٌّ وأخلاقيٌّ، وكثير من الآباء يتيسر لهم تربية أولادهم في السنوات الأولى؛ لأن شخصياتهم أكبر من شخصيات أولادهم ، ولكن قليلٌ أولئك الآباء الذين يظلون أكبر وأقوى من أبنائهم ولو كبروا</a:t>
              </a:r>
            </a:p>
          </p:txBody>
        </p:sp>
      </p:grpSp>
    </p:spTree>
    <p:extLst>
      <p:ext uri="{BB962C8B-B14F-4D97-AF65-F5344CB8AC3E}">
        <p14:creationId xmlns:p14="http://schemas.microsoft.com/office/powerpoint/2010/main" val="11561362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العدل</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8048"/>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والعدل مطلوبٌ في المعاملة والعقوبة والنفقة والهِبَة والملاعبة والقُبَل، ولا يجوز تمييز أحد الأولاد بعطاء لحديث النعَمان المشهور حيث أراد أبوه </a:t>
              </a:r>
              <a:r>
                <a:rPr lang="ar-EG" altLang="zh-CN" sz="2400" b="1" dirty="0" smtClean="0">
                  <a:solidFill>
                    <a:srgbClr val="002060"/>
                  </a:solidFill>
                  <a:latin typeface="Microsoft YaHei" pitchFamily="34" charset="-122"/>
                  <a:ea typeface="Microsoft YaHei" pitchFamily="34" charset="-122"/>
                </a:rPr>
                <a:t>، </a:t>
              </a:r>
              <a:r>
                <a:rPr lang="ar-EG" altLang="zh-CN" sz="2400" b="1" dirty="0">
                  <a:solidFill>
                    <a:srgbClr val="002060"/>
                  </a:solidFill>
                  <a:latin typeface="Microsoft YaHei" pitchFamily="34" charset="-122"/>
                  <a:ea typeface="Microsoft YaHei" pitchFamily="34" charset="-122"/>
                </a:rPr>
                <a:t>يهبه دون أخوته، فقال له النبي – صلى الله عليه وعلى آله وسلم </a:t>
              </a:r>
              <a:r>
                <a:rPr lang="ar-EG" altLang="zh-CN" sz="2400" b="1" dirty="0" smtClean="0">
                  <a:solidFill>
                    <a:srgbClr val="002060"/>
                  </a:solidFill>
                  <a:latin typeface="Microsoft YaHei" pitchFamily="34" charset="-122"/>
                  <a:ea typeface="Microsoft YaHei" pitchFamily="34" charset="-122"/>
                </a:rPr>
                <a:t> :             </a:t>
              </a:r>
              <a:r>
                <a:rPr lang="ar-EG" altLang="zh-CN" sz="2400" b="1" dirty="0">
                  <a:solidFill>
                    <a:srgbClr val="002060"/>
                  </a:solidFill>
                  <a:latin typeface="Microsoft YaHei" pitchFamily="34" charset="-122"/>
                  <a:ea typeface="Microsoft YaHei" pitchFamily="34" charset="-122"/>
                </a:rPr>
                <a:t>"أشهد غيري فإني لا أشهد على جور"</a:t>
              </a:r>
            </a:p>
          </p:txBody>
        </p:sp>
      </p:grpSp>
    </p:spTree>
    <p:extLst>
      <p:ext uri="{BB962C8B-B14F-4D97-AF65-F5344CB8AC3E}">
        <p14:creationId xmlns:p14="http://schemas.microsoft.com/office/powerpoint/2010/main" val="5119838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الحرص</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68936"/>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مفهوم تربوي غائبٌ في حياة كثير من الأسر، فيظنون أن الحرص هو الدلال أو الخوف الزائد عن حده والملاحقة الدائمة، ومباشرة جميع حاجات الطفل دون الاعتماد عليه، وتلبية جميع رغائبه</a:t>
              </a:r>
            </a:p>
          </p:txBody>
        </p:sp>
      </p:grpSp>
    </p:spTree>
    <p:extLst>
      <p:ext uri="{BB962C8B-B14F-4D97-AF65-F5344CB8AC3E}">
        <p14:creationId xmlns:p14="http://schemas.microsoft.com/office/powerpoint/2010/main" val="31854351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الحزم</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61973"/>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وبه قوام التربية، والحازم هو الذي يضع الأمور في مواضعها، فلا يتساهل في حال تستوجب الشدة ولا يتشدد في حال تستوجب اللين والرفق </a:t>
              </a:r>
            </a:p>
          </p:txBody>
        </p:sp>
      </p:grpSp>
    </p:spTree>
    <p:extLst>
      <p:ext uri="{BB962C8B-B14F-4D97-AF65-F5344CB8AC3E}">
        <p14:creationId xmlns:p14="http://schemas.microsoft.com/office/powerpoint/2010/main" val="15805359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الصلاح</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90242"/>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فإن لصلاح الآباء والأمهات أثر بالغ في نشأة الأطفال على الخير والهداية – بإذن الله – وقد قال سبحانه: { وَكَانَ أَبُوهُمَا صَالِحًا} ، وفيه دليل على أن الرجال الصالح يُحْفَظ في ذريته</a:t>
              </a:r>
            </a:p>
          </p:txBody>
        </p:sp>
      </p:grpSp>
    </p:spTree>
    <p:extLst>
      <p:ext uri="{BB962C8B-B14F-4D97-AF65-F5344CB8AC3E}">
        <p14:creationId xmlns:p14="http://schemas.microsoft.com/office/powerpoint/2010/main" val="26375597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الصدق</a:t>
            </a:r>
          </a:p>
        </p:txBody>
      </p:sp>
      <p:grpSp>
        <p:nvGrpSpPr>
          <p:cNvPr id="5" name="Group 2"/>
          <p:cNvGrpSpPr>
            <a:grpSpLocks/>
          </p:cNvGrpSpPr>
          <p:nvPr/>
        </p:nvGrpSpPr>
        <p:grpSpPr bwMode="auto">
          <a:xfrm>
            <a:off x="395536" y="3501008"/>
            <a:ext cx="8064896" cy="2178788"/>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25876"/>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وهو "التزام الحقيقة قولاً وعملاً"، والصادق بعيد عن الرياء في العبادات، والفسث في المعاملات، وإخلاف الوعد وشهادة الزور، وخيانة الأمانات </a:t>
              </a:r>
            </a:p>
          </p:txBody>
        </p:sp>
      </p:grpSp>
    </p:spTree>
    <p:extLst>
      <p:ext uri="{BB962C8B-B14F-4D97-AF65-F5344CB8AC3E}">
        <p14:creationId xmlns:p14="http://schemas.microsoft.com/office/powerpoint/2010/main" val="37673026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الحكمة</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وهي وضع كل شيء في موضعه، أو بمعنى آخر: تحكيم العقل وضبط الانفعال، ولا يكفي أن يكون قادراً على ضبط الانفعال واتباع الأساليب التربوية الناجحة فحسب، بل لابد من استقرار المنهج التربوي المتبع بين أفراد البيت من أم وأب وجد وجدة </a:t>
              </a:r>
            </a:p>
          </p:txBody>
        </p:sp>
      </p:grpSp>
    </p:spTree>
    <p:extLst>
      <p:ext uri="{BB962C8B-B14F-4D97-AF65-F5344CB8AC3E}">
        <p14:creationId xmlns:p14="http://schemas.microsoft.com/office/powerpoint/2010/main" val="22910223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636912"/>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dirty="0">
                <a:solidFill>
                  <a:srgbClr val="FFFFFF"/>
                </a:solidFill>
                <a:latin typeface="Microsoft YaHei" pitchFamily="34" charset="-122"/>
                <a:ea typeface="Microsoft YaHei" pitchFamily="34" charset="-122"/>
              </a:rPr>
              <a:t>مواقف تربوية </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8101936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مربي لا يتبع هواه</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المربي الناجح لا يأخذ قراره بهواه ولا بما تمليه عليه نفسه، بل هو يعيش لإرضاء الله تعالى وابتغاء جنته، وهو بالتالي لا يأخذ قراره التربوي بناءً على هواه، بل بناءً على ما يُرضي الله تعالى، وهذه علامة صلاحه وتقواه </a:t>
              </a:r>
              <a:r>
                <a:rPr lang="ar-EG" altLang="zh-CN" sz="2400" b="1" dirty="0" smtClean="0">
                  <a:solidFill>
                    <a:srgbClr val="002060"/>
                  </a:solidFill>
                  <a:latin typeface="Microsoft YaHei" pitchFamily="34" charset="-122"/>
                  <a:ea typeface="Microsoft YaHei" pitchFamily="34" charset="-122"/>
                </a:rPr>
                <a:t>        وقوة </a:t>
              </a:r>
              <a:r>
                <a:rPr lang="ar-EG" altLang="zh-CN" sz="2400" b="1" dirty="0">
                  <a:solidFill>
                    <a:srgbClr val="002060"/>
                  </a:solidFill>
                  <a:latin typeface="Microsoft YaHei" pitchFamily="34" charset="-122"/>
                  <a:ea typeface="Microsoft YaHei" pitchFamily="34" charset="-122"/>
                </a:rPr>
                <a:t>علاقته بالله</a:t>
              </a:r>
            </a:p>
          </p:txBody>
        </p:sp>
      </p:grpSp>
    </p:spTree>
    <p:extLst>
      <p:ext uri="{BB962C8B-B14F-4D97-AF65-F5344CB8AC3E}">
        <p14:creationId xmlns:p14="http://schemas.microsoft.com/office/powerpoint/2010/main" val="12453823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b="1" dirty="0" smtClean="0">
              <a:solidFill>
                <a:srgbClr val="002060"/>
              </a:solidFill>
            </a:endParaRPr>
          </a:p>
          <a:p>
            <a:pPr algn="ctr" rtl="1"/>
            <a:r>
              <a:rPr lang="ar-EG" sz="4000" b="1" dirty="0" smtClean="0">
                <a:solidFill>
                  <a:srgbClr val="002060"/>
                </a:solidFill>
              </a:rPr>
              <a:t>الموقف الأول</a:t>
            </a:r>
          </a:p>
          <a:p>
            <a:pPr algn="ctr" rtl="1"/>
            <a:r>
              <a:rPr lang="ar-EG" sz="4000" b="1" dirty="0" smtClean="0">
                <a:solidFill>
                  <a:srgbClr val="002060"/>
                </a:solidFill>
              </a:rPr>
              <a:t> </a:t>
            </a:r>
            <a:r>
              <a:rPr lang="ar-EG" sz="4000" b="1" dirty="0">
                <a:solidFill>
                  <a:srgbClr val="002060"/>
                </a:solidFill>
              </a:rPr>
              <a:t>في البيت</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33453873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نظرة واقعية من أمريكا</a:t>
            </a:r>
          </a:p>
        </p:txBody>
      </p:sp>
      <p:sp>
        <p:nvSpPr>
          <p:cNvPr id="18" name="Rectangle 3"/>
          <p:cNvSpPr>
            <a:spLocks noChangeArrowheads="1"/>
          </p:cNvSpPr>
          <p:nvPr/>
        </p:nvSpPr>
        <p:spPr bwMode="auto">
          <a:xfrm>
            <a:off x="1331640" y="1340768"/>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25  مليون مراهق</a:t>
            </a:r>
          </a:p>
        </p:txBody>
      </p:sp>
      <p:sp>
        <p:nvSpPr>
          <p:cNvPr id="19" name="Rectangle 4"/>
          <p:cNvSpPr>
            <a:spLocks noChangeArrowheads="1"/>
          </p:cNvSpPr>
          <p:nvPr/>
        </p:nvSpPr>
        <p:spPr bwMode="auto">
          <a:xfrm>
            <a:off x="1331640" y="198884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أكثر من مليون يقبض عليهم سنوياً</a:t>
            </a:r>
          </a:p>
        </p:txBody>
      </p:sp>
      <p:sp>
        <p:nvSpPr>
          <p:cNvPr id="20" name="Rectangle 5"/>
          <p:cNvSpPr>
            <a:spLocks noChangeArrowheads="1"/>
          </p:cNvSpPr>
          <p:nvPr/>
        </p:nvSpPr>
        <p:spPr bwMode="auto">
          <a:xfrm>
            <a:off x="1331640" y="2636912"/>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700  ألف يهربون من المدارس</a:t>
            </a:r>
          </a:p>
        </p:txBody>
      </p:sp>
      <p:pic>
        <p:nvPicPr>
          <p:cNvPr id="21" name="Picture 7"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141220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203646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266072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
          <p:cNvSpPr>
            <a:spLocks noChangeArrowheads="1"/>
          </p:cNvSpPr>
          <p:nvPr/>
        </p:nvSpPr>
        <p:spPr bwMode="auto">
          <a:xfrm>
            <a:off x="1331640" y="3284984"/>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6 الاف ينتحرون سنوياً</a:t>
            </a:r>
          </a:p>
        </p:txBody>
      </p:sp>
      <p:pic>
        <p:nvPicPr>
          <p:cNvPr id="25" name="Picture 24"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33580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ChangeArrowheads="1"/>
          </p:cNvSpPr>
          <p:nvPr/>
        </p:nvSpPr>
        <p:spPr bwMode="auto">
          <a:xfrm>
            <a:off x="1331640" y="3932287"/>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1/2 2 مليون يهربون من </a:t>
            </a:r>
            <a:r>
              <a:rPr lang="ar-EG" altLang="zh-CN" sz="2400" b="1" dirty="0" smtClean="0">
                <a:solidFill>
                  <a:srgbClr val="002060"/>
                </a:solidFill>
                <a:ea typeface="幼圆" pitchFamily="1" charset="-122"/>
              </a:rPr>
              <a:t>البيوت</a:t>
            </a:r>
            <a:endParaRPr lang="ar-EG" altLang="zh-CN" sz="2400" b="1" dirty="0">
              <a:solidFill>
                <a:srgbClr val="002060"/>
              </a:solidFill>
              <a:ea typeface="幼圆" pitchFamily="1" charset="-122"/>
            </a:endParaRPr>
          </a:p>
        </p:txBody>
      </p:sp>
      <p:pic>
        <p:nvPicPr>
          <p:cNvPr id="27" name="Picture 26"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400531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6"/>
          <p:cNvSpPr>
            <a:spLocks noChangeArrowheads="1"/>
          </p:cNvSpPr>
          <p:nvPr/>
        </p:nvSpPr>
        <p:spPr bwMode="auto">
          <a:xfrm>
            <a:off x="1331640" y="4579590"/>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500 ألف يحاولون </a:t>
            </a:r>
            <a:r>
              <a:rPr lang="ar-EG" altLang="zh-CN" sz="2400" b="1" dirty="0" smtClean="0">
                <a:solidFill>
                  <a:srgbClr val="002060"/>
                </a:solidFill>
                <a:ea typeface="幼圆" pitchFamily="1" charset="-122"/>
              </a:rPr>
              <a:t>الانتحار</a:t>
            </a:r>
            <a:endParaRPr lang="ar-EG" altLang="zh-CN" sz="2400" b="1" dirty="0">
              <a:solidFill>
                <a:srgbClr val="002060"/>
              </a:solidFill>
              <a:ea typeface="幼圆" pitchFamily="1" charset="-122"/>
            </a:endParaRPr>
          </a:p>
        </p:txBody>
      </p:sp>
      <p:pic>
        <p:nvPicPr>
          <p:cNvPr id="29" name="Picture 28"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4652615"/>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6"/>
          <p:cNvSpPr>
            <a:spLocks noChangeArrowheads="1"/>
          </p:cNvSpPr>
          <p:nvPr/>
        </p:nvSpPr>
        <p:spPr bwMode="auto">
          <a:xfrm>
            <a:off x="1331640" y="5226893"/>
            <a:ext cx="5688013" cy="504825"/>
          </a:xfrm>
          <a:prstGeom prst="rect">
            <a:avLst/>
          </a:prstGeom>
          <a:gradFill rotWithShape="1">
            <a:gsLst>
              <a:gs pos="0">
                <a:srgbClr val="CEFF43"/>
              </a:gs>
              <a:gs pos="100000">
                <a:srgbClr val="E1FF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EG" altLang="zh-CN" sz="2400" b="1" dirty="0">
                <a:solidFill>
                  <a:srgbClr val="002060"/>
                </a:solidFill>
                <a:ea typeface="幼圆" pitchFamily="1" charset="-122"/>
              </a:rPr>
              <a:t>4  مليون يتعاطون </a:t>
            </a:r>
            <a:r>
              <a:rPr lang="ar-EG" altLang="zh-CN" sz="2400" b="1" dirty="0" smtClean="0">
                <a:solidFill>
                  <a:srgbClr val="002060"/>
                </a:solidFill>
                <a:ea typeface="幼圆" pitchFamily="1" charset="-122"/>
              </a:rPr>
              <a:t>الماروانا</a:t>
            </a:r>
            <a:endParaRPr lang="ar-EG" altLang="zh-CN" sz="2400" b="1" dirty="0">
              <a:solidFill>
                <a:srgbClr val="002060"/>
              </a:solidFill>
              <a:ea typeface="幼圆" pitchFamily="1" charset="-122"/>
            </a:endParaRPr>
          </a:p>
        </p:txBody>
      </p:sp>
      <p:pic>
        <p:nvPicPr>
          <p:cNvPr id="31" name="Picture 30" descr="Gre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51130" y="529991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582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2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2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27"/>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29"/>
                                        </p:tgtEl>
                                        <p:attrNameLst>
                                          <p:attrName>r</p:attrName>
                                        </p:attrNameLst>
                                      </p:cBhvr>
                                    </p:animRo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31"/>
                                        </p:tgtEl>
                                        <p:attrNameLst>
                                          <p:attrName>r</p:attrName>
                                        </p:attrNameLst>
                                      </p:cBhvr>
                                    </p:animRot>
                                  </p:childTnLst>
                                </p:cTn>
                              </p:par>
                            </p:childTnLst>
                          </p:cTn>
                        </p:par>
                        <p:par>
                          <p:cTn id="55" fill="hold">
                            <p:stCondLst>
                              <p:cond delay="2000"/>
                            </p:stCondLst>
                            <p:childTnLst>
                              <p:par>
                                <p:cTn id="56" presetID="16" presetClass="entr" presetSubtype="21"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4" grpId="0" animBg="1"/>
      <p:bldP spid="26" grpId="0" animBg="1"/>
      <p:bldP spid="28" grpId="0" animBg="1"/>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2276872"/>
            <a:ext cx="5256584" cy="2304256"/>
          </a:xfrm>
          <a:prstGeom prst="horizontalScroll">
            <a:avLst/>
          </a:prstGeom>
          <a:solidFill>
            <a:srgbClr val="CCFF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b="1" dirty="0" smtClean="0">
              <a:solidFill>
                <a:srgbClr val="002060"/>
              </a:solidFill>
            </a:endParaRPr>
          </a:p>
          <a:p>
            <a:pPr algn="ctr" rtl="1"/>
            <a:r>
              <a:rPr lang="ar-EG" sz="4000" b="1" dirty="0">
                <a:solidFill>
                  <a:srgbClr val="002060"/>
                </a:solidFill>
              </a:rPr>
              <a:t>الموقف </a:t>
            </a:r>
            <a:r>
              <a:rPr lang="ar-EG" sz="4000" b="1" dirty="0" smtClean="0">
                <a:solidFill>
                  <a:srgbClr val="002060"/>
                </a:solidFill>
              </a:rPr>
              <a:t>الثاني</a:t>
            </a:r>
          </a:p>
          <a:p>
            <a:pPr algn="ctr" rtl="1"/>
            <a:r>
              <a:rPr lang="ar-EG" sz="4000" b="1" dirty="0" smtClean="0">
                <a:solidFill>
                  <a:srgbClr val="002060"/>
                </a:solidFill>
              </a:rPr>
              <a:t>بعد </a:t>
            </a:r>
            <a:r>
              <a:rPr lang="ar-EG" sz="4000" b="1" dirty="0">
                <a:solidFill>
                  <a:srgbClr val="002060"/>
                </a:solidFill>
              </a:rPr>
              <a:t>رحلة الكفاح</a:t>
            </a:r>
            <a:endParaRPr kumimoji="0" lang="ar-EG" sz="4000" b="1" i="0" u="none" strike="noStrike" cap="none" normalizeH="0" baseline="0" dirty="0" smtClean="0">
              <a:ln>
                <a:noFill/>
              </a:ln>
              <a:solidFill>
                <a:srgbClr val="002060"/>
              </a:solidFill>
              <a:effectLst/>
            </a:endParaRPr>
          </a:p>
        </p:txBody>
      </p:sp>
    </p:spTree>
    <p:extLst>
      <p:ext uri="{BB962C8B-B14F-4D97-AF65-F5344CB8AC3E}">
        <p14:creationId xmlns:p14="http://schemas.microsoft.com/office/powerpoint/2010/main" val="21969096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83" y="116632"/>
            <a:ext cx="3691425"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مربي لا ينسى الهدف</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الهدف من تربية أبنائه، الهدف من تعنيفهم في موقف التعنيف، وإثابتهم في موقف الإثابة، وتعليمهم في مقام التعليم وترفيههم في مقام الترفيه، والرحمة بهم في مقام الرحمة، والعطف عليهم في مقام العطف، والشفقة بهم في مقام الشفقة، والحزم معهم في مقام الحزم، وامتثال القدوة لهم في كل شيء</a:t>
              </a:r>
            </a:p>
          </p:txBody>
        </p:sp>
      </p:grpSp>
    </p:spTree>
    <p:extLst>
      <p:ext uri="{BB962C8B-B14F-4D97-AF65-F5344CB8AC3E}">
        <p14:creationId xmlns:p14="http://schemas.microsoft.com/office/powerpoint/2010/main" val="29762692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788"/>
            <a:ext cx="7524750" cy="2816225"/>
          </a:xfrm>
          <a:prstGeom prst="rect">
            <a:avLst/>
          </a:prstGeom>
          <a:solidFill>
            <a:srgbClr val="92D050">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1557338"/>
            <a:ext cx="7315200" cy="2852737"/>
          </a:xfrm>
          <a:prstGeom prst="rect">
            <a:avLst/>
          </a:prstGeom>
          <a:solidFill>
            <a:srgbClr val="00CC00">
              <a:alpha val="87450"/>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914401" y="2636912"/>
            <a:ext cx="7315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5000" b="1">
                <a:solidFill>
                  <a:srgbClr val="FFFFFF"/>
                </a:solidFill>
                <a:latin typeface="Microsoft YaHei" pitchFamily="34" charset="-122"/>
                <a:ea typeface="Microsoft YaHei" pitchFamily="34" charset="-122"/>
              </a:rPr>
              <a:t>كيف تعيد الثقة لابنك؟</a:t>
            </a:r>
            <a:endParaRPr lang="zh-CN" altLang="en-US" sz="50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297063234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631" y="116632"/>
            <a:ext cx="642773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حب ابنك واقبل ابنك المراهق كما هو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اقبل ابنك وحبه أكثر من ابن الجيران ومن ابن أخيك ولا تقارنه كثيرًا بمن هو أفضل منه، لأن نظرة المقارنة ونظرة الذم عندما تكبر مع الولد لن يستطيع أن يحقق ذلك الولد أي شيء، وأنا أقابل مراهقين يقولون لي: بابا لا يحبني ولا يقبلني، أنا أرى ذلك في عينيه وأسمعه يتهامس مع والدتي أنني مخيب لأمله</a:t>
              </a:r>
            </a:p>
          </p:txBody>
        </p:sp>
      </p:grpSp>
    </p:spTree>
    <p:extLst>
      <p:ext uri="{BB962C8B-B14F-4D97-AF65-F5344CB8AC3E}">
        <p14:creationId xmlns:p14="http://schemas.microsoft.com/office/powerpoint/2010/main" val="24868344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592" y="116632"/>
            <a:ext cx="7147808"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لاحظ دائمًا جهد ابنك المراهق وإن قلّ جهده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36097"/>
              <a:ext cx="6432550" cy="44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eaLnBrk="0" hangingPunct="0">
                <a:lnSpc>
                  <a:spcPct val="120000"/>
                </a:lnSpc>
                <a:spcBef>
                  <a:spcPct val="50000"/>
                </a:spcBef>
              </a:pPr>
              <a:r>
                <a:rPr lang="ar-EG" altLang="zh-CN" sz="2350" b="1" dirty="0">
                  <a:solidFill>
                    <a:srgbClr val="002060"/>
                  </a:solidFill>
                  <a:latin typeface="Microsoft YaHei" pitchFamily="34" charset="-122"/>
                  <a:ea typeface="Microsoft YaHei" pitchFamily="34" charset="-122"/>
                </a:rPr>
                <a:t>يجب أن يدرك الوالدان أن عملية التغيير في المراهق تكون بطيئة وتحتاج إلى شهور وربما أعوام ليحدث التغيير، وهذا التغيير يحتاج جهدًا؛ لذلك لابد أن تلاحظ كل متغير جديد للأفضل عند </a:t>
              </a:r>
              <a:r>
                <a:rPr lang="ar-EG" altLang="zh-CN" sz="2350" b="1" dirty="0" smtClean="0">
                  <a:solidFill>
                    <a:srgbClr val="002060"/>
                  </a:solidFill>
                  <a:latin typeface="Microsoft YaHei" pitchFamily="34" charset="-122"/>
                  <a:ea typeface="Microsoft YaHei" pitchFamily="34" charset="-122"/>
                </a:rPr>
                <a:t>ابنك، فالولد </a:t>
              </a:r>
              <a:r>
                <a:rPr lang="ar-EG" altLang="zh-CN" sz="2350" b="1" dirty="0">
                  <a:solidFill>
                    <a:srgbClr val="002060"/>
                  </a:solidFill>
                  <a:latin typeface="Microsoft YaHei" pitchFamily="34" charset="-122"/>
                  <a:ea typeface="Microsoft YaHei" pitchFamily="34" charset="-122"/>
                </a:rPr>
                <a:t>الذي لم يكن يصلي تمامًا إذا صلى بعدم انتظام فهو شيء جيد لأن عدم الانتظام في الصلاة أفضل من تركها تمامًا</a:t>
              </a:r>
            </a:p>
          </p:txBody>
        </p:sp>
      </p:grpSp>
    </p:spTree>
    <p:extLst>
      <p:ext uri="{BB962C8B-B14F-4D97-AF65-F5344CB8AC3E}">
        <p14:creationId xmlns:p14="http://schemas.microsoft.com/office/powerpoint/2010/main" val="19268998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631" y="116632"/>
            <a:ext cx="642773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قدِّر ما يقوم به ابنك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والتقدير أمر والملاحظة أمر آخر، فالملاحظة تكون بالنظرة وبأسلوب الكلام والحوار بأن تقول له كلمة وسط حوار طويل منها يعلم الابن أنك تلاحظ أن ابنك مهما فعل من جهد </a:t>
              </a:r>
              <a:r>
                <a:rPr lang="ar-EG" altLang="zh-CN" sz="2400" b="1" dirty="0" smtClean="0">
                  <a:solidFill>
                    <a:srgbClr val="002060"/>
                  </a:solidFill>
                  <a:latin typeface="Microsoft YaHei" pitchFamily="34" charset="-122"/>
                  <a:ea typeface="Microsoft YaHei" pitchFamily="34" charset="-122"/>
                </a:rPr>
                <a:t>قليل لابد </a:t>
              </a:r>
              <a:r>
                <a:rPr lang="ar-EG" altLang="zh-CN" sz="2400" b="1" dirty="0">
                  <a:solidFill>
                    <a:srgbClr val="002060"/>
                  </a:solidFill>
                  <a:latin typeface="Microsoft YaHei" pitchFamily="34" charset="-122"/>
                  <a:ea typeface="Microsoft YaHei" pitchFamily="34" charset="-122"/>
                </a:rPr>
                <a:t>أن تقدر ابنك إذا فعل ما هو حسن</a:t>
              </a:r>
            </a:p>
          </p:txBody>
        </p:sp>
      </p:grpSp>
    </p:spTree>
    <p:extLst>
      <p:ext uri="{BB962C8B-B14F-4D97-AF65-F5344CB8AC3E}">
        <p14:creationId xmlns:p14="http://schemas.microsoft.com/office/powerpoint/2010/main" val="21422766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اعتقد في قدرات ابنك أنه يستطيع أن يصل لما تريد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قل لنفسك سيصل ابني وسينجح وسيحقق ما أريد إن شاء الله واعتقد أن قدرات ابنك ليست هينة أو قليلة وأنه في النهاية سيكون ما تتمنى وتطمح أن يكون ابنك </a:t>
              </a:r>
              <a:r>
                <a:rPr lang="ar-EG" altLang="zh-CN" sz="2400" b="1" dirty="0" smtClean="0">
                  <a:solidFill>
                    <a:srgbClr val="002060"/>
                  </a:solidFill>
                  <a:latin typeface="Microsoft YaHei" pitchFamily="34" charset="-122"/>
                  <a:ea typeface="Microsoft YaHei" pitchFamily="34" charset="-122"/>
                </a:rPr>
                <a:t>عليه</a:t>
              </a:r>
              <a:endParaRPr lang="ar-EG" altLang="zh-CN" sz="2400" b="1" dirty="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35973396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تطلق على ابنك لفظ الصغير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فلا تقل له أنت ما زلت صغيرًا، لأنك تقضي على إمكانياته وقدراته، وتجذبه للخلف فأنت تجذبه لشيء يرفضه ولا يحبه، فهو يتمنى أن يتخلص من كلمة أنت صغير</a:t>
              </a:r>
            </a:p>
          </p:txBody>
        </p:sp>
      </p:grpSp>
    </p:spTree>
    <p:extLst>
      <p:ext uri="{BB962C8B-B14F-4D97-AF65-F5344CB8AC3E}">
        <p14:creationId xmlns:p14="http://schemas.microsoft.com/office/powerpoint/2010/main" val="14654861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لا تجعل ابنك أبدًا يستشعر أنك تراقبه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86985"/>
              <a:ext cx="6432550" cy="3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لو شعر ابنك أنك تراقبه طوال الوقت فسيشعر أنك لا تثق فيه وسيرتكب الأخطاء، ونلاحظ أن الشخص العادي الذي يكتب مقالاً أو يكتب قصيدة أو موضوعًا لو لاحظ هذا الشخص أن عينًا تراقبه فإنه سيتوتر ويرتكب الأخطاء</a:t>
              </a:r>
            </a:p>
          </p:txBody>
        </p:sp>
      </p:grpSp>
    </p:spTree>
    <p:extLst>
      <p:ext uri="{BB962C8B-B14F-4D97-AF65-F5344CB8AC3E}">
        <p14:creationId xmlns:p14="http://schemas.microsoft.com/office/powerpoint/2010/main" val="31685383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546" y="116632"/>
            <a:ext cx="7563900" cy="646331"/>
          </a:xfrm>
          <a:prstGeom prst="rect">
            <a:avLst/>
          </a:prstGeom>
          <a:noFill/>
        </p:spPr>
        <p:txBody>
          <a:bodyPr wrap="square" rtlCol="1">
            <a:spAutoFit/>
          </a:bodyPr>
          <a:lstStyle/>
          <a:p>
            <a:pPr algn="ctr" rtl="1"/>
            <a:r>
              <a:rPr lang="ar-EG" sz="3600" b="1" kern="10" dirty="0">
                <a:ln w="9525">
                  <a:solidFill>
                    <a:srgbClr val="009900"/>
                  </a:solidFill>
                  <a:round/>
                  <a:headEnd/>
                  <a:tailEnd/>
                </a:ln>
                <a:solidFill>
                  <a:srgbClr val="009900"/>
                </a:solidFill>
                <a:effectLst>
                  <a:prstShdw prst="shdw17" dist="17961" dir="2700000">
                    <a:srgbClr val="669900">
                      <a:alpha val="50000"/>
                    </a:srgbClr>
                  </a:prstShdw>
                </a:effectLst>
                <a:latin typeface="幼圆"/>
              </a:rPr>
              <a:t>تذكر أن أفضل شيء يفعله الآباء أحيانًا هو الصمت </a:t>
            </a:r>
          </a:p>
        </p:txBody>
      </p:sp>
      <p:grpSp>
        <p:nvGrpSpPr>
          <p:cNvPr id="5" name="Group 2"/>
          <p:cNvGrpSpPr>
            <a:grpSpLocks/>
          </p:cNvGrpSpPr>
          <p:nvPr/>
        </p:nvGrpSpPr>
        <p:grpSpPr bwMode="auto">
          <a:xfrm>
            <a:off x="395536" y="3501008"/>
            <a:ext cx="8064896" cy="2178787"/>
            <a:chOff x="0" y="0"/>
            <a:chExt cx="6562725" cy="546100"/>
          </a:xfrm>
        </p:grpSpPr>
        <p:sp>
          <p:nvSpPr>
            <p:cNvPr id="6" name="AutoShape 3"/>
            <p:cNvSpPr>
              <a:spLocks noChangeArrowheads="1"/>
            </p:cNvSpPr>
            <p:nvPr/>
          </p:nvSpPr>
          <p:spPr bwMode="auto">
            <a:xfrm>
              <a:off x="0" y="192088"/>
              <a:ext cx="6562725" cy="354012"/>
            </a:xfrm>
            <a:prstGeom prst="rect">
              <a:avLst/>
            </a:prstGeom>
            <a:solidFill>
              <a:srgbClr val="00CC00"/>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00FF00">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65088" y="143925"/>
              <a:ext cx="6432550" cy="23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400" b="1" dirty="0">
                  <a:solidFill>
                    <a:srgbClr val="002060"/>
                  </a:solidFill>
                  <a:latin typeface="Microsoft YaHei" pitchFamily="34" charset="-122"/>
                  <a:ea typeface="Microsoft YaHei" pitchFamily="34" charset="-122"/>
                </a:rPr>
                <a:t>ليس ضروريًا أن يكون لك رد فعل في كل الأمور التي يفعلها ابنك وإنما هناك وقت الصمت فيه أفضل من أي تدخل</a:t>
              </a:r>
            </a:p>
          </p:txBody>
        </p:sp>
      </p:grpSp>
    </p:spTree>
    <p:extLst>
      <p:ext uri="{BB962C8B-B14F-4D97-AF65-F5344CB8AC3E}">
        <p14:creationId xmlns:p14="http://schemas.microsoft.com/office/powerpoint/2010/main" val="11697384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anim calcmode="lin" valueType="num">
                                      <p:cBhvr>
                                        <p:cTn id="9" dur="600" fill="hold"/>
                                        <p:tgtEl>
                                          <p:spTgt spid="5"/>
                                        </p:tgtEl>
                                        <p:attrNameLst>
                                          <p:attrName>style.rotation</p:attrName>
                                        </p:attrNameLst>
                                      </p:cBhvr>
                                      <p:tavLst>
                                        <p:tav tm="0">
                                          <p:val>
                                            <p:fltVal val="90"/>
                                          </p:val>
                                        </p:tav>
                                        <p:tav tm="100000">
                                          <p:val>
                                            <p:fltVal val="0"/>
                                          </p:val>
                                        </p:tav>
                                      </p:tavLst>
                                    </p:anim>
                                    <p:animEffect transition="in" filter="fade">
                                      <p:cBhvr>
                                        <p:cTn id="10"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Pages>0</Pages>
  <Words>4620</Words>
  <Characters>0</Characters>
  <Application>Microsoft Office PowerPoint</Application>
  <DocSecurity>0</DocSecurity>
  <PresentationFormat>On-screen Show (4:3)</PresentationFormat>
  <Lines>0</Lines>
  <Paragraphs>376</Paragraphs>
  <Slides>148</Slides>
  <Notes>1</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2_自定义设计方案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Trainer Saif Moaili</cp:lastModifiedBy>
  <cp:revision>133</cp:revision>
  <cp:lastPrinted>1899-12-30T00:00:00Z</cp:lastPrinted>
  <dcterms:created xsi:type="dcterms:W3CDTF">2009-10-10T07:54:12Z</dcterms:created>
  <dcterms:modified xsi:type="dcterms:W3CDTF">2014-04-14T14:28:20Z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